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4" r:id="rId5"/>
    <p:sldId id="266" r:id="rId6"/>
    <p:sldId id="259" r:id="rId7"/>
    <p:sldId id="272" r:id="rId8"/>
    <p:sldId id="262" r:id="rId9"/>
    <p:sldId id="258" r:id="rId10"/>
    <p:sldId id="268" r:id="rId11"/>
    <p:sldId id="269" r:id="rId12"/>
    <p:sldId id="265" r:id="rId13"/>
    <p:sldId id="263" r:id="rId14"/>
    <p:sldId id="271" r:id="rId15"/>
    <p:sldId id="270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952" y="-1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30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81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415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371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21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59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209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513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38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05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45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B7FA-FC6B-4619-A51F-4ED78FB1DBFE}" type="datetimeFigureOut">
              <a:rPr lang="es-CO" smtClean="0"/>
              <a:t>3/09/20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D451-678E-47A3-A245-EA5A8201943B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992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69618" y="795247"/>
            <a:ext cx="1084526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Presupuestal</a:t>
            </a:r>
          </a:p>
          <a:p>
            <a:pPr algn="ctr"/>
            <a:endParaRPr lang="es-CO" sz="4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MOVILIDAD</a:t>
            </a:r>
          </a:p>
          <a:p>
            <a:pPr algn="ctr"/>
            <a:endParaRPr lang="es-CO" sz="4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 Sectorial</a:t>
            </a:r>
          </a:p>
          <a:p>
            <a:pPr algn="ctr"/>
            <a:endParaRPr lang="es-CO" sz="44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 de septiembre de 2020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8" name="Imagen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252" y="5667102"/>
            <a:ext cx="2719070" cy="75882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573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/>
          <p:cNvSpPr txBox="1"/>
          <p:nvPr/>
        </p:nvSpPr>
        <p:spPr>
          <a:xfrm>
            <a:off x="0" y="6288963"/>
            <a:ext cx="2893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Cifras en Millones de Pesos</a:t>
            </a:r>
            <a:endParaRPr lang="es-CO" sz="1400" dirty="0"/>
          </a:p>
        </p:txBody>
      </p:sp>
      <p:sp>
        <p:nvSpPr>
          <p:cNvPr id="11" name="Rectángulo 10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Imagen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320" y="5814503"/>
            <a:ext cx="2436330" cy="758825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22933" y="21045"/>
            <a:ext cx="1216906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</a:t>
            </a:r>
            <a:r>
              <a:rPr lang="es-CO" sz="3600" dirty="0">
                <a:solidFill>
                  <a:schemeClr val="tx2">
                    <a:lumMod val="50000"/>
                  </a:schemeClr>
                </a:solidFill>
              </a:rPr>
              <a:t>Presupuestal – Unidad </a:t>
            </a:r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2. II-SEM.</a:t>
            </a:r>
          </a:p>
          <a:p>
            <a:r>
              <a:rPr lang="es-CO" sz="3200" dirty="0">
                <a:solidFill>
                  <a:schemeClr val="tx2">
                    <a:lumMod val="50000"/>
                  </a:schemeClr>
                </a:solidFill>
              </a:rPr>
              <a:t>“Un Nuevo Contrato Social y Ambiental para la Bogotá del Siglo XXI</a:t>
            </a:r>
            <a:r>
              <a:rPr lang="es-CO" sz="3200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endParaRPr lang="es-CO" sz="3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agosto/20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27063"/>
              </p:ext>
            </p:extLst>
          </p:nvPr>
        </p:nvGraphicFramePr>
        <p:xfrm>
          <a:off x="412907" y="1914416"/>
          <a:ext cx="11389118" cy="3612583"/>
        </p:xfrm>
        <a:graphic>
          <a:graphicData uri="http://schemas.openxmlformats.org/drawingml/2006/table">
            <a:tbl>
              <a:tblPr/>
              <a:tblGrid>
                <a:gridCol w="1102118">
                  <a:extLst>
                    <a:ext uri="{9D8B030D-6E8A-4147-A177-3AD203B41FA5}">
                      <a16:colId xmlns:a16="http://schemas.microsoft.com/office/drawing/2014/main" xmlns="" val="16323724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691895721"/>
                    </a:ext>
                  </a:extLst>
                </a:gridCol>
                <a:gridCol w="3219450">
                  <a:extLst>
                    <a:ext uri="{9D8B030D-6E8A-4147-A177-3AD203B41FA5}">
                      <a16:colId xmlns:a16="http://schemas.microsoft.com/office/drawing/2014/main" xmlns="" val="2863972409"/>
                    </a:ext>
                  </a:extLst>
                </a:gridCol>
                <a:gridCol w="1581744">
                  <a:extLst>
                    <a:ext uri="{9D8B030D-6E8A-4147-A177-3AD203B41FA5}">
                      <a16:colId xmlns:a16="http://schemas.microsoft.com/office/drawing/2014/main" xmlns="" val="2609477731"/>
                    </a:ext>
                  </a:extLst>
                </a:gridCol>
                <a:gridCol w="1580556">
                  <a:extLst>
                    <a:ext uri="{9D8B030D-6E8A-4147-A177-3AD203B41FA5}">
                      <a16:colId xmlns:a16="http://schemas.microsoft.com/office/drawing/2014/main" xmlns="" val="139545908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3964167948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xmlns="" val="302975959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xmlns="" val="1933358037"/>
                    </a:ext>
                  </a:extLst>
                </a:gridCol>
              </a:tblGrid>
              <a:tr h="4139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PROPÓSITO PDD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PROYECTO DE 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PRESUPUESTO  ASIGNADO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COMPROMISOS - 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DE EJEC. 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GIROS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GIRO 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9876881"/>
                  </a:ext>
                </a:extLst>
              </a:tr>
              <a:tr h="4956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Apoyo a las acciones de regulación y control de tránsito y 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19.432.402.092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2.915.778.010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1.944.337.882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8483466"/>
                  </a:ext>
                </a:extLst>
              </a:tr>
              <a:tr h="35065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Consolidación del programa niñas y niños primero para mejorar las experiencias de viaje de la población estudiantil en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631.484.494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0972770"/>
                  </a:ext>
                </a:extLst>
              </a:tr>
              <a:tr h="35065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señalización para mejorar las condiciones de seguridad vial, movilidad y accesibilidad en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42.287.756.535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11.391.472.273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70.984.247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5646402"/>
                  </a:ext>
                </a:extLst>
              </a:tr>
              <a:tr h="5410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 gestión y control de la movilidad en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122.833.200.199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58.245.975.097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21.169.601.060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0880571"/>
                  </a:ext>
                </a:extLst>
              </a:tr>
              <a:tr h="8385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</a:t>
                      </a:r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</a:t>
                      </a:r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LA MOVILIDAD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185.184.843.320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72.553.225.380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23.184.923.189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155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778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/>
          <p:cNvSpPr txBox="1"/>
          <p:nvPr/>
        </p:nvSpPr>
        <p:spPr>
          <a:xfrm>
            <a:off x="0" y="6288963"/>
            <a:ext cx="2893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Cifras en Millones de Pesos</a:t>
            </a:r>
            <a:endParaRPr lang="es-CO" sz="1400" dirty="0"/>
          </a:p>
        </p:txBody>
      </p:sp>
      <p:sp>
        <p:nvSpPr>
          <p:cNvPr id="11" name="Rectángulo 10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Imagen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170" y="5772320"/>
            <a:ext cx="2436330" cy="758825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22933" y="21045"/>
            <a:ext cx="1216906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</a:t>
            </a:r>
            <a:r>
              <a:rPr lang="es-CO" sz="3600" dirty="0">
                <a:solidFill>
                  <a:schemeClr val="tx2">
                    <a:lumMod val="50000"/>
                  </a:schemeClr>
                </a:solidFill>
              </a:rPr>
              <a:t>Presupuestal – Unidad </a:t>
            </a:r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2. II-SEM.</a:t>
            </a:r>
          </a:p>
          <a:p>
            <a:r>
              <a:rPr lang="es-CO" sz="3200" dirty="0">
                <a:solidFill>
                  <a:schemeClr val="tx2">
                    <a:lumMod val="50000"/>
                  </a:schemeClr>
                </a:solidFill>
              </a:rPr>
              <a:t>“Un Nuevo Contrato Social y Ambiental para la Bogotá del Siglo XXI</a:t>
            </a:r>
            <a:r>
              <a:rPr lang="es-CO" sz="3200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endParaRPr lang="es-CO" sz="3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agosto/20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57068"/>
              </p:ext>
            </p:extLst>
          </p:nvPr>
        </p:nvGraphicFramePr>
        <p:xfrm>
          <a:off x="462101" y="1963664"/>
          <a:ext cx="11267798" cy="3666472"/>
        </p:xfrm>
        <a:graphic>
          <a:graphicData uri="http://schemas.openxmlformats.org/drawingml/2006/table">
            <a:tbl>
              <a:tblPr/>
              <a:tblGrid>
                <a:gridCol w="1109062">
                  <a:extLst>
                    <a:ext uri="{9D8B030D-6E8A-4147-A177-3AD203B41FA5}">
                      <a16:colId xmlns:a16="http://schemas.microsoft.com/office/drawing/2014/main" xmlns="" val="1632372405"/>
                    </a:ext>
                  </a:extLst>
                </a:gridCol>
                <a:gridCol w="759858">
                  <a:extLst>
                    <a:ext uri="{9D8B030D-6E8A-4147-A177-3AD203B41FA5}">
                      <a16:colId xmlns:a16="http://schemas.microsoft.com/office/drawing/2014/main" xmlns="" val="691895721"/>
                    </a:ext>
                  </a:extLst>
                </a:gridCol>
                <a:gridCol w="2979028">
                  <a:extLst>
                    <a:ext uri="{9D8B030D-6E8A-4147-A177-3AD203B41FA5}">
                      <a16:colId xmlns:a16="http://schemas.microsoft.com/office/drawing/2014/main" xmlns="" val="286397240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60947773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xmlns="" val="139545908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3964167948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xmlns="" val="302975959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1933358037"/>
                    </a:ext>
                  </a:extLst>
                </a:gridCol>
              </a:tblGrid>
              <a:tr h="4139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PROPÓSITO PDD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PROYECTO DE 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PRESUPUESTO  ASIGNADO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COMPROMISOS - 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DE EJEC. 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GIROS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GIRO 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9876881"/>
                  </a:ext>
                </a:extLst>
              </a:tr>
              <a:tr h="5763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Investigación por infracción a las normas de tránsito y transporte público en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13.339.662.323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4.897.494.954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16.829.133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266212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políticas integrales y transparentes al servicio de la ciudadanía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13.489.540.314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2.753.819.626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2.986.911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3986488"/>
                  </a:ext>
                </a:extLst>
              </a:tr>
              <a:tr h="5194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estrategias de participación ciudadana para una movilidad segura, incluyente, sostenible y accesible en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2.887.950.403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1.199.045.885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3.104.989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0540670"/>
                  </a:ext>
                </a:extLst>
              </a:tr>
              <a:tr h="1298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</a:t>
                      </a:r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DE SERVICIOS A LA CIUDADANÍA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29.717.153.040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8.850.360.465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22.921.033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942293"/>
                  </a:ext>
                </a:extLst>
              </a:tr>
              <a:tr h="68221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UNIDAD </a:t>
                      </a:r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EJECUTORA </a:t>
                      </a:r>
                      <a:r>
                        <a:rPr lang="es-CO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285.227.889.667 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87.822.839.904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23.237.568.681 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6346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89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70" y="155154"/>
            <a:ext cx="9993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Recaudo Comparativo Ingresos SDM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julio/20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930" y="5814503"/>
            <a:ext cx="2719070" cy="758825"/>
          </a:xfrm>
          <a:prstGeom prst="rect">
            <a:avLst/>
          </a:prstGeom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50165"/>
              </p:ext>
            </p:extLst>
          </p:nvPr>
        </p:nvGraphicFramePr>
        <p:xfrm>
          <a:off x="628648" y="1403398"/>
          <a:ext cx="4756152" cy="2370360"/>
        </p:xfrm>
        <a:graphic>
          <a:graphicData uri="http://schemas.openxmlformats.org/drawingml/2006/table">
            <a:tbl>
              <a:tblPr/>
              <a:tblGrid>
                <a:gridCol w="1189038">
                  <a:extLst>
                    <a:ext uri="{9D8B030D-6E8A-4147-A177-3AD203B41FA5}">
                      <a16:colId xmlns:a16="http://schemas.microsoft.com/office/drawing/2014/main" xmlns="" val="20800561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946374668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1212538440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3057938683"/>
                    </a:ext>
                  </a:extLst>
                </a:gridCol>
              </a:tblGrid>
              <a:tr h="2370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118 - Multas </a:t>
                      </a:r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Comparendos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0431795"/>
                  </a:ext>
                </a:extLst>
              </a:tr>
              <a:tr h="2370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185083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$ 18.108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ENERO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12.813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7082706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$ 17.377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FEBRERO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13.649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4222833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$ 14.562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MARZO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9.181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6433790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$ 12.462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ABRIL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1.711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4393986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$ 19.472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4.245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9827480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$ 14.902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JUNIO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9.334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5085192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$ 22.831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JULIO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11.364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1197082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$ 119.714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$ 62.297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6172922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984195"/>
              </p:ext>
            </p:extLst>
          </p:nvPr>
        </p:nvGraphicFramePr>
        <p:xfrm>
          <a:off x="5905976" y="1472622"/>
          <a:ext cx="4756152" cy="2370360"/>
        </p:xfrm>
        <a:graphic>
          <a:graphicData uri="http://schemas.openxmlformats.org/drawingml/2006/table">
            <a:tbl>
              <a:tblPr/>
              <a:tblGrid>
                <a:gridCol w="1189038">
                  <a:extLst>
                    <a:ext uri="{9D8B030D-6E8A-4147-A177-3AD203B41FA5}">
                      <a16:colId xmlns:a16="http://schemas.microsoft.com/office/drawing/2014/main" xmlns="" val="2724949723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2247422722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17933599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82110370"/>
                    </a:ext>
                  </a:extLst>
                </a:gridCol>
              </a:tblGrid>
              <a:tr h="2370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120 - Derechos </a:t>
                      </a:r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Transito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955597"/>
                  </a:ext>
                </a:extLst>
              </a:tr>
              <a:tr h="2370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6098253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4.575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ENERO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4.903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6455879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4.936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FEBRERO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5.552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225066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4.883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MARZO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3.929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3905283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5.106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ABRIL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6800442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6.015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1.255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8125659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4.836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JUNIO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2.400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1956269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6.078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JULIO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4.170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0666135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$ 36.429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$ 22.368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990094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681682"/>
              </p:ext>
            </p:extLst>
          </p:nvPr>
        </p:nvGraphicFramePr>
        <p:xfrm>
          <a:off x="3448048" y="4019547"/>
          <a:ext cx="4756152" cy="2370360"/>
        </p:xfrm>
        <a:graphic>
          <a:graphicData uri="http://schemas.openxmlformats.org/drawingml/2006/table">
            <a:tbl>
              <a:tblPr/>
              <a:tblGrid>
                <a:gridCol w="1189038">
                  <a:extLst>
                    <a:ext uri="{9D8B030D-6E8A-4147-A177-3AD203B41FA5}">
                      <a16:colId xmlns:a16="http://schemas.microsoft.com/office/drawing/2014/main" xmlns="" val="2846491982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318772780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88212228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1398003102"/>
                    </a:ext>
                  </a:extLst>
                </a:gridCol>
              </a:tblGrid>
              <a:tr h="2370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119 - Semaforización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5601450"/>
                  </a:ext>
                </a:extLst>
              </a:tr>
              <a:tr h="2370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0445316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ENERO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8140972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FEBRERO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619642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12.346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MARZO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13.287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5366466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ABRIL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4093158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9579753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45.783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JUNIO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8367321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JULIO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33.282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7046850"/>
                  </a:ext>
                </a:extLst>
              </a:tr>
              <a:tr h="237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$ 58.129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$ 46.569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7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19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70" y="34289"/>
            <a:ext cx="9993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Reducción solicitada – Recursos de Vigencia 2020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0" y="5725800"/>
            <a:ext cx="2719070" cy="758825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051513"/>
              </p:ext>
            </p:extLst>
          </p:nvPr>
        </p:nvGraphicFramePr>
        <p:xfrm>
          <a:off x="104273" y="890188"/>
          <a:ext cx="11983453" cy="4227054"/>
        </p:xfrm>
        <a:graphic>
          <a:graphicData uri="http://schemas.openxmlformats.org/drawingml/2006/table">
            <a:tbl>
              <a:tblPr/>
              <a:tblGrid>
                <a:gridCol w="1848226">
                  <a:extLst>
                    <a:ext uri="{9D8B030D-6E8A-4147-A177-3AD203B41FA5}">
                      <a16:colId xmlns:a16="http://schemas.microsoft.com/office/drawing/2014/main" xmlns="" val="684285895"/>
                    </a:ext>
                  </a:extLst>
                </a:gridCol>
                <a:gridCol w="1697079">
                  <a:extLst>
                    <a:ext uri="{9D8B030D-6E8A-4147-A177-3AD203B41FA5}">
                      <a16:colId xmlns:a16="http://schemas.microsoft.com/office/drawing/2014/main" xmlns="" val="1752938711"/>
                    </a:ext>
                  </a:extLst>
                </a:gridCol>
                <a:gridCol w="1588169">
                  <a:extLst>
                    <a:ext uri="{9D8B030D-6E8A-4147-A177-3AD203B41FA5}">
                      <a16:colId xmlns:a16="http://schemas.microsoft.com/office/drawing/2014/main" xmlns="" val="287936266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583312868"/>
                    </a:ext>
                  </a:extLst>
                </a:gridCol>
                <a:gridCol w="2005263">
                  <a:extLst>
                    <a:ext uri="{9D8B030D-6E8A-4147-A177-3AD203B41FA5}">
                      <a16:colId xmlns:a16="http://schemas.microsoft.com/office/drawing/2014/main" xmlns="" val="4072742882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xmlns="" val="106604030"/>
                    </a:ext>
                  </a:extLst>
                </a:gridCol>
                <a:gridCol w="1588169">
                  <a:extLst>
                    <a:ext uri="{9D8B030D-6E8A-4147-A177-3AD203B41FA5}">
                      <a16:colId xmlns:a16="http://schemas.microsoft.com/office/drawing/2014/main" xmlns="" val="2926199673"/>
                    </a:ext>
                  </a:extLst>
                </a:gridCol>
              </a:tblGrid>
              <a:tr h="5419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SUBSECRETARÍA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APROPIACIÓN 2020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REDUCCIÓN </a:t>
                      </a:r>
                      <a:endParaRPr lang="es-CO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– MULTAS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REDUCCIÓN </a:t>
                      </a:r>
                      <a:endParaRPr lang="es-CO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 – PARQUEO EN VÍA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REDUCCIÓN </a:t>
                      </a:r>
                      <a:endParaRPr lang="es-CO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 – SEMAFORIZACIÓN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REDUCCIÓN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</a:t>
                      </a:r>
                      <a:r>
                        <a:rPr lang="es-CO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A </a:t>
                      </a:r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EJECUTAR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6801540"/>
                  </a:ext>
                </a:extLst>
              </a:tr>
              <a:tr h="5419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177.319.559.000  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29.692.537.585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17.623.328.286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47.315.865.871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130.003.693.129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7318788"/>
                  </a:ext>
                </a:extLst>
              </a:tr>
              <a:tr h="5419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53.402.063.567  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12.050.269.339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12.050.269.339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41.351.794.228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3490507"/>
                  </a:ext>
                </a:extLst>
              </a:tr>
              <a:tr h="5419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80.051.364.333  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13.039.187.120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42.000.000.000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55.039.187.120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25.012.177.213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0547980"/>
                  </a:ext>
                </a:extLst>
              </a:tr>
              <a:tr h="5419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CORPORATIVA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21.563.442.000  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1.698.357.440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1.698.357.440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19.865.084.560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8180030"/>
                  </a:ext>
                </a:extLst>
              </a:tr>
              <a:tr h="5419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JURÍDICA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16.271.148.333  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7.086.342.560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7.086.342.560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9.184.805.773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1149356"/>
                  </a:ext>
                </a:extLst>
              </a:tr>
              <a:tr h="5419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348.607.577.233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63.566.694.044  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42.000.000.000  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17.623.328.286  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123.190.022.330   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225.417.554.903   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955929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2445703" y="5325690"/>
            <a:ext cx="9642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100%            18%           12%              5</a:t>
            </a:r>
            <a:r>
              <a:rPr lang="es-CO" sz="20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% </a:t>
            </a:r>
            <a:r>
              <a:rPr lang="es-CO" sz="2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              35%              65%</a:t>
            </a:r>
            <a:endParaRPr lang="es-CO" sz="2000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1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69" y="155154"/>
            <a:ext cx="11380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Presupuestal – Con reducción por Subsecretaría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agosto/20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930" y="5814503"/>
            <a:ext cx="2719070" cy="758825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96644"/>
              </p:ext>
            </p:extLst>
          </p:nvPr>
        </p:nvGraphicFramePr>
        <p:xfrm>
          <a:off x="1491285" y="1317957"/>
          <a:ext cx="9546489" cy="4117134"/>
        </p:xfrm>
        <a:graphic>
          <a:graphicData uri="http://schemas.openxmlformats.org/drawingml/2006/table">
            <a:tbl>
              <a:tblPr/>
              <a:tblGrid>
                <a:gridCol w="2710436">
                  <a:extLst>
                    <a:ext uri="{9D8B030D-6E8A-4147-A177-3AD203B41FA5}">
                      <a16:colId xmlns:a16="http://schemas.microsoft.com/office/drawing/2014/main" xmlns="" val="138934748"/>
                    </a:ext>
                  </a:extLst>
                </a:gridCol>
                <a:gridCol w="2590503">
                  <a:extLst>
                    <a:ext uri="{9D8B030D-6E8A-4147-A177-3AD203B41FA5}">
                      <a16:colId xmlns:a16="http://schemas.microsoft.com/office/drawing/2014/main" xmlns="" val="3727646126"/>
                    </a:ext>
                  </a:extLst>
                </a:gridCol>
                <a:gridCol w="2806379">
                  <a:extLst>
                    <a:ext uri="{9D8B030D-6E8A-4147-A177-3AD203B41FA5}">
                      <a16:colId xmlns:a16="http://schemas.microsoft.com/office/drawing/2014/main" xmlns="" val="3389586437"/>
                    </a:ext>
                  </a:extLst>
                </a:gridCol>
                <a:gridCol w="1439171">
                  <a:extLst>
                    <a:ext uri="{9D8B030D-6E8A-4147-A177-3AD203B41FA5}">
                      <a16:colId xmlns:a16="http://schemas.microsoft.com/office/drawing/2014/main" xmlns="" val="3891305323"/>
                    </a:ext>
                  </a:extLst>
                </a:gridCol>
              </a:tblGrid>
              <a:tr h="5881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SUBSECRETARÍA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 EJECUTAR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9514926"/>
                  </a:ext>
                </a:extLst>
              </a:tr>
              <a:tr h="5881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130.003.693.129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114.424.605.922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4706388"/>
                  </a:ext>
                </a:extLst>
              </a:tr>
              <a:tr h="5881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41.351.794.228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32.730.200.434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0612800"/>
                  </a:ext>
                </a:extLst>
              </a:tr>
              <a:tr h="5881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25.012.177.213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16.139.648.285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285363"/>
                  </a:ext>
                </a:extLst>
              </a:tr>
              <a:tr h="5881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CORPORATIVA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19.865.084.560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10.862.033.243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0916757"/>
                  </a:ext>
                </a:extLst>
              </a:tr>
              <a:tr h="5881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JURÍDICA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9.184.805.773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8.608.455.788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1433071"/>
                  </a:ext>
                </a:extLst>
              </a:tr>
              <a:tr h="5881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225.417.554.903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182.764.943.672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500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2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70" y="155154"/>
            <a:ext cx="9993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Presupuestal – Con reducción SDM 2020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agosto/20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930" y="5814503"/>
            <a:ext cx="2719070" cy="758825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276348"/>
              </p:ext>
            </p:extLst>
          </p:nvPr>
        </p:nvGraphicFramePr>
        <p:xfrm>
          <a:off x="522174" y="1771336"/>
          <a:ext cx="11060227" cy="3758496"/>
        </p:xfrm>
        <a:graphic>
          <a:graphicData uri="http://schemas.openxmlformats.org/drawingml/2006/table">
            <a:tbl>
              <a:tblPr firstRow="1" bandRow="1"/>
              <a:tblGrid>
                <a:gridCol w="3165145">
                  <a:extLst>
                    <a:ext uri="{9D8B030D-6E8A-4147-A177-3AD203B41FA5}">
                      <a16:colId xmlns:a16="http://schemas.microsoft.com/office/drawing/2014/main" xmlns="" val="1666876940"/>
                    </a:ext>
                  </a:extLst>
                </a:gridCol>
                <a:gridCol w="3248127">
                  <a:extLst>
                    <a:ext uri="{9D8B030D-6E8A-4147-A177-3AD203B41FA5}">
                      <a16:colId xmlns:a16="http://schemas.microsoft.com/office/drawing/2014/main" xmlns="" val="3617273193"/>
                    </a:ext>
                  </a:extLst>
                </a:gridCol>
                <a:gridCol w="3248127">
                  <a:extLst>
                    <a:ext uri="{9D8B030D-6E8A-4147-A177-3AD203B41FA5}">
                      <a16:colId xmlns:a16="http://schemas.microsoft.com/office/drawing/2014/main" xmlns="" val="2138665808"/>
                    </a:ext>
                  </a:extLst>
                </a:gridCol>
                <a:gridCol w="1398828">
                  <a:extLst>
                    <a:ext uri="{9D8B030D-6E8A-4147-A177-3AD203B41FA5}">
                      <a16:colId xmlns:a16="http://schemas.microsoft.com/office/drawing/2014/main" xmlns="" val="3331094196"/>
                    </a:ext>
                  </a:extLst>
                </a:gridCol>
              </a:tblGrid>
              <a:tr h="7490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Rubro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Apropiación 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9879674"/>
                  </a:ext>
                </a:extLst>
              </a:tr>
              <a:tr h="76221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Vigencia*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$ 225.417.554.903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$ 182.764.943.672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81,08%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8642427"/>
                  </a:ext>
                </a:extLst>
              </a:tr>
              <a:tr h="7490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Pasivos*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$ 103.672.018.767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$ 54.294.084.162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52,37%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2656425"/>
                  </a:ext>
                </a:extLst>
              </a:tr>
              <a:tr h="7490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$ 72.311.486.000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$ 42.477.629.033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58,74%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0429286"/>
                  </a:ext>
                </a:extLst>
              </a:tr>
              <a:tr h="7490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$ 194.060.372.516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$ 107.034.859.400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55,16%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004884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20842" y="6009249"/>
            <a:ext cx="542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* 72,03% comparativo Distrital</a:t>
            </a: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0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92505" y="673769"/>
            <a:ext cx="328863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b="1" dirty="0" smtClean="0">
                <a:solidFill>
                  <a:schemeClr val="tx2">
                    <a:lumMod val="50000"/>
                  </a:schemeClr>
                </a:solidFill>
              </a:rPr>
              <a:t>Ranking por % de Ejecución Presupuestal</a:t>
            </a:r>
          </a:p>
          <a:p>
            <a:r>
              <a:rPr lang="es-CO" sz="2800" dirty="0" smtClean="0">
                <a:solidFill>
                  <a:schemeClr val="tx2">
                    <a:lumMod val="50000"/>
                  </a:schemeClr>
                </a:solidFill>
              </a:rPr>
              <a:t>27 de agosto/20</a:t>
            </a:r>
          </a:p>
          <a:p>
            <a:r>
              <a:rPr lang="es-CO" sz="2000" dirty="0" smtClean="0">
                <a:solidFill>
                  <a:schemeClr val="tx2">
                    <a:lumMod val="50000"/>
                  </a:schemeClr>
                </a:solidFill>
              </a:rPr>
              <a:t>Millones de pesos</a:t>
            </a:r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3914817" y="3728142"/>
            <a:ext cx="320841" cy="23201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derecha 11"/>
          <p:cNvSpPr/>
          <p:nvPr/>
        </p:nvSpPr>
        <p:spPr>
          <a:xfrm>
            <a:off x="3914817" y="4106152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 derecha 12"/>
          <p:cNvSpPr/>
          <p:nvPr/>
        </p:nvSpPr>
        <p:spPr>
          <a:xfrm>
            <a:off x="3913562" y="4266691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 derecha 13"/>
          <p:cNvSpPr/>
          <p:nvPr/>
        </p:nvSpPr>
        <p:spPr>
          <a:xfrm>
            <a:off x="3923916" y="5787820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Flecha derecha 14"/>
          <p:cNvSpPr/>
          <p:nvPr/>
        </p:nvSpPr>
        <p:spPr>
          <a:xfrm>
            <a:off x="3928409" y="5377726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16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8" name="Imagen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703720"/>
            <a:ext cx="2719070" cy="7588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6464" t="26207" r="48397" b="10690"/>
          <a:stretch/>
        </p:blipFill>
        <p:spPr>
          <a:xfrm>
            <a:off x="4305453" y="0"/>
            <a:ext cx="7661958" cy="6699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495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92505" y="673769"/>
            <a:ext cx="328863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b="1" dirty="0" smtClean="0">
                <a:solidFill>
                  <a:schemeClr val="tx2">
                    <a:lumMod val="50000"/>
                  </a:schemeClr>
                </a:solidFill>
              </a:rPr>
              <a:t>Ranking por monto ejecutado </a:t>
            </a:r>
          </a:p>
          <a:p>
            <a:r>
              <a:rPr lang="es-CO" sz="3600" dirty="0">
                <a:solidFill>
                  <a:schemeClr val="tx2">
                    <a:lumMod val="50000"/>
                  </a:schemeClr>
                </a:solidFill>
              </a:rPr>
              <a:t>27 de agosto/20</a:t>
            </a:r>
          </a:p>
          <a:p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Millones de pesos</a:t>
            </a:r>
          </a:p>
        </p:txBody>
      </p:sp>
      <p:sp>
        <p:nvSpPr>
          <p:cNvPr id="11" name="Flecha derecha 10"/>
          <p:cNvSpPr/>
          <p:nvPr/>
        </p:nvSpPr>
        <p:spPr>
          <a:xfrm>
            <a:off x="4324160" y="2429025"/>
            <a:ext cx="320841" cy="23201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derecha 11"/>
          <p:cNvSpPr/>
          <p:nvPr/>
        </p:nvSpPr>
        <p:spPr>
          <a:xfrm>
            <a:off x="4330957" y="2007147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 derecha 12"/>
          <p:cNvSpPr/>
          <p:nvPr/>
        </p:nvSpPr>
        <p:spPr>
          <a:xfrm>
            <a:off x="4330956" y="1049187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 derecha 13"/>
          <p:cNvSpPr/>
          <p:nvPr/>
        </p:nvSpPr>
        <p:spPr>
          <a:xfrm>
            <a:off x="4362627" y="3470971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Flecha derecha 14"/>
          <p:cNvSpPr/>
          <p:nvPr/>
        </p:nvSpPr>
        <p:spPr>
          <a:xfrm>
            <a:off x="4340203" y="2219014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16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8" name="Imagen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703720"/>
            <a:ext cx="2719070" cy="75882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1422" t="35330" r="50616" b="25823"/>
          <a:stretch/>
        </p:blipFill>
        <p:spPr>
          <a:xfrm>
            <a:off x="4732421" y="208547"/>
            <a:ext cx="7459579" cy="602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80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8190" t="24397" r="15725" b="12884"/>
          <a:stretch/>
        </p:blipFill>
        <p:spPr>
          <a:xfrm>
            <a:off x="0" y="0"/>
            <a:ext cx="12192000" cy="657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3961705" y="5151914"/>
            <a:ext cx="2047164" cy="696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71059" y="0"/>
            <a:ext cx="9401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Presupuesto SDM 2020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agosto/20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930" y="5814503"/>
            <a:ext cx="2719070" cy="758825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3608988" y="5942100"/>
            <a:ext cx="542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52,41% comparativo Distrital</a:t>
            </a:r>
            <a:endParaRPr lang="es-CO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392" y="633340"/>
            <a:ext cx="8126672" cy="4840644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96970" y="6162612"/>
            <a:ext cx="5422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Cifras en millones de pesos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3713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70" y="155154"/>
            <a:ext cx="9401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Presupuestal – Total SDM 2020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agosto/20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930" y="5814503"/>
            <a:ext cx="2719070" cy="758825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81701"/>
              </p:ext>
            </p:extLst>
          </p:nvPr>
        </p:nvGraphicFramePr>
        <p:xfrm>
          <a:off x="320842" y="1302214"/>
          <a:ext cx="11108352" cy="4307016"/>
        </p:xfrm>
        <a:graphic>
          <a:graphicData uri="http://schemas.openxmlformats.org/drawingml/2006/table">
            <a:tbl>
              <a:tblPr firstRow="1" bandRow="1"/>
              <a:tblGrid>
                <a:gridCol w="3178917">
                  <a:extLst>
                    <a:ext uri="{9D8B030D-6E8A-4147-A177-3AD203B41FA5}">
                      <a16:colId xmlns:a16="http://schemas.microsoft.com/office/drawing/2014/main" xmlns="" val="4288570549"/>
                    </a:ext>
                  </a:extLst>
                </a:gridCol>
                <a:gridCol w="3262260">
                  <a:extLst>
                    <a:ext uri="{9D8B030D-6E8A-4147-A177-3AD203B41FA5}">
                      <a16:colId xmlns:a16="http://schemas.microsoft.com/office/drawing/2014/main" xmlns="" val="1897659023"/>
                    </a:ext>
                  </a:extLst>
                </a:gridCol>
                <a:gridCol w="3262260">
                  <a:extLst>
                    <a:ext uri="{9D8B030D-6E8A-4147-A177-3AD203B41FA5}">
                      <a16:colId xmlns:a16="http://schemas.microsoft.com/office/drawing/2014/main" xmlns="" val="319780145"/>
                    </a:ext>
                  </a:extLst>
                </a:gridCol>
                <a:gridCol w="1404915">
                  <a:extLst>
                    <a:ext uri="{9D8B030D-6E8A-4147-A177-3AD203B41FA5}">
                      <a16:colId xmlns:a16="http://schemas.microsoft.com/office/drawing/2014/main" xmlns="" val="1249454646"/>
                    </a:ext>
                  </a:extLst>
                </a:gridCol>
              </a:tblGrid>
              <a:tr h="65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Rubro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Apropiación 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84256"/>
                  </a:ext>
                </a:extLst>
              </a:tr>
              <a:tr h="6627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Vigencia*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$ 348.607.577.233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$ 182.764.943.672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52,43%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3863564"/>
                  </a:ext>
                </a:extLst>
              </a:tr>
              <a:tr h="651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Pasivos*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$ 103.672.018.767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$ 54.294.084.162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52,37%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4765191"/>
                  </a:ext>
                </a:extLst>
              </a:tr>
              <a:tr h="651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$ 72.311.486.000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$ 42.477.629.033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58,74%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60958"/>
                  </a:ext>
                </a:extLst>
              </a:tr>
              <a:tr h="651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$ 194.060.372.516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$ 107.034.859.400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55,16%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529244"/>
                  </a:ext>
                </a:extLst>
              </a:tr>
              <a:tr h="370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Vigencia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524.591.082.000 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279.536.656.867 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53,29%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0249849"/>
                  </a:ext>
                </a:extLst>
              </a:tr>
              <a:tr h="3684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comparativo Distrital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452.279.596.000 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237.059.027.834 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52,41%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6444480"/>
                  </a:ext>
                </a:extLst>
              </a:tr>
              <a:tr h="3002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SDM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718.651.454.516 </a:t>
                      </a: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386.571.516.267 </a:t>
                      </a:r>
                    </a:p>
                  </a:txBody>
                  <a:tcPr marL="0" marR="85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53,79%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607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6447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83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70" y="155154"/>
            <a:ext cx="9401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Recursos SDM en los propósitos del PDD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agosto/20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930" y="5814503"/>
            <a:ext cx="2719070" cy="758825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96970" y="6162612"/>
            <a:ext cx="5422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Cifras en millones de pesos</a:t>
            </a:r>
            <a:endParaRPr lang="es-CO" sz="1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576" y="1273231"/>
            <a:ext cx="7810540" cy="469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75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70" y="-59166"/>
            <a:ext cx="1209503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</a:t>
            </a:r>
            <a:r>
              <a:rPr lang="es-CO" sz="3600" dirty="0">
                <a:solidFill>
                  <a:schemeClr val="tx2">
                    <a:lumMod val="50000"/>
                  </a:schemeClr>
                </a:solidFill>
              </a:rPr>
              <a:t>Presupuestal – Unidad </a:t>
            </a:r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1. II-SEM.</a:t>
            </a:r>
          </a:p>
          <a:p>
            <a:r>
              <a:rPr lang="es-CO" sz="3200" dirty="0">
                <a:solidFill>
                  <a:schemeClr val="tx2">
                    <a:lumMod val="50000"/>
                  </a:schemeClr>
                </a:solidFill>
              </a:rPr>
              <a:t>“Un Nuevo Contrato Social y Ambiental para la Bogotá del Siglo XXI”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agosto/20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0" y="6288963"/>
            <a:ext cx="2893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Cifras en Millones de Pesos</a:t>
            </a:r>
            <a:endParaRPr lang="es-CO" sz="1400" dirty="0"/>
          </a:p>
        </p:txBody>
      </p:sp>
      <p:sp>
        <p:nvSpPr>
          <p:cNvPr id="11" name="Rectángulo 10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Imagen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058" y="6077910"/>
            <a:ext cx="2069432" cy="48860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59673"/>
              </p:ext>
            </p:extLst>
          </p:nvPr>
        </p:nvGraphicFramePr>
        <p:xfrm>
          <a:off x="542422" y="1415772"/>
          <a:ext cx="10471120" cy="4408300"/>
        </p:xfrm>
        <a:graphic>
          <a:graphicData uri="http://schemas.openxmlformats.org/drawingml/2006/table">
            <a:tbl>
              <a:tblPr/>
              <a:tblGrid>
                <a:gridCol w="1015909">
                  <a:extLst>
                    <a:ext uri="{9D8B030D-6E8A-4147-A177-3AD203B41FA5}">
                      <a16:colId xmlns:a16="http://schemas.microsoft.com/office/drawing/2014/main" xmlns="" val="1490010024"/>
                    </a:ext>
                  </a:extLst>
                </a:gridCol>
                <a:gridCol w="639437">
                  <a:extLst>
                    <a:ext uri="{9D8B030D-6E8A-4147-A177-3AD203B41FA5}">
                      <a16:colId xmlns:a16="http://schemas.microsoft.com/office/drawing/2014/main" xmlns="" val="4014232773"/>
                    </a:ext>
                  </a:extLst>
                </a:gridCol>
                <a:gridCol w="3344378">
                  <a:extLst>
                    <a:ext uri="{9D8B030D-6E8A-4147-A177-3AD203B41FA5}">
                      <a16:colId xmlns:a16="http://schemas.microsoft.com/office/drawing/2014/main" xmlns="" val="763927298"/>
                    </a:ext>
                  </a:extLst>
                </a:gridCol>
                <a:gridCol w="1364221">
                  <a:extLst>
                    <a:ext uri="{9D8B030D-6E8A-4147-A177-3AD203B41FA5}">
                      <a16:colId xmlns:a16="http://schemas.microsoft.com/office/drawing/2014/main" xmlns="" val="3071080638"/>
                    </a:ext>
                  </a:extLst>
                </a:gridCol>
                <a:gridCol w="1204578">
                  <a:extLst>
                    <a:ext uri="{9D8B030D-6E8A-4147-A177-3AD203B41FA5}">
                      <a16:colId xmlns:a16="http://schemas.microsoft.com/office/drawing/2014/main" xmlns="" val="1807562639"/>
                    </a:ext>
                  </a:extLst>
                </a:gridCol>
                <a:gridCol w="798214">
                  <a:extLst>
                    <a:ext uri="{9D8B030D-6E8A-4147-A177-3AD203B41FA5}">
                      <a16:colId xmlns:a16="http://schemas.microsoft.com/office/drawing/2014/main" xmlns="" val="2678765194"/>
                    </a:ext>
                  </a:extLst>
                </a:gridCol>
                <a:gridCol w="1219091">
                  <a:extLst>
                    <a:ext uri="{9D8B030D-6E8A-4147-A177-3AD203B41FA5}">
                      <a16:colId xmlns:a16="http://schemas.microsoft.com/office/drawing/2014/main" xmlns="" val="3937284483"/>
                    </a:ext>
                  </a:extLst>
                </a:gridCol>
                <a:gridCol w="885292">
                  <a:extLst>
                    <a:ext uri="{9D8B030D-6E8A-4147-A177-3AD203B41FA5}">
                      <a16:colId xmlns:a16="http://schemas.microsoft.com/office/drawing/2014/main" xmlns="" val="3286637820"/>
                    </a:ext>
                  </a:extLst>
                </a:gridCol>
              </a:tblGrid>
              <a:tr h="62296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PROPÓSITO PDD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PROYECTO DE 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PRESUPUESTO  ASIGNADO</a:t>
                      </a:r>
                      <a:b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COMPROMISOS - 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DE EJEC. </a:t>
                      </a:r>
                      <a:b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GIROS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</a:t>
                      </a:r>
                      <a:b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GIRO 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5035159"/>
                  </a:ext>
                </a:extLst>
              </a:tr>
              <a:tr h="5863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las herramientas para la prevención de la corrupción en la Secretaría Distrital de Movilidad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91.971.576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91.846.740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3860573"/>
                  </a:ext>
                </a:extLst>
              </a:tr>
              <a:tr h="42294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institucional de la Secretaria Distrital de Movilidad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2.914.963.381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1.411.652.617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9.739.340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981847"/>
                  </a:ext>
                </a:extLst>
              </a:tr>
              <a:tr h="8428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Actualización, mantenimiento y gestión de tecnologías de la información y las comunicaciones para la secretaría distrital de movilidad de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11.098.466.080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2.138.492.923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904.148.654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0725962"/>
                  </a:ext>
                </a:extLst>
              </a:tr>
              <a:tr h="4763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 gestión documental de la Secretaría Distrital de Movilidad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573.419.500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335.419.500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10.164.383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4258333"/>
                  </a:ext>
                </a:extLst>
              </a:tr>
              <a:tr h="25651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SUB. GESTIÓN CORPORATIVA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14.678.820.537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3.977.411.780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924.052.377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1972439"/>
                  </a:ext>
                </a:extLst>
              </a:tr>
              <a:tr h="5008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de la gestión jurídica en la Secretaría Distrital de Movilidad en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10.995.776.659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3.333.084.114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57.169.007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9778951"/>
                  </a:ext>
                </a:extLst>
              </a:tr>
              <a:tr h="25651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SUB. GESTIÓN JURIDICA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10.995.776.659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3.333.084.114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57.169.007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1523116"/>
                  </a:ext>
                </a:extLst>
              </a:tr>
              <a:tr h="44301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UNIDAD </a:t>
                      </a: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EJECUTORA 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25.674.597.196 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7.310.495.894 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981.221.384 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9283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45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/>
          <p:cNvSpPr txBox="1"/>
          <p:nvPr/>
        </p:nvSpPr>
        <p:spPr>
          <a:xfrm>
            <a:off x="0" y="6288963"/>
            <a:ext cx="2893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Cifras en Millones de Pesos</a:t>
            </a:r>
            <a:endParaRPr lang="es-CO" sz="1400" dirty="0"/>
          </a:p>
        </p:txBody>
      </p:sp>
      <p:sp>
        <p:nvSpPr>
          <p:cNvPr id="11" name="Rectángulo 10"/>
          <p:cNvSpPr/>
          <p:nvPr/>
        </p:nvSpPr>
        <p:spPr>
          <a:xfrm>
            <a:off x="0" y="6573328"/>
            <a:ext cx="12192000" cy="284672"/>
          </a:xfrm>
          <a:prstGeom prst="rect">
            <a:avLst/>
          </a:prstGeom>
          <a:solidFill>
            <a:srgbClr val="B0E40A"/>
          </a:solidFill>
          <a:ln>
            <a:solidFill>
              <a:srgbClr val="B0E4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Imagen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670" y="5756425"/>
            <a:ext cx="2436330" cy="758825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22933" y="21045"/>
            <a:ext cx="1216906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</a:t>
            </a:r>
            <a:r>
              <a:rPr lang="es-CO" sz="3600" dirty="0">
                <a:solidFill>
                  <a:schemeClr val="tx2">
                    <a:lumMod val="50000"/>
                  </a:schemeClr>
                </a:solidFill>
              </a:rPr>
              <a:t>Presupuestal – Unidad </a:t>
            </a:r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2. II-SEM.</a:t>
            </a:r>
          </a:p>
          <a:p>
            <a:r>
              <a:rPr lang="es-CO" sz="3200" dirty="0">
                <a:solidFill>
                  <a:schemeClr val="tx2">
                    <a:lumMod val="50000"/>
                  </a:schemeClr>
                </a:solidFill>
              </a:rPr>
              <a:t>“Un Nuevo Contrato Social y Ambiental para la Bogotá del Siglo XXI</a:t>
            </a:r>
            <a:r>
              <a:rPr lang="es-CO" sz="3200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endParaRPr lang="es-CO" sz="3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agosto/20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83035"/>
              </p:ext>
            </p:extLst>
          </p:nvPr>
        </p:nvGraphicFramePr>
        <p:xfrm>
          <a:off x="675629" y="1592534"/>
          <a:ext cx="10840741" cy="4463252"/>
        </p:xfrm>
        <a:graphic>
          <a:graphicData uri="http://schemas.openxmlformats.org/drawingml/2006/table">
            <a:tbl>
              <a:tblPr/>
              <a:tblGrid>
                <a:gridCol w="1059211">
                  <a:extLst>
                    <a:ext uri="{9D8B030D-6E8A-4147-A177-3AD203B41FA5}">
                      <a16:colId xmlns:a16="http://schemas.microsoft.com/office/drawing/2014/main" xmlns="" val="1632372405"/>
                    </a:ext>
                  </a:extLst>
                </a:gridCol>
                <a:gridCol w="725704">
                  <a:extLst>
                    <a:ext uri="{9D8B030D-6E8A-4147-A177-3AD203B41FA5}">
                      <a16:colId xmlns:a16="http://schemas.microsoft.com/office/drawing/2014/main" xmlns="" val="691895721"/>
                    </a:ext>
                  </a:extLst>
                </a:gridCol>
                <a:gridCol w="2972556">
                  <a:extLst>
                    <a:ext uri="{9D8B030D-6E8A-4147-A177-3AD203B41FA5}">
                      <a16:colId xmlns:a16="http://schemas.microsoft.com/office/drawing/2014/main" xmlns="" val="2863972409"/>
                    </a:ext>
                  </a:extLst>
                </a:gridCol>
                <a:gridCol w="1492220">
                  <a:extLst>
                    <a:ext uri="{9D8B030D-6E8A-4147-A177-3AD203B41FA5}">
                      <a16:colId xmlns:a16="http://schemas.microsoft.com/office/drawing/2014/main" xmlns="" val="260947773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xmlns="" val="139545908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xmlns="" val="3964167948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xmlns="" val="302975959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933358037"/>
                    </a:ext>
                  </a:extLst>
                </a:gridCol>
              </a:tblGrid>
              <a:tr h="4139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PROPÓSITO PDD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PROYECTO DE 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PRESUPUESTO  ASIGNADO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COMPROMISOS - 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GIROS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9876881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de Lineamientos estratégicos e insumos con enfoques diferenciales para mejorar la movilidad en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47.454.926.271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2.336.060.681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202.601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313099"/>
                  </a:ext>
                </a:extLst>
              </a:tr>
              <a:tr h="5524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una movilidad sostenible y accesible para Bogotá y su Región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7.245.714.958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1.008.974.850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12.249.787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1193357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del sistema de transportes de bajas y cero emisiones para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3.076.327.646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573.692.605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8.335.333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172223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del plan distrital de seguridad vial en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5.431.868.080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522.929.000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2.132.533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3022323"/>
                  </a:ext>
                </a:extLst>
              </a:tr>
              <a:tr h="91228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 comunicación y la cultura para la movilidad como elementos constructivos y pedagógicos del nuevo contrato social en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7.117.056.352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1.977.596.923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6.804.205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1922351"/>
                  </a:ext>
                </a:extLst>
              </a:tr>
              <a:tr h="7810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</a:t>
                      </a:r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POLÍTICA </a:t>
                      </a:r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MOVILIDAD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70.325.893.307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6.419.254.059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29.724.459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166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62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1199</Words>
  <Application>Microsoft Macintosh PowerPoint</Application>
  <PresentationFormat>Personalizado</PresentationFormat>
  <Paragraphs>490</Paragraphs>
  <Slides>15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Julieth Rojas Betancour</dc:creator>
  <cp:lastModifiedBy>IMAC SSD</cp:lastModifiedBy>
  <cp:revision>35</cp:revision>
  <dcterms:created xsi:type="dcterms:W3CDTF">2020-06-05T01:31:28Z</dcterms:created>
  <dcterms:modified xsi:type="dcterms:W3CDTF">2020-09-04T01:29:49Z</dcterms:modified>
</cp:coreProperties>
</file>