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86" r:id="rId3"/>
    <p:sldMasterId id="2147483702" r:id="rId4"/>
  </p:sldMasterIdLst>
  <p:notesMasterIdLst>
    <p:notesMasterId r:id="rId24"/>
  </p:notesMasterIdLst>
  <p:handoutMasterIdLst>
    <p:handoutMasterId r:id="rId25"/>
  </p:handoutMasterIdLst>
  <p:sldIdLst>
    <p:sldId id="599" r:id="rId5"/>
    <p:sldId id="602" r:id="rId6"/>
    <p:sldId id="603" r:id="rId7"/>
    <p:sldId id="574" r:id="rId8"/>
    <p:sldId id="575" r:id="rId9"/>
    <p:sldId id="576" r:id="rId10"/>
    <p:sldId id="577" r:id="rId11"/>
    <p:sldId id="578" r:id="rId12"/>
    <p:sldId id="579" r:id="rId13"/>
    <p:sldId id="580" r:id="rId14"/>
    <p:sldId id="581" r:id="rId15"/>
    <p:sldId id="582" r:id="rId16"/>
    <p:sldId id="598" r:id="rId17"/>
    <p:sldId id="583" r:id="rId18"/>
    <p:sldId id="584" r:id="rId19"/>
    <p:sldId id="585" r:id="rId20"/>
    <p:sldId id="586" r:id="rId21"/>
    <p:sldId id="605" r:id="rId22"/>
    <p:sldId id="604" r:id="rId23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8" autoAdjust="0"/>
    <p:restoredTop sz="83212" autoAdjust="0"/>
  </p:normalViewPr>
  <p:slideViewPr>
    <p:cSldViewPr snapToGrid="0" showGuides="1">
      <p:cViewPr varScale="1">
        <p:scale>
          <a:sx n="57" d="100"/>
          <a:sy n="57" d="100"/>
        </p:scale>
        <p:origin x="1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OAPI%20-%20SDM%202021\PRESUPUESTO\Ejecuci&#243;n%20presupuestal%20SDM%20-%2031%20de%20diciembre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OAPI%20-%20SDM%202021\PRESUPUESTO\Ejecuci&#243;n%20presupuestal%20SDM%20-%2031%20de%20diciembre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OAPI%20-%20SDM%202021\PRESUPUESTO\Ejecuci&#243;n%20presupuestal%20SDM%20-%2031%20de%20diciembre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GRÁFICAS!$B$35</c:f>
              <c:strCache>
                <c:ptCount val="1"/>
                <c:pt idx="0">
                  <c:v>ASIGNACIÓN DISTRITO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GRÁFICAS!$A$36:$A$40</c:f>
              <c:strCache>
                <c:ptCount val="5"/>
                <c:pt idx="0">
                  <c:v>EMB</c:v>
                </c:pt>
                <c:pt idx="1">
                  <c:v>SDM</c:v>
                </c:pt>
                <c:pt idx="2">
                  <c:v>UAERMV</c:v>
                </c:pt>
                <c:pt idx="3">
                  <c:v>TMSA</c:v>
                </c:pt>
                <c:pt idx="4">
                  <c:v>IDU</c:v>
                </c:pt>
              </c:strCache>
            </c:strRef>
          </c:cat>
          <c:val>
            <c:numRef>
              <c:f>GRÁFICAS!$B$36:$B$40</c:f>
              <c:numCache>
                <c:formatCode>#,###,,</c:formatCode>
                <c:ptCount val="5"/>
                <c:pt idx="0">
                  <c:v>661295000000</c:v>
                </c:pt>
                <c:pt idx="1">
                  <c:v>362842439718</c:v>
                </c:pt>
                <c:pt idx="2">
                  <c:v>153962000000</c:v>
                </c:pt>
                <c:pt idx="3">
                  <c:v>4307987797674</c:v>
                </c:pt>
                <c:pt idx="4">
                  <c:v>2160131000000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49-4637-8C55-0FB149966FA8}"/>
            </c:ext>
          </c:extLst>
        </c:ser>
        <c:ser>
          <c:idx val="1"/>
          <c:order val="1"/>
          <c:tx>
            <c:strRef>
              <c:f>GRÁFICAS!$C$35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GRÁFICAS!$A$36:$A$40</c:f>
              <c:strCache>
                <c:ptCount val="5"/>
                <c:pt idx="0">
                  <c:v>EMB</c:v>
                </c:pt>
                <c:pt idx="1">
                  <c:v>SDM</c:v>
                </c:pt>
                <c:pt idx="2">
                  <c:v>UAERMV</c:v>
                </c:pt>
                <c:pt idx="3">
                  <c:v>TMSA</c:v>
                </c:pt>
                <c:pt idx="4">
                  <c:v>IDU</c:v>
                </c:pt>
              </c:strCache>
            </c:strRef>
          </c:cat>
          <c:val>
            <c:numRef>
              <c:f>GRÁFICAS!$C$36:$C$40</c:f>
              <c:numCache>
                <c:formatCode>#,###,,</c:formatCode>
                <c:ptCount val="5"/>
                <c:pt idx="0">
                  <c:v>655142041272</c:v>
                </c:pt>
                <c:pt idx="1">
                  <c:v>359155436813</c:v>
                </c:pt>
                <c:pt idx="2">
                  <c:v>145538098594</c:v>
                </c:pt>
                <c:pt idx="3">
                  <c:v>3953837353438</c:v>
                </c:pt>
                <c:pt idx="4">
                  <c:v>1617938119000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49-4637-8C55-0FB149966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45027344"/>
        <c:axId val="845048560"/>
      </c:barChart>
      <c:lineChart>
        <c:grouping val="standard"/>
        <c:varyColors val="0"/>
        <c:ser>
          <c:idx val="2"/>
          <c:order val="2"/>
          <c:tx>
            <c:strRef>
              <c:f>GRÁFICAS!$D$35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F49-4637-8C55-0FB149966FA8}"/>
                </c:ext>
              </c:extLst>
            </c:dLbl>
            <c:dLbl>
              <c:idx val="3"/>
              <c:layout>
                <c:manualLayout>
                  <c:x val="9.5607171360633208E-4"/>
                  <c:y val="5.7060367454068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F49-4637-8C55-0FB149966FA8}"/>
                </c:ext>
              </c:extLst>
            </c:dLbl>
            <c:dLbl>
              <c:idx val="4"/>
              <c:layout>
                <c:manualLayout>
                  <c:x val="-4.7857889237199582E-3"/>
                  <c:y val="4.96066637503645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F49-4637-8C55-0FB149966F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GRÁFICAS!$A$36:$A$40</c:f>
              <c:strCache>
                <c:ptCount val="5"/>
                <c:pt idx="0">
                  <c:v>EMB</c:v>
                </c:pt>
                <c:pt idx="1">
                  <c:v>SDM</c:v>
                </c:pt>
                <c:pt idx="2">
                  <c:v>UAERMV</c:v>
                </c:pt>
                <c:pt idx="3">
                  <c:v>TMSA</c:v>
                </c:pt>
                <c:pt idx="4">
                  <c:v>IDU</c:v>
                </c:pt>
              </c:strCache>
            </c:strRef>
          </c:cat>
          <c:val>
            <c:numRef>
              <c:f>GRÁFICAS!$D$36:$D$40</c:f>
              <c:numCache>
                <c:formatCode>0.0%</c:formatCode>
                <c:ptCount val="5"/>
                <c:pt idx="0">
                  <c:v>0.99069559163762011</c:v>
                </c:pt>
                <c:pt idx="1">
                  <c:v>0.989838556625665</c:v>
                </c:pt>
                <c:pt idx="2">
                  <c:v>0.94528584062301091</c:v>
                </c:pt>
                <c:pt idx="3">
                  <c:v>0.9177921431376348</c:v>
                </c:pt>
                <c:pt idx="4">
                  <c:v>0.749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F49-4637-8C55-0FB149966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064272"/>
        <c:axId val="672065104"/>
      </c:lineChart>
      <c:catAx>
        <c:axId val="84502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45048560"/>
        <c:crosses val="autoZero"/>
        <c:auto val="1"/>
        <c:lblAlgn val="ctr"/>
        <c:lblOffset val="100"/>
        <c:noMultiLvlLbl val="0"/>
      </c:catAx>
      <c:valAx>
        <c:axId val="84504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45027344"/>
        <c:crosses val="autoZero"/>
        <c:crossBetween val="between"/>
      </c:valAx>
      <c:valAx>
        <c:axId val="672065104"/>
        <c:scaling>
          <c:orientation val="minMax"/>
          <c:max val="1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72064272"/>
        <c:crosses val="max"/>
        <c:crossBetween val="between"/>
      </c:valAx>
      <c:catAx>
        <c:axId val="672064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0651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GRÁFICAS!$B$67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GRÁFICAS!$A$68:$A$69</c:f>
              <c:strCache>
                <c:ptCount val="2"/>
                <c:pt idx="0">
                  <c:v>INGRESOS</c:v>
                </c:pt>
                <c:pt idx="1">
                  <c:v>GASTOS</c:v>
                </c:pt>
              </c:strCache>
            </c:strRef>
          </c:cat>
          <c:val>
            <c:numRef>
              <c:f>GRÁFICAS!$B$68:$B$69</c:f>
              <c:numCache>
                <c:formatCode>_(* #,##0_);_(* \(#,##0\);_(* "-"_);_(@_)</c:formatCode>
                <c:ptCount val="2"/>
                <c:pt idx="0">
                  <c:v>65762</c:v>
                </c:pt>
                <c:pt idx="1">
                  <c:v>65762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D1-47AF-88B2-E70185581BF4}"/>
            </c:ext>
          </c:extLst>
        </c:ser>
        <c:ser>
          <c:idx val="1"/>
          <c:order val="1"/>
          <c:tx>
            <c:strRef>
              <c:f>GRÁFICAS!$C$67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GRÁFICAS!$A$68:$A$69</c:f>
              <c:strCache>
                <c:ptCount val="2"/>
                <c:pt idx="0">
                  <c:v>INGRESOS</c:v>
                </c:pt>
                <c:pt idx="1">
                  <c:v>GASTOS</c:v>
                </c:pt>
              </c:strCache>
            </c:strRef>
          </c:cat>
          <c:val>
            <c:numRef>
              <c:f>GRÁFICAS!$C$68:$C$69</c:f>
              <c:numCache>
                <c:formatCode>_(* #,##0_);_(* \(#,##0\);_(* "-"_);_(@_)</c:formatCode>
                <c:ptCount val="2"/>
                <c:pt idx="0">
                  <c:v>60028</c:v>
                </c:pt>
                <c:pt idx="1">
                  <c:v>55083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D1-47AF-88B2-E70185581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9234191"/>
        <c:axId val="1369230031"/>
      </c:barChart>
      <c:catAx>
        <c:axId val="136923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69230031"/>
        <c:crosses val="autoZero"/>
        <c:auto val="1"/>
        <c:lblAlgn val="ctr"/>
        <c:lblOffset val="100"/>
        <c:noMultiLvlLbl val="0"/>
      </c:catAx>
      <c:valAx>
        <c:axId val="1369230031"/>
        <c:scaling>
          <c:orientation val="minMax"/>
          <c:max val="6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6923419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GRÁFICAS!$B$53</c:f>
              <c:strCache>
                <c:ptCount val="1"/>
                <c:pt idx="0">
                  <c:v>Presupuesto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GRÁFICAS!$A$54:$A$55</c:f>
              <c:strCache>
                <c:ptCount val="2"/>
                <c:pt idx="0">
                  <c:v>INGRESOS</c:v>
                </c:pt>
                <c:pt idx="1">
                  <c:v>GASTOS</c:v>
                </c:pt>
              </c:strCache>
            </c:strRef>
          </c:cat>
          <c:val>
            <c:numRef>
              <c:f>GRÁFICAS!$B$54:$B$55</c:f>
              <c:numCache>
                <c:formatCode>_(* #,##0_);_(* \(#,##0\);_(* "-"_);_(@_)</c:formatCode>
                <c:ptCount val="2"/>
                <c:pt idx="0">
                  <c:v>10000</c:v>
                </c:pt>
                <c:pt idx="1">
                  <c:v>397.27087799999998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AE-44DC-9B20-B622B537B68D}"/>
            </c:ext>
          </c:extLst>
        </c:ser>
        <c:ser>
          <c:idx val="1"/>
          <c:order val="1"/>
          <c:tx>
            <c:strRef>
              <c:f>GRÁFICAS!$C$53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GRÁFICAS!$A$54:$A$55</c:f>
              <c:strCache>
                <c:ptCount val="2"/>
                <c:pt idx="0">
                  <c:v>INGRESOS</c:v>
                </c:pt>
                <c:pt idx="1">
                  <c:v>GASTOS</c:v>
                </c:pt>
              </c:strCache>
            </c:strRef>
          </c:cat>
          <c:val>
            <c:numRef>
              <c:f>GRÁFICAS!$C$54:$C$55</c:f>
              <c:numCache>
                <c:formatCode>_(* #,##0_);_(* \(#,##0\);_(* "-"_);_(@_)</c:formatCode>
                <c:ptCount val="2"/>
                <c:pt idx="0">
                  <c:v>10000</c:v>
                </c:pt>
                <c:pt idx="1">
                  <c:v>47.000695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AE-44DC-9B20-B622B537B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9234191"/>
        <c:axId val="1369230031"/>
      </c:barChart>
      <c:catAx>
        <c:axId val="136923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69230031"/>
        <c:crosses val="autoZero"/>
        <c:auto val="1"/>
        <c:lblAlgn val="ctr"/>
        <c:lblOffset val="100"/>
        <c:noMultiLvlLbl val="0"/>
      </c:catAx>
      <c:valAx>
        <c:axId val="1369230031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6923419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7F13AC-D46F-4632-B074-FAFF2067B078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68498C-5B4A-4263-9CA8-3720A73605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984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1667BF-72AC-4210-B20D-72C697719E02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DA6FB3-E5C5-4C2E-8D94-ABEBB39AFA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918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29" name="Google Shape;4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521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855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808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390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395_meta de tipo constante cuya forma de</a:t>
            </a:r>
            <a:r>
              <a:rPr lang="es-ES" baseline="0" dirty="0"/>
              <a:t> medición corresponde al promedio ejecutado/ promedio programado de todas las vigencias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681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61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Meta 6_ Meta</a:t>
            </a:r>
            <a:r>
              <a:rPr lang="es-ES" baseline="0" dirty="0"/>
              <a:t> decreciente con Línea Base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06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A6FB3-E5C5-4C2E-8D94-ABEBB39AFA4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089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29" name="Google Shape;4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633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b6fe719f7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69" name="Google Shape;469;gb6fe719f7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718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b6fe719f7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69" name="Google Shape;469;gb6fe719f7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778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Meta 6_ Meta</a:t>
            </a:r>
            <a:r>
              <a:rPr lang="es-ES" baseline="0" dirty="0"/>
              <a:t> decreciente con Línea Base. No aumentó la tarifa para población vulnerable. El reporte es anual.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78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Meta 265_meta de tipo creciente,</a:t>
            </a:r>
            <a:r>
              <a:rPr lang="es-ES" baseline="0" dirty="0"/>
              <a:t>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línea base es de 2.112,</a:t>
            </a: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tanto la forma de medición es  la siguiente: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4.894-2.112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/ (6.500-2.112) = 62,55%</a:t>
            </a: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 266_</a:t>
            </a: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resultado tanto para SEGPLAN como para  proyecto estratégico reportado en el tablero de control de la Alcaldesa, con corte a junio 30 de  2021</a:t>
            </a:r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8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Meta 271_288: meta de tipo decreciente,</a:t>
            </a:r>
            <a:r>
              <a:rPr lang="es-ES" baseline="0" dirty="0" smtClean="0"/>
              <a:t>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línea base es de 38,3,</a:t>
            </a: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tanto la forma de medición es 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(Ejecutado Vigencia Anterior - ejecutado vigencia) / (Ejecutado Vigencia Anterior - Programado Vigencia) =(38,3-35,4)/(38,3-37,8)=580%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Meta 271_663: meta de tipo decreciente,</a:t>
            </a:r>
            <a:r>
              <a:rPr lang="es-ES" baseline="0" dirty="0" smtClean="0"/>
              <a:t>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línea base es de 19,7,</a:t>
            </a: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tanto la forma de medición es 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(Ejecutado Vigencia Anterior - ejecutado vigencia) / (Ejecutado Vigencia Anterior - Programado Vigencia) =(19,7-18,3)/(19,7-19,5)=700%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Programado para 2021: 449 - 163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43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387_meta</a:t>
            </a:r>
            <a:r>
              <a:rPr lang="es-ES" baseline="0" dirty="0"/>
              <a:t> de tipología constante con fórmula de cálculo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de Desarrollo Promedio Ejecutado de los años programados / Promedio Años Programados del Plan, por ello el porcentaje</a:t>
            </a: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avance PDD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389_meta </a:t>
            </a:r>
            <a:r>
              <a:rPr lang="es-ES" baseline="0" dirty="0"/>
              <a:t>de tipología constante con fórmula de cálculo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de Desarrollo Promedio Ejecutado de los años programados / Promedio Años Programados del Plan, por ello el porcentaje</a:t>
            </a: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avance </a:t>
            </a: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390_Meta de tipo constante, para la magnitud</a:t>
            </a:r>
            <a:r>
              <a:rPr lang="es-ES" baseline="0" dirty="0" smtClean="0"/>
              <a:t> ejecutada se dejó el dato correspondiente al transcurrido PDD y el porcentaje de cumplimiento corresponde al programado/ejecutado</a:t>
            </a:r>
            <a:endParaRPr lang="es-C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75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482_</a:t>
            </a:r>
            <a:r>
              <a:rPr lang="es-ES" baseline="0" dirty="0"/>
              <a:t> Meta de tipo creciente sectorial, cuya proyección se realizó con el promedio de avance de las 4 entidades (SDM/IDU/UMV/TMSA)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/>
              <a:t>483_ Meta de tipo creciente sectorial, cuya proyección se realizó con el promedio de avance de las 5 entidades (SDM/IDU/UMV/TMSA/EMB)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891F-7116-4295-87E4-74436CCF5A5A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08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220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097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21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89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950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1347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Google Shape;19;p30"/>
          <p:cNvSpPr>
            <a:spLocks noGrp="1"/>
          </p:cNvSpPr>
          <p:nvPr>
            <p:ph type="body" idx="1"/>
          </p:nvPr>
        </p:nvSpPr>
        <p:spPr>
          <a:xfrm>
            <a:off x="433195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>
            <a:spLocks noGrp="1"/>
          </p:cNvSpPr>
          <p:nvPr>
            <p:ph type="body" idx="3"/>
          </p:nvPr>
        </p:nvSpPr>
        <p:spPr>
          <a:xfrm>
            <a:off x="334860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>
            <a:spLocks noGrp="1"/>
          </p:cNvSpPr>
          <p:nvPr>
            <p:ph type="body" idx="4"/>
          </p:nvPr>
        </p:nvSpPr>
        <p:spPr>
          <a:xfrm>
            <a:off x="5063143" y="4511094"/>
            <a:ext cx="62412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>
            <a:spLocks noGrp="1"/>
          </p:cNvSpPr>
          <p:nvPr>
            <p:ph type="body" idx="5"/>
          </p:nvPr>
        </p:nvSpPr>
        <p:spPr>
          <a:xfrm>
            <a:off x="5052119" y="5301209"/>
            <a:ext cx="935533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6"/>
          </p:nvPr>
        </p:nvSpPr>
        <p:spPr>
          <a:xfrm>
            <a:off x="406874" y="1508786"/>
            <a:ext cx="816161" cy="96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3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>
            <a:spLocks noGrp="1"/>
          </p:cNvSpPr>
          <p:nvPr>
            <p:ph type="pic" idx="7"/>
          </p:nvPr>
        </p:nvSpPr>
        <p:spPr>
          <a:xfrm>
            <a:off x="2305422" y="3429248"/>
            <a:ext cx="768309" cy="76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8"/>
          </p:nvPr>
        </p:nvSpPr>
        <p:spPr>
          <a:xfrm>
            <a:off x="577157" y="4293096"/>
            <a:ext cx="4224836" cy="6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>
            <a:spLocks noGrp="1"/>
          </p:cNvSpPr>
          <p:nvPr>
            <p:ph type="body" idx="9"/>
          </p:nvPr>
        </p:nvSpPr>
        <p:spPr>
          <a:xfrm>
            <a:off x="6288038" y="5532123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>
            <a:spLocks noGrp="1"/>
          </p:cNvSpPr>
          <p:nvPr>
            <p:ph type="body" idx="13"/>
          </p:nvPr>
        </p:nvSpPr>
        <p:spPr>
          <a:xfrm>
            <a:off x="1391069" y="1248653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391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3911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eps">
  <p:cSld name="3 Step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/>
          <p:nvPr/>
        </p:nvSpPr>
        <p:spPr>
          <a:xfrm>
            <a:off x="-19817" y="5651836"/>
            <a:ext cx="4451740" cy="48028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1"/>
          <p:cNvSpPr/>
          <p:nvPr/>
        </p:nvSpPr>
        <p:spPr>
          <a:xfrm rot="10800000">
            <a:off x="3951593" y="4430292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1"/>
          <p:cNvSpPr/>
          <p:nvPr/>
        </p:nvSpPr>
        <p:spPr>
          <a:xfrm rot="10800000">
            <a:off x="3951593" y="4430291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 extrusionOk="0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1"/>
          <p:cNvSpPr/>
          <p:nvPr/>
        </p:nvSpPr>
        <p:spPr>
          <a:xfrm rot="10800000">
            <a:off x="6538285" y="3208747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7B7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1"/>
          <p:cNvSpPr/>
          <p:nvPr/>
        </p:nvSpPr>
        <p:spPr>
          <a:xfrm>
            <a:off x="6538284" y="3208746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 extrusionOk="0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1"/>
          <p:cNvSpPr/>
          <p:nvPr/>
        </p:nvSpPr>
        <p:spPr>
          <a:xfrm rot="10800000">
            <a:off x="9124977" y="1987203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1"/>
          <p:cNvSpPr/>
          <p:nvPr/>
        </p:nvSpPr>
        <p:spPr>
          <a:xfrm>
            <a:off x="9124977" y="1987202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5" h="720434" extrusionOk="0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1"/>
          <p:cNvSpPr txBox="1"/>
          <p:nvPr/>
        </p:nvSpPr>
        <p:spPr>
          <a:xfrm>
            <a:off x="4591374" y="4910580"/>
            <a:ext cx="12330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CO" sz="8000" b="0" i="0" u="none" strike="noStrike" cap="none" dirty="0">
                <a:solidFill>
                  <a:srgbClr val="9CC2E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 sz="8000" b="0" i="0" u="none" strike="noStrike" cap="none" dirty="0">
              <a:solidFill>
                <a:srgbClr val="9CC2E5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8" name="Google Shape;48;p31"/>
          <p:cNvSpPr txBox="1"/>
          <p:nvPr/>
        </p:nvSpPr>
        <p:spPr>
          <a:xfrm>
            <a:off x="7178490" y="3689036"/>
            <a:ext cx="12330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CO" sz="8000" b="0" i="0" u="none" strike="noStrike" cap="none" dirty="0">
                <a:solidFill>
                  <a:srgbClr val="C9C9C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 sz="8000" b="0" i="0" u="none" strike="noStrike" cap="none" dirty="0">
              <a:solidFill>
                <a:srgbClr val="C9C9C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9" name="Google Shape;49;p31"/>
          <p:cNvSpPr txBox="1"/>
          <p:nvPr/>
        </p:nvSpPr>
        <p:spPr>
          <a:xfrm>
            <a:off x="9765607" y="2467492"/>
            <a:ext cx="12330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CO" sz="8000" b="0" i="0" u="none" strike="noStrike" cap="none" dirty="0">
                <a:solidFill>
                  <a:srgbClr val="F4B08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 sz="8000" b="0" i="0" u="none" strike="noStrike" cap="none" dirty="0">
              <a:solidFill>
                <a:srgbClr val="F4B08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0" name="Google Shape;50;p31"/>
          <p:cNvSpPr/>
          <p:nvPr/>
        </p:nvSpPr>
        <p:spPr>
          <a:xfrm>
            <a:off x="6081211" y="4430291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lt2">
              <a:alpha val="3215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1"/>
          <p:cNvSpPr/>
          <p:nvPr/>
        </p:nvSpPr>
        <p:spPr>
          <a:xfrm>
            <a:off x="3483242" y="5651836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1">
              <a:alpha val="3215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/>
          <p:nvPr/>
        </p:nvSpPr>
        <p:spPr>
          <a:xfrm>
            <a:off x="8668482" y="3205702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lt2">
              <a:alpha val="3215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2"/>
          </p:nvPr>
        </p:nvSpPr>
        <p:spPr>
          <a:xfrm>
            <a:off x="515860" y="4329480"/>
            <a:ext cx="323444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406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867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3"/>
          </p:nvPr>
        </p:nvSpPr>
        <p:spPr>
          <a:xfrm>
            <a:off x="506481" y="4833243"/>
            <a:ext cx="3248311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/>
          <p:nvPr/>
        </p:nvSpPr>
        <p:spPr>
          <a:xfrm>
            <a:off x="1501015" y="476830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4"/>
          </p:nvPr>
        </p:nvSpPr>
        <p:spPr>
          <a:xfrm>
            <a:off x="3121736" y="3112336"/>
            <a:ext cx="323444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406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867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5"/>
          </p:nvPr>
        </p:nvSpPr>
        <p:spPr>
          <a:xfrm>
            <a:off x="3112356" y="3616098"/>
            <a:ext cx="3248311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/>
          <p:nvPr/>
        </p:nvSpPr>
        <p:spPr>
          <a:xfrm>
            <a:off x="4106891" y="355116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1"/>
          <p:cNvSpPr txBox="1">
            <a:spLocks noGrp="1"/>
          </p:cNvSpPr>
          <p:nvPr>
            <p:ph type="body" idx="6"/>
          </p:nvPr>
        </p:nvSpPr>
        <p:spPr>
          <a:xfrm>
            <a:off x="5710415" y="1886392"/>
            <a:ext cx="323444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406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867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7"/>
          </p:nvPr>
        </p:nvSpPr>
        <p:spPr>
          <a:xfrm>
            <a:off x="5701035" y="2390154"/>
            <a:ext cx="3248311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/>
          <p:nvPr/>
        </p:nvSpPr>
        <p:spPr>
          <a:xfrm>
            <a:off x="6695569" y="232521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537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cons and Items">
  <p:cSld name="4 Icons and Item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/>
          <p:nvPr/>
        </p:nvSpPr>
        <p:spPr>
          <a:xfrm>
            <a:off x="4051237" y="2022707"/>
            <a:ext cx="1578183" cy="1578046"/>
          </a:xfrm>
          <a:prstGeom prst="ellipse">
            <a:avLst/>
          </a:prstGeom>
          <a:solidFill>
            <a:srgbClr val="7B7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2"/>
          <p:cNvSpPr/>
          <p:nvPr/>
        </p:nvSpPr>
        <p:spPr>
          <a:xfrm>
            <a:off x="6671177" y="2022706"/>
            <a:ext cx="1578183" cy="1578046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2"/>
          <p:cNvSpPr/>
          <p:nvPr/>
        </p:nvSpPr>
        <p:spPr>
          <a:xfrm>
            <a:off x="9291117" y="2022706"/>
            <a:ext cx="1578183" cy="1578046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2"/>
          <p:cNvSpPr/>
          <p:nvPr/>
        </p:nvSpPr>
        <p:spPr>
          <a:xfrm>
            <a:off x="1429401" y="2022705"/>
            <a:ext cx="1578183" cy="1578046"/>
          </a:xfrm>
          <a:prstGeom prst="ellipse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2"/>
          <p:cNvSpPr/>
          <p:nvPr/>
        </p:nvSpPr>
        <p:spPr>
          <a:xfrm>
            <a:off x="3949628" y="1954974"/>
            <a:ext cx="1578183" cy="1578046"/>
          </a:xfrm>
          <a:prstGeom prst="ellipse">
            <a:avLst/>
          </a:prstGeom>
          <a:solidFill>
            <a:srgbClr val="C9C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2"/>
          <p:cNvSpPr/>
          <p:nvPr/>
        </p:nvSpPr>
        <p:spPr>
          <a:xfrm>
            <a:off x="6569568" y="1954973"/>
            <a:ext cx="1578183" cy="1578046"/>
          </a:xfrm>
          <a:prstGeom prst="ellipse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2"/>
          <p:cNvSpPr/>
          <p:nvPr/>
        </p:nvSpPr>
        <p:spPr>
          <a:xfrm>
            <a:off x="9189508" y="1954972"/>
            <a:ext cx="1578183" cy="1578046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2"/>
          <p:cNvSpPr/>
          <p:nvPr/>
        </p:nvSpPr>
        <p:spPr>
          <a:xfrm>
            <a:off x="1327792" y="1954972"/>
            <a:ext cx="1578183" cy="1578046"/>
          </a:xfrm>
          <a:prstGeom prst="ellipse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2"/>
          <p:cNvSpPr/>
          <p:nvPr/>
        </p:nvSpPr>
        <p:spPr>
          <a:xfrm>
            <a:off x="3996939" y="1988842"/>
            <a:ext cx="1578183" cy="15780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2"/>
          <p:cNvSpPr/>
          <p:nvPr/>
        </p:nvSpPr>
        <p:spPr>
          <a:xfrm>
            <a:off x="6616879" y="1988842"/>
            <a:ext cx="1578183" cy="1578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2"/>
          <p:cNvSpPr/>
          <p:nvPr/>
        </p:nvSpPr>
        <p:spPr>
          <a:xfrm>
            <a:off x="9236819" y="1988841"/>
            <a:ext cx="1578183" cy="15780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2"/>
          <p:cNvSpPr/>
          <p:nvPr/>
        </p:nvSpPr>
        <p:spPr>
          <a:xfrm>
            <a:off x="1375103" y="1988840"/>
            <a:ext cx="1578183" cy="157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  <p:sp>
        <p:nvSpPr>
          <p:cNvPr id="78" name="Google Shape;78;p32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600"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2"/>
          <p:cNvSpPr>
            <a:spLocks noGrp="1"/>
          </p:cNvSpPr>
          <p:nvPr>
            <p:ph type="pic" idx="2"/>
          </p:nvPr>
        </p:nvSpPr>
        <p:spPr>
          <a:xfrm>
            <a:off x="4503319" y="2495179"/>
            <a:ext cx="565421" cy="56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1" name="Google Shape;81;p32"/>
          <p:cNvSpPr>
            <a:spLocks noGrp="1"/>
          </p:cNvSpPr>
          <p:nvPr>
            <p:ph type="pic" idx="3"/>
          </p:nvPr>
        </p:nvSpPr>
        <p:spPr>
          <a:xfrm>
            <a:off x="7123260" y="2495178"/>
            <a:ext cx="565421" cy="56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Google Shape;82;p32"/>
          <p:cNvSpPr>
            <a:spLocks noGrp="1"/>
          </p:cNvSpPr>
          <p:nvPr>
            <p:ph type="pic" idx="4"/>
          </p:nvPr>
        </p:nvSpPr>
        <p:spPr>
          <a:xfrm>
            <a:off x="9743199" y="2495177"/>
            <a:ext cx="565421" cy="56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Google Shape;83;p32"/>
          <p:cNvSpPr>
            <a:spLocks noGrp="1"/>
          </p:cNvSpPr>
          <p:nvPr>
            <p:ph type="pic" idx="5"/>
          </p:nvPr>
        </p:nvSpPr>
        <p:spPr>
          <a:xfrm>
            <a:off x="1881483" y="2495177"/>
            <a:ext cx="565421" cy="56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6"/>
          </p:nvPr>
        </p:nvSpPr>
        <p:spPr>
          <a:xfrm>
            <a:off x="936417" y="3667685"/>
            <a:ext cx="245555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133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body" idx="7"/>
          </p:nvPr>
        </p:nvSpPr>
        <p:spPr>
          <a:xfrm>
            <a:off x="925527" y="4253920"/>
            <a:ext cx="2477334" cy="14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/>
          <p:nvPr/>
        </p:nvSpPr>
        <p:spPr>
          <a:xfrm>
            <a:off x="1083980" y="419574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2"/>
          <p:cNvSpPr txBox="1">
            <a:spLocks noGrp="1"/>
          </p:cNvSpPr>
          <p:nvPr>
            <p:ph type="body" idx="8"/>
          </p:nvPr>
        </p:nvSpPr>
        <p:spPr>
          <a:xfrm>
            <a:off x="3538839" y="3666122"/>
            <a:ext cx="2477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133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body" idx="9"/>
          </p:nvPr>
        </p:nvSpPr>
        <p:spPr>
          <a:xfrm>
            <a:off x="3546099" y="4252357"/>
            <a:ext cx="2477334" cy="14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/>
          <p:nvPr/>
        </p:nvSpPr>
        <p:spPr>
          <a:xfrm>
            <a:off x="3704552" y="4194181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2"/>
          <p:cNvSpPr txBox="1">
            <a:spLocks noGrp="1"/>
          </p:cNvSpPr>
          <p:nvPr>
            <p:ph type="body" idx="13"/>
          </p:nvPr>
        </p:nvSpPr>
        <p:spPr>
          <a:xfrm>
            <a:off x="6163041" y="3667685"/>
            <a:ext cx="2477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133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14"/>
          </p:nvPr>
        </p:nvSpPr>
        <p:spPr>
          <a:xfrm>
            <a:off x="6166671" y="4253920"/>
            <a:ext cx="2477334" cy="14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/>
          <p:nvPr/>
        </p:nvSpPr>
        <p:spPr>
          <a:xfrm>
            <a:off x="6325124" y="4195744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2"/>
          <p:cNvSpPr txBox="1">
            <a:spLocks noGrp="1"/>
          </p:cNvSpPr>
          <p:nvPr>
            <p:ph type="body" idx="15"/>
          </p:nvPr>
        </p:nvSpPr>
        <p:spPr>
          <a:xfrm>
            <a:off x="8787242" y="3667685"/>
            <a:ext cx="2477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133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body" idx="16"/>
          </p:nvPr>
        </p:nvSpPr>
        <p:spPr>
          <a:xfrm>
            <a:off x="8787242" y="4253920"/>
            <a:ext cx="2477334" cy="14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/>
          <p:nvPr/>
        </p:nvSpPr>
        <p:spPr>
          <a:xfrm>
            <a:off x="8945696" y="4195744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14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/>
          <p:nvPr/>
        </p:nvSpPr>
        <p:spPr>
          <a:xfrm>
            <a:off x="0" y="1"/>
            <a:ext cx="12192000" cy="3525011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3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3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0" name="Google Shape;100;p33"/>
          <p:cNvSpPr>
            <a:spLocks noGrp="1"/>
          </p:cNvSpPr>
          <p:nvPr>
            <p:ph type="body" idx="1"/>
          </p:nvPr>
        </p:nvSpPr>
        <p:spPr>
          <a:xfrm>
            <a:off x="1728247" y="2612910"/>
            <a:ext cx="1632324" cy="16321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>
            <a:spLocks noGrp="1"/>
          </p:cNvSpPr>
          <p:nvPr>
            <p:ph type="body" idx="3"/>
          </p:nvPr>
        </p:nvSpPr>
        <p:spPr>
          <a:xfrm>
            <a:off x="5274593" y="2612910"/>
            <a:ext cx="1632324" cy="16321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>
            <a:spLocks noGrp="1"/>
          </p:cNvSpPr>
          <p:nvPr>
            <p:ph type="body" idx="4"/>
          </p:nvPr>
        </p:nvSpPr>
        <p:spPr>
          <a:xfrm>
            <a:off x="8833654" y="2612910"/>
            <a:ext cx="1632324" cy="16321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3"/>
          <p:cNvSpPr>
            <a:spLocks noGrp="1"/>
          </p:cNvSpPr>
          <p:nvPr>
            <p:ph type="pic" idx="5"/>
          </p:nvPr>
        </p:nvSpPr>
        <p:spPr>
          <a:xfrm>
            <a:off x="2256352" y="3140968"/>
            <a:ext cx="57611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4" name="Google Shape;104;p33"/>
          <p:cNvSpPr>
            <a:spLocks noGrp="1"/>
          </p:cNvSpPr>
          <p:nvPr>
            <p:ph type="pic" idx="6"/>
          </p:nvPr>
        </p:nvSpPr>
        <p:spPr>
          <a:xfrm>
            <a:off x="9361758" y="3140968"/>
            <a:ext cx="57611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5" name="Google Shape;105;p33"/>
          <p:cNvSpPr>
            <a:spLocks noGrp="1"/>
          </p:cNvSpPr>
          <p:nvPr>
            <p:ph type="pic" idx="7"/>
          </p:nvPr>
        </p:nvSpPr>
        <p:spPr>
          <a:xfrm>
            <a:off x="5802697" y="3140968"/>
            <a:ext cx="57611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8"/>
          </p:nvPr>
        </p:nvSpPr>
        <p:spPr>
          <a:xfrm>
            <a:off x="1152134" y="4293096"/>
            <a:ext cx="28074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133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9"/>
          </p:nvPr>
        </p:nvSpPr>
        <p:spPr>
          <a:xfrm>
            <a:off x="4701637" y="4293096"/>
            <a:ext cx="28074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133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body" idx="13"/>
          </p:nvPr>
        </p:nvSpPr>
        <p:spPr>
          <a:xfrm>
            <a:off x="8263855" y="4291533"/>
            <a:ext cx="28074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133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14"/>
          </p:nvPr>
        </p:nvSpPr>
        <p:spPr>
          <a:xfrm>
            <a:off x="1006993" y="4879332"/>
            <a:ext cx="3168627" cy="11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body" idx="15"/>
          </p:nvPr>
        </p:nvSpPr>
        <p:spPr>
          <a:xfrm>
            <a:off x="4509661" y="4879332"/>
            <a:ext cx="3168627" cy="11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16"/>
          </p:nvPr>
        </p:nvSpPr>
        <p:spPr>
          <a:xfrm>
            <a:off x="8112399" y="4877768"/>
            <a:ext cx="3168627" cy="11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2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/>
          <p:nvPr/>
        </p:nvSpPr>
        <p:spPr>
          <a:xfrm>
            <a:off x="1468805" y="4821155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3"/>
          <p:cNvSpPr/>
          <p:nvPr/>
        </p:nvSpPr>
        <p:spPr>
          <a:xfrm>
            <a:off x="4971474" y="482115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3"/>
          <p:cNvSpPr/>
          <p:nvPr/>
        </p:nvSpPr>
        <p:spPr>
          <a:xfrm>
            <a:off x="8574211" y="482115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3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764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4836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1" name="Google Shape;12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591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8" name="Google Shape;12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7448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6" name="Google Shape;13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7" name="Google Shape;13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6454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066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5342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0" name="Google Shape;150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2" name="Google Shape;15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3" name="Google Shape;15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7783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7" name="Google Shape;157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8" name="Google Shape;15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9" name="Google Shape;15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0" name="Google Shape;16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269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0134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1" name="Google Shape;17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2" name="Google Shape;17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858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9928e4c477_4_3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7" name="Google Shape;397;g9928e4c477_4_3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8" name="Google Shape;398;g9928e4c477_4_35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68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9058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928e4c477_4_26"/>
          <p:cNvSpPr txBox="1">
            <a:spLocks noGrp="1"/>
          </p:cNvSpPr>
          <p:nvPr>
            <p:ph type="title"/>
          </p:nvPr>
        </p:nvSpPr>
        <p:spPr>
          <a:xfrm>
            <a:off x="2556933" y="593726"/>
            <a:ext cx="7806266" cy="13255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60975" tIns="30475" rIns="60975" bIns="304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g9928e4c477_4_26"/>
          <p:cNvSpPr txBox="1">
            <a:spLocks noGrp="1"/>
          </p:cNvSpPr>
          <p:nvPr>
            <p:ph type="body" idx="1"/>
          </p:nvPr>
        </p:nvSpPr>
        <p:spPr>
          <a:xfrm>
            <a:off x="2556933" y="2054225"/>
            <a:ext cx="780626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2046"/>
              </a:buClr>
              <a:buSzPts val="1200"/>
              <a:buFont typeface="Arial"/>
              <a:buChar char="•"/>
              <a:defRPr/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2046"/>
              </a:buClr>
              <a:buSzPts val="1200"/>
              <a:buFont typeface="Calibri"/>
              <a:buChar char="•"/>
              <a:defRPr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2046"/>
              </a:buClr>
              <a:buSzPts val="1200"/>
              <a:buFont typeface="Calibri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2046"/>
              </a:buClr>
              <a:buSzPts val="1200"/>
              <a:buFont typeface="Calibri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2046"/>
              </a:buClr>
              <a:buSzPts val="1200"/>
              <a:buFont typeface="Calibri"/>
              <a:buChar char="•"/>
              <a:defRPr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458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9928e4c477_4_6"/>
          <p:cNvSpPr txBox="1">
            <a:spLocks noGrp="1"/>
          </p:cNvSpPr>
          <p:nvPr>
            <p:ph type="title"/>
          </p:nvPr>
        </p:nvSpPr>
        <p:spPr>
          <a:xfrm>
            <a:off x="607906" y="770880"/>
            <a:ext cx="11092179" cy="34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2100" b="0" i="0">
                <a:solidFill>
                  <a:srgbClr val="D153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g9928e4c477_4_6"/>
          <p:cNvSpPr txBox="1">
            <a:spLocks noGrp="1"/>
          </p:cNvSpPr>
          <p:nvPr>
            <p:ph type="body" idx="1"/>
          </p:nvPr>
        </p:nvSpPr>
        <p:spPr>
          <a:xfrm>
            <a:off x="2086561" y="2412894"/>
            <a:ext cx="8018878" cy="342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2100" b="0" i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g9928e4c477_4_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6" name="Google Shape;406;g9928e4c477_4_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7" name="Google Shape;407;g9928e4c477_4_6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430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9928e4c477_4_12"/>
          <p:cNvSpPr txBox="1">
            <a:spLocks noGrp="1"/>
          </p:cNvSpPr>
          <p:nvPr>
            <p:ph type="title"/>
          </p:nvPr>
        </p:nvSpPr>
        <p:spPr>
          <a:xfrm>
            <a:off x="607906" y="770880"/>
            <a:ext cx="11092179" cy="34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2100" b="0" i="0">
                <a:solidFill>
                  <a:srgbClr val="D153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g9928e4c477_4_12"/>
          <p:cNvSpPr txBox="1">
            <a:spLocks noGrp="1"/>
          </p:cNvSpPr>
          <p:nvPr>
            <p:ph type="body" idx="1"/>
          </p:nvPr>
        </p:nvSpPr>
        <p:spPr>
          <a:xfrm>
            <a:off x="908585" y="1466618"/>
            <a:ext cx="3586056" cy="3869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4800" b="0" i="0">
                <a:solidFill>
                  <a:srgbClr val="31CE3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g9928e4c477_4_12"/>
          <p:cNvSpPr txBox="1">
            <a:spLocks noGrp="1"/>
          </p:cNvSpPr>
          <p:nvPr>
            <p:ph type="body" idx="2"/>
          </p:nvPr>
        </p:nvSpPr>
        <p:spPr>
          <a:xfrm>
            <a:off x="7649249" y="1795610"/>
            <a:ext cx="3905250" cy="447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900" b="0" i="0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g9928e4c477_4_1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13" name="Google Shape;413;g9928e4c477_4_1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14" name="Google Shape;414;g9928e4c477_4_12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968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9928e4c477_4_19"/>
          <p:cNvSpPr/>
          <p:nvPr/>
        </p:nvSpPr>
        <p:spPr>
          <a:xfrm>
            <a:off x="11210925" y="943995"/>
            <a:ext cx="19050" cy="47896"/>
          </a:xfrm>
          <a:custGeom>
            <a:avLst/>
            <a:gdLst/>
            <a:ahLst/>
            <a:cxnLst/>
            <a:rect l="l" t="t" r="r" b="b"/>
            <a:pathLst>
              <a:path w="28575" h="71755" extrusionOk="0">
                <a:moveTo>
                  <a:pt x="0" y="71426"/>
                </a:moveTo>
                <a:lnTo>
                  <a:pt x="28574" y="0"/>
                </a:lnTo>
              </a:path>
            </a:pathLst>
          </a:custGeom>
          <a:noFill/>
          <a:ln w="38100" cap="flat" cmpd="sng">
            <a:solidFill>
              <a:srgbClr val="C9D4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9928e4c477_4_19"/>
          <p:cNvSpPr txBox="1">
            <a:spLocks noGrp="1"/>
          </p:cNvSpPr>
          <p:nvPr>
            <p:ph type="ctrTitle"/>
          </p:nvPr>
        </p:nvSpPr>
        <p:spPr>
          <a:xfrm>
            <a:off x="226799" y="-4890"/>
            <a:ext cx="11738401" cy="46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g9928e4c477_4_19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g9928e4c477_4_1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0" name="Google Shape;420;g9928e4c477_4_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1" name="Google Shape;421;g9928e4c477_4_19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1205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928e4c477_4_30"/>
          <p:cNvSpPr txBox="1">
            <a:spLocks noGrp="1"/>
          </p:cNvSpPr>
          <p:nvPr>
            <p:ph type="title"/>
          </p:nvPr>
        </p:nvSpPr>
        <p:spPr>
          <a:xfrm>
            <a:off x="607906" y="770880"/>
            <a:ext cx="11092179" cy="34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2100" b="0" i="0">
                <a:solidFill>
                  <a:srgbClr val="D153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g9928e4c477_4_3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5" name="Google Shape;425;g9928e4c477_4_3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6" name="Google Shape;426;g9928e4c477_4_30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69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955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321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80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847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664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871-FC7D-494D-B54C-2D7F1D1034E4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73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5C871-FC7D-494D-B54C-2D7F1D1034E4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12BCF-9E6F-4E85-9916-5A03442FDA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25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F8BADCE-791A-4B72-97D1-88CE06EBD034}"/>
              </a:ext>
            </a:extLst>
          </p:cNvPr>
          <p:cNvSpPr/>
          <p:nvPr userDrawn="1"/>
        </p:nvSpPr>
        <p:spPr>
          <a:xfrm>
            <a:off x="0" y="0"/>
            <a:ext cx="12192000" cy="595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72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06" y="-19690"/>
            <a:ext cx="1135761" cy="7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1085625" rtl="0" eaLnBrk="1" latinLnBrk="0" hangingPunct="1">
        <a:spcBef>
          <a:spcPct val="0"/>
        </a:spcBef>
        <a:buNone/>
        <a:defRPr sz="52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110" indent="-407110" algn="l" defTabSz="1085625" rtl="0" eaLnBrk="1" latinLnBrk="0" hangingPunct="1">
        <a:spcBef>
          <a:spcPct val="20000"/>
        </a:spcBef>
        <a:buFont typeface="Arial" pitchFamily="34" charset="0"/>
        <a:buChar char="•"/>
        <a:defRPr sz="3817" kern="1200">
          <a:solidFill>
            <a:schemeClr val="tx1"/>
          </a:solidFill>
          <a:latin typeface="+mn-lt"/>
          <a:ea typeface="+mn-ea"/>
          <a:cs typeface="+mn-cs"/>
        </a:defRPr>
      </a:lvl1pPr>
      <a:lvl2pPr marL="882071" indent="-339258" algn="l" defTabSz="1085625" rtl="0" eaLnBrk="1" latinLnBrk="0" hangingPunct="1">
        <a:spcBef>
          <a:spcPct val="20000"/>
        </a:spcBef>
        <a:buFont typeface="Arial" pitchFamily="34" charset="0"/>
        <a:buChar char="–"/>
        <a:defRPr sz="3322" kern="1200">
          <a:solidFill>
            <a:schemeClr val="tx1"/>
          </a:solidFill>
          <a:latin typeface="+mn-lt"/>
          <a:ea typeface="+mn-ea"/>
          <a:cs typeface="+mn-cs"/>
        </a:defRPr>
      </a:lvl2pPr>
      <a:lvl3pPr marL="1357032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827" kern="1200">
          <a:solidFill>
            <a:schemeClr val="tx1"/>
          </a:solidFill>
          <a:latin typeface="+mn-lt"/>
          <a:ea typeface="+mn-ea"/>
          <a:cs typeface="+mn-cs"/>
        </a:defRPr>
      </a:lvl3pPr>
      <a:lvl4pPr marL="1899844" indent="-271406" algn="l" defTabSz="1085625" rtl="0" eaLnBrk="1" latinLnBrk="0" hangingPunct="1">
        <a:spcBef>
          <a:spcPct val="20000"/>
        </a:spcBef>
        <a:buFont typeface="Arial" pitchFamily="34" charset="0"/>
        <a:buChar char="–"/>
        <a:defRPr sz="2403" kern="1200">
          <a:solidFill>
            <a:schemeClr val="tx1"/>
          </a:solidFill>
          <a:latin typeface="+mn-lt"/>
          <a:ea typeface="+mn-ea"/>
          <a:cs typeface="+mn-cs"/>
        </a:defRPr>
      </a:lvl4pPr>
      <a:lvl5pPr marL="2442657" indent="-271406" algn="l" defTabSz="1085625" rtl="0" eaLnBrk="1" latinLnBrk="0" hangingPunct="1">
        <a:spcBef>
          <a:spcPct val="20000"/>
        </a:spcBef>
        <a:buFont typeface="Arial" pitchFamily="34" charset="0"/>
        <a:buChar char="»"/>
        <a:defRPr sz="2403" kern="1200">
          <a:solidFill>
            <a:schemeClr val="tx1"/>
          </a:solidFill>
          <a:latin typeface="+mn-lt"/>
          <a:ea typeface="+mn-ea"/>
          <a:cs typeface="+mn-cs"/>
        </a:defRPr>
      </a:lvl5pPr>
      <a:lvl6pPr marL="2985470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6pPr>
      <a:lvl7pPr marL="3528283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7pPr>
      <a:lvl8pPr marL="4071096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8pPr>
      <a:lvl9pPr marL="4613909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1pPr>
      <a:lvl2pPr marL="542813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2pPr>
      <a:lvl3pPr marL="1085625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3pPr>
      <a:lvl4pPr marL="1628438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4pPr>
      <a:lvl5pPr marL="2171251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5pPr>
      <a:lvl6pPr marL="2714064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6pPr>
      <a:lvl7pPr marL="3256877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7pPr>
      <a:lvl8pPr marL="3799690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8pPr>
      <a:lvl9pPr marL="4342502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78568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g9928e4c477_4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9928e4c477_4_0"/>
          <p:cNvSpPr txBox="1">
            <a:spLocks noGrp="1"/>
          </p:cNvSpPr>
          <p:nvPr>
            <p:ph type="title"/>
          </p:nvPr>
        </p:nvSpPr>
        <p:spPr>
          <a:xfrm>
            <a:off x="889001" y="558800"/>
            <a:ext cx="10414000" cy="55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2100" b="0" i="0" u="none" strike="noStrike" cap="none">
                <a:solidFill>
                  <a:srgbClr val="D1536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4" name="Google Shape;394;g9928e4c477_4_0"/>
          <p:cNvSpPr txBox="1">
            <a:spLocks noGrp="1"/>
          </p:cNvSpPr>
          <p:nvPr>
            <p:ph type="body" idx="1"/>
          </p:nvPr>
        </p:nvSpPr>
        <p:spPr>
          <a:xfrm>
            <a:off x="889002" y="2412894"/>
            <a:ext cx="10413998" cy="342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2100" b="0" i="0" u="none" strike="noStrike" cap="none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0730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"/>
          <p:cNvSpPr txBox="1"/>
          <p:nvPr/>
        </p:nvSpPr>
        <p:spPr>
          <a:xfrm>
            <a:off x="2153920" y="2289426"/>
            <a:ext cx="9895840" cy="144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lnSpc>
                <a:spcPct val="90000"/>
              </a:lnSpc>
              <a:buClr>
                <a:srgbClr val="4C531E"/>
              </a:buClr>
              <a:buSzPts val="4800"/>
            </a:pPr>
            <a:r>
              <a:rPr lang="es-CO" sz="3600" kern="0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EJECUCIÓN 2021 Y AVANCE </a:t>
            </a:r>
            <a:r>
              <a:rPr lang="es-CO" sz="3600" kern="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DE METAS DEL </a:t>
            </a:r>
          </a:p>
          <a:p>
            <a:pPr lvl="0" algn="r">
              <a:lnSpc>
                <a:spcPct val="90000"/>
              </a:lnSpc>
              <a:buClr>
                <a:srgbClr val="4C531E"/>
              </a:buClr>
              <a:buSzPts val="4800"/>
            </a:pPr>
            <a:r>
              <a:rPr lang="es-CO" sz="3600" kern="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PLAN DISTRITAL DE DESARROLLO</a:t>
            </a:r>
          </a:p>
          <a:p>
            <a:pPr lvl="0" algn="r">
              <a:lnSpc>
                <a:spcPct val="90000"/>
              </a:lnSpc>
              <a:buClr>
                <a:srgbClr val="4C531E"/>
              </a:buClr>
              <a:buSzPts val="4800"/>
            </a:pPr>
            <a:endParaRPr lang="es-CO" sz="3600" kern="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r">
              <a:lnSpc>
                <a:spcPct val="90000"/>
              </a:lnSpc>
              <a:buClr>
                <a:srgbClr val="4C531E"/>
              </a:buClr>
              <a:buSzPts val="4800"/>
            </a:pPr>
            <a:r>
              <a:rPr lang="es-CO" sz="3600" kern="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s-CO" sz="3600" kern="0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Un nuevo contrato social y ambiental para la Bogotá del siglo XXI</a:t>
            </a:r>
            <a:endParaRPr lang="es-CO" sz="3600" kern="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r">
              <a:lnSpc>
                <a:spcPct val="90000"/>
              </a:lnSpc>
              <a:buClr>
                <a:srgbClr val="4C531E"/>
              </a:buClr>
              <a:buSzPts val="4800"/>
            </a:pPr>
            <a:r>
              <a:rPr lang="es-CO" sz="3600" kern="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2020-2024</a:t>
            </a:r>
          </a:p>
        </p:txBody>
      </p:sp>
    </p:spTree>
    <p:extLst>
      <p:ext uri="{BB962C8B-B14F-4D97-AF65-F5344CB8AC3E}">
        <p14:creationId xmlns:p14="http://schemas.microsoft.com/office/powerpoint/2010/main" val="34127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40914" y="208553"/>
            <a:ext cx="7959142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50800"/>
              </p:ext>
            </p:extLst>
          </p:nvPr>
        </p:nvGraphicFramePr>
        <p:xfrm>
          <a:off x="540914" y="1013252"/>
          <a:ext cx="10505628" cy="5572125"/>
        </p:xfrm>
        <a:graphic>
          <a:graphicData uri="http://schemas.openxmlformats.org/drawingml/2006/table">
            <a:tbl>
              <a:tblPr/>
              <a:tblGrid>
                <a:gridCol w="3264170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2693252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536192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417012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595002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59984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</a:p>
                    <a:p>
                      <a:pPr algn="ctr" fontAlgn="ctr"/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PROGRAMADA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EJECUTADA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82134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413_Diseñar y ejecutar una estrategia para la participación ciudadana incidente, orientada a promover dinámicas de movilidad segura, incluyente, sostenible y accesible (SDM)</a:t>
                      </a:r>
                    </a:p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441_Número de estrategias para la participación ciudadana incidente, implementadas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0,38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82134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482_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Aumentar el índice de satisfacción al usuario de las entidades del Sector Movilidad en 5 puntos porcentuales (Sectorial)</a:t>
                      </a:r>
                    </a:p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528_ Índice de satisfacción al usuario de las entidades del Sector Movilidad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SDM_</a:t>
                      </a:r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96,1</a:t>
                      </a:r>
                    </a:p>
                    <a:p>
                      <a:pPr algn="r" fontAlgn="ctr"/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IDU_ 93,59</a:t>
                      </a:r>
                    </a:p>
                    <a:p>
                      <a:pPr algn="r" fontAlgn="ctr"/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UMV_ 89,43</a:t>
                      </a:r>
                    </a:p>
                    <a:p>
                      <a:pPr algn="r" fontAlgn="ctr"/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TMSA_ 75,2</a:t>
                      </a:r>
                    </a:p>
                    <a:p>
                      <a:pPr algn="r" fontAlgn="ctr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TOTAL_88,58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SDM_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94,97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IDU_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93,2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UMV_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TMSA_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72,01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TOTAL_86,73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54001"/>
                  </a:ext>
                </a:extLst>
              </a:tr>
              <a:tr h="82134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483_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Aumentar en 5 puntos el Índice de Desempeño Institucional  para las entidades del Sector Movilidad, en el marco de las políticas de MIPG (Sectorial)</a:t>
                      </a:r>
                    </a:p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529_Índice de Desempeño Institucional para las entidades del Sector Movilidad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SDM_</a:t>
                      </a:r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90,3</a:t>
                      </a:r>
                    </a:p>
                    <a:p>
                      <a:pPr algn="r" fontAlgn="ctr"/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IDU_ 84,4</a:t>
                      </a:r>
                    </a:p>
                    <a:p>
                      <a:pPr algn="r" fontAlgn="ctr"/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UMV_68,6</a:t>
                      </a:r>
                    </a:p>
                    <a:p>
                      <a:pPr algn="r" fontAlgn="ctr"/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TMSA_77,9</a:t>
                      </a:r>
                    </a:p>
                    <a:p>
                      <a:pPr algn="r" fontAlgn="ctr"/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EMB_71,3</a:t>
                      </a:r>
                    </a:p>
                    <a:p>
                      <a:pPr algn="r" fontAlgn="ctr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TOTAL_78,5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SDM_</a:t>
                      </a:r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97,9</a:t>
                      </a:r>
                    </a:p>
                    <a:p>
                      <a:pPr algn="r" fontAlgn="ctr"/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IDU_91,5</a:t>
                      </a:r>
                    </a:p>
                    <a:p>
                      <a:pPr algn="r" fontAlgn="ctr"/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UMV_87,3</a:t>
                      </a:r>
                    </a:p>
                    <a:p>
                      <a:pPr algn="r" fontAlgn="ctr"/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TMSA_97,6</a:t>
                      </a:r>
                    </a:p>
                    <a:p>
                      <a:pPr algn="r" fontAlgn="ctr"/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EMB_97,1</a:t>
                      </a:r>
                    </a:p>
                    <a:p>
                      <a:pPr algn="r" fontAlgn="ctr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TOTAL_94,28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120,1%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73138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53793" y="393035"/>
            <a:ext cx="7946263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31383"/>
              </p:ext>
            </p:extLst>
          </p:nvPr>
        </p:nvGraphicFramePr>
        <p:xfrm>
          <a:off x="553793" y="1326525"/>
          <a:ext cx="10876208" cy="5071706"/>
        </p:xfrm>
        <a:graphic>
          <a:graphicData uri="http://schemas.openxmlformats.org/drawingml/2006/table">
            <a:tbl>
              <a:tblPr/>
              <a:tblGrid>
                <a:gridCol w="3280270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214420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546418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80161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654939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68258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</a:p>
                    <a:p>
                      <a:pPr algn="ctr" fontAlgn="ctr"/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PROGRAMADA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EJECUTADA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541584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374_</a:t>
                      </a:r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Aumentar en 20% la oferta de transporte público del SITP </a:t>
                      </a:r>
                    </a:p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(SDM-</a:t>
                      </a:r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TMSA</a:t>
                      </a:r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401_ Número de sillas adicionales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166.954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130.485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78,16%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1171073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375_Aumentar en 4 puntos porcentuales la confiabilidad del servicio del SITP en sus componentes troncal y zonal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(SDM-</a:t>
                      </a:r>
                      <a:r>
                        <a:rPr lang="es-E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TMSA</a:t>
                      </a:r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402_Confiabilidad del servicio del SITP en el componente troncal y zonal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88,05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106,73%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16774"/>
                  </a:ext>
                </a:extLst>
              </a:tr>
              <a:tr h="1160203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353_ Diseñar e implementar al 100% una (1) estrategia de intervención de entornos vulnerables, con especial énfasis en las Instituciones Educativas Distritales, el Sistema Integrado de Transporte Público, las ciclorrutas, los parques y las zonas de rumba (aporte de movilidad a meta del sector seguridad) (TMSA)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380_  Porcentaje de avance en el diseño e implementación de una (1) estrategia de intervención de entornos vulnerables con énfasis en Instituciones Educativas Distritales, Sistema Integrado de Transporte Público,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Ciclorutas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parques y zonas de rumba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35%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728454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621792" y="238270"/>
            <a:ext cx="7878264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575375"/>
              </p:ext>
            </p:extLst>
          </p:nvPr>
        </p:nvGraphicFramePr>
        <p:xfrm>
          <a:off x="621793" y="1281239"/>
          <a:ext cx="10569947" cy="4596765"/>
        </p:xfrm>
        <a:graphic>
          <a:graphicData uri="http://schemas.openxmlformats.org/drawingml/2006/table">
            <a:tbl>
              <a:tblPr/>
              <a:tblGrid>
                <a:gridCol w="2673271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493521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463324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212845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726986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5998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PROGRAMADA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EJECUTADA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386_Disminuir en un 10% el tiempo promedio en minutos, de acceso al Transporte Público (TMSA)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413_Tiempo promedio en minutos de acceso al Transporte Público (tiempo de caminata y tiempo de espera) para SITP provisional, Zonal y Troncal en la primera etapa para los hogares ubicados en Bogotá</a:t>
                      </a:r>
                    </a:p>
                    <a:p>
                      <a:pPr algn="just" fontAlgn="ctr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21,21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23,55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90,06%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980919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387_Formular e implementar una estrategia integral para mejorar la calidad del transporte público urbano regional (SDM-TMSA)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414_Número de estrategias implementadas para mejorar la calidad del transporte público urbano regional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1_SDM</a:t>
                      </a:r>
                    </a:p>
                    <a:p>
                      <a:pPr algn="r" fontAlgn="ctr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100_TMSA</a:t>
                      </a:r>
                    </a:p>
                    <a:p>
                      <a:pPr algn="r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SDM</a:t>
                      </a:r>
                    </a:p>
                    <a:p>
                      <a:pPr algn="r" fontAlgn="ctr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 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TMSA</a:t>
                      </a:r>
                    </a:p>
                    <a:p>
                      <a:pPr algn="r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40%_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SDM</a:t>
                      </a:r>
                    </a:p>
                    <a:p>
                      <a:pPr algn="r" fontAlgn="ctr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40%_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TMSA</a:t>
                      </a:r>
                    </a:p>
                    <a:p>
                      <a:pPr algn="r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558213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399_Reducir en 2 puntos porcentuales la evasión en el SITP (TMSA)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426_Reducir en 2 puntos porcentuales la evasión en el componente troncal y zonal del SITP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13,36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9,97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134%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297525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85216" y="238270"/>
            <a:ext cx="7914840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644274"/>
              </p:ext>
            </p:extLst>
          </p:nvPr>
        </p:nvGraphicFramePr>
        <p:xfrm>
          <a:off x="585216" y="1281239"/>
          <a:ext cx="10606524" cy="5213843"/>
        </p:xfrm>
        <a:graphic>
          <a:graphicData uri="http://schemas.openxmlformats.org/drawingml/2006/table">
            <a:tbl>
              <a:tblPr/>
              <a:tblGrid>
                <a:gridCol w="2682522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505610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468388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217042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732962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5998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PROGRAMADA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EJECUTADA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392_Conservar 360 km-carril de malla vial troncal (IDU)</a:t>
                      </a:r>
                    </a:p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419_Kilómetros carril de malla vial troncal conservados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360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28,2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8,21%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11925"/>
                  </a:ext>
                </a:extLst>
              </a:tr>
              <a:tr h="771098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393_Mejoramiento de 43 estaciones del sistema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TransMilenio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(IDU-TMSA)</a:t>
                      </a:r>
                    </a:p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420_Número de estaciones mejoradas (el indicador directo)_IDU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46,51%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377862"/>
                  </a:ext>
                </a:extLst>
              </a:tr>
              <a:tr h="771098">
                <a:tc vMerge="1">
                  <a:txBody>
                    <a:bodyPr/>
                    <a:lstStyle/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629_Porcentaje de avance anual en las actividades a cargo de TMSA para el mejoramiento de 43 estaciones del sistema Transmilenio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15270"/>
                  </a:ext>
                </a:extLst>
              </a:tr>
              <a:tr h="82134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394_Diseñar y contratar la construcción de la estación central del Sistema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TransMilenio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(IDU-TMSA)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421_Número de estaciones centrales del sistema Transmilenio diseñadas y contratadas (el indicador directo)_IDU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834010"/>
                  </a:ext>
                </a:extLst>
              </a:tr>
              <a:tr h="821340">
                <a:tc vMerge="1">
                  <a:txBody>
                    <a:bodyPr/>
                    <a:lstStyle/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633_Porcentaje de avance anual en las actividades a cargo de TMSA para diseñar y contratar la construcción de la estación central del Sistema Transmilenio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45188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7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865716" y="393035"/>
            <a:ext cx="7634340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7386"/>
              </p:ext>
            </p:extLst>
          </p:nvPr>
        </p:nvGraphicFramePr>
        <p:xfrm>
          <a:off x="865716" y="1429699"/>
          <a:ext cx="10326024" cy="5038725"/>
        </p:xfrm>
        <a:graphic>
          <a:graphicData uri="http://schemas.openxmlformats.org/drawingml/2006/table">
            <a:tbl>
              <a:tblPr/>
              <a:tblGrid>
                <a:gridCol w="2611580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412901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429555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84856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687132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5998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PROGRAMADA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EJECUTADA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76147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395_Mantenimiento del 100% de las estaciones del Sistema </a:t>
                      </a:r>
                      <a:r>
                        <a:rPr lang="es-ES" sz="15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TransMilenio</a:t>
                      </a:r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(TMSA)</a:t>
                      </a:r>
                    </a:p>
                    <a:p>
                      <a:pPr algn="just" fontAlgn="ctr"/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422_Porcentaje de estaciones mantenidas anualmente (constante</a:t>
                      </a:r>
                      <a:r>
                        <a:rPr lang="es-E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 directo)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791571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396_Diseñar y contratar la construcción de 6 patios troncales y zonales del SITP (</a:t>
                      </a:r>
                      <a:r>
                        <a:rPr lang="es-E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IDU</a:t>
                      </a:r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-TMSA)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 fontAlgn="ctr"/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423/640_Número de patios diseñados y troncales y zonales de SITP con su construcción contratada (indicador directo)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11925"/>
                  </a:ext>
                </a:extLst>
              </a:tr>
              <a:tr h="82134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397_Ejecutar las obras para la adecuación de 29.6 km de corredores de transporte masivo (</a:t>
                      </a:r>
                      <a:r>
                        <a:rPr lang="es-E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IDU</a:t>
                      </a:r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-TMSA)</a:t>
                      </a:r>
                    </a:p>
                    <a:p>
                      <a:pPr algn="just" fontAlgn="ctr"/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424_Kilómetros de corredores de transporte masivo ejecutados (indicador directo)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29,6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377862"/>
                  </a:ext>
                </a:extLst>
              </a:tr>
              <a:tr h="82134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398_Ejecutar las obras para la adecuación de 20 Km del corredor verde de la carrera séptima (</a:t>
                      </a:r>
                      <a:r>
                        <a:rPr lang="es-E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IDU</a:t>
                      </a:r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-TMSA)</a:t>
                      </a:r>
                    </a:p>
                    <a:p>
                      <a:pPr algn="just" fontAlgn="ctr"/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425_Kilómetros de corredor verde de la carrera séptima ejecutado (indicador directo)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91970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9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53793" y="393035"/>
            <a:ext cx="7946263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756797"/>
              </p:ext>
            </p:extLst>
          </p:nvPr>
        </p:nvGraphicFramePr>
        <p:xfrm>
          <a:off x="553793" y="1429699"/>
          <a:ext cx="10876208" cy="4858346"/>
        </p:xfrm>
        <a:graphic>
          <a:graphicData uri="http://schemas.openxmlformats.org/drawingml/2006/table">
            <a:tbl>
              <a:tblPr/>
              <a:tblGrid>
                <a:gridCol w="3793618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2701072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546418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439115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395985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68258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</a:p>
                    <a:p>
                      <a:pPr algn="ctr" fontAlgn="ctr"/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PROGRAMADA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EJECUTADA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66299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377_Conservar 190 km. de </a:t>
                      </a:r>
                      <a:r>
                        <a:rPr lang="es-ES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cicloinfraestructura</a:t>
                      </a:r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(UMV-IDU-SDM)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404_Kilómetros de </a:t>
                      </a:r>
                      <a:r>
                        <a:rPr lang="es-ES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ciclorruta</a:t>
                      </a:r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conservados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SDM_  20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IDU_ 110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UMV_ 60</a:t>
                      </a:r>
                    </a:p>
                    <a:p>
                      <a:pPr marL="0" algn="r" defTabSz="914400" rtl="0" eaLnBrk="1" fontAlgn="ctr" latinLnBrk="0" hangingPunct="1"/>
                      <a:endParaRPr lang="es-ES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es-E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TOTAL_190</a:t>
                      </a:r>
                      <a:endParaRPr lang="es-CO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SDM_ </a:t>
                      </a:r>
                      <a:r>
                        <a:rPr lang="es-ES" sz="15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8,65</a:t>
                      </a:r>
                      <a:endParaRPr lang="es-ES" sz="15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IDU_ </a:t>
                      </a:r>
                      <a:r>
                        <a:rPr lang="es-ES" sz="15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11,95</a:t>
                      </a:r>
                      <a:endParaRPr lang="es-ES" sz="15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UMV_ </a:t>
                      </a:r>
                      <a:r>
                        <a:rPr lang="es-ES" sz="15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36,26</a:t>
                      </a:r>
                      <a:endParaRPr lang="es-ES" sz="15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endParaRPr lang="es-ES" sz="15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es-ES" sz="15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TOTAL_56,86</a:t>
                      </a:r>
                      <a:endParaRPr lang="es-CO" sz="15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381_Construir 280 km. de </a:t>
                      </a:r>
                      <a:r>
                        <a:rPr lang="es-ES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cicloinfraestructura</a:t>
                      </a:r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(IDU-SDM)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408_Kilómetros de </a:t>
                      </a:r>
                      <a:r>
                        <a:rPr lang="es-ES" sz="16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ciclorruta</a:t>
                      </a:r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construidos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SDM_</a:t>
                      </a:r>
                      <a:r>
                        <a:rPr lang="es-ES" sz="15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s-ES" sz="15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</a:t>
                      </a:r>
                      <a:endParaRPr lang="es-ES" sz="15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IDU_ 224</a:t>
                      </a:r>
                    </a:p>
                    <a:p>
                      <a:pPr marL="0" algn="r" defTabSz="914400" rtl="0" eaLnBrk="1" fontAlgn="ctr" latinLnBrk="0" hangingPunct="1"/>
                      <a:endParaRPr lang="es-ES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es-E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TOTAL_280</a:t>
                      </a:r>
                      <a:endParaRPr lang="es-CO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SDM_41,58</a:t>
                      </a:r>
                      <a:endParaRPr lang="es-ES" sz="15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IDU_4,97</a:t>
                      </a:r>
                      <a:endParaRPr lang="es-ES" sz="15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endParaRPr lang="es-ES" sz="15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es-ES" sz="15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TOTAL_46,55</a:t>
                      </a:r>
                    </a:p>
                    <a:p>
                      <a:pPr marL="0" algn="r" defTabSz="914400" rtl="0" eaLnBrk="1" fontAlgn="ctr" latinLnBrk="0" hangingPunct="1"/>
                      <a:endParaRPr lang="es-CO" sz="15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16,63%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163065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378_Realizar actividades de conservación a 2.308 km carril de malla vial (UMV-IDU)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405_Kilómetros de malla vial conservada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IDU_   938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UMV_1370</a:t>
                      </a:r>
                    </a:p>
                    <a:p>
                      <a:pPr marL="0" algn="r" defTabSz="914400" rtl="0" eaLnBrk="1" fontAlgn="ctr" latinLnBrk="0" hangingPunct="1"/>
                      <a:endParaRPr lang="es-ES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es-E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TOTAL_2.308</a:t>
                      </a:r>
                      <a:endParaRPr lang="es-CO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IDU_232,46</a:t>
                      </a:r>
                      <a:endParaRPr lang="es-ES" sz="15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UMV_652,87</a:t>
                      </a:r>
                      <a:endParaRPr lang="es-ES" sz="15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endParaRPr lang="es-ES" sz="15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es-ES" sz="1500" b="1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TOTAL_885,33</a:t>
                      </a:r>
                      <a:endParaRPr lang="es-CO" sz="15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6774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380_Construir 146 km. de malla vial. En esta construcción se contara con un 35% de mano de obra de la localidad donde se ejecute el proyecto (IDU)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407_Kilómetros de malla vial construida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146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14,93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10,74%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23866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8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949186"/>
              </p:ext>
            </p:extLst>
          </p:nvPr>
        </p:nvGraphicFramePr>
        <p:xfrm>
          <a:off x="694944" y="1546301"/>
          <a:ext cx="10934679" cy="4911547"/>
        </p:xfrm>
        <a:graphic>
          <a:graphicData uri="http://schemas.openxmlformats.org/drawingml/2006/table">
            <a:tbl>
              <a:tblPr/>
              <a:tblGrid>
                <a:gridCol w="3241758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2975643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795887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800334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121057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5998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PROGRAMADA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EJECUTADA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635784">
                <a:tc rowSpan="2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240_Conservar 1.505.155 m2 de espacio público (UMV-IDU)</a:t>
                      </a:r>
                    </a:p>
                    <a:p>
                      <a:pPr algn="just" fontAlgn="ctr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256_Número de metros cuadrados de espacio público conservados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IDU_1.405.155</a:t>
                      </a:r>
                    </a:p>
                    <a:p>
                      <a:pPr algn="r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UMV_</a:t>
                      </a:r>
                      <a:r>
                        <a:rPr lang="es-E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100.000</a:t>
                      </a:r>
                      <a:endParaRPr lang="es-ES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TOTAL_1.505.155</a:t>
                      </a:r>
                      <a:endParaRPr lang="es-CO" sz="15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5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IDU_ 442.643,23</a:t>
                      </a:r>
                      <a:endParaRPr lang="es-ES" sz="15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UMV_31.159,60</a:t>
                      </a:r>
                      <a:endParaRPr lang="es-ES" sz="15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5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Total_473.802,83</a:t>
                      </a:r>
                      <a:endParaRPr lang="es-ES" sz="15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endParaRPr lang="es-CO" sz="15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31,48%</a:t>
                      </a:r>
                      <a:endParaRPr lang="es-ES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just" fontAlgn="ctr"/>
                      <a:endParaRPr lang="es-ES" sz="15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257_Número de metros cuadrados de espacio público construidos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2.718.592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177.852,62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6,83%</a:t>
                      </a:r>
                      <a:endParaRPr lang="es-ES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191271"/>
                  </a:ext>
                </a:extLst>
              </a:tr>
              <a:tr h="920833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241_Construir 2.718.592 m2 de espacio público para el disfrute de los ciudadanos. En esta construcción se contará con un 35% de mano de obra de la localidad donde se ejecute el proyecto (IDU)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781411"/>
                  </a:ext>
                </a:extLst>
              </a:tr>
              <a:tr h="626567">
                <a:tc rowSpan="2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242_Construir o reforzar 135 puentes peatonales (IDU)</a:t>
                      </a:r>
                    </a:p>
                    <a:p>
                      <a:pPr marL="0" algn="just" defTabSz="914400" rtl="0" eaLnBrk="1" fontAlgn="ctr" latinLnBrk="0" hangingPunct="1"/>
                      <a:endParaRPr lang="es-E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258_Número de puentes peatonales construidos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7,69%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188390"/>
                  </a:ext>
                </a:extLst>
              </a:tr>
              <a:tr h="589935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s-ES" sz="15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636_Número de puentes peatonales conservados o reforzados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33,33%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669862"/>
                  </a:ext>
                </a:extLst>
              </a:tr>
            </a:tbl>
          </a:graphicData>
        </a:graphic>
      </p:graphicFrame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694944" y="393035"/>
            <a:ext cx="7805112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3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02277" y="393035"/>
            <a:ext cx="7997779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592748"/>
              </p:ext>
            </p:extLst>
          </p:nvPr>
        </p:nvGraphicFramePr>
        <p:xfrm>
          <a:off x="502277" y="1429699"/>
          <a:ext cx="10689464" cy="5118910"/>
        </p:xfrm>
        <a:graphic>
          <a:graphicData uri="http://schemas.openxmlformats.org/drawingml/2006/table">
            <a:tbl>
              <a:tblPr/>
              <a:tblGrid>
                <a:gridCol w="2665926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863663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468191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20462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571222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7297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PROGRAMADA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EJECUTADA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685800">
                <a:tc rowSpan="2"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382_Construir o reforzar 29 Puentes vehiculares e intersecciones a desnivel (IDU)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409_ Número de Puentes vehiculares construidos (puentes vehiculares o intersecciones a desnivel)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6774"/>
                  </a:ext>
                </a:extLst>
              </a:tr>
              <a:tr h="4002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639_Número</a:t>
                      </a:r>
                      <a:r>
                        <a:rPr lang="es-E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puentes vehiculares reforzados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921665"/>
                  </a:ext>
                </a:extLst>
              </a:tr>
              <a:tr h="400201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376_</a:t>
                      </a:r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Avanzar en un 60% en la construcción del cable aéreo de San Cristóbal y el 100% de la estructuración de otros 2 cables (IDU)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403_Numero de Cables aéreos implementados y estructurados (se mide solo estructurados)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/>
                        <a:t>2</a:t>
                      </a:r>
                      <a:endParaRPr lang="es-CO" sz="1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/>
                        <a:t>0</a:t>
                      </a:r>
                      <a:endParaRPr lang="es-CO" sz="1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dirty="0"/>
                        <a:t>0%</a:t>
                      </a:r>
                      <a:endParaRPr lang="es-CO" sz="1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030880"/>
                  </a:ext>
                </a:extLst>
              </a:tr>
              <a:tr h="400201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637_Porcentaje  de cable aéreo construido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42394"/>
                  </a:ext>
                </a:extLst>
              </a:tr>
              <a:tr h="876319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402_Gestionar el 100% de la inserción urbana del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Regiotram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Occidente, diseñar una estrategia de apoyo a la estructuración del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Regiotram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del Norte y estructuración del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Regiotram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del sur (IDU)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429_Número de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Regiotrams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estructurados(2)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485299"/>
                  </a:ext>
                </a:extLst>
              </a:tr>
              <a:tr h="4002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641_Número</a:t>
                      </a:r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</a:t>
                      </a:r>
                      <a:r>
                        <a:rPr lang="es-ES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Regiotrams</a:t>
                      </a:r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implementados(1)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142707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98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661750" y="345040"/>
            <a:ext cx="7804597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661750" y="1395978"/>
          <a:ext cx="10465162" cy="2548294"/>
        </p:xfrm>
        <a:graphic>
          <a:graphicData uri="http://schemas.openxmlformats.org/drawingml/2006/table">
            <a:tbl>
              <a:tblPr/>
              <a:tblGrid>
                <a:gridCol w="3126528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2997285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453126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377922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510301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4812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PROGRAMADA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EJECUTADA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972120">
                <a:tc>
                  <a:txBody>
                    <a:bodyPr/>
                    <a:lstStyle/>
                    <a:p>
                      <a:pPr algn="l" font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400_Alcanzar el 100% del proceso de contratación para la expansión de la PLMB-Fase 2 (EMB)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427_Porcentaje de avance del Proceso de contratación para la expansión de la PLMB - Fase 2 culminado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s-CO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23%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23%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11925"/>
                  </a:ext>
                </a:extLst>
              </a:tr>
              <a:tr h="9265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401_Alcanzar el 60 % del ciclo de vida del proyecto PLMB - Tramo 1 (EMB)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428_Porcentaje de Avance en el ciclo del proyecto PLMB - Tramo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60%</a:t>
                      </a:r>
                      <a:endParaRPr lang="es-CO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23,69%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10,48%*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377862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01AE99F-CC62-4810-AC09-DE40A59E7C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2924" y="4422235"/>
          <a:ext cx="10655883" cy="2007496"/>
        </p:xfrm>
        <a:graphic>
          <a:graphicData uri="http://schemas.openxmlformats.org/drawingml/2006/table">
            <a:tbl>
              <a:tblPr/>
              <a:tblGrid>
                <a:gridCol w="2542007">
                  <a:extLst>
                    <a:ext uri="{9D8B030D-6E8A-4147-A177-3AD203B41FA5}">
                      <a16:colId xmlns:a16="http://schemas.microsoft.com/office/drawing/2014/main" val="370297005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55076023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88850391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347324073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66229127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921430187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73281335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10456216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80264866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45154277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3413215448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1673372378"/>
                    </a:ext>
                  </a:extLst>
                </a:gridCol>
                <a:gridCol w="589126">
                  <a:extLst>
                    <a:ext uri="{9D8B030D-6E8A-4147-A177-3AD203B41FA5}">
                      <a16:colId xmlns:a16="http://schemas.microsoft.com/office/drawing/2014/main" val="206112152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104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</a:t>
                      </a:r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</a:t>
                      </a:r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</a:t>
                      </a:r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</a:t>
                      </a:r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</a:t>
                      </a:r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593597"/>
                  </a:ext>
                </a:extLst>
              </a:tr>
              <a:tr h="730846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400 - </a:t>
                      </a:r>
                      <a:r>
                        <a:rPr lang="es-CO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Alcanzar el 100% del proceso de contratación para la expansión de la PLMB-Fase 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230739"/>
                  </a:ext>
                </a:extLst>
              </a:tr>
              <a:tr h="728010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401 - </a:t>
                      </a:r>
                      <a:r>
                        <a:rPr lang="es-CO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Alcanzar el 60 % del ciclo de vida del proyecto PLMB - Tramo 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20.28%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19,9%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55.95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23,69%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23,69%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33,73%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40,08%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505175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DF2FFC8-A179-4BF2-BBEC-E065A986EB0D}"/>
              </a:ext>
            </a:extLst>
          </p:cNvPr>
          <p:cNvSpPr txBox="1"/>
          <p:nvPr/>
        </p:nvSpPr>
        <p:spPr>
          <a:xfrm>
            <a:off x="0" y="6581001"/>
            <a:ext cx="4675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Sin incluir línea base del PDD 2016-2020 (19.44%).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5E0006A-3163-430C-8C68-A8C597CE9C25}"/>
              </a:ext>
            </a:extLst>
          </p:cNvPr>
          <p:cNvSpPr txBox="1"/>
          <p:nvPr/>
        </p:nvSpPr>
        <p:spPr>
          <a:xfrm>
            <a:off x="446250" y="4052903"/>
            <a:ext cx="456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Desagregado por vigencia</a:t>
            </a:r>
          </a:p>
        </p:txBody>
      </p:sp>
    </p:spTree>
    <p:extLst>
      <p:ext uri="{BB962C8B-B14F-4D97-AF65-F5344CB8AC3E}">
        <p14:creationId xmlns:p14="http://schemas.microsoft.com/office/powerpoint/2010/main" val="1271272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"/>
          <p:cNvSpPr txBox="1"/>
          <p:nvPr/>
        </p:nvSpPr>
        <p:spPr>
          <a:xfrm>
            <a:off x="2153920" y="2289426"/>
            <a:ext cx="9895840" cy="144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lnSpc>
                <a:spcPct val="90000"/>
              </a:lnSpc>
              <a:buClr>
                <a:srgbClr val="4C531E"/>
              </a:buClr>
              <a:buSzPts val="4800"/>
            </a:pPr>
            <a:r>
              <a:rPr lang="es-CO" sz="3600" kern="0" dirty="0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lang="es-CO" sz="3600" kern="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606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255;g9928e4c477_4_39"/>
          <p:cNvSpPr txBox="1"/>
          <p:nvPr/>
        </p:nvSpPr>
        <p:spPr>
          <a:xfrm>
            <a:off x="961570" y="54876"/>
            <a:ext cx="10414002" cy="10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2CC39"/>
                </a:solidFill>
                <a:effectLst/>
                <a:uLnTx/>
                <a:uFillTx/>
                <a:latin typeface="Arial Black"/>
                <a:cs typeface="Arial"/>
                <a:sym typeface="Arial Black"/>
              </a:rPr>
              <a:t>Ejecución</a:t>
            </a:r>
            <a:r>
              <a:rPr kumimoji="0" lang="es-ES" sz="3200" b="0" i="0" u="none" strike="noStrike" kern="0" cap="none" spc="0" normalizeH="0" noProof="0" dirty="0" smtClean="0">
                <a:ln>
                  <a:noFill/>
                </a:ln>
                <a:solidFill>
                  <a:srgbClr val="32CC39"/>
                </a:solidFill>
                <a:effectLst/>
                <a:uLnTx/>
                <a:uFillTx/>
                <a:latin typeface="Arial Black"/>
                <a:cs typeface="Arial"/>
                <a:sym typeface="Arial Black"/>
              </a:rPr>
              <a:t> 2021 de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2CC39"/>
                </a:solidFill>
                <a:effectLst/>
                <a:uLnTx/>
                <a:uFillTx/>
                <a:latin typeface="Arial Black"/>
                <a:cs typeface="Arial"/>
                <a:sym typeface="Arial Black"/>
              </a:rPr>
              <a:t>l Sector Movilidad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61571" y="5943600"/>
            <a:ext cx="1016363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61570" y="6179581"/>
            <a:ext cx="10480022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Cifras en millones de pesos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CO" sz="11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Incluye Pasivos Exigibles</a:t>
            </a:r>
            <a:endParaRPr kumimoji="0" lang="es-CO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547125"/>
              </p:ext>
            </p:extLst>
          </p:nvPr>
        </p:nvGraphicFramePr>
        <p:xfrm>
          <a:off x="480785" y="1274121"/>
          <a:ext cx="11441591" cy="519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96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255;g9928e4c477_4_39"/>
          <p:cNvSpPr txBox="1"/>
          <p:nvPr/>
        </p:nvSpPr>
        <p:spPr>
          <a:xfrm>
            <a:off x="961570" y="54876"/>
            <a:ext cx="10414002" cy="10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50" rIns="91350" bIns="456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2CC39"/>
                </a:solidFill>
                <a:effectLst/>
                <a:uLnTx/>
                <a:uFillTx/>
                <a:latin typeface="Arial Black"/>
                <a:cs typeface="Arial"/>
                <a:sym typeface="Arial Black"/>
              </a:rPr>
              <a:t>Ejecución</a:t>
            </a:r>
            <a:r>
              <a:rPr kumimoji="0" lang="es-ES" sz="3200" b="0" i="0" u="none" strike="noStrike" kern="0" cap="none" spc="0" normalizeH="0" noProof="0" dirty="0" smtClean="0">
                <a:ln>
                  <a:noFill/>
                </a:ln>
                <a:solidFill>
                  <a:srgbClr val="32CC39"/>
                </a:solidFill>
                <a:effectLst/>
                <a:uLnTx/>
                <a:uFillTx/>
                <a:latin typeface="Arial Black"/>
                <a:cs typeface="Arial"/>
                <a:sym typeface="Arial Black"/>
              </a:rPr>
              <a:t> 2021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lang="es-ES" sz="3200" kern="0" baseline="0" dirty="0" smtClean="0">
                <a:solidFill>
                  <a:srgbClr val="32CC39"/>
                </a:solidFill>
                <a:latin typeface="Arial Black"/>
                <a:cs typeface="Arial"/>
                <a:sym typeface="Arial Black"/>
              </a:rPr>
              <a:t>(Operadora</a:t>
            </a:r>
            <a:r>
              <a:rPr lang="es-ES" sz="3200" kern="0" dirty="0" smtClean="0">
                <a:solidFill>
                  <a:srgbClr val="32CC39"/>
                </a:solidFill>
                <a:latin typeface="Arial Black"/>
                <a:cs typeface="Arial"/>
                <a:sym typeface="Arial Black"/>
              </a:rPr>
              <a:t> y Terminal)</a:t>
            </a: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rgbClr val="32CC39"/>
              </a:solidFill>
              <a:effectLst/>
              <a:uLnTx/>
              <a:uFillTx/>
              <a:latin typeface="Arial Black"/>
              <a:cs typeface="Arial"/>
              <a:sym typeface="Arial Black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61571" y="5943600"/>
            <a:ext cx="1016363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1280" y="6105525"/>
            <a:ext cx="9932116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Cifras en millones de pesos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830678"/>
              </p:ext>
            </p:extLst>
          </p:nvPr>
        </p:nvGraphicFramePr>
        <p:xfrm>
          <a:off x="5946638" y="1710810"/>
          <a:ext cx="5767841" cy="436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410960" y="135750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Terminal de Transportes de Bogotá</a:t>
            </a:r>
            <a:endParaRPr lang="es-CO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24560" y="135735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Operadora Distrital de Transporte</a:t>
            </a:r>
            <a:endParaRPr lang="es-CO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8249920" y="2672080"/>
            <a:ext cx="78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91,3%</a:t>
            </a:r>
            <a:endParaRPr lang="es-CO" sz="1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485120" y="3493744"/>
            <a:ext cx="78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83,8%</a:t>
            </a:r>
            <a:endParaRPr lang="es-CO" sz="1400" b="1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508286"/>
              </p:ext>
            </p:extLst>
          </p:nvPr>
        </p:nvGraphicFramePr>
        <p:xfrm>
          <a:off x="1216864" y="1947229"/>
          <a:ext cx="4576082" cy="419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3677920" y="2082800"/>
            <a:ext cx="78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100%</a:t>
            </a:r>
            <a:endParaRPr lang="es-CO" sz="14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460240" y="4867781"/>
            <a:ext cx="78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11,8%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0094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5025"/>
              </p:ext>
            </p:extLst>
          </p:nvPr>
        </p:nvGraphicFramePr>
        <p:xfrm>
          <a:off x="865715" y="1546301"/>
          <a:ext cx="10763907" cy="3807232"/>
        </p:xfrm>
        <a:graphic>
          <a:graphicData uri="http://schemas.openxmlformats.org/drawingml/2006/table">
            <a:tbl>
              <a:tblPr/>
              <a:tblGrid>
                <a:gridCol w="3191130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531849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362123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59098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519707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5998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PROGRAMADA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EJECUTADA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144122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1_Diseñar e implementar 4 fuentes de fondeo para el SITP y el Sector Movilidad (SDM)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1_Número de fuentes de fondeo implementadas para el sector Movilidad*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67%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818671">
                <a:tc rowSpan="2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6_Reducir el gasto en transporte público de los hogares de mayor vulnerabilidad económica, con enfoque poblacional, diferencial y de género, para que represente el 15% de sus ingresos</a:t>
                      </a:r>
                      <a:r>
                        <a:rPr lang="es-ES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(SDM)</a:t>
                      </a:r>
                      <a:endParaRPr lang="es-E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just" defTabSz="914400" rtl="0" eaLnBrk="1" fontAlgn="ctr" latinLnBrk="0" hangingPunct="1"/>
                      <a:endParaRPr lang="es-E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6_Porcentaje de gasto en transporte público de hogares estrato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15%</a:t>
                      </a:r>
                      <a:endParaRPr lang="es-CO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188390"/>
                  </a:ext>
                </a:extLst>
              </a:tr>
              <a:tr h="818671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s-ES" sz="15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651_Porcentaje de gasto en transporte público de hogares estrato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15%</a:t>
                      </a:r>
                      <a:endParaRPr lang="es-CO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es-CO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69862"/>
                  </a:ext>
                </a:extLst>
              </a:tr>
            </a:tbl>
          </a:graphicData>
        </a:graphic>
      </p:graphicFrame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865716" y="393035"/>
            <a:ext cx="7634340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53793" y="393035"/>
            <a:ext cx="7946263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233839"/>
              </p:ext>
            </p:extLst>
          </p:nvPr>
        </p:nvGraphicFramePr>
        <p:xfrm>
          <a:off x="553793" y="1429699"/>
          <a:ext cx="10960428" cy="4061600"/>
        </p:xfrm>
        <a:graphic>
          <a:graphicData uri="http://schemas.openxmlformats.org/drawingml/2006/table">
            <a:tbl>
              <a:tblPr/>
              <a:tblGrid>
                <a:gridCol w="3370397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174585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558392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89300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667754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66287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PROGRAMADA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EJECUTADA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83811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264_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Aumentar en un 50% los viajes en bicicleta a través de la implementación de la política pública de la bicicleta (SDM)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281_Número de viajes en bicicleta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1.320.551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880.367 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83538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265_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Generar las condiciones para aumentar a 6.500 los vehículos de cero y bajas emisiones en el parque automotor de Bogotá, incluyendo la implementación de 20 puntos públicos de carga rápida (SDM)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282_Número de vehículos de cero y bajas emisiones en el parque automotor de Bogotá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4.388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2.782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188390"/>
                  </a:ext>
                </a:extLst>
              </a:tr>
              <a:tr h="75259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642_Número de puntos públicos de carga rápida implementados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16774"/>
                  </a:ext>
                </a:extLst>
              </a:tr>
              <a:tr h="8353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266_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Gestionar la implementación de un sistema de bicicletas públicas (SDM)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283_Porcentaje de avance en la implementación de un sistema de bicicletas públicas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728454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53793" y="5491299"/>
            <a:ext cx="717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Nota. Meta 265 Magnitud programada: 4.388 + 2.112 LB = 6.500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prstClr val="black"/>
                </a:solidFill>
                <a:latin typeface="Calibri" panose="020F0502020204030204"/>
              </a:rPr>
              <a:t>Meta 266: Tiene avances de gestión interna, más no se han ejecutado recursos específicos para la meta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53793" y="260912"/>
            <a:ext cx="7946263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108468"/>
              </p:ext>
            </p:extLst>
          </p:nvPr>
        </p:nvGraphicFramePr>
        <p:xfrm>
          <a:off x="377388" y="1074965"/>
          <a:ext cx="10924333" cy="5298485"/>
        </p:xfrm>
        <a:graphic>
          <a:graphicData uri="http://schemas.openxmlformats.org/drawingml/2006/table">
            <a:tbl>
              <a:tblPr/>
              <a:tblGrid>
                <a:gridCol w="3495693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027735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553260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85383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662262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6655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PROGRAMADA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EJECUTADA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1748711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267_Impulsar un esquema de transporte alternativo y ambientalmente sostenible mediante el fomento de la micromovilidad a través del uso de patinetas y bicicletas eléctricas como un medio de transporte que usa adecuadamente el espacio público y facilita la interconexión con el sistema masivo de servicio público (SDM)</a:t>
                      </a:r>
                    </a:p>
                    <a:p>
                      <a:pPr algn="just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284_Porcentaje 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implementación 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la estrategia de fomento de la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s-ES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micromovilidad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35%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83873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271_Reducir en el 10% como promedio ponderado ciudad, la concentración de material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particulado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PM10 y PM2.5, mediante la implementación del Plan de Gestión Integral de Calidad de Aire (aporte de movilidad a meta del sector ambiente) Fuente:</a:t>
                      </a:r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Sec.Ambiente</a:t>
                      </a:r>
                      <a:r>
                        <a:rPr lang="es-E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(SDM)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288_ Concentración promedio ponderado de ciudad de material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particulado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PM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33,9%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35,4%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188390"/>
                  </a:ext>
                </a:extLst>
              </a:tr>
              <a:tr h="755605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663_Concentración promedio ponderado de ciudad de material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particulado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PM 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17,3%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18,3%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1677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53793" y="393035"/>
            <a:ext cx="7946263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567840"/>
              </p:ext>
            </p:extLst>
          </p:nvPr>
        </p:nvGraphicFramePr>
        <p:xfrm>
          <a:off x="553793" y="1429699"/>
          <a:ext cx="10900269" cy="4195529"/>
        </p:xfrm>
        <a:graphic>
          <a:graphicData uri="http://schemas.openxmlformats.org/drawingml/2006/table">
            <a:tbl>
              <a:tblPr/>
              <a:tblGrid>
                <a:gridCol w="3668613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317383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072901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82772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658600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6695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PROGRAMADA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EJECUTADA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84376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373_Reducir en 20% el número de víctimas fatales por siniestros viales para cada uno de los actores de la vía 2. Reducir en 20% el número de jóvenes (entre 14 y 28 años) fallecidos por siniestros viales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SDM)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ctr"/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400_Número de personas fallecidas por siniestros viales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404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458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88,21%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188390"/>
                  </a:ext>
                </a:extLst>
              </a:tr>
              <a:tr h="760141">
                <a:tc vMerge="1"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643_Número de jóvenes fallecidos por siniestros viales en jóvenes entre 14 y 28 años</a:t>
                      </a:r>
                    </a:p>
                    <a:p>
                      <a:pPr algn="just" fontAlgn="ctr"/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146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153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95,42%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6774"/>
                  </a:ext>
                </a:extLst>
              </a:tr>
              <a:tr h="760141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379_Consolidar y reforzar el programa de movilidad Niños y Niñas Primero con el fin de aumentar el número de beneficiados y facilitar el acceso a la educación de niñas, niños y adolescentes 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(SDM)</a:t>
                      </a:r>
                    </a:p>
                    <a:p>
                      <a:pPr marL="0" algn="just" defTabSz="914400" rtl="0" eaLnBrk="1" fontAlgn="ctr" latinLnBrk="0" hangingPunct="1"/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406_Número de Niños y niñas beneficiados con el programa</a:t>
                      </a:r>
                      <a:endParaRPr lang="es-CO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364.000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70.067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76947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360609" y="236996"/>
            <a:ext cx="8139447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626147"/>
              </p:ext>
            </p:extLst>
          </p:nvPr>
        </p:nvGraphicFramePr>
        <p:xfrm>
          <a:off x="360609" y="1163505"/>
          <a:ext cx="10831132" cy="4318019"/>
        </p:xfrm>
        <a:graphic>
          <a:graphicData uri="http://schemas.openxmlformats.org/drawingml/2006/table">
            <a:tbl>
              <a:tblPr/>
              <a:tblGrid>
                <a:gridCol w="2884036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3787221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468191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120462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571222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5998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PROGRAMADA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EJECUTADA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660124">
                <a:tc rowSpan="2"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388_Implementar 5.000 cupos de </a:t>
                      </a:r>
                      <a:r>
                        <a:rPr lang="es-ES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cicloparqueaderos</a:t>
                      </a:r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(SDM-IDU)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415_Número de cupos de </a:t>
                      </a:r>
                      <a:r>
                        <a:rPr lang="es-ES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cicloparquederos</a:t>
                      </a:r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implementados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5.000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1.613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32,26%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6774"/>
                  </a:ext>
                </a:extLst>
              </a:tr>
              <a:tr h="737530">
                <a:tc vMerge="1"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680_</a:t>
                      </a:r>
                      <a:r>
                        <a:rPr lang="es-CO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Número de cupos de </a:t>
                      </a:r>
                      <a:r>
                        <a:rPr lang="es-CO" sz="15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cicloparquederos</a:t>
                      </a:r>
                      <a:r>
                        <a:rPr lang="es-CO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gestionados en infraestructura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33.646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19.266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632277"/>
                  </a:ext>
                </a:extLst>
              </a:tr>
              <a:tr h="73753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389_Implementar y operar el Centro de Orientación a Victimas por Siniestros Viales </a:t>
                      </a: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(SDM)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416_Número de Centros de Orientación a Victimas por Siniestros Viales implementados y operando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097696"/>
                  </a:ext>
                </a:extLst>
              </a:tr>
              <a:tr h="73753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390_Mantener el tiempo promedio de viaje en los 14 corredores principales de la ciudad para todos los usuarios de la vía </a:t>
                      </a: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(SDM)</a:t>
                      </a:r>
                    </a:p>
                    <a:p>
                      <a:pPr algn="just" fontAlgn="ctr"/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417_Tiempo promedio de viaje en los 14 corredores principales de la ciudad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44,7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112%</a:t>
                      </a:r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831583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60608" y="5703780"/>
            <a:ext cx="10647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O" sz="1400" dirty="0">
                <a:solidFill>
                  <a:prstClr val="black"/>
                </a:solidFill>
              </a:rPr>
              <a:t>388 (</a:t>
            </a:r>
            <a:r>
              <a:rPr lang="es-CO" sz="1400" dirty="0" err="1">
                <a:solidFill>
                  <a:prstClr val="black"/>
                </a:solidFill>
              </a:rPr>
              <a:t>cicloparqueaderos</a:t>
            </a:r>
            <a:r>
              <a:rPr lang="es-CO" sz="1400" dirty="0">
                <a:solidFill>
                  <a:prstClr val="black"/>
                </a:solidFill>
              </a:rPr>
              <a:t>) 22.720 cupos de </a:t>
            </a:r>
            <a:r>
              <a:rPr lang="es-CO" sz="1400" dirty="0" smtClean="0">
                <a:solidFill>
                  <a:prstClr val="black"/>
                </a:solidFill>
              </a:rPr>
              <a:t>CP gestionados </a:t>
            </a:r>
            <a:r>
              <a:rPr lang="es-CO" sz="1400" dirty="0">
                <a:solidFill>
                  <a:prstClr val="black"/>
                </a:solidFill>
              </a:rPr>
              <a:t>(19.266 en infraestructura pública y 3.454 en infraestructura privada) alcanzando un total de 48.505 cupos de </a:t>
            </a:r>
            <a:r>
              <a:rPr lang="es-CO" sz="1400" dirty="0" smtClean="0">
                <a:solidFill>
                  <a:prstClr val="black"/>
                </a:solidFill>
              </a:rPr>
              <a:t>CP (22.720 </a:t>
            </a:r>
            <a:r>
              <a:rPr lang="es-CO" sz="1400" dirty="0">
                <a:solidFill>
                  <a:prstClr val="black"/>
                </a:solidFill>
              </a:rPr>
              <a:t>cupos 2021, </a:t>
            </a:r>
            <a:r>
              <a:rPr lang="es-CO" sz="1400" dirty="0" smtClean="0">
                <a:solidFill>
                  <a:prstClr val="black"/>
                </a:solidFill>
              </a:rPr>
              <a:t>15.555 </a:t>
            </a:r>
            <a:r>
              <a:rPr lang="es-CO" sz="1400" dirty="0">
                <a:solidFill>
                  <a:prstClr val="black"/>
                </a:solidFill>
              </a:rPr>
              <a:t>otras vigencias, 10.230 registrados en línea base de entidades públicas y </a:t>
            </a:r>
            <a:r>
              <a:rPr lang="es-CO" sz="1400" dirty="0" smtClean="0">
                <a:solidFill>
                  <a:prstClr val="black"/>
                </a:solidFill>
              </a:rPr>
              <a:t>CP temporales</a:t>
            </a:r>
            <a:r>
              <a:rPr lang="es-CO" sz="1400" dirty="0">
                <a:solidFill>
                  <a:prstClr val="black"/>
                </a:solidFill>
              </a:rPr>
              <a:t>).  De los </a:t>
            </a:r>
            <a:r>
              <a:rPr lang="es-CO" sz="1400" dirty="0" smtClean="0">
                <a:solidFill>
                  <a:prstClr val="black"/>
                </a:solidFill>
              </a:rPr>
              <a:t>22.720: </a:t>
            </a:r>
            <a:r>
              <a:rPr lang="es-CO" sz="1400" dirty="0">
                <a:solidFill>
                  <a:prstClr val="black"/>
                </a:solidFill>
              </a:rPr>
              <a:t>4.429 cupos y 60 </a:t>
            </a:r>
            <a:r>
              <a:rPr lang="es-CO" sz="1400" dirty="0" smtClean="0">
                <a:solidFill>
                  <a:prstClr val="black"/>
                </a:solidFill>
              </a:rPr>
              <a:t>CP </a:t>
            </a:r>
            <a:r>
              <a:rPr lang="es-CO" sz="1400" dirty="0">
                <a:solidFill>
                  <a:prstClr val="black"/>
                </a:solidFill>
              </a:rPr>
              <a:t>recibieron sellos Oro o Plata en el marco de la estrategia “Sellos de Calidad</a:t>
            </a:r>
            <a:r>
              <a:rPr lang="es-CO" sz="1400" dirty="0" smtClean="0">
                <a:solidFill>
                  <a:prstClr val="black"/>
                </a:solidFill>
              </a:rPr>
              <a:t>”.</a:t>
            </a:r>
          </a:p>
          <a:p>
            <a:pPr lvl="0"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390 </a:t>
            </a:r>
            <a:r>
              <a:rPr kumimoji="0" lang="es-ES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Prom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2020 43,85 y 2021 45,63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2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 rot="10800000">
            <a:off x="9890975" y="-25339"/>
            <a:ext cx="2301025" cy="2807594"/>
          </a:xfrm>
          <a:prstGeom prst="rtTriangle">
            <a:avLst/>
          </a:prstGeom>
          <a:solidFill>
            <a:srgbClr val="BAC8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828" y="0"/>
            <a:ext cx="1167342" cy="1326525"/>
          </a:xfrm>
          <a:prstGeom prst="rect">
            <a:avLst/>
          </a:prstGeom>
          <a:solidFill>
            <a:srgbClr val="BAC800"/>
          </a:solidFill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D4C7E3FC-5991-411E-8FCD-F4352B0F5AE4}"/>
              </a:ext>
            </a:extLst>
          </p:cNvPr>
          <p:cNvSpPr txBox="1">
            <a:spLocks/>
          </p:cNvSpPr>
          <p:nvPr/>
        </p:nvSpPr>
        <p:spPr>
          <a:xfrm>
            <a:off x="502277" y="393035"/>
            <a:ext cx="7997779" cy="8046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BED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Avance metas Plan Distrital de Desarrollo – Avance PDD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532276"/>
              </p:ext>
            </p:extLst>
          </p:nvPr>
        </p:nvGraphicFramePr>
        <p:xfrm>
          <a:off x="502277" y="1429699"/>
          <a:ext cx="10689464" cy="4505880"/>
        </p:xfrm>
        <a:graphic>
          <a:graphicData uri="http://schemas.openxmlformats.org/drawingml/2006/table">
            <a:tbl>
              <a:tblPr/>
              <a:tblGrid>
                <a:gridCol w="4101807">
                  <a:extLst>
                    <a:ext uri="{9D8B030D-6E8A-4147-A177-3AD203B41FA5}">
                      <a16:colId xmlns:a16="http://schemas.microsoft.com/office/drawing/2014/main" val="1291801774"/>
                    </a:ext>
                  </a:extLst>
                </a:gridCol>
                <a:gridCol w="2695074">
                  <a:extLst>
                    <a:ext uri="{9D8B030D-6E8A-4147-A177-3AD203B41FA5}">
                      <a16:colId xmlns:a16="http://schemas.microsoft.com/office/drawing/2014/main" val="895509302"/>
                    </a:ext>
                  </a:extLst>
                </a:gridCol>
                <a:gridCol w="1200899">
                  <a:extLst>
                    <a:ext uri="{9D8B030D-6E8A-4147-A177-3AD203B41FA5}">
                      <a16:colId xmlns:a16="http://schemas.microsoft.com/office/drawing/2014/main" val="673187055"/>
                    </a:ext>
                  </a:extLst>
                </a:gridCol>
                <a:gridCol w="1253543">
                  <a:extLst>
                    <a:ext uri="{9D8B030D-6E8A-4147-A177-3AD203B41FA5}">
                      <a16:colId xmlns:a16="http://schemas.microsoft.com/office/drawing/2014/main" val="1057055965"/>
                    </a:ext>
                  </a:extLst>
                </a:gridCol>
                <a:gridCol w="1438141">
                  <a:extLst>
                    <a:ext uri="{9D8B030D-6E8A-4147-A177-3AD203B41FA5}">
                      <a16:colId xmlns:a16="http://schemas.microsoft.com/office/drawing/2014/main" val="2033767138"/>
                    </a:ext>
                  </a:extLst>
                </a:gridCol>
              </a:tblGrid>
              <a:tr h="7297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PROGRAMADA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MAGNITUD EJECUTADA PDD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55860"/>
                  </a:ext>
                </a:extLst>
              </a:tr>
              <a:tr h="1240437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383_Definir e implementar dos estrategias de cultura ciudadana para el sistema de movilidad, con enfoque diferencial, de género y territorial, donde una de ellas incluya la prevención, atención y sanción de la violencia contra la mujer en el transporte  </a:t>
                      </a: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(Sectorial)</a:t>
                      </a:r>
                      <a:endParaRPr lang="es-ES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 fontAlgn="ctr"/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410_Número de estrategias de cultura ciudadana implementadas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SDM_</a:t>
                      </a:r>
                      <a:r>
                        <a:rPr lang="es-E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0,25</a:t>
                      </a:r>
                    </a:p>
                    <a:p>
                      <a:pPr algn="r" fontAlgn="ctr"/>
                      <a:r>
                        <a:rPr lang="es-E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IDU_0,25</a:t>
                      </a:r>
                    </a:p>
                    <a:p>
                      <a:pPr algn="r" fontAlgn="ctr"/>
                      <a:r>
                        <a:rPr lang="es-E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UMV_0,25</a:t>
                      </a:r>
                    </a:p>
                    <a:p>
                      <a:pPr algn="r" fontAlgn="ctr"/>
                      <a:r>
                        <a:rPr lang="es-E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TMSA_1,00</a:t>
                      </a:r>
                    </a:p>
                    <a:p>
                      <a:pPr algn="r" fontAlgn="ctr"/>
                      <a:r>
                        <a:rPr lang="es-E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EMB_0,25</a:t>
                      </a:r>
                    </a:p>
                    <a:p>
                      <a:pPr algn="r" fontAlgn="ctr"/>
                      <a:endParaRPr lang="es-ES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TOTAL_2,55</a:t>
                      </a:r>
                      <a:endParaRPr lang="es-CO" sz="15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SDM_0,10</a:t>
                      </a:r>
                      <a:endParaRPr lang="es-ES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IDU_0</a:t>
                      </a:r>
                    </a:p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UMV_0,05</a:t>
                      </a:r>
                      <a:endParaRPr lang="es-ES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TMSA_</a:t>
                      </a:r>
                      <a:r>
                        <a:rPr lang="es-E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0,35</a:t>
                      </a:r>
                      <a:endParaRPr lang="es-ES" sz="1500" b="0" i="0" u="none" strike="noStrike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EMB_0</a:t>
                      </a:r>
                    </a:p>
                    <a:p>
                      <a:pPr algn="r" fontAlgn="ctr"/>
                      <a:endParaRPr lang="es-ES" sz="1500" b="0" i="0" u="none" strike="noStrike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 fontAlgn="ctr"/>
                      <a:r>
                        <a:rPr lang="es-ES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TOTAL_</a:t>
                      </a:r>
                      <a:r>
                        <a:rPr lang="es-ES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0,51</a:t>
                      </a:r>
                      <a:endParaRPr lang="es-CO" sz="15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25%</a:t>
                      </a:r>
                    </a:p>
                    <a:p>
                      <a:pPr algn="r" fontAlgn="ctr"/>
                      <a:endParaRPr lang="es-CO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9010"/>
                  </a:ext>
                </a:extLst>
              </a:tr>
              <a:tr h="126149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384_Definir e implementar un instrumento para la medición y seguimiento de la experiencia del usuario y del prestador del servicio en el transporte público individual </a:t>
                      </a: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(SDM)</a:t>
                      </a:r>
                      <a:endParaRPr lang="es-ES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just" defTabSz="914400" rtl="0" eaLnBrk="1" fontAlgn="ctr" latinLnBrk="0" hangingPunct="1"/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411_Número de Instrumentos implementados para la medición y seguimiento de la experiencia del usuario y del prestador del servicio de taxis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188390"/>
                  </a:ext>
                </a:extLst>
              </a:tr>
              <a:tr h="800402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385_ Diseñar, gestionar e implementar una estrategia para aumentar la ocupación promedio del vehículo privado en la ciudad </a:t>
                      </a: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(SDM)</a:t>
                      </a:r>
                      <a:endParaRPr lang="es-ES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just" defTabSz="914400" rtl="0" eaLnBrk="1" fontAlgn="ctr" latinLnBrk="0" hangingPunct="1"/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412_Número de estrategias implementadas para el aumento de ocupación de vehículos privados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25%</a:t>
                      </a:r>
                      <a:endParaRPr lang="es-CO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677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F3B3004-D2FC-4D36-BC25-F7E9412CD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4" t="1" b="-4260"/>
          <a:stretch/>
        </p:blipFill>
        <p:spPr>
          <a:xfrm>
            <a:off x="10751574" y="6165445"/>
            <a:ext cx="1100294" cy="7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UENTE PRESENTACION INSTITUCIONA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13433</TotalTime>
  <Words>2909</Words>
  <Application>Microsoft Office PowerPoint</Application>
  <PresentationFormat>Panorámica</PresentationFormat>
  <Paragraphs>517</Paragraphs>
  <Slides>19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Open Sans Light</vt:lpstr>
      <vt:lpstr>Open Sans SemiBold</vt:lpstr>
      <vt:lpstr>Tahoma</vt:lpstr>
      <vt:lpstr>Ultra</vt:lpstr>
      <vt:lpstr>Tema de Office</vt:lpstr>
      <vt:lpstr>3_Tema de Office</vt:lpstr>
      <vt:lpstr>1_Tema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Distrital de Movilidad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de Personal Enero 2020</dc:title>
  <dc:creator>Diana Lizeth Mora Vargas</dc:creator>
  <cp:lastModifiedBy>Julieth Rojas Betancour</cp:lastModifiedBy>
  <cp:revision>602</cp:revision>
  <cp:lastPrinted>2020-01-23T21:14:44Z</cp:lastPrinted>
  <dcterms:created xsi:type="dcterms:W3CDTF">2020-01-22T11:26:47Z</dcterms:created>
  <dcterms:modified xsi:type="dcterms:W3CDTF">2022-01-27T22:27:08Z</dcterms:modified>
</cp:coreProperties>
</file>