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0" r:id="rId8"/>
    <p:sldId id="1451" r:id="rId9"/>
    <p:sldId id="1454" r:id="rId10"/>
    <p:sldId id="1455" r:id="rId11"/>
    <p:sldId id="1460" r:id="rId12"/>
    <p:sldId id="1461" r:id="rId13"/>
    <p:sldId id="1462" r:id="rId14"/>
    <p:sldId id="1456" r:id="rId15"/>
    <p:sldId id="1457" r:id="rId16"/>
    <p:sldId id="1458" r:id="rId17"/>
    <p:sldId id="1443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15/06/2021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wilson.molano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542282" y="3949936"/>
            <a:ext cx="35397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Puente Aranda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753034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6" y="810612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Puente Aranda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550124" y="1780832"/>
            <a:ext cx="3016714" cy="1983085"/>
            <a:chOff x="904144" y="2321253"/>
            <a:chExt cx="5513296" cy="3458846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61018" y="2321253"/>
              <a:ext cx="2286002" cy="626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105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105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2000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394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1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461130" y="2321253"/>
              <a:ext cx="1518547" cy="6499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105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105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246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751" y="5310193"/>
            <a:ext cx="1179175" cy="1302796"/>
          </a:xfrm>
          <a:prstGeom prst="rect">
            <a:avLst/>
          </a:prstGeom>
        </p:spPr>
      </p:pic>
      <p:pic>
        <p:nvPicPr>
          <p:cNvPr id="71" name="Picture 2" descr="https://recargasweb.tullaveplus.gov.co/static/img/tcs_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/>
          <a:stretch/>
        </p:blipFill>
        <p:spPr bwMode="auto">
          <a:xfrm>
            <a:off x="5413110" y="2276185"/>
            <a:ext cx="1386935" cy="15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10" y="3817469"/>
            <a:ext cx="1702346" cy="3600115"/>
          </a:xfrm>
          <a:prstGeom prst="rect">
            <a:avLst/>
          </a:prstGeom>
        </p:spPr>
      </p:pic>
      <p:sp>
        <p:nvSpPr>
          <p:cNvPr id="127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4737279" y="1662864"/>
            <a:ext cx="2717441" cy="618738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Puntos de Recarga Web</a:t>
            </a:r>
          </a:p>
        </p:txBody>
      </p:sp>
      <p:pic>
        <p:nvPicPr>
          <p:cNvPr id="128" name="Imagen 1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843" y="2282811"/>
            <a:ext cx="1428662" cy="24694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88174" t="43794" r="2818" b="32086"/>
          <a:stretch/>
        </p:blipFill>
        <p:spPr>
          <a:xfrm>
            <a:off x="9159136" y="4846673"/>
            <a:ext cx="1171977" cy="1764405"/>
          </a:xfrm>
          <a:prstGeom prst="rect">
            <a:avLst/>
          </a:prstGeom>
        </p:spPr>
      </p:pic>
      <p:sp>
        <p:nvSpPr>
          <p:cNvPr id="133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8333902" y="1638519"/>
            <a:ext cx="2717441" cy="618738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Puntos de Recarga Automática</a:t>
            </a:r>
          </a:p>
        </p:txBody>
      </p:sp>
      <p:pic>
        <p:nvPicPr>
          <p:cNvPr id="126" name="Imagen 125"/>
          <p:cNvPicPr>
            <a:picLocks noChangeAspect="1"/>
          </p:cNvPicPr>
          <p:nvPr/>
        </p:nvPicPr>
        <p:blipFill rotWithShape="1">
          <a:blip r:embed="rId7"/>
          <a:srcRect t="47353"/>
          <a:stretch/>
        </p:blipFill>
        <p:spPr>
          <a:xfrm>
            <a:off x="210787" y="4200272"/>
            <a:ext cx="3828731" cy="724267"/>
          </a:xfrm>
          <a:prstGeom prst="rect">
            <a:avLst/>
          </a:prstGeom>
        </p:spPr>
      </p:pic>
      <p:pic>
        <p:nvPicPr>
          <p:cNvPr id="134" name="Imagen 133"/>
          <p:cNvPicPr>
            <a:picLocks noChangeAspect="1"/>
          </p:cNvPicPr>
          <p:nvPr/>
        </p:nvPicPr>
        <p:blipFill rotWithShape="1">
          <a:blip r:embed="rId7"/>
          <a:srcRect b="72453"/>
          <a:stretch/>
        </p:blipFill>
        <p:spPr>
          <a:xfrm>
            <a:off x="210787" y="3856923"/>
            <a:ext cx="3828731" cy="3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652248" y="6218417"/>
            <a:ext cx="3539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Puente Aranda</a:t>
            </a: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937025" y="2392122"/>
            <a:ext cx="50861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Puente Aranda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Puente Aranda”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4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4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Señalética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85674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Puente Aranda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69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53034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Puente Aranda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629176" y="1625456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sesiones JAL, comunidad con discapacidad, articulación de acciones pedagógicas, implementación de nuevas rutas, reuniones interinstitucionales (CLD, CLIP, CLOPS, CLM, CLG, entre otros).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 técnico verificando la infraestructura de un paradero nuevo sobre la Calle 13 con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65 solicitud hecha por la comisión local de movilidad.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mesas de trabajo con comunidad que las llamamos grupos focales pertenecientes a la estrategia de abordaje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1959" b="13033"/>
          <a:stretch/>
        </p:blipFill>
        <p:spPr>
          <a:xfrm>
            <a:off x="1090434" y="4416352"/>
            <a:ext cx="2541227" cy="13909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96" y="4181806"/>
            <a:ext cx="1496207" cy="19949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8" y="4181806"/>
            <a:ext cx="1496207" cy="19949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80" y="4456146"/>
            <a:ext cx="1860469" cy="1395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23" y="4461703"/>
            <a:ext cx="1839135" cy="13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53034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045027" y="7914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Puente Aranda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420201" y="1614200"/>
            <a:ext cx="632832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14 Intervenciones: 1224 personas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Entidades y Comunidad: 3 intervenciones SDIS – CAT – Comunidad (capacitación virtual): 53 personas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87881"/>
              </p:ext>
            </p:extLst>
          </p:nvPr>
        </p:nvGraphicFramePr>
        <p:xfrm>
          <a:off x="7405352" y="1390173"/>
          <a:ext cx="4519427" cy="5281032"/>
        </p:xfrm>
        <a:graphic>
          <a:graphicData uri="http://schemas.openxmlformats.org/drawingml/2006/table">
            <a:tbl>
              <a:tblPr firstRow="1" firstCol="1" bandRow="1"/>
              <a:tblGrid>
                <a:gridCol w="772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FECHA</a:t>
                      </a:r>
                      <a:endParaRPr lang="es-ES" sz="10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ACTIVIDADES ATENDIDAS</a:t>
                      </a:r>
                      <a:endParaRPr lang="es-ES" sz="10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POBLACIÓN</a:t>
                      </a:r>
                      <a:endParaRPr lang="es-ES" sz="105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24/02/2020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COLEGIO SILVERIA ESPINOSA SEDE B – Obra teatral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24/02/2020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COLEGIO SILVERIA ESPINOSA SEDE C – Obra teatral 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- Transmirumba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-Transmirumba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- </a:t>
                      </a:r>
                      <a:r>
                        <a:rPr lang="es-CO" sz="1000" dirty="0" err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Transmirumba</a:t>
                      </a:r>
                      <a:endParaRPr lang="es-ES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- Transmirumba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06/08/2020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LICEO AVENIDA LAS AMERICAS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20/08/2020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CENTRO INTEGRARTE EXTERNO - Transmirumba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24/09/2020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CENTRO CRECER PUENTE ARANDA - Transmirumba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24/09/2020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CENTRO INTEGRARTE EXTERNO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05/11/2020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PLATAFORMA ZOOM CENTRO CRECER PUENTE ARANDA – Profesora T</a:t>
                      </a:r>
                      <a:endParaRPr lang="es-ES" sz="1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069" marR="49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5" name="Imagen 64" descr="D:\FOTOS CELULAR 22 MARZO 2020\WHAPS APP\IMG-20200224-WA0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5" y="4428559"/>
            <a:ext cx="1451631" cy="103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Imagen 66" descr="D:\FOTOS CELULAR 22 MARZO 2020\WHAPS APP\IMG-20200224-WA00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9" y="5572523"/>
            <a:ext cx="1411799" cy="108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Imagen 67"/>
          <p:cNvPicPr/>
          <p:nvPr/>
        </p:nvPicPr>
        <p:blipFill rotWithShape="1">
          <a:blip r:embed="rId5"/>
          <a:srcRect l="35626" t="21241" r="38308" b="6908"/>
          <a:stretch/>
        </p:blipFill>
        <p:spPr bwMode="auto">
          <a:xfrm>
            <a:off x="3231980" y="4428558"/>
            <a:ext cx="1661991" cy="2225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Imagen 69" descr="D:\FOTOS CELULAR 30 DE SEPTIEMBRE 2020\WHATS APP\IMAGENES\IMG-20200806-WA01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43" y="4447198"/>
            <a:ext cx="1918336" cy="101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Imagen 70" descr="D:\FOTOS CELULAR 22 MARZO 2020\WHAPS APP\IMG-20200129-WA0026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0"/>
          <a:stretch/>
        </p:blipFill>
        <p:spPr bwMode="auto">
          <a:xfrm>
            <a:off x="112205" y="5572523"/>
            <a:ext cx="1451631" cy="1081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Imagen 71" descr="D:\FOTOS CELULAR 13 JULIO 2020\FOTOS WHATSAPP\IMG-20200629-WA003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34944"/>
          <a:stretch/>
        </p:blipFill>
        <p:spPr bwMode="auto">
          <a:xfrm>
            <a:off x="1692009" y="4428560"/>
            <a:ext cx="1411799" cy="1032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Imagen 125" descr="D:\FOTOS CELULAR 30 DE SEPTIEMBRE 2020\WHATS APP\IMAGENES\IMG-20200820-WA007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3869" r="4269" b="3869"/>
          <a:stretch/>
        </p:blipFill>
        <p:spPr bwMode="auto">
          <a:xfrm>
            <a:off x="5021675" y="5572523"/>
            <a:ext cx="1918804" cy="1081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62658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97140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Puente Aranda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703537" y="1861502"/>
            <a:ext cx="10781638" cy="256537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Calle 13 y Av. américas – ruta C52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ángeles, el tejar, Alcalá, San Eusebio, Santa Rita, Urb. Monserrate – rutas 496 y AG501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Alquería,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Muzu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autopista, Isla del Sol – ruta H604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de la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6" name="Imagen 65"/>
          <p:cNvPicPr/>
          <p:nvPr/>
        </p:nvPicPr>
        <p:blipFill rotWithShape="1">
          <a:blip r:embed="rId2"/>
          <a:srcRect l="4868" t="35008" r="66144" b="15319"/>
          <a:stretch/>
        </p:blipFill>
        <p:spPr bwMode="auto">
          <a:xfrm>
            <a:off x="159127" y="4934312"/>
            <a:ext cx="1649095" cy="1457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magen 66"/>
          <p:cNvPicPr/>
          <p:nvPr/>
        </p:nvPicPr>
        <p:blipFill rotWithShape="1">
          <a:blip r:embed="rId3"/>
          <a:srcRect l="5292" t="36140" r="68862" b="41664"/>
          <a:stretch/>
        </p:blipFill>
        <p:spPr bwMode="auto">
          <a:xfrm>
            <a:off x="1913614" y="4934311"/>
            <a:ext cx="3288030" cy="1457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Imagen 67"/>
          <p:cNvPicPr/>
          <p:nvPr/>
        </p:nvPicPr>
        <p:blipFill rotWithShape="1">
          <a:blip r:embed="rId2"/>
          <a:srcRect l="46441" t="33299" r="26573" b="20432"/>
          <a:stretch/>
        </p:blipFill>
        <p:spPr bwMode="auto">
          <a:xfrm>
            <a:off x="5307036" y="4940753"/>
            <a:ext cx="1778929" cy="145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Imagen 69"/>
          <p:cNvPicPr/>
          <p:nvPr/>
        </p:nvPicPr>
        <p:blipFill rotWithShape="1">
          <a:blip r:embed="rId4"/>
          <a:srcRect l="45283" t="21457" r="25087" b="53708"/>
          <a:stretch/>
        </p:blipFill>
        <p:spPr bwMode="auto">
          <a:xfrm>
            <a:off x="7191357" y="4934311"/>
            <a:ext cx="3159319" cy="145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" name="Imagen 70"/>
          <p:cNvPicPr/>
          <p:nvPr/>
        </p:nvPicPr>
        <p:blipFill rotWithShape="1">
          <a:blip r:embed="rId4"/>
          <a:srcRect l="3386" t="30116" r="67202" b="20588"/>
          <a:stretch/>
        </p:blipFill>
        <p:spPr bwMode="auto">
          <a:xfrm>
            <a:off x="10461090" y="4934311"/>
            <a:ext cx="1532978" cy="145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129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EEAE168C-F1E8-450F-AD5C-1FFD8258151E}"/>
              </a:ext>
            </a:extLst>
          </p:cNvPr>
          <p:cNvSpPr txBox="1"/>
          <p:nvPr/>
        </p:nvSpPr>
        <p:spPr>
          <a:xfrm>
            <a:off x="1405198" y="825338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Puente Aranda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0863B326-F577-4D63-AC99-EA3952FDCA3B}"/>
              </a:ext>
            </a:extLst>
          </p:cNvPr>
          <p:cNvSpPr/>
          <p:nvPr/>
        </p:nvSpPr>
        <p:spPr>
          <a:xfrm>
            <a:off x="788045" y="1536409"/>
            <a:ext cx="10930711" cy="3044574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Tullave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en: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573256"/>
              </p:ext>
            </p:extLst>
          </p:nvPr>
        </p:nvGraphicFramePr>
        <p:xfrm>
          <a:off x="6356795" y="1733993"/>
          <a:ext cx="4694548" cy="2583088"/>
        </p:xfrm>
        <a:graphic>
          <a:graphicData uri="http://schemas.openxmlformats.org/drawingml/2006/table">
            <a:tbl>
              <a:tblPr firstRow="1" firstCol="1" bandRow="1"/>
              <a:tblGrid>
                <a:gridCol w="82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FECHA</a:t>
                      </a:r>
                      <a:endParaRPr lang="es-ES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BARRIO 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 / DIRECCION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29/02/2020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TEJAR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PARQUE EL TEJAR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URBANIZACIÓN EL TEJAR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CARRERA 52 C# 26-26 SUR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MONTES III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CRA. 50 # 22-54 SUR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COLONIA ORIENTAL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CALLE 4 A # 51A-90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URBANIZACIÓN PRIMAVERA Y GORGONZOLA</a:t>
                      </a:r>
                      <a:endParaRPr lang="es-ES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CRA. 41 A# 5 ESQUINA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GORGONZOLA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TV. 42A # 5G-90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COLON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CRA. 53 F# 4G -04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TORREMOLINOS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CALLE 19 SUR # 52-53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URBANIZACIÓN VILLA INES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CRA. 38 A# 1D -30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SALAZAR GOMEZ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CALLE 12 # 65-90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URBANIZACIÓN PRIMAVERA NORTE II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CARRERA 43 #4B-72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3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23/06/2020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DEL ROSARIO </a:t>
                      </a:r>
                      <a:endParaRPr lang="es-ES" sz="12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TV. 35 BIS #29B-87</a:t>
                      </a:r>
                      <a:endParaRPr lang="es-ES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6" name="Imagen 65"/>
          <p:cNvPicPr/>
          <p:nvPr/>
        </p:nvPicPr>
        <p:blipFill rotWithShape="1">
          <a:blip r:embed="rId2"/>
          <a:srcRect l="35425" t="34417" r="42504" b="24578"/>
          <a:stretch/>
        </p:blipFill>
        <p:spPr bwMode="auto">
          <a:xfrm>
            <a:off x="1405198" y="4712678"/>
            <a:ext cx="2248998" cy="1941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magen 66"/>
          <p:cNvPicPr/>
          <p:nvPr/>
        </p:nvPicPr>
        <p:blipFill rotWithShape="1">
          <a:blip r:embed="rId3"/>
          <a:srcRect l="11839" t="34209" r="66189" b="28025"/>
          <a:stretch/>
        </p:blipFill>
        <p:spPr bwMode="auto">
          <a:xfrm>
            <a:off x="4819622" y="4712678"/>
            <a:ext cx="2552755" cy="1941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3235" t="48020" r="35681" b="20995"/>
          <a:stretch/>
        </p:blipFill>
        <p:spPr>
          <a:xfrm>
            <a:off x="8326991" y="4712678"/>
            <a:ext cx="2356833" cy="1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385193" y="3357421"/>
            <a:ext cx="3596882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wilson.molano@transmilenio.gov.co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311 2237516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53034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4179060" y="2254530"/>
            <a:ext cx="516507" cy="1622011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Puente Aranda tiene 5</a:t>
            </a:r>
            <a:r>
              <a:rPr lang="es-CO" sz="2400" b="1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UPZ</a:t>
            </a: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390802" y="2588481"/>
            <a:ext cx="3635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</a:t>
            </a:r>
            <a:r>
              <a:rPr lang="es-CO" sz="2800" b="1" dirty="0" err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Tintal</a:t>
            </a:r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 Franca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92FFBF4-A008-4BFE-A332-1A9C3DB487EB}"/>
              </a:ext>
            </a:extLst>
          </p:cNvPr>
          <p:cNvSpPr txBox="1"/>
          <p:nvPr/>
        </p:nvSpPr>
        <p:spPr>
          <a:xfrm>
            <a:off x="8176536" y="4426398"/>
            <a:ext cx="3377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Bosa</a:t>
            </a:r>
          </a:p>
        </p:txBody>
      </p:sp>
      <p:sp>
        <p:nvSpPr>
          <p:cNvPr id="65" name="Abrir llave 64">
            <a:extLst>
              <a:ext uri="{FF2B5EF4-FFF2-40B4-BE49-F238E27FC236}">
                <a16:creationId xmlns:a16="http://schemas.microsoft.com/office/drawing/2014/main" id="{E480290E-39C4-467F-AAED-6F445472EDAD}"/>
              </a:ext>
            </a:extLst>
          </p:cNvPr>
          <p:cNvSpPr/>
          <p:nvPr/>
        </p:nvSpPr>
        <p:spPr>
          <a:xfrm rot="5400000">
            <a:off x="9676573" y="4909029"/>
            <a:ext cx="427225" cy="1365095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811A94-4A7B-4CB1-937A-CCED3D2B1FD4}"/>
              </a:ext>
            </a:extLst>
          </p:cNvPr>
          <p:cNvSpPr txBox="1"/>
          <p:nvPr/>
        </p:nvSpPr>
        <p:spPr>
          <a:xfrm>
            <a:off x="4483726" y="2208767"/>
            <a:ext cx="508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Rafael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Industrial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Puente Aranda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Ciudad Montes </a:t>
            </a:r>
          </a:p>
          <a:p>
            <a:endParaRPr lang="es-CO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F33FD-8D5E-46F8-9212-C66CA8CC0514}"/>
              </a:ext>
            </a:extLst>
          </p:cNvPr>
          <p:cNvSpPr txBox="1"/>
          <p:nvPr/>
        </p:nvSpPr>
        <p:spPr>
          <a:xfrm>
            <a:off x="9156433" y="5677711"/>
            <a:ext cx="144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Muzu</a:t>
            </a:r>
            <a:endParaRPr lang="es-CO" sz="28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387254" y="4614228"/>
            <a:ext cx="3635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Kennedy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67" name="Abrir llave 66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4152076" y="4270870"/>
            <a:ext cx="510609" cy="1230371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A811A94-4A7B-4CB1-937A-CCED3D2B1FD4}"/>
              </a:ext>
            </a:extLst>
          </p:cNvPr>
          <p:cNvSpPr txBox="1"/>
          <p:nvPr/>
        </p:nvSpPr>
        <p:spPr>
          <a:xfrm>
            <a:off x="4483726" y="4489241"/>
            <a:ext cx="50853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Rafael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Ciudad Montes </a:t>
            </a:r>
          </a:p>
          <a:p>
            <a:endParaRPr lang="es-CO" sz="2400" dirty="0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92FFBF4-A008-4BFE-A332-1A9C3DB487EB}"/>
              </a:ext>
            </a:extLst>
          </p:cNvPr>
          <p:cNvSpPr txBox="1"/>
          <p:nvPr/>
        </p:nvSpPr>
        <p:spPr>
          <a:xfrm>
            <a:off x="8132067" y="2038601"/>
            <a:ext cx="3377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Fontibón</a:t>
            </a:r>
          </a:p>
        </p:txBody>
      </p:sp>
      <p:sp>
        <p:nvSpPr>
          <p:cNvPr id="72" name="Abrir llave 71">
            <a:extLst>
              <a:ext uri="{FF2B5EF4-FFF2-40B4-BE49-F238E27FC236}">
                <a16:creationId xmlns:a16="http://schemas.microsoft.com/office/drawing/2014/main" id="{E480290E-39C4-467F-AAED-6F445472EDAD}"/>
              </a:ext>
            </a:extLst>
          </p:cNvPr>
          <p:cNvSpPr/>
          <p:nvPr/>
        </p:nvSpPr>
        <p:spPr>
          <a:xfrm rot="5400000">
            <a:off x="9669491" y="1713613"/>
            <a:ext cx="427225" cy="2920641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38EF33FD-8D5E-46F8-9212-C66CA8CC0514}"/>
              </a:ext>
            </a:extLst>
          </p:cNvPr>
          <p:cNvSpPr txBox="1"/>
          <p:nvPr/>
        </p:nvSpPr>
        <p:spPr>
          <a:xfrm>
            <a:off x="8422783" y="3270165"/>
            <a:ext cx="32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Puente Aranda</a:t>
            </a:r>
          </a:p>
        </p:txBody>
      </p:sp>
      <p:pic>
        <p:nvPicPr>
          <p:cNvPr id="127" name="Imagen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84" y="5501241"/>
            <a:ext cx="1505669" cy="12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72958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Puente Aranda</a:t>
            </a: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837212" y="3220568"/>
            <a:ext cx="1258270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272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</a:t>
            </a: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74993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34" y="1773409"/>
            <a:ext cx="6714744" cy="3764506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id="{1B8601AC-0416-4E9D-900C-F214A174B4D0}"/>
              </a:ext>
            </a:extLst>
          </p:cNvPr>
          <p:cNvSpPr/>
          <p:nvPr/>
        </p:nvSpPr>
        <p:spPr>
          <a:xfrm>
            <a:off x="2787798" y="5912860"/>
            <a:ext cx="6635657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cuenta con un Portal, pero tiene asignadas 16 estaciones.</a:t>
            </a:r>
          </a:p>
          <a:p>
            <a:pPr algn="ctr"/>
            <a:endParaRPr lang="es-CO" b="1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Puente Aranda</a:t>
            </a:r>
          </a:p>
        </p:txBody>
      </p:sp>
      <p:pic>
        <p:nvPicPr>
          <p:cNvPr id="62" name="Imagen 61"/>
          <p:cNvPicPr/>
          <p:nvPr/>
        </p:nvPicPr>
        <p:blipFill rotWithShape="1">
          <a:blip r:embed="rId3"/>
          <a:srcRect l="54939" t="28907" r="17033" b="39693"/>
          <a:stretch/>
        </p:blipFill>
        <p:spPr bwMode="auto">
          <a:xfrm>
            <a:off x="7372434" y="2363320"/>
            <a:ext cx="4423133" cy="2747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051343" y="2356834"/>
            <a:ext cx="737400" cy="528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11644045" y="3090930"/>
            <a:ext cx="280735" cy="244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0723192" y="4121239"/>
            <a:ext cx="1201588" cy="1094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2958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DF9758BD-6E37-4F49-8D80-D410009FA4D5}"/>
              </a:ext>
            </a:extLst>
          </p:cNvPr>
          <p:cNvSpPr/>
          <p:nvPr/>
        </p:nvSpPr>
        <p:spPr>
          <a:xfrm>
            <a:off x="391359" y="5392989"/>
            <a:ext cx="5742557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72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paraderos de la localidad de Puente Aranda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4153133" y="2209965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4133849" y="3989901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741523" y="183311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272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741524" y="3613053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</a:t>
            </a: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Puente Aranda</a:t>
            </a:r>
          </a:p>
        </p:txBody>
      </p:sp>
      <p:pic>
        <p:nvPicPr>
          <p:cNvPr id="126" name="Imagen 125"/>
          <p:cNvPicPr>
            <a:picLocks noChangeAspect="1"/>
          </p:cNvPicPr>
          <p:nvPr/>
        </p:nvPicPr>
        <p:blipFill rotWithShape="1">
          <a:blip r:embed="rId2"/>
          <a:srcRect l="47402" t="34250" r="16793" b="21914"/>
          <a:stretch/>
        </p:blipFill>
        <p:spPr>
          <a:xfrm>
            <a:off x="6831776" y="3542728"/>
            <a:ext cx="3010019" cy="1547983"/>
          </a:xfrm>
          <a:prstGeom prst="rect">
            <a:avLst/>
          </a:prstGeom>
        </p:spPr>
      </p:pic>
      <p:pic>
        <p:nvPicPr>
          <p:cNvPr id="127" name="Imagen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76" y="1710263"/>
            <a:ext cx="3010018" cy="1742877"/>
          </a:xfrm>
          <a:prstGeom prst="rect">
            <a:avLst/>
          </a:prstGeom>
        </p:spPr>
      </p:pic>
      <p:pic>
        <p:nvPicPr>
          <p:cNvPr id="130" name="Imagen 129"/>
          <p:cNvPicPr>
            <a:picLocks noChangeAspect="1"/>
          </p:cNvPicPr>
          <p:nvPr/>
        </p:nvPicPr>
        <p:blipFill rotWithShape="1">
          <a:blip r:embed="rId4"/>
          <a:srcRect l="24794"/>
          <a:stretch/>
        </p:blipFill>
        <p:spPr>
          <a:xfrm>
            <a:off x="6831776" y="5180299"/>
            <a:ext cx="3010018" cy="15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75771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Puente Aranda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117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37287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0CE24E4-E2B8-49A1-A895-A5CEEFD8CC53}"/>
              </a:ext>
            </a:extLst>
          </p:cNvPr>
          <p:cNvSpPr/>
          <p:nvPr/>
        </p:nvSpPr>
        <p:spPr>
          <a:xfrm>
            <a:off x="1609551" y="1832307"/>
            <a:ext cx="3538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RUTAS TRONCALES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24" y="2786131"/>
            <a:ext cx="6618150" cy="2172235"/>
          </a:xfrm>
          <a:prstGeom prst="rect">
            <a:avLst/>
          </a:prstGeom>
        </p:spPr>
      </p:pic>
      <p:pic>
        <p:nvPicPr>
          <p:cNvPr id="66" name="Imagen 65"/>
          <p:cNvPicPr/>
          <p:nvPr/>
        </p:nvPicPr>
        <p:blipFill rotWithShape="1">
          <a:blip r:embed="rId4"/>
          <a:srcRect l="54939" t="28907" r="17033" b="39693"/>
          <a:stretch/>
        </p:blipFill>
        <p:spPr bwMode="auto">
          <a:xfrm>
            <a:off x="7156831" y="2648151"/>
            <a:ext cx="4423133" cy="2747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0670089" y="4417454"/>
            <a:ext cx="1125478" cy="1081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80CE24E4-E2B8-49A1-A895-A5CEEFD8CC53}"/>
              </a:ext>
            </a:extLst>
          </p:cNvPr>
          <p:cNvSpPr/>
          <p:nvPr/>
        </p:nvSpPr>
        <p:spPr>
          <a:xfrm>
            <a:off x="7781817" y="1850405"/>
            <a:ext cx="3538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ESTACIONES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746462" y="2485623"/>
            <a:ext cx="897583" cy="759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11410814" y="3245476"/>
            <a:ext cx="244779" cy="385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39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4279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452536" y="86929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3506601" y="3068998"/>
            <a:ext cx="3538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328345" y="125229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436637" y="5415089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70" name="Imagen 69"/>
          <p:cNvPicPr/>
          <p:nvPr/>
        </p:nvPicPr>
        <p:blipFill>
          <a:blip r:embed="rId2"/>
          <a:stretch>
            <a:fillRect/>
          </a:stretch>
        </p:blipFill>
        <p:spPr>
          <a:xfrm>
            <a:off x="798863" y="1601338"/>
            <a:ext cx="2596977" cy="3858651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72" name="Llaves 71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328345" y="5828388"/>
            <a:ext cx="6445943" cy="670159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componente Zonal cuyo trazado cubre la localidad Puente Aranda.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722" t="22147" r="34213" b="10824"/>
          <a:stretch/>
        </p:blipFill>
        <p:spPr>
          <a:xfrm>
            <a:off x="7179956" y="801579"/>
            <a:ext cx="4866010" cy="59030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49078" y="3916532"/>
            <a:ext cx="917628" cy="108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669</a:t>
            </a:r>
          </a:p>
          <a:p>
            <a:pPr algn="ctr"/>
            <a:r>
              <a:rPr lang="es-CO" sz="2400" b="1" dirty="0"/>
              <a:t>626B</a:t>
            </a:r>
          </a:p>
          <a:p>
            <a:pPr algn="ctr"/>
            <a:r>
              <a:rPr lang="es-CO" sz="2400" b="1" dirty="0"/>
              <a:t>C36</a:t>
            </a:r>
          </a:p>
        </p:txBody>
      </p:sp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0744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Puente Aranda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3413841" y="832841"/>
            <a:ext cx="3176144" cy="926514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3315483" y="3240346"/>
            <a:ext cx="3538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ZONALES PROVISIONALES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-83072" y="1301241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31359" y="5429223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662489" y="5802479"/>
            <a:ext cx="6025855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SITP Provisional cuyo trazado cubre la localidad Puente Aranda.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Imagen 69"/>
          <p:cNvPicPr/>
          <p:nvPr/>
        </p:nvPicPr>
        <p:blipFill>
          <a:blip r:embed="rId2"/>
          <a:stretch>
            <a:fillRect/>
          </a:stretch>
        </p:blipFill>
        <p:spPr>
          <a:xfrm>
            <a:off x="440080" y="1653571"/>
            <a:ext cx="2491709" cy="3798193"/>
          </a:xfrm>
          <a:prstGeom prst="rect">
            <a:avLst/>
          </a:prstGeom>
          <a:ln w="19050">
            <a:solidFill>
              <a:sysClr val="window" lastClr="FFFFFF">
                <a:lumMod val="50000"/>
              </a:sysClr>
            </a:solidFill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46408"/>
              </p:ext>
            </p:extLst>
          </p:nvPr>
        </p:nvGraphicFramePr>
        <p:xfrm>
          <a:off x="7072038" y="766456"/>
          <a:ext cx="4943026" cy="5919695"/>
        </p:xfrm>
        <a:graphic>
          <a:graphicData uri="http://schemas.openxmlformats.org/drawingml/2006/table">
            <a:tbl>
              <a:tblPr firstRow="1" firstCol="1" bandRow="1"/>
              <a:tblGrid>
                <a:gridCol w="52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RUTA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DENOMINACION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ORIGEN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DESTINO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ZP-686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MOLINOS 2 - BOITA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ZP-C35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REFUGIO - SAN MARTIN DE LOBA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ZP-491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OLARTE - JULIO FLOREZ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Barrios Unidos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ZP-140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 DEL SOL  - GERMANIA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ZP-98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- BOITA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ZP-227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RECODO DEL PARQUE - GERMANIA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ZP-234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REFUGIO-ALDEA - LIJACA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ZP-361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- EL REFUGIO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ZP-686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MOLINOS 2 - BOETA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ZP-C24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PERSEVERANCIA - EL REFUGIO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ZP-C63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CIUDADELA EL RECREO - COMPARTIR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ZP-732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BUENA - DIANA TURBAY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ZP-E21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BILBAO - GERMANIA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ZP-500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NUEVO CHILE - LOS LACHES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ZP-240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PUENTE GRANDE - LACHES EL DORADO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ZP-119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CORTIJO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ZP-582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CIUDADELA EL RECREO - SUBA COMPARTIR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ZP-387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HORACIO ORJUELA - FERIAS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ZP-229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SAN MARTIN DE LOBA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ZP-236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RECODO DEL PARQUE - LA CASTAEA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ZP-C64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MARTIN DE LOBA - SUBA COMPARTIR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ZP-E41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PUENTE GRANDE - EL DORADO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CINDY - VILLA DEL CERRO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ZP-133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CORTIJO - PINARES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89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ZP-E31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RITA SUR ORIENTAL - SUBA GAITANA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ZP-C70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AGUAS CLARAS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ZP-238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LA BELLEZA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ZP-C61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MORALBA - AEROPUERTO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ZP-850A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AURES II - TRES ESQUINAS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ZP-850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AURES II - ARBORIZADORA ALTA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ZP-E56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SAUCES - SUBA GAITANA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ZP-01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TRES REYES - LAS AGUAS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ZP-152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DEL CERRO - VILLA CINDY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89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ZP-Z9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AEROPUERTO - QUIROGA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</a:t>
                      </a:r>
                      <a:r>
                        <a:rPr lang="es-CO" sz="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Uribe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93" marR="27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1459</Words>
  <Application>Microsoft Office PowerPoint</Application>
  <PresentationFormat>Panorámica</PresentationFormat>
  <Paragraphs>437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Carolina Vargas</cp:lastModifiedBy>
  <cp:revision>176</cp:revision>
  <dcterms:created xsi:type="dcterms:W3CDTF">2021-05-10T14:25:57Z</dcterms:created>
  <dcterms:modified xsi:type="dcterms:W3CDTF">2021-06-15T15:05:28Z</dcterms:modified>
</cp:coreProperties>
</file>