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24384000" cy="13716000"/>
  <p:notesSz cx="6858000" cy="9144000"/>
  <p:embeddedFontLst>
    <p:embeddedFont>
      <p:font typeface="Arial Black" panose="020B0A04020102020204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Helvetica Neue" panose="020B0604020202020204" charset="0"/>
      <p:regular r:id="rId46"/>
      <p:bold r:id="rId47"/>
      <p:italic r:id="rId48"/>
      <p:boldItalic r:id="rId49"/>
    </p:embeddedFont>
    <p:embeddedFont>
      <p:font typeface="Helvetica Neue Light" panose="020B0604020202020204" charset="0"/>
      <p:regular r:id="rId50"/>
      <p:bold r:id="rId51"/>
      <p:italic r:id="rId52"/>
      <p:boldItalic r:id="rId53"/>
    </p:embeddedFont>
    <p:embeddedFont>
      <p:font typeface="Impact" panose="020B0806030902050204" pitchFamily="34" charset="0"/>
      <p:regular r:id="rId54"/>
    </p:embeddedFont>
    <p:embeddedFont>
      <p:font typeface="Merriweather Sans" panose="020B0604020202020204" charset="0"/>
      <p:regular r:id="rId55"/>
      <p:bold r:id="rId56"/>
      <p:italic r:id="rId57"/>
      <p:boldItalic r:id="rId58"/>
    </p:embeddedFont>
    <p:embeddedFont>
      <p:font typeface="Verdana" panose="020B060403050404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1">
          <p15:clr>
            <a:srgbClr val="9AA0A6"/>
          </p15:clr>
        </p15:guide>
        <p15:guide id="2" pos="151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23F0CD-7D8B-4576-87C2-CF235B713A99}">
  <a:tblStyle styleId="{4E23F0CD-7D8B-4576-87C2-CF235B713A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8F1735D-A62A-4C6C-B543-6F7553079A4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84"/>
      </p:cViewPr>
      <p:guideLst>
        <p:guide orient="horz" pos="241"/>
        <p:guide pos="15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ce87810d9_2_10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gdce87810d9_2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dce87810d9_2_1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gdce87810d9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ce87810d9_2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Google Shape;301;gdce87810d9_2_1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dce87810d9_2_2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gdce87810d9_2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ce8780db7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gdce8780db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dce87810d9_2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1" name="Google Shape;381;gdce87810d9_2_5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dd24bddc6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gdd24bddc6a_0_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dce87810d9_2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9" name="Google Shape;419;gdce87810d9_2_6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dce87810d9_2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7" name="Google Shape;437;gdce87810d9_2_6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dce87810d9_2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" name="Google Shape;452;gdce87810d9_2_8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dce87810d9_2_7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dce87810d9_2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dce87810d9_2_7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gdce87810d9_2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dce87810d9_2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4" name="Google Shape;514;gdce87810d9_2_7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df4377214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7" name="Google Shape;527;gdf4377214e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e0304288c0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ge0304288c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e0304288c0_0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7" name="Google Shape;547;ge0304288c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e0304288c0_0_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9" name="Google Shape;569;ge0304288c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e0304288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90" name="Google Shape;590;ge0304288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e0304288c0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600" name="Google Shape;600;ge0304288c0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e0304288c0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610" name="Google Shape;610;ge0304288c0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f437e42b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f437e42b0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dd24bddc6a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gdd24bddc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dcff6611a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6" name="Google Shape;636;gdcff6611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dcff6611a4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2" name="Google Shape;642;gdcff6611a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5" name="Google Shape;6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ce8780db7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dce8780db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d24bddc6a_0_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gdd24bddc6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dd24bddc6a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gdd24bddc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ce87810d9_2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gdce87810d9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dd839b2e03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gdd839b2e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en blanco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26064" y="0"/>
            <a:ext cx="11194605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8538" y="859191"/>
            <a:ext cx="1755192" cy="1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07997" y="9277243"/>
            <a:ext cx="10931567" cy="44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78266" y="8699799"/>
            <a:ext cx="3498024" cy="55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58959" y="8632535"/>
            <a:ext cx="3413971" cy="6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56933" y="5471364"/>
            <a:ext cx="1625932" cy="25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15090469" y="1891549"/>
            <a:ext cx="9293532" cy="360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  <a:defRPr sz="90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1"/>
          </p:nvPr>
        </p:nvSpPr>
        <p:spPr>
          <a:xfrm>
            <a:off x="15090469" y="6330677"/>
            <a:ext cx="9293532" cy="108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entury Gothic"/>
              <a:buNone/>
              <a:defRPr sz="5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 sin logos">
  <p:cSld name="Cierre sin logos">
    <p:bg>
      <p:bgPr>
        <a:solidFill>
          <a:srgbClr val="171C3B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1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 02">
  <p:cSld name="En blanco sin logos 02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2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94" name="Google Shape;94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/>
          <p:nvPr/>
        </p:nvSpPr>
        <p:spPr>
          <a:xfrm>
            <a:off x="11409433" y="8425825"/>
            <a:ext cx="12974567" cy="5288777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12"/>
          <p:cNvSpPr/>
          <p:nvPr/>
        </p:nvSpPr>
        <p:spPr>
          <a:xfrm rot="8109445">
            <a:off x="12169382" y="8038765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3">
  <p:cSld name="En blanco sin logos 03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3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59709" y="3817299"/>
            <a:ext cx="33919" cy="75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/>
          <p:nvPr/>
        </p:nvSpPr>
        <p:spPr>
          <a:xfrm flipH="1">
            <a:off x="15763" y="9243649"/>
            <a:ext cx="12259709" cy="4472352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13"/>
          <p:cNvSpPr/>
          <p:nvPr/>
        </p:nvSpPr>
        <p:spPr>
          <a:xfrm rot="-8109445" flipH="1">
            <a:off x="10700021" y="8856588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4">
  <p:cSld name="En blanco sin logos 04"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4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/>
          <p:nvPr/>
        </p:nvSpPr>
        <p:spPr>
          <a:xfrm flipH="1">
            <a:off x="0" y="9210991"/>
            <a:ext cx="11429610" cy="4505009"/>
          </a:xfrm>
          <a:prstGeom prst="rect">
            <a:avLst/>
          </a:pr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4"/>
          <p:cNvSpPr/>
          <p:nvPr/>
        </p:nvSpPr>
        <p:spPr>
          <a:xfrm rot="-8109445" flipH="1">
            <a:off x="9869922" y="8823931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con franja vertical">
  <p:cSld name="En blanco con franja vertical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112" name="Google Shape;112;p1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113" name="Google Shape;113;p1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subtítulo">
  <p:cSld name="1_Título y subtítulo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centro)">
  <p:cSld name="1_Título (centro)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to (vertical)">
  <p:cSld name="1_Foto (vertical)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>
            <a:spLocks noGrp="1"/>
          </p:cNvSpPr>
          <p:nvPr>
            <p:ph type="pic" idx="2"/>
          </p:nvPr>
        </p:nvSpPr>
        <p:spPr>
          <a:xfrm>
            <a:off x="9614399" y="1676400"/>
            <a:ext cx="13659586" cy="1022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1707934" y="1676400"/>
            <a:ext cx="7500938" cy="47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8400"/>
              <a:buFont typeface="Arial Black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1707934" y="6676430"/>
            <a:ext cx="7500938" cy="522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arriba)">
  <p:cSld name="1_Título (arriba)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4387453" y="1447800"/>
            <a:ext cx="15609095" cy="194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viñetas">
  <p:cSld name="2_Título y viñeta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4387453" y="800100"/>
            <a:ext cx="15609095" cy="259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1707934" y="3643312"/>
            <a:ext cx="21152066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02">
  <p:cSld name="Contenido 02">
    <p:bg>
      <p:bgPr>
        <a:solidFill>
          <a:srgbClr val="171C3B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968626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6784" y="768349"/>
            <a:ext cx="1437215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42523" y="-1"/>
            <a:ext cx="5141477" cy="325461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631600" y="2265227"/>
            <a:ext cx="2605187" cy="918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 Black"/>
              <a:buNone/>
              <a:defRPr sz="10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11844006" y="2473066"/>
            <a:ext cx="10886245" cy="876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16041866" y="12070002"/>
            <a:ext cx="7694666" cy="689725"/>
            <a:chOff x="0" y="0"/>
            <a:chExt cx="7694664" cy="689723"/>
          </a:xfrm>
        </p:grpSpPr>
        <p:pic>
          <p:nvPicPr>
            <p:cNvPr id="30" name="Google Shape;30;p3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2" name="Google Shape;32;p3"/>
          <p:cNvCxnSpPr/>
          <p:nvPr/>
        </p:nvCxnSpPr>
        <p:spPr>
          <a:xfrm rot="10800000" flipH="1">
            <a:off x="10927870" y="2688761"/>
            <a:ext cx="1" cy="11052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3" name="Google Shape;33;p3"/>
          <p:cNvSpPr txBox="1">
            <a:spLocks noGrp="1"/>
          </p:cNvSpPr>
          <p:nvPr>
            <p:ph type="body" idx="2"/>
          </p:nvPr>
        </p:nvSpPr>
        <p:spPr>
          <a:xfrm rot="-5400000">
            <a:off x="-3502816" y="5400999"/>
            <a:ext cx="11974257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18850"/>
              <a:buFont typeface="Arial Black"/>
              <a:buNone/>
              <a:defRPr sz="13000" b="1" i="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, viñetas y foto">
  <p:cSld name="1_Título, viñetas y foto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>
            <a:spLocks noGrp="1"/>
          </p:cNvSpPr>
          <p:nvPr>
            <p:ph type="pic" idx="2"/>
          </p:nvPr>
        </p:nvSpPr>
        <p:spPr>
          <a:xfrm>
            <a:off x="9498209" y="3637358"/>
            <a:ext cx="1326058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387453" y="1352550"/>
            <a:ext cx="15609095" cy="204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1625203" y="3637358"/>
            <a:ext cx="750093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11857019" y="13073062"/>
            <a:ext cx="660437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ta">
  <p:cSld name="1_Cita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entury Gothic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600"/>
              <a:buFont typeface="Century Gothic"/>
              <a:buNone/>
              <a:defRPr sz="4600" b="1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>
  <p:cSld name="Cierre">
    <p:bg>
      <p:bgPr>
        <a:solidFill>
          <a:srgbClr val="171C3B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23"/>
          <p:cNvGrpSpPr/>
          <p:nvPr/>
        </p:nvGrpSpPr>
        <p:grpSpPr>
          <a:xfrm>
            <a:off x="3440629" y="5128021"/>
            <a:ext cx="17502743" cy="1568886"/>
            <a:chOff x="0" y="0"/>
            <a:chExt cx="17502741" cy="1568885"/>
          </a:xfrm>
        </p:grpSpPr>
        <p:pic>
          <p:nvPicPr>
            <p:cNvPr id="146" name="Google Shape;146;p23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2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23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marL="137160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marL="182880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marL="228600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marL="274320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dt" idx="10"/>
          </p:nvPr>
        </p:nvSpPr>
        <p:spPr>
          <a:xfrm>
            <a:off x="16764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ftr" idx="11"/>
          </p:nvPr>
        </p:nvSpPr>
        <p:spPr>
          <a:xfrm>
            <a:off x="8077200" y="12712700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s y textos">
  <p:cSld name="Títulos y texto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67631"/>
            <a:ext cx="24384002" cy="671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 descr="Imagen"/>
          <p:cNvPicPr preferRelativeResize="0"/>
          <p:nvPr/>
        </p:nvPicPr>
        <p:blipFill rotWithShape="1">
          <a:blip r:embed="rId3">
            <a:alphaModFix/>
          </a:blip>
          <a:srcRect l="20897"/>
          <a:stretch/>
        </p:blipFill>
        <p:spPr>
          <a:xfrm>
            <a:off x="-1" y="1412010"/>
            <a:ext cx="1979084" cy="90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7056" y="-67631"/>
            <a:ext cx="6546943" cy="239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241" y="5679395"/>
            <a:ext cx="7711517" cy="235827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2598219" y="1240557"/>
            <a:ext cx="17971102" cy="15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6200"/>
              <a:buFont typeface="Arial Black"/>
              <a:buNone/>
              <a:defRPr sz="6200" cap="none">
                <a:solidFill>
                  <a:srgbClr val="C0D6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598218" y="9364957"/>
            <a:ext cx="19985232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2"/>
          </p:nvPr>
        </p:nvSpPr>
        <p:spPr>
          <a:xfrm>
            <a:off x="2598219" y="7166872"/>
            <a:ext cx="17971101" cy="156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8990"/>
              <a:buFont typeface="Arial Black"/>
              <a:buNone/>
              <a:defRPr sz="6200" b="1" i="0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3"/>
          </p:nvPr>
        </p:nvSpPr>
        <p:spPr>
          <a:xfrm>
            <a:off x="2598217" y="3012756"/>
            <a:ext cx="19985234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4060"/>
              <a:buFont typeface="Century Gothic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contenido">
  <p:cSld name="1_Título y contenid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0489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48" name="Google Shape;48;p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49" name="Google Shape;49;p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Google Shape;51;p5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2"/>
          </p:nvPr>
        </p:nvSpPr>
        <p:spPr>
          <a:xfrm>
            <a:off x="10174817" y="1401762"/>
            <a:ext cx="13176250" cy="1091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55" name="Google Shape;55;p6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Capítulos">
  <p:cSld name="Portada Capítulos">
    <p:bg>
      <p:bgPr>
        <a:solidFill>
          <a:srgbClr val="171C3B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7" descr="Imagen"/>
          <p:cNvPicPr preferRelativeResize="0"/>
          <p:nvPr/>
        </p:nvPicPr>
        <p:blipFill rotWithShape="1">
          <a:blip r:embed="rId2">
            <a:alphaModFix/>
          </a:blip>
          <a:srcRect t="-11041" r="19356" b="-7313"/>
          <a:stretch/>
        </p:blipFill>
        <p:spPr>
          <a:xfrm>
            <a:off x="22366438" y="11653589"/>
            <a:ext cx="2017564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 descr="Imagen"/>
          <p:cNvPicPr preferRelativeResize="0"/>
          <p:nvPr/>
        </p:nvPicPr>
        <p:blipFill rotWithShape="1">
          <a:blip r:embed="rId3">
            <a:alphaModFix/>
          </a:blip>
          <a:srcRect l="-2"/>
          <a:stretch/>
        </p:blipFill>
        <p:spPr>
          <a:xfrm>
            <a:off x="16589898" y="-7620"/>
            <a:ext cx="7794102" cy="345357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2933700" y="4616979"/>
            <a:ext cx="7463499" cy="394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Arial Black"/>
              <a:buNone/>
              <a:defRPr sz="82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12586460" y="5004330"/>
            <a:ext cx="10135061" cy="316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cxnSp>
        <p:nvCxnSpPr>
          <p:cNvPr id="63" name="Google Shape;63;p7"/>
          <p:cNvCxnSpPr/>
          <p:nvPr/>
        </p:nvCxnSpPr>
        <p:spPr>
          <a:xfrm rot="10800000" flipH="1">
            <a:off x="11613811" y="-7621"/>
            <a:ext cx="1" cy="10980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64" name="Google Shape;64;p7" descr="Imagen"/>
          <p:cNvPicPr preferRelativeResize="0"/>
          <p:nvPr/>
        </p:nvPicPr>
        <p:blipFill rotWithShape="1">
          <a:blip r:embed="rId2">
            <a:alphaModFix/>
          </a:blip>
          <a:srcRect l="3553" t="-11041" r="48" b="-7313"/>
          <a:stretch/>
        </p:blipFill>
        <p:spPr>
          <a:xfrm>
            <a:off x="0" y="900870"/>
            <a:ext cx="2411730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094573" y="-1"/>
            <a:ext cx="3289427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1980854"/>
            <a:ext cx="3325019" cy="1695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7"/>
          <p:cNvGrpSpPr/>
          <p:nvPr/>
        </p:nvGrpSpPr>
        <p:grpSpPr>
          <a:xfrm>
            <a:off x="13806666" y="11900669"/>
            <a:ext cx="7694666" cy="689725"/>
            <a:chOff x="0" y="0"/>
            <a:chExt cx="7694664" cy="689723"/>
          </a:xfrm>
        </p:grpSpPr>
        <p:pic>
          <p:nvPicPr>
            <p:cNvPr id="68" name="Google Shape;68;p7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7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" name="Google Shape;70;p7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-1" y="10177763"/>
            <a:ext cx="6904259" cy="3538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franja horizontal">
  <p:cSld name="En blanco con franja horizontal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96301"/>
            <a:ext cx="24384001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">
  <p:cSld name="En blanco sin logos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76" name="Google Shape;76;p9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contenido">
  <p:cSld name="Título y contenido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/>
          <p:nvPr/>
        </p:nvSpPr>
        <p:spPr>
          <a:xfrm>
            <a:off x="9014790" y="7035915"/>
            <a:ext cx="15408000" cy="66960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" name="Google Shape;81;p10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84" name="Google Shape;84;p10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85" name="Google Shape;85;p10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0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/>
          <p:nvPr/>
        </p:nvSpPr>
        <p:spPr>
          <a:xfrm rot="8109445">
            <a:off x="9774740" y="6636046"/>
            <a:ext cx="799738" cy="7997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Imagen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0" y="12063491"/>
            <a:ext cx="24384001" cy="1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 descr="Imagen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 descr="Imagen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 descr="Imagen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9600"/>
              <a:buFont typeface="Arial Black"/>
              <a:buNone/>
              <a:defRPr sz="9600" b="1" i="0" u="none" strike="noStrike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3" name="Google Shape;13;p1" descr="Imagen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7112631" y="12576138"/>
            <a:ext cx="6474275" cy="5485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7.jpg"/><Relationship Id="rId3" Type="http://schemas.openxmlformats.org/officeDocument/2006/relationships/image" Target="../media/image11.png"/><Relationship Id="rId7" Type="http://schemas.openxmlformats.org/officeDocument/2006/relationships/image" Target="../media/image81.jpg"/><Relationship Id="rId12" Type="http://schemas.openxmlformats.org/officeDocument/2006/relationships/image" Target="../media/image8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g"/><Relationship Id="rId11" Type="http://schemas.openxmlformats.org/officeDocument/2006/relationships/image" Target="../media/image85.jpg"/><Relationship Id="rId5" Type="http://schemas.openxmlformats.org/officeDocument/2006/relationships/image" Target="../media/image79.jpg"/><Relationship Id="rId10" Type="http://schemas.openxmlformats.org/officeDocument/2006/relationships/image" Target="../media/image84.jpg"/><Relationship Id="rId4" Type="http://schemas.openxmlformats.org/officeDocument/2006/relationships/image" Target="../media/image78.png"/><Relationship Id="rId9" Type="http://schemas.openxmlformats.org/officeDocument/2006/relationships/image" Target="../media/image8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10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1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78.png"/><Relationship Id="rId9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9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58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0.jpg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jp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Plan_contra_corrupci%C3%B3n" TargetMode="External"/><Relationship Id="rId7" Type="http://schemas.openxmlformats.org/officeDocument/2006/relationships/hyperlink" Target="https://www.movilidadbogota.gov.co/web/portafolio_tramites_y_servicio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guiatramitesyservicios.bogota.gov.co/entidad/secretaria_distrital_de_movilidad/" TargetMode="External"/><Relationship Id="rId5" Type="http://schemas.openxmlformats.org/officeDocument/2006/relationships/hyperlink" Target="https://www.movilidadbogota.gov.co/web/calendario_de_actividades" TargetMode="External"/><Relationship Id="rId4" Type="http://schemas.openxmlformats.org/officeDocument/2006/relationships/hyperlink" Target="https://www.movilidadbogota.gov.co/web/campanas-institucionales-anticorrupcion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sites/default/files/Paginas/08-04-2021/210406_plan_institucional_de_participacion_2021_v_2.0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movilidadbogota.gov.co/web/sites/default/files/Paginas/27-11-2020/idioma_kichwa.pdf" TargetMode="External"/><Relationship Id="rId5" Type="http://schemas.openxmlformats.org/officeDocument/2006/relationships/hyperlink" Target="https://www.movilidadbogota.gov.co/web/sites/default/files/Paginas/12-11-2020/ninos_ninas_y_adolescentes.xlsx" TargetMode="External"/><Relationship Id="rId4" Type="http://schemas.openxmlformats.org/officeDocument/2006/relationships/hyperlink" Target="https://www.simur.gov.co/portal-simur/datos-del-sector/datos-abierto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agremiacione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movilidadbogota.gov.co/web/informacion-poblacion-vulnerable" TargetMode="External"/><Relationship Id="rId5" Type="http://schemas.openxmlformats.org/officeDocument/2006/relationships/hyperlink" Target="https://www.movilidadbogota.gov.co/web/centros-locales-de-movilidad" TargetMode="External"/><Relationship Id="rId4" Type="http://schemas.openxmlformats.org/officeDocument/2006/relationships/hyperlink" Target="https://www.movilidadbogota.gov.co/web/transparenci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8.png"/><Relationship Id="rId7" Type="http://schemas.openxmlformats.org/officeDocument/2006/relationships/image" Target="../media/image1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jpg"/><Relationship Id="rId5" Type="http://schemas.openxmlformats.org/officeDocument/2006/relationships/image" Target="../media/image109.png"/><Relationship Id="rId4" Type="http://schemas.openxmlformats.org/officeDocument/2006/relationships/image" Target="../media/image1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3226065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/>
          <p:nvPr/>
        </p:nvSpPr>
        <p:spPr>
          <a:xfrm>
            <a:off x="14099975" y="2526175"/>
            <a:ext cx="10131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 Black"/>
              <a:buNone/>
            </a:pPr>
            <a:r>
              <a:rPr lang="en-US"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Rendición de cuentas</a:t>
            </a:r>
            <a:endParaRPr sz="600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 Black"/>
              <a:buNone/>
            </a:pPr>
            <a:r>
              <a:rPr lang="en-US" sz="6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Sector Movilidad - 2020</a:t>
            </a:r>
            <a:endParaRPr sz="600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0" name="Google Shape;160;p2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1885" y="11092393"/>
            <a:ext cx="4667962" cy="165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"/>
            <a:ext cx="4820317" cy="323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 descr="Imagen"/>
          <p:cNvPicPr preferRelativeResize="0"/>
          <p:nvPr/>
        </p:nvPicPr>
        <p:blipFill rotWithShape="1">
          <a:blip r:embed="rId6">
            <a:alphaModFix/>
          </a:blip>
          <a:srcRect r="44055"/>
          <a:stretch/>
        </p:blipFill>
        <p:spPr>
          <a:xfrm>
            <a:off x="680074" y="10859375"/>
            <a:ext cx="3572651" cy="308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 descr="Imagen"/>
          <p:cNvPicPr preferRelativeResize="0"/>
          <p:nvPr/>
        </p:nvPicPr>
        <p:blipFill rotWithShape="1">
          <a:blip r:embed="rId7">
            <a:alphaModFix/>
          </a:blip>
          <a:srcRect l="12508"/>
          <a:stretch/>
        </p:blipFill>
        <p:spPr>
          <a:xfrm>
            <a:off x="-1" y="621402"/>
            <a:ext cx="1422566" cy="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15170475" y="6375825"/>
            <a:ext cx="82005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4300" b="1">
                <a:solidFill>
                  <a:srgbClr val="FFFFFF"/>
                </a:solidFill>
              </a:rPr>
              <a:t>Localidad de Puente Aranda</a:t>
            </a: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25" descr="Imagen"/>
          <p:cNvPicPr preferRelativeResize="0"/>
          <p:nvPr/>
        </p:nvPicPr>
        <p:blipFill rotWithShape="1">
          <a:blip r:embed="rId6">
            <a:alphaModFix/>
          </a:blip>
          <a:srcRect r="44055"/>
          <a:stretch/>
        </p:blipFill>
        <p:spPr>
          <a:xfrm>
            <a:off x="4109074" y="10859375"/>
            <a:ext cx="3572651" cy="30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4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4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 del</a:t>
            </a: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3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34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4"/>
          <p:cNvSpPr txBox="1"/>
          <p:nvPr/>
        </p:nvSpPr>
        <p:spPr>
          <a:xfrm>
            <a:off x="0" y="112693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1" name="Google Shape;28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325" y="2626600"/>
            <a:ext cx="12198202" cy="818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4"/>
          <p:cNvPicPr preferRelativeResize="0"/>
          <p:nvPr/>
        </p:nvPicPr>
        <p:blipFill rotWithShape="1">
          <a:blip r:embed="rId5">
            <a:alphaModFix/>
          </a:blip>
          <a:srcRect l="22072" t="18202" r="70345" b="73541"/>
          <a:stretch/>
        </p:blipFill>
        <p:spPr>
          <a:xfrm>
            <a:off x="13514000" y="4171100"/>
            <a:ext cx="3089899" cy="225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4"/>
          <p:cNvPicPr preferRelativeResize="0"/>
          <p:nvPr/>
        </p:nvPicPr>
        <p:blipFill rotWithShape="1">
          <a:blip r:embed="rId5">
            <a:alphaModFix/>
          </a:blip>
          <a:srcRect l="29989" t="17865" r="62976" b="73878"/>
          <a:stretch/>
        </p:blipFill>
        <p:spPr>
          <a:xfrm>
            <a:off x="13737100" y="6429125"/>
            <a:ext cx="2866805" cy="22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4"/>
          <p:cNvPicPr preferRelativeResize="0"/>
          <p:nvPr/>
        </p:nvPicPr>
        <p:blipFill rotWithShape="1">
          <a:blip r:embed="rId5">
            <a:alphaModFix/>
          </a:blip>
          <a:srcRect l="36948" t="18423" r="56018" b="73320"/>
          <a:stretch/>
        </p:blipFill>
        <p:spPr>
          <a:xfrm>
            <a:off x="13737100" y="8818175"/>
            <a:ext cx="2866800" cy="2258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4"/>
          <p:cNvSpPr txBox="1"/>
          <p:nvPr/>
        </p:nvSpPr>
        <p:spPr>
          <a:xfrm>
            <a:off x="16718100" y="5057650"/>
            <a:ext cx="72852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presentó 1 víctima fatal entre peatón y motocicleta 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16794300" y="7267450"/>
            <a:ext cx="72852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presentó 1 víctima fatal entre bicicleta y motocicleta 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7" name="Google Shape;287;p34"/>
          <p:cNvSpPr txBox="1"/>
          <p:nvPr/>
        </p:nvSpPr>
        <p:spPr>
          <a:xfrm>
            <a:off x="16870500" y="9629650"/>
            <a:ext cx="7285200" cy="1191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La situación más riesgosa es la interacción de los motociclistas  con automóviles la cual está generando el mayor número de víctimas fatales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8" name="Google Shape;288;p34"/>
          <p:cNvSpPr txBox="1"/>
          <p:nvPr/>
        </p:nvSpPr>
        <p:spPr>
          <a:xfrm>
            <a:off x="13822500" y="3076450"/>
            <a:ext cx="10180800" cy="11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52746"/>
                </a:solidFill>
                <a:latin typeface="Impact"/>
                <a:ea typeface="Impact"/>
                <a:cs typeface="Impact"/>
                <a:sym typeface="Impact"/>
              </a:rPr>
              <a:t>Interacción de usuarios vulnerables con los modos de transporte</a:t>
            </a:r>
            <a:endParaRPr sz="3000">
              <a:solidFill>
                <a:srgbClr val="05274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89" name="Google Shape;289;p34"/>
          <p:cNvSpPr txBox="1"/>
          <p:nvPr/>
        </p:nvSpPr>
        <p:spPr>
          <a:xfrm>
            <a:off x="2129124" y="9078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5"/>
          <p:cNvSpPr txBox="1"/>
          <p:nvPr/>
        </p:nvSpPr>
        <p:spPr>
          <a:xfrm>
            <a:off x="1958675" y="2340075"/>
            <a:ext cx="7349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3.2. Bicicleta y Peatón</a:t>
            </a:r>
            <a:endParaRPr sz="1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p35"/>
          <p:cNvSpPr txBox="1"/>
          <p:nvPr/>
        </p:nvSpPr>
        <p:spPr>
          <a:xfrm>
            <a:off x="343350" y="5359700"/>
            <a:ext cx="8130600" cy="3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Apoyo para el funcionamiento de las Ciclovías temporales:</a:t>
            </a:r>
            <a:endParaRPr sz="24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❖"/>
            </a:pPr>
            <a:r>
              <a:rPr lang="en-US" sz="2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Calle 13</a:t>
            </a:r>
            <a:endParaRPr sz="24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❖"/>
            </a:pPr>
            <a:r>
              <a:rPr lang="en-US" sz="2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Av.Américas</a:t>
            </a:r>
            <a:endParaRPr sz="24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❖"/>
            </a:pPr>
            <a:r>
              <a:rPr lang="en-US" sz="2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Primero de Mayo</a:t>
            </a:r>
            <a:endParaRPr sz="24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❖"/>
            </a:pPr>
            <a:r>
              <a:rPr lang="en-US" sz="2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Carrera 68</a:t>
            </a:r>
            <a:endParaRPr sz="24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6" name="Google Shape;296;p3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/>
          <p:cNvPicPr preferRelativeResize="0"/>
          <p:nvPr/>
        </p:nvPicPr>
        <p:blipFill rotWithShape="1">
          <a:blip r:embed="rId4">
            <a:alphaModFix/>
          </a:blip>
          <a:srcRect l="38046" t="36927" r="38668" b="35908"/>
          <a:stretch/>
        </p:blipFill>
        <p:spPr>
          <a:xfrm>
            <a:off x="197175" y="2067725"/>
            <a:ext cx="1807450" cy="13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36975" y="1148700"/>
            <a:ext cx="14461001" cy="111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6"/>
          <p:cNvSpPr/>
          <p:nvPr/>
        </p:nvSpPr>
        <p:spPr>
          <a:xfrm>
            <a:off x="17459925" y="4992875"/>
            <a:ext cx="4880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3.6% de la demanda de viajes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36"/>
          <p:cNvPicPr preferRelativeResize="0"/>
          <p:nvPr/>
        </p:nvPicPr>
        <p:blipFill rotWithShape="1">
          <a:blip r:embed="rId3">
            <a:alphaModFix/>
          </a:blip>
          <a:srcRect l="8036" t="18220" r="5734" b="16355"/>
          <a:stretch/>
        </p:blipFill>
        <p:spPr>
          <a:xfrm>
            <a:off x="6506775" y="1340741"/>
            <a:ext cx="9593574" cy="941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405951" y="1903336"/>
            <a:ext cx="1103935" cy="326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 descr="image52.t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167" y="412781"/>
            <a:ext cx="1913815" cy="1913813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6"/>
          <p:cNvSpPr/>
          <p:nvPr/>
        </p:nvSpPr>
        <p:spPr>
          <a:xfrm>
            <a:off x="1801077" y="2975925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4900" b="1">
                <a:solidFill>
                  <a:srgbClr val="FFFFFF"/>
                </a:solidFill>
              </a:rPr>
              <a:t>32 Km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6"/>
          <p:cNvSpPr/>
          <p:nvPr/>
        </p:nvSpPr>
        <p:spPr>
          <a:xfrm>
            <a:off x="772125" y="42308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5.5% de la red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6"/>
          <p:cNvSpPr txBox="1"/>
          <p:nvPr/>
        </p:nvSpPr>
        <p:spPr>
          <a:xfrm>
            <a:off x="88664" y="2383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RED DE CICLORUTAS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0" name="Google Shape;310;p36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3478" y="5092482"/>
            <a:ext cx="1593859" cy="149578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6"/>
          <p:cNvSpPr txBox="1"/>
          <p:nvPr/>
        </p:nvSpPr>
        <p:spPr>
          <a:xfrm>
            <a:off x="88664" y="6574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BICICLETAS REGISTRADAS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2" name="Google Shape;312;p3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253551" y="61705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6"/>
          <p:cNvSpPr/>
          <p:nvPr/>
        </p:nvSpPr>
        <p:spPr>
          <a:xfrm>
            <a:off x="1172125" y="7215475"/>
            <a:ext cx="3569700" cy="12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000" b="1">
                <a:solidFill>
                  <a:srgbClr val="FFFFFF"/>
                </a:solidFill>
              </a:rPr>
              <a:t>708 Bicicletas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6"/>
          <p:cNvSpPr/>
          <p:nvPr/>
        </p:nvSpPr>
        <p:spPr>
          <a:xfrm>
            <a:off x="619725" y="82694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Jornadas de registro Bici 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36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48250" y="1098586"/>
            <a:ext cx="1771773" cy="159594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6"/>
          <p:cNvSpPr txBox="1"/>
          <p:nvPr/>
        </p:nvSpPr>
        <p:spPr>
          <a:xfrm>
            <a:off x="16776464" y="30691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DEMANDA DE VIAJES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7" name="Google Shape;317;p3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9322351" y="26653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6"/>
          <p:cNvSpPr/>
          <p:nvPr/>
        </p:nvSpPr>
        <p:spPr>
          <a:xfrm>
            <a:off x="18717477" y="3737925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</a:rPr>
              <a:t>31.288 viajes/Día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36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2709" y="9125540"/>
            <a:ext cx="2872581" cy="124256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6"/>
          <p:cNvSpPr txBox="1"/>
          <p:nvPr/>
        </p:nvSpPr>
        <p:spPr>
          <a:xfrm>
            <a:off x="88664" y="10384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CICLOVÍAS TEMPORALES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21" name="Google Shape;321;p3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405951" y="99043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6"/>
          <p:cNvSpPr/>
          <p:nvPr/>
        </p:nvSpPr>
        <p:spPr>
          <a:xfrm>
            <a:off x="1801077" y="10976925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4400" b="1">
                <a:solidFill>
                  <a:srgbClr val="FFFFFF"/>
                </a:solidFill>
              </a:rPr>
              <a:t>10.7 Km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6"/>
          <p:cNvSpPr/>
          <p:nvPr/>
        </p:nvSpPr>
        <p:spPr>
          <a:xfrm>
            <a:off x="772125" y="122318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13 % de la red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36" descr="Image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988389" y="6270801"/>
            <a:ext cx="1771773" cy="152569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6"/>
          <p:cNvSpPr txBox="1"/>
          <p:nvPr/>
        </p:nvSpPr>
        <p:spPr>
          <a:xfrm>
            <a:off x="16928864" y="79459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6" name="Google Shape;326;p36"/>
          <p:cNvSpPr txBox="1"/>
          <p:nvPr/>
        </p:nvSpPr>
        <p:spPr>
          <a:xfrm>
            <a:off x="16023975" y="870797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Públicos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7" name="Google Shape;327;p36"/>
          <p:cNvSpPr/>
          <p:nvPr/>
        </p:nvSpPr>
        <p:spPr>
          <a:xfrm>
            <a:off x="22581025" y="8671125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</a:rPr>
              <a:t>3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6"/>
          <p:cNvSpPr txBox="1"/>
          <p:nvPr/>
        </p:nvSpPr>
        <p:spPr>
          <a:xfrm>
            <a:off x="16100275" y="939377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Privados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9" name="Google Shape;329;p36"/>
          <p:cNvSpPr txBox="1"/>
          <p:nvPr/>
        </p:nvSpPr>
        <p:spPr>
          <a:xfrm>
            <a:off x="16100350" y="1007957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TransMilenio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0" name="Google Shape;330;p36"/>
          <p:cNvSpPr/>
          <p:nvPr/>
        </p:nvSpPr>
        <p:spPr>
          <a:xfrm>
            <a:off x="22581025" y="9433125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</a:rPr>
              <a:t>2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6"/>
          <p:cNvSpPr/>
          <p:nvPr/>
        </p:nvSpPr>
        <p:spPr>
          <a:xfrm>
            <a:off x="22581025" y="10118925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</a:rPr>
              <a:t>2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6"/>
          <p:cNvSpPr txBox="1"/>
          <p:nvPr/>
        </p:nvSpPr>
        <p:spPr>
          <a:xfrm>
            <a:off x="16100351" y="1091777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TOTAL DE CUPOS 2020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3" name="Google Shape;333;p36"/>
          <p:cNvSpPr/>
          <p:nvPr/>
        </p:nvSpPr>
        <p:spPr>
          <a:xfrm>
            <a:off x="22581025" y="10957125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</a:rPr>
              <a:t>474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"/>
          <p:cNvSpPr txBox="1"/>
          <p:nvPr/>
        </p:nvSpPr>
        <p:spPr>
          <a:xfrm>
            <a:off x="1788850" y="2277150"/>
            <a:ext cx="7319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3.3.  Acciones de la SGV</a:t>
            </a:r>
            <a:endParaRPr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9" name="Google Shape;339;p37"/>
          <p:cNvSpPr txBox="1"/>
          <p:nvPr/>
        </p:nvSpPr>
        <p:spPr>
          <a:xfrm>
            <a:off x="343350" y="5359700"/>
            <a:ext cx="8130600" cy="4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Coordinación con el sector de movilidad sobre los requerimientos de la localidad</a:t>
            </a:r>
            <a:endParaRPr sz="2400">
              <a:solidFill>
                <a:schemeClr val="lt1"/>
              </a:solidFill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Mesa de concertación con la Alcaldía Local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Visitas técnicas sobre requerimientos de la comunidad y para disminuir congestión y siniestralidad R.A.V.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Acompañamiento y apoyo al CLM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Participación en el Consejo Local de Gobierno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0" name="Google Shape;340;p3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7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13862" y="557275"/>
            <a:ext cx="5425843" cy="30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13862" y="3825450"/>
            <a:ext cx="6600124" cy="304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37175" y="10450441"/>
            <a:ext cx="6238224" cy="288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34875" y="152400"/>
            <a:ext cx="5996724" cy="277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54025" y="7065651"/>
            <a:ext cx="6600130" cy="304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777677" y="9272000"/>
            <a:ext cx="5112526" cy="23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88116" y="3199050"/>
            <a:ext cx="4347447" cy="20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285773" y="6371450"/>
            <a:ext cx="5112526" cy="236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119075" y="3610199"/>
            <a:ext cx="5112526" cy="2361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8"/>
          <p:cNvSpPr txBox="1"/>
          <p:nvPr/>
        </p:nvSpPr>
        <p:spPr>
          <a:xfrm>
            <a:off x="1730075" y="2340071"/>
            <a:ext cx="7465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3.4. Al Colegio en Bici - ACB</a:t>
            </a:r>
            <a:endParaRPr sz="7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6" name="Google Shape;356;p38"/>
          <p:cNvSpPr txBox="1"/>
          <p:nvPr/>
        </p:nvSpPr>
        <p:spPr>
          <a:xfrm>
            <a:off x="982592" y="37594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Acompañamiento y control del tránsito a los biciusuarios de la estrategia "</a:t>
            </a:r>
            <a:r>
              <a:rPr lang="en-US" sz="2400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Colegio en Bici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7" name="Google Shape;357;p3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8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1" y="2103625"/>
            <a:ext cx="1202800" cy="12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8" descr="https://lh3.googleusercontent.com/-7ER9LfszFDM/XPhtvJEwcDI/AAAAAAAADN0/Fqjty9tL5-8lqySZ7_aiVknJdPH42rAQwCK8BGAs/s0/2019-06-05.jpg"/>
          <p:cNvPicPr preferRelativeResize="0"/>
          <p:nvPr/>
        </p:nvPicPr>
        <p:blipFill rotWithShape="1">
          <a:blip r:embed="rId5">
            <a:alphaModFix/>
          </a:blip>
          <a:srcRect l="6246" r="18407"/>
          <a:stretch/>
        </p:blipFill>
        <p:spPr>
          <a:xfrm>
            <a:off x="728125" y="5449524"/>
            <a:ext cx="7465800" cy="5568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360" name="Google Shape;360;p38"/>
          <p:cNvGrpSpPr/>
          <p:nvPr/>
        </p:nvGrpSpPr>
        <p:grpSpPr>
          <a:xfrm>
            <a:off x="12443470" y="137754"/>
            <a:ext cx="7896633" cy="6880073"/>
            <a:chOff x="9006520" y="3702005"/>
            <a:chExt cx="7896633" cy="6880073"/>
          </a:xfrm>
        </p:grpSpPr>
        <p:pic>
          <p:nvPicPr>
            <p:cNvPr id="361" name="Google Shape;361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006520" y="3702005"/>
              <a:ext cx="7864800" cy="6880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38"/>
            <p:cNvSpPr/>
            <p:nvPr/>
          </p:nvSpPr>
          <p:spPr>
            <a:xfrm>
              <a:off x="11033753" y="9218000"/>
              <a:ext cx="50364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rgbClr val="53585F"/>
                  </a:solidFill>
                  <a:highlight>
                    <a:srgbClr val="C8D423"/>
                  </a:highlight>
                  <a:latin typeface="Verdana"/>
                  <a:ea typeface="Verdana"/>
                  <a:cs typeface="Verdana"/>
                  <a:sym typeface="Verdana"/>
                </a:rPr>
                <a:t>Colegio Andres Bello</a:t>
              </a:r>
              <a:endParaRPr sz="1800" b="1">
                <a:solidFill>
                  <a:srgbClr val="53585F"/>
                </a:solidFill>
                <a:highlight>
                  <a:srgbClr val="C8D423"/>
                </a:highlight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rgbClr val="53585F"/>
                  </a:solidFill>
                  <a:highlight>
                    <a:srgbClr val="C8D423"/>
                  </a:highlight>
                  <a:latin typeface="Verdana"/>
                  <a:ea typeface="Verdana"/>
                  <a:cs typeface="Verdana"/>
                  <a:sym typeface="Verdana"/>
                </a:rPr>
                <a:t>Colegio Julio Garavito Armero</a:t>
              </a:r>
              <a:endParaRPr sz="1800" b="1">
                <a:solidFill>
                  <a:srgbClr val="53585F"/>
                </a:solidFill>
                <a:highlight>
                  <a:srgbClr val="C8D423"/>
                </a:highlight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11866753" y="8510850"/>
              <a:ext cx="50364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rgbClr val="53585F"/>
                  </a:solidFill>
                  <a:highlight>
                    <a:srgbClr val="C8D423"/>
                  </a:highlight>
                  <a:latin typeface="Verdana"/>
                  <a:ea typeface="Verdana"/>
                  <a:cs typeface="Verdana"/>
                  <a:sym typeface="Verdana"/>
                </a:rPr>
                <a:t>Colegio Benjamin Herrera </a:t>
              </a:r>
              <a:endParaRPr sz="1800" b="1">
                <a:solidFill>
                  <a:srgbClr val="53585F"/>
                </a:solidFill>
                <a:highlight>
                  <a:srgbClr val="C8D423"/>
                </a:highlight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364" name="Google Shape;364;p38" descr="Mapa con marcado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93045" y="3825444"/>
            <a:ext cx="1552034" cy="155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8" descr="Usuario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621623" y="3448751"/>
            <a:ext cx="1627178" cy="1627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8" descr="Ciclism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748355" y="28917"/>
            <a:ext cx="1177820" cy="117782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8"/>
          <p:cNvSpPr txBox="1"/>
          <p:nvPr/>
        </p:nvSpPr>
        <p:spPr>
          <a:xfrm>
            <a:off x="9688238" y="1100694"/>
            <a:ext cx="25542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Colegios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atendidos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8"/>
          <p:cNvSpPr txBox="1"/>
          <p:nvPr/>
        </p:nvSpPr>
        <p:spPr>
          <a:xfrm>
            <a:off x="9527876" y="5119300"/>
            <a:ext cx="28305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Rutas de confianza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8"/>
          <p:cNvSpPr txBox="1"/>
          <p:nvPr/>
        </p:nvSpPr>
        <p:spPr>
          <a:xfrm>
            <a:off x="20891675" y="4541900"/>
            <a:ext cx="30357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Estudiantes beneficiados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8"/>
          <p:cNvSpPr txBox="1"/>
          <p:nvPr/>
        </p:nvSpPr>
        <p:spPr>
          <a:xfrm>
            <a:off x="21249580" y="961271"/>
            <a:ext cx="22446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Cantidad de viajes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38" descr="Centro educativ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65878" y="-234276"/>
            <a:ext cx="1754492" cy="1754492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8"/>
          <p:cNvSpPr/>
          <p:nvPr/>
        </p:nvSpPr>
        <p:spPr>
          <a:xfrm>
            <a:off x="10163750" y="1865200"/>
            <a:ext cx="1627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>
                <a:solidFill>
                  <a:srgbClr val="44502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8000" b="0" i="0" u="none" strike="noStrike" cap="none">
              <a:solidFill>
                <a:srgbClr val="4450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8"/>
          <p:cNvSpPr/>
          <p:nvPr/>
        </p:nvSpPr>
        <p:spPr>
          <a:xfrm>
            <a:off x="10218473" y="5735950"/>
            <a:ext cx="1552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8000" b="0" i="0" u="none" strike="noStrike" cap="none">
              <a:solidFill>
                <a:srgbClr val="4C5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38"/>
          <p:cNvSpPr/>
          <p:nvPr/>
        </p:nvSpPr>
        <p:spPr>
          <a:xfrm>
            <a:off x="21457394" y="5479153"/>
            <a:ext cx="1927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rPr>
              <a:t>83</a:t>
            </a:r>
            <a:endParaRPr sz="8000" b="0" i="0" u="none" strike="noStrike" cap="none">
              <a:solidFill>
                <a:srgbClr val="4C5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8"/>
          <p:cNvSpPr/>
          <p:nvPr/>
        </p:nvSpPr>
        <p:spPr>
          <a:xfrm>
            <a:off x="20541120" y="1860275"/>
            <a:ext cx="3736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rPr>
              <a:t>2335</a:t>
            </a:r>
            <a:endParaRPr sz="8000" b="1">
              <a:solidFill>
                <a:srgbClr val="4C5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8"/>
          <p:cNvSpPr txBox="1"/>
          <p:nvPr/>
        </p:nvSpPr>
        <p:spPr>
          <a:xfrm>
            <a:off x="9333425" y="9689200"/>
            <a:ext cx="15020700" cy="3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lvl="0" indent="-3873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n-US" sz="25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Apoyo a las Ciclovías temporales desde el 16 marzo hasta el 1 diciembre</a:t>
            </a:r>
            <a:endParaRPr sz="2500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73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n-US" sz="25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Calle 13, Calle 72, Carrera 68, Calle 25, Calle 40 sur. </a:t>
            </a:r>
            <a:endParaRPr sz="2500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73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n-US" sz="25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total 326 jornadas de acompañamiento</a:t>
            </a:r>
            <a:endParaRPr sz="2500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73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n-US" sz="25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horarios desde las 6:00am hasta 1:00 pm y desde la 1:00 pm hasta las 7:00 pm </a:t>
            </a:r>
            <a:endParaRPr sz="2500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73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n-US" sz="25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a tres veces por semana, para un promedio de 20 monitores por día.</a:t>
            </a:r>
            <a:endParaRPr sz="2500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7" name="Google Shape;377;p38"/>
          <p:cNvSpPr txBox="1"/>
          <p:nvPr/>
        </p:nvSpPr>
        <p:spPr>
          <a:xfrm>
            <a:off x="13151477" y="7161375"/>
            <a:ext cx="121203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n-US" sz="25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Control y armonización entre actores viales</a:t>
            </a:r>
            <a:endParaRPr sz="2500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73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n-US" sz="25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Campañas pedagógicas sobre el uso de los bici carriles</a:t>
            </a:r>
            <a:endParaRPr sz="2500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73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n-US" sz="25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Cumplimiento de señales de tránsito y semáforos.</a:t>
            </a:r>
            <a:endParaRPr/>
          </a:p>
        </p:txBody>
      </p:sp>
      <p:sp>
        <p:nvSpPr>
          <p:cNvPr id="378" name="Google Shape;378;p38"/>
          <p:cNvSpPr txBox="1"/>
          <p:nvPr/>
        </p:nvSpPr>
        <p:spPr>
          <a:xfrm>
            <a:off x="10093050" y="7861725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Acciones</a:t>
            </a:r>
            <a:endParaRPr sz="23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9"/>
          <p:cNvSpPr/>
          <p:nvPr/>
        </p:nvSpPr>
        <p:spPr>
          <a:xfrm>
            <a:off x="18975350" y="3567413"/>
            <a:ext cx="4174200" cy="1913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Intervenciones en  instituciones educativas con señalización de zona escolar en las vías aledañas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4" name="Google Shape;384;p39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3.5. Señalización</a:t>
            </a:r>
            <a:endParaRPr sz="8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85" name="Google Shape;385;p39"/>
          <p:cNvSpPr txBox="1"/>
          <p:nvPr/>
        </p:nvSpPr>
        <p:spPr>
          <a:xfrm>
            <a:off x="982592" y="3759490"/>
            <a:ext cx="6941700" cy="16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Dentro de lo ejecutado para la Localidad de Puente Aranda estuvo enfocado al mantenimiento de señales, e instalación de las mismas.</a:t>
            </a:r>
            <a:endParaRPr sz="5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6" name="Google Shape;386;p3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9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9" descr="image6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32066" y="833275"/>
            <a:ext cx="1860773" cy="150070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9"/>
          <p:cNvSpPr/>
          <p:nvPr/>
        </p:nvSpPr>
        <p:spPr>
          <a:xfrm>
            <a:off x="20006292" y="2388342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9"/>
          <p:cNvSpPr/>
          <p:nvPr/>
        </p:nvSpPr>
        <p:spPr>
          <a:xfrm>
            <a:off x="11472224" y="2382425"/>
            <a:ext cx="2116800" cy="11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6222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9"/>
          <p:cNvSpPr/>
          <p:nvPr/>
        </p:nvSpPr>
        <p:spPr>
          <a:xfrm>
            <a:off x="10344988" y="3611850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Realizar mantenimiento a señales verticales de pedestal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2" name="Google Shape;392;p39" descr="Deten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86318" y="7230902"/>
            <a:ext cx="2116657" cy="21166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2940"/>
              </a:srgbClr>
            </a:outerShdw>
          </a:effectLst>
        </p:spPr>
      </p:pic>
      <p:sp>
        <p:nvSpPr>
          <p:cNvPr id="393" name="Google Shape;393;p39"/>
          <p:cNvSpPr/>
          <p:nvPr/>
        </p:nvSpPr>
        <p:spPr>
          <a:xfrm>
            <a:off x="15488505" y="9242667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68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9"/>
          <p:cNvSpPr/>
          <p:nvPr/>
        </p:nvSpPr>
        <p:spPr>
          <a:xfrm>
            <a:off x="14459800" y="10469850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Señales verticales  de pedestal instaladas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5" name="Google Shape;395;p39" descr="image6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73722" y="368624"/>
            <a:ext cx="1913800" cy="1913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0"/>
          <p:cNvSpPr/>
          <p:nvPr/>
        </p:nvSpPr>
        <p:spPr>
          <a:xfrm>
            <a:off x="18975350" y="3567413"/>
            <a:ext cx="4174200" cy="1913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Complementos sonoros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56 X CL 5A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endParaRPr sz="4000">
              <a:solidFill>
                <a:srgbClr val="494E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1" name="Google Shape;401;p40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3.6. Semaforización</a:t>
            </a:r>
            <a:endParaRPr sz="8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02" name="Google Shape;402;p40"/>
          <p:cNvSpPr txBox="1"/>
          <p:nvPr/>
        </p:nvSpPr>
        <p:spPr>
          <a:xfrm>
            <a:off x="982592" y="37594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Dentro de lo ejecutado para la Localidad de Puente Aranda estuvo enfocado en la instalación de los siguientes dispositivos</a:t>
            </a:r>
            <a:endParaRPr sz="5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3" name="Google Shape;403;p4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0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0"/>
          <p:cNvSpPr/>
          <p:nvPr/>
        </p:nvSpPr>
        <p:spPr>
          <a:xfrm>
            <a:off x="20006292" y="2388342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0"/>
          <p:cNvSpPr/>
          <p:nvPr/>
        </p:nvSpPr>
        <p:spPr>
          <a:xfrm>
            <a:off x="11472224" y="2382425"/>
            <a:ext cx="2116800" cy="11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0"/>
          <p:cNvSpPr/>
          <p:nvPr/>
        </p:nvSpPr>
        <p:spPr>
          <a:xfrm>
            <a:off x="11373705" y="9242667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0"/>
          <p:cNvSpPr/>
          <p:nvPr/>
        </p:nvSpPr>
        <p:spPr>
          <a:xfrm>
            <a:off x="10345000" y="10546050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Complemento Peatonal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 CUNDINAMARCA (AK 36) X CL 12</a:t>
            </a:r>
            <a:endParaRPr sz="20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 BATALLON CALDAS (AK 50) X CL 33 SUR</a:t>
            </a:r>
            <a:endParaRPr sz="20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52A X CL 37 S</a:t>
            </a:r>
            <a:endParaRPr sz="20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9" name="Google Shape;409;p40" descr="Semáfor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09698" y="372248"/>
            <a:ext cx="1943292" cy="194329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0"/>
          <p:cNvSpPr/>
          <p:nvPr/>
        </p:nvSpPr>
        <p:spPr>
          <a:xfrm>
            <a:off x="10344988" y="3611850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Intersecciones Semaforizadas nuevas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41 A X AVENIDA DE LOS COMUNEROS (AC 6)</a:t>
            </a:r>
            <a:endParaRPr sz="20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60 X DG 2</a:t>
            </a:r>
            <a:endParaRPr sz="20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TV 53 X CL 2</a:t>
            </a:r>
            <a:endParaRPr sz="20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1" name="Google Shape;411;p40" descr="Atributo De Aire Puede Ventilador Vector De Icono De Línea De ..."/>
          <p:cNvPicPr preferRelativeResize="0"/>
          <p:nvPr/>
        </p:nvPicPr>
        <p:blipFill rotWithShape="1">
          <a:blip r:embed="rId6">
            <a:alphaModFix/>
          </a:blip>
          <a:srcRect l="14746" t="9221" r="17704" b="24005"/>
          <a:stretch/>
        </p:blipFill>
        <p:spPr>
          <a:xfrm>
            <a:off x="19950836" y="152399"/>
            <a:ext cx="2105854" cy="208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77095" y="7575245"/>
            <a:ext cx="2519326" cy="159385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0"/>
          <p:cNvSpPr/>
          <p:nvPr/>
        </p:nvSpPr>
        <p:spPr>
          <a:xfrm>
            <a:off x="20212905" y="9242667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40" descr="Ciclism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444700" y="7584597"/>
            <a:ext cx="1573725" cy="155560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0"/>
          <p:cNvSpPr/>
          <p:nvPr/>
        </p:nvSpPr>
        <p:spPr>
          <a:xfrm>
            <a:off x="19184200" y="10546050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Complemento Ciclista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 BATALLON CALDAS (AK 50) X DG 16 SUR</a:t>
            </a:r>
            <a:endParaRPr sz="20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 DEL CONGRESO EUCARISTICO (AK 68) X CL 20</a:t>
            </a:r>
            <a:endParaRPr sz="20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6" name="Google Shape;416;p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0903" y="5691501"/>
            <a:ext cx="7123800" cy="4376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1"/>
          <p:cNvSpPr txBox="1"/>
          <p:nvPr/>
        </p:nvSpPr>
        <p:spPr>
          <a:xfrm>
            <a:off x="1958675" y="2340071"/>
            <a:ext cx="74658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3.7. Control de Tránsito</a:t>
            </a:r>
            <a:endParaRPr sz="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2" name="Google Shape;422;p41"/>
          <p:cNvSpPr txBox="1"/>
          <p:nvPr/>
        </p:nvSpPr>
        <p:spPr>
          <a:xfrm>
            <a:off x="982592" y="39880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Reporte consolidado de los comparendos realizados en la localidad de Puente Aranda para el periodo de 2016 a 2020</a:t>
            </a:r>
            <a:endParaRPr sz="52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3" name="Google Shape;423;p4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1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25750" y="152400"/>
            <a:ext cx="12100876" cy="55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48275" y="5857800"/>
            <a:ext cx="7645575" cy="49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16975" y="5479455"/>
            <a:ext cx="4111975" cy="58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146250" y="5857800"/>
            <a:ext cx="5972175" cy="48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1"/>
          <p:cNvSpPr/>
          <p:nvPr/>
        </p:nvSpPr>
        <p:spPr>
          <a:xfrm>
            <a:off x="11329225" y="1222725"/>
            <a:ext cx="1202700" cy="3596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1"/>
          <p:cNvSpPr/>
          <p:nvPr/>
        </p:nvSpPr>
        <p:spPr>
          <a:xfrm>
            <a:off x="10281300" y="8027175"/>
            <a:ext cx="535500" cy="140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41"/>
          <p:cNvSpPr txBox="1"/>
          <p:nvPr/>
        </p:nvSpPr>
        <p:spPr>
          <a:xfrm>
            <a:off x="9738050" y="11136750"/>
            <a:ext cx="13684200" cy="883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periodo de 2016 a 2019 la infracción recurrente fue Estacionar un vehículo </a:t>
            </a:r>
            <a:r>
              <a:rPr lang="en-US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(C2)</a:t>
            </a: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sitios prohibidos con un total de </a:t>
            </a:r>
            <a:r>
              <a:rPr lang="en-US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16022</a:t>
            </a: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órdenes de comparendo.</a:t>
            </a:r>
            <a:endParaRPr sz="5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2" name="Google Shape;432;p41"/>
          <p:cNvSpPr txBox="1"/>
          <p:nvPr/>
        </p:nvSpPr>
        <p:spPr>
          <a:xfrm>
            <a:off x="9738050" y="12127350"/>
            <a:ext cx="13684200" cy="12525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periodo de 2020 la infracción recurrente fue Transitar por sitios restringidos o en horas prohibidas por la autoridad competente. además, el vehículo será inmovilizado (C14), con un total de </a:t>
            </a:r>
            <a:r>
              <a:rPr lang="en-US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3977</a:t>
            </a: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órdenes de comparendo.</a:t>
            </a:r>
            <a:endParaRPr sz="5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3" name="Google Shape;433;p41"/>
          <p:cNvSpPr/>
          <p:nvPr/>
        </p:nvSpPr>
        <p:spPr>
          <a:xfrm>
            <a:off x="17147075" y="6048775"/>
            <a:ext cx="5972100" cy="373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1"/>
          <p:cNvSpPr/>
          <p:nvPr/>
        </p:nvSpPr>
        <p:spPr>
          <a:xfrm>
            <a:off x="17147075" y="9401575"/>
            <a:ext cx="5972100" cy="191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2"/>
          <p:cNvSpPr txBox="1"/>
          <p:nvPr/>
        </p:nvSpPr>
        <p:spPr>
          <a:xfrm>
            <a:off x="1824325" y="755425"/>
            <a:ext cx="154878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6000"/>
              <a:buFont typeface="Arial Black"/>
              <a:buNone/>
            </a:pPr>
            <a:r>
              <a:rPr lang="en-US" sz="41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CONCENTRACIÓN DE SOLICITUDES DE </a:t>
            </a:r>
            <a:r>
              <a:rPr lang="en-US" sz="41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OPERATIVOS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42" descr="image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905" y="2023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2"/>
          <p:cNvSpPr/>
          <p:nvPr/>
        </p:nvSpPr>
        <p:spPr>
          <a:xfrm>
            <a:off x="1926680" y="1346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Año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42" descr="image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905" y="1245060"/>
            <a:ext cx="10496935" cy="28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2"/>
          <p:cNvPicPr preferRelativeResize="0"/>
          <p:nvPr/>
        </p:nvPicPr>
        <p:blipFill rotWithShape="1">
          <a:blip r:embed="rId4">
            <a:alphaModFix/>
          </a:blip>
          <a:srcRect l="21405" r="7833"/>
          <a:stretch/>
        </p:blipFill>
        <p:spPr>
          <a:xfrm>
            <a:off x="1824325" y="2204650"/>
            <a:ext cx="10173201" cy="1041415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2"/>
          <p:cNvSpPr txBox="1"/>
          <p:nvPr/>
        </p:nvSpPr>
        <p:spPr>
          <a:xfrm>
            <a:off x="13906925" y="4836550"/>
            <a:ext cx="6778500" cy="14835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lvl="0" indent="-412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 4 F con KR 39 D</a:t>
            </a:r>
            <a:endParaRPr sz="29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12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 36 SUR con KR 51 B</a:t>
            </a:r>
            <a:endParaRPr sz="29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12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58 con CL 4 D</a:t>
            </a:r>
            <a:endParaRPr sz="29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5" name="Google Shape;445;p42"/>
          <p:cNvSpPr txBox="1"/>
          <p:nvPr/>
        </p:nvSpPr>
        <p:spPr>
          <a:xfrm>
            <a:off x="13061075" y="3708325"/>
            <a:ext cx="10497000" cy="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6000"/>
              <a:buFont typeface="Arial Black"/>
              <a:buNone/>
            </a:pPr>
            <a:r>
              <a:rPr lang="en-US" sz="29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Las Zonas donde se concentra la mayoría de las solicitudes para ejecutar Control al Tránsito son: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p42" descr="image58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96239" y="9393607"/>
            <a:ext cx="1860773" cy="186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2" descr="image7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50926" y="7032461"/>
            <a:ext cx="2083342" cy="14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2" descr="image6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64014" y="9676256"/>
            <a:ext cx="1827317" cy="1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2" descr="image8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271388" y="7003532"/>
            <a:ext cx="1652693" cy="154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3"/>
          <p:cNvSpPr txBox="1"/>
          <p:nvPr/>
        </p:nvSpPr>
        <p:spPr>
          <a:xfrm>
            <a:off x="1958675" y="2035271"/>
            <a:ext cx="7465800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3.8. Planes de Manejo de Tránsito PMT</a:t>
            </a:r>
            <a:endParaRPr sz="3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55" name="Google Shape;455;p4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3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3"/>
          <p:cNvSpPr txBox="1"/>
          <p:nvPr/>
        </p:nvSpPr>
        <p:spPr>
          <a:xfrm>
            <a:off x="904875" y="4462187"/>
            <a:ext cx="7234500" cy="13449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67.715 PMT </a:t>
            </a: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BOGOTÁ</a:t>
            </a:r>
            <a:endParaRPr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58" name="Google Shape;458;p43"/>
          <p:cNvSpPr txBox="1"/>
          <p:nvPr/>
        </p:nvSpPr>
        <p:spPr>
          <a:xfrm>
            <a:off x="9410546" y="876291"/>
            <a:ext cx="97920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PMT LOCALIDAD PUENTE ARANDA</a:t>
            </a:r>
            <a:endParaRPr/>
          </a:p>
        </p:txBody>
      </p:sp>
      <p:pic>
        <p:nvPicPr>
          <p:cNvPr id="459" name="Google Shape;459;p43" descr="image4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6616" y="1752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3"/>
          <p:cNvSpPr txBox="1"/>
          <p:nvPr/>
        </p:nvSpPr>
        <p:spPr>
          <a:xfrm>
            <a:off x="9185876" y="5512674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1" name="Google Shape;461;p43"/>
          <p:cNvSpPr txBox="1"/>
          <p:nvPr/>
        </p:nvSpPr>
        <p:spPr>
          <a:xfrm>
            <a:off x="14152574" y="5512677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62" name="Google Shape;462;p43" descr="image2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0376" y="2430025"/>
            <a:ext cx="1710908" cy="137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3" descr="image3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01275" y="2498371"/>
            <a:ext cx="1202800" cy="135965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3"/>
          <p:cNvSpPr txBox="1"/>
          <p:nvPr/>
        </p:nvSpPr>
        <p:spPr>
          <a:xfrm>
            <a:off x="10436508" y="3878127"/>
            <a:ext cx="2559300" cy="109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5%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3"/>
          <p:cNvSpPr txBox="1"/>
          <p:nvPr/>
        </p:nvSpPr>
        <p:spPr>
          <a:xfrm>
            <a:off x="15224678" y="3920715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78%</a:t>
            </a:r>
            <a:endParaRPr sz="1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6" name="Google Shape;466;p43"/>
          <p:cNvSpPr txBox="1"/>
          <p:nvPr/>
        </p:nvSpPr>
        <p:spPr>
          <a:xfrm>
            <a:off x="15551175" y="9736400"/>
            <a:ext cx="8412000" cy="16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*COI:</a:t>
            </a:r>
            <a:r>
              <a:rPr lang="en-US" sz="24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Consolidado de obras de infraestructura </a:t>
            </a:r>
            <a:endParaRPr sz="2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**COOS:</a:t>
            </a:r>
            <a:r>
              <a:rPr lang="en-US" sz="24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consolidado de obras de infraestructura de Servicios Públicos</a:t>
            </a:r>
            <a:endParaRPr sz="2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7" name="Google Shape;467;p43"/>
          <p:cNvSpPr txBox="1"/>
          <p:nvPr/>
        </p:nvSpPr>
        <p:spPr>
          <a:xfrm>
            <a:off x="10278349" y="4942756"/>
            <a:ext cx="288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3.335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8" name="Google Shape;468;p43"/>
          <p:cNvSpPr txBox="1"/>
          <p:nvPr/>
        </p:nvSpPr>
        <p:spPr>
          <a:xfrm>
            <a:off x="14997323" y="4866617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2.613*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9" name="Google Shape;469;p43"/>
          <p:cNvSpPr txBox="1"/>
          <p:nvPr/>
        </p:nvSpPr>
        <p:spPr>
          <a:xfrm>
            <a:off x="19195474" y="5494304"/>
            <a:ext cx="4968000" cy="16623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</a:t>
            </a:r>
            <a:endParaRPr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0" name="Google Shape;470;p43"/>
          <p:cNvSpPr txBox="1"/>
          <p:nvPr/>
        </p:nvSpPr>
        <p:spPr>
          <a:xfrm>
            <a:off x="20358549" y="3808593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22%</a:t>
            </a:r>
            <a:endParaRPr sz="1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1" name="Google Shape;471;p43"/>
          <p:cNvSpPr txBox="1"/>
          <p:nvPr/>
        </p:nvSpPr>
        <p:spPr>
          <a:xfrm>
            <a:off x="20131194" y="4754495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722**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72" name="Google Shape;472;p43"/>
          <p:cNvPicPr preferRelativeResize="0"/>
          <p:nvPr/>
        </p:nvPicPr>
        <p:blipFill rotWithShape="1">
          <a:blip r:embed="rId8">
            <a:alphaModFix/>
          </a:blip>
          <a:srcRect l="12831" r="11422"/>
          <a:stretch/>
        </p:blipFill>
        <p:spPr>
          <a:xfrm>
            <a:off x="10719400" y="7892250"/>
            <a:ext cx="5249700" cy="53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3"/>
          <p:cNvSpPr txBox="1"/>
          <p:nvPr/>
        </p:nvSpPr>
        <p:spPr>
          <a:xfrm>
            <a:off x="904875" y="6062387"/>
            <a:ext cx="7234500" cy="21453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>
                <a:solidFill>
                  <a:schemeClr val="lt1"/>
                </a:solidFill>
              </a:rPr>
              <a:t>3.335</a:t>
            </a: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PMT</a:t>
            </a:r>
            <a:endParaRPr sz="52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400" b="1">
                <a:solidFill>
                  <a:schemeClr val="lt1"/>
                </a:solidFill>
              </a:rPr>
              <a:t>PUENTE ARANDA</a:t>
            </a:r>
            <a:endParaRPr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74" name="Google Shape;474;p43"/>
          <p:cNvSpPr txBox="1"/>
          <p:nvPr/>
        </p:nvSpPr>
        <p:spPr>
          <a:xfrm>
            <a:off x="982592" y="84838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Localidad de Puente Aranda se ubica en la octava posición en cuanto a la solicitud de PMT con un 5% del total de la ciudad </a:t>
            </a:r>
            <a:endParaRPr sz="4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5" name="Google Shape;475;p43" descr="image3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982875" y="2345971"/>
            <a:ext cx="1202800" cy="1359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6"/>
          <p:cNvPicPr preferRelativeResize="0"/>
          <p:nvPr/>
        </p:nvPicPr>
        <p:blipFill rotWithShape="1">
          <a:blip r:embed="rId3">
            <a:alphaModFix/>
          </a:blip>
          <a:srcRect l="29688" r="29061" b="77776"/>
          <a:stretch/>
        </p:blipFill>
        <p:spPr>
          <a:xfrm>
            <a:off x="7239000" y="0"/>
            <a:ext cx="10058400" cy="30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 rotWithShape="1">
          <a:blip r:embed="rId3">
            <a:alphaModFix/>
          </a:blip>
          <a:srcRect t="23198" b="57219"/>
          <a:stretch/>
        </p:blipFill>
        <p:spPr>
          <a:xfrm>
            <a:off x="-25" y="3486475"/>
            <a:ext cx="24384048" cy="268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 t="55557" b="13405"/>
          <a:stretch/>
        </p:blipFill>
        <p:spPr>
          <a:xfrm>
            <a:off x="-25" y="7772401"/>
            <a:ext cx="24384048" cy="42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/>
          <p:nvPr/>
        </p:nvSpPr>
        <p:spPr>
          <a:xfrm>
            <a:off x="39175" y="6167100"/>
            <a:ext cx="243840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Localidad de Puente Aranda</a:t>
            </a:r>
            <a:endParaRPr sz="51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Bogotá D.C, 09 de junio de 2021</a:t>
            </a:r>
            <a:endParaRPr sz="51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4"/>
          <p:cNvSpPr txBox="1"/>
          <p:nvPr/>
        </p:nvSpPr>
        <p:spPr>
          <a:xfrm>
            <a:off x="2095346" y="6362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EN EJECUCIÓN LOCALIDAD PUENTE ARANDA</a:t>
            </a:r>
            <a:endParaRPr/>
          </a:p>
        </p:txBody>
      </p:sp>
      <p:pic>
        <p:nvPicPr>
          <p:cNvPr id="481" name="Google Shape;481;p44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752929"/>
            <a:ext cx="1202784" cy="1913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2" name="Google Shape;482;p44"/>
          <p:cNvCxnSpPr/>
          <p:nvPr/>
        </p:nvCxnSpPr>
        <p:spPr>
          <a:xfrm rot="10800000" flipH="1">
            <a:off x="232378" y="6637202"/>
            <a:ext cx="23959500" cy="166800"/>
          </a:xfrm>
          <a:prstGeom prst="straightConnector1">
            <a:avLst/>
          </a:prstGeom>
          <a:noFill/>
          <a:ln w="508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3" name="Google Shape;483;p44"/>
          <p:cNvSpPr txBox="1"/>
          <p:nvPr/>
        </p:nvSpPr>
        <p:spPr>
          <a:xfrm>
            <a:off x="1271302" y="8533880"/>
            <a:ext cx="2627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 IDU-345-2020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/>
          </a:p>
        </p:txBody>
      </p:sp>
      <p:sp>
        <p:nvSpPr>
          <p:cNvPr id="484" name="Google Shape;484;p44"/>
          <p:cNvSpPr txBox="1"/>
          <p:nvPr/>
        </p:nvSpPr>
        <p:spPr>
          <a:xfrm>
            <a:off x="9101524" y="11073419"/>
            <a:ext cx="64590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Puente Aranda</a:t>
            </a:r>
            <a:endParaRPr/>
          </a:p>
        </p:txBody>
      </p:sp>
      <p:pic>
        <p:nvPicPr>
          <p:cNvPr id="485" name="Google Shape;485;p4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287" y="4501484"/>
            <a:ext cx="4347146" cy="423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2630" y="4480113"/>
            <a:ext cx="4347146" cy="423791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4"/>
          <p:cNvSpPr txBox="1"/>
          <p:nvPr/>
        </p:nvSpPr>
        <p:spPr>
          <a:xfrm>
            <a:off x="7626680" y="8533880"/>
            <a:ext cx="3454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IDU-346-2020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8" name="Google Shape;488;p44"/>
          <p:cNvCxnSpPr/>
          <p:nvPr/>
        </p:nvCxnSpPr>
        <p:spPr>
          <a:xfrm>
            <a:off x="2435831" y="11518731"/>
            <a:ext cx="6356100" cy="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9" name="Google Shape;489;p44"/>
          <p:cNvCxnSpPr/>
          <p:nvPr/>
        </p:nvCxnSpPr>
        <p:spPr>
          <a:xfrm rot="10800000">
            <a:off x="2430919" y="9662639"/>
            <a:ext cx="0" cy="187680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0" name="Google Shape;490;p44"/>
          <p:cNvCxnSpPr/>
          <p:nvPr/>
        </p:nvCxnSpPr>
        <p:spPr>
          <a:xfrm>
            <a:off x="16140548" y="11593317"/>
            <a:ext cx="5778300" cy="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1" name="Google Shape;491;p44"/>
          <p:cNvCxnSpPr/>
          <p:nvPr/>
        </p:nvCxnSpPr>
        <p:spPr>
          <a:xfrm rot="10800000">
            <a:off x="21926220" y="9737225"/>
            <a:ext cx="0" cy="187680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92" name="Google Shape;492;p4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0992" y="4643774"/>
            <a:ext cx="4347146" cy="4237916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4"/>
          <p:cNvSpPr txBox="1"/>
          <p:nvPr/>
        </p:nvSpPr>
        <p:spPr>
          <a:xfrm>
            <a:off x="20017773" y="8658298"/>
            <a:ext cx="3588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IDU-348-2020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/>
          </a:p>
        </p:txBody>
      </p:sp>
      <p:sp>
        <p:nvSpPr>
          <p:cNvPr id="494" name="Google Shape;494;p44"/>
          <p:cNvSpPr txBox="1"/>
          <p:nvPr/>
        </p:nvSpPr>
        <p:spPr>
          <a:xfrm>
            <a:off x="876181" y="5687811"/>
            <a:ext cx="3417900" cy="2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1 – AUTOPISTA SUR A CALLE 18 SUR</a:t>
            </a:r>
            <a:endParaRPr/>
          </a:p>
        </p:txBody>
      </p:sp>
      <p:sp>
        <p:nvSpPr>
          <p:cNvPr id="495" name="Google Shape;495;p44"/>
          <p:cNvSpPr txBox="1"/>
          <p:nvPr/>
        </p:nvSpPr>
        <p:spPr>
          <a:xfrm>
            <a:off x="7698656" y="5435516"/>
            <a:ext cx="31350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2 – CALLE 18 SUR A LA AV. AMÉRICAS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44"/>
          <p:cNvSpPr txBox="1"/>
          <p:nvPr/>
        </p:nvSpPr>
        <p:spPr>
          <a:xfrm>
            <a:off x="19999898" y="5789460"/>
            <a:ext cx="3320400" cy="2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4 - AV. CENTENARIO A AV. ESPERANZA</a:t>
            </a:r>
            <a:endParaRPr/>
          </a:p>
        </p:txBody>
      </p:sp>
      <p:sp>
        <p:nvSpPr>
          <p:cNvPr id="497" name="Google Shape;497;p44"/>
          <p:cNvSpPr/>
          <p:nvPr/>
        </p:nvSpPr>
        <p:spPr>
          <a:xfrm>
            <a:off x="1600200" y="3272731"/>
            <a:ext cx="209742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CONSTRUCCIÓN PARA LA ADECUACIÓN AL SISTEMA TRANSMILENIO DE LA AVENIDA CONGRESO EUCARÍSTICO (CARRERA 68) DESDE LA CARRERA 9 HASTA LA AUTOPISTA SUR Y OBRAS COMPLEMENTARIAS EN BOGOTÁ, D.C. </a:t>
            </a:r>
            <a:endParaRPr/>
          </a:p>
        </p:txBody>
      </p:sp>
      <p:pic>
        <p:nvPicPr>
          <p:cNvPr id="498" name="Google Shape;498;p4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17230" y="4632513"/>
            <a:ext cx="4347146" cy="4237916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4"/>
          <p:cNvSpPr txBox="1"/>
          <p:nvPr/>
        </p:nvSpPr>
        <p:spPr>
          <a:xfrm>
            <a:off x="14026239" y="8737123"/>
            <a:ext cx="3454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IDU-347-2020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/>
          </a:p>
        </p:txBody>
      </p:sp>
      <p:sp>
        <p:nvSpPr>
          <p:cNvPr id="500" name="Google Shape;500;p44"/>
          <p:cNvSpPr txBox="1"/>
          <p:nvPr/>
        </p:nvSpPr>
        <p:spPr>
          <a:xfrm>
            <a:off x="14185888" y="5395471"/>
            <a:ext cx="31350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3 - AV. DE LAS AMÉRICAS A AV. CENTENARIO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5"/>
          <p:cNvSpPr txBox="1"/>
          <p:nvPr/>
        </p:nvSpPr>
        <p:spPr>
          <a:xfrm>
            <a:off x="2095346" y="7124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FUTUROS 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PUENTE ARANDA</a:t>
            </a:r>
            <a:endParaRPr/>
          </a:p>
        </p:txBody>
      </p:sp>
      <p:pic>
        <p:nvPicPr>
          <p:cNvPr id="506" name="Google Shape;506;p45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8291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45"/>
          <p:cNvSpPr txBox="1"/>
          <p:nvPr/>
        </p:nvSpPr>
        <p:spPr>
          <a:xfrm>
            <a:off x="706607" y="3603173"/>
            <a:ext cx="223032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DE DESARROLLO ECONÓMICO, SOCIAL, AMBIENTAL Y DE OBRAS PÚBLICAS DEL DISTRITO CAPITAL 2020-2024 “UN NUEVO CONTRATO SOCIAL Y AMBIENTAL PARA LA BOGOTÁ DEL SIGLO XXI  - Artículo 19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4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3994" y="5875064"/>
            <a:ext cx="2435680" cy="237447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5"/>
          <p:cNvSpPr txBox="1"/>
          <p:nvPr/>
        </p:nvSpPr>
        <p:spPr>
          <a:xfrm>
            <a:off x="2405180" y="6280352"/>
            <a:ext cx="1549500" cy="15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9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5"/>
          <p:cNvSpPr txBox="1"/>
          <p:nvPr/>
        </p:nvSpPr>
        <p:spPr>
          <a:xfrm>
            <a:off x="4840859" y="6418897"/>
            <a:ext cx="1121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Avenida Centenario, Calle 13 desde Avenida Batallón Caldas hasta límite del Distrito con Funza. </a:t>
            </a:r>
            <a:endParaRPr/>
          </a:p>
        </p:txBody>
      </p:sp>
      <p:sp>
        <p:nvSpPr>
          <p:cNvPr id="511" name="Google Shape;511;p45"/>
          <p:cNvSpPr/>
          <p:nvPr/>
        </p:nvSpPr>
        <p:spPr>
          <a:xfrm>
            <a:off x="4732851" y="6121445"/>
            <a:ext cx="11623800" cy="16881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6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4. Inversión</a:t>
            </a:r>
            <a:endParaRPr sz="8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17" name="Google Shape;517;p4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6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54850" y="7810876"/>
            <a:ext cx="7865600" cy="52928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0" name="Google Shape;520;p46"/>
          <p:cNvSpPr txBox="1"/>
          <p:nvPr/>
        </p:nvSpPr>
        <p:spPr>
          <a:xfrm>
            <a:off x="982592" y="41404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inversión total ejecutada para la Localidad de Puente Aranda asciende al monto de:</a:t>
            </a:r>
            <a:endParaRPr sz="4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21" name="Google Shape;521;p46"/>
          <p:cNvGraphicFramePr/>
          <p:nvPr/>
        </p:nvGraphicFramePr>
        <p:xfrm>
          <a:off x="9618475" y="1463250"/>
          <a:ext cx="14459475" cy="5280825"/>
        </p:xfrm>
        <a:graphic>
          <a:graphicData uri="http://schemas.openxmlformats.org/drawingml/2006/table">
            <a:tbl>
              <a:tblPr>
                <a:noFill/>
                <a:tableStyleId>{48F1735D-A62A-4C6C-B543-6F7553079A4A}</a:tableStyleId>
              </a:tblPr>
              <a:tblGrid>
                <a:gridCol w="481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9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9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PROGRAMA</a:t>
                      </a:r>
                      <a:endParaRPr sz="26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INVERSIÓN</a:t>
                      </a:r>
                      <a:endParaRPr sz="26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7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NIÑAS Y NIÑOS PRIMERO</a:t>
                      </a:r>
                      <a:endParaRPr sz="2600" b="1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$10.065.695</a:t>
                      </a:r>
                      <a:endParaRPr sz="2600" b="1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0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SEÑALIZACIÓN</a:t>
                      </a:r>
                      <a:endParaRPr sz="2600" b="1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$38.301.555</a:t>
                      </a:r>
                      <a:endParaRPr sz="2600" b="1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22" name="Google Shape;522;p46" descr="image5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62677" y="1652590"/>
            <a:ext cx="2531941" cy="160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6" descr="image58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98264" y="4673882"/>
            <a:ext cx="1860773" cy="1860773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6"/>
          <p:cNvSpPr txBox="1"/>
          <p:nvPr/>
        </p:nvSpPr>
        <p:spPr>
          <a:xfrm>
            <a:off x="982592" y="6578890"/>
            <a:ext cx="6941700" cy="8832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$48.367.250</a:t>
            </a:r>
            <a:endParaRPr sz="4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7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5. GESTIÓN SOCIAL</a:t>
            </a:r>
            <a:endParaRPr sz="380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30" name="Google Shape;530;p4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7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654" y="4239409"/>
            <a:ext cx="6502275" cy="65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7"/>
          <p:cNvSpPr txBox="1"/>
          <p:nvPr/>
        </p:nvSpPr>
        <p:spPr>
          <a:xfrm flipH="1">
            <a:off x="9508500" y="1604625"/>
            <a:ext cx="143421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Oficina de Gestión Social </a:t>
            </a:r>
            <a:r>
              <a:rPr lang="en-US" sz="4000"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sz="40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encarga de promover la incidencia de la participación ciudadana en los proyectos, programas y planes de la </a:t>
            </a:r>
            <a:r>
              <a:rPr lang="en-US" sz="4000">
                <a:latin typeface="Century Gothic"/>
                <a:ea typeface="Century Gothic"/>
                <a:cs typeface="Century Gothic"/>
                <a:sym typeface="Century Gothic"/>
              </a:rPr>
              <a:t>Secretaría</a:t>
            </a:r>
            <a:r>
              <a:rPr lang="en-US" sz="40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Distrital de Movilidad, implementando estrategias que le permitan a la comunidad informarse, expresarse y organizarse alrededor de temas de Movilidad desde una perspectiva inclusiva, diferencial y de corresponsabilidad.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4" name="Google Shape;534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62175" y="7294366"/>
            <a:ext cx="5155233" cy="5198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43385" y="6228475"/>
            <a:ext cx="4759840" cy="4661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4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2712596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8"/>
          <p:cNvSpPr txBox="1"/>
          <p:nvPr/>
        </p:nvSpPr>
        <p:spPr>
          <a:xfrm>
            <a:off x="1622376" y="855396"/>
            <a:ext cx="12117300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560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OFICINA DE GESTIÓN SOCIAL</a:t>
            </a:r>
            <a:endParaRPr sz="5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42" name="Google Shape;542;p48"/>
          <p:cNvSpPr txBox="1"/>
          <p:nvPr/>
        </p:nvSpPr>
        <p:spPr>
          <a:xfrm flipH="1">
            <a:off x="2681750" y="3085850"/>
            <a:ext cx="10855200" cy="82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Centros Locales de Movilidad</a:t>
            </a:r>
            <a:endParaRPr sz="44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los equipos sociales que se ubican en las 20 localidades del Distrito, cuya presencia facilita los procesos de participación a nivel local, a través de la comunicación directa con la ciudadanía, ejecución de procesos de formación, la gestión de las solicitudes en torno a temas de Movilidad y la socialización de información veraz y oportuna, entre otras acciones.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3" name="Google Shape;54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6375" y="2497725"/>
            <a:ext cx="5812150" cy="374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41025" y="6532125"/>
            <a:ext cx="9044308" cy="49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9"/>
          <p:cNvSpPr txBox="1"/>
          <p:nvPr/>
        </p:nvSpPr>
        <p:spPr>
          <a:xfrm>
            <a:off x="16136575" y="4336451"/>
            <a:ext cx="746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0" name="Google Shape;550;p49"/>
          <p:cNvSpPr/>
          <p:nvPr/>
        </p:nvSpPr>
        <p:spPr>
          <a:xfrm>
            <a:off x="942216" y="2975792"/>
            <a:ext cx="5232900" cy="24315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INFORMACIÓN/ DIVULGACIÓN Y SOCIALIZACIÓN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actividades:167 Ciudadanos atendidos: 554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49"/>
          <p:cNvSpPr/>
          <p:nvPr/>
        </p:nvSpPr>
        <p:spPr>
          <a:xfrm>
            <a:off x="14655625" y="9979126"/>
            <a:ext cx="5457900" cy="15081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COMISIÓN DE MOVILIDAD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6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15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49"/>
          <p:cNvSpPr/>
          <p:nvPr/>
        </p:nvSpPr>
        <p:spPr>
          <a:xfrm>
            <a:off x="2253825" y="9758490"/>
            <a:ext cx="5457900" cy="24315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PROCESO DE FORMACIÓN PARA LA PARTICIPACIÓN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6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859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49"/>
          <p:cNvSpPr/>
          <p:nvPr/>
        </p:nvSpPr>
        <p:spPr>
          <a:xfrm>
            <a:off x="15923341" y="2842300"/>
            <a:ext cx="6788700" cy="19389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ENCUENTROS COMUNITARIOS/ REUNIONES CON CIUDADAN</a:t>
            </a:r>
            <a:r>
              <a:rPr lang="en-US" sz="3200" b="1">
                <a:solidFill>
                  <a:srgbClr val="70AD47"/>
                </a:solidFill>
              </a:rPr>
              <a:t>Í</a:t>
            </a: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32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201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49"/>
          <p:cNvCxnSpPr/>
          <p:nvPr/>
        </p:nvCxnSpPr>
        <p:spPr>
          <a:xfrm rot="10800000" flipH="1">
            <a:off x="13068464" y="3851602"/>
            <a:ext cx="2789100" cy="8121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55" name="Google Shape;555;p49"/>
          <p:cNvCxnSpPr/>
          <p:nvPr/>
        </p:nvCxnSpPr>
        <p:spPr>
          <a:xfrm>
            <a:off x="11894461" y="5974138"/>
            <a:ext cx="1202400" cy="9219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56" name="Google Shape;556;p49"/>
          <p:cNvCxnSpPr>
            <a:endCxn id="550" idx="3"/>
          </p:cNvCxnSpPr>
          <p:nvPr/>
        </p:nvCxnSpPr>
        <p:spPr>
          <a:xfrm rot="10800000">
            <a:off x="6175116" y="4191542"/>
            <a:ext cx="2584200" cy="720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57" name="Google Shape;557;p49"/>
          <p:cNvCxnSpPr/>
          <p:nvPr/>
        </p:nvCxnSpPr>
        <p:spPr>
          <a:xfrm flipH="1">
            <a:off x="8985264" y="6121867"/>
            <a:ext cx="1122600" cy="7899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58" name="Google Shape;558;p49"/>
          <p:cNvSpPr/>
          <p:nvPr/>
        </p:nvSpPr>
        <p:spPr>
          <a:xfrm>
            <a:off x="16314025" y="6103951"/>
            <a:ext cx="6641400" cy="19389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REUNIONES INTERINSTITUCIONALES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283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9"/>
          <p:cNvSpPr/>
          <p:nvPr/>
        </p:nvSpPr>
        <p:spPr>
          <a:xfrm>
            <a:off x="1014575" y="6487700"/>
            <a:ext cx="5160600" cy="15081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RECORRIDOS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14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8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0" name="Google Shape;560;p49"/>
          <p:cNvCxnSpPr/>
          <p:nvPr/>
        </p:nvCxnSpPr>
        <p:spPr>
          <a:xfrm>
            <a:off x="13867825" y="6258031"/>
            <a:ext cx="2446200" cy="7896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1" name="Google Shape;561;p49"/>
          <p:cNvCxnSpPr/>
          <p:nvPr/>
        </p:nvCxnSpPr>
        <p:spPr>
          <a:xfrm flipH="1">
            <a:off x="5895952" y="6333927"/>
            <a:ext cx="2239200" cy="927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62" name="Google Shape;562;p49"/>
          <p:cNvSpPr/>
          <p:nvPr/>
        </p:nvSpPr>
        <p:spPr>
          <a:xfrm>
            <a:off x="8039101" y="4308939"/>
            <a:ext cx="5954400" cy="3075600"/>
          </a:xfrm>
          <a:prstGeom prst="ellipse">
            <a:avLst/>
          </a:prstGeom>
          <a:solidFill>
            <a:srgbClr val="212A5B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49"/>
          <p:cNvSpPr txBox="1"/>
          <p:nvPr/>
        </p:nvSpPr>
        <p:spPr>
          <a:xfrm>
            <a:off x="9060480" y="4591190"/>
            <a:ext cx="38535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 INSTITUCIONAL DE </a:t>
            </a:r>
            <a:r>
              <a:rPr lang="en-US" sz="3200" b="1">
                <a:solidFill>
                  <a:schemeClr val="lt1"/>
                </a:solidFill>
              </a:rPr>
              <a:t>PARTICIPACIÓN</a:t>
            </a: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(PIP) 2020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4" name="Google Shape;564;p49"/>
          <p:cNvCxnSpPr/>
          <p:nvPr/>
        </p:nvCxnSpPr>
        <p:spPr>
          <a:xfrm flipH="1">
            <a:off x="7056957" y="7223586"/>
            <a:ext cx="2643300" cy="2457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5" name="Google Shape;565;p49"/>
          <p:cNvCxnSpPr/>
          <p:nvPr/>
        </p:nvCxnSpPr>
        <p:spPr>
          <a:xfrm>
            <a:off x="12268969" y="7139306"/>
            <a:ext cx="3114000" cy="29013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66" name="Google Shape;566;p49"/>
          <p:cNvSpPr txBox="1"/>
          <p:nvPr/>
        </p:nvSpPr>
        <p:spPr>
          <a:xfrm>
            <a:off x="1622376" y="855396"/>
            <a:ext cx="12117300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560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OFICINA DE GESTIÓN SOCIAL</a:t>
            </a:r>
            <a:endParaRPr sz="5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5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3357221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50"/>
          <p:cNvSpPr txBox="1"/>
          <p:nvPr/>
        </p:nvSpPr>
        <p:spPr>
          <a:xfrm>
            <a:off x="1493682" y="845688"/>
            <a:ext cx="19259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ACTIVIDADES DESTACADAS EN PUENTE ARANDA</a:t>
            </a:r>
            <a:endParaRPr sz="60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3" name="Google Shape;573;p50"/>
          <p:cNvSpPr txBox="1"/>
          <p:nvPr/>
        </p:nvSpPr>
        <p:spPr>
          <a:xfrm>
            <a:off x="14258072" y="5901056"/>
            <a:ext cx="8819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JORNADAS DE REGISTRO DE BICICLETAS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4" name="Google Shape;574;p50"/>
          <p:cNvSpPr/>
          <p:nvPr/>
        </p:nvSpPr>
        <p:spPr>
          <a:xfrm>
            <a:off x="13578867" y="4921038"/>
            <a:ext cx="5505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50"/>
          <p:cNvSpPr/>
          <p:nvPr/>
        </p:nvSpPr>
        <p:spPr>
          <a:xfrm>
            <a:off x="13618347" y="6063813"/>
            <a:ext cx="5505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50"/>
          <p:cNvSpPr txBox="1"/>
          <p:nvPr/>
        </p:nvSpPr>
        <p:spPr>
          <a:xfrm>
            <a:off x="14314139" y="4653330"/>
            <a:ext cx="73509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latin typeface="Century Gothic"/>
                <a:ea typeface="Century Gothic"/>
                <a:cs typeface="Century Gothic"/>
                <a:sym typeface="Century Gothic"/>
              </a:rPr>
              <a:t>INSTALACIÓN</a:t>
            </a: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CONSEJO LOCAL DE LA BICICLETA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7" name="Google Shape;577;p50"/>
          <p:cNvSpPr txBox="1"/>
          <p:nvPr/>
        </p:nvSpPr>
        <p:spPr>
          <a:xfrm>
            <a:off x="14314139" y="6958105"/>
            <a:ext cx="8346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FESTIVAL DE LA BICICLETA</a:t>
            </a: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8" name="Google Shape;578;p50"/>
          <p:cNvSpPr txBox="1"/>
          <p:nvPr/>
        </p:nvSpPr>
        <p:spPr>
          <a:xfrm>
            <a:off x="14314139" y="8042938"/>
            <a:ext cx="72339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 TRASNOCH</a:t>
            </a:r>
            <a:r>
              <a:rPr lang="en-US" sz="3200" b="1">
                <a:latin typeface="Century Gothic"/>
                <a:ea typeface="Century Gothic"/>
                <a:cs typeface="Century Gothic"/>
                <a:sym typeface="Century Gothic"/>
              </a:rPr>
              <a:t>Ó</a:t>
            </a: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 BICILEGAL</a:t>
            </a: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9" name="Google Shape;579;p50"/>
          <p:cNvSpPr txBox="1"/>
          <p:nvPr/>
        </p:nvSpPr>
        <p:spPr>
          <a:xfrm>
            <a:off x="14273589" y="8863634"/>
            <a:ext cx="9321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SENSIBILIZACIÓN SECTOR MOTEROS Y DESINFECCIÓN DE MOTOS</a:t>
            </a: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0" name="Google Shape;580;p50"/>
          <p:cNvSpPr/>
          <p:nvPr/>
        </p:nvSpPr>
        <p:spPr>
          <a:xfrm>
            <a:off x="13655145" y="7088274"/>
            <a:ext cx="5505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50"/>
          <p:cNvSpPr/>
          <p:nvPr/>
        </p:nvSpPr>
        <p:spPr>
          <a:xfrm>
            <a:off x="13686023" y="8116769"/>
            <a:ext cx="5505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50"/>
          <p:cNvSpPr/>
          <p:nvPr/>
        </p:nvSpPr>
        <p:spPr>
          <a:xfrm>
            <a:off x="20410155" y="18933795"/>
            <a:ext cx="962100" cy="72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" name="Google Shape;583;p50"/>
          <p:cNvPicPr preferRelativeResize="0"/>
          <p:nvPr/>
        </p:nvPicPr>
        <p:blipFill rotWithShape="1">
          <a:blip r:embed="rId4">
            <a:alphaModFix/>
          </a:blip>
          <a:srcRect l="20184" t="20266" r="20184" b="19507"/>
          <a:stretch/>
        </p:blipFill>
        <p:spPr>
          <a:xfrm>
            <a:off x="347699" y="8331187"/>
            <a:ext cx="6302779" cy="456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0"/>
          <p:cNvPicPr preferRelativeResize="0"/>
          <p:nvPr/>
        </p:nvPicPr>
        <p:blipFill rotWithShape="1">
          <a:blip r:embed="rId5">
            <a:alphaModFix/>
          </a:blip>
          <a:srcRect l="27424" t="19131" r="27639" b="19881"/>
          <a:stretch/>
        </p:blipFill>
        <p:spPr>
          <a:xfrm>
            <a:off x="304799" y="3670473"/>
            <a:ext cx="6302779" cy="434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0" descr="https://lh3.googleusercontent.com/o4vh-QEgkmLOHeFkNH7tqZ_zkeinV7zB4CGJ_fPDOVhrtN7hExHSZRjNVCHDmeWjVDRg0ZkPoPbvKIkwmgBaGv7KHaKBaOn35OiQ4SerW6s7Pssz4_qwUOZWmMZ5PjxaONQCv3Cv0fH4Kgmx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6992" y="3670473"/>
            <a:ext cx="6241699" cy="434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0" descr="https://lh4.googleusercontent.com/IFnFZYunGgF3_GFW3FXDpvT0aoEAURZSMOfwRhmw-WIohgm5LLF2oq6HAEwSMRF4p0NUk68mVO1vjQfi1AhfzQUzA4sg-7kVIwvsyGpwi2DdpT3lTsM0mHVY1Hf-Ls7_toA6nuEEbr74PSzD4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36992" y="8331186"/>
            <a:ext cx="6241699" cy="4660469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50"/>
          <p:cNvSpPr/>
          <p:nvPr/>
        </p:nvSpPr>
        <p:spPr>
          <a:xfrm>
            <a:off x="13686023" y="9027120"/>
            <a:ext cx="5505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1"/>
          <p:cNvSpPr/>
          <p:nvPr/>
        </p:nvSpPr>
        <p:spPr>
          <a:xfrm>
            <a:off x="2378350" y="382214"/>
            <a:ext cx="15755400" cy="2157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51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500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>
                <a:solidFill>
                  <a:schemeClr val="lt1"/>
                </a:solidFill>
              </a:rPr>
              <a:t>TRANSPARENCIA Y ACCESO A LA INFORMACIÓN 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Y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ANTICORRUPCIÓN Y ATENCIÓN AL CIUDADANO</a:t>
            </a:r>
            <a:endParaRPr sz="4800" b="0">
              <a:solidFill>
                <a:schemeClr val="lt1"/>
              </a:solidFill>
            </a:endParaRPr>
          </a:p>
        </p:txBody>
      </p:sp>
      <p:sp>
        <p:nvSpPr>
          <p:cNvPr id="594" name="Google Shape;594;p51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51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6" name="Google Shape;596;p51"/>
          <p:cNvSpPr txBox="1"/>
          <p:nvPr/>
        </p:nvSpPr>
        <p:spPr>
          <a:xfrm>
            <a:off x="2378350" y="2988085"/>
            <a:ext cx="17701500" cy="1569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 sz="3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 sz="3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 sz="3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p51"/>
          <p:cNvSpPr txBox="1"/>
          <p:nvPr/>
        </p:nvSpPr>
        <p:spPr>
          <a:xfrm>
            <a:off x="2417376" y="4909564"/>
            <a:ext cx="19456500" cy="70497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1. PLAN ANTICORRUPCIÓN Y DE ATENCIÓN AL CIUDADANO - PAAC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https://www.movilidadbogota.gov.co/web/Plan_contra_corrupci%C3%B3n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sng" strike="noStrike" cap="none">
              <a:solidFill>
                <a:srgbClr val="67456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ANTICORRUPCIÓN Y ANTISOBORNO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https://www.movilidadbogota.gov.co/web/campanas-institucionales-anticorrupcion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CALENDARIO DE ACTIVIDADES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https://www.movilidadbogota.gov.co/web/calendario_de_actividades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4. GUÍA DE TRÁMITES Y SERVICIOS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https://guiatramitesyservicios.bogota.gov.co/entidad/secretaria_distrital_de_movilidad/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5. PORTAFOLIO DE TRÁMITES Y SERVICIOS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https://www.movilidadbogota.gov.co/web/portafolio_tramites_y_servicios</a:t>
            </a:r>
            <a:endParaRPr sz="40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2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3" name="Google Shape;603;p52"/>
          <p:cNvSpPr txBox="1"/>
          <p:nvPr/>
        </p:nvSpPr>
        <p:spPr>
          <a:xfrm>
            <a:off x="2407727" y="5018040"/>
            <a:ext cx="18904800" cy="64956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6. PLAN INSTITUCIONAL DE PARTICIPACIÓN – PIP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https://www.movilidadbogota.gov.co/web/sites/default/files/Paginas/08-04-2021/210406_plan_institucional_de_participacion_2021_v_2.0.pdf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7. INFORMACIÓN SOBRE DATOS ABIERTOS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https://www.simur.gov.co/portal-simur/datos-del-sector/datos-abiertos/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8. INFORMACIÓN PARA NIÑOS, NIÑAS Y ADOLESCENTES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https://www.movilidadbogota.gov.co/web/sites/default/files/Paginas/12-11-2020/ninos_ninas_y_adolescentes.xlsx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9. DOCUMENTOS TRADUCIDOS A LENGUAS DE COMUNIDADES INDÍGENAS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https://www.movilidadbogota.gov.co/web/sites/default/files/Paginas/27-11-2020/idioma_kichwa.pdf</a:t>
            </a:r>
            <a:endParaRPr sz="40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4" name="Google Shape;604;p52"/>
          <p:cNvSpPr/>
          <p:nvPr/>
        </p:nvSpPr>
        <p:spPr>
          <a:xfrm>
            <a:off x="2378350" y="382214"/>
            <a:ext cx="15755400" cy="2157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52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500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>
                <a:solidFill>
                  <a:schemeClr val="lt1"/>
                </a:solidFill>
              </a:rPr>
              <a:t>TRANSPARENCIA Y ACCESO A LA INFORMACIÓN 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Y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ANTICORRUPCIÓN Y ATENCIÓN AL CIUDADANO</a:t>
            </a:r>
            <a:endParaRPr sz="4800" b="0">
              <a:solidFill>
                <a:schemeClr val="lt1"/>
              </a:solidFill>
            </a:endParaRPr>
          </a:p>
        </p:txBody>
      </p:sp>
      <p:sp>
        <p:nvSpPr>
          <p:cNvPr id="606" name="Google Shape;606;p52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52"/>
          <p:cNvSpPr txBox="1"/>
          <p:nvPr/>
        </p:nvSpPr>
        <p:spPr>
          <a:xfrm>
            <a:off x="2378350" y="2988085"/>
            <a:ext cx="17701500" cy="1569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3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p53"/>
          <p:cNvSpPr txBox="1"/>
          <p:nvPr/>
        </p:nvSpPr>
        <p:spPr>
          <a:xfrm>
            <a:off x="2432600" y="4970930"/>
            <a:ext cx="19269900" cy="55104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10. DIRECTORIO DE AGREMIACIONES Y OTROS GRUPOS DE INTERÉS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https://www.movilidadbogota.gov.co/web/agremiaciones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11. GRUPOS DE VALOR Y/O PARTES INTERESADAS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https://www.movilidadbogota.gov.co/web/transparencia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sng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 HORARIOS DE ATENCIÓN Y PUNTOS DE CONTACTO DE LOS CENTROS LOCALES DE MOVILIDAD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https://www.movilidadbogota.gov.co/web/centros-locales-de-movilidad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13. INFORMACIÓN PARA POBLACIÓN VULNERABLE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https://www.movilidadbogota.gov.co/web/informacion-poblacion-vulnerable</a:t>
            </a:r>
            <a:endParaRPr sz="4000" b="1" i="0" u="none" strike="noStrike" cap="none">
              <a:solidFill>
                <a:srgbClr val="452E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p53"/>
          <p:cNvSpPr/>
          <p:nvPr/>
        </p:nvSpPr>
        <p:spPr>
          <a:xfrm>
            <a:off x="2378350" y="382214"/>
            <a:ext cx="15755400" cy="2157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53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500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>
                <a:solidFill>
                  <a:schemeClr val="lt1"/>
                </a:solidFill>
              </a:rPr>
              <a:t>TRANSPARENCIA Y ACCESO A LA INFORMACIÓN 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Y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ANTICORRUPCIÓN Y ATENCIÓN AL CIUDADANO</a:t>
            </a:r>
            <a:endParaRPr sz="4800" b="0">
              <a:solidFill>
                <a:schemeClr val="lt1"/>
              </a:solidFill>
            </a:endParaRPr>
          </a:p>
        </p:txBody>
      </p:sp>
      <p:sp>
        <p:nvSpPr>
          <p:cNvPr id="616" name="Google Shape;616;p53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53"/>
          <p:cNvSpPr txBox="1"/>
          <p:nvPr/>
        </p:nvSpPr>
        <p:spPr>
          <a:xfrm>
            <a:off x="2378350" y="2988085"/>
            <a:ext cx="17701500" cy="1569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075" y="2972400"/>
            <a:ext cx="19121377" cy="833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688" y="2972388"/>
            <a:ext cx="12954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4384000" cy="215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079075"/>
            <a:ext cx="243840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/>
          <p:nvPr/>
        </p:nvSpPr>
        <p:spPr>
          <a:xfrm>
            <a:off x="8897250" y="569625"/>
            <a:ext cx="7827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REGLAS DE JUEGO</a:t>
            </a:r>
            <a:endParaRPr sz="6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500" y="467535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7250" y="63168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7250" y="83765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22988" y="10221338"/>
            <a:ext cx="1247775" cy="12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4"/>
          <p:cNvSpPr txBox="1"/>
          <p:nvPr/>
        </p:nvSpPr>
        <p:spPr>
          <a:xfrm>
            <a:off x="2095346" y="7124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CAMPAÑAS PEDAGÓGICAS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PUENTE ARANDA</a:t>
            </a:r>
            <a:endParaRPr/>
          </a:p>
        </p:txBody>
      </p:sp>
      <p:pic>
        <p:nvPicPr>
          <p:cNvPr id="623" name="Google Shape;623;p54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829129"/>
            <a:ext cx="1202784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49950" y="1660175"/>
            <a:ext cx="9792000" cy="54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54"/>
          <p:cNvSpPr txBox="1"/>
          <p:nvPr/>
        </p:nvSpPr>
        <p:spPr>
          <a:xfrm>
            <a:off x="1718276" y="5665074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TOTAL DE CAMPAÑAS REALIZADAS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26" name="Google Shape;626;p54"/>
          <p:cNvSpPr txBox="1"/>
          <p:nvPr/>
        </p:nvSpPr>
        <p:spPr>
          <a:xfrm>
            <a:off x="1808174" y="10770477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CA</a:t>
            </a: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MPAÑAS REALIZA</a:t>
            </a: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DAS EN PUENTE ARANDA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27" name="Google Shape;627;p54"/>
          <p:cNvSpPr txBox="1"/>
          <p:nvPr/>
        </p:nvSpPr>
        <p:spPr>
          <a:xfrm>
            <a:off x="2968908" y="4030527"/>
            <a:ext cx="2559300" cy="109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370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54"/>
          <p:cNvSpPr txBox="1"/>
          <p:nvPr/>
        </p:nvSpPr>
        <p:spPr>
          <a:xfrm>
            <a:off x="2880278" y="9178515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26</a:t>
            </a:r>
            <a:endParaRPr sz="4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29" name="Google Shape;629;p54"/>
          <p:cNvSpPr txBox="1"/>
          <p:nvPr/>
        </p:nvSpPr>
        <p:spPr>
          <a:xfrm>
            <a:off x="2652923" y="10124417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7%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30" name="Google Shape;630;p54" descr="image6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98614" y="7570744"/>
            <a:ext cx="1827317" cy="1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54"/>
          <p:cNvPicPr preferRelativeResize="0"/>
          <p:nvPr/>
        </p:nvPicPr>
        <p:blipFill rotWithShape="1">
          <a:blip r:embed="rId6">
            <a:alphaModFix/>
          </a:blip>
          <a:srcRect b="12311"/>
          <a:stretch/>
        </p:blipFill>
        <p:spPr>
          <a:xfrm>
            <a:off x="12413675" y="6906025"/>
            <a:ext cx="10182826" cy="502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95075" y="3291975"/>
            <a:ext cx="3888450" cy="691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54" descr="Atributo De Aire Puede Ventilador Vector De Icono De Línea De ..."/>
          <p:cNvPicPr preferRelativeResize="0"/>
          <p:nvPr/>
        </p:nvPicPr>
        <p:blipFill rotWithShape="1">
          <a:blip r:embed="rId8">
            <a:alphaModFix/>
          </a:blip>
          <a:srcRect l="14746" t="9221" r="17704" b="24005"/>
          <a:stretch/>
        </p:blipFill>
        <p:spPr>
          <a:xfrm>
            <a:off x="3415426" y="2180370"/>
            <a:ext cx="1827300" cy="1806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5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7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" name="Google Shape;639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325" y="431675"/>
            <a:ext cx="22284074" cy="1140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56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7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" name="Google Shape;64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6591" y="3359699"/>
            <a:ext cx="5286375" cy="35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56"/>
          <p:cNvSpPr txBox="1"/>
          <p:nvPr/>
        </p:nvSpPr>
        <p:spPr>
          <a:xfrm>
            <a:off x="3350379" y="2542000"/>
            <a:ext cx="357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¿Qué es?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56"/>
          <p:cNvSpPr txBox="1"/>
          <p:nvPr/>
        </p:nvSpPr>
        <p:spPr>
          <a:xfrm>
            <a:off x="5773721" y="7702575"/>
            <a:ext cx="72864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Qué buscamos?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2575" y="8280425"/>
            <a:ext cx="5276850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6"/>
          <p:cNvSpPr txBox="1"/>
          <p:nvPr/>
        </p:nvSpPr>
        <p:spPr>
          <a:xfrm>
            <a:off x="15679023" y="2191125"/>
            <a:ext cx="63006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Cómo funciona?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66006" y="2835825"/>
            <a:ext cx="10753725" cy="45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70820" y="8012200"/>
            <a:ext cx="851535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56"/>
          <p:cNvSpPr/>
          <p:nvPr/>
        </p:nvSpPr>
        <p:spPr>
          <a:xfrm>
            <a:off x="23007475" y="10637925"/>
            <a:ext cx="920400" cy="102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57"/>
          <p:cNvGrpSpPr/>
          <p:nvPr/>
        </p:nvGrpSpPr>
        <p:grpSpPr>
          <a:xfrm>
            <a:off x="3440629" y="5128021"/>
            <a:ext cx="17502741" cy="1568886"/>
            <a:chOff x="0" y="0"/>
            <a:chExt cx="17502741" cy="1568885"/>
          </a:xfrm>
        </p:grpSpPr>
        <p:pic>
          <p:nvPicPr>
            <p:cNvPr id="658" name="Google Shape;658;p57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3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57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/>
        </p:nvSpPr>
        <p:spPr>
          <a:xfrm rot="-5400000">
            <a:off x="-2953898" y="5991629"/>
            <a:ext cx="11275359" cy="17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 typeface="Arial Black"/>
              <a:buNone/>
            </a:pPr>
            <a:r>
              <a:rPr lang="en-US" sz="13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CONTENIDO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8"/>
          <p:cNvSpPr txBox="1"/>
          <p:nvPr/>
        </p:nvSpPr>
        <p:spPr>
          <a:xfrm>
            <a:off x="9008200" y="2661025"/>
            <a:ext cx="11584200" cy="778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Agenda</a:t>
            </a:r>
            <a:endParaRPr sz="800"/>
          </a:p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¿Qué es la rendición de cuentas?</a:t>
            </a:r>
            <a:endParaRPr sz="800"/>
          </a:p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Acciones y datos de la SDM Puente Aranda</a:t>
            </a:r>
            <a:endParaRPr sz="800"/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Siniestralidad </a:t>
            </a:r>
            <a:endParaRPr sz="3800">
              <a:solidFill>
                <a:schemeClr val="lt1"/>
              </a:solidFill>
            </a:endParaRPr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Bicicleta y Peatón</a:t>
            </a:r>
            <a:endParaRPr sz="3800">
              <a:solidFill>
                <a:schemeClr val="lt1"/>
              </a:solidFill>
            </a:endParaRPr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 Acciones de la SGV</a:t>
            </a:r>
            <a:endParaRPr sz="800"/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Al Colegio en Bici - ACB</a:t>
            </a:r>
            <a:endParaRPr sz="800"/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Señalización </a:t>
            </a:r>
            <a:endParaRPr sz="800"/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Semaforización </a:t>
            </a:r>
            <a:endParaRPr sz="800"/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Control de Tránsito </a:t>
            </a:r>
            <a:endParaRPr sz="800"/>
          </a:p>
          <a:p>
            <a:pPr marL="182880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Planes de Manejo de Tránsito PMT</a:t>
            </a:r>
            <a:endParaRPr sz="3800">
              <a:solidFill>
                <a:schemeClr val="lt1"/>
              </a:solidFill>
            </a:endParaRPr>
          </a:p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Inversión </a:t>
            </a:r>
            <a:endParaRPr sz="3800">
              <a:solidFill>
                <a:schemeClr val="lt1"/>
              </a:solidFill>
            </a:endParaRPr>
          </a:p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>
                <a:solidFill>
                  <a:schemeClr val="lt1"/>
                </a:solidFill>
              </a:rPr>
              <a:t>Gestión Social</a:t>
            </a:r>
            <a:endParaRPr sz="3800">
              <a:solidFill>
                <a:srgbClr val="FFFFFF"/>
              </a:solidFill>
            </a:endParaRPr>
          </a:p>
        </p:txBody>
      </p:sp>
      <p:pic>
        <p:nvPicPr>
          <p:cNvPr id="193" name="Google Shape;193;p2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6956" y="5042422"/>
            <a:ext cx="3111500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83422" y="3633375"/>
            <a:ext cx="1409048" cy="140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09153" y="4938682"/>
            <a:ext cx="1593859" cy="14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68895" y="7956245"/>
            <a:ext cx="2519326" cy="159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750170" y="9852679"/>
            <a:ext cx="1856368" cy="14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58925" y="6434474"/>
            <a:ext cx="1771773" cy="159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/>
          <p:nvPr/>
        </p:nvSpPr>
        <p:spPr>
          <a:xfrm>
            <a:off x="2796873" y="2492475"/>
            <a:ext cx="5620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1. Agenda</a:t>
            </a:r>
            <a:endParaRPr sz="1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4" name="Google Shape;204;p2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550" y="4112885"/>
            <a:ext cx="5134600" cy="4788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6" name="Google Shape;206;p29"/>
          <p:cNvGraphicFramePr/>
          <p:nvPr>
            <p:extLst>
              <p:ext uri="{D42A27DB-BD31-4B8C-83A1-F6EECF244321}">
                <p14:modId xmlns:p14="http://schemas.microsoft.com/office/powerpoint/2010/main" val="2278658021"/>
              </p:ext>
            </p:extLst>
          </p:nvPr>
        </p:nvGraphicFramePr>
        <p:xfrm>
          <a:off x="9258300" y="1212126"/>
          <a:ext cx="14831725" cy="11291748"/>
        </p:xfrm>
        <a:graphic>
          <a:graphicData uri="http://schemas.openxmlformats.org/drawingml/2006/table">
            <a:tbl>
              <a:tblPr>
                <a:noFill/>
                <a:tableStyleId>{4E23F0CD-7D8B-4576-87C2-CF235B713A99}</a:tableStyleId>
              </a:tblPr>
              <a:tblGrid>
                <a:gridCol w="364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9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/>
                        <a:t>Hora</a:t>
                      </a:r>
                      <a:endParaRPr sz="2400" b="1" dirty="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/>
                        <a:t>Actividad</a:t>
                      </a:r>
                      <a:endParaRPr sz="24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/>
                        <a:t>Expositor</a:t>
                      </a:r>
                      <a:endParaRPr sz="24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rgbClr val="22294A"/>
                          </a:solidFill>
                        </a:rPr>
                        <a:t>02:30 p.m. -02:35 p.m.</a:t>
                      </a:r>
                      <a:endParaRPr sz="2400" b="1" dirty="0">
                        <a:solidFill>
                          <a:srgbClr val="22294A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Bienvenida y apertura de la Audiencia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chemeClr val="dk1"/>
                          </a:solidFill>
                        </a:rPr>
                        <a:t>Alejandra Moreno Gámez, </a:t>
                      </a: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Subsecretaria de Servicios a la Ciudadanía </a:t>
                      </a:r>
                      <a:endParaRPr lang="es-CO" sz="2400" b="1" u="sng" noProof="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rgbClr val="22294A"/>
                          </a:solidFill>
                        </a:rPr>
                        <a:t>02:35 p.m. -02:40 p.m.</a:t>
                      </a:r>
                      <a:endParaRPr sz="2400" b="1" dirty="0">
                        <a:solidFill>
                          <a:srgbClr val="22294A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Presentación de la agenda y funcionarios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Adriana Iza Certuche, Jefe Oficina de Gestión Social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22294A"/>
                          </a:solidFill>
                        </a:rPr>
                        <a:t>02:40 p.m. – 02:45 p.m.</a:t>
                      </a:r>
                      <a:endParaRPr sz="2400" b="1">
                        <a:solidFill>
                          <a:srgbClr val="22294A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Qué es la Rendición de Cuentas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Carolina Vargas, Oficina de Gestión Social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22294A"/>
                          </a:solidFill>
                        </a:rPr>
                        <a:t>02:45 p.m. – 03:05 p.m.</a:t>
                      </a:r>
                      <a:endParaRPr sz="2400" b="1">
                        <a:solidFill>
                          <a:srgbClr val="22294A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Presentación de Gestión 2020 – Secretaría Distrital de Movilidad.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Ing. Mateo Díaz Herrera, Gerente de zona y María Angélica Rivera Camargo, Gestora Local CLM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22294A"/>
                          </a:solidFill>
                        </a:rPr>
                        <a:t>03:05 p.m. – 03:20 p.m.</a:t>
                      </a:r>
                      <a:endParaRPr sz="2400" b="1">
                        <a:solidFill>
                          <a:srgbClr val="22294A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Presentación de Gestión 2020 – Instituto de Desarrollo Urbano-IDU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Isaac Sánchez, Gestor social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22294A"/>
                          </a:solidFill>
                        </a:rPr>
                        <a:t>03:20 p.m. – 03:35 p.m.</a:t>
                      </a:r>
                      <a:endParaRPr sz="2400" b="1">
                        <a:solidFill>
                          <a:srgbClr val="22294A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Presentación de Gestión 2020 – Transmilenio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Wilson Molano, Gestor social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22294A"/>
                          </a:solidFill>
                        </a:rPr>
                        <a:t>03:35 p.m. – 03:50 p.m.</a:t>
                      </a:r>
                      <a:endParaRPr sz="2400" b="1">
                        <a:solidFill>
                          <a:srgbClr val="22294A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Presentación de Gestión 2020 – Unidad de Mantenimiento Vial-UMV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Diana Paola Moreno, Profesional UMV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22294A"/>
                          </a:solidFill>
                        </a:rPr>
                        <a:t>03:50 p.m. – 04:05 p.m.</a:t>
                      </a:r>
                      <a:endParaRPr sz="2400" b="1">
                        <a:solidFill>
                          <a:srgbClr val="22294A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Presentación de Gestión 2020 – Empresa Metro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Andrés Cuellar, Jenny Gutiérrez y Carlos Criollo, Profesionales Empresa Metro de Bogotá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22294A"/>
                          </a:solidFill>
                        </a:rPr>
                        <a:t>04:05 p.m. – 04:45 p.m.</a:t>
                      </a:r>
                      <a:endParaRPr sz="2400" b="1">
                        <a:solidFill>
                          <a:srgbClr val="22294A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Diálogos ciudadanos: Preguntas y respuestas con los participantes.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Carolina Vargas, Oficina de Gestión Social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22294A"/>
                          </a:solidFill>
                        </a:rPr>
                        <a:t>04:45 p.m. – 05:00 p.m.</a:t>
                      </a:r>
                      <a:endParaRPr sz="2400" b="1">
                        <a:solidFill>
                          <a:srgbClr val="22294A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Concurso de conocimiento, evaluación y cierre.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400" noProof="0">
                          <a:solidFill>
                            <a:srgbClr val="22294A"/>
                          </a:solidFill>
                        </a:rPr>
                        <a:t>Carolina Vargas, Oficina de Gestión Social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/>
        </p:nvSpPr>
        <p:spPr>
          <a:xfrm>
            <a:off x="2540525" y="2340075"/>
            <a:ext cx="618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 Black"/>
              <a:buNone/>
            </a:pPr>
            <a:r>
              <a:rPr lang="en-US" sz="3500" b="1">
                <a:solidFill>
                  <a:schemeClr val="lt1"/>
                </a:solidFill>
              </a:rPr>
              <a:t>2. ¿QUÉ ES LA RENDICIÓN DE CUENTAS?</a:t>
            </a:r>
            <a:endParaRPr sz="1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12" name="Google Shape;212;p3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9388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50" y="2055475"/>
            <a:ext cx="1812375" cy="169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 rotWithShape="1">
          <a:blip r:embed="rId5">
            <a:alphaModFix/>
          </a:blip>
          <a:srcRect l="37156" t="24111" r="29071" b="44407"/>
          <a:stretch/>
        </p:blipFill>
        <p:spPr>
          <a:xfrm>
            <a:off x="2045302" y="4352576"/>
            <a:ext cx="4616452" cy="24194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5" name="Google Shape;215;p30"/>
          <p:cNvPicPr preferRelativeResize="0"/>
          <p:nvPr/>
        </p:nvPicPr>
        <p:blipFill rotWithShape="1">
          <a:blip r:embed="rId6">
            <a:alphaModFix/>
          </a:blip>
          <a:srcRect l="40951" t="27344" r="29637" b="31249"/>
          <a:stretch/>
        </p:blipFill>
        <p:spPr>
          <a:xfrm>
            <a:off x="2045300" y="6858000"/>
            <a:ext cx="4616452" cy="390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0"/>
          <p:cNvSpPr txBox="1"/>
          <p:nvPr/>
        </p:nvSpPr>
        <p:spPr>
          <a:xfrm>
            <a:off x="9886950" y="2325275"/>
            <a:ext cx="13982100" cy="84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US" sz="3600" b="1" i="1" u="sng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proceso</a:t>
            </a:r>
            <a:r>
              <a:rPr lang="en-US" sz="3600" b="1" i="1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conformado por un conjunto de normas, procedimientos, metodologías, estructuras, prácticas y resultados mediante los cuales, las entidades de la administración pública del nivel nacional y territorial y los servidores públicos informan, explican y dan a conocer los resultados de su gestión a los ciudadanos, la sociedad civil, otras entidades públicas y a los organismos de control, a partir de </a:t>
            </a:r>
            <a:r>
              <a:rPr lang="en-US" sz="3600" b="1" i="1" u="sng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promoción del diálogo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(</a:t>
            </a:r>
            <a:r>
              <a:rPr lang="en-US" sz="36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Ley 1757 de 2015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36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 es:</a:t>
            </a:r>
            <a:endParaRPr>
              <a:solidFill>
                <a:schemeClr val="accent1"/>
              </a:solidFill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Char char="-"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expresión de control social</a:t>
            </a:r>
            <a:endParaRPr>
              <a:solidFill>
                <a:schemeClr val="accent1"/>
              </a:solidFill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Char char="-"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un proceso que se basa en la interrelación del Estado con la ciudadanía</a:t>
            </a:r>
            <a:endParaRPr>
              <a:solidFill>
                <a:schemeClr val="accent1"/>
              </a:solidFill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Char char="-"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la capacidad como organismo público para responder a la ciudadanía sobre los compromisos asumidos.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/>
        </p:nvSpPr>
        <p:spPr>
          <a:xfrm>
            <a:off x="2442125" y="2492475"/>
            <a:ext cx="5975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1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2" name="Google Shape;222;p31"/>
          <p:cNvSpPr txBox="1"/>
          <p:nvPr/>
        </p:nvSpPr>
        <p:spPr>
          <a:xfrm>
            <a:off x="414150" y="7239625"/>
            <a:ext cx="8130600" cy="3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siniestralidad en la localidad se concentra principalmente en: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Ciudad de Quito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de las Américas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Calle 13 (concentrándose entre la carrera 43 y la carrera 53F)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carrera 68 hacia el norte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Primero de Mayo.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3" name="Google Shape;223;p3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799" y="2009401"/>
            <a:ext cx="2137315" cy="12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5">
            <a:alphaModFix/>
          </a:blip>
          <a:srcRect l="2094" t="4531" r="2285" b="4285"/>
          <a:stretch/>
        </p:blipFill>
        <p:spPr>
          <a:xfrm>
            <a:off x="9088900" y="1323600"/>
            <a:ext cx="8572610" cy="1159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13910" y="1544163"/>
            <a:ext cx="6417689" cy="254462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/>
          <p:nvPr/>
        </p:nvSpPr>
        <p:spPr>
          <a:xfrm>
            <a:off x="17892300" y="4718875"/>
            <a:ext cx="6417600" cy="18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PUENTE ARANDA</a:t>
            </a: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una de las localidades con buen indicador de vidas salvadas por siniestros de tránsito en 2020, 11 muertes menos que en 2019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347310" y="6638575"/>
            <a:ext cx="5369997" cy="684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 txBox="1"/>
          <p:nvPr/>
        </p:nvSpPr>
        <p:spPr>
          <a:xfrm>
            <a:off x="414150" y="4236688"/>
            <a:ext cx="8130600" cy="22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Visión Cero</a:t>
            </a:r>
            <a:endParaRPr sz="24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Visión Cero es una iniciativa que le da un enfoque ético a la seguridad vial buscando reducir a </a:t>
            </a:r>
            <a:r>
              <a:rPr lang="en-US" sz="2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cero</a:t>
            </a: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número de víctimas fatales o heridos graves de siniestros viales.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/>
        </p:nvSpPr>
        <p:spPr>
          <a:xfrm>
            <a:off x="2129124" y="8316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3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2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 del</a:t>
            </a: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3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2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2"/>
          <p:cNvSpPr txBox="1"/>
          <p:nvPr/>
        </p:nvSpPr>
        <p:spPr>
          <a:xfrm>
            <a:off x="0" y="114979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750" y="1941575"/>
            <a:ext cx="10816681" cy="53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2"/>
          <p:cNvSpPr/>
          <p:nvPr/>
        </p:nvSpPr>
        <p:spPr>
          <a:xfrm>
            <a:off x="3297025" y="3346625"/>
            <a:ext cx="552000" cy="3277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3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85125" y="8754801"/>
            <a:ext cx="1732194" cy="15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1950" y="8761925"/>
            <a:ext cx="2531397" cy="148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 txBox="1"/>
          <p:nvPr/>
        </p:nvSpPr>
        <p:spPr>
          <a:xfrm>
            <a:off x="4098275" y="9004425"/>
            <a:ext cx="72852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ubica en el 5 lugar con 1788 siniestros viales lo que equivale al 7.9% de los siniestros de la ciudad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5" name="Google Shape;245;p32"/>
          <p:cNvSpPr txBox="1"/>
          <p:nvPr/>
        </p:nvSpPr>
        <p:spPr>
          <a:xfrm>
            <a:off x="15082100" y="8799725"/>
            <a:ext cx="838740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ubica en el 3er lugar con 28 siniestros viales con víctimas fatales lo que equivale al 8% de los siniestros de la ciudad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46" name="Google Shape;246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57000" y="1650425"/>
            <a:ext cx="9117107" cy="590228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 txBox="1"/>
          <p:nvPr/>
        </p:nvSpPr>
        <p:spPr>
          <a:xfrm>
            <a:off x="19474100" y="3313325"/>
            <a:ext cx="4553700" cy="8214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En 2020 el 2% de los siniestros tuvieron víctimas fatales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8" name="Google Shape;248;p32"/>
          <p:cNvSpPr txBox="1"/>
          <p:nvPr/>
        </p:nvSpPr>
        <p:spPr>
          <a:xfrm>
            <a:off x="19474100" y="4303925"/>
            <a:ext cx="4553700" cy="8214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Ocurrió un siniestro grave cada 13 horas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9" name="Google Shape;249;p32"/>
          <p:cNvSpPr txBox="1"/>
          <p:nvPr/>
        </p:nvSpPr>
        <p:spPr>
          <a:xfrm>
            <a:off x="19474100" y="5294525"/>
            <a:ext cx="4553700" cy="8214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Ocurrió un siniestro con muertes cada 12 días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/>
          <p:nvPr/>
        </p:nvSpPr>
        <p:spPr>
          <a:xfrm>
            <a:off x="2129124" y="8316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3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 del</a:t>
            </a: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3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33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3"/>
          <p:cNvSpPr txBox="1"/>
          <p:nvPr/>
        </p:nvSpPr>
        <p:spPr>
          <a:xfrm>
            <a:off x="0" y="114979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0" name="Google Shape;260;p33"/>
          <p:cNvPicPr preferRelativeResize="0"/>
          <p:nvPr/>
        </p:nvPicPr>
        <p:blipFill rotWithShape="1">
          <a:blip r:embed="rId5">
            <a:alphaModFix/>
          </a:blip>
          <a:srcRect l="20012" t="3372" r="18974" b="14767"/>
          <a:stretch/>
        </p:blipFill>
        <p:spPr>
          <a:xfrm>
            <a:off x="7105100" y="2280849"/>
            <a:ext cx="5221063" cy="4407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1" name="Google Shape;261;p33"/>
          <p:cNvPicPr preferRelativeResize="0"/>
          <p:nvPr/>
        </p:nvPicPr>
        <p:blipFill rotWithShape="1">
          <a:blip r:embed="rId6">
            <a:alphaModFix/>
          </a:blip>
          <a:srcRect r="5713"/>
          <a:stretch/>
        </p:blipFill>
        <p:spPr>
          <a:xfrm>
            <a:off x="267350" y="2280850"/>
            <a:ext cx="6662400" cy="4407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2" name="Google Shape;262;p33"/>
          <p:cNvPicPr preferRelativeResize="0"/>
          <p:nvPr/>
        </p:nvPicPr>
        <p:blipFill rotWithShape="1">
          <a:blip r:embed="rId7">
            <a:alphaModFix/>
          </a:blip>
          <a:srcRect l="15355" t="3206" r="19553" b="11512"/>
          <a:stretch/>
        </p:blipFill>
        <p:spPr>
          <a:xfrm>
            <a:off x="12435500" y="2280850"/>
            <a:ext cx="5517050" cy="443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3" name="Google Shape;263;p33"/>
          <p:cNvPicPr preferRelativeResize="0"/>
          <p:nvPr/>
        </p:nvPicPr>
        <p:blipFill rotWithShape="1">
          <a:blip r:embed="rId8">
            <a:alphaModFix/>
          </a:blip>
          <a:srcRect l="15617" t="3778" r="10154" b="8356"/>
          <a:stretch/>
        </p:blipFill>
        <p:spPr>
          <a:xfrm>
            <a:off x="18061875" y="2280850"/>
            <a:ext cx="6114034" cy="443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4" name="Google Shape;264;p33"/>
          <p:cNvSpPr/>
          <p:nvPr/>
        </p:nvSpPr>
        <p:spPr>
          <a:xfrm>
            <a:off x="6042775" y="77944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90%</a:t>
            </a:r>
            <a:endParaRPr/>
          </a:p>
        </p:txBody>
      </p:sp>
      <p:pic>
        <p:nvPicPr>
          <p:cNvPr id="265" name="Google Shape;265;p33" descr="Image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108202">
            <a:off x="10717251" y="7704016"/>
            <a:ext cx="2364531" cy="267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 descr="Imagen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8550" y="7652537"/>
            <a:ext cx="4034350" cy="23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3"/>
          <p:cNvSpPr/>
          <p:nvPr/>
        </p:nvSpPr>
        <p:spPr>
          <a:xfrm>
            <a:off x="5103900" y="9055000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los Siniestros viales son Choques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33"/>
          <p:cNvSpPr/>
          <p:nvPr/>
        </p:nvSpPr>
        <p:spPr>
          <a:xfrm>
            <a:off x="14424775" y="80230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52%</a:t>
            </a:r>
            <a:endParaRPr/>
          </a:p>
        </p:txBody>
      </p:sp>
      <p:sp>
        <p:nvSpPr>
          <p:cNvPr id="269" name="Google Shape;269;p33"/>
          <p:cNvSpPr/>
          <p:nvPr/>
        </p:nvSpPr>
        <p:spPr>
          <a:xfrm>
            <a:off x="20292175" y="80230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40%</a:t>
            </a:r>
            <a:endParaRPr/>
          </a:p>
        </p:txBody>
      </p:sp>
      <p:sp>
        <p:nvSpPr>
          <p:cNvPr id="270" name="Google Shape;270;p33"/>
          <p:cNvSpPr/>
          <p:nvPr/>
        </p:nvSpPr>
        <p:spPr>
          <a:xfrm>
            <a:off x="13485900" y="9283600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las víctimas fatales son Motociclistas  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p33"/>
          <p:cNvSpPr/>
          <p:nvPr/>
        </p:nvSpPr>
        <p:spPr>
          <a:xfrm>
            <a:off x="19048500" y="9283600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las víctimas lesionadas son Motociclistas  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Gerencia en Vía">
      <a:dk1>
        <a:srgbClr val="22294A"/>
      </a:dk1>
      <a:lt1>
        <a:srgbClr val="FFFFFF"/>
      </a:lt1>
      <a:dk2>
        <a:srgbClr val="5E5E5E"/>
      </a:dk2>
      <a:lt2>
        <a:srgbClr val="D5D5D5"/>
      </a:lt2>
      <a:accent1>
        <a:srgbClr val="171C3C"/>
      </a:accent1>
      <a:accent2>
        <a:srgbClr val="B8D101"/>
      </a:accent2>
      <a:accent3>
        <a:srgbClr val="D2D2D2"/>
      </a:accent3>
      <a:accent4>
        <a:srgbClr val="247B76"/>
      </a:accent4>
      <a:accent5>
        <a:srgbClr val="EED403"/>
      </a:accent5>
      <a:accent6>
        <a:srgbClr val="8A5D8F"/>
      </a:accent6>
      <a:hlink>
        <a:srgbClr val="171C3C"/>
      </a:hlink>
      <a:folHlink>
        <a:srgbClr val="B8D1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2721</Words>
  <Application>Microsoft Office PowerPoint</Application>
  <PresentationFormat>Personalizado</PresentationFormat>
  <Paragraphs>342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4" baseType="lpstr">
      <vt:lpstr>Arial</vt:lpstr>
      <vt:lpstr>Helvetica Neue Light</vt:lpstr>
      <vt:lpstr>Helvetica Neue</vt:lpstr>
      <vt:lpstr>Calibri</vt:lpstr>
      <vt:lpstr>Century Gothic</vt:lpstr>
      <vt:lpstr>Impact</vt:lpstr>
      <vt:lpstr>Arial Rounded</vt:lpstr>
      <vt:lpstr>Merriweather Sans</vt:lpstr>
      <vt:lpstr>Arial Black</vt:lpstr>
      <vt:lpstr>Verdana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TRANSPARENCIA Y ACCESO A LA INFORMACIÓN  Y ANTICORRUPCIÓN Y ATENCIÓN AL CIUDADANO</vt:lpstr>
      <vt:lpstr>TRANSPARENCIA Y ACCESO A LA INFORMACIÓN  Y ANTICORRUPCIÓN Y ATENCIÓN AL CIUDADANO</vt:lpstr>
      <vt:lpstr>TRANSPARENCIA Y ACCESO A LA INFORMACIÓN  Y ANTICORRUPCIÓN Y ATENCIÓN AL CIUDADANO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Vargas</dc:creator>
  <cp:lastModifiedBy>Carolina Vargas</cp:lastModifiedBy>
  <cp:revision>5</cp:revision>
  <dcterms:modified xsi:type="dcterms:W3CDTF">2021-06-09T18:54:33Z</dcterms:modified>
</cp:coreProperties>
</file>