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1" r:id="rId4"/>
    <p:sldId id="437" r:id="rId5"/>
    <p:sldId id="282" r:id="rId6"/>
    <p:sldId id="283" r:id="rId7"/>
    <p:sldId id="294" r:id="rId8"/>
    <p:sldId id="295" r:id="rId9"/>
    <p:sldId id="296" r:id="rId10"/>
    <p:sldId id="297" r:id="rId11"/>
    <p:sldId id="389" r:id="rId12"/>
    <p:sldId id="277" r:id="rId13"/>
    <p:sldId id="365" r:id="rId14"/>
    <p:sldId id="264" r:id="rId15"/>
    <p:sldId id="259" r:id="rId16"/>
    <p:sldId id="279" r:id="rId17"/>
    <p:sldId id="265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18"/>
    <a:srgbClr val="4C531E"/>
    <a:srgbClr val="C9D41E"/>
    <a:srgbClr val="859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Énfasi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6B756-BB7B-406B-AA90-0003C2A0BDB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41E30-4448-43EE-8CA3-B38A7F2DDA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41E30-4448-43EE-8CA3-B38A7F2DDA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49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41E30-4448-43EE-8CA3-B38A7F2DDAC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0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176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5882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41E30-4448-43EE-8CA3-B38A7F2DDA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6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078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299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41E30-4448-43EE-8CA3-B38A7F2DDA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43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3FE6F-141E-F442-9EC3-5CB94C8C617C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847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05118" y="4000500"/>
            <a:ext cx="4840941" cy="3273136"/>
          </a:xfrm>
          <a:prstGeom prst="rect">
            <a:avLst/>
          </a:prstGeom>
        </p:spPr>
        <p:txBody>
          <a:bodyPr spcFirstLastPara="1" wrap="square" lIns="82045" tIns="41011" rIns="82045" bIns="41011" anchor="t" anchorCtr="0">
            <a:noAutofit/>
          </a:bodyPr>
          <a:lstStyle/>
          <a:p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1039813"/>
            <a:ext cx="4984750" cy="2805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923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130" y="1311833"/>
            <a:ext cx="9144000" cy="2387600"/>
          </a:xfrm>
          <a:ln>
            <a:solidFill>
              <a:schemeClr val="bg1"/>
            </a:solidFill>
          </a:ln>
        </p:spPr>
        <p:txBody>
          <a:bodyPr anchor="b"/>
          <a:lstStyle>
            <a:lvl1pPr algn="ctr">
              <a:defRPr sz="6000" b="1">
                <a:ln>
                  <a:solidFill>
                    <a:schemeClr val="tx1"/>
                  </a:solidFill>
                </a:ln>
                <a:solidFill>
                  <a:srgbClr val="C9D4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130" y="3791508"/>
            <a:ext cx="9144000" cy="1655762"/>
          </a:xfrm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glow rad="101600">
                    <a:srgbClr val="A9B91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7"/>
          <a:stretch/>
        </p:blipFill>
        <p:spPr>
          <a:xfrm>
            <a:off x="8138984" y="0"/>
            <a:ext cx="4053016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320684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C9D41E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31E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4519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0133" cy="4126442"/>
          </a:xfrm>
        </p:spPr>
        <p:txBody>
          <a:bodyPr/>
          <a:lstStyle>
            <a:lvl1pPr algn="just">
              <a:defRPr>
                <a:solidFill>
                  <a:srgbClr val="4C531E"/>
                </a:solidFill>
                <a:latin typeface="+mj-lt"/>
              </a:defRPr>
            </a:lvl1pPr>
            <a:lvl2pPr algn="just">
              <a:defRPr>
                <a:solidFill>
                  <a:srgbClr val="4C531E"/>
                </a:solidFill>
                <a:latin typeface="+mj-lt"/>
              </a:defRPr>
            </a:lvl2pPr>
            <a:lvl3pPr algn="just">
              <a:defRPr>
                <a:solidFill>
                  <a:srgbClr val="4C531E"/>
                </a:solidFill>
                <a:latin typeface="+mj-lt"/>
              </a:defRPr>
            </a:lvl3pPr>
            <a:lvl4pPr algn="just">
              <a:defRPr>
                <a:solidFill>
                  <a:srgbClr val="4C531E"/>
                </a:solidFill>
                <a:latin typeface="+mj-lt"/>
              </a:defRPr>
            </a:lvl4pPr>
            <a:lvl5pPr algn="just"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3" r="92973"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9103" y="5617206"/>
            <a:ext cx="1447184" cy="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68333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3" r="92973"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9103" y="5617206"/>
            <a:ext cx="1447184" cy="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2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482811" y="1501303"/>
            <a:ext cx="9144000" cy="23876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b"/>
          <a:lstStyle>
            <a:lvl1pPr algn="ctr">
              <a:defRPr sz="6000" b="1">
                <a:ln>
                  <a:solidFill>
                    <a:schemeClr val="bg1"/>
                  </a:solidFill>
                </a:ln>
                <a:solidFill>
                  <a:srgbClr val="4C53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482811" y="4046881"/>
            <a:ext cx="9144000" cy="165576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184816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7"/>
            <a:ext cx="12192000" cy="68575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430431" y="435225"/>
            <a:ext cx="7418922" cy="618876"/>
          </a:xfrm>
          <a:prstGeom prst="rect">
            <a:avLst/>
          </a:prstGeom>
        </p:spPr>
        <p:txBody>
          <a:bodyPr anchor="ctr"/>
          <a:lstStyle>
            <a:lvl1pPr>
              <a:defRPr sz="22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30430" y="5276850"/>
            <a:ext cx="8318888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1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 hasCustomPrompt="1"/>
          </p:nvPr>
        </p:nvSpPr>
        <p:spPr>
          <a:xfrm>
            <a:off x="2959292" y="1951838"/>
            <a:ext cx="7353779" cy="2862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117810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5"/>
          <a:stretch/>
        </p:blipFill>
        <p:spPr>
          <a:xfrm>
            <a:off x="9498226" y="0"/>
            <a:ext cx="269377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75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801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7B43C-F43F-4027-9C7A-133BA3362111}" type="datetimeFigureOut">
              <a:rPr lang="es-CO" smtClean="0"/>
              <a:t>2/06/2021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E475-6AC6-48A1-A88A-6867698AA649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287400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CO" sz="4400" b="1" kern="1200" dirty="0">
          <a:solidFill>
            <a:srgbClr val="A9B9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Clr>
          <a:srgbClr val="A9B91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atnciudadano@idu.gov.co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sdqs.bogota.gov.co/sdqs/publico/nino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ogota.gov.co/sdqs/" TargetMode="External"/><Relationship Id="rId11" Type="http://schemas.openxmlformats.org/officeDocument/2006/relationships/image" Target="../media/image38.jpeg"/><Relationship Id="rId5" Type="http://schemas.openxmlformats.org/officeDocument/2006/relationships/hyperlink" Target="http://www.idu.gov.co/page/pqrs" TargetMode="External"/><Relationship Id="rId10" Type="http://schemas.openxmlformats.org/officeDocument/2006/relationships/image" Target="../media/image37.jpeg"/><Relationship Id="rId4" Type="http://schemas.openxmlformats.org/officeDocument/2006/relationships/hyperlink" Target="http://www.idu.gov.co/page/chat" TargetMode="External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1753" y="710942"/>
            <a:ext cx="9144000" cy="2387600"/>
          </a:xfrm>
        </p:spPr>
        <p:txBody>
          <a:bodyPr>
            <a:normAutofit/>
          </a:bodyPr>
          <a:lstStyle/>
          <a:p>
            <a:r>
              <a:rPr lang="es-CO" dirty="0"/>
              <a:t>IDU, Rendición de cuentas sector Movilidad.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1753" y="3098542"/>
            <a:ext cx="9144000" cy="1655762"/>
          </a:xfrm>
        </p:spPr>
        <p:txBody>
          <a:bodyPr>
            <a:normAutofit/>
          </a:bodyPr>
          <a:lstStyle/>
          <a:p>
            <a:endParaRPr lang="es-CO" sz="4800" dirty="0"/>
          </a:p>
          <a:p>
            <a:r>
              <a:rPr lang="es-CO" sz="4800" dirty="0"/>
              <a:t>LOCALIDAD BARRIOS UNIDOS</a:t>
            </a:r>
          </a:p>
        </p:txBody>
      </p:sp>
    </p:spTree>
    <p:extLst>
      <p:ext uri="{BB962C8B-B14F-4D97-AF65-F5344CB8AC3E}">
        <p14:creationId xmlns:p14="http://schemas.microsoft.com/office/powerpoint/2010/main" val="284940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583635" y="1069268"/>
            <a:ext cx="9078447" cy="618876"/>
          </a:xfrm>
        </p:spPr>
        <p:txBody>
          <a:bodyPr>
            <a:noAutofit/>
          </a:bodyPr>
          <a:lstStyle/>
          <a:p>
            <a:pPr algn="ctr"/>
            <a:r>
              <a:rPr lang="es-CO" sz="3600" dirty="0"/>
              <a:t>PUENTE PEATONAL  Calle 73 POR Transversal 56A (Canal Salitre Barrio San Fernando).</a:t>
            </a:r>
            <a:br>
              <a:rPr lang="es-CO" sz="4000" dirty="0">
                <a:solidFill>
                  <a:srgbClr val="1D8A72"/>
                </a:solidFill>
                <a:latin typeface="+mj-lt"/>
                <a:ea typeface="+mn-ea"/>
                <a:cs typeface="+mn-cs"/>
              </a:rPr>
            </a:br>
            <a:r>
              <a:rPr lang="es-CO" sz="4000" dirty="0"/>
              <a:t> </a:t>
            </a:r>
          </a:p>
        </p:txBody>
      </p:sp>
      <p:sp>
        <p:nvSpPr>
          <p:cNvPr id="11" name="Elipse 10"/>
          <p:cNvSpPr/>
          <p:nvPr/>
        </p:nvSpPr>
        <p:spPr>
          <a:xfrm>
            <a:off x="642283" y="420057"/>
            <a:ext cx="649211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300" b="1" dirty="0"/>
              <a:t>7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90BFA0F-7A67-4163-B059-BFF32F93ECA0}"/>
              </a:ext>
            </a:extLst>
          </p:cNvPr>
          <p:cNvSpPr/>
          <p:nvPr/>
        </p:nvSpPr>
        <p:spPr>
          <a:xfrm>
            <a:off x="2168267" y="5751645"/>
            <a:ext cx="36679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300" b="1" dirty="0">
                <a:solidFill>
                  <a:srgbClr val="1D8A72"/>
                </a:solidFill>
                <a:latin typeface="+mj-lt"/>
              </a:rPr>
              <a:t>ESTADO ANTERIOR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E5D34E-FBE8-4504-AD88-E3346022428D}"/>
              </a:ext>
            </a:extLst>
          </p:cNvPr>
          <p:cNvSpPr/>
          <p:nvPr/>
        </p:nvSpPr>
        <p:spPr>
          <a:xfrm>
            <a:off x="7133928" y="5788733"/>
            <a:ext cx="31261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300" b="1" dirty="0">
                <a:solidFill>
                  <a:srgbClr val="1D8A72"/>
                </a:solidFill>
                <a:latin typeface="+mj-lt"/>
              </a:rPr>
              <a:t>ESTADO ACTUAL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D73802-0649-43FE-9259-2FBE124AB6F0}"/>
              </a:ext>
            </a:extLst>
          </p:cNvPr>
          <p:cNvSpPr txBox="1"/>
          <p:nvPr/>
        </p:nvSpPr>
        <p:spPr>
          <a:xfrm>
            <a:off x="2370530" y="5476425"/>
            <a:ext cx="28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b="1" dirty="0">
                <a:solidFill>
                  <a:srgbClr val="1D8A72"/>
                </a:solidFill>
                <a:latin typeface="+mj-lt"/>
              </a:rPr>
              <a:t>Fuente: Consorcio Santa Rosa CTO-IDU-1629-2019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6F6C86-A79F-41C8-B8E2-CCA96C325B9B}"/>
              </a:ext>
            </a:extLst>
          </p:cNvPr>
          <p:cNvSpPr txBox="1"/>
          <p:nvPr/>
        </p:nvSpPr>
        <p:spPr>
          <a:xfrm>
            <a:off x="7410246" y="5452597"/>
            <a:ext cx="28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b="1" dirty="0">
                <a:solidFill>
                  <a:srgbClr val="1D8A72"/>
                </a:solidFill>
                <a:latin typeface="+mj-lt"/>
              </a:rPr>
              <a:t>Fuente: Consorcio Santa Rosa CTO-IDU-1629-2019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CA8ACA-9F8D-4C65-8E8C-6681C4C24F85}"/>
              </a:ext>
            </a:extLst>
          </p:cNvPr>
          <p:cNvPicPr/>
          <p:nvPr/>
        </p:nvPicPr>
        <p:blipFill rotWithShape="1">
          <a:blip r:embed="rId3"/>
          <a:srcRect l="40564" t="60634" r="29056" b="19154"/>
          <a:stretch/>
        </p:blipFill>
        <p:spPr bwMode="auto">
          <a:xfrm>
            <a:off x="2168267" y="1804987"/>
            <a:ext cx="7827989" cy="3397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829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">
            <a:extLst>
              <a:ext uri="{FF2B5EF4-FFF2-40B4-BE49-F238E27FC236}">
                <a16:creationId xmlns:a16="http://schemas.microsoft.com/office/drawing/2014/main" id="{5718302A-DC4D-4049-B540-DD79C617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34" y="370825"/>
            <a:ext cx="10222307" cy="1010970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						 	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B2DD251-C2C8-4EDA-8DC5-AF04576D0236}"/>
              </a:ext>
            </a:extLst>
          </p:cNvPr>
          <p:cNvGrpSpPr/>
          <p:nvPr/>
        </p:nvGrpSpPr>
        <p:grpSpPr>
          <a:xfrm>
            <a:off x="7394981" y="3034059"/>
            <a:ext cx="2367290" cy="1315305"/>
            <a:chOff x="3495966" y="1281329"/>
            <a:chExt cx="2367290" cy="1315305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CA6F133-5FAC-4E21-8AE0-8F86E30D0589}"/>
                </a:ext>
              </a:extLst>
            </p:cNvPr>
            <p:cNvSpPr/>
            <p:nvPr/>
          </p:nvSpPr>
          <p:spPr>
            <a:xfrm>
              <a:off x="3765288" y="1788762"/>
              <a:ext cx="2097968" cy="80787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64C5757-AFD6-423E-9624-8968482D71BD}"/>
                </a:ext>
              </a:extLst>
            </p:cNvPr>
            <p:cNvSpPr txBox="1"/>
            <p:nvPr/>
          </p:nvSpPr>
          <p:spPr>
            <a:xfrm>
              <a:off x="3495966" y="1281329"/>
              <a:ext cx="2097968" cy="807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489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kern="1200" dirty="0"/>
                <a:t>Inicial : 7 meses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kern="1200" dirty="0"/>
                <a:t>Prorroga 1: 5 meses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900" kern="1200" dirty="0"/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CO" sz="700" kern="1200" dirty="0"/>
            </a:p>
          </p:txBody>
        </p:sp>
      </p:grp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043A7C2-B060-40A1-852F-32C8582CC6BF}"/>
              </a:ext>
            </a:extLst>
          </p:cNvPr>
          <p:cNvGraphicFramePr>
            <a:graphicFrameLocks noGrp="1"/>
          </p:cNvGraphicFramePr>
          <p:nvPr/>
        </p:nvGraphicFramePr>
        <p:xfrm>
          <a:off x="880208" y="1381795"/>
          <a:ext cx="8984974" cy="4237605"/>
        </p:xfrm>
        <a:graphic>
          <a:graphicData uri="http://schemas.openxmlformats.org/drawingml/2006/table">
            <a:tbl>
              <a:tblPr/>
              <a:tblGrid>
                <a:gridCol w="5907411">
                  <a:extLst>
                    <a:ext uri="{9D8B030D-6E8A-4147-A177-3AD203B41FA5}">
                      <a16:colId xmlns:a16="http://schemas.microsoft.com/office/drawing/2014/main" val="4051860808"/>
                    </a:ext>
                  </a:extLst>
                </a:gridCol>
                <a:gridCol w="3077563">
                  <a:extLst>
                    <a:ext uri="{9D8B030D-6E8A-4147-A177-3AD203B41FA5}">
                      <a16:colId xmlns:a16="http://schemas.microsoft.com/office/drawing/2014/main" val="2518923470"/>
                    </a:ext>
                  </a:extLst>
                </a:gridCol>
              </a:tblGrid>
              <a:tr h="963839"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“ESTUDIOS, DISEÑOS Y CONSTRUCCIÓN DE CALLES COMERCIALES A CIELO ABIERTO EN LAS LOCALIDADES DE LA CIUDAD DE BOGOTÁ, GRUPO 1 - LOCALIDAD DE BARRIOS UNIDOS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934" marR="110934" marT="55467" marB="5546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259819"/>
                  </a:ext>
                </a:extLst>
              </a:tr>
              <a:tr h="28758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Contrato</a:t>
                      </a:r>
                      <a:endParaRPr lang="es-MX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IDU No.1564 de 2018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033941"/>
                  </a:ext>
                </a:extLst>
              </a:tr>
              <a:tr h="28758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de inicio del contrato</a:t>
                      </a:r>
                      <a:endParaRPr lang="es-MX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de febrero de 2019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599382"/>
                  </a:ext>
                </a:extLst>
              </a:tr>
              <a:tr h="28758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Plazo para ejecución de la Consultoría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meses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258111"/>
                  </a:ext>
                </a:extLst>
              </a:tr>
              <a:tr h="28758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Plazo para ejecución de la Etapa de Obra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meses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345882"/>
                  </a:ext>
                </a:extLst>
              </a:tr>
              <a:tr h="28758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total de ejecución 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meses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21814"/>
                  </a:ext>
                </a:extLst>
              </a:tr>
              <a:tr h="28758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de cambio de Etapa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de febrero de 2021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36491"/>
                  </a:ext>
                </a:extLst>
              </a:tr>
              <a:tr h="28758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inicio de obra</a:t>
                      </a:r>
                      <a:endParaRPr lang="es-MX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de abril de 2021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55592"/>
                  </a:ext>
                </a:extLst>
              </a:tr>
              <a:tr h="28758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de terminación.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de febrero de 2022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097484"/>
                  </a:ext>
                </a:extLst>
              </a:tr>
              <a:tr h="35021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etapa de consultoria</a:t>
                      </a:r>
                      <a:endParaRPr lang="es-MX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 688,710,201.00 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32021"/>
                  </a:ext>
                </a:extLst>
              </a:tr>
              <a:tr h="352216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etapa de construcción</a:t>
                      </a:r>
                      <a:endParaRPr lang="es-MX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$ 10,736,814,002.00 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638223"/>
                  </a:ext>
                </a:extLst>
              </a:tr>
              <a:tr h="24413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total del proyecto</a:t>
                      </a:r>
                      <a:endParaRPr lang="es-MX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11,425,524,203.00 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56" marR="11556" marT="11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691488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4FD9D5AA-53AA-4184-A0AA-86CEBBF9109E}"/>
              </a:ext>
            </a:extLst>
          </p:cNvPr>
          <p:cNvGrpSpPr/>
          <p:nvPr/>
        </p:nvGrpSpPr>
        <p:grpSpPr>
          <a:xfrm>
            <a:off x="690375" y="370825"/>
            <a:ext cx="8844003" cy="942120"/>
            <a:chOff x="1098123" y="688426"/>
            <a:chExt cx="8844003" cy="94212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A8275E45-AB76-441B-8573-3803DD4817C2}"/>
                </a:ext>
              </a:extLst>
            </p:cNvPr>
            <p:cNvSpPr/>
            <p:nvPr/>
          </p:nvSpPr>
          <p:spPr>
            <a:xfrm>
              <a:off x="2360718" y="1566957"/>
              <a:ext cx="7314909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A63E8D52-0E5B-4A5F-9EDD-F237CCEFFC9B}"/>
                </a:ext>
              </a:extLst>
            </p:cNvPr>
            <p:cNvGrpSpPr/>
            <p:nvPr/>
          </p:nvGrpSpPr>
          <p:grpSpPr>
            <a:xfrm>
              <a:off x="1098123" y="688426"/>
              <a:ext cx="8844003" cy="942120"/>
              <a:chOff x="1098123" y="688426"/>
              <a:chExt cx="8844003" cy="942120"/>
            </a:xfrm>
          </p:grpSpPr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24D2C67B-7F3D-40D6-98B1-6A925DB8EB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2076" y="824371"/>
                <a:ext cx="7870050" cy="8026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 fontScale="8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s-CO" sz="4400" b="1" kern="1200">
                    <a:solidFill>
                      <a:srgbClr val="A9B91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s-MX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Estudios y Diseños y Construcción </a:t>
                </a:r>
              </a:p>
              <a:p>
                <a:pPr algn="ctr"/>
                <a:r>
                  <a:rPr lang="es-MX" sz="3600" dirty="0"/>
                  <a:t>Contrato 1564-2018</a:t>
                </a:r>
                <a:endParaRPr lang="es-CO" sz="3600" dirty="0"/>
              </a:p>
              <a:p>
                <a:pPr algn="ctr"/>
                <a:endParaRPr lang="es-MX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9F90BD51-93E5-4BE2-BE56-C049B67E73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06" t="27482" r="45625" b="55291"/>
              <a:stretch/>
            </p:blipFill>
            <p:spPr bwMode="auto">
              <a:xfrm>
                <a:off x="1098123" y="688426"/>
                <a:ext cx="973953" cy="942120"/>
              </a:xfrm>
              <a:prstGeom prst="rect">
                <a:avLst/>
              </a:prstGeom>
              <a:ln w="38100" cap="sq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1575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098123" y="582099"/>
            <a:ext cx="8844003" cy="942120"/>
            <a:chOff x="1098123" y="688426"/>
            <a:chExt cx="8844003" cy="942120"/>
          </a:xfrm>
        </p:grpSpPr>
        <p:sp>
          <p:nvSpPr>
            <p:cNvPr id="7" name="Rectángulo 6"/>
            <p:cNvSpPr/>
            <p:nvPr/>
          </p:nvSpPr>
          <p:spPr>
            <a:xfrm>
              <a:off x="2360718" y="1566957"/>
              <a:ext cx="7314909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1098123" y="688426"/>
              <a:ext cx="8844003" cy="942120"/>
              <a:chOff x="1098123" y="688426"/>
              <a:chExt cx="8844003" cy="942120"/>
            </a:xfrm>
          </p:grpSpPr>
          <p:sp>
            <p:nvSpPr>
              <p:cNvPr id="16" name="Título 1">
                <a:extLst>
                  <a:ext uri="{FF2B5EF4-FFF2-40B4-BE49-F238E27FC236}">
                    <a16:creationId xmlns:a16="http://schemas.microsoft.com/office/drawing/2014/main" id="{98EBBBC5-75A4-423E-9B16-0DFE1B48F1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2076" y="824371"/>
                <a:ext cx="7870050" cy="8026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 fontScale="8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s-CO" sz="4400" b="1" kern="1200">
                    <a:solidFill>
                      <a:srgbClr val="A9B91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s-MX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Estudios y Diseños y Construcción </a:t>
                </a:r>
              </a:p>
              <a:p>
                <a:pPr algn="ctr"/>
                <a:r>
                  <a:rPr lang="es-MX" sz="3600" dirty="0"/>
                  <a:t>Contrato 1564-2018</a:t>
                </a:r>
                <a:endParaRPr lang="es-CO" sz="3600" dirty="0"/>
              </a:p>
              <a:p>
                <a:pPr algn="ctr"/>
                <a:endParaRPr lang="es-MX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06" t="27482" r="45625" b="55291"/>
              <a:stretch/>
            </p:blipFill>
            <p:spPr bwMode="auto">
              <a:xfrm>
                <a:off x="1098123" y="688426"/>
                <a:ext cx="973953" cy="942120"/>
              </a:xfrm>
              <a:prstGeom prst="rect">
                <a:avLst/>
              </a:prstGeom>
              <a:ln w="38100" cap="sq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sp>
        <p:nvSpPr>
          <p:cNvPr id="8" name="object 5"/>
          <p:cNvSpPr txBox="1">
            <a:spLocks noGrp="1"/>
          </p:cNvSpPr>
          <p:nvPr>
            <p:ph type="title"/>
          </p:nvPr>
        </p:nvSpPr>
        <p:spPr>
          <a:xfrm>
            <a:off x="5258923" y="1714479"/>
            <a:ext cx="3761217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85235" algn="l"/>
              </a:tabLst>
            </a:pPr>
            <a:r>
              <a:rPr lang="es-MX" sz="2800" dirty="0"/>
              <a:t>LOCALIDAD BARRIOS UNIDOS: CRA 50 ENTRE CALLE 72 Y CALLE 79B</a:t>
            </a:r>
            <a:endParaRPr lang="es-CO" sz="2800" dirty="0"/>
          </a:p>
        </p:txBody>
      </p:sp>
      <p:sp>
        <p:nvSpPr>
          <p:cNvPr id="9" name="object 8"/>
          <p:cNvSpPr txBox="1"/>
          <p:nvPr/>
        </p:nvSpPr>
        <p:spPr>
          <a:xfrm>
            <a:off x="4961001" y="6145784"/>
            <a:ext cx="2325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0" dirty="0">
                <a:solidFill>
                  <a:srgbClr val="FFFFFF"/>
                </a:solidFill>
                <a:latin typeface="Verdana"/>
                <a:cs typeface="Verdana"/>
              </a:rPr>
              <a:t>VISTA</a:t>
            </a:r>
            <a:r>
              <a:rPr sz="2000" b="1" spc="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125" dirty="0">
                <a:solidFill>
                  <a:srgbClr val="FFFFFF"/>
                </a:solidFill>
                <a:latin typeface="Verdana"/>
                <a:cs typeface="Verdana"/>
              </a:rPr>
              <a:t>ACTUAL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D222D044-DC89-440C-B7C9-37C773B409ED}"/>
              </a:ext>
            </a:extLst>
          </p:cNvPr>
          <p:cNvSpPr txBox="1">
            <a:spLocks/>
          </p:cNvSpPr>
          <p:nvPr/>
        </p:nvSpPr>
        <p:spPr>
          <a:xfrm>
            <a:off x="416556" y="5095572"/>
            <a:ext cx="1566200" cy="2898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4400" b="1" kern="1200">
                <a:solidFill>
                  <a:srgbClr val="A9B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dirty="0"/>
              <a:t>Estado Actual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9A7A5BD5-3504-4AB6-9CF5-E952F135315B}"/>
              </a:ext>
            </a:extLst>
          </p:cNvPr>
          <p:cNvSpPr txBox="1">
            <a:spLocks/>
          </p:cNvSpPr>
          <p:nvPr/>
        </p:nvSpPr>
        <p:spPr>
          <a:xfrm>
            <a:off x="4403353" y="6502787"/>
            <a:ext cx="1368337" cy="2898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4400" b="1" kern="1200">
                <a:solidFill>
                  <a:srgbClr val="A9B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800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C6369E31-56BA-40DF-B810-22AD8CE12676}"/>
              </a:ext>
            </a:extLst>
          </p:cNvPr>
          <p:cNvSpPr txBox="1"/>
          <p:nvPr/>
        </p:nvSpPr>
        <p:spPr>
          <a:xfrm>
            <a:off x="5399328" y="6480059"/>
            <a:ext cx="1896745" cy="335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00" b="1" spc="130" dirty="0">
                <a:solidFill>
                  <a:srgbClr val="FFFFFF"/>
                </a:solidFill>
                <a:latin typeface="Verdana"/>
                <a:cs typeface="Verdana"/>
              </a:rPr>
              <a:t>PROPUESTA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501F9598-AFD0-488C-AB37-2C45AC72FC63}"/>
              </a:ext>
            </a:extLst>
          </p:cNvPr>
          <p:cNvSpPr txBox="1"/>
          <p:nvPr/>
        </p:nvSpPr>
        <p:spPr>
          <a:xfrm>
            <a:off x="8122791" y="6462889"/>
            <a:ext cx="147574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Fuente: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Consultoría Modelo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3D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2AB0052-0181-48CD-9971-6346E13F52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92"/>
          <a:stretch/>
        </p:blipFill>
        <p:spPr>
          <a:xfrm>
            <a:off x="731488" y="1965312"/>
            <a:ext cx="4248473" cy="300618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33BA56C-5E23-4FE1-BDCB-AC18D2452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923" y="3838036"/>
            <a:ext cx="4524269" cy="28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0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3735F2F-EFC0-47A7-83BE-DE42E7F54D47}"/>
              </a:ext>
            </a:extLst>
          </p:cNvPr>
          <p:cNvSpPr txBox="1"/>
          <p:nvPr/>
        </p:nvSpPr>
        <p:spPr>
          <a:xfrm>
            <a:off x="10210800" y="5911334"/>
            <a:ext cx="22882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" dirty="0">
                <a:solidFill>
                  <a:srgbClr val="0088A7"/>
                </a:solidFill>
                <a:latin typeface="Verdana" charset="0"/>
                <a:ea typeface="Verdana" charset="0"/>
                <a:cs typeface="Verdana" charset="0"/>
              </a:rPr>
              <a:t>Oficina de Atención al Ciudadano – OTC </a:t>
            </a:r>
          </a:p>
        </p:txBody>
      </p:sp>
      <p:sp useBgFill="1">
        <p:nvSpPr>
          <p:cNvPr id="15" name="Rectángulo 14"/>
          <p:cNvSpPr/>
          <p:nvPr/>
        </p:nvSpPr>
        <p:spPr>
          <a:xfrm>
            <a:off x="610261" y="1833664"/>
            <a:ext cx="5566000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60"/>
              </a:spcBef>
            </a:pPr>
            <a:r>
              <a:rPr lang="es-CO" sz="2000" b="1" dirty="0">
                <a:ea typeface="Verdana" panose="020B0604030504040204" pitchFamily="34" charset="0"/>
                <a:cs typeface="Verdana" panose="020B0604030504040204" pitchFamily="34" charset="0"/>
              </a:rPr>
              <a:t>Punto IDU</a:t>
            </a: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r>
              <a:rPr lang="es-CO" sz="2000" b="1" dirty="0">
                <a:ea typeface="Verdana" panose="020B0604030504040204" pitchFamily="34" charset="0"/>
                <a:cs typeface="Verdana" panose="020B0604030504040204" pitchFamily="34" charset="0"/>
              </a:rPr>
              <a:t>Cl 76 No. 50-13 Oficina: 202</a:t>
            </a: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endParaRPr lang="es-CO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endParaRPr lang="es-CO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r>
              <a:rPr lang="es-MX" sz="2000" b="1" dirty="0">
                <a:ea typeface="Verdana" panose="020B0604030504040204" pitchFamily="34" charset="0"/>
                <a:cs typeface="Verdana" panose="020B0604030504040204" pitchFamily="34" charset="0"/>
              </a:rPr>
              <a:t>Celular : 322 7598582</a:t>
            </a: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r>
              <a:rPr lang="es-MX" sz="2000" b="1" dirty="0">
                <a:ea typeface="Verdana" panose="020B0604030504040204" pitchFamily="34" charset="0"/>
                <a:cs typeface="Verdana" panose="020B0604030504040204" pitchFamily="34" charset="0"/>
              </a:rPr>
              <a:t>Línea Fija:  5 23 73 06</a:t>
            </a: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endParaRPr lang="es-MX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r>
              <a:rPr lang="es-MX" sz="2000" b="1" u="sng" dirty="0">
                <a:ea typeface="Verdana" panose="020B0604030504040204" pitchFamily="34" charset="0"/>
                <a:cs typeface="Verdana" panose="020B0604030504040204" pitchFamily="34" charset="0"/>
              </a:rPr>
              <a:t>Horario de Atención:</a:t>
            </a: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r>
              <a:rPr lang="es-MX" sz="2000" dirty="0">
                <a:ea typeface="Verdana" panose="020B0604030504040204" pitchFamily="34" charset="0"/>
                <a:cs typeface="Verdana" panose="020B0604030504040204" pitchFamily="34" charset="0"/>
              </a:rPr>
              <a:t>Lunes, miércoles y  viernes de 8:00 am a 2:00 pm </a:t>
            </a: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r>
              <a:rPr lang="es-MX" sz="2000" dirty="0">
                <a:ea typeface="Verdana" panose="020B0604030504040204" pitchFamily="34" charset="0"/>
                <a:cs typeface="Verdana" panose="020B0604030504040204" pitchFamily="34" charset="0"/>
              </a:rPr>
              <a:t>Martes y jueves de 11:00 am a 5:00 pm</a:t>
            </a: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endParaRPr lang="es-MX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endParaRPr lang="es-CO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r>
              <a:rPr lang="es-CO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Correo electrónico:</a:t>
            </a: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puntoidubarriosunidos1564@gmail.com</a:t>
            </a: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endParaRPr lang="es-CO" sz="1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7371460" y="1455204"/>
            <a:ext cx="3572510" cy="75692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4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PBX:</a:t>
            </a:r>
            <a:r>
              <a:rPr sz="1400" b="1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3387555</a:t>
            </a:r>
            <a:endParaRPr sz="1400" dirty="0">
              <a:latin typeface="Arial Rounded MT Bold"/>
              <a:cs typeface="Arial Rounded MT Bold"/>
            </a:endParaRPr>
          </a:p>
          <a:p>
            <a:pPr marL="127000" indent="-114300">
              <a:lnSpc>
                <a:spcPct val="100000"/>
              </a:lnSpc>
              <a:spcBef>
                <a:spcPts val="345"/>
              </a:spcBef>
              <a:buFont typeface="Arial Rounded MT Bold"/>
              <a:buChar char="•"/>
              <a:tabLst>
                <a:tab pos="127000" algn="l"/>
              </a:tabLst>
            </a:pPr>
            <a:r>
              <a:rPr sz="14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Línea </a:t>
            </a:r>
            <a:r>
              <a:rPr sz="1400" b="1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01</a:t>
            </a:r>
            <a:r>
              <a:rPr sz="1400" b="1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8000910312</a:t>
            </a:r>
            <a:endParaRPr sz="1400" dirty="0">
              <a:latin typeface="Arial Rounded MT Bold"/>
              <a:cs typeface="Arial Rounded MT Bold"/>
            </a:endParaRPr>
          </a:p>
          <a:p>
            <a:pPr marL="127000" indent="-114300">
              <a:lnSpc>
                <a:spcPct val="100000"/>
              </a:lnSpc>
              <a:spcBef>
                <a:spcPts val="20"/>
              </a:spcBef>
              <a:buFont typeface="Arial Rounded MT Bold"/>
              <a:buChar char="•"/>
              <a:tabLst>
                <a:tab pos="127000" algn="l"/>
              </a:tabLst>
            </a:pPr>
            <a:r>
              <a:rPr sz="14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Línea </a:t>
            </a:r>
            <a:r>
              <a:rPr sz="1400" b="1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195 </a:t>
            </a:r>
            <a:r>
              <a:rPr sz="14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– Guía de trámites y</a:t>
            </a:r>
            <a:r>
              <a:rPr sz="1400" b="1" spc="-15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Servicios</a:t>
            </a:r>
            <a:endParaRPr sz="1400" dirty="0">
              <a:latin typeface="Arial Rounded MT Bold"/>
              <a:cs typeface="Arial Rounded MT Bold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7545527" y="3692425"/>
            <a:ext cx="3408679" cy="7581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4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Gestión</a:t>
            </a:r>
            <a:r>
              <a:rPr sz="1400" b="1" spc="-5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territorial</a:t>
            </a:r>
            <a:endParaRPr sz="1400" dirty="0">
              <a:latin typeface="Arial Rounded MT Bold"/>
              <a:cs typeface="Arial Rounded MT Bold"/>
            </a:endParaRPr>
          </a:p>
          <a:p>
            <a:pPr marL="127000" indent="-114300">
              <a:lnSpc>
                <a:spcPct val="100000"/>
              </a:lnSpc>
              <a:spcBef>
                <a:spcPts val="345"/>
              </a:spcBef>
              <a:buFont typeface="Arial Rounded MT Bold"/>
              <a:buChar char="•"/>
              <a:tabLst>
                <a:tab pos="127000" algn="l"/>
              </a:tabLst>
            </a:pPr>
            <a:r>
              <a:rPr sz="14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Oficina de </a:t>
            </a:r>
            <a:r>
              <a:rPr sz="1400" b="1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atención </a:t>
            </a:r>
            <a:r>
              <a:rPr sz="1400" b="1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al </a:t>
            </a:r>
            <a:r>
              <a:rPr sz="14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Ciudadano</a:t>
            </a:r>
            <a:r>
              <a:rPr sz="1400" b="1" spc="-16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OTC</a:t>
            </a:r>
            <a:endParaRPr sz="1400" dirty="0">
              <a:latin typeface="Arial Rounded MT Bold"/>
              <a:cs typeface="Arial Rounded MT Bold"/>
            </a:endParaRPr>
          </a:p>
          <a:p>
            <a:pPr marL="127000" indent="-114300">
              <a:lnSpc>
                <a:spcPct val="100000"/>
              </a:lnSpc>
              <a:spcBef>
                <a:spcPts val="20"/>
              </a:spcBef>
              <a:buFont typeface="Arial Rounded MT Bold"/>
              <a:buChar char="•"/>
              <a:tabLst>
                <a:tab pos="12700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Reuniones </a:t>
            </a:r>
            <a:r>
              <a:rPr sz="1400" b="1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con</a:t>
            </a:r>
            <a:r>
              <a:rPr sz="1400" b="1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comunidad</a:t>
            </a:r>
            <a:endParaRPr sz="1400" dirty="0">
              <a:latin typeface="Arial Rounded MT Bold"/>
              <a:cs typeface="Arial Rounded MT Bold"/>
            </a:endParaRPr>
          </a:p>
        </p:txBody>
      </p:sp>
      <p:pic>
        <p:nvPicPr>
          <p:cNvPr id="19" name="3788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1" y="973489"/>
            <a:ext cx="726374" cy="72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ítulo 2">
            <a:extLst>
              <a:ext uri="{FF2B5EF4-FFF2-40B4-BE49-F238E27FC236}">
                <a16:creationId xmlns:a16="http://schemas.microsoft.com/office/drawing/2014/main" id="{7F035BF6-BF3D-4F28-8069-B89082D52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580" y="470006"/>
            <a:ext cx="8300040" cy="888641"/>
          </a:xfrm>
        </p:spPr>
        <p:txBody>
          <a:bodyPr>
            <a:normAutofit fontScale="90000"/>
          </a:bodyPr>
          <a:lstStyle/>
          <a:p>
            <a:r>
              <a:rPr lang="es-CO" dirty="0"/>
              <a:t> </a:t>
            </a:r>
            <a:br>
              <a:rPr lang="es-CO" dirty="0"/>
            </a:br>
            <a:r>
              <a:rPr lang="es-CO" sz="3100" dirty="0"/>
              <a:t>                                               </a:t>
            </a:r>
            <a:br>
              <a:rPr lang="es-CO" sz="3100" dirty="0"/>
            </a:br>
            <a:r>
              <a:rPr lang="es-CO" sz="3100" dirty="0"/>
              <a:t>                </a:t>
            </a:r>
            <a:br>
              <a:rPr lang="es-CO" sz="3100" dirty="0"/>
            </a:br>
            <a:r>
              <a:rPr lang="es-CO" sz="3100" dirty="0"/>
              <a:t>  </a:t>
            </a:r>
            <a:r>
              <a:rPr lang="es-CO" sz="31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Canales de comunicación con la Comunidad.  </a:t>
            </a:r>
            <a:br>
              <a:rPr lang="es-CO" sz="3100" dirty="0"/>
            </a:br>
            <a:r>
              <a:rPr lang="es-CO" dirty="0"/>
              <a:t>                                   </a:t>
            </a:r>
            <a:br>
              <a:rPr lang="es-CO" dirty="0"/>
            </a:br>
            <a:r>
              <a:rPr lang="es-CO" dirty="0"/>
              <a:t>					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35" y="5194199"/>
            <a:ext cx="634039" cy="634039"/>
          </a:xfrm>
          <a:prstGeom prst="rect">
            <a:avLst/>
          </a:prstGeom>
        </p:spPr>
      </p:pic>
      <p:sp>
        <p:nvSpPr>
          <p:cNvPr id="25" name="Título 2">
            <a:extLst>
              <a:ext uri="{FF2B5EF4-FFF2-40B4-BE49-F238E27FC236}">
                <a16:creationId xmlns:a16="http://schemas.microsoft.com/office/drawing/2014/main" id="{7F035BF6-BF3D-4F28-8069-B89082D52786}"/>
              </a:ext>
            </a:extLst>
          </p:cNvPr>
          <p:cNvSpPr txBox="1">
            <a:spLocks/>
          </p:cNvSpPr>
          <p:nvPr/>
        </p:nvSpPr>
        <p:spPr>
          <a:xfrm>
            <a:off x="116732" y="101099"/>
            <a:ext cx="10963940" cy="172247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4400" b="1" kern="1200">
                <a:solidFill>
                  <a:srgbClr val="A9B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/>
              <a:t>Gestión social</a:t>
            </a:r>
          </a:p>
          <a:p>
            <a:br>
              <a:rPr lang="es-MX" dirty="0"/>
            </a:br>
            <a:r>
              <a:rPr lang="es-MX" dirty="0"/>
              <a:t>											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12904" y="2473325"/>
            <a:ext cx="631396" cy="63139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14" y="1727554"/>
            <a:ext cx="4072128" cy="3054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4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9719353" y="6739847"/>
            <a:ext cx="750013" cy="11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1"/>
            <a:ext cx="12192000" cy="69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8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3272" y="192226"/>
            <a:ext cx="9144000" cy="687005"/>
          </a:xfrm>
        </p:spPr>
        <p:txBody>
          <a:bodyPr>
            <a:normAutofit fontScale="90000"/>
          </a:bodyPr>
          <a:lstStyle/>
          <a:p>
            <a:r>
              <a:rPr lang="es-CO" dirty="0"/>
              <a:t>Atención ciudadana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FO-CO-03 V4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26068" r="17855" b="24692"/>
          <a:stretch/>
        </p:blipFill>
        <p:spPr bwMode="auto">
          <a:xfrm>
            <a:off x="388873" y="968215"/>
            <a:ext cx="11039230" cy="4962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36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098123" y="582099"/>
            <a:ext cx="8844003" cy="942120"/>
            <a:chOff x="1098123" y="688426"/>
            <a:chExt cx="8844003" cy="942120"/>
          </a:xfrm>
        </p:grpSpPr>
        <p:sp>
          <p:nvSpPr>
            <p:cNvPr id="7" name="Rectángulo 6"/>
            <p:cNvSpPr/>
            <p:nvPr/>
          </p:nvSpPr>
          <p:spPr>
            <a:xfrm>
              <a:off x="2360718" y="1566957"/>
              <a:ext cx="7314909" cy="457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1098123" y="688426"/>
              <a:ext cx="8844003" cy="942120"/>
              <a:chOff x="1098123" y="688426"/>
              <a:chExt cx="8844003" cy="942120"/>
            </a:xfrm>
          </p:grpSpPr>
          <p:sp>
            <p:nvSpPr>
              <p:cNvPr id="16" name="Título 1">
                <a:extLst>
                  <a:ext uri="{FF2B5EF4-FFF2-40B4-BE49-F238E27FC236}">
                    <a16:creationId xmlns:a16="http://schemas.microsoft.com/office/drawing/2014/main" id="{98EBBBC5-75A4-423E-9B16-0DFE1B48F1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2076" y="824371"/>
                <a:ext cx="7870050" cy="8026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s-CO" sz="4400" b="1" kern="1200">
                    <a:solidFill>
                      <a:srgbClr val="A9B91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s-MX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Estudios y Diseños y Construcción de la Red Sabana</a:t>
                </a:r>
              </a:p>
              <a:p>
                <a:pPr algn="ctr"/>
                <a:r>
                  <a:rPr lang="es-MX" sz="3600" dirty="0"/>
                  <a:t>Contrato 1561-2017</a:t>
                </a:r>
                <a:endParaRPr lang="es-CO" sz="3600" dirty="0"/>
              </a:p>
              <a:p>
                <a:pPr algn="ctr"/>
                <a:endParaRPr lang="es-MX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06" t="27482" r="45625" b="55291"/>
              <a:stretch/>
            </p:blipFill>
            <p:spPr bwMode="auto">
              <a:xfrm>
                <a:off x="1098123" y="688426"/>
                <a:ext cx="973953" cy="942120"/>
              </a:xfrm>
              <a:prstGeom prst="rect">
                <a:avLst/>
              </a:prstGeom>
              <a:ln w="38100" cap="sq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sp>
        <p:nvSpPr>
          <p:cNvPr id="8" name="Google Shape;52;p8"/>
          <p:cNvSpPr txBox="1">
            <a:spLocks/>
          </p:cNvSpPr>
          <p:nvPr/>
        </p:nvSpPr>
        <p:spPr>
          <a:xfrm>
            <a:off x="832858" y="1656612"/>
            <a:ext cx="6514240" cy="94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D41E"/>
              </a:buClr>
              <a:buSzPts val="6000"/>
              <a:buFont typeface="Calibri"/>
              <a:buNone/>
              <a:defRPr sz="6000" b="1" i="0" u="none" strike="noStrike" cap="none">
                <a:solidFill>
                  <a:srgbClr val="C9D4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9B918"/>
              </a:buClr>
              <a:buSzPts val="4800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Canales virtuales y presenciales </a:t>
            </a:r>
          </a:p>
          <a:p>
            <a:pPr>
              <a:buClr>
                <a:srgbClr val="A9B918"/>
              </a:buClr>
              <a:buSzPts val="4800"/>
            </a:pPr>
            <a:r>
              <a:rPr lang="es-ES" sz="3200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atención al ciudadano</a:t>
            </a:r>
            <a:endParaRPr lang="es-CO" sz="3200" dirty="0">
              <a:solidFill>
                <a:srgbClr val="4C5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719354" y="6782156"/>
            <a:ext cx="395596" cy="758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3019944" y="2598362"/>
            <a:ext cx="7984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2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Chat IDU </a:t>
            </a:r>
          </a:p>
          <a:p>
            <a:pPr algn="just"/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www.idu.gov.co/page/chat</a:t>
            </a:r>
            <a:endParaRPr lang="es-ES_tradn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Formulario Web </a:t>
            </a:r>
          </a:p>
          <a:p>
            <a:pPr algn="just"/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www.idu.gov.co/page/pqrs</a:t>
            </a:r>
            <a:endParaRPr lang="es-ES_tradn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Bogotá́ Te Escucha</a:t>
            </a:r>
          </a:p>
          <a:p>
            <a:pPr algn="just"/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https://bogota.gov.co/sdqs/</a:t>
            </a:r>
            <a:endParaRPr lang="es-ES_tradn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Bogotá́ Te Escucha para niños </a:t>
            </a:r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7"/>
              </a:rPr>
              <a:t>https://sdqs.bogota.gov.co/sdqs/publico/ninos/</a:t>
            </a:r>
            <a:endParaRPr lang="es-ES_tradn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Correo electrónico</a:t>
            </a:r>
            <a:r>
              <a:rPr lang="es-ES_tradnl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8"/>
              </a:rPr>
              <a:t>atnciudadano@idu.gov.co</a:t>
            </a:r>
            <a:endParaRPr lang="es-ES_tradn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Líneas telefónicas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mr-I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charset="0"/>
                <a:cs typeface="Verdana" charset="0"/>
              </a:rPr>
              <a:t>PBX:(+571)3387555 (+571)3445000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 </a:t>
            </a:r>
            <a:r>
              <a:rPr lang="mr-I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charset="0"/>
                <a:cs typeface="Verdana" charset="0"/>
              </a:rPr>
              <a:t>(+571)3386660</a:t>
            </a:r>
            <a:endParaRPr lang="es-ES_tradn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charset="0"/>
              <a:cs typeface="Arial" panose="020B0604020202020204" pitchFamily="34" charset="0"/>
            </a:endParaRPr>
          </a:p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Línea gratuita: 01 8000 910 312</a:t>
            </a:r>
          </a:p>
          <a:p>
            <a:r>
              <a:rPr lang="es-ES_tradnl" sz="12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Gestión predial</a:t>
            </a:r>
            <a:r>
              <a:rPr lang="es-ES_tradnl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Correo electrónico: gestión.predial@idu.gov.co</a:t>
            </a:r>
          </a:p>
          <a:p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PBX: (+57 1) 3 44 5000 – 3 38 66 60, </a:t>
            </a:r>
          </a:p>
          <a:p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extensiones 2535, 2523 y 2527</a:t>
            </a:r>
          </a:p>
          <a:p>
            <a:r>
              <a:rPr lang="es-ES_tradnl" sz="12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Valorización</a:t>
            </a:r>
            <a:endParaRPr lang="es-ES_tradnl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Chat IDU www.idu.gov.co/page/chat-valorizacion</a:t>
            </a:r>
          </a:p>
          <a:p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PBX: (+57 1) 3 38 75 55; extensiones 3900 y 1107</a:t>
            </a:r>
          </a:p>
          <a:p>
            <a:r>
              <a:rPr lang="es-ES_tradnl" sz="12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Correspondencia</a:t>
            </a:r>
            <a:endParaRPr lang="es-ES_tradn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correspondencia@idu.gov.co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7" y="2509952"/>
            <a:ext cx="1621788" cy="121634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7" y="3776603"/>
            <a:ext cx="1621788" cy="121634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7" y="5402477"/>
            <a:ext cx="1621788" cy="121634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457807" y="1252784"/>
            <a:ext cx="32253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1400" b="1" dirty="0"/>
          </a:p>
          <a:p>
            <a:endParaRPr lang="es-ES_tradnl" sz="1400" b="1" dirty="0"/>
          </a:p>
          <a:p>
            <a:endParaRPr lang="es-ES_tradnl" sz="1200" b="1" dirty="0">
              <a:solidFill>
                <a:srgbClr val="859225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Canal Presencial</a:t>
            </a:r>
            <a:endParaRPr lang="es-ES_tradn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Sede Principal: Calle 22 No. 6-27</a:t>
            </a:r>
          </a:p>
          <a:p>
            <a:endParaRPr lang="es-ES_tradn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Puntos IDU</a:t>
            </a:r>
          </a:p>
          <a:p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Puntos IDU </a:t>
            </a:r>
            <a:r>
              <a:rPr lang="es-ES_tradnl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Gesti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ón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Predial</a:t>
            </a:r>
            <a:endParaRPr lang="es-ES_tradnl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ES_tradnl" sz="1200" b="1" dirty="0">
              <a:solidFill>
                <a:srgbClr val="859225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8592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Canal Escrito</a:t>
            </a:r>
          </a:p>
          <a:p>
            <a:r>
              <a:rPr lang="es-ES_tradnl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Sede Principal: Calle 22 No. 6-27</a:t>
            </a:r>
          </a:p>
          <a:p>
            <a:pPr algn="just"/>
            <a:endParaRPr lang="es-ES_tradnl" sz="1400" b="1" dirty="0">
              <a:solidFill>
                <a:srgbClr val="85922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30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1117" y="2517303"/>
            <a:ext cx="9575959" cy="1390389"/>
          </a:xfrm>
        </p:spPr>
        <p:txBody>
          <a:bodyPr>
            <a:noAutofit/>
          </a:bodyPr>
          <a:lstStyle/>
          <a:p>
            <a:r>
              <a:rPr lang="es-CO" sz="9600" dirty="0"/>
              <a:t>Gracias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336744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5333" y="240619"/>
            <a:ext cx="4864026" cy="1006586"/>
          </a:xfrm>
        </p:spPr>
        <p:txBody>
          <a:bodyPr/>
          <a:lstStyle/>
          <a:p>
            <a:r>
              <a:rPr lang="es-ES" dirty="0"/>
              <a:t>Gestión territorio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531089" y="5581014"/>
            <a:ext cx="8346558" cy="863321"/>
            <a:chOff x="-223260" y="5608232"/>
            <a:chExt cx="8038233" cy="558534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CB28724-4C67-4361-B2DB-E7F05A416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3260" y="5608232"/>
              <a:ext cx="8038233" cy="558534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944578" y="5780383"/>
              <a:ext cx="6336784" cy="238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Mesas de construcción de ciudadanía y ciudanía</a:t>
              </a:r>
              <a:endParaRPr lang="es-CO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531089" y="1325729"/>
            <a:ext cx="8346558" cy="863321"/>
            <a:chOff x="-223260" y="5608232"/>
            <a:chExt cx="8038233" cy="558534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CB28724-4C67-4361-B2DB-E7F05A416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3260" y="5608232"/>
              <a:ext cx="8038233" cy="558534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944578" y="5780383"/>
              <a:ext cx="6336784" cy="238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Curso de desarrollo urbano </a:t>
              </a:r>
            </a:p>
          </p:txBody>
        </p:sp>
      </p:grpSp>
      <p:pic>
        <p:nvPicPr>
          <p:cNvPr id="12" name="Imagen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6" t="41999" r="22381" b="34830"/>
          <a:stretch/>
        </p:blipFill>
        <p:spPr bwMode="auto">
          <a:xfrm>
            <a:off x="1948971" y="2216466"/>
            <a:ext cx="7016750" cy="3364548"/>
          </a:xfrm>
          <a:prstGeom prst="rect">
            <a:avLst/>
          </a:prstGeom>
          <a:gradFill>
            <a:gsLst>
              <a:gs pos="7548">
                <a:srgbClr val="586028"/>
              </a:gs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2420983" y="1040637"/>
            <a:ext cx="7045234" cy="5474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4" name="37888 Imagen">
            <a:extLst>
              <a:ext uri="{FF2B5EF4-FFF2-40B4-BE49-F238E27FC236}">
                <a16:creationId xmlns:a16="http://schemas.microsoft.com/office/drawing/2014/main" id="{A7C35471-A50D-48C3-BBC1-8E3108469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1" y="144409"/>
            <a:ext cx="1092900" cy="114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33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771323" y="48851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261866"/>
              </p:ext>
            </p:extLst>
          </p:nvPr>
        </p:nvGraphicFramePr>
        <p:xfrm>
          <a:off x="453162" y="1622148"/>
          <a:ext cx="7375104" cy="493059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4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1318">
                <a:tc gridSpan="4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Gestión social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63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Contratación mano de obra no calificada y vulnerable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Participación ciudadana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Cultura ciudadana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Gobernanza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829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30 %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Reuniones</a:t>
                      </a:r>
                      <a:r>
                        <a:rPr lang="es-ES" baseline="0" dirty="0"/>
                        <a:t> de inicio, avance y finalización.</a:t>
                      </a:r>
                    </a:p>
                    <a:p>
                      <a:endParaRPr lang="es-ES" baseline="0" dirty="0"/>
                    </a:p>
                    <a:p>
                      <a:r>
                        <a:rPr lang="es-ES" baseline="0" dirty="0"/>
                        <a:t>Comités IDU</a:t>
                      </a:r>
                    </a:p>
                    <a:p>
                      <a:endParaRPr lang="es-ES" baseline="0" dirty="0"/>
                    </a:p>
                    <a:p>
                      <a:r>
                        <a:rPr lang="es-ES" baseline="0" dirty="0"/>
                        <a:t>Grupos focales</a:t>
                      </a:r>
                    </a:p>
                    <a:p>
                      <a:r>
                        <a:rPr lang="es-ES" baseline="0" dirty="0"/>
                        <a:t>Reuniones con comerciantes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Talleres en colegios y universidades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Articulación interinstitucional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882" y="1897269"/>
            <a:ext cx="3942462" cy="269694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22893" y="6518447"/>
            <a:ext cx="749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PQRS peticiones solicitudes y reclamos 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25333" y="240619"/>
            <a:ext cx="4864026" cy="1006586"/>
          </a:xfrm>
        </p:spPr>
        <p:txBody>
          <a:bodyPr/>
          <a:lstStyle/>
          <a:p>
            <a:r>
              <a:rPr lang="es-ES" dirty="0"/>
              <a:t>Gestión Social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888816" y="1160791"/>
            <a:ext cx="3979817" cy="864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37888 Imagen">
            <a:extLst>
              <a:ext uri="{FF2B5EF4-FFF2-40B4-BE49-F238E27FC236}">
                <a16:creationId xmlns:a16="http://schemas.microsoft.com/office/drawing/2014/main" id="{A7C35471-A50D-48C3-BBC1-8E3108469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08" y="217775"/>
            <a:ext cx="1092900" cy="114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9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34" y="34051"/>
            <a:ext cx="7995483" cy="1006586"/>
          </a:xfrm>
        </p:spPr>
        <p:txBody>
          <a:bodyPr>
            <a:normAutofit fontScale="90000"/>
          </a:bodyPr>
          <a:lstStyle/>
          <a:p>
            <a:r>
              <a:rPr lang="es-ES" dirty="0"/>
              <a:t>Estado de la malla vial urbana 2020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420983" y="1040637"/>
            <a:ext cx="7045234" cy="5474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4" name="37888 Imagen">
            <a:extLst>
              <a:ext uri="{FF2B5EF4-FFF2-40B4-BE49-F238E27FC236}">
                <a16:creationId xmlns:a16="http://schemas.microsoft.com/office/drawing/2014/main" id="{A7C35471-A50D-48C3-BBC1-8E3108469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1" y="144409"/>
            <a:ext cx="1092900" cy="114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13AE1CE-B781-4192-B22B-2100AA4436AC}"/>
              </a:ext>
            </a:extLst>
          </p:cNvPr>
          <p:cNvPicPr/>
          <p:nvPr/>
        </p:nvPicPr>
        <p:blipFill rotWithShape="1">
          <a:blip r:embed="rId3"/>
          <a:srcRect t="19728" r="31561" b="4730"/>
          <a:stretch/>
        </p:blipFill>
        <p:spPr bwMode="auto">
          <a:xfrm>
            <a:off x="354229" y="2396634"/>
            <a:ext cx="4599512" cy="305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0B1F12-1357-49CC-9EC7-916AC097BC79}"/>
              </a:ext>
            </a:extLst>
          </p:cNvPr>
          <p:cNvPicPr/>
          <p:nvPr/>
        </p:nvPicPr>
        <p:blipFill rotWithShape="1">
          <a:blip r:embed="rId4"/>
          <a:srcRect l="709" t="20770" r="34827" b="4997"/>
          <a:stretch/>
        </p:blipFill>
        <p:spPr bwMode="auto">
          <a:xfrm>
            <a:off x="5939161" y="2402015"/>
            <a:ext cx="4918229" cy="3096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26 Imagen">
            <a:extLst>
              <a:ext uri="{FF2B5EF4-FFF2-40B4-BE49-F238E27FC236}">
                <a16:creationId xmlns:a16="http://schemas.microsoft.com/office/drawing/2014/main" id="{00000000-0008-0000-0400-00001A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3157" y="1611706"/>
            <a:ext cx="1720803" cy="507359"/>
          </a:xfrm>
          <a:prstGeom prst="rect">
            <a:avLst/>
          </a:prstGeom>
        </p:spPr>
      </p:pic>
      <p:pic>
        <p:nvPicPr>
          <p:cNvPr id="18" name="39 Imagen">
            <a:extLst>
              <a:ext uri="{FF2B5EF4-FFF2-40B4-BE49-F238E27FC236}">
                <a16:creationId xmlns:a16="http://schemas.microsoft.com/office/drawing/2014/main" id="{00000000-0008-0000-0300-000028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161" y="1546562"/>
            <a:ext cx="913117" cy="57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20 Imagen">
            <a:extLst>
              <a:ext uri="{FF2B5EF4-FFF2-40B4-BE49-F238E27FC236}">
                <a16:creationId xmlns:a16="http://schemas.microsoft.com/office/drawing/2014/main" id="{00000000-0008-0000-0300-000016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2632" y="1646757"/>
            <a:ext cx="1221353" cy="647622"/>
          </a:xfrm>
          <a:prstGeom prst="rect">
            <a:avLst/>
          </a:prstGeom>
        </p:spPr>
      </p:pic>
      <p:pic>
        <p:nvPicPr>
          <p:cNvPr id="20" name="39 Imagen">
            <a:extLst>
              <a:ext uri="{FF2B5EF4-FFF2-40B4-BE49-F238E27FC236}">
                <a16:creationId xmlns:a16="http://schemas.microsoft.com/office/drawing/2014/main" id="{16D691EF-6F58-4B0A-9C36-A91F13889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29" y="1619620"/>
            <a:ext cx="913117" cy="57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1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86192B7E-5F7B-4035-A481-A98E31887B2B}"/>
              </a:ext>
            </a:extLst>
          </p:cNvPr>
          <p:cNvGrpSpPr/>
          <p:nvPr/>
        </p:nvGrpSpPr>
        <p:grpSpPr>
          <a:xfrm>
            <a:off x="895888" y="154645"/>
            <a:ext cx="8468050" cy="832928"/>
            <a:chOff x="1172335" y="262456"/>
            <a:chExt cx="8468050" cy="832928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97BD14-7931-4174-84BC-8C5845804D98}"/>
                </a:ext>
              </a:extLst>
            </p:cNvPr>
            <p:cNvGrpSpPr/>
            <p:nvPr/>
          </p:nvGrpSpPr>
          <p:grpSpPr>
            <a:xfrm>
              <a:off x="1172335" y="262456"/>
              <a:ext cx="8468050" cy="832928"/>
              <a:chOff x="440818" y="262456"/>
              <a:chExt cx="8468050" cy="832928"/>
            </a:xfrm>
          </p:grpSpPr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0B915D4A-025F-4A4A-974D-FD0D6C91F9CF}"/>
                  </a:ext>
                </a:extLst>
              </p:cNvPr>
              <p:cNvSpPr txBox="1"/>
              <p:nvPr/>
            </p:nvSpPr>
            <p:spPr>
              <a:xfrm>
                <a:off x="1625452" y="448087"/>
                <a:ext cx="7283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>
                    <a:solidFill>
                      <a:srgbClr val="C9D51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CONTRATO de MANTENIMIENTO IDU–1634-2019</a:t>
                </a:r>
              </a:p>
            </p:txBody>
          </p: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659AA184-D18F-4F52-BFB2-11486E65B836}"/>
                  </a:ext>
                </a:extLst>
              </p:cNvPr>
              <p:cNvGrpSpPr/>
              <p:nvPr/>
            </p:nvGrpSpPr>
            <p:grpSpPr>
              <a:xfrm>
                <a:off x="440818" y="262456"/>
                <a:ext cx="825244" cy="832928"/>
                <a:chOff x="576836" y="5666043"/>
                <a:chExt cx="825244" cy="832928"/>
              </a:xfrm>
            </p:grpSpPr>
            <p:pic>
              <p:nvPicPr>
                <p:cNvPr id="20" name="Picture 6" descr="Resultado de imagen para diseÃ±o geometrico VIA PNG">
                  <a:extLst>
                    <a:ext uri="{FF2B5EF4-FFF2-40B4-BE49-F238E27FC236}">
                      <a16:creationId xmlns:a16="http://schemas.microsoft.com/office/drawing/2014/main" id="{04C9D187-247D-4B76-A5E1-9D0A74E136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261" y="5758856"/>
                  <a:ext cx="679769" cy="5098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97 Elipse">
                  <a:extLst>
                    <a:ext uri="{FF2B5EF4-FFF2-40B4-BE49-F238E27FC236}">
                      <a16:creationId xmlns:a16="http://schemas.microsoft.com/office/drawing/2014/main" id="{91BB175C-7FC4-4562-8E2E-3C20A0D4A388}"/>
                    </a:ext>
                  </a:extLst>
                </p:cNvPr>
                <p:cNvSpPr/>
                <p:nvPr/>
              </p:nvSpPr>
              <p:spPr>
                <a:xfrm>
                  <a:off x="576836" y="5666043"/>
                  <a:ext cx="825244" cy="832928"/>
                </a:xfrm>
                <a:prstGeom prst="ellipse">
                  <a:avLst/>
                </a:prstGeom>
                <a:noFill/>
                <a:ln w="762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050" dirty="0"/>
                </a:p>
              </p:txBody>
            </p:sp>
          </p:grpSp>
        </p:grp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D5329EB-1288-4971-95E0-24D17EA934FA}"/>
                </a:ext>
              </a:extLst>
            </p:cNvPr>
            <p:cNvSpPr/>
            <p:nvPr/>
          </p:nvSpPr>
          <p:spPr>
            <a:xfrm>
              <a:off x="2420983" y="1040637"/>
              <a:ext cx="7045234" cy="5474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DFDF74-5FEC-480E-A8DA-7DDCBD25D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12058"/>
              </p:ext>
            </p:extLst>
          </p:nvPr>
        </p:nvGraphicFramePr>
        <p:xfrm>
          <a:off x="731669" y="1282016"/>
          <a:ext cx="8458101" cy="4070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98">
                  <a:extLst>
                    <a:ext uri="{9D8B030D-6E8A-4147-A177-3AD203B41FA5}">
                      <a16:colId xmlns:a16="http://schemas.microsoft.com/office/drawing/2014/main" val="4148683926"/>
                    </a:ext>
                  </a:extLst>
                </a:gridCol>
                <a:gridCol w="3054387">
                  <a:extLst>
                    <a:ext uri="{9D8B030D-6E8A-4147-A177-3AD203B41FA5}">
                      <a16:colId xmlns:a16="http://schemas.microsoft.com/office/drawing/2014/main" val="2874352268"/>
                    </a:ext>
                  </a:extLst>
                </a:gridCol>
                <a:gridCol w="3605716">
                  <a:extLst>
                    <a:ext uri="{9D8B030D-6E8A-4147-A177-3AD203B41FA5}">
                      <a16:colId xmlns:a16="http://schemas.microsoft.com/office/drawing/2014/main" val="21901736"/>
                    </a:ext>
                  </a:extLst>
                </a:gridCol>
              </a:tblGrid>
              <a:tr h="146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No Contrato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 Contrato de obra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 1630-2019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Contrato de interventoría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 1634-2019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01482037"/>
                  </a:ext>
                </a:extLst>
              </a:tr>
              <a:tr h="884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Contratista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Consorcio Santa Rosa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HMV Proyectos S.A.S.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7905491"/>
                  </a:ext>
                </a:extLst>
              </a:tr>
              <a:tr h="884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inicio y terminación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28-Enero-2020 a 13-Enero-2021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28-Enero-2020 a 13-Enero-2021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79377562"/>
                  </a:ext>
                </a:extLst>
              </a:tr>
              <a:tr h="575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"Ejecutar a precios unitarios y a monto agotable las actividades y obras requeridas para la conservación de puentes peatonales en Bogotá D.C., incluye superestructura, subestructura y accesos. Grupo 6"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s-MX" sz="1400" b="0" i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Interventoría a la ejecución a precios unitarios y a monto agotable a las actividades y obras requeridas para la conservación de puentes peatonales en Bogotá D.C., incluye superestructura, subestructura y accesos. Grupo 5 y Grupo 6”.</a:t>
                      </a:r>
                      <a:endParaRPr lang="es-CO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845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82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583635" y="1069268"/>
            <a:ext cx="9742488" cy="618876"/>
          </a:xfrm>
        </p:spPr>
        <p:txBody>
          <a:bodyPr>
            <a:noAutofit/>
          </a:bodyPr>
          <a:lstStyle/>
          <a:p>
            <a:pPr algn="ctr"/>
            <a:r>
              <a:rPr lang="es-CO" sz="3600" dirty="0"/>
              <a:t>PUENTE PEATONAL AV. CALLE 80 POR CARRERA 65 (ESTACIÓN TRANSMILENIO CARRERA 53).</a:t>
            </a:r>
            <a:br>
              <a:rPr lang="es-CO" sz="4000" dirty="0">
                <a:solidFill>
                  <a:srgbClr val="1D8A72"/>
                </a:solidFill>
                <a:latin typeface="+mj-lt"/>
                <a:ea typeface="+mn-ea"/>
                <a:cs typeface="+mn-cs"/>
              </a:rPr>
            </a:br>
            <a:r>
              <a:rPr lang="es-CO" sz="4000" dirty="0"/>
              <a:t> </a:t>
            </a:r>
          </a:p>
        </p:txBody>
      </p:sp>
      <p:sp>
        <p:nvSpPr>
          <p:cNvPr id="11" name="Elipse 10"/>
          <p:cNvSpPr/>
          <p:nvPr/>
        </p:nvSpPr>
        <p:spPr>
          <a:xfrm>
            <a:off x="642283" y="420057"/>
            <a:ext cx="649211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300" b="1" dirty="0"/>
              <a:t>4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90BFA0F-7A67-4163-B059-BFF32F93ECA0}"/>
              </a:ext>
            </a:extLst>
          </p:cNvPr>
          <p:cNvSpPr/>
          <p:nvPr/>
        </p:nvSpPr>
        <p:spPr>
          <a:xfrm>
            <a:off x="2168267" y="5751645"/>
            <a:ext cx="36679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300" b="1" dirty="0">
                <a:solidFill>
                  <a:srgbClr val="1D8A72"/>
                </a:solidFill>
                <a:latin typeface="+mj-lt"/>
              </a:rPr>
              <a:t>ESTADO ANTERIOR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E5D34E-FBE8-4504-AD88-E3346022428D}"/>
              </a:ext>
            </a:extLst>
          </p:cNvPr>
          <p:cNvSpPr/>
          <p:nvPr/>
        </p:nvSpPr>
        <p:spPr>
          <a:xfrm>
            <a:off x="7133928" y="5788733"/>
            <a:ext cx="31261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300" b="1" dirty="0">
                <a:solidFill>
                  <a:srgbClr val="1D8A72"/>
                </a:solidFill>
                <a:latin typeface="+mj-lt"/>
              </a:rPr>
              <a:t>ESTADO ACTUAL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D73802-0649-43FE-9259-2FBE124AB6F0}"/>
              </a:ext>
            </a:extLst>
          </p:cNvPr>
          <p:cNvSpPr txBox="1"/>
          <p:nvPr/>
        </p:nvSpPr>
        <p:spPr>
          <a:xfrm>
            <a:off x="2370530" y="5476425"/>
            <a:ext cx="28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b="1" dirty="0">
                <a:solidFill>
                  <a:srgbClr val="1D8A72"/>
                </a:solidFill>
                <a:latin typeface="+mj-lt"/>
              </a:rPr>
              <a:t>Fuente: Consorcio Santa Rosa CTO-IDU-1630-2019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6F6C86-A79F-41C8-B8E2-CCA96C325B9B}"/>
              </a:ext>
            </a:extLst>
          </p:cNvPr>
          <p:cNvSpPr txBox="1"/>
          <p:nvPr/>
        </p:nvSpPr>
        <p:spPr>
          <a:xfrm>
            <a:off x="7410246" y="5452597"/>
            <a:ext cx="28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b="1" dirty="0">
                <a:solidFill>
                  <a:srgbClr val="1D8A72"/>
                </a:solidFill>
                <a:latin typeface="+mj-lt"/>
              </a:rPr>
              <a:t>Fuente: Consorcio Santa Rosa CTO-IDU-1630-2019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247F93-D8DF-44FD-BB6C-8C997B8F9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93" y="1899759"/>
            <a:ext cx="4804507" cy="34994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454809B-EF90-4974-9E3E-16E40882F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72" y="1885093"/>
            <a:ext cx="4665951" cy="34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9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572052" y="823033"/>
            <a:ext cx="8883138" cy="618876"/>
          </a:xfrm>
        </p:spPr>
        <p:txBody>
          <a:bodyPr>
            <a:noAutofit/>
          </a:bodyPr>
          <a:lstStyle/>
          <a:p>
            <a:pPr algn="ctr"/>
            <a:r>
              <a:rPr lang="es-CO" sz="3300" dirty="0"/>
              <a:t>ACTIVIDADES PUENTE PEATONAL AV. CALLE 80 POR CARRERA 65 (ESTACIÓN TRANSMILENIO CARRERA 53).</a:t>
            </a:r>
            <a:br>
              <a:rPr lang="es-CO" sz="4000" dirty="0">
                <a:solidFill>
                  <a:srgbClr val="1D8A72"/>
                </a:solidFill>
                <a:latin typeface="+mj-lt"/>
                <a:ea typeface="+mn-ea"/>
                <a:cs typeface="+mn-cs"/>
              </a:rPr>
            </a:br>
            <a:r>
              <a:rPr lang="es-CO" sz="4000" dirty="0"/>
              <a:t> </a:t>
            </a:r>
          </a:p>
        </p:txBody>
      </p:sp>
      <p:sp>
        <p:nvSpPr>
          <p:cNvPr id="11" name="Elipse 10"/>
          <p:cNvSpPr/>
          <p:nvPr/>
        </p:nvSpPr>
        <p:spPr>
          <a:xfrm>
            <a:off x="642283" y="420057"/>
            <a:ext cx="649211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300" b="1" dirty="0"/>
              <a:t>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DBDDD00-249A-49E3-BFD6-160878785284}"/>
              </a:ext>
            </a:extLst>
          </p:cNvPr>
          <p:cNvSpPr txBox="1"/>
          <p:nvPr/>
        </p:nvSpPr>
        <p:spPr>
          <a:xfrm>
            <a:off x="1291493" y="4931596"/>
            <a:ext cx="851911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2400" b="1" dirty="0">
              <a:solidFill>
                <a:srgbClr val="1D8A72"/>
              </a:solidFill>
              <a:latin typeface="+mj-lt"/>
            </a:endParaRPr>
          </a:p>
          <a:p>
            <a:pPr algn="just"/>
            <a:r>
              <a:rPr lang="es-ES" sz="2000" dirty="0">
                <a:solidFill>
                  <a:srgbClr val="1D8A72"/>
                </a:solidFill>
              </a:rPr>
              <a:t>Se realizaron actividades de mantenimiento general, como: lavado, pintura general de elementos metálicos, reposición de pisos en aluminio, pintura monocomponente en elementos de concreto, instalación de pernos y platinas; y reparaciones generales.</a:t>
            </a:r>
            <a:endParaRPr lang="es-MX" sz="2000" dirty="0">
              <a:solidFill>
                <a:srgbClr val="1D8A72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6387E8A-5EF4-4577-9D75-0C4A5903852D}"/>
              </a:ext>
            </a:extLst>
          </p:cNvPr>
          <p:cNvSpPr txBox="1"/>
          <p:nvPr/>
        </p:nvSpPr>
        <p:spPr>
          <a:xfrm>
            <a:off x="4831594" y="4768097"/>
            <a:ext cx="28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b="1" dirty="0">
                <a:solidFill>
                  <a:srgbClr val="1D8A72"/>
                </a:solidFill>
                <a:latin typeface="+mj-lt"/>
              </a:rPr>
              <a:t>Fuente: Consorcio Santa Rosa CTO-IDU-1630-2019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E45983-8435-4140-A52C-0220E9B94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55" y="1688144"/>
            <a:ext cx="2252003" cy="3002670"/>
          </a:xfrm>
          <a:prstGeom prst="rect">
            <a:avLst/>
          </a:prstGeom>
        </p:spPr>
      </p:pic>
      <p:pic>
        <p:nvPicPr>
          <p:cNvPr id="8" name="Imagen 7" descr="Imagen que contiene edificio, exterior, bicicleta, hombre&#10;&#10;Descripción generada automáticamente">
            <a:extLst>
              <a:ext uri="{FF2B5EF4-FFF2-40B4-BE49-F238E27FC236}">
                <a16:creationId xmlns:a16="http://schemas.microsoft.com/office/drawing/2014/main" id="{F7B28202-4263-471B-B146-02A2E1419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157" y="1706422"/>
            <a:ext cx="2695972" cy="2021979"/>
          </a:xfrm>
          <a:prstGeom prst="rect">
            <a:avLst/>
          </a:prstGeom>
        </p:spPr>
      </p:pic>
      <p:pic>
        <p:nvPicPr>
          <p:cNvPr id="10" name="Imagen 9" descr="Imagen que contiene edificio, verde, grande, puente&#10;&#10;Descripción generada automáticamente">
            <a:extLst>
              <a:ext uri="{FF2B5EF4-FFF2-40B4-BE49-F238E27FC236}">
                <a16:creationId xmlns:a16="http://schemas.microsoft.com/office/drawing/2014/main" id="{27F33C11-479B-4C7C-A25F-81479E078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157" y="3198618"/>
            <a:ext cx="2695972" cy="1510474"/>
          </a:xfrm>
          <a:prstGeom prst="rect">
            <a:avLst/>
          </a:prstGeom>
        </p:spPr>
      </p:pic>
      <p:pic>
        <p:nvPicPr>
          <p:cNvPr id="13" name="Imagen 12" descr="Imagen que contiene hombre, tabla, parado, montar a caballo&#10;&#10;Descripción generada automáticamente">
            <a:extLst>
              <a:ext uri="{FF2B5EF4-FFF2-40B4-BE49-F238E27FC236}">
                <a16:creationId xmlns:a16="http://schemas.microsoft.com/office/drawing/2014/main" id="{BD35C7EC-5CB3-46D5-8714-A09ED642D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621" y="1688144"/>
            <a:ext cx="3045052" cy="3002670"/>
          </a:xfrm>
          <a:prstGeom prst="rect">
            <a:avLst/>
          </a:prstGeom>
        </p:spPr>
      </p:pic>
      <p:pic>
        <p:nvPicPr>
          <p:cNvPr id="18" name="Imagen 17" descr="Imagen que contiene edificio, exterior, banca, hecho de madera&#10;&#10;Descripción generada automáticamente">
            <a:extLst>
              <a:ext uri="{FF2B5EF4-FFF2-40B4-BE49-F238E27FC236}">
                <a16:creationId xmlns:a16="http://schemas.microsoft.com/office/drawing/2014/main" id="{81445CA3-B655-4135-A0B0-3E3AD39FE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8673" y="1688144"/>
            <a:ext cx="2886075" cy="29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86192B7E-5F7B-4035-A481-A98E31887B2B}"/>
              </a:ext>
            </a:extLst>
          </p:cNvPr>
          <p:cNvGrpSpPr/>
          <p:nvPr/>
        </p:nvGrpSpPr>
        <p:grpSpPr>
          <a:xfrm>
            <a:off x="895888" y="154645"/>
            <a:ext cx="8468050" cy="832928"/>
            <a:chOff x="1172335" y="262456"/>
            <a:chExt cx="8468050" cy="832928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97BD14-7931-4174-84BC-8C5845804D98}"/>
                </a:ext>
              </a:extLst>
            </p:cNvPr>
            <p:cNvGrpSpPr/>
            <p:nvPr/>
          </p:nvGrpSpPr>
          <p:grpSpPr>
            <a:xfrm>
              <a:off x="1172335" y="262456"/>
              <a:ext cx="8468050" cy="832928"/>
              <a:chOff x="440818" y="262456"/>
              <a:chExt cx="8468050" cy="832928"/>
            </a:xfrm>
          </p:grpSpPr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0B915D4A-025F-4A4A-974D-FD0D6C91F9CF}"/>
                  </a:ext>
                </a:extLst>
              </p:cNvPr>
              <p:cNvSpPr txBox="1"/>
              <p:nvPr/>
            </p:nvSpPr>
            <p:spPr>
              <a:xfrm>
                <a:off x="1625452" y="448087"/>
                <a:ext cx="7283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>
                    <a:solidFill>
                      <a:srgbClr val="C9D51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CONTRATO de MANTENIMIENTO IDU–1633-2019</a:t>
                </a:r>
              </a:p>
            </p:txBody>
          </p: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659AA184-D18F-4F52-BFB2-11486E65B836}"/>
                  </a:ext>
                </a:extLst>
              </p:cNvPr>
              <p:cNvGrpSpPr/>
              <p:nvPr/>
            </p:nvGrpSpPr>
            <p:grpSpPr>
              <a:xfrm>
                <a:off x="440818" y="262456"/>
                <a:ext cx="825244" cy="832928"/>
                <a:chOff x="576836" y="5666043"/>
                <a:chExt cx="825244" cy="832928"/>
              </a:xfrm>
            </p:grpSpPr>
            <p:pic>
              <p:nvPicPr>
                <p:cNvPr id="20" name="Picture 6" descr="Resultado de imagen para diseÃ±o geometrico VIA PNG">
                  <a:extLst>
                    <a:ext uri="{FF2B5EF4-FFF2-40B4-BE49-F238E27FC236}">
                      <a16:creationId xmlns:a16="http://schemas.microsoft.com/office/drawing/2014/main" id="{04C9D187-247D-4B76-A5E1-9D0A74E136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261" y="5758856"/>
                  <a:ext cx="679769" cy="5098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97 Elipse">
                  <a:extLst>
                    <a:ext uri="{FF2B5EF4-FFF2-40B4-BE49-F238E27FC236}">
                      <a16:creationId xmlns:a16="http://schemas.microsoft.com/office/drawing/2014/main" id="{91BB175C-7FC4-4562-8E2E-3C20A0D4A388}"/>
                    </a:ext>
                  </a:extLst>
                </p:cNvPr>
                <p:cNvSpPr/>
                <p:nvPr/>
              </p:nvSpPr>
              <p:spPr>
                <a:xfrm>
                  <a:off x="576836" y="5666043"/>
                  <a:ext cx="825244" cy="832928"/>
                </a:xfrm>
                <a:prstGeom prst="ellipse">
                  <a:avLst/>
                </a:prstGeom>
                <a:noFill/>
                <a:ln w="762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050" dirty="0"/>
                </a:p>
              </p:txBody>
            </p:sp>
          </p:grpSp>
        </p:grp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D5329EB-1288-4971-95E0-24D17EA934FA}"/>
                </a:ext>
              </a:extLst>
            </p:cNvPr>
            <p:cNvSpPr/>
            <p:nvPr/>
          </p:nvSpPr>
          <p:spPr>
            <a:xfrm>
              <a:off x="2420983" y="1040637"/>
              <a:ext cx="7045234" cy="5474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DFDF74-5FEC-480E-A8DA-7DDCBD25D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33862"/>
              </p:ext>
            </p:extLst>
          </p:nvPr>
        </p:nvGraphicFramePr>
        <p:xfrm>
          <a:off x="731669" y="1282016"/>
          <a:ext cx="8458101" cy="4298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98">
                  <a:extLst>
                    <a:ext uri="{9D8B030D-6E8A-4147-A177-3AD203B41FA5}">
                      <a16:colId xmlns:a16="http://schemas.microsoft.com/office/drawing/2014/main" val="4148683926"/>
                    </a:ext>
                  </a:extLst>
                </a:gridCol>
                <a:gridCol w="3054387">
                  <a:extLst>
                    <a:ext uri="{9D8B030D-6E8A-4147-A177-3AD203B41FA5}">
                      <a16:colId xmlns:a16="http://schemas.microsoft.com/office/drawing/2014/main" val="2874352268"/>
                    </a:ext>
                  </a:extLst>
                </a:gridCol>
                <a:gridCol w="3605716">
                  <a:extLst>
                    <a:ext uri="{9D8B030D-6E8A-4147-A177-3AD203B41FA5}">
                      <a16:colId xmlns:a16="http://schemas.microsoft.com/office/drawing/2014/main" val="21901736"/>
                    </a:ext>
                  </a:extLst>
                </a:gridCol>
              </a:tblGrid>
              <a:tr h="146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No Contrato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 Contrato de obra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 1629-2019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Contrato de interventoría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 1633-2019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01482037"/>
                  </a:ext>
                </a:extLst>
              </a:tr>
              <a:tr h="884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Contratista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Consorcio Santa Rosa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Consorcio IDU 29 MYV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7905491"/>
                  </a:ext>
                </a:extLst>
              </a:tr>
              <a:tr h="884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inicio y terminación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20-Enero-2020 a 5-abril-2021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20-Enero-2020 a 5-abril-2021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79377562"/>
                  </a:ext>
                </a:extLst>
              </a:tr>
              <a:tr h="575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“Ejecutar a precios unitarios y a monto agotable las actividades y obras requeridas para la conservación de puentes peatonales en Bogotá D.C., incluye superestructura, subestructura y accesos, grupo 5”.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s-MX" sz="1400" b="0" i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Interventoría a la ejecución a precios unitarios y a monto agotable a las actividades y obras requeridas para la conservación de puentes peatonales en Bogotá D.C., incluye superestructura, subestructura y accesos. Grupo 5”.</a:t>
                      </a:r>
                      <a:endParaRPr lang="es-CO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845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98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583635" y="1069268"/>
            <a:ext cx="9742488" cy="618876"/>
          </a:xfrm>
        </p:spPr>
        <p:txBody>
          <a:bodyPr>
            <a:noAutofit/>
          </a:bodyPr>
          <a:lstStyle/>
          <a:p>
            <a:pPr algn="ctr"/>
            <a:r>
              <a:rPr lang="es-CO" sz="3600" dirty="0"/>
              <a:t>PUENTE PEATONAL  Carrera 65 POR Calle 90 (Canal Salitre Barrio Entre Ríos).</a:t>
            </a:r>
            <a:br>
              <a:rPr lang="es-CO" sz="4000" dirty="0">
                <a:solidFill>
                  <a:srgbClr val="1D8A72"/>
                </a:solidFill>
                <a:latin typeface="+mj-lt"/>
                <a:ea typeface="+mn-ea"/>
                <a:cs typeface="+mn-cs"/>
              </a:rPr>
            </a:br>
            <a:r>
              <a:rPr lang="es-CO" sz="4000" dirty="0"/>
              <a:t> </a:t>
            </a:r>
          </a:p>
        </p:txBody>
      </p:sp>
      <p:sp>
        <p:nvSpPr>
          <p:cNvPr id="11" name="Elipse 10"/>
          <p:cNvSpPr/>
          <p:nvPr/>
        </p:nvSpPr>
        <p:spPr>
          <a:xfrm>
            <a:off x="642283" y="420057"/>
            <a:ext cx="649211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300" b="1" dirty="0"/>
              <a:t>7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90BFA0F-7A67-4163-B059-BFF32F93ECA0}"/>
              </a:ext>
            </a:extLst>
          </p:cNvPr>
          <p:cNvSpPr/>
          <p:nvPr/>
        </p:nvSpPr>
        <p:spPr>
          <a:xfrm>
            <a:off x="2168267" y="5751645"/>
            <a:ext cx="36679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300" b="1" dirty="0">
                <a:solidFill>
                  <a:srgbClr val="1D8A72"/>
                </a:solidFill>
                <a:latin typeface="+mj-lt"/>
              </a:rPr>
              <a:t>ESTADO ANTERIOR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E5D34E-FBE8-4504-AD88-E3346022428D}"/>
              </a:ext>
            </a:extLst>
          </p:cNvPr>
          <p:cNvSpPr/>
          <p:nvPr/>
        </p:nvSpPr>
        <p:spPr>
          <a:xfrm>
            <a:off x="7133928" y="5788733"/>
            <a:ext cx="31261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300" b="1" dirty="0">
                <a:solidFill>
                  <a:srgbClr val="1D8A72"/>
                </a:solidFill>
                <a:latin typeface="+mj-lt"/>
              </a:rPr>
              <a:t>ESTADO ACTUAL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D73802-0649-43FE-9259-2FBE124AB6F0}"/>
              </a:ext>
            </a:extLst>
          </p:cNvPr>
          <p:cNvSpPr txBox="1"/>
          <p:nvPr/>
        </p:nvSpPr>
        <p:spPr>
          <a:xfrm>
            <a:off x="2370530" y="5476425"/>
            <a:ext cx="28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b="1" dirty="0">
                <a:solidFill>
                  <a:srgbClr val="1D8A72"/>
                </a:solidFill>
                <a:latin typeface="+mj-lt"/>
              </a:rPr>
              <a:t>Fuente: Consorcio Santa Rosa CTO-IDU-1629-2019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6F6C86-A79F-41C8-B8E2-CCA96C325B9B}"/>
              </a:ext>
            </a:extLst>
          </p:cNvPr>
          <p:cNvSpPr txBox="1"/>
          <p:nvPr/>
        </p:nvSpPr>
        <p:spPr>
          <a:xfrm>
            <a:off x="7410246" y="5452597"/>
            <a:ext cx="28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b="1" dirty="0">
                <a:solidFill>
                  <a:srgbClr val="1D8A72"/>
                </a:solidFill>
                <a:latin typeface="+mj-lt"/>
              </a:rPr>
              <a:t>Fuente: Consorcio Santa Rosa CTO-IDU-1629-2019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BA89B6E-00CF-48B2-A919-528244E455CC}"/>
              </a:ext>
            </a:extLst>
          </p:cNvPr>
          <p:cNvPicPr/>
          <p:nvPr/>
        </p:nvPicPr>
        <p:blipFill rotWithShape="1">
          <a:blip r:embed="rId3"/>
          <a:srcRect l="39884" t="57215" r="28547" b="19464"/>
          <a:stretch/>
        </p:blipFill>
        <p:spPr bwMode="auto">
          <a:xfrm>
            <a:off x="1828800" y="1962150"/>
            <a:ext cx="8431276" cy="3400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5990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IDU">
  <a:themeElements>
    <a:clrScheme name="IDU">
      <a:dk1>
        <a:sysClr val="windowText" lastClr="000000"/>
      </a:dk1>
      <a:lt1>
        <a:sysClr val="window" lastClr="FFFFFF"/>
      </a:lt1>
      <a:dk2>
        <a:srgbClr val="A9B918"/>
      </a:dk2>
      <a:lt2>
        <a:srgbClr val="E7E6E6"/>
      </a:lt2>
      <a:accent1>
        <a:srgbClr val="4C531E"/>
      </a:accent1>
      <a:accent2>
        <a:srgbClr val="002060"/>
      </a:accent2>
      <a:accent3>
        <a:srgbClr val="3399FF"/>
      </a:accent3>
      <a:accent4>
        <a:srgbClr val="99CCFF"/>
      </a:accent4>
      <a:accent5>
        <a:srgbClr val="BED000"/>
      </a:accent5>
      <a:accent6>
        <a:srgbClr val="859225"/>
      </a:accent6>
      <a:hlink>
        <a:srgbClr val="7F7F7F"/>
      </a:hlink>
      <a:folHlink>
        <a:srgbClr val="49711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drio ahumad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3866</TotalTime>
  <Words>991</Words>
  <Application>Microsoft Office PowerPoint</Application>
  <PresentationFormat>Panorámica</PresentationFormat>
  <Paragraphs>186</Paragraphs>
  <Slides>17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Verdana</vt:lpstr>
      <vt:lpstr>Tema IDU</vt:lpstr>
      <vt:lpstr>IDU, Rendición de cuentas sector Movilidad.</vt:lpstr>
      <vt:lpstr>Gestión territorio </vt:lpstr>
      <vt:lpstr>Gestión Social </vt:lpstr>
      <vt:lpstr>Estado de la malla vial urbana 2020 </vt:lpstr>
      <vt:lpstr>Presentación de PowerPoint</vt:lpstr>
      <vt:lpstr>PUENTE PEATONAL AV. CALLE 80 POR CARRERA 65 (ESTACIÓN TRANSMILENIO CARRERA 53).  </vt:lpstr>
      <vt:lpstr>ACTIVIDADES PUENTE PEATONAL AV. CALLE 80 POR CARRERA 65 (ESTACIÓN TRANSMILENIO CARRERA 53).  </vt:lpstr>
      <vt:lpstr>Presentación de PowerPoint</vt:lpstr>
      <vt:lpstr>PUENTE PEATONAL  Carrera 65 POR Calle 90 (Canal Salitre Barrio Entre Ríos).  </vt:lpstr>
      <vt:lpstr>PUENTE PEATONAL  Calle 73 POR Transversal 56A (Canal Salitre Barrio San Fernando).  </vt:lpstr>
      <vt:lpstr>        </vt:lpstr>
      <vt:lpstr>LOCALIDAD BARRIOS UNIDOS: CRA 50 ENTRE CALLE 72 Y CALLE 79B</vt:lpstr>
      <vt:lpstr>                                                                     Canales de comunicación con la Comunidad.                                            </vt:lpstr>
      <vt:lpstr>Presentación de PowerPoint</vt:lpstr>
      <vt:lpstr>Atención ciudadana </vt:lpstr>
      <vt:lpstr>Presentación de PowerPoint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Buitrago Monsalve</dc:creator>
  <cp:lastModifiedBy>Carolina Vargas</cp:lastModifiedBy>
  <cp:revision>93</cp:revision>
  <dcterms:created xsi:type="dcterms:W3CDTF">2020-01-29T20:24:30Z</dcterms:created>
  <dcterms:modified xsi:type="dcterms:W3CDTF">2021-06-02T15:45:36Z</dcterms:modified>
</cp:coreProperties>
</file>