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0" r:id="rId3"/>
    <p:sldMasterId id="2147483686" r:id="rId4"/>
  </p:sldMasterIdLst>
  <p:notesMasterIdLst>
    <p:notesMasterId r:id="rId9"/>
  </p:notesMasterIdLst>
  <p:handoutMasterIdLst>
    <p:handoutMasterId r:id="rId10"/>
  </p:handoutMasterIdLst>
  <p:sldIdLst>
    <p:sldId id="257" r:id="rId5"/>
    <p:sldId id="262" r:id="rId6"/>
    <p:sldId id="263" r:id="rId7"/>
    <p:sldId id="264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222"/>
    <a:srgbClr val="FB7400"/>
    <a:srgbClr val="780C53"/>
    <a:srgbClr val="BED100"/>
    <a:srgbClr val="084356"/>
    <a:srgbClr val="1D8A72"/>
    <a:srgbClr val="00556C"/>
    <a:srgbClr val="094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/>
    <p:restoredTop sz="95701" autoAdjust="0"/>
  </p:normalViewPr>
  <p:slideViewPr>
    <p:cSldViewPr snapToGrid="0" snapToObjects="1">
      <p:cViewPr varScale="1">
        <p:scale>
          <a:sx n="28" d="100"/>
          <a:sy n="28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C66DB279-3E44-7843-8AED-95899E671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7056A59-68A3-484B-B4F0-B11472DBE8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4A96-E8BA-0B4F-858E-BA07104D512F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5688362-43A2-6849-BC96-967C3A125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C985A24-660A-1D48-AAAD-6CE5EE991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A2C58-84C5-B941-9377-D24BF98930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46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A9385-9A8C-46C8-8DC9-C05356B4D231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E6AB-ED99-4F29-B627-20EF04452F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3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26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81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47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0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80736" y="5266963"/>
            <a:ext cx="13986387" cy="2651125"/>
          </a:xfrm>
          <a:prstGeom prst="rect">
            <a:avLst/>
          </a:prstGeom>
        </p:spPr>
        <p:txBody>
          <a:bodyPr anchor="ctr"/>
          <a:lstStyle>
            <a:lvl1pPr>
              <a:defRPr sz="96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180736" y="8141928"/>
            <a:ext cx="13986387" cy="1533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24229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CCFA3EB-3EE7-204D-B7BA-DD1C08732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0FD19BF-92FE-4B41-B45E-765593ED0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7568558-3A0B-F441-982F-95E48058E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728EE3CE-BB0B-9E42-875D-DA858223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780C53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="" xmlns:a16="http://schemas.microsoft.com/office/drawing/2014/main" id="{5BF52F7F-8FD3-9E48-8E12-F33F20ECA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="" xmlns:a16="http://schemas.microsoft.com/office/drawing/2014/main" id="{774C4FBA-0374-DB4D-8537-E705F5F0D3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="" xmlns:a16="http://schemas.microsoft.com/office/drawing/2014/main" id="{C9A08118-330A-6E4F-AE6F-C92FE08919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268397B-DD3D-5F47-9935-4D42B6E0E0B8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780C53"/>
                </a:solidFill>
              </a:rPr>
              <a:t>Síguenos en</a:t>
            </a:r>
            <a:r>
              <a:rPr lang="es-CO" b="1" dirty="0">
                <a:solidFill>
                  <a:srgbClr val="780C53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="" xmlns:a16="http://schemas.microsoft.com/office/drawing/2014/main" id="{18C744EA-3DCD-D44B-8B7A-3521C77B1576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149767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ECD8176-9983-8844-8E79-F53B595C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49523FD-D4C1-F64C-85B2-0062F7E7D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12874F4-2EFC-9A4D-9B3B-BF4E592E0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9E7DF19-0946-214C-8F59-0FEE959A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FC233A07-ADAD-4543-BA3E-317B9A5FF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="" xmlns:a16="http://schemas.microsoft.com/office/drawing/2014/main" id="{61B59661-C487-EF42-ABAE-5422DA535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="" xmlns:a16="http://schemas.microsoft.com/office/drawing/2014/main" id="{359286D7-24C2-8D41-8DAE-A6C17FE8B4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="" xmlns:a16="http://schemas.microsoft.com/office/drawing/2014/main" id="{28BDFD46-D0D7-5542-9DDB-40EA5A541B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B314F59-6E86-224A-8A8D-41DA4B65AEFD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="" xmlns:a16="http://schemas.microsoft.com/office/drawing/2014/main" id="{2D03526A-C1F1-974F-9678-2DF9BE5FF518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300570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90C795A-D096-7047-97BC-8D91C4569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BCE7D89-CA98-E14E-8FE5-E654E8307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907475"/>
            <a:ext cx="16611600" cy="2651125"/>
          </a:xfrm>
          <a:prstGeom prst="rect">
            <a:avLst/>
          </a:prstGeom>
        </p:spPr>
        <p:txBody>
          <a:bodyPr anchor="ctr"/>
          <a:lstStyle>
            <a:lvl1pPr algn="ctr">
              <a:defRPr sz="115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5406" y="7576836"/>
            <a:ext cx="16611600" cy="1515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346988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DB946FE-6DDB-FA43-B948-8419C6571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63C2947-2C0A-134A-B510-C93ACC1D6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E69DB5D-6FF2-D742-9C1D-A618D0E19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17C5BC2B-994D-0949-8876-08F4C6B8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FB7400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="" xmlns:a16="http://schemas.microsoft.com/office/drawing/2014/main" id="{D310BA4E-9A98-654B-8CFE-6AFC01E0D2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="" xmlns:a16="http://schemas.microsoft.com/office/drawing/2014/main" id="{A39583A5-FB8B-A344-999E-0E28BC61C6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="" xmlns:a16="http://schemas.microsoft.com/office/drawing/2014/main" id="{EAE5EB10-F6E0-8741-A26B-0EB68138DF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D8294F2-51AF-C643-99C4-7EED3B928FD6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B7400"/>
                </a:solidFill>
              </a:rPr>
              <a:t>Síguenos en</a:t>
            </a:r>
            <a:r>
              <a:rPr lang="es-CO" b="1" dirty="0">
                <a:solidFill>
                  <a:srgbClr val="FB7400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="" xmlns:a16="http://schemas.microsoft.com/office/drawing/2014/main" id="{CCF92760-80C3-704C-BCD2-77B1CCD004F4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22223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7639665" y="1887231"/>
            <a:ext cx="15337810" cy="129842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7639665" y="5707140"/>
            <a:ext cx="15337810" cy="1385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9665" y="3827271"/>
            <a:ext cx="15337810" cy="1238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39665" y="7734646"/>
            <a:ext cx="15337810" cy="12985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39665" y="9674839"/>
            <a:ext cx="15337810" cy="1268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48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11115932" y="4677569"/>
            <a:ext cx="11980606" cy="1017231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15932" y="6223818"/>
            <a:ext cx="11980606" cy="421558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2330450" y="1592263"/>
            <a:ext cx="7758113" cy="510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2330450" y="7226300"/>
            <a:ext cx="7758113" cy="516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40621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82874" y="11048999"/>
            <a:ext cx="13293725" cy="2285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3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2682875" y="10185399"/>
            <a:ext cx="82550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5613400" y="3841804"/>
            <a:ext cx="14554200" cy="543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097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60674" y="10553700"/>
            <a:ext cx="16636693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3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5918200" y="3903676"/>
            <a:ext cx="14706600" cy="5724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26324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=""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=""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=""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44A1AFE-B7AD-3948-9594-BC358EE500B2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="" xmlns:a16="http://schemas.microsoft.com/office/drawing/2014/main" id="{1E6E1841-5BCB-7544-A681-2B20C243BDCF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94393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19B6E6B-8400-F14F-BFC1-C4C43CE9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FE921D-DD65-554D-9B72-4334C0822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864077"/>
            <a:ext cx="21029613" cy="848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1676400" y="943897"/>
            <a:ext cx="21029613" cy="243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7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2" r:id="rId3"/>
    <p:sldLayoutId id="2147483662" r:id="rId4"/>
    <p:sldLayoutId id="2147483692" r:id="rId5"/>
    <p:sldLayoutId id="2147483693" r:id="rId6"/>
    <p:sldLayoutId id="2147483664" r:id="rId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5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3" r:id="rId3"/>
    <p:sldLayoutId id="2147483684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6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91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8819" y="5711033"/>
            <a:ext cx="17308188" cy="265112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PASOS A NIVEL Y PUENTES PEATONALES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6700" dirty="0" smtClean="0"/>
              <a:t>BORRADOR DE ACUERDO PA-171 DE 2021</a:t>
            </a:r>
            <a:br>
              <a:rPr lang="es-CO" sz="6700" dirty="0" smtClean="0"/>
            </a:br>
            <a:r>
              <a:rPr lang="es-CO" sz="6700" dirty="0" smtClean="0"/>
              <a:t>BORRADOR DECRETO SDM-SDP-IDU</a:t>
            </a:r>
            <a:br>
              <a:rPr lang="es-CO" sz="6700" dirty="0" smtClean="0"/>
            </a:br>
            <a:endParaRPr lang="es-CO" sz="6700" dirty="0"/>
          </a:p>
        </p:txBody>
      </p:sp>
    </p:spTree>
    <p:extLst>
      <p:ext uri="{BB962C8B-B14F-4D97-AF65-F5344CB8AC3E}">
        <p14:creationId xmlns:p14="http://schemas.microsoft.com/office/powerpoint/2010/main" val="41031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94421" y="2475425"/>
            <a:ext cx="14836878" cy="724451"/>
          </a:xfrm>
        </p:spPr>
        <p:txBody>
          <a:bodyPr>
            <a:noAutofit/>
          </a:bodyPr>
          <a:lstStyle/>
          <a:p>
            <a:r>
              <a:rPr lang="es-MX" dirty="0" smtClean="0"/>
              <a:t>Promoción de cruces seguros a nivel</a:t>
            </a:r>
          </a:p>
          <a:p>
            <a:r>
              <a:rPr lang="es-MX" dirty="0" smtClean="0"/>
              <a:t>Mayo de 2021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11293" y="1016001"/>
            <a:ext cx="14836878" cy="1237752"/>
          </a:xfrm>
        </p:spPr>
        <p:txBody>
          <a:bodyPr>
            <a:normAutofit/>
          </a:bodyPr>
          <a:lstStyle/>
          <a:p>
            <a:r>
              <a:rPr lang="es-MX" dirty="0" smtClean="0"/>
              <a:t>BORRADOR DE ACUERDO PA-171:</a:t>
            </a:r>
            <a:endParaRPr lang="es-MX" dirty="0"/>
          </a:p>
        </p:txBody>
      </p:sp>
      <p:sp>
        <p:nvSpPr>
          <p:cNvPr id="12" name="Redondear rectángulo de esquina sencilla 11"/>
          <p:cNvSpPr/>
          <p:nvPr/>
        </p:nvSpPr>
        <p:spPr>
          <a:xfrm rot="10800000" flipV="1">
            <a:off x="2334201" y="4497461"/>
            <a:ext cx="9609437" cy="3659880"/>
          </a:xfrm>
          <a:prstGeom prst="round1Rect">
            <a:avLst/>
          </a:prstGeom>
          <a:solidFill>
            <a:srgbClr val="00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latin typeface="Lato" panose="020F0502020204030203" pitchFamily="34" charset="0"/>
              </a:rPr>
              <a:t>Borrador de Acuerdo </a:t>
            </a:r>
            <a:r>
              <a:rPr lang="es-MX" sz="3600" b="1" dirty="0" smtClean="0">
                <a:latin typeface="Lato" panose="020F0502020204030203" pitchFamily="34" charset="0"/>
              </a:rPr>
              <a:t>PA-171.</a:t>
            </a:r>
          </a:p>
          <a:p>
            <a:pPr algn="just"/>
            <a:r>
              <a:rPr lang="es-MX" sz="3600" dirty="0" smtClean="0"/>
              <a:t>Texto </a:t>
            </a:r>
            <a:r>
              <a:rPr lang="es-MX" sz="3600" dirty="0"/>
              <a:t>aprobado en primer debate el 27 de mayo de 2021 en la Comisión </a:t>
            </a:r>
            <a:r>
              <a:rPr lang="es-MX" sz="3600" dirty="0" smtClean="0"/>
              <a:t>Primera Permanente </a:t>
            </a:r>
            <a:r>
              <a:rPr lang="es-MX" sz="3600" dirty="0"/>
              <a:t>del Plan de Desarrollo y Ordenamiento Territorial del Concejo de Bogotá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12330545" y="231717"/>
            <a:ext cx="11276013" cy="7008902"/>
          </a:xfrm>
        </p:spPr>
        <p:txBody>
          <a:bodyPr>
            <a:noAutofit/>
          </a:bodyPr>
          <a:lstStyle/>
          <a:p>
            <a:r>
              <a:rPr lang="es-CO" b="1" dirty="0" smtClean="0"/>
              <a:t>Artículo 1.</a:t>
            </a:r>
            <a:r>
              <a:rPr lang="es-CO" dirty="0" smtClean="0"/>
              <a:t> </a:t>
            </a:r>
            <a:r>
              <a:rPr lang="es-MX" dirty="0" smtClean="0"/>
              <a:t>Administración </a:t>
            </a:r>
            <a:r>
              <a:rPr lang="es-MX" dirty="0"/>
              <a:t>Distrital </a:t>
            </a:r>
            <a:r>
              <a:rPr lang="es-MX" dirty="0" smtClean="0"/>
              <a:t>(SDM, con IDU y las A.L.) promoverán </a:t>
            </a:r>
            <a:r>
              <a:rPr lang="es-MX" dirty="0"/>
              <a:t>construcción de cruces seguros a nivel de acuerdo </a:t>
            </a:r>
            <a:r>
              <a:rPr lang="es-MX" dirty="0" smtClean="0"/>
              <a:t>con los </a:t>
            </a:r>
            <a:r>
              <a:rPr lang="es-MX" dirty="0"/>
              <a:t>análisis </a:t>
            </a:r>
            <a:r>
              <a:rPr lang="es-MX" dirty="0" smtClean="0"/>
              <a:t>técnicos … cuando </a:t>
            </a:r>
            <a:r>
              <a:rPr lang="es-MX" dirty="0"/>
              <a:t>las condiciones así lo permitan, </a:t>
            </a:r>
            <a:r>
              <a:rPr lang="es-MX" dirty="0" smtClean="0"/>
              <a:t>mediante una </a:t>
            </a:r>
            <a:r>
              <a:rPr lang="es-MX" dirty="0"/>
              <a:t>infraestructura apropiada para </a:t>
            </a:r>
            <a:r>
              <a:rPr lang="es-MX" dirty="0" err="1" smtClean="0"/>
              <a:t>pmr</a:t>
            </a:r>
            <a:r>
              <a:rPr lang="es-MX" dirty="0" smtClean="0"/>
              <a:t> ... reconociendo </a:t>
            </a:r>
            <a:r>
              <a:rPr lang="es-MX" dirty="0"/>
              <a:t>la obligación de ofrecer al peatón alternativas seguras para el cruce a nivel</a:t>
            </a:r>
            <a:r>
              <a:rPr lang="es-MX" dirty="0" smtClean="0"/>
              <a:t>.</a:t>
            </a:r>
          </a:p>
          <a:p>
            <a:r>
              <a:rPr lang="es-MX" b="1" dirty="0" smtClean="0"/>
              <a:t>Artículo 2. </a:t>
            </a:r>
            <a:r>
              <a:rPr lang="es-MX" dirty="0" smtClean="0"/>
              <a:t>Condiciones para la construcción </a:t>
            </a:r>
            <a:r>
              <a:rPr lang="es-MX" dirty="0"/>
              <a:t>de puentes peatonales y/o túneles sobre vías </a:t>
            </a:r>
            <a:r>
              <a:rPr lang="es-MX" dirty="0" smtClean="0"/>
              <a:t>vehiculares</a:t>
            </a:r>
          </a:p>
          <a:p>
            <a:r>
              <a:rPr lang="es-MX" b="1" dirty="0" smtClean="0"/>
              <a:t>Articulo 3.</a:t>
            </a:r>
            <a:r>
              <a:rPr lang="es-MX" dirty="0" smtClean="0"/>
              <a:t> Puentes </a:t>
            </a:r>
            <a:r>
              <a:rPr lang="es-MX" dirty="0"/>
              <a:t>peatonales existentes podrán ser reemplazados por </a:t>
            </a:r>
            <a:r>
              <a:rPr lang="es-MX" dirty="0" smtClean="0"/>
              <a:t>cruces seguros </a:t>
            </a:r>
            <a:r>
              <a:rPr lang="es-MX" dirty="0"/>
              <a:t>a nivel, en el marco </a:t>
            </a:r>
            <a:r>
              <a:rPr lang="es-MX" dirty="0" smtClean="0"/>
              <a:t>de la capacidad </a:t>
            </a:r>
            <a:r>
              <a:rPr lang="es-MX" dirty="0"/>
              <a:t>presupuestal del Distrito, siempre y </a:t>
            </a:r>
            <a:r>
              <a:rPr lang="es-MX" dirty="0" smtClean="0"/>
              <a:t>cuando sean </a:t>
            </a:r>
            <a:r>
              <a:rPr lang="es-MX" dirty="0"/>
              <a:t>viables una vez se realicen los análisis técnicos </a:t>
            </a:r>
            <a:r>
              <a:rPr lang="es-MX" dirty="0" smtClean="0"/>
              <a:t>respectivos … </a:t>
            </a:r>
          </a:p>
          <a:p>
            <a:r>
              <a:rPr lang="es-MX" dirty="0" smtClean="0"/>
              <a:t>(Donde no sea posible,  estudios SDM-IDU-AL, evitando mayores distancias </a:t>
            </a:r>
            <a:r>
              <a:rPr lang="es-MX" dirty="0"/>
              <a:t>de </a:t>
            </a:r>
            <a:r>
              <a:rPr lang="es-MX" dirty="0" smtClean="0"/>
              <a:t>recorrido)</a:t>
            </a:r>
          </a:p>
          <a:p>
            <a:r>
              <a:rPr lang="es-MX" b="1" dirty="0" smtClean="0"/>
              <a:t>Parágrafo 1. </a:t>
            </a:r>
            <a:r>
              <a:rPr lang="es-MX" dirty="0" smtClean="0"/>
              <a:t>SDM con entidades competentes</a:t>
            </a:r>
            <a:r>
              <a:rPr lang="es-MX" dirty="0"/>
              <a:t>, definirá c</a:t>
            </a:r>
            <a:r>
              <a:rPr lang="es-MX" dirty="0" smtClean="0"/>
              <a:t>riterios </a:t>
            </a:r>
            <a:r>
              <a:rPr lang="es-MX" dirty="0"/>
              <a:t>y metodología para la viabilidad y priorización para </a:t>
            </a:r>
            <a:r>
              <a:rPr lang="es-MX" dirty="0" smtClean="0"/>
              <a:t>el desmonte </a:t>
            </a:r>
            <a:r>
              <a:rPr lang="es-MX" dirty="0"/>
              <a:t>y/o demolición de los puentes peatonales.</a:t>
            </a:r>
          </a:p>
          <a:p>
            <a:r>
              <a:rPr lang="es-MX" b="1" dirty="0" smtClean="0"/>
              <a:t>Parágrafo 2.</a:t>
            </a:r>
            <a:r>
              <a:rPr lang="es-MX" dirty="0" smtClean="0"/>
              <a:t> SDM con IDU presentará proyecto </a:t>
            </a:r>
            <a:r>
              <a:rPr lang="es-MX" dirty="0"/>
              <a:t>de desmonte </a:t>
            </a:r>
            <a:r>
              <a:rPr lang="es-MX" dirty="0" smtClean="0"/>
              <a:t>de puentes </a:t>
            </a:r>
            <a:r>
              <a:rPr lang="es-MX" dirty="0"/>
              <a:t>peatonales gradual </a:t>
            </a:r>
            <a:r>
              <a:rPr lang="es-MX" dirty="0" smtClean="0"/>
              <a:t>para los próximos cinco </a:t>
            </a:r>
            <a:r>
              <a:rPr lang="es-MX" dirty="0"/>
              <a:t>años y </a:t>
            </a:r>
            <a:r>
              <a:rPr lang="es-MX" b="1" dirty="0" smtClean="0"/>
              <a:t>reutilización </a:t>
            </a:r>
            <a:r>
              <a:rPr lang="es-MX" b="1" dirty="0"/>
              <a:t>de estas estructuras en cruces de quebradas y </a:t>
            </a:r>
            <a:r>
              <a:rPr lang="es-MX" b="1" dirty="0" smtClean="0"/>
              <a:t>cuerpos hídricos </a:t>
            </a:r>
            <a:r>
              <a:rPr lang="es-MX" b="1" dirty="0"/>
              <a:t>para mejorar la conectividad en estos sectores</a:t>
            </a:r>
            <a:r>
              <a:rPr lang="es-MX" dirty="0"/>
              <a:t>, previos estudios </a:t>
            </a:r>
            <a:r>
              <a:rPr lang="es-MX" dirty="0" smtClean="0"/>
              <a:t>técnicos IDU con SDM.</a:t>
            </a:r>
            <a:endParaRPr lang="es-MX" dirty="0"/>
          </a:p>
          <a:p>
            <a:r>
              <a:rPr lang="es-MX" dirty="0"/>
              <a:t>En aquellos lugares donde se desmonten, solo se podrán implementar </a:t>
            </a:r>
            <a:r>
              <a:rPr lang="es-MX" dirty="0" smtClean="0"/>
              <a:t>soluciones peatonales </a:t>
            </a:r>
            <a:r>
              <a:rPr lang="es-MX" dirty="0" err="1"/>
              <a:t>semaforizadas</a:t>
            </a:r>
            <a:r>
              <a:rPr lang="es-MX" dirty="0"/>
              <a:t>.</a:t>
            </a:r>
          </a:p>
        </p:txBody>
      </p:sp>
      <p:sp>
        <p:nvSpPr>
          <p:cNvPr id="16" name="Marcador de texto 8"/>
          <p:cNvSpPr txBox="1">
            <a:spLocks/>
          </p:cNvSpPr>
          <p:nvPr/>
        </p:nvSpPr>
        <p:spPr>
          <a:xfrm>
            <a:off x="2694421" y="8959760"/>
            <a:ext cx="7890452" cy="7008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1828709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/>
              <a:t>Artículo 4.</a:t>
            </a:r>
            <a:r>
              <a:rPr lang="es-CO" dirty="0" smtClean="0"/>
              <a:t> Nuevos cruces</a:t>
            </a:r>
            <a:endParaRPr lang="es-MX" dirty="0" smtClean="0"/>
          </a:p>
          <a:p>
            <a:r>
              <a:rPr lang="es-MX" b="1" dirty="0" smtClean="0"/>
              <a:t>Artículo 5. </a:t>
            </a:r>
            <a:r>
              <a:rPr lang="es-MX" dirty="0" smtClean="0"/>
              <a:t>Seguridad vial</a:t>
            </a:r>
          </a:p>
          <a:p>
            <a:r>
              <a:rPr lang="es-MX" b="1" dirty="0" smtClean="0"/>
              <a:t>Artículo 6.</a:t>
            </a:r>
            <a:r>
              <a:rPr lang="es-MX" dirty="0" smtClean="0"/>
              <a:t> Estrategia de comunicación y Pedagogía SDM-SDG-Política Visión Cero Uso adecuado de pasos seguros a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69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11294" y="3038038"/>
            <a:ext cx="14836878" cy="724451"/>
          </a:xfrm>
        </p:spPr>
        <p:txBody>
          <a:bodyPr>
            <a:noAutofit/>
          </a:bodyPr>
          <a:lstStyle/>
          <a:p>
            <a:r>
              <a:rPr lang="es-MX" dirty="0" smtClean="0"/>
              <a:t>Promoción de pasos peatonales a nivel y </a:t>
            </a:r>
          </a:p>
          <a:p>
            <a:r>
              <a:rPr lang="es-MX" dirty="0" smtClean="0"/>
              <a:t>modificación DTO 279 de 2003</a:t>
            </a:r>
          </a:p>
          <a:p>
            <a:r>
              <a:rPr lang="es-MX" dirty="0" smtClean="0"/>
              <a:t>Octubre de 2021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11293" y="1016001"/>
            <a:ext cx="14836878" cy="1237752"/>
          </a:xfrm>
        </p:spPr>
        <p:txBody>
          <a:bodyPr/>
          <a:lstStyle/>
          <a:p>
            <a:r>
              <a:rPr lang="es-MX" dirty="0" smtClean="0"/>
              <a:t>BORRADOR DE DECRETO SDM-SDP-IDU:</a:t>
            </a:r>
            <a:endParaRPr lang="es-MX" dirty="0"/>
          </a:p>
        </p:txBody>
      </p:sp>
      <p:sp>
        <p:nvSpPr>
          <p:cNvPr id="12" name="Redondear rectángulo de esquina sencilla 11"/>
          <p:cNvSpPr/>
          <p:nvPr/>
        </p:nvSpPr>
        <p:spPr>
          <a:xfrm rot="10800000" flipV="1">
            <a:off x="2251074" y="4586471"/>
            <a:ext cx="9609437" cy="3659880"/>
          </a:xfrm>
          <a:prstGeom prst="round1Rect">
            <a:avLst/>
          </a:prstGeom>
          <a:solidFill>
            <a:srgbClr val="00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>
                <a:latin typeface="Lato" panose="020F0502020204030203" pitchFamily="34" charset="0"/>
              </a:rPr>
              <a:t>Borrador de </a:t>
            </a:r>
            <a:r>
              <a:rPr lang="es-MX" sz="3600" b="1" dirty="0" smtClean="0">
                <a:latin typeface="Lato" panose="020F0502020204030203" pitchFamily="34" charset="0"/>
              </a:rPr>
              <a:t>Decreto SDM-SDP-IDU.</a:t>
            </a:r>
          </a:p>
          <a:p>
            <a:pPr algn="just"/>
            <a:r>
              <a:rPr lang="es-MX" sz="3600" dirty="0" smtClean="0"/>
              <a:t>Trabajo conjunto abr-oct 2021</a:t>
            </a:r>
          </a:p>
          <a:p>
            <a:pPr algn="just"/>
            <a:r>
              <a:rPr lang="es-MX" sz="3600" dirty="0" smtClean="0"/>
              <a:t>SDP </a:t>
            </a:r>
            <a:r>
              <a:rPr lang="es-MX" sz="3600" dirty="0" err="1" smtClean="0"/>
              <a:t>Sep</a:t>
            </a:r>
            <a:r>
              <a:rPr lang="es-MX" sz="3600" dirty="0" smtClean="0"/>
              <a:t>-Oct 2021</a:t>
            </a:r>
          </a:p>
          <a:p>
            <a:pPr algn="just"/>
            <a:endParaRPr lang="es-MX" sz="3600" dirty="0"/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417327" y="8645236"/>
            <a:ext cx="9276929" cy="6828154"/>
          </a:xfrm>
        </p:spPr>
        <p:txBody>
          <a:bodyPr>
            <a:noAutofit/>
          </a:bodyPr>
          <a:lstStyle/>
          <a:p>
            <a:r>
              <a:rPr lang="es-MX" b="1" dirty="0" smtClean="0"/>
              <a:t>ART 9. </a:t>
            </a:r>
            <a:r>
              <a:rPr lang="es-ES" b="1" dirty="0"/>
              <a:t>Modificación de los criterios para la construcción de puentes peatonales sobre vías vehiculares. </a:t>
            </a:r>
            <a:r>
              <a:rPr lang="es-ES" dirty="0" smtClean="0"/>
              <a:t>(ART. 8 Decreto 279 de 2003)</a:t>
            </a:r>
          </a:p>
          <a:p>
            <a:r>
              <a:rPr lang="es-ES" b="1" dirty="0" smtClean="0"/>
              <a:t>ART 10. </a:t>
            </a:r>
            <a:r>
              <a:rPr lang="es-MX" b="1" dirty="0" smtClean="0"/>
              <a:t>Modificación de la competencia para autorizar la construcción de puentes peatonales y el sustento de la factibilidad técnica. </a:t>
            </a:r>
            <a:r>
              <a:rPr lang="es-MX" dirty="0" smtClean="0"/>
              <a:t>(SDP y/o SDM)</a:t>
            </a:r>
            <a:endParaRPr lang="es-ES" dirty="0" smtClean="0"/>
          </a:p>
          <a:p>
            <a:endParaRPr lang="es-ES" b="1" dirty="0" smtClean="0"/>
          </a:p>
          <a:p>
            <a:endParaRPr lang="es-MX" dirty="0"/>
          </a:p>
        </p:txBody>
      </p:sp>
      <p:sp>
        <p:nvSpPr>
          <p:cNvPr id="7" name="Marcador de texto 8"/>
          <p:cNvSpPr txBox="1">
            <a:spLocks/>
          </p:cNvSpPr>
          <p:nvPr/>
        </p:nvSpPr>
        <p:spPr>
          <a:xfrm>
            <a:off x="12482945" y="384116"/>
            <a:ext cx="11276013" cy="12874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1828709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3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/>
              <a:t>ART. 1. Objeto  Art 2. Definiciones</a:t>
            </a:r>
          </a:p>
          <a:p>
            <a:r>
              <a:rPr lang="es-CO" b="1" dirty="0" smtClean="0"/>
              <a:t>ART 3. Promoción de los Pasos Peatonales a Nivel</a:t>
            </a:r>
          </a:p>
          <a:p>
            <a:r>
              <a:rPr lang="es-ES" b="1" dirty="0" smtClean="0"/>
              <a:t>ART 4. Metodología de viabilidad técnica y priorización para el reemplazo de puentes peatonales por pasos a nivel</a:t>
            </a:r>
            <a:endParaRPr lang="es-CO" b="1" dirty="0" smtClean="0"/>
          </a:p>
          <a:p>
            <a:r>
              <a:rPr lang="es-ES" b="1" dirty="0" smtClean="0"/>
              <a:t>ART 5. Lista de Priorización de puentes peatonales a reemplazar por pasos peatonales a nivel (SDM-IDU)</a:t>
            </a:r>
          </a:p>
          <a:p>
            <a:r>
              <a:rPr lang="es-ES" b="1" dirty="0" smtClean="0"/>
              <a:t>Parágrafo 1:</a:t>
            </a:r>
            <a:r>
              <a:rPr lang="es-ES" dirty="0" smtClean="0"/>
              <a:t> La </a:t>
            </a:r>
            <a:r>
              <a:rPr lang="es-ES" i="1" dirty="0" smtClean="0"/>
              <a:t>Lista de Priorización </a:t>
            </a:r>
            <a:r>
              <a:rPr lang="es-ES" dirty="0" smtClean="0"/>
              <a:t>deberá ser expedida en </a:t>
            </a:r>
            <a:r>
              <a:rPr lang="es-ES" dirty="0" err="1" smtClean="0"/>
              <a:t>max</a:t>
            </a:r>
            <a:r>
              <a:rPr lang="es-ES" dirty="0" smtClean="0"/>
              <a:t>. 12 meses a partir de la fecha de publicación de la </a:t>
            </a:r>
            <a:r>
              <a:rPr lang="es-ES" i="1" dirty="0" smtClean="0"/>
              <a:t>Metodología.</a:t>
            </a:r>
            <a:endParaRPr lang="es-MX" dirty="0" smtClean="0"/>
          </a:p>
          <a:p>
            <a:r>
              <a:rPr lang="es-ES" dirty="0" smtClean="0"/>
              <a:t>SDM-IDU actualizarán información para mantener vigente  la </a:t>
            </a:r>
            <a:r>
              <a:rPr lang="es-ES" i="1" dirty="0" smtClean="0"/>
              <a:t>Lista de Priorización</a:t>
            </a:r>
            <a:r>
              <a:rPr lang="es-ES" dirty="0" smtClean="0"/>
              <a:t>.  </a:t>
            </a:r>
            <a:endParaRPr lang="es-MX" dirty="0" smtClean="0"/>
          </a:p>
          <a:p>
            <a:r>
              <a:rPr lang="es-ES" b="1" dirty="0" smtClean="0"/>
              <a:t>Parágrafo 2:</a:t>
            </a:r>
            <a:r>
              <a:rPr lang="es-ES" dirty="0" smtClean="0"/>
              <a:t> SDM-IDU con A.L. proyectarán los recursos para la implementación del proyecto, acorde con la </a:t>
            </a:r>
            <a:r>
              <a:rPr lang="es-ES" i="1" dirty="0" smtClean="0"/>
              <a:t>Lista de Priorización </a:t>
            </a:r>
            <a:r>
              <a:rPr lang="es-ES" dirty="0" smtClean="0"/>
              <a:t>vigente.</a:t>
            </a:r>
            <a:endParaRPr lang="es-MX" dirty="0" smtClean="0"/>
          </a:p>
          <a:p>
            <a:r>
              <a:rPr lang="es-ES" b="1" dirty="0" smtClean="0"/>
              <a:t>ART 6. Socialización con Comunidad</a:t>
            </a:r>
          </a:p>
          <a:p>
            <a:r>
              <a:rPr lang="es-ES" b="1" dirty="0" smtClean="0"/>
              <a:t>ART 7. Condiciones Especiales </a:t>
            </a:r>
            <a:r>
              <a:rPr lang="es-ES" dirty="0" smtClean="0"/>
              <a:t>(Consulta con autoridades y generadores de la obligación del </a:t>
            </a:r>
            <a:r>
              <a:rPr lang="es-ES" dirty="0" err="1" smtClean="0"/>
              <a:t>pte.</a:t>
            </a:r>
            <a:r>
              <a:rPr lang="es-ES" dirty="0" smtClean="0"/>
              <a:t> peatonal para evaluar su reemplazo por p. nivel: </a:t>
            </a:r>
            <a:r>
              <a:rPr lang="es-ES" dirty="0" err="1" smtClean="0"/>
              <a:t>valorizacion</a:t>
            </a:r>
            <a:r>
              <a:rPr lang="es-ES" dirty="0" smtClean="0"/>
              <a:t>-obligaciones urbanísticas-TM-cuerpos de agua-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r>
              <a:rPr lang="es-ES" b="1" dirty="0" smtClean="0"/>
              <a:t>ART 8. Ejecución del Reemplazo de Puentes Peatonales por Pasos Peatonales a Nivel </a:t>
            </a:r>
            <a:r>
              <a:rPr lang="es-ES" dirty="0" smtClean="0"/>
              <a:t>(Decreto 279 de 2003)</a:t>
            </a:r>
          </a:p>
          <a:p>
            <a:endParaRPr lang="es-ES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3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11293" y="3038038"/>
            <a:ext cx="15593579" cy="45719"/>
          </a:xfrm>
        </p:spPr>
        <p:txBody>
          <a:bodyPr>
            <a:noAutofit/>
          </a:bodyPr>
          <a:lstStyle/>
          <a:p>
            <a:r>
              <a:rPr lang="es-MX" dirty="0" smtClean="0"/>
              <a:t>Revisar PA-171 (Armonizar POT – Socialización – Presupuesto - Priorización)</a:t>
            </a:r>
          </a:p>
          <a:p>
            <a:r>
              <a:rPr lang="es-MX" dirty="0" smtClean="0"/>
              <a:t>Expedir DECRETO </a:t>
            </a:r>
            <a:r>
              <a:rPr lang="es-MX" dirty="0" smtClean="0"/>
              <a:t>: </a:t>
            </a:r>
            <a:r>
              <a:rPr lang="es-MX" dirty="0" smtClean="0"/>
              <a:t>SDM-SDP-IDU en Revisión final por SDP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11293" y="1016001"/>
            <a:ext cx="14836878" cy="1237752"/>
          </a:xfrm>
        </p:spPr>
        <p:txBody>
          <a:bodyPr/>
          <a:lstStyle/>
          <a:p>
            <a:r>
              <a:rPr lang="es-MX" dirty="0" smtClean="0"/>
              <a:t>RECOMENDACIONES AL COMITÉ :</a:t>
            </a:r>
            <a:endParaRPr lang="es-MX" dirty="0"/>
          </a:p>
        </p:txBody>
      </p:sp>
      <p:sp>
        <p:nvSpPr>
          <p:cNvPr id="12" name="Redondear rectángulo de esquina sencilla 11"/>
          <p:cNvSpPr/>
          <p:nvPr/>
        </p:nvSpPr>
        <p:spPr>
          <a:xfrm rot="10800000" flipV="1">
            <a:off x="2251074" y="4257402"/>
            <a:ext cx="9609437" cy="3659880"/>
          </a:xfrm>
          <a:prstGeom prst="round1Rect">
            <a:avLst/>
          </a:prstGeom>
          <a:solidFill>
            <a:srgbClr val="00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Lato" panose="020F0502020204030203" pitchFamily="34" charset="0"/>
              </a:rPr>
              <a:t>Segundo Debate PA-171</a:t>
            </a:r>
            <a:r>
              <a:rPr lang="es-MX" sz="3600" b="1" smtClean="0">
                <a:latin typeface="Lato" panose="020F0502020204030203" pitchFamily="34" charset="0"/>
              </a:rPr>
              <a:t>. </a:t>
            </a:r>
            <a:r>
              <a:rPr lang="es-MX" sz="3600" b="1" dirty="0" smtClean="0">
                <a:latin typeface="Lato" panose="020F0502020204030203" pitchFamily="34" charset="0"/>
              </a:rPr>
              <a:t>Noviembre de 2021</a:t>
            </a:r>
            <a:endParaRPr lang="es-MX" sz="36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2379592" y="8331649"/>
            <a:ext cx="17477798" cy="4091484"/>
          </a:xfrm>
        </p:spPr>
        <p:txBody>
          <a:bodyPr>
            <a:noAutofit/>
          </a:bodyPr>
          <a:lstStyle/>
          <a:p>
            <a:r>
              <a:rPr lang="es-MX" sz="3200" dirty="0" smtClean="0"/>
              <a:t>Se </a:t>
            </a:r>
            <a:r>
              <a:rPr lang="es-MX" sz="3200" dirty="0" smtClean="0"/>
              <a:t>sugiere armonizar el </a:t>
            </a:r>
            <a:r>
              <a:rPr lang="es-MX" sz="3200" dirty="0" smtClean="0"/>
              <a:t>borrador de Acuerdo </a:t>
            </a:r>
            <a:r>
              <a:rPr lang="es-MX" sz="3200" dirty="0" smtClean="0"/>
              <a:t>con </a:t>
            </a:r>
            <a:r>
              <a:rPr lang="es-MX" sz="3200" dirty="0" smtClean="0"/>
              <a:t>el proyecto POT en </a:t>
            </a:r>
            <a:r>
              <a:rPr lang="es-MX" sz="3200" dirty="0" smtClean="0"/>
              <a:t>el tema de Enlaces a Nivel e incluir en el POT el proceso para la reglamentación de estos procedimientos por </a:t>
            </a:r>
            <a:r>
              <a:rPr lang="es-MX" sz="3200" smtClean="0"/>
              <a:t>la SDM-SDP-IDU</a:t>
            </a:r>
            <a:r>
              <a:rPr lang="es-MX" sz="3200" dirty="0" smtClean="0"/>
              <a:t>.</a:t>
            </a:r>
          </a:p>
          <a:p>
            <a:r>
              <a:rPr lang="es-MX" sz="3200" dirty="0" smtClean="0"/>
              <a:t>Precisar </a:t>
            </a:r>
            <a:r>
              <a:rPr lang="es-MX" sz="3200" dirty="0" smtClean="0"/>
              <a:t>condiciones de Socialización del proyecto </a:t>
            </a:r>
            <a:r>
              <a:rPr lang="es-MX" sz="3200" dirty="0" smtClean="0"/>
              <a:t>y </a:t>
            </a:r>
            <a:r>
              <a:rPr lang="es-MX" sz="3200" dirty="0" smtClean="0"/>
              <a:t>retiro de </a:t>
            </a:r>
            <a:r>
              <a:rPr lang="es-MX" sz="3200" dirty="0" smtClean="0"/>
              <a:t>puentes existentes, complementando con el análisis jurídico de las condiciones que dieron origen al puente peatonal a retirar (</a:t>
            </a:r>
            <a:r>
              <a:rPr lang="es-MX" sz="3200" dirty="0" smtClean="0"/>
              <a:t>condiciones especiales: puentes x valorización, cargas urbanísticas, </a:t>
            </a:r>
            <a:r>
              <a:rPr lang="es-MX" sz="3200" dirty="0" err="1" smtClean="0"/>
              <a:t>etc</a:t>
            </a:r>
            <a:r>
              <a:rPr lang="es-MX" sz="3200" dirty="0" smtClean="0"/>
              <a:t>).</a:t>
            </a:r>
            <a:endParaRPr lang="es-MX" sz="3200" dirty="0" smtClean="0"/>
          </a:p>
          <a:p>
            <a:r>
              <a:rPr lang="es-MX" sz="3200" dirty="0" smtClean="0"/>
              <a:t>Revisar </a:t>
            </a:r>
            <a:r>
              <a:rPr lang="es-MX" sz="3200" dirty="0" smtClean="0"/>
              <a:t>disposición de puentes que sean retirados y evaluar la posibilidad de su reutilización, antes de definir su uso </a:t>
            </a:r>
            <a:r>
              <a:rPr lang="es-MX" sz="3200" dirty="0" smtClean="0"/>
              <a:t>en Cuerpos de </a:t>
            </a:r>
            <a:r>
              <a:rPr lang="es-MX" sz="3200" dirty="0" smtClean="0"/>
              <a:t>Agua (concepto de autoridad hidráulica y ambiental).</a:t>
            </a:r>
            <a:endParaRPr lang="es-MX" sz="3200" dirty="0" smtClean="0"/>
          </a:p>
        </p:txBody>
      </p:sp>
    </p:spTree>
    <p:extLst>
      <p:ext uri="{BB962C8B-B14F-4D97-AF65-F5344CB8AC3E}">
        <p14:creationId xmlns:p14="http://schemas.microsoft.com/office/powerpoint/2010/main" val="21846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617</Words>
  <Application>Microsoft Office PowerPoint</Application>
  <PresentationFormat>Personalizado</PresentationFormat>
  <Paragraphs>46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Tema de Office</vt:lpstr>
      <vt:lpstr>Diseño personalizado</vt:lpstr>
      <vt:lpstr>1_Diseño personalizado</vt:lpstr>
      <vt:lpstr>2_Diseño personalizado</vt:lpstr>
      <vt:lpstr>PASOS A NIVEL Y PUENTES PEATONALES  BORRADOR DE ACUERDO PA-171 DE 2021 BORRADOR DECRETO SDM-SDP-IDU </vt:lpstr>
      <vt:lpstr>BORRADOR DE ACUERDO PA-171:</vt:lpstr>
      <vt:lpstr>BORRADOR DE DECRETO SDM-SDP-IDU:</vt:lpstr>
      <vt:lpstr>RECOMENDACIONES AL COMITÉ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carolina lopez sanchez</dc:creator>
  <cp:lastModifiedBy>Cuenta Microsoft</cp:lastModifiedBy>
  <cp:revision>83</cp:revision>
  <dcterms:created xsi:type="dcterms:W3CDTF">2020-08-19T17:52:35Z</dcterms:created>
  <dcterms:modified xsi:type="dcterms:W3CDTF">2021-10-28T23:32:14Z</dcterms:modified>
</cp:coreProperties>
</file>