
<file path=[Content_Types].xml><?xml version="1.0" encoding="utf-8"?>
<Types xmlns="http://schemas.openxmlformats.org/package/2006/content-types"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5.xml"/>
  <Override ContentType="application/vnd.ms-office.chartcolorstyle+xml" PartName="/ppt/charts/colors6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ms-office.chartcolorstyle+xml" PartName="/ppt/charts/colors8.xml"/>
  <Override ContentType="application/vnd.ms-office.chartcolorstyle+xml" PartName="/ppt/charts/colors11.xml"/>
  <Override ContentType="application/vnd.ms-office.chartcolorstyle+xml" PartName="/ppt/charts/colors7.xml"/>
  <Override ContentType="application/vnd.ms-office.chartcolorstyle+xml" PartName="/ppt/charts/colors10.xml"/>
  <Override ContentType="application/vnd.ms-office.chartcolorstyle+xml" PartName="/ppt/charts/colors9.xml"/>
  <Override ContentType="application/vnd.ms-office.chartcolorstyle+xml" PartName="/ppt/charts/colors1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8.xml"/>
  <Override ContentType="application/vnd.openxmlformats-officedocument.drawingml.chart+xml" PartName="/ppt/charts/chart9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1.xml"/>
  <Override ContentType="application/vnd.openxmlformats-officedocument.drawingml.chart+xml" PartName="/ppt/charts/chart1.xml"/>
  <Override ContentType="application/vnd.openxmlformats-officedocument.drawingml.chart+xml" PartName="/ppt/charts/chart10.xml"/>
  <Override ContentType="application/vnd.openxmlformats-officedocument.drawingml.chart+xml" PartName="/ppt/charts/chart1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3.xml"/>
  <Override ContentType="application/vnd.openxmlformats-officedocument.themeOverride+xml" PartName="/ppt/theme/themeOverride2.xml"/>
  <Override ContentType="application/vnd.openxmlformats-officedocument.themeOverride+xml" PartName="/ppt/theme/themeOverride4.xml"/>
  <Override ContentType="application/vnd.openxmlformats-officedocument.themeOverride+xml" PartName="/ppt/theme/themeOverride5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ms-office.chartstyle+xml" PartName="/ppt/charts/style9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0.xml"/>
  <Override ContentType="application/vnd.ms-office.chartstyle+xml" PartName="/ppt/charts/style5.xml"/>
  <Override ContentType="application/vnd.ms-office.chartstyle+xml" PartName="/ppt/charts/style7.xml"/>
  <Override ContentType="application/vnd.ms-office.chartstyle+xml" PartName="/ppt/charts/style8.xml"/>
  <Override ContentType="application/vnd.ms-office.chartstyle+xml" PartName="/ppt/charts/style1.xml"/>
  <Override ContentType="application/vnd.ms-office.chartstyle+xml" PartName="/ppt/charts/style6.xml"/>
  <Override ContentType="application/vnd.ms-office.chartstyle+xml" PartName="/ppt/charts/style12.xml"/>
  <Override ContentType="application/vnd.ms-office.chartstyle+xml" PartName="/ppt/charts/style1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13716000" cx="24384000"/>
  <p:notesSz cx="6858000" cy="9144000"/>
  <p:embeddedFontLst>
    <p:embeddedFont>
      <p:font typeface="Merriweather Sans"/>
      <p:regular r:id="rId24"/>
      <p:bold r:id="rId25"/>
      <p:italic r:id="rId26"/>
      <p:boldItalic r:id="rId27"/>
    </p:embeddedFont>
    <p:embeddedFont>
      <p:font typeface="Helvetica Neue"/>
      <p:regular r:id="rId28"/>
      <p:bold r:id="rId29"/>
      <p:italic r:id="rId30"/>
      <p:boldItalic r:id="rId31"/>
    </p:embeddedFont>
    <p:embeddedFont>
      <p:font typeface="Arial Black"/>
      <p:regular r:id="rId32"/>
    </p:embeddedFont>
    <p:embeddedFont>
      <p:font typeface="Helvetica Neue Light"/>
      <p:regular r:id="rId33"/>
      <p:bold r:id="rId34"/>
      <p:italic r:id="rId35"/>
      <p:boldItalic r:id="rId36"/>
    </p:embeddedFont>
    <p:embeddedFont>
      <p:font typeface="Century Gothic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547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1" roundtripDataSignature="AMtx7mjp16vsESqNpekAuq/ZWTX2fyZ/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8A9B19A-C4E5-47AD-8C01-20CAB4F994C9}">
  <a:tblStyle styleId="{C8A9B19A-C4E5-47AD-8C01-20CAB4F994C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AC83CA5-97DD-48AA-862B-67772AA8A82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2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2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547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boldItalic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erriweatherSans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erriweatherSans-italic.fntdata"/><Relationship Id="rId25" Type="http://schemas.openxmlformats.org/officeDocument/2006/relationships/font" Target="fonts/MerriweatherSans-bold.fntdata"/><Relationship Id="rId28" Type="http://schemas.openxmlformats.org/officeDocument/2006/relationships/font" Target="fonts/HelveticaNeue-regular.fntdata"/><Relationship Id="rId27" Type="http://schemas.openxmlformats.org/officeDocument/2006/relationships/font" Target="fonts/MerriweatherSans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Light-regular.fntdata"/><Relationship Id="rId10" Type="http://schemas.openxmlformats.org/officeDocument/2006/relationships/slide" Target="slides/slide4.xml"/><Relationship Id="rId32" Type="http://schemas.openxmlformats.org/officeDocument/2006/relationships/font" Target="fonts/ArialBlack-regular.fntdata"/><Relationship Id="rId13" Type="http://schemas.openxmlformats.org/officeDocument/2006/relationships/slide" Target="slides/slide7.xml"/><Relationship Id="rId35" Type="http://schemas.openxmlformats.org/officeDocument/2006/relationships/font" Target="fonts/HelveticaNeueLight-italic.fntdata"/><Relationship Id="rId12" Type="http://schemas.openxmlformats.org/officeDocument/2006/relationships/slide" Target="slides/slide6.xml"/><Relationship Id="rId34" Type="http://schemas.openxmlformats.org/officeDocument/2006/relationships/font" Target="fonts/HelveticaNeueLight-bold.fntdata"/><Relationship Id="rId15" Type="http://schemas.openxmlformats.org/officeDocument/2006/relationships/slide" Target="slides/slide9.xml"/><Relationship Id="rId37" Type="http://schemas.openxmlformats.org/officeDocument/2006/relationships/font" Target="fonts/CenturyGothic-regular.fntdata"/><Relationship Id="rId14" Type="http://schemas.openxmlformats.org/officeDocument/2006/relationships/slide" Target="slides/slide8.xml"/><Relationship Id="rId36" Type="http://schemas.openxmlformats.org/officeDocument/2006/relationships/font" Target="fonts/HelveticaNeueLight-boldItalic.fntdata"/><Relationship Id="rId17" Type="http://schemas.openxmlformats.org/officeDocument/2006/relationships/slide" Target="slides/slide11.xml"/><Relationship Id="rId39" Type="http://schemas.openxmlformats.org/officeDocument/2006/relationships/font" Target="fonts/CenturyGothic-italic.fntdata"/><Relationship Id="rId16" Type="http://schemas.openxmlformats.org/officeDocument/2006/relationships/slide" Target="slides/slide10.xml"/><Relationship Id="rId38" Type="http://schemas.openxmlformats.org/officeDocument/2006/relationships/font" Target="fonts/CenturyGothic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themeOverride" Target="../theme/themeOverride3.xml"/><Relationship Id="rId4" Type="http://schemas.openxmlformats.org/officeDocument/2006/relationships/package" Target="../embeddings/Microsoft_Excel_Sheet1.xlsx"/></Relationships>
</file>

<file path=ppt/charts/_rels/chart10.xml.rels><?xml version="1.0" encoding="UTF-8" standalone="yes"?>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themeOverride" Target="../theme/themeOverride4.xml"/><Relationship Id="rId4" Type="http://schemas.openxmlformats.org/officeDocument/2006/relationships/package" Target="../embeddings/Microsoft_Excel_Sheet3.xlsx"/></Relationships>
</file>

<file path=ppt/charts/_rels/chart11.xml.rels><?xml version="1.0" encoding="UTF-8" standalone="yes"?>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themeOverride" Target="../theme/themeOverride5.xml"/><Relationship Id="rId4" Type="http://schemas.openxmlformats.org/officeDocument/2006/relationships/package" Target="../embeddings/Microsoft_Excel_Sheet4.xlsx"/></Relationships>
</file>

<file path=ppt/charts/_rels/chart12.xml.rels><?xml version="1.0" encoding="UTF-8" standalone="yes"?>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themeOverride" Target="../theme/themeOverride2.xml"/><Relationship Id="rId4" Type="http://schemas.openxmlformats.org/officeDocument/2006/relationships/package" Target="../embeddings/Microsoft_Excel_Sheet5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D:\Perfil_Onumpaque\Documents\Movilidad\Productos\2021\ENERO\BASES%20SINIESTRALIDAD\graficas%20seguimiento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D:\Perfil_Onumpaque\Documents\Movilidad\Productos\2021\ENERO\BASES%20SINIESTRALIDAD\graficas%20seguimiento.xlsx" TargetMode="External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D:\Perfil_Onumpaque\Documents\Movilidad\Productos\2021\ENERO\BASES%20SINIESTRALIDAD\graficas%20seguimiento.xlsx" TargetMode="External"/></Relationships>
</file>

<file path=ppt/charts/_rels/chart5.xml.rels><?xml version="1.0" encoding="UTF-8" standalone="yes"?>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D:\Perfil_Onumpaque\Documents\Movilidad\Productos\2021\ENERO\BASES%20SINIESTRALIDAD\graficas%20seguimiento.xlsx" TargetMode="External"/></Relationships>
</file>

<file path=ppt/charts/_rels/chart6.xml.rels><?xml version="1.0" encoding="UTF-8" standalone="yes"?>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Libro2" TargetMode="Externa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D:\OFICINA%20DE%20SEGURIDAD%20VIAL\SEGUNDO%20SEMESTRE%202021\SEGUIMIENTO%20SINIESTRALIDAD%20CORREDORES%2050%20KM\MUERTOS_VIAS_ARTERIAS_DESDE_2015_CORTE_26102021.xls" TargetMode="External"/></Relationships>
</file>

<file path=ppt/charts/_rels/chart8.xml.rels><?xml version="1.0" encoding="UTF-8" standalone="yes"?>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/D:\Perfil_Onumpaque\Documents\Movilidad\Productos\2021\ENERO\BASES%20SINIESTRALIDAD\Fallecidos_2015_2020_ON.xlsx" TargetMode="External"/></Relationships>
</file>

<file path=ppt/charts/_rels/chart9.xml.rels><?xml version="1.0" encoding="UTF-8" standalone="yes"?>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Gráfica!$C$2</c:f>
              <c:strCache>
                <c:ptCount val="1"/>
                <c:pt idx="0">
                  <c:v>promedio 2015-2019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Gráfica!$A$3:$A$14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Gráfica!$C$3:$C$14</c:f>
              <c:numCache>
                <c:formatCode>0</c:formatCode>
                <c:ptCount val="12"/>
                <c:pt idx="0">
                  <c:v>35</c:v>
                </c:pt>
                <c:pt idx="1">
                  <c:v>41</c:v>
                </c:pt>
                <c:pt idx="2">
                  <c:v>44</c:v>
                </c:pt>
                <c:pt idx="3">
                  <c:v>45</c:v>
                </c:pt>
                <c:pt idx="4">
                  <c:v>51</c:v>
                </c:pt>
                <c:pt idx="5">
                  <c:v>47</c:v>
                </c:pt>
                <c:pt idx="6">
                  <c:v>48</c:v>
                </c:pt>
                <c:pt idx="7">
                  <c:v>46</c:v>
                </c:pt>
                <c:pt idx="8">
                  <c:v>44</c:v>
                </c:pt>
                <c:pt idx="9">
                  <c:v>48</c:v>
                </c:pt>
                <c:pt idx="10">
                  <c:v>41</c:v>
                </c:pt>
                <c:pt idx="11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A1-4C8F-91F7-2E74F44A8A8D}"/>
            </c:ext>
          </c:extLst>
        </c:ser>
        <c:ser>
          <c:idx val="4"/>
          <c:order val="1"/>
          <c:tx>
            <c:strRef>
              <c:f>Gráfica!$D$2</c:f>
              <c:strCache>
                <c:ptCount val="1"/>
                <c:pt idx="0">
                  <c:v>Fallecidos 2019 </c:v>
                </c:pt>
              </c:strCache>
            </c:strRef>
          </c:tx>
          <c:spPr>
            <a:ln w="15875" cap="rnd">
              <a:solidFill>
                <a:srgbClr val="B8D101"/>
              </a:solidFill>
              <a:round/>
            </a:ln>
            <a:effectLst/>
          </c:spPr>
          <c:marker>
            <c:symbol val="none"/>
          </c:marker>
          <c:cat>
            <c:strRef>
              <c:f>Gráfica!$A$3:$A$14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Gráfica!$D$3:$D$14</c:f>
              <c:numCache>
                <c:formatCode>General</c:formatCode>
                <c:ptCount val="12"/>
                <c:pt idx="0">
                  <c:v>25</c:v>
                </c:pt>
                <c:pt idx="1">
                  <c:v>38</c:v>
                </c:pt>
                <c:pt idx="2">
                  <c:v>47</c:v>
                </c:pt>
                <c:pt idx="3">
                  <c:v>39</c:v>
                </c:pt>
                <c:pt idx="4">
                  <c:v>47</c:v>
                </c:pt>
                <c:pt idx="5">
                  <c:v>40</c:v>
                </c:pt>
                <c:pt idx="6">
                  <c:v>54</c:v>
                </c:pt>
                <c:pt idx="7">
                  <c:v>39</c:v>
                </c:pt>
                <c:pt idx="8">
                  <c:v>43</c:v>
                </c:pt>
                <c:pt idx="9">
                  <c:v>57</c:v>
                </c:pt>
                <c:pt idx="10">
                  <c:v>33</c:v>
                </c:pt>
                <c:pt idx="11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A1-4C8F-91F7-2E74F44A8A8D}"/>
            </c:ext>
          </c:extLst>
        </c:ser>
        <c:ser>
          <c:idx val="1"/>
          <c:order val="2"/>
          <c:tx>
            <c:strRef>
              <c:f>Gráfica!$E$2</c:f>
              <c:strCache>
                <c:ptCount val="1"/>
                <c:pt idx="0">
                  <c:v>Fallecidos 2020</c:v>
                </c:pt>
              </c:strCache>
            </c:strRef>
          </c:tx>
          <c:spPr>
            <a:ln w="158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Gráfica!$E$3:$E$14</c:f>
              <c:numCache>
                <c:formatCode>General</c:formatCode>
                <c:ptCount val="12"/>
                <c:pt idx="0">
                  <c:v>28</c:v>
                </c:pt>
                <c:pt idx="1">
                  <c:v>38</c:v>
                </c:pt>
                <c:pt idx="2">
                  <c:v>25</c:v>
                </c:pt>
                <c:pt idx="3">
                  <c:v>22</c:v>
                </c:pt>
                <c:pt idx="4">
                  <c:v>21</c:v>
                </c:pt>
                <c:pt idx="5">
                  <c:v>25</c:v>
                </c:pt>
                <c:pt idx="6">
                  <c:v>23</c:v>
                </c:pt>
                <c:pt idx="7">
                  <c:v>37</c:v>
                </c:pt>
                <c:pt idx="8">
                  <c:v>40</c:v>
                </c:pt>
                <c:pt idx="9">
                  <c:v>41</c:v>
                </c:pt>
                <c:pt idx="10">
                  <c:v>38</c:v>
                </c:pt>
                <c:pt idx="11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A1-4C8F-91F7-2E74F44A8A8D}"/>
            </c:ext>
          </c:extLst>
        </c:ser>
        <c:ser>
          <c:idx val="2"/>
          <c:order val="3"/>
          <c:tx>
            <c:strRef>
              <c:f>Gráfica!$F$2</c:f>
              <c:strCache>
                <c:ptCount val="1"/>
                <c:pt idx="0">
                  <c:v>Registrado 2021</c:v>
                </c:pt>
              </c:strCache>
            </c:strRef>
          </c:tx>
          <c:spPr>
            <a:ln w="28575" cap="rnd">
              <a:solidFill>
                <a:srgbClr val="8A5D8F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73A1-4C8F-91F7-2E74F44A8A8D}"/>
              </c:ext>
            </c:extLst>
          </c:dPt>
          <c:val>
            <c:numRef>
              <c:f>Gráfica!$F$3:$F$12</c:f>
              <c:numCache>
                <c:formatCode>General</c:formatCode>
                <c:ptCount val="10"/>
                <c:pt idx="0">
                  <c:v>30</c:v>
                </c:pt>
                <c:pt idx="1">
                  <c:v>37</c:v>
                </c:pt>
                <c:pt idx="2">
                  <c:v>36</c:v>
                </c:pt>
                <c:pt idx="3">
                  <c:v>31</c:v>
                </c:pt>
                <c:pt idx="4">
                  <c:v>34</c:v>
                </c:pt>
                <c:pt idx="5">
                  <c:v>44</c:v>
                </c:pt>
                <c:pt idx="6">
                  <c:v>44</c:v>
                </c:pt>
                <c:pt idx="7">
                  <c:v>46</c:v>
                </c:pt>
                <c:pt idx="8">
                  <c:v>41</c:v>
                </c:pt>
                <c:pt idx="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3A1-4C8F-91F7-2E74F44A8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09260736"/>
        <c:axId val="146252815"/>
      </c:lineChart>
      <c:catAx>
        <c:axId val="170926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6252815"/>
        <c:crosses val="autoZero"/>
        <c:auto val="1"/>
        <c:lblAlgn val="ctr"/>
        <c:lblOffset val="100"/>
        <c:noMultiLvlLbl val="0"/>
      </c:catAx>
      <c:valAx>
        <c:axId val="146252815"/>
        <c:scaling>
          <c:orientation val="minMax"/>
          <c:min val="15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092607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'Proyeccion peaton'!$C$21</c:f>
              <c:strCache>
                <c:ptCount val="1"/>
                <c:pt idx="0">
                  <c:v>Promedio 2015-2019</c:v>
                </c:pt>
              </c:strCache>
            </c:strRef>
          </c:tx>
          <c:spPr>
            <a:ln w="38100" cap="flat" cmpd="sng" algn="ctr">
              <a:solidFill>
                <a:schemeClr val="accent1"/>
              </a:solidFill>
              <a:prstDash val="sys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58F-4326-86E2-ED86A1D05D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peaton'!$B$22:$B$33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peaton'!$C$22:$C$33</c:f>
              <c:numCache>
                <c:formatCode>General</c:formatCode>
                <c:ptCount val="12"/>
                <c:pt idx="0">
                  <c:v>20</c:v>
                </c:pt>
                <c:pt idx="1">
                  <c:v>42</c:v>
                </c:pt>
                <c:pt idx="2">
                  <c:v>64</c:v>
                </c:pt>
                <c:pt idx="3">
                  <c:v>87</c:v>
                </c:pt>
                <c:pt idx="4">
                  <c:v>110</c:v>
                </c:pt>
                <c:pt idx="5">
                  <c:v>130</c:v>
                </c:pt>
                <c:pt idx="6">
                  <c:v>152</c:v>
                </c:pt>
                <c:pt idx="7">
                  <c:v>174</c:v>
                </c:pt>
                <c:pt idx="8">
                  <c:v>197</c:v>
                </c:pt>
                <c:pt idx="9">
                  <c:v>220</c:v>
                </c:pt>
                <c:pt idx="10">
                  <c:v>238</c:v>
                </c:pt>
                <c:pt idx="11">
                  <c:v>261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58F-4326-86E2-ED86A1D05DE8}"/>
            </c:ext>
          </c:extLst>
        </c:ser>
        <c:ser>
          <c:idx val="1"/>
          <c:order val="1"/>
          <c:tx>
            <c:strRef>
              <c:f>'Proyeccion peaton'!$D$21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flat" cmpd="sng" algn="ctr">
              <a:solidFill>
                <a:schemeClr val="accent2"/>
              </a:solidFill>
              <a:prstDash val="sys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58F-4326-86E2-ED86A1D05D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rgbClr val="C4833C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peaton'!$B$22:$B$33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peaton'!$D$22:$D$33</c:f>
              <c:numCache>
                <c:formatCode>General</c:formatCode>
                <c:ptCount val="12"/>
                <c:pt idx="0">
                  <c:v>12</c:v>
                </c:pt>
                <c:pt idx="1">
                  <c:v>30</c:v>
                </c:pt>
                <c:pt idx="2">
                  <c:v>52</c:v>
                </c:pt>
                <c:pt idx="3">
                  <c:v>73</c:v>
                </c:pt>
                <c:pt idx="4">
                  <c:v>89</c:v>
                </c:pt>
                <c:pt idx="5">
                  <c:v>107</c:v>
                </c:pt>
                <c:pt idx="6">
                  <c:v>132</c:v>
                </c:pt>
                <c:pt idx="7">
                  <c:v>151</c:v>
                </c:pt>
                <c:pt idx="8">
                  <c:v>175</c:v>
                </c:pt>
                <c:pt idx="9">
                  <c:v>202</c:v>
                </c:pt>
                <c:pt idx="10">
                  <c:v>217</c:v>
                </c:pt>
                <c:pt idx="11">
                  <c:v>236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58F-4326-86E2-ED86A1D05DE8}"/>
            </c:ext>
          </c:extLst>
        </c:ser>
        <c:ser>
          <c:idx val="4"/>
          <c:order val="2"/>
          <c:tx>
            <c:strRef>
              <c:f>'Proyeccion peaton'!$F$21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flat" cmpd="sng" algn="ctr">
              <a:solidFill>
                <a:srgbClr val="22294A">
                  <a:shade val="50000"/>
                </a:srgbClr>
              </a:solidFill>
              <a:prstDash val="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58F-4326-86E2-ED86A1D05D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peaton'!$B$22:$B$33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peaton'!$F$22:$F$33</c:f>
              <c:numCache>
                <c:formatCode>General</c:formatCode>
                <c:ptCount val="12"/>
                <c:pt idx="0">
                  <c:v>14</c:v>
                </c:pt>
                <c:pt idx="1">
                  <c:v>30</c:v>
                </c:pt>
                <c:pt idx="2">
                  <c:v>38</c:v>
                </c:pt>
                <c:pt idx="3">
                  <c:v>42</c:v>
                </c:pt>
                <c:pt idx="4">
                  <c:v>46</c:v>
                </c:pt>
                <c:pt idx="5">
                  <c:v>57</c:v>
                </c:pt>
                <c:pt idx="6">
                  <c:v>63</c:v>
                </c:pt>
                <c:pt idx="7">
                  <c:v>79</c:v>
                </c:pt>
                <c:pt idx="8">
                  <c:v>93</c:v>
                </c:pt>
                <c:pt idx="9">
                  <c:v>106</c:v>
                </c:pt>
                <c:pt idx="10">
                  <c:v>115</c:v>
                </c:pt>
                <c:pt idx="11">
                  <c:v>130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958F-4326-86E2-ED86A1D05DE8}"/>
            </c:ext>
          </c:extLst>
        </c:ser>
        <c:ser>
          <c:idx val="3"/>
          <c:order val="3"/>
          <c:tx>
            <c:strRef>
              <c:f>'Proyeccion peaton'!$E$21</c:f>
              <c:strCache>
                <c:ptCount val="1"/>
                <c:pt idx="0">
                  <c:v>2021</c:v>
                </c:pt>
              </c:strCache>
            </c:strRef>
          </c:tx>
          <c:spPr>
            <a:ln w="114300" cap="rnd">
              <a:solidFill>
                <a:srgbClr val="8A5D8F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Pt>
            <c:idx val="8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75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8F-4326-86E2-ED86A1D05DE8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958F-4326-86E2-ED86A1D05DE8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958F-4326-86E2-ED86A1D05DE8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958F-4326-86E2-ED86A1D05DE8}"/>
              </c:ext>
            </c:extLst>
          </c:dPt>
          <c:dLbls>
            <c:dLbl>
              <c:idx val="11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58F-4326-86E2-ED86A1D05D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peaton'!$B$22:$B$33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peaton'!$E$22:$E$33</c:f>
              <c:numCache>
                <c:formatCode>General</c:formatCode>
                <c:ptCount val="12"/>
                <c:pt idx="0">
                  <c:v>10</c:v>
                </c:pt>
                <c:pt idx="1">
                  <c:v>23</c:v>
                </c:pt>
                <c:pt idx="2">
                  <c:v>37</c:v>
                </c:pt>
                <c:pt idx="3">
                  <c:v>48</c:v>
                </c:pt>
                <c:pt idx="4">
                  <c:v>62</c:v>
                </c:pt>
                <c:pt idx="5">
                  <c:v>75</c:v>
                </c:pt>
                <c:pt idx="6">
                  <c:v>92</c:v>
                </c:pt>
                <c:pt idx="7">
                  <c:v>110</c:v>
                </c:pt>
                <c:pt idx="8">
                  <c:v>128</c:v>
                </c:pt>
                <c:pt idx="9">
                  <c:v>138</c:v>
                </c:pt>
                <c:pt idx="10">
                  <c:v>156</c:v>
                </c:pt>
                <c:pt idx="11">
                  <c:v>179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E-958F-4326-86E2-ED86A1D05D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7250952"/>
        <c:axId val="987242096"/>
      </c:lineChart>
      <c:catAx>
        <c:axId val="98725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87242096"/>
        <c:crosses val="autoZero"/>
        <c:auto val="1"/>
        <c:lblAlgn val="ctr"/>
        <c:lblOffset val="100"/>
        <c:noMultiLvlLbl val="0"/>
      </c:catAx>
      <c:valAx>
        <c:axId val="98724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87250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600"/>
      </a:pPr>
      <a:endParaRPr lang="es-CO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'Proyeccion motociclista'!$C$21</c:f>
              <c:strCache>
                <c:ptCount val="1"/>
                <c:pt idx="0">
                  <c:v>Promedio 2015-2019</c:v>
                </c:pt>
              </c:strCache>
            </c:strRef>
          </c:tx>
          <c:spPr>
            <a:ln w="38100" cap="flat" cmpd="sng" algn="ctr">
              <a:solidFill>
                <a:schemeClr val="accent1"/>
              </a:solidFill>
              <a:prstDash val="sys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1.4516576162988033E-3"/>
                  <c:y val="-8.447180211539666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6CE-4BC0-8FEB-778A4B67A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motociclista'!$B$22:$B$33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motociclista'!$C$22:$C$33</c:f>
              <c:numCache>
                <c:formatCode>General</c:formatCode>
                <c:ptCount val="12"/>
                <c:pt idx="0">
                  <c:v>10</c:v>
                </c:pt>
                <c:pt idx="1">
                  <c:v>22</c:v>
                </c:pt>
                <c:pt idx="2">
                  <c:v>37</c:v>
                </c:pt>
                <c:pt idx="3">
                  <c:v>48</c:v>
                </c:pt>
                <c:pt idx="4">
                  <c:v>67</c:v>
                </c:pt>
                <c:pt idx="5">
                  <c:v>84</c:v>
                </c:pt>
                <c:pt idx="6">
                  <c:v>102</c:v>
                </c:pt>
                <c:pt idx="7">
                  <c:v>117</c:v>
                </c:pt>
                <c:pt idx="8">
                  <c:v>131</c:v>
                </c:pt>
                <c:pt idx="9">
                  <c:v>148</c:v>
                </c:pt>
                <c:pt idx="10">
                  <c:v>161</c:v>
                </c:pt>
                <c:pt idx="11">
                  <c:v>179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6CE-4BC0-8FEB-778A4B67A90F}"/>
            </c:ext>
          </c:extLst>
        </c:ser>
        <c:ser>
          <c:idx val="1"/>
          <c:order val="1"/>
          <c:tx>
            <c:strRef>
              <c:f>'Proyeccion motociclista'!$D$21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flat" cmpd="sng" algn="ctr">
              <a:solidFill>
                <a:schemeClr val="accent2"/>
              </a:solidFill>
              <a:prstDash val="sys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5.4626957026865494E-4"/>
                  <c:y val="1.4841047809845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6CE-4BC0-8FEB-778A4B67A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400" b="0" i="0" u="none" strike="noStrike" kern="1200" baseline="0">
                    <a:solidFill>
                      <a:srgbClr val="C4833C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motociclista'!$B$22:$B$33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motociclista'!$D$22:$D$33</c:f>
              <c:numCache>
                <c:formatCode>General</c:formatCode>
                <c:ptCount val="12"/>
                <c:pt idx="0">
                  <c:v>8</c:v>
                </c:pt>
                <c:pt idx="1">
                  <c:v>18</c:v>
                </c:pt>
                <c:pt idx="2">
                  <c:v>33</c:v>
                </c:pt>
                <c:pt idx="3">
                  <c:v>43</c:v>
                </c:pt>
                <c:pt idx="4">
                  <c:v>63</c:v>
                </c:pt>
                <c:pt idx="5">
                  <c:v>74</c:v>
                </c:pt>
                <c:pt idx="6">
                  <c:v>93</c:v>
                </c:pt>
                <c:pt idx="7">
                  <c:v>105</c:v>
                </c:pt>
                <c:pt idx="8">
                  <c:v>120</c:v>
                </c:pt>
                <c:pt idx="9">
                  <c:v>139</c:v>
                </c:pt>
                <c:pt idx="10">
                  <c:v>151</c:v>
                </c:pt>
                <c:pt idx="11">
                  <c:v>170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76CE-4BC0-8FEB-778A4B67A90F}"/>
            </c:ext>
          </c:extLst>
        </c:ser>
        <c:ser>
          <c:idx val="4"/>
          <c:order val="2"/>
          <c:tx>
            <c:strRef>
              <c:f>'Proyeccion motociclista'!$F$21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flat" cmpd="sng" algn="ctr">
              <a:solidFill>
                <a:srgbClr val="22294A">
                  <a:shade val="50000"/>
                </a:srgbClr>
              </a:solidFill>
              <a:prstDash val="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0"/>
                  <c:y val="4.2249133295917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6CE-4BC0-8FEB-778A4B67A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motociclista'!$B$22:$B$33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motociclista'!$F$22:$F$33</c:f>
              <c:numCache>
                <c:formatCode>General</c:formatCode>
                <c:ptCount val="12"/>
                <c:pt idx="0">
                  <c:v>6</c:v>
                </c:pt>
                <c:pt idx="1">
                  <c:v>22</c:v>
                </c:pt>
                <c:pt idx="2">
                  <c:v>36</c:v>
                </c:pt>
                <c:pt idx="3">
                  <c:v>47</c:v>
                </c:pt>
                <c:pt idx="4">
                  <c:v>60</c:v>
                </c:pt>
                <c:pt idx="5">
                  <c:v>67</c:v>
                </c:pt>
                <c:pt idx="6">
                  <c:v>75</c:v>
                </c:pt>
                <c:pt idx="7">
                  <c:v>87</c:v>
                </c:pt>
                <c:pt idx="8">
                  <c:v>105</c:v>
                </c:pt>
                <c:pt idx="9">
                  <c:v>119</c:v>
                </c:pt>
                <c:pt idx="10">
                  <c:v>136</c:v>
                </c:pt>
                <c:pt idx="11">
                  <c:v>153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76CE-4BC0-8FEB-778A4B67A90F}"/>
            </c:ext>
          </c:extLst>
        </c:ser>
        <c:ser>
          <c:idx val="3"/>
          <c:order val="3"/>
          <c:tx>
            <c:strRef>
              <c:f>'Proyeccion motociclista'!$E$21</c:f>
              <c:strCache>
                <c:ptCount val="1"/>
                <c:pt idx="0">
                  <c:v>2021</c:v>
                </c:pt>
              </c:strCache>
            </c:strRef>
          </c:tx>
          <c:spPr>
            <a:ln w="114300" cap="rnd">
              <a:solidFill>
                <a:srgbClr val="8A5D8F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Pt>
            <c:idx val="8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CE-4BC0-8FEB-778A4B67A90F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CE-4BC0-8FEB-778A4B67A90F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76CE-4BC0-8FEB-778A4B67A90F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76CE-4BC0-8FEB-778A4B67A90F}"/>
              </c:ext>
            </c:extLst>
          </c:dPt>
          <c:dLbls>
            <c:dLbl>
              <c:idx val="11"/>
              <c:layout>
                <c:manualLayout>
                  <c:x val="1.6388087108058047E-3"/>
                  <c:y val="-7.0368875996193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6CE-4BC0-8FEB-778A4B67A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4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motociclista'!$B$22:$B$33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motociclista'!$E$22:$E$33</c:f>
              <c:numCache>
                <c:formatCode>General</c:formatCode>
                <c:ptCount val="12"/>
                <c:pt idx="0">
                  <c:v>14</c:v>
                </c:pt>
                <c:pt idx="1">
                  <c:v>27</c:v>
                </c:pt>
                <c:pt idx="2">
                  <c:v>44</c:v>
                </c:pt>
                <c:pt idx="3">
                  <c:v>54</c:v>
                </c:pt>
                <c:pt idx="4">
                  <c:v>68</c:v>
                </c:pt>
                <c:pt idx="5">
                  <c:v>85</c:v>
                </c:pt>
                <c:pt idx="6">
                  <c:v>104</c:v>
                </c:pt>
                <c:pt idx="7">
                  <c:v>118</c:v>
                </c:pt>
                <c:pt idx="8">
                  <c:v>131</c:v>
                </c:pt>
                <c:pt idx="9">
                  <c:v>153</c:v>
                </c:pt>
                <c:pt idx="10">
                  <c:v>166</c:v>
                </c:pt>
                <c:pt idx="11">
                  <c:v>184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E-76CE-4BC0-8FEB-778A4B67A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7250952"/>
        <c:axId val="987242096"/>
      </c:lineChart>
      <c:catAx>
        <c:axId val="98725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87242096"/>
        <c:crosses val="autoZero"/>
        <c:auto val="1"/>
        <c:lblAlgn val="ctr"/>
        <c:lblOffset val="100"/>
        <c:noMultiLvlLbl val="0"/>
      </c:catAx>
      <c:valAx>
        <c:axId val="98724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87250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400"/>
      </a:pPr>
      <a:endParaRPr lang="es-C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'Proyeccion ciclista'!$C$21</c:f>
              <c:strCache>
                <c:ptCount val="1"/>
                <c:pt idx="0">
                  <c:v>Promedio 2015-2019</c:v>
                </c:pt>
              </c:strCache>
            </c:strRef>
          </c:tx>
          <c:spPr>
            <a:ln w="38100" cap="flat" cmpd="sng" algn="ctr">
              <a:solidFill>
                <a:schemeClr val="accent1"/>
              </a:solidFill>
              <a:prstDash val="sys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-4.9079754601228194E-3"/>
                  <c:y val="8.4498266591835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A17-489C-A0EF-B257711A64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ciclista'!$B$22:$B$33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ciclista'!$C$22:$C$33</c:f>
              <c:numCache>
                <c:formatCode>General</c:formatCode>
                <c:ptCount val="12"/>
                <c:pt idx="0">
                  <c:v>4</c:v>
                </c:pt>
                <c:pt idx="1">
                  <c:v>10</c:v>
                </c:pt>
                <c:pt idx="2">
                  <c:v>14</c:v>
                </c:pt>
                <c:pt idx="3">
                  <c:v>20</c:v>
                </c:pt>
                <c:pt idx="4">
                  <c:v>26</c:v>
                </c:pt>
                <c:pt idx="5">
                  <c:v>32</c:v>
                </c:pt>
                <c:pt idx="6">
                  <c:v>37</c:v>
                </c:pt>
                <c:pt idx="7">
                  <c:v>43</c:v>
                </c:pt>
                <c:pt idx="8">
                  <c:v>49</c:v>
                </c:pt>
                <c:pt idx="9">
                  <c:v>55</c:v>
                </c:pt>
                <c:pt idx="10">
                  <c:v>61</c:v>
                </c:pt>
                <c:pt idx="11">
                  <c:v>67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A17-489C-A0EF-B257711A6471}"/>
            </c:ext>
          </c:extLst>
        </c:ser>
        <c:ser>
          <c:idx val="1"/>
          <c:order val="1"/>
          <c:tx>
            <c:strRef>
              <c:f>'Proyeccion ciclista'!$D$21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flat" cmpd="sng" algn="ctr">
              <a:solidFill>
                <a:schemeClr val="accent2"/>
              </a:solidFill>
              <a:prstDash val="sys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0"/>
                  <c:y val="-2.9822917620647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A17-489C-A0EF-B257711A64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4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ciclista'!$B$22:$B$33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ciclista'!$D$22:$D$33</c:f>
              <c:numCache>
                <c:formatCode>General</c:formatCode>
                <c:ptCount val="12"/>
                <c:pt idx="0">
                  <c:v>5</c:v>
                </c:pt>
                <c:pt idx="1">
                  <c:v>12</c:v>
                </c:pt>
                <c:pt idx="2">
                  <c:v>19</c:v>
                </c:pt>
                <c:pt idx="3">
                  <c:v>23</c:v>
                </c:pt>
                <c:pt idx="4">
                  <c:v>30</c:v>
                </c:pt>
                <c:pt idx="5">
                  <c:v>36</c:v>
                </c:pt>
                <c:pt idx="6">
                  <c:v>43</c:v>
                </c:pt>
                <c:pt idx="7">
                  <c:v>49</c:v>
                </c:pt>
                <c:pt idx="8">
                  <c:v>53</c:v>
                </c:pt>
                <c:pt idx="9">
                  <c:v>61</c:v>
                </c:pt>
                <c:pt idx="10">
                  <c:v>66</c:v>
                </c:pt>
                <c:pt idx="11">
                  <c:v>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A17-489C-A0EF-B257711A6471}"/>
            </c:ext>
          </c:extLst>
        </c:ser>
        <c:ser>
          <c:idx val="4"/>
          <c:order val="2"/>
          <c:tx>
            <c:strRef>
              <c:f>'Proyeccion ciclista'!$F$21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flat" cmpd="sng" algn="ctr">
              <a:solidFill>
                <a:srgbClr val="22294A">
                  <a:shade val="50000"/>
                </a:srgbClr>
              </a:solidFill>
              <a:prstDash val="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0"/>
                  <c:y val="7.455729405161947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A17-489C-A0EF-B257711A64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ciclista'!$B$22:$B$33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ciclista'!$F$22:$F$33</c:f>
              <c:numCache>
                <c:formatCode>General</c:formatCode>
                <c:ptCount val="12"/>
                <c:pt idx="0">
                  <c:v>7</c:v>
                </c:pt>
                <c:pt idx="1">
                  <c:v>12</c:v>
                </c:pt>
                <c:pt idx="2">
                  <c:v>14</c:v>
                </c:pt>
                <c:pt idx="3">
                  <c:v>18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36</c:v>
                </c:pt>
                <c:pt idx="8">
                  <c:v>42</c:v>
                </c:pt>
                <c:pt idx="9">
                  <c:v>54</c:v>
                </c:pt>
                <c:pt idx="10">
                  <c:v>65</c:v>
                </c:pt>
                <c:pt idx="11">
                  <c:v>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BA17-489C-A0EF-B257711A6471}"/>
            </c:ext>
          </c:extLst>
        </c:ser>
        <c:ser>
          <c:idx val="3"/>
          <c:order val="3"/>
          <c:tx>
            <c:strRef>
              <c:f>'Proyeccion ciclista'!$E$21</c:f>
              <c:strCache>
                <c:ptCount val="1"/>
                <c:pt idx="0">
                  <c:v>2021</c:v>
                </c:pt>
              </c:strCache>
            </c:strRef>
          </c:tx>
          <c:spPr>
            <a:ln w="114300" cap="rnd">
              <a:solidFill>
                <a:srgbClr val="8A5D8F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Pt>
            <c:idx val="8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75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17-489C-A0EF-B257711A6471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17-489C-A0EF-B257711A6471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BA17-489C-A0EF-B257711A6471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114300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BA17-489C-A0EF-B257711A6471}"/>
              </c:ext>
            </c:extLst>
          </c:dPt>
          <c:dLbls>
            <c:dLbl>
              <c:idx val="11"/>
              <c:layout>
                <c:manualLayout>
                  <c:x val="-1.1997134755042153E-16"/>
                  <c:y val="-4.4734376430971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A17-489C-A0EF-B257711A64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4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'Proyeccion ciclista'!$B$22:$B$33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'Proyeccion ciclista'!$E$22:$E$33</c:f>
              <c:numCache>
                <c:formatCode>General</c:formatCode>
                <c:ptCount val="12"/>
                <c:pt idx="0">
                  <c:v>5</c:v>
                </c:pt>
                <c:pt idx="1">
                  <c:v>13</c:v>
                </c:pt>
                <c:pt idx="2">
                  <c:v>18</c:v>
                </c:pt>
                <c:pt idx="3">
                  <c:v>26</c:v>
                </c:pt>
                <c:pt idx="4">
                  <c:v>31</c:v>
                </c:pt>
                <c:pt idx="5">
                  <c:v>42</c:v>
                </c:pt>
                <c:pt idx="6">
                  <c:v>48</c:v>
                </c:pt>
                <c:pt idx="7">
                  <c:v>58</c:v>
                </c:pt>
                <c:pt idx="8">
                  <c:v>67</c:v>
                </c:pt>
                <c:pt idx="9">
                  <c:v>74</c:v>
                </c:pt>
                <c:pt idx="10">
                  <c:v>80</c:v>
                </c:pt>
                <c:pt idx="11">
                  <c:v>86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E-BA17-489C-A0EF-B257711A6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7250952"/>
        <c:axId val="987242096"/>
      </c:lineChart>
      <c:catAx>
        <c:axId val="98725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87242096"/>
        <c:crosses val="autoZero"/>
        <c:auto val="1"/>
        <c:lblAlgn val="ctr"/>
        <c:lblOffset val="100"/>
        <c:noMultiLvlLbl val="0"/>
      </c:catAx>
      <c:valAx>
        <c:axId val="98724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87250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400"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Hoja2!$T$36</c:f>
              <c:strCache>
                <c:ptCount val="1"/>
                <c:pt idx="0">
                  <c:v>Total general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Hoja2!$Q$37:$Q$45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Hoja2!$T$37:$T$45</c:f>
              <c:numCache>
                <c:formatCode>General</c:formatCode>
                <c:ptCount val="9"/>
                <c:pt idx="0">
                  <c:v>30</c:v>
                </c:pt>
                <c:pt idx="1">
                  <c:v>37</c:v>
                </c:pt>
                <c:pt idx="2">
                  <c:v>36</c:v>
                </c:pt>
                <c:pt idx="3">
                  <c:v>31</c:v>
                </c:pt>
                <c:pt idx="4">
                  <c:v>34</c:v>
                </c:pt>
                <c:pt idx="5">
                  <c:v>44</c:v>
                </c:pt>
                <c:pt idx="6">
                  <c:v>44</c:v>
                </c:pt>
                <c:pt idx="7">
                  <c:v>46</c:v>
                </c:pt>
                <c:pt idx="8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26-44BD-8C8D-C604BB1E8B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2073333952"/>
        <c:axId val="2081609376"/>
      </c:areaChart>
      <c:catAx>
        <c:axId val="207333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1609376"/>
        <c:crosses val="autoZero"/>
        <c:auto val="1"/>
        <c:lblAlgn val="ctr"/>
        <c:lblOffset val="100"/>
        <c:noMultiLvlLbl val="0"/>
      </c:catAx>
      <c:valAx>
        <c:axId val="20816093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0733339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Hoja2!$K$7</c:f>
              <c:strCache>
                <c:ptCount val="1"/>
                <c:pt idx="0">
                  <c:v>2021 sin apertura de bares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c:spPr>
          <c:invertIfNegative val="0"/>
          <c:cat>
            <c:strRef>
              <c:f>Hoja2!$C$8:$C$19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Hoja2!$K$8:$K$19</c:f>
              <c:numCache>
                <c:formatCode>General</c:formatCode>
                <c:ptCount val="12"/>
                <c:pt idx="0">
                  <c:v>30</c:v>
                </c:pt>
                <c:pt idx="1">
                  <c:v>37</c:v>
                </c:pt>
                <c:pt idx="2">
                  <c:v>36</c:v>
                </c:pt>
                <c:pt idx="3">
                  <c:v>31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2F-4F3D-8E5D-B5F09D629A21}"/>
            </c:ext>
          </c:extLst>
        </c:ser>
        <c:ser>
          <c:idx val="2"/>
          <c:order val="2"/>
          <c:tx>
            <c:strRef>
              <c:f>Hoja2!$L$7</c:f>
              <c:strCache>
                <c:ptCount val="1"/>
                <c:pt idx="0">
                  <c:v>2021 con apertura de bares</c:v>
                </c:pt>
              </c:strCache>
            </c:strRef>
          </c:tx>
          <c:spPr>
            <a:solidFill>
              <a:schemeClr val="accent2"/>
            </a:solidFill>
            <a:ln w="12700" cap="flat" cmpd="sng" algn="ctr">
              <a:solidFill>
                <a:schemeClr val="accent2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cat>
            <c:strRef>
              <c:f>Hoja2!$C$8:$C$19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Hoja2!$L$8:$L$19</c:f>
              <c:numCache>
                <c:formatCode>General</c:formatCode>
                <c:ptCount val="12"/>
                <c:pt idx="5">
                  <c:v>44</c:v>
                </c:pt>
                <c:pt idx="6">
                  <c:v>44</c:v>
                </c:pt>
                <c:pt idx="7">
                  <c:v>46</c:v>
                </c:pt>
                <c:pt idx="8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2F-4F3D-8E5D-B5F09D629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53060432"/>
        <c:axId val="1353061416"/>
      </c:barChart>
      <c:lineChart>
        <c:grouping val="stacked"/>
        <c:varyColors val="0"/>
        <c:ser>
          <c:idx val="0"/>
          <c:order val="0"/>
          <c:tx>
            <c:strRef>
              <c:f>Hoja2!$J$7</c:f>
              <c:strCache>
                <c:ptCount val="1"/>
                <c:pt idx="0">
                  <c:v>prom 2015-2019</c:v>
                </c:pt>
              </c:strCache>
            </c:strRef>
          </c:tx>
          <c:spPr>
            <a:ln w="57150" cap="rnd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tx1">
                  <a:lumMod val="60000"/>
                  <a:lumOff val="40000"/>
                </a:schemeClr>
              </a:solidFill>
              <a:ln w="57150"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Hoja2!$C$8:$C$19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Hoja2!$J$8:$J$19</c:f>
              <c:numCache>
                <c:formatCode>0</c:formatCode>
                <c:ptCount val="12"/>
                <c:pt idx="0">
                  <c:v>34.6</c:v>
                </c:pt>
                <c:pt idx="1">
                  <c:v>40.200000000000003</c:v>
                </c:pt>
                <c:pt idx="2">
                  <c:v>42.4</c:v>
                </c:pt>
                <c:pt idx="3">
                  <c:v>43.8</c:v>
                </c:pt>
                <c:pt idx="4">
                  <c:v>49.4</c:v>
                </c:pt>
                <c:pt idx="5">
                  <c:v>46</c:v>
                </c:pt>
                <c:pt idx="6">
                  <c:v>46.6</c:v>
                </c:pt>
                <c:pt idx="7">
                  <c:v>43</c:v>
                </c:pt>
                <c:pt idx="8">
                  <c:v>43.8</c:v>
                </c:pt>
                <c:pt idx="9">
                  <c:v>47.4</c:v>
                </c:pt>
                <c:pt idx="10">
                  <c:v>40.799999999999997</c:v>
                </c:pt>
                <c:pt idx="11">
                  <c:v>47.8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2F-4F3D-8E5D-B5F09D629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3060432"/>
        <c:axId val="1353061416"/>
      </c:lineChart>
      <c:catAx>
        <c:axId val="1353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53061416"/>
        <c:crosses val="autoZero"/>
        <c:auto val="1"/>
        <c:lblAlgn val="ctr"/>
        <c:lblOffset val="100"/>
        <c:noMultiLvlLbl val="0"/>
      </c:catAx>
      <c:valAx>
        <c:axId val="1353061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53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Muertes en 2021 por mes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areaChart>
        <c:grouping val="stacked"/>
        <c:varyColors val="0"/>
        <c:ser>
          <c:idx val="1"/>
          <c:order val="0"/>
          <c:tx>
            <c:strRef>
              <c:f>Hoja2!$E$37</c:f>
              <c:strCache>
                <c:ptCount val="1"/>
                <c:pt idx="0">
                  <c:v>Nocturno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>
              <a:noFill/>
            </a:ln>
            <a:effectLst>
              <a:innerShdw dist="12700" dir="16200000">
                <a:schemeClr val="lt1"/>
              </a:innerShdw>
            </a:effectLst>
          </c:spPr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Hoja2!$C$38:$C$46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Hoja2!$E$38:$E$46</c:f>
              <c:numCache>
                <c:formatCode>General</c:formatCode>
                <c:ptCount val="9"/>
                <c:pt idx="0">
                  <c:v>11</c:v>
                </c:pt>
                <c:pt idx="1">
                  <c:v>18</c:v>
                </c:pt>
                <c:pt idx="2">
                  <c:v>19</c:v>
                </c:pt>
                <c:pt idx="3">
                  <c:v>17</c:v>
                </c:pt>
                <c:pt idx="4">
                  <c:v>17</c:v>
                </c:pt>
                <c:pt idx="5">
                  <c:v>27</c:v>
                </c:pt>
                <c:pt idx="6">
                  <c:v>27</c:v>
                </c:pt>
                <c:pt idx="7">
                  <c:v>30</c:v>
                </c:pt>
                <c:pt idx="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41-4CE5-9E2C-0211C5D4DBDA}"/>
            </c:ext>
          </c:extLst>
        </c:ser>
        <c:ser>
          <c:idx val="0"/>
          <c:order val="1"/>
          <c:tx>
            <c:strRef>
              <c:f>Hoja2!$D$37</c:f>
              <c:strCache>
                <c:ptCount val="1"/>
                <c:pt idx="0">
                  <c:v>Diurno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  <a:effectLst>
              <a:innerShdw dist="12700" dir="16200000">
                <a:schemeClr val="lt1"/>
              </a:innerShdw>
            </a:effectLst>
          </c:spPr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Hoja2!$C$38:$C$46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Hoja2!$D$38:$D$46</c:f>
              <c:numCache>
                <c:formatCode>General</c:formatCode>
                <c:ptCount val="9"/>
                <c:pt idx="0">
                  <c:v>19</c:v>
                </c:pt>
                <c:pt idx="1">
                  <c:v>19</c:v>
                </c:pt>
                <c:pt idx="2">
                  <c:v>17</c:v>
                </c:pt>
                <c:pt idx="3">
                  <c:v>14</c:v>
                </c:pt>
                <c:pt idx="4">
                  <c:v>17</c:v>
                </c:pt>
                <c:pt idx="5">
                  <c:v>17</c:v>
                </c:pt>
                <c:pt idx="6">
                  <c:v>17</c:v>
                </c:pt>
                <c:pt idx="7">
                  <c:v>16</c:v>
                </c:pt>
                <c:pt idx="8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41-4CE5-9E2C-0211C5D4D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8999512"/>
        <c:axId val="948999840"/>
      </c:areaChart>
      <c:catAx>
        <c:axId val="94899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48999840"/>
        <c:crosses val="autoZero"/>
        <c:auto val="1"/>
        <c:lblAlgn val="ctr"/>
        <c:lblOffset val="100"/>
        <c:noMultiLvlLbl val="0"/>
      </c:catAx>
      <c:valAx>
        <c:axId val="94899984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48999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Muertes en 2021 por mes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areaChart>
        <c:grouping val="stacked"/>
        <c:varyColors val="0"/>
        <c:ser>
          <c:idx val="1"/>
          <c:order val="0"/>
          <c:tx>
            <c:strRef>
              <c:f>Hoja2!$E$49</c:f>
              <c:strCache>
                <c:ptCount val="1"/>
                <c:pt idx="0">
                  <c:v>Nocturno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>
              <a:noFill/>
            </a:ln>
            <a:effectLst>
              <a:innerShdw dist="12700" dir="16200000">
                <a:schemeClr val="lt1"/>
              </a:innerShdw>
            </a:effectLst>
          </c:spPr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Hoja2!$C$38:$C$46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Hoja2!$E$50:$E$58</c:f>
              <c:numCache>
                <c:formatCode>0%</c:formatCode>
                <c:ptCount val="9"/>
                <c:pt idx="0">
                  <c:v>0.36666666666666664</c:v>
                </c:pt>
                <c:pt idx="1">
                  <c:v>0.48648648648648651</c:v>
                </c:pt>
                <c:pt idx="2">
                  <c:v>0.52777777777777779</c:v>
                </c:pt>
                <c:pt idx="3">
                  <c:v>0.54838709677419351</c:v>
                </c:pt>
                <c:pt idx="4">
                  <c:v>0.5</c:v>
                </c:pt>
                <c:pt idx="5">
                  <c:v>0.61363636363636365</c:v>
                </c:pt>
                <c:pt idx="6">
                  <c:v>0.61363636363636365</c:v>
                </c:pt>
                <c:pt idx="7">
                  <c:v>0.65217391304347827</c:v>
                </c:pt>
                <c:pt idx="8">
                  <c:v>0.48780487804878048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74-42C5-9F69-847934F94908}"/>
            </c:ext>
          </c:extLst>
        </c:ser>
        <c:ser>
          <c:idx val="0"/>
          <c:order val="1"/>
          <c:tx>
            <c:strRef>
              <c:f>Hoja2!$D$37</c:f>
              <c:strCache>
                <c:ptCount val="1"/>
                <c:pt idx="0">
                  <c:v>Diurno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  <a:effectLst>
              <a:innerShdw dist="12700" dir="16200000">
                <a:schemeClr val="lt1"/>
              </a:innerShdw>
            </a:effectLst>
          </c:spPr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Hoja2!$C$38:$C$46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Hoja2!$D$50:$D$58</c:f>
              <c:numCache>
                <c:formatCode>0%</c:formatCode>
                <c:ptCount val="9"/>
                <c:pt idx="0">
                  <c:v>0.6333333333333333</c:v>
                </c:pt>
                <c:pt idx="1">
                  <c:v>0.51351351351351349</c:v>
                </c:pt>
                <c:pt idx="2">
                  <c:v>0.47222222222222221</c:v>
                </c:pt>
                <c:pt idx="3">
                  <c:v>0.45161290322580644</c:v>
                </c:pt>
                <c:pt idx="4">
                  <c:v>0.5</c:v>
                </c:pt>
                <c:pt idx="5">
                  <c:v>0.38636363636363635</c:v>
                </c:pt>
                <c:pt idx="6">
                  <c:v>0.38636363636363635</c:v>
                </c:pt>
                <c:pt idx="7">
                  <c:v>0.34782608695652173</c:v>
                </c:pt>
                <c:pt idx="8">
                  <c:v>0.51219512195121952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74-42C5-9F69-847934F94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8999512"/>
        <c:axId val="948999840"/>
      </c:areaChart>
      <c:catAx>
        <c:axId val="94899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48999840"/>
        <c:crosses val="autoZero"/>
        <c:auto val="1"/>
        <c:lblAlgn val="ctr"/>
        <c:lblOffset val="100"/>
        <c:noMultiLvlLbl val="0"/>
      </c:catAx>
      <c:valAx>
        <c:axId val="948999840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948999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26824457593686E-2"/>
          <c:y val="5.0433409632066432E-3"/>
          <c:w val="0.94214332675871137"/>
          <c:h val="0.88904649880945386"/>
        </c:manualLayout>
      </c:layout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Hoja1!$E$18:$E$24</c:f>
              <c:numCache>
                <c:formatCode>General</c:formatCode>
                <c:ptCount val="7"/>
                <c:pt idx="0">
                  <c:v>224</c:v>
                </c:pt>
                <c:pt idx="1">
                  <c:v>224</c:v>
                </c:pt>
                <c:pt idx="2">
                  <c:v>224</c:v>
                </c:pt>
                <c:pt idx="3">
                  <c:v>224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D2D7-4B20-B190-127671DB4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1627248"/>
        <c:axId val="661631840"/>
      </c:lineChart>
      <c:catAx>
        <c:axId val="661627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1631840"/>
        <c:crosses val="autoZero"/>
        <c:auto val="1"/>
        <c:lblAlgn val="ctr"/>
        <c:lblOffset val="100"/>
        <c:noMultiLvlLbl val="0"/>
      </c:catAx>
      <c:valAx>
        <c:axId val="661631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16272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413078772646855E-2"/>
          <c:y val="9.5739723645779984E-2"/>
          <c:w val="0.93794561335008841"/>
          <c:h val="0.77205936051330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83-402F-B4AB-EEC641CF00F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83-402F-B4AB-EEC641CF00F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83-402F-B4AB-EEC641CF00F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083-402F-B4AB-EEC641CF00F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083-402F-B4AB-EEC641CF00F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083-402F-B4AB-EEC641CF00F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083-402F-B4AB-EEC641CF00F9}"/>
              </c:ext>
            </c:extLst>
          </c:dPt>
          <c:dLbls>
            <c:dLbl>
              <c:idx val="3"/>
              <c:layout>
                <c:manualLayout>
                  <c:x val="2.1366923572562215E-3"/>
                  <c:y val="0.153835773697453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083-402F-B4AB-EEC641CF0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Hoja1!$A$18:$A$24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Hoja1!$B$18:$B$24</c:f>
              <c:numCache>
                <c:formatCode>General</c:formatCode>
                <c:ptCount val="7"/>
                <c:pt idx="0">
                  <c:v>234</c:v>
                </c:pt>
                <c:pt idx="1">
                  <c:v>255</c:v>
                </c:pt>
                <c:pt idx="2">
                  <c:v>248</c:v>
                </c:pt>
                <c:pt idx="3">
                  <c:v>269</c:v>
                </c:pt>
                <c:pt idx="4">
                  <c:v>229</c:v>
                </c:pt>
                <c:pt idx="5">
                  <c:v>155</c:v>
                </c:pt>
                <c:pt idx="6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083-402F-B4AB-EEC641CF00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96232416"/>
        <c:axId val="396233664"/>
      </c:barChart>
      <c:catAx>
        <c:axId val="39623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O"/>
          </a:p>
        </c:txPr>
        <c:crossAx val="396233664"/>
        <c:crosses val="autoZero"/>
        <c:auto val="1"/>
        <c:lblAlgn val="ctr"/>
        <c:lblOffset val="100"/>
        <c:noMultiLvlLbl val="0"/>
      </c:catAx>
      <c:valAx>
        <c:axId val="396233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623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[Fallecidos_2015_2020_ON.xlsx]Hoja1!TablaDinámica2</c:name>
    <c:fmtId val="5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pPr>
            <a:solidFill>
              <a:schemeClr val="accent1">
                <a:alpha val="85000"/>
              </a:schemeClr>
            </a:solidFill>
            <a:ln w="15875">
              <a:noFill/>
              <a:round/>
            </a:ln>
            <a:effectLst/>
          </c:spPr>
        </c:marker>
        <c:dLbl>
          <c:idx val="0"/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pPr>
            <a:solidFill>
              <a:schemeClr val="accent1">
                <a:alpha val="85000"/>
              </a:schemeClr>
            </a:solidFill>
            <a:ln w="15875">
              <a:noFill/>
              <a:round/>
            </a:ln>
            <a:effectLst/>
          </c:spPr>
        </c:marker>
        <c:dLbl>
          <c:idx val="0"/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pPr>
            <a:solidFill>
              <a:schemeClr val="accent1">
                <a:alpha val="85000"/>
              </a:schemeClr>
            </a:solidFill>
            <a:ln w="15875">
              <a:noFill/>
              <a:round/>
            </a:ln>
            <a:effectLst/>
          </c:spPr>
        </c:marker>
        <c:dLbl>
          <c:idx val="0"/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</c:spPr>
      </c:pivotFmt>
      <c:pivotFmt>
        <c:idx val="7"/>
        <c:spPr>
          <a:solidFill>
            <a:srgbClr val="FFC000"/>
          </a:solidFill>
          <a:ln w="9525" cap="flat" cmpd="sng" algn="ctr">
            <a:solidFill>
              <a:schemeClr val="accent4"/>
            </a:solidFill>
            <a:round/>
          </a:ln>
          <a:effectLst/>
        </c:spPr>
      </c:pivotFmt>
      <c:pivotFmt>
        <c:idx val="8"/>
        <c:spPr>
          <a:solidFill>
            <a:schemeClr val="accent6"/>
          </a:solidFill>
          <a:ln w="9525" cap="flat" cmpd="sng" algn="ctr">
            <a:solidFill>
              <a:schemeClr val="accent6"/>
            </a:solidFill>
            <a:round/>
          </a:ln>
          <a:effectLst/>
        </c:spPr>
      </c:pivotFmt>
      <c:pivotFmt>
        <c:idx val="9"/>
        <c:spPr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FFC000"/>
          </a:solidFill>
          <a:ln w="9525" cap="flat" cmpd="sng" algn="ctr">
            <a:solidFill>
              <a:schemeClr val="accent4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6"/>
          </a:solidFill>
          <a:ln w="9525" cap="flat" cmpd="sng" algn="ctr">
            <a:solidFill>
              <a:schemeClr val="accent6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FFC000"/>
          </a:solidFill>
          <a:ln w="9525" cap="flat" cmpd="sng" algn="ctr">
            <a:solidFill>
              <a:schemeClr val="accent4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6"/>
          </a:solidFill>
          <a:ln w="9525" cap="flat" cmpd="sng" algn="ctr">
            <a:solidFill>
              <a:schemeClr val="accent6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Hoja1!$B$52:$B$53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Hoja1!$A$54:$A$57</c:f>
              <c:strCache>
                <c:ptCount val="3"/>
                <c:pt idx="0">
                  <c:v>Peatón </c:v>
                </c:pt>
                <c:pt idx="1">
                  <c:v>Usuario de motocicleta</c:v>
                </c:pt>
                <c:pt idx="2">
                  <c:v>Usuario de bicicleta</c:v>
                </c:pt>
              </c:strCache>
            </c:strRef>
          </c:cat>
          <c:val>
            <c:numRef>
              <c:f>Hoja1!$B$54:$B$57</c:f>
              <c:numCache>
                <c:formatCode>General</c:formatCode>
                <c:ptCount val="3"/>
                <c:pt idx="0">
                  <c:v>175</c:v>
                </c:pt>
                <c:pt idx="1">
                  <c:v>120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55-4CC1-AB7B-28D3091E506F}"/>
            </c:ext>
          </c:extLst>
        </c:ser>
        <c:ser>
          <c:idx val="1"/>
          <c:order val="1"/>
          <c:tx>
            <c:strRef>
              <c:f>Hoja1!$C$52:$C$53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Hoja1!$A$54:$A$57</c:f>
              <c:strCache>
                <c:ptCount val="3"/>
                <c:pt idx="0">
                  <c:v>Peatón </c:v>
                </c:pt>
                <c:pt idx="1">
                  <c:v>Usuario de motocicleta</c:v>
                </c:pt>
                <c:pt idx="2">
                  <c:v>Usuario de bicicleta</c:v>
                </c:pt>
              </c:strCache>
            </c:strRef>
          </c:cat>
          <c:val>
            <c:numRef>
              <c:f>Hoja1!$C$54:$C$57</c:f>
              <c:numCache>
                <c:formatCode>General</c:formatCode>
                <c:ptCount val="3"/>
                <c:pt idx="0">
                  <c:v>93</c:v>
                </c:pt>
                <c:pt idx="1">
                  <c:v>105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55-4CC1-AB7B-28D3091E506F}"/>
            </c:ext>
          </c:extLst>
        </c:ser>
        <c:ser>
          <c:idx val="2"/>
          <c:order val="2"/>
          <c:tx>
            <c:strRef>
              <c:f>Hoja1!$D$52:$D$53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Hoja1!$A$54:$A$57</c:f>
              <c:strCache>
                <c:ptCount val="3"/>
                <c:pt idx="0">
                  <c:v>Peatón </c:v>
                </c:pt>
                <c:pt idx="1">
                  <c:v>Usuario de motocicleta</c:v>
                </c:pt>
                <c:pt idx="2">
                  <c:v>Usuario de bicicleta</c:v>
                </c:pt>
              </c:strCache>
            </c:strRef>
          </c:cat>
          <c:val>
            <c:numRef>
              <c:f>Hoja1!$D$54:$D$57</c:f>
              <c:numCache>
                <c:formatCode>General</c:formatCode>
                <c:ptCount val="3"/>
                <c:pt idx="0">
                  <c:v>128</c:v>
                </c:pt>
                <c:pt idx="1">
                  <c:v>131</c:v>
                </c:pt>
                <c:pt idx="2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55-4CC1-AB7B-28D3091E50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350303280"/>
        <c:axId val="1350299536"/>
      </c:barChart>
      <c:catAx>
        <c:axId val="1350303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50299536"/>
        <c:crosses val="autoZero"/>
        <c:auto val="1"/>
        <c:lblAlgn val="ctr"/>
        <c:lblOffset val="100"/>
        <c:noMultiLvlLbl val="0"/>
      </c:catAx>
      <c:valAx>
        <c:axId val="1350299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03032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'Proyección promedio'!$C$21</c:f>
              <c:strCache>
                <c:ptCount val="1"/>
                <c:pt idx="0">
                  <c:v>Promedio 2015-2019</c:v>
                </c:pt>
              </c:strCache>
            </c:strRef>
          </c:tx>
          <c:spPr>
            <a:ln w="57150" cap="flat" cmpd="sng" algn="ctr">
              <a:solidFill>
                <a:schemeClr val="accent1"/>
              </a:solidFill>
              <a:prstDash val="sys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5.0724920564767422E-3"/>
                  <c:y val="-4.18832700970241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6B0-416C-A0AA-7B1A3010D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'Proyección promedio'!$B$22:$B$33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'Proyección promedio'!$C$22:$C$33</c:f>
              <c:numCache>
                <c:formatCode>General</c:formatCode>
                <c:ptCount val="12"/>
                <c:pt idx="0">
                  <c:v>35</c:v>
                </c:pt>
                <c:pt idx="1">
                  <c:v>76</c:v>
                </c:pt>
                <c:pt idx="2">
                  <c:v>120</c:v>
                </c:pt>
                <c:pt idx="3">
                  <c:v>165</c:v>
                </c:pt>
                <c:pt idx="4">
                  <c:v>216</c:v>
                </c:pt>
                <c:pt idx="5">
                  <c:v>263</c:v>
                </c:pt>
                <c:pt idx="6">
                  <c:v>311</c:v>
                </c:pt>
                <c:pt idx="7">
                  <c:v>357</c:v>
                </c:pt>
                <c:pt idx="8">
                  <c:v>401</c:v>
                </c:pt>
                <c:pt idx="9">
                  <c:v>449</c:v>
                </c:pt>
                <c:pt idx="10">
                  <c:v>490</c:v>
                </c:pt>
                <c:pt idx="11">
                  <c:v>539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6B0-416C-A0AA-7B1A3010DE64}"/>
            </c:ext>
          </c:extLst>
        </c:ser>
        <c:ser>
          <c:idx val="1"/>
          <c:order val="1"/>
          <c:tx>
            <c:strRef>
              <c:f>'Proyección promedio'!$D$21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flat" cmpd="sng" algn="ctr">
              <a:solidFill>
                <a:schemeClr val="accent2"/>
              </a:solidFill>
              <a:prstDash val="sys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3.8732954014703358E-3"/>
                  <c:y val="-1.776866004116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4000" b="0" i="0" u="none" strike="noStrike" kern="1200" baseline="0">
                      <a:solidFill>
                        <a:srgbClr val="C4833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B0-416C-A0AA-7B1A3010D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'Proyección promedio'!$B$22:$B$33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'Proyección promedio'!$D$22:$D$33</c:f>
              <c:numCache>
                <c:formatCode>General</c:formatCode>
                <c:ptCount val="12"/>
                <c:pt idx="0">
                  <c:v>25</c:v>
                </c:pt>
                <c:pt idx="1">
                  <c:v>63</c:v>
                </c:pt>
                <c:pt idx="2">
                  <c:v>110</c:v>
                </c:pt>
                <c:pt idx="3">
                  <c:v>149</c:v>
                </c:pt>
                <c:pt idx="4">
                  <c:v>196</c:v>
                </c:pt>
                <c:pt idx="5">
                  <c:v>236</c:v>
                </c:pt>
                <c:pt idx="6">
                  <c:v>290</c:v>
                </c:pt>
                <c:pt idx="7">
                  <c:v>329</c:v>
                </c:pt>
                <c:pt idx="8">
                  <c:v>372</c:v>
                </c:pt>
                <c:pt idx="9">
                  <c:v>429</c:v>
                </c:pt>
                <c:pt idx="10">
                  <c:v>462</c:v>
                </c:pt>
                <c:pt idx="11">
                  <c:v>506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6B0-416C-A0AA-7B1A3010DE64}"/>
            </c:ext>
          </c:extLst>
        </c:ser>
        <c:ser>
          <c:idx val="4"/>
          <c:order val="2"/>
          <c:tx>
            <c:strRef>
              <c:f>'Proyección promedio'!$G$21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flat" cmpd="sng" algn="ctr">
              <a:solidFill>
                <a:srgbClr val="22294A">
                  <a:shade val="50000"/>
                </a:srgbClr>
              </a:solidFill>
              <a:prstDash val="dash"/>
              <a:miter lim="800000"/>
            </a:ln>
            <a:effectLst/>
          </c:spPr>
          <c:marker>
            <c:symbol val="none"/>
          </c:marker>
          <c:dLbls>
            <c:dLbl>
              <c:idx val="11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6B0-416C-A0AA-7B1A3010D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'Proyección promedio'!$B$22:$B$33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'Proyección promedio'!$G$22:$G$33</c:f>
              <c:numCache>
                <c:formatCode>General</c:formatCode>
                <c:ptCount val="12"/>
                <c:pt idx="0">
                  <c:v>28</c:v>
                </c:pt>
                <c:pt idx="1">
                  <c:v>66</c:v>
                </c:pt>
                <c:pt idx="2">
                  <c:v>91</c:v>
                </c:pt>
                <c:pt idx="3">
                  <c:v>113</c:v>
                </c:pt>
                <c:pt idx="4">
                  <c:v>134</c:v>
                </c:pt>
                <c:pt idx="5">
                  <c:v>159</c:v>
                </c:pt>
                <c:pt idx="6">
                  <c:v>182</c:v>
                </c:pt>
                <c:pt idx="7">
                  <c:v>219</c:v>
                </c:pt>
                <c:pt idx="8">
                  <c:v>259</c:v>
                </c:pt>
                <c:pt idx="9">
                  <c:v>300</c:v>
                </c:pt>
                <c:pt idx="10">
                  <c:v>338</c:v>
                </c:pt>
                <c:pt idx="11">
                  <c:v>377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96B0-416C-A0AA-7B1A3010DE64}"/>
            </c:ext>
          </c:extLst>
        </c:ser>
        <c:ser>
          <c:idx val="2"/>
          <c:order val="3"/>
          <c:tx>
            <c:strRef>
              <c:f>'Proyección promedio'!$E$21</c:f>
              <c:strCache>
                <c:ptCount val="1"/>
                <c:pt idx="0">
                  <c:v>meta 2021</c:v>
                </c:pt>
              </c:strCache>
            </c:strRef>
          </c:tx>
          <c:spPr>
            <a:ln w="57150" cap="rnd">
              <a:solidFill>
                <a:srgbClr val="8A5D8F">
                  <a:lumMod val="40000"/>
                  <a:lumOff val="60000"/>
                </a:srgb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11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6B0-416C-A0AA-7B1A3010D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rgbClr val="CA68C5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'Proyección promedio'!$B$22:$B$33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'Proyección promedio'!$E$22:$E$33</c:f>
              <c:numCache>
                <c:formatCode>General</c:formatCode>
                <c:ptCount val="12"/>
                <c:pt idx="0">
                  <c:v>29</c:v>
                </c:pt>
                <c:pt idx="1">
                  <c:v>63</c:v>
                </c:pt>
                <c:pt idx="2">
                  <c:v>100</c:v>
                </c:pt>
                <c:pt idx="3">
                  <c:v>138</c:v>
                </c:pt>
                <c:pt idx="4">
                  <c:v>181</c:v>
                </c:pt>
                <c:pt idx="5">
                  <c:v>220</c:v>
                </c:pt>
                <c:pt idx="6">
                  <c:v>260</c:v>
                </c:pt>
                <c:pt idx="7">
                  <c:v>299</c:v>
                </c:pt>
                <c:pt idx="8">
                  <c:v>336</c:v>
                </c:pt>
                <c:pt idx="9">
                  <c:v>376</c:v>
                </c:pt>
                <c:pt idx="10">
                  <c:v>410</c:v>
                </c:pt>
                <c:pt idx="11">
                  <c:v>450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96B0-416C-A0AA-7B1A3010DE64}"/>
            </c:ext>
          </c:extLst>
        </c:ser>
        <c:ser>
          <c:idx val="3"/>
          <c:order val="4"/>
          <c:tx>
            <c:strRef>
              <c:f>'Proyección promedio'!$F$21</c:f>
              <c:strCache>
                <c:ptCount val="1"/>
                <c:pt idx="0">
                  <c:v>2021</c:v>
                </c:pt>
              </c:strCache>
            </c:strRef>
          </c:tx>
          <c:spPr>
            <a:ln w="104775" cap="flat" cmpd="sng" algn="ctr">
              <a:solidFill>
                <a:srgbClr val="8A5D8F">
                  <a:lumMod val="75000"/>
                </a:srgbClr>
              </a:solidFill>
              <a:prstDash val="solid"/>
              <a:miter lim="800000"/>
            </a:ln>
            <a:effectLst/>
          </c:spPr>
          <c:marker>
            <c:symbol val="none"/>
          </c:marker>
          <c:dPt>
            <c:idx val="8"/>
            <c:marker>
              <c:symbol val="none"/>
            </c:marker>
            <c:bubble3D val="0"/>
            <c:spPr>
              <a:ln w="104775" cap="flat" cmpd="sng" algn="ctr">
                <a:solidFill>
                  <a:srgbClr val="8A5D8F">
                    <a:lumMod val="75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96B0-416C-A0AA-7B1A3010DE64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104775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96B0-416C-A0AA-7B1A3010DE64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104775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96B0-416C-A0AA-7B1A3010DE64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104775" cap="flat" cmpd="sng" algn="ctr">
                <a:solidFill>
                  <a:srgbClr val="8A5D8F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F-96B0-416C-A0AA-7B1A3010DE64}"/>
              </c:ext>
            </c:extLst>
          </c:dPt>
          <c:dLbls>
            <c:dLbl>
              <c:idx val="11"/>
              <c:layout>
                <c:manualLayout>
                  <c:x val="3.3199674869745736E-3"/>
                  <c:y val="-5.07676001176049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40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6B0-416C-A0AA-7B1A3010D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'Proyección promedio'!$B$22:$B$33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'Proyección promedio'!$F$22:$F$33</c:f>
              <c:numCache>
                <c:formatCode>General</c:formatCode>
                <c:ptCount val="12"/>
                <c:pt idx="0">
                  <c:v>30</c:v>
                </c:pt>
                <c:pt idx="1">
                  <c:v>67</c:v>
                </c:pt>
                <c:pt idx="2">
                  <c:v>103</c:v>
                </c:pt>
                <c:pt idx="3">
                  <c:v>134</c:v>
                </c:pt>
                <c:pt idx="4">
                  <c:v>168</c:v>
                </c:pt>
                <c:pt idx="5">
                  <c:v>212</c:v>
                </c:pt>
                <c:pt idx="6">
                  <c:v>256</c:v>
                </c:pt>
                <c:pt idx="7">
                  <c:v>302</c:v>
                </c:pt>
                <c:pt idx="8">
                  <c:v>345</c:v>
                </c:pt>
                <c:pt idx="9">
                  <c:v>388</c:v>
                </c:pt>
                <c:pt idx="10">
                  <c:v>431</c:v>
                </c:pt>
                <c:pt idx="11">
                  <c:v>483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96B0-416C-A0AA-7B1A3010D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7250952"/>
        <c:axId val="987242096"/>
      </c:lineChart>
      <c:catAx>
        <c:axId val="98725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87242096"/>
        <c:crosses val="autoZero"/>
        <c:auto val="1"/>
        <c:lblAlgn val="ctr"/>
        <c:lblOffset val="100"/>
        <c:noMultiLvlLbl val="0"/>
      </c:catAx>
      <c:valAx>
        <c:axId val="98724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87250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0947659884754434E-2"/>
          <c:y val="7.6151400176407416E-3"/>
          <c:w val="0.91146474525654197"/>
          <c:h val="6.89636873747174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000"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900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900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9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79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0.00899</cdr:x>
      <cdr:y>0</cdr:y>
    </cdr:from>
    <cdr:to>
      <cdr:x>0.79178</cdr:x>
      <cdr:y>0.13616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B6DA18FB-DDCC-431C-B797-7B3EB4FE4ABF}"/>
            </a:ext>
          </a:extLst>
        </cdr:cNvPr>
        <cdr:cNvSpPr/>
      </cdr:nvSpPr>
      <cdr:spPr>
        <a:xfrm xmlns:a="http://schemas.openxmlformats.org/drawingml/2006/main">
          <a:off x="115720" y="0"/>
          <a:ext cx="10080613" cy="914331"/>
        </a:xfrm>
        <a:prstGeom xmlns:a="http://schemas.openxmlformats.org/drawingml/2006/main" prst="rect">
          <a:avLst/>
        </a:prstGeom>
        <a:solidFill xmlns:a="http://schemas.openxmlformats.org/drawingml/2006/main">
          <a:srgbClr val="181C3A"/>
        </a:solidFill>
        <a:ln xmlns:a="http://schemas.openxmlformats.org/drawingml/2006/main">
          <a:solidFill>
            <a:schemeClr val="accent5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s-CO" sz="2800" b="1" dirty="0"/>
            <a:t>Promedio 2015-2018: </a:t>
          </a:r>
          <a:r>
            <a:rPr lang="es-CO" sz="2800" b="1" dirty="0" smtClean="0"/>
            <a:t>252 </a:t>
          </a:r>
          <a:r>
            <a:rPr lang="es-CO" sz="2800" b="1" dirty="0"/>
            <a:t>muertes</a:t>
          </a: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2400"/>
              <a:t>Nota: Nota: Tener en cuenta que la mayoría de los fallecidos se ubican en la intersección de la Avenida Boyacá con Avenida Primero de Mayo y por tanto solo se asignan a uno de estos corredores.</a:t>
            </a:r>
            <a:endParaRPr sz="2400"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dd97911c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ddd97911c6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CO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CO"/>
              <a:t>57 vidas salvadas</a:t>
            </a:r>
            <a:endParaRPr b="1"/>
          </a:p>
        </p:txBody>
      </p:sp>
      <p:sp>
        <p:nvSpPr>
          <p:cNvPr id="182" name="Google Shape;18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 en blanco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5" name="Google Shape;1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6" name="Google Shape;1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7" name="Google Shape;1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8" name="Google Shape;1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9" name="Google Shape;1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0" name="Google Shape;2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9"/>
          <p:cNvSpPr txBox="1"/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9"/>
          <p:cNvSpPr txBox="1"/>
          <p:nvPr>
            <p:ph idx="1" type="body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9433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subtítulo">
  <p:cSld name="1_Título y subtítulo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21"/>
          <p:cNvSpPr txBox="1"/>
          <p:nvPr>
            <p:ph idx="1" type="body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indent="-39433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(centro)">
  <p:cSld name="1_Título (centro)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oto (vertical)">
  <p:cSld name="1_Foto (vertical)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/>
          <p:nvPr>
            <p:ph idx="2" type="pic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3"/>
          <p:cNvSpPr txBox="1"/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" type="body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indent="-39433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(arriba)">
  <p:cSld name="1_Título (arriba)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/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viñetas">
  <p:cSld name="2_Título y viñeta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, viñetas y foto">
  <p:cSld name="1_Título, viñetas y foto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"/>
          <p:cNvSpPr/>
          <p:nvPr>
            <p:ph idx="2" type="pic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6"/>
          <p:cNvSpPr txBox="1"/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5" name="Google Shape;85;p26"/>
          <p:cNvSpPr txBox="1"/>
          <p:nvPr>
            <p:ph idx="1" type="body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578485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indent="-578485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indent="-578485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indent="-578485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indent="-578485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indent="-39433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86" name="Google Shape;86;p26"/>
          <p:cNvSpPr txBox="1"/>
          <p:nvPr>
            <p:ph idx="12" type="sldNum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b="0" i="0" sz="2200" u="none" cap="none" strike="noStrik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ita">
  <p:cSld name="1_Cita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/>
          <p:nvPr>
            <p:ph idx="1" type="body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i="1" sz="3200"/>
            </a:lvl1pPr>
            <a:lvl2pPr indent="-39433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89" name="Google Shape;89;p27"/>
          <p:cNvSpPr txBox="1"/>
          <p:nvPr>
            <p:ph idx="2" type="body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b="1" i="0" sz="4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9433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90" name="Google Shape;90;p27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erre" showMasterSp="0">
  <p:cSld name="Cierre">
    <p:bg>
      <p:bgPr>
        <a:solidFill>
          <a:srgbClr val="171C3B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92" name="Google Shape;9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28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descr="Imagen" id="94" name="Google Shape;94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" id="95" name="Google Shape;95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Diapositiva de título">
  <p:cSld name="6_Diapositiva de título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 txBox="1"/>
          <p:nvPr>
            <p:ph idx="12" type="sldNum"/>
          </p:nvPr>
        </p:nvSpPr>
        <p:spPr>
          <a:xfrm>
            <a:off x="12012815" y="12428447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/>
          <p:nvPr>
            <p:ph type="title"/>
          </p:nvPr>
        </p:nvSpPr>
        <p:spPr>
          <a:xfrm>
            <a:off x="1440000" y="1429976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" type="body"/>
          </p:nvPr>
        </p:nvSpPr>
        <p:spPr>
          <a:xfrm>
            <a:off x="1440000" y="3200402"/>
            <a:ext cx="21613800" cy="82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572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00"/>
              <a:buChar char="•"/>
              <a:defRPr/>
            </a:lvl1pPr>
            <a:lvl2pPr indent="-431800" lvl="1" marL="914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200"/>
              <a:buChar char="•"/>
              <a:defRPr/>
            </a:lvl2pPr>
            <a:lvl3pPr indent="-406400" lvl="2" marL="1371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8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400"/>
              <a:buChar char="•"/>
              <a:defRPr/>
            </a:lvl4pPr>
            <a:lvl5pPr indent="-368300" lvl="4" marL="22860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Char char="•"/>
              <a:defRPr/>
            </a:lvl5pPr>
            <a:lvl6pPr indent="-533400" lvl="5" marL="2743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/>
            </a:lvl6pPr>
            <a:lvl7pPr indent="-533400" lvl="6" marL="3200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/>
            </a:lvl7pPr>
            <a:lvl8pPr indent="-533400" lvl="7" marL="3657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/>
            </a:lvl8pPr>
            <a:lvl9pPr indent="-533400" lvl="8" marL="41148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1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10"/>
          <p:cNvSpPr txBox="1"/>
          <p:nvPr>
            <p:ph idx="12" type="sldNum"/>
          </p:nvPr>
        </p:nvSpPr>
        <p:spPr>
          <a:xfrm>
            <a:off x="11943056" y="12419092"/>
            <a:ext cx="4980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4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con franja horizontal">
  <p:cSld name="En blanco con franja horizontal"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2" name="Google Shape;3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4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sin logos" showMasterSp="0">
  <p:cSld name="En blanco sin logos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5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pic>
        <p:nvPicPr>
          <p:cNvPr descr="Imagen" id="36" name="Google Shape;3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37" name="Google Shape;3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38" name="Google Shape;3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sin logos 02" showMasterSp="0">
  <p:cSld name="En blanco sin logos 02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71.png" id="40" name="Google Shape;4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7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pic>
        <p:nvPicPr>
          <p:cNvPr descr="Imagen" id="42" name="Google Shape;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43" name="Google Shape;4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44" name="Google Shape;4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7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46;p17"/>
          <p:cNvSpPr/>
          <p:nvPr/>
        </p:nvSpPr>
        <p:spPr>
          <a:xfrm rot="8109445">
            <a:off x="12169382" y="8038765"/>
            <a:ext cx="799739" cy="799739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sin logos 03">
  <p:cSld name="En blanco sin logos 03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71.png" id="48" name="Google Shape;4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8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18"/>
          <p:cNvSpPr/>
          <p:nvPr/>
        </p:nvSpPr>
        <p:spPr>
          <a:xfrm flipH="1" rot="-8109445">
            <a:off x="10700021" y="8856588"/>
            <a:ext cx="799739" cy="799739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18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sin logos 04">
  <p:cSld name="En blanco sin logos 04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71.png" id="53" name="Google Shape;5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9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19"/>
          <p:cNvSpPr/>
          <p:nvPr/>
        </p:nvSpPr>
        <p:spPr>
          <a:xfrm flipH="1" rot="-8109445">
            <a:off x="9869922" y="8823931"/>
            <a:ext cx="799739" cy="799739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56;p19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con franja vertical" showMasterSp="0">
  <p:cSld name="En blanco con franja vertical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58" name="Google Shape;5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0"/>
          <p:cNvSpPr txBox="1"/>
          <p:nvPr>
            <p:ph idx="12" type="sldNum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grpSp>
        <p:nvGrpSpPr>
          <p:cNvPr id="60" name="Google Shape;60;p20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descr="Imagen" id="61" name="Google Shape;61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" id="62" name="Google Shape;62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6.xml"/><Relationship Id="rId22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5.xml"/><Relationship Id="rId21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8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7.xml"/><Relationship Id="rId23" Type="http://schemas.openxmlformats.org/officeDocument/2006/relationships/slideLayout" Target="../slideLayouts/slideLayout18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1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.xml"/><Relationship Id="rId1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6" name="Google Shape;6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7" name="Google Shape;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8" name="Google Shape;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9" name="Google Shape;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8"/>
          <p:cNvSpPr txBox="1"/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b="1" i="0" sz="96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b="0" i="0" sz="1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b="0" i="0" sz="1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b="0" i="0" sz="1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b="0" i="0" sz="1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b="0" i="0" sz="1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b="0" i="0" sz="1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b="0" i="0" sz="1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b="0" i="0" sz="1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56007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b="0" i="0" sz="36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56007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b="0" i="0" sz="36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56007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b="0" i="0" sz="36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56007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b="0" i="0" sz="36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56007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b="0" i="0" sz="36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633729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b="0" i="0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33729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b="0" i="0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3729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b="0" i="0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3729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b="0" i="0" sz="4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2" type="sldNum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b="0" i="0" sz="2200" u="none" cap="none" strike="noStrik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  <p:pic>
        <p:nvPicPr>
          <p:cNvPr descr="Imagen" id="13" name="Google Shape;1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0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1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34.png"/><Relationship Id="rId7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4.xml"/><Relationship Id="rId4" Type="http://schemas.openxmlformats.org/officeDocument/2006/relationships/chart" Target="../charts/chart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322606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5"/>
          <p:cNvSpPr txBox="1"/>
          <p:nvPr/>
        </p:nvSpPr>
        <p:spPr>
          <a:xfrm>
            <a:off x="14116209" y="3239784"/>
            <a:ext cx="9795600" cy="1274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</a:pPr>
            <a:r>
              <a:rPr b="0" i="0" lang="es-CO" sz="9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Visión Cero </a:t>
            </a:r>
            <a:endParaRPr/>
          </a:p>
        </p:txBody>
      </p:sp>
      <p:sp>
        <p:nvSpPr>
          <p:cNvPr id="104" name="Google Shape;104;p45"/>
          <p:cNvSpPr txBox="1"/>
          <p:nvPr/>
        </p:nvSpPr>
        <p:spPr>
          <a:xfrm>
            <a:off x="15170478" y="6547267"/>
            <a:ext cx="7229864" cy="964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CO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SECRETARÍA DISTRITAL DE MOVILIDAD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CO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Octubre,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45"/>
          <p:cNvGrpSpPr/>
          <p:nvPr/>
        </p:nvGrpSpPr>
        <p:grpSpPr>
          <a:xfrm>
            <a:off x="-1" y="-1"/>
            <a:ext cx="13289848" cy="13941007"/>
            <a:chOff x="-1" y="-1"/>
            <a:chExt cx="13289848" cy="13941007"/>
          </a:xfrm>
        </p:grpSpPr>
        <p:pic>
          <p:nvPicPr>
            <p:cNvPr descr="Imagen" id="106" name="Google Shape;106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21885" y="11092393"/>
              <a:ext cx="4667962" cy="165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" id="107" name="Google Shape;107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" y="-1"/>
              <a:ext cx="4820317" cy="3239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" id="108" name="Google Shape;108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1647" y="10859376"/>
              <a:ext cx="6385954" cy="308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" id="109" name="Google Shape;109;p45"/>
            <p:cNvPicPr preferRelativeResize="0"/>
            <p:nvPr/>
          </p:nvPicPr>
          <p:blipFill rotWithShape="1">
            <a:blip r:embed="rId7">
              <a:alphaModFix/>
            </a:blip>
            <a:srcRect b="0" l="12508" r="0" t="0"/>
            <a:stretch/>
          </p:blipFill>
          <p:spPr>
            <a:xfrm>
              <a:off x="-1" y="621402"/>
              <a:ext cx="1422566" cy="5859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/>
          <p:nvPr>
            <p:ph type="title"/>
          </p:nvPr>
        </p:nvSpPr>
        <p:spPr>
          <a:xfrm>
            <a:off x="1644498" y="0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CO" sz="6000"/>
              <a:t>Proyección de fatalidades 2021</a:t>
            </a:r>
            <a:endParaRPr/>
          </a:p>
        </p:txBody>
      </p:sp>
      <p:graphicFrame>
        <p:nvGraphicFramePr>
          <p:cNvPr id="216" name="Google Shape;216;p13"/>
          <p:cNvGraphicFramePr/>
          <p:nvPr/>
        </p:nvGraphicFramePr>
        <p:xfrm>
          <a:off x="306266" y="2053813"/>
          <a:ext cx="22952032" cy="10006382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"/>
          <p:cNvSpPr txBox="1"/>
          <p:nvPr>
            <p:ph type="title"/>
          </p:nvPr>
        </p:nvSpPr>
        <p:spPr>
          <a:xfrm>
            <a:off x="1644498" y="432097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CO" sz="6000"/>
              <a:t>Proyección de fatalidades</a:t>
            </a:r>
            <a:br>
              <a:rPr lang="es-CO" sz="6000"/>
            </a:br>
            <a:r>
              <a:rPr lang="es-CO" sz="6000"/>
              <a:t>peatones 2021</a:t>
            </a:r>
            <a:endParaRPr/>
          </a:p>
        </p:txBody>
      </p:sp>
      <p:graphicFrame>
        <p:nvGraphicFramePr>
          <p:cNvPr id="222" name="Google Shape;222;p16"/>
          <p:cNvGraphicFramePr/>
          <p:nvPr/>
        </p:nvGraphicFramePr>
        <p:xfrm>
          <a:off x="426950" y="2449405"/>
          <a:ext cx="23668725" cy="919066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8"/>
          <p:cNvSpPr txBox="1"/>
          <p:nvPr>
            <p:ph type="title"/>
          </p:nvPr>
        </p:nvSpPr>
        <p:spPr>
          <a:xfrm>
            <a:off x="1644498" y="506237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CO" sz="6000"/>
              <a:t>Proyección de fatalidades</a:t>
            </a:r>
            <a:br>
              <a:rPr lang="es-CO" sz="6000"/>
            </a:br>
            <a:r>
              <a:rPr lang="es-CO" sz="6000"/>
              <a:t>ocupantes de motocicleta 2021</a:t>
            </a:r>
            <a:endParaRPr/>
          </a:p>
        </p:txBody>
      </p:sp>
      <p:graphicFrame>
        <p:nvGraphicFramePr>
          <p:cNvPr id="228" name="Google Shape;228;p48"/>
          <p:cNvGraphicFramePr/>
          <p:nvPr/>
        </p:nvGraphicFramePr>
        <p:xfrm>
          <a:off x="748227" y="2523545"/>
          <a:ext cx="23248595" cy="9413082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9"/>
          <p:cNvSpPr txBox="1"/>
          <p:nvPr>
            <p:ph type="title"/>
          </p:nvPr>
        </p:nvSpPr>
        <p:spPr>
          <a:xfrm>
            <a:off x="1644498" y="432097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CO" sz="6000"/>
              <a:t>Proyección de fatalidades</a:t>
            </a:r>
            <a:br>
              <a:rPr lang="es-CO" sz="6000"/>
            </a:br>
            <a:r>
              <a:rPr lang="es-CO" sz="6000"/>
              <a:t>ciclistas (incluye bicitaxi) 2021</a:t>
            </a:r>
            <a:endParaRPr/>
          </a:p>
        </p:txBody>
      </p:sp>
      <p:graphicFrame>
        <p:nvGraphicFramePr>
          <p:cNvPr id="234" name="Google Shape;234;p49"/>
          <p:cNvGraphicFramePr/>
          <p:nvPr/>
        </p:nvGraphicFramePr>
        <p:xfrm>
          <a:off x="518984" y="2350551"/>
          <a:ext cx="23865016" cy="961079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0"/>
          <p:cNvSpPr txBox="1"/>
          <p:nvPr>
            <p:ph type="title"/>
          </p:nvPr>
        </p:nvSpPr>
        <p:spPr>
          <a:xfrm>
            <a:off x="1385100" y="920766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CO" sz="7200"/>
              <a:t>Recomendaciones para controles de seguridad vial</a:t>
            </a:r>
            <a:endParaRPr/>
          </a:p>
        </p:txBody>
      </p:sp>
      <p:sp>
        <p:nvSpPr>
          <p:cNvPr id="240" name="Google Shape;240;p50"/>
          <p:cNvSpPr txBox="1"/>
          <p:nvPr>
            <p:ph idx="1" type="body"/>
          </p:nvPr>
        </p:nvSpPr>
        <p:spPr>
          <a:xfrm>
            <a:off x="4330011" y="3790492"/>
            <a:ext cx="460994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00"/>
              <a:buNone/>
            </a:pPr>
            <a:r>
              <a:rPr lang="es-CO">
                <a:latin typeface="Arial"/>
                <a:ea typeface="Arial"/>
                <a:cs typeface="Arial"/>
                <a:sym typeface="Arial"/>
              </a:rPr>
              <a:t>Fortalecer acciones de control de velocidad en</a:t>
            </a:r>
            <a:r>
              <a:rPr b="1" lang="es-CO">
                <a:latin typeface="Arial"/>
                <a:ea typeface="Arial"/>
                <a:cs typeface="Arial"/>
                <a:sym typeface="Arial"/>
              </a:rPr>
              <a:t> horario nocturno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0"/>
          <p:cNvSpPr txBox="1"/>
          <p:nvPr/>
        </p:nvSpPr>
        <p:spPr>
          <a:xfrm flipH="1">
            <a:off x="752594" y="6601506"/>
            <a:ext cx="315067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8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62%</a:t>
            </a:r>
            <a:endParaRPr/>
          </a:p>
        </p:txBody>
      </p:sp>
      <p:sp>
        <p:nvSpPr>
          <p:cNvPr id="242" name="Google Shape;242;p50"/>
          <p:cNvSpPr txBox="1"/>
          <p:nvPr/>
        </p:nvSpPr>
        <p:spPr>
          <a:xfrm>
            <a:off x="4330011" y="6806458"/>
            <a:ext cx="506208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600" u="none" cap="none" strike="noStrike">
                <a:solidFill>
                  <a:srgbClr val="1C2046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b="1" i="0" lang="es-CO" sz="3600" u="none" cap="none" strike="noStrike">
                <a:solidFill>
                  <a:srgbClr val="1C2046"/>
                </a:solidFill>
                <a:latin typeface="Arial"/>
                <a:ea typeface="Arial"/>
                <a:cs typeface="Arial"/>
                <a:sym typeface="Arial"/>
              </a:rPr>
              <a:t>los siniestros asociados a exceso de velocidad</a:t>
            </a:r>
            <a:r>
              <a:rPr b="0" i="0" lang="es-CO" sz="3600" u="none" cap="none" strike="noStrike">
                <a:solidFill>
                  <a:srgbClr val="1C2046"/>
                </a:solidFill>
                <a:latin typeface="Arial"/>
                <a:ea typeface="Arial"/>
                <a:cs typeface="Arial"/>
                <a:sym typeface="Arial"/>
              </a:rPr>
              <a:t>, ocurrieron en horario nocturno</a:t>
            </a:r>
            <a:endParaRPr/>
          </a:p>
        </p:txBody>
      </p:sp>
      <p:pic>
        <p:nvPicPr>
          <p:cNvPr descr="Badge Tick1 con relleno sólido" id="243" name="Google Shape;24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4994" y="3999666"/>
            <a:ext cx="1446550" cy="144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50"/>
          <p:cNvGrpSpPr/>
          <p:nvPr/>
        </p:nvGrpSpPr>
        <p:grpSpPr>
          <a:xfrm>
            <a:off x="9750492" y="3290413"/>
            <a:ext cx="14262731" cy="6421009"/>
            <a:chOff x="10062591" y="-1012805"/>
            <a:chExt cx="15567541" cy="7144284"/>
          </a:xfrm>
        </p:grpSpPr>
        <p:sp>
          <p:nvSpPr>
            <p:cNvPr id="245" name="Google Shape;245;p50"/>
            <p:cNvSpPr/>
            <p:nvPr/>
          </p:nvSpPr>
          <p:spPr>
            <a:xfrm>
              <a:off x="10062591" y="-1012805"/>
              <a:ext cx="15567541" cy="7144284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rgbClr val="1014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0"/>
            <p:cNvSpPr txBox="1"/>
            <p:nvPr/>
          </p:nvSpPr>
          <p:spPr>
            <a:xfrm>
              <a:off x="10185112" y="-432420"/>
              <a:ext cx="3310896" cy="1446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171C3B"/>
                </a:buClr>
                <a:buSzPts val="3600"/>
                <a:buFont typeface="Century Gothic"/>
                <a:buNone/>
              </a:pPr>
              <a:r>
                <a:rPr b="1" i="0" lang="es-CO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Análisis de sectores críticos</a:t>
              </a:r>
              <a:endParaRPr/>
            </a:p>
          </p:txBody>
        </p:sp>
        <p:sp>
          <p:nvSpPr>
            <p:cNvPr id="247" name="Google Shape;247;p50"/>
            <p:cNvSpPr txBox="1"/>
            <p:nvPr/>
          </p:nvSpPr>
          <p:spPr>
            <a:xfrm>
              <a:off x="16673244" y="473700"/>
              <a:ext cx="3310896" cy="590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171C3B"/>
                </a:buClr>
                <a:buSzPts val="3600"/>
                <a:buFont typeface="Century Gothic"/>
                <a:buNone/>
              </a:pPr>
              <a:r>
                <a:rPr b="0" i="0" lang="es-CO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Tipo de siniestralidad</a:t>
              </a:r>
              <a:endParaRPr/>
            </a:p>
          </p:txBody>
        </p:sp>
        <p:sp>
          <p:nvSpPr>
            <p:cNvPr id="248" name="Google Shape;248;p50"/>
            <p:cNvSpPr txBox="1"/>
            <p:nvPr/>
          </p:nvSpPr>
          <p:spPr>
            <a:xfrm>
              <a:off x="15152370" y="4021324"/>
              <a:ext cx="2692537" cy="841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171C3B"/>
                </a:buClr>
                <a:buSzPts val="3600"/>
                <a:buFont typeface="Century Gothic"/>
                <a:buNone/>
              </a:pPr>
              <a:r>
                <a:rPr b="0" i="0" lang="es-CO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Volúmenes vehiculares*</a:t>
              </a:r>
              <a:endParaRPr/>
            </a:p>
          </p:txBody>
        </p:sp>
        <p:sp>
          <p:nvSpPr>
            <p:cNvPr id="249" name="Google Shape;249;p50"/>
            <p:cNvSpPr txBox="1"/>
            <p:nvPr/>
          </p:nvSpPr>
          <p:spPr>
            <a:xfrm>
              <a:off x="18279319" y="3782402"/>
              <a:ext cx="4354525" cy="1425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>
                  <a:srgbClr val="171C3B"/>
                </a:buClr>
                <a:buSzPts val="3600"/>
                <a:buFont typeface="Century Gothic"/>
                <a:buNone/>
              </a:pPr>
              <a:r>
                <a:rPr b="0" i="0" lang="es-CO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Velocidades promedio*</a:t>
              </a:r>
              <a:endParaRPr/>
            </a:p>
          </p:txBody>
        </p:sp>
        <p:pic>
          <p:nvPicPr>
            <p:cNvPr descr="Motorcycle con relleno sólido" id="250" name="Google Shape;250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217736" y="2904451"/>
              <a:ext cx="1116873" cy="1116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auge con relleno sólido" id="251" name="Google Shape;251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748413" y="3033531"/>
              <a:ext cx="1116872" cy="1116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xplosion con relleno sólido" id="252" name="Google Shape;252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660655" y="-470502"/>
              <a:ext cx="1097255" cy="109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r con relleno sólido" id="253" name="Google Shape;253;p5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497769" y="3044773"/>
              <a:ext cx="1326542" cy="13265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4" name="Google Shape;254;p50"/>
            <p:cNvCxnSpPr/>
            <p:nvPr/>
          </p:nvCxnSpPr>
          <p:spPr>
            <a:xfrm>
              <a:off x="13910467" y="-391433"/>
              <a:ext cx="0" cy="4173835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55" name="Google Shape;255;p50"/>
          <p:cNvSpPr txBox="1"/>
          <p:nvPr/>
        </p:nvSpPr>
        <p:spPr>
          <a:xfrm>
            <a:off x="17626970" y="11016389"/>
            <a:ext cx="554229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24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* Registro de cámaras salvavidas entre marzo de 2021 y abril de 2021</a:t>
            </a:r>
            <a:endParaRPr/>
          </a:p>
        </p:txBody>
      </p:sp>
      <p:sp>
        <p:nvSpPr>
          <p:cNvPr id="256" name="Google Shape;256;p50"/>
          <p:cNvSpPr txBox="1"/>
          <p:nvPr/>
        </p:nvSpPr>
        <p:spPr>
          <a:xfrm>
            <a:off x="4330011" y="9881990"/>
            <a:ext cx="4609940" cy="1658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36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Localidades de Kennedy y Ciudad Bolívar con alta concentración de siniestralidad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0"/>
          <p:cNvSpPr txBox="1"/>
          <p:nvPr/>
        </p:nvSpPr>
        <p:spPr>
          <a:xfrm flipH="1">
            <a:off x="267629" y="10217115"/>
            <a:ext cx="363563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4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Zona suroccidental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1"/>
          <p:cNvSpPr txBox="1"/>
          <p:nvPr>
            <p:ph type="title"/>
          </p:nvPr>
        </p:nvSpPr>
        <p:spPr>
          <a:xfrm>
            <a:off x="1668879" y="920766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CO" sz="7200"/>
              <a:t>Recomendaciones para controles de seguridad vial</a:t>
            </a:r>
            <a:endParaRPr/>
          </a:p>
        </p:txBody>
      </p:sp>
      <p:sp>
        <p:nvSpPr>
          <p:cNvPr id="263" name="Google Shape;263;p51"/>
          <p:cNvSpPr txBox="1"/>
          <p:nvPr>
            <p:ph idx="1" type="body"/>
          </p:nvPr>
        </p:nvSpPr>
        <p:spPr>
          <a:xfrm>
            <a:off x="1225178" y="3206809"/>
            <a:ext cx="4164362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00"/>
              <a:buNone/>
            </a:pPr>
            <a:r>
              <a:rPr b="1" lang="es-CO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Siniestralidad 2021</a:t>
            </a:r>
            <a:endParaRPr/>
          </a:p>
          <a:p>
            <a:pPr indent="-228600" lvl="0" marL="45720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1"/>
          <p:cNvSpPr txBox="1"/>
          <p:nvPr/>
        </p:nvSpPr>
        <p:spPr>
          <a:xfrm>
            <a:off x="7750425" y="4084776"/>
            <a:ext cx="6125848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36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entre Yomasa y Villavicencio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1"/>
          <p:cNvSpPr txBox="1"/>
          <p:nvPr/>
        </p:nvSpPr>
        <p:spPr>
          <a:xfrm>
            <a:off x="14152177" y="3145403"/>
            <a:ext cx="7475480" cy="2717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Velocidades y volúmenes vehiculares promedio son altos, especialmente fines de semana (diurno y nocturno) </a:t>
            </a:r>
            <a:endParaRPr/>
          </a:p>
        </p:txBody>
      </p:sp>
      <p:sp>
        <p:nvSpPr>
          <p:cNvPr id="266" name="Google Shape;266;p51"/>
          <p:cNvSpPr txBox="1"/>
          <p:nvPr/>
        </p:nvSpPr>
        <p:spPr>
          <a:xfrm>
            <a:off x="6453713" y="3206809"/>
            <a:ext cx="4674113" cy="1096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1" i="0" lang="es-CO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Av. Boyacá</a:t>
            </a:r>
            <a:endParaRPr/>
          </a:p>
        </p:txBody>
      </p:sp>
      <p:sp>
        <p:nvSpPr>
          <p:cNvPr id="267" name="Google Shape;267;p51"/>
          <p:cNvSpPr/>
          <p:nvPr/>
        </p:nvSpPr>
        <p:spPr>
          <a:xfrm>
            <a:off x="6963464" y="3536367"/>
            <a:ext cx="525879" cy="548409"/>
          </a:xfrm>
          <a:prstGeom prst="ellipse">
            <a:avLst/>
          </a:prstGeom>
          <a:solidFill>
            <a:srgbClr val="8A9C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51"/>
          <p:cNvCxnSpPr/>
          <p:nvPr/>
        </p:nvCxnSpPr>
        <p:spPr>
          <a:xfrm>
            <a:off x="13876280" y="3211579"/>
            <a:ext cx="0" cy="2589567"/>
          </a:xfrm>
          <a:prstGeom prst="straightConnector1">
            <a:avLst/>
          </a:prstGeom>
          <a:noFill/>
          <a:ln cap="flat" cmpd="sng" w="9525">
            <a:solidFill>
              <a:srgbClr val="151A3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p51"/>
          <p:cNvSpPr txBox="1"/>
          <p:nvPr/>
        </p:nvSpPr>
        <p:spPr>
          <a:xfrm>
            <a:off x="1225178" y="8115518"/>
            <a:ext cx="4164362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1" i="0" lang="es-CO" sz="44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Siniestralidad </a:t>
            </a:r>
            <a:r>
              <a:rPr b="1" i="0" lang="es-CO" sz="14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(noviembre) 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1" i="0" lang="es-CO" sz="44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2016-2020</a:t>
            </a:r>
            <a:endParaRPr b="1" i="0" sz="44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1" i="0" sz="44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1"/>
          <p:cNvSpPr txBox="1"/>
          <p:nvPr/>
        </p:nvSpPr>
        <p:spPr>
          <a:xfrm>
            <a:off x="8186043" y="7567109"/>
            <a:ext cx="6125848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36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entre Yomasa y Av. Villavicencio </a:t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 txBox="1"/>
          <p:nvPr/>
        </p:nvSpPr>
        <p:spPr>
          <a:xfrm>
            <a:off x="14152177" y="6679392"/>
            <a:ext cx="7475480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40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/>
          <p:nvPr/>
        </p:nvSpPr>
        <p:spPr>
          <a:xfrm>
            <a:off x="6889331" y="6689142"/>
            <a:ext cx="4674113" cy="1096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1" i="0" lang="es-CO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Av. Boyacá</a:t>
            </a:r>
            <a:endParaRPr/>
          </a:p>
        </p:txBody>
      </p:sp>
      <p:sp>
        <p:nvSpPr>
          <p:cNvPr id="273" name="Google Shape;273;p51"/>
          <p:cNvSpPr txBox="1"/>
          <p:nvPr/>
        </p:nvSpPr>
        <p:spPr>
          <a:xfrm>
            <a:off x="7987168" y="10661670"/>
            <a:ext cx="4429421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36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Calle 65 sur y Calle 68A sur</a:t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1"/>
          <p:cNvSpPr txBox="1"/>
          <p:nvPr/>
        </p:nvSpPr>
        <p:spPr>
          <a:xfrm>
            <a:off x="8001982" y="9720935"/>
            <a:ext cx="4674113" cy="1096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1" i="0" lang="es-CO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Av. Caracas</a:t>
            </a:r>
            <a:endParaRPr b="1" i="0" sz="4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1"/>
          <p:cNvSpPr txBox="1"/>
          <p:nvPr/>
        </p:nvSpPr>
        <p:spPr>
          <a:xfrm>
            <a:off x="15894695" y="9192306"/>
            <a:ext cx="6125848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36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Calle 3 y calle 8 sur</a:t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1"/>
          <p:cNvSpPr txBox="1"/>
          <p:nvPr/>
        </p:nvSpPr>
        <p:spPr>
          <a:xfrm>
            <a:off x="15894695" y="8234963"/>
            <a:ext cx="6125848" cy="1096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1" i="0" lang="es-CO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Carrera 68 </a:t>
            </a:r>
            <a:endParaRPr b="1" i="0" sz="4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m (Medium Sun) con relleno sólido" id="277" name="Google Shape;27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0062" y="6859669"/>
            <a:ext cx="1452293" cy="1452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on con relleno sólido" id="278" name="Google Shape;27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72927" y="6804084"/>
            <a:ext cx="1322446" cy="1322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m (Medium Sun) con relleno sólido" id="279" name="Google Shape;27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0061" y="9928663"/>
            <a:ext cx="1452293" cy="1452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on con relleno sólido" id="280" name="Google Shape;28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472927" y="8584519"/>
            <a:ext cx="1322446" cy="132244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1"/>
          <p:cNvSpPr txBox="1"/>
          <p:nvPr/>
        </p:nvSpPr>
        <p:spPr>
          <a:xfrm>
            <a:off x="15935923" y="7321064"/>
            <a:ext cx="6125848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36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entre Yomasa y carrera 51</a:t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1"/>
          <p:cNvSpPr txBox="1"/>
          <p:nvPr/>
        </p:nvSpPr>
        <p:spPr>
          <a:xfrm>
            <a:off x="14639213" y="6443097"/>
            <a:ext cx="4674113" cy="1096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1" i="0" lang="es-CO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Av. Boyacá</a:t>
            </a:r>
            <a:endParaRPr/>
          </a:p>
        </p:txBody>
      </p:sp>
      <p:sp>
        <p:nvSpPr>
          <p:cNvPr id="283" name="Google Shape;283;p51"/>
          <p:cNvSpPr txBox="1"/>
          <p:nvPr/>
        </p:nvSpPr>
        <p:spPr>
          <a:xfrm>
            <a:off x="15879881" y="11030332"/>
            <a:ext cx="6125848" cy="109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0" i="0" lang="es-CO" sz="3600" u="none" cap="none" strike="noStrik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Carrera 70 y Av. Boyacá</a:t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t/>
            </a:r>
            <a:endParaRPr b="0" i="0" sz="3600" u="none" cap="none" strike="noStrik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1"/>
          <p:cNvSpPr txBox="1"/>
          <p:nvPr/>
        </p:nvSpPr>
        <p:spPr>
          <a:xfrm>
            <a:off x="15894695" y="10089597"/>
            <a:ext cx="6125848" cy="1096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171C3B"/>
              </a:buClr>
              <a:buSzPts val="3600"/>
              <a:buFont typeface="Century Gothic"/>
              <a:buNone/>
            </a:pPr>
            <a:r>
              <a:rPr b="1" i="0" lang="es-CO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Calle 80 </a:t>
            </a:r>
            <a:endParaRPr b="1" i="0" sz="4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oon con relleno sólido" id="285" name="Google Shape;285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72927" y="10405903"/>
            <a:ext cx="1322446" cy="1322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2"/>
          <p:cNvSpPr txBox="1"/>
          <p:nvPr>
            <p:ph type="title"/>
          </p:nvPr>
        </p:nvSpPr>
        <p:spPr>
          <a:xfrm>
            <a:off x="1440000" y="258401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CO" sz="8000"/>
              <a:t>Corredores 50km/hr</a:t>
            </a:r>
            <a:endParaRPr sz="8000"/>
          </a:p>
        </p:txBody>
      </p:sp>
      <p:graphicFrame>
        <p:nvGraphicFramePr>
          <p:cNvPr id="291" name="Google Shape;291;p52"/>
          <p:cNvGraphicFramePr/>
          <p:nvPr/>
        </p:nvGraphicFramePr>
        <p:xfrm>
          <a:off x="1058612" y="38531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{1AC83CA5-97DD-48AA-862B-67772AA8A820}</a:tableStyleId>
              </a:tblPr>
              <a:tblGrid>
                <a:gridCol w="2663050"/>
                <a:gridCol w="16411700"/>
                <a:gridCol w="2124850"/>
              </a:tblGrid>
              <a:tr h="947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O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ID</a:t>
                      </a:r>
                      <a:endParaRPr b="1" i="0" sz="3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O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Corredor</a:t>
                      </a:r>
                      <a:endParaRPr b="1" i="0" sz="3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O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Total fallecidos</a:t>
                      </a:r>
                      <a:endParaRPr b="1" i="0" sz="32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947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Avenida Boyacá desde la Avenida Villavicencio hasta la intersección con la Avenida Caracas y la Autopista al Llano (Yomasa)</a:t>
                      </a:r>
                      <a:endParaRPr/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/>
                    </a:p>
                  </a:txBody>
                  <a:tcPr marT="9525" marB="0" marR="9525" marL="9525" anchor="ctr"/>
                </a:tc>
              </a:tr>
              <a:tr h="63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Avenida Primero de Mayo entre Avenida Ciudad de Villavicencio y la Avenida Carrera 68 (Ver Nota)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63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Avenida Boyacá entre la Avenida Ferrocarril del Sur y la Avenida Américas (Ver Nota)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63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Avenida Jorge Gaitán Cortés entre la Avenida Boyacá y la Avenida Ciudad de Villavicenio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525" marB="0" marR="9525" marL="9525" anchor="b"/>
                </a:tc>
              </a:tr>
              <a:tr h="63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Avenida Ciudad de Cali entre Calle 90 y Calle 132</a:t>
                      </a:r>
                      <a:endParaRPr/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525" marB="0" marR="9525" marL="9525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53"/>
          <p:cNvPicPr preferRelativeResize="0"/>
          <p:nvPr/>
        </p:nvPicPr>
        <p:blipFill rotWithShape="1">
          <a:blip r:embed="rId3">
            <a:alphaModFix/>
          </a:blip>
          <a:srcRect b="19831" l="0" r="0" t="0"/>
          <a:stretch/>
        </p:blipFill>
        <p:spPr>
          <a:xfrm>
            <a:off x="0" y="1"/>
            <a:ext cx="24383999" cy="138044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3"/>
          <p:cNvSpPr/>
          <p:nvPr/>
        </p:nvSpPr>
        <p:spPr>
          <a:xfrm>
            <a:off x="0" y="4248573"/>
            <a:ext cx="24384001" cy="5073446"/>
          </a:xfrm>
          <a:prstGeom prst="rect">
            <a:avLst/>
          </a:prstGeom>
          <a:solidFill>
            <a:srgbClr val="181C3A">
              <a:alpha val="69803"/>
            </a:srgbClr>
          </a:solidFill>
          <a:ln>
            <a:noFill/>
          </a:ln>
        </p:spPr>
        <p:txBody>
          <a:bodyPr anchorCtr="0" anchor="ctr" bIns="121850" lIns="243800" spcFirstLastPara="1" rIns="24380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sng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3"/>
          <p:cNvSpPr txBox="1"/>
          <p:nvPr/>
        </p:nvSpPr>
        <p:spPr>
          <a:xfrm>
            <a:off x="618531" y="5704486"/>
            <a:ext cx="23332850" cy="2161616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CO" sz="7200" u="none" cap="none" strike="noStrike">
                <a:solidFill>
                  <a:srgbClr val="66E026"/>
                </a:solidFill>
                <a:latin typeface="Arial Black"/>
                <a:ea typeface="Arial Black"/>
                <a:cs typeface="Arial Black"/>
                <a:sym typeface="Arial Black"/>
              </a:rPr>
              <a:t>Gracias!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222448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dd97911c6_0_46"/>
          <p:cNvSpPr txBox="1"/>
          <p:nvPr/>
        </p:nvSpPr>
        <p:spPr>
          <a:xfrm>
            <a:off x="238443" y="13332422"/>
            <a:ext cx="1179706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400" u="none" cap="none" strike="noStrik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Fuente:  Secretaría de Movilidad con base en información reportada en SIGAT. </a:t>
            </a:r>
            <a:r>
              <a:rPr b="1" i="0" lang="es-CO" sz="1200" u="none" cap="none" strike="noStrik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Datos</a:t>
            </a:r>
            <a:r>
              <a:rPr b="1" i="0" lang="es-CO" sz="1400" u="none" cap="none" strike="noStrik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 preliminares con corte a 26 de octubre de 2021. </a:t>
            </a:r>
            <a:endParaRPr/>
          </a:p>
        </p:txBody>
      </p:sp>
      <p:sp>
        <p:nvSpPr>
          <p:cNvPr id="115" name="Google Shape;115;gddd97911c6_0_46"/>
          <p:cNvSpPr/>
          <p:nvPr/>
        </p:nvSpPr>
        <p:spPr>
          <a:xfrm>
            <a:off x="1777102" y="459786"/>
            <a:ext cx="18156817" cy="15186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000"/>
              <a:buFont typeface="Arial Black"/>
              <a:buNone/>
            </a:pPr>
            <a:r>
              <a:rPr b="1" i="0" lang="es-CO" sz="54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Evolución muertes 2015-2019 por mes y límite de muertes por mes 2021</a:t>
            </a:r>
            <a:endParaRPr/>
          </a:p>
        </p:txBody>
      </p:sp>
      <p:sp>
        <p:nvSpPr>
          <p:cNvPr id="116" name="Google Shape;116;gddd97911c6_0_46"/>
          <p:cNvSpPr txBox="1"/>
          <p:nvPr/>
        </p:nvSpPr>
        <p:spPr>
          <a:xfrm>
            <a:off x="1069283" y="11665822"/>
            <a:ext cx="10801289" cy="41547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00" spcFirstLastPara="1" rIns="45700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O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Inicio aislamiento 20 de Marzo. </a:t>
            </a:r>
            <a:r>
              <a:rPr b="0" i="0" lang="es-CO" sz="2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Ultima semana de marzo 2020 con cero fatalidades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ddd97911c6_0_46"/>
          <p:cNvSpPr txBox="1"/>
          <p:nvPr/>
        </p:nvSpPr>
        <p:spPr>
          <a:xfrm>
            <a:off x="1069283" y="12096453"/>
            <a:ext cx="6146162" cy="41547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00" spcFirstLastPara="1" rIns="45700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O" sz="2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Semana santa de 2021 con cero fatalidades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ddd97911c6_0_46"/>
          <p:cNvSpPr txBox="1"/>
          <p:nvPr/>
        </p:nvSpPr>
        <p:spPr>
          <a:xfrm>
            <a:off x="1069283" y="12565986"/>
            <a:ext cx="5067691" cy="41547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00" spcFirstLastPara="1" rIns="45700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O" sz="2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Apertura de bares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9" name="Google Shape;119;gddd97911c6_0_46"/>
          <p:cNvGraphicFramePr/>
          <p:nvPr/>
        </p:nvGraphicFramePr>
        <p:xfrm>
          <a:off x="2965191" y="2061573"/>
          <a:ext cx="15888074" cy="9232891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20" name="Google Shape;120;gddd97911c6_0_46"/>
          <p:cNvSpPr/>
          <p:nvPr/>
        </p:nvSpPr>
        <p:spPr>
          <a:xfrm>
            <a:off x="12334187" y="3087242"/>
            <a:ext cx="417534" cy="436960"/>
          </a:xfrm>
          <a:prstGeom prst="ellipse">
            <a:avLst/>
          </a:prstGeom>
          <a:noFill/>
          <a:ln cap="flat" cmpd="sng" w="76200">
            <a:solidFill>
              <a:srgbClr val="6969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r>
              <a:t/>
            </a:r>
            <a:endParaRPr b="0" i="0" sz="5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ddd97911c6_0_46"/>
          <p:cNvSpPr/>
          <p:nvPr/>
        </p:nvSpPr>
        <p:spPr>
          <a:xfrm>
            <a:off x="15695306" y="2608270"/>
            <a:ext cx="417534" cy="436960"/>
          </a:xfrm>
          <a:prstGeom prst="ellipse">
            <a:avLst/>
          </a:prstGeom>
          <a:noFill/>
          <a:ln cap="flat" cmpd="sng" w="76200">
            <a:solidFill>
              <a:srgbClr val="6969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r>
              <a:t/>
            </a:r>
            <a:endParaRPr b="0" i="0" sz="5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ddd97911c6_0_46"/>
          <p:cNvSpPr/>
          <p:nvPr/>
        </p:nvSpPr>
        <p:spPr>
          <a:xfrm>
            <a:off x="17909248" y="4040817"/>
            <a:ext cx="417534" cy="436960"/>
          </a:xfrm>
          <a:prstGeom prst="ellipse">
            <a:avLst/>
          </a:prstGeom>
          <a:noFill/>
          <a:ln cap="flat" cmpd="sng" w="76200">
            <a:solidFill>
              <a:srgbClr val="B29F0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r>
              <a:t/>
            </a:r>
            <a:endParaRPr b="0" i="0" sz="5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ddd97911c6_0_46"/>
          <p:cNvSpPr/>
          <p:nvPr/>
        </p:nvSpPr>
        <p:spPr>
          <a:xfrm>
            <a:off x="10114703" y="3578084"/>
            <a:ext cx="417534" cy="436960"/>
          </a:xfrm>
          <a:prstGeom prst="ellipse">
            <a:avLst/>
          </a:prstGeom>
          <a:noFill/>
          <a:ln cap="flat" cmpd="sng" w="76200">
            <a:solidFill>
              <a:srgbClr val="B29F0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r>
              <a:t/>
            </a:r>
            <a:endParaRPr b="0" i="0" sz="5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ddd97911c6_0_46"/>
          <p:cNvSpPr/>
          <p:nvPr/>
        </p:nvSpPr>
        <p:spPr>
          <a:xfrm>
            <a:off x="9066999" y="6947867"/>
            <a:ext cx="291562" cy="2413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5B9BD5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ddd97911c6_0_46"/>
          <p:cNvSpPr/>
          <p:nvPr/>
        </p:nvSpPr>
        <p:spPr>
          <a:xfrm>
            <a:off x="11275906" y="4821004"/>
            <a:ext cx="291562" cy="2413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5B9BD5"/>
          </a:solidFill>
          <a:ln cap="flat" cmpd="sng" w="25400">
            <a:solidFill>
              <a:srgbClr val="222A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ddd97911c6_0_46"/>
          <p:cNvSpPr/>
          <p:nvPr/>
        </p:nvSpPr>
        <p:spPr>
          <a:xfrm>
            <a:off x="546037" y="12646491"/>
            <a:ext cx="291562" cy="2413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5B9BD5"/>
          </a:solidFill>
          <a:ln cap="flat" cmpd="sng" w="25400">
            <a:solidFill>
              <a:srgbClr val="222A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ddd97911c6_0_46"/>
          <p:cNvSpPr/>
          <p:nvPr/>
        </p:nvSpPr>
        <p:spPr>
          <a:xfrm>
            <a:off x="7955864" y="7948165"/>
            <a:ext cx="291562" cy="2413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5B9BD5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ddd97911c6_0_46"/>
          <p:cNvSpPr/>
          <p:nvPr/>
        </p:nvSpPr>
        <p:spPr>
          <a:xfrm>
            <a:off x="546037" y="11772848"/>
            <a:ext cx="291562" cy="2413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5B9BD5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ddd97911c6_0_46"/>
          <p:cNvSpPr/>
          <p:nvPr/>
        </p:nvSpPr>
        <p:spPr>
          <a:xfrm>
            <a:off x="546037" y="12193738"/>
            <a:ext cx="291562" cy="2413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5B9BD5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/>
          <p:nvPr/>
        </p:nvSpPr>
        <p:spPr>
          <a:xfrm>
            <a:off x="1780775" y="-659628"/>
            <a:ext cx="18237604" cy="2308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000"/>
              <a:buFont typeface="Arial Black"/>
              <a:buNone/>
            </a:pPr>
            <a:r>
              <a:rPr b="1" i="0" lang="es-CO" sz="54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Fallecidos enero-septiembre, </a:t>
            </a:r>
            <a:r>
              <a:rPr b="1" i="0" lang="es-CO" sz="44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preliminar</a:t>
            </a:r>
            <a:r>
              <a:rPr b="1" i="0" lang="es-CO" sz="48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b="1" i="0" sz="5400" u="none" cap="none" strike="noStrike">
              <a:solidFill>
                <a:srgbClr val="171C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5" name="Google Shape;135;p2"/>
          <p:cNvSpPr txBox="1"/>
          <p:nvPr/>
        </p:nvSpPr>
        <p:spPr>
          <a:xfrm>
            <a:off x="17255650" y="4750259"/>
            <a:ext cx="5835600" cy="23082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3800" u="none" cap="none" strike="noStrik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343</a:t>
            </a:r>
            <a:endParaRPr b="1" i="0" sz="13800" u="none" cap="none" strike="noStrik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16799775" y="7058502"/>
            <a:ext cx="6747350" cy="1538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4400" u="none" cap="none" strike="noStrike">
                <a:solidFill>
                  <a:srgbClr val="67456B"/>
                </a:solidFill>
                <a:latin typeface="Arial"/>
                <a:ea typeface="Arial"/>
                <a:cs typeface="Arial"/>
                <a:sym typeface="Arial"/>
              </a:rPr>
              <a:t>Fallecidos entre enero y septiembre</a:t>
            </a:r>
            <a:r>
              <a:rPr b="1" i="0" lang="es-CO" sz="3600" u="none" cap="none" strike="noStrike">
                <a:solidFill>
                  <a:srgbClr val="67456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CO" sz="4400" u="none" cap="none" strike="noStrike">
                <a:solidFill>
                  <a:srgbClr val="67456B"/>
                </a:solidFill>
                <a:latin typeface="Arial"/>
                <a:ea typeface="Arial"/>
                <a:cs typeface="Arial"/>
                <a:sym typeface="Arial"/>
              </a:rPr>
              <a:t>de 2021</a:t>
            </a:r>
            <a:endParaRPr b="1" i="0" sz="4400" u="none" cap="none" strike="noStrik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-427073" y="9818039"/>
            <a:ext cx="4450434" cy="1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1500" u="none" cap="none" strike="noStrik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29</a:t>
            </a:r>
            <a:endParaRPr b="1" i="0" sz="11500" u="none" cap="none" strike="noStrik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2"/>
          <p:cNvSpPr txBox="1"/>
          <p:nvPr/>
        </p:nvSpPr>
        <p:spPr>
          <a:xfrm>
            <a:off x="2801856" y="10168081"/>
            <a:ext cx="6454232" cy="14156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4000" u="none" cap="none" strike="noStrike">
                <a:solidFill>
                  <a:srgbClr val="67456B"/>
                </a:solidFill>
                <a:latin typeface="Arial"/>
                <a:ea typeface="Arial"/>
                <a:cs typeface="Arial"/>
                <a:sym typeface="Arial"/>
              </a:rPr>
              <a:t>Vidas salvadas frente al mismo periodo de 2019</a:t>
            </a:r>
            <a:endParaRPr b="1" i="0" sz="4000" u="none" cap="none" strike="noStrik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>
            <a:off x="11492412" y="10168081"/>
            <a:ext cx="1130434" cy="153880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5C6800"/>
          </a:solidFill>
          <a:ln cap="flat" cmpd="sng" w="25400">
            <a:solidFill>
              <a:srgbClr val="8A9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8A9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11899389" y="9896417"/>
            <a:ext cx="4114831" cy="1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1500" u="none" cap="none" strike="noStrik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8%</a:t>
            </a:r>
            <a:endParaRPr b="1" i="0" sz="11500" u="none" cap="none" strike="noStrike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41" name="Google Shape;141;p2"/>
          <p:cNvGraphicFramePr/>
          <p:nvPr/>
        </p:nvGraphicFramePr>
        <p:xfrm>
          <a:off x="356145" y="2203147"/>
          <a:ext cx="15587706" cy="7426446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42" name="Google Shape;142;p2"/>
          <p:cNvSpPr txBox="1"/>
          <p:nvPr/>
        </p:nvSpPr>
        <p:spPr>
          <a:xfrm>
            <a:off x="356145" y="12757616"/>
            <a:ext cx="153601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Fuente:  Secretaría de Movilidad con base en información reportada en SIGAT. Datos preliminares con corte a 30 de septiembre de 2021.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/>
          <p:nvPr/>
        </p:nvSpPr>
        <p:spPr>
          <a:xfrm>
            <a:off x="1644498" y="112363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000"/>
              <a:buFont typeface="Arial Black"/>
              <a:buNone/>
            </a:pPr>
            <a:r>
              <a:rPr b="1" i="0" lang="es-CO" sz="66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Análisis fallecidos 2021</a:t>
            </a:r>
            <a:endParaRPr/>
          </a:p>
        </p:txBody>
      </p:sp>
      <p:graphicFrame>
        <p:nvGraphicFramePr>
          <p:cNvPr id="148" name="Google Shape;148;p3"/>
          <p:cNvGraphicFramePr/>
          <p:nvPr/>
        </p:nvGraphicFramePr>
        <p:xfrm>
          <a:off x="1644498" y="2656998"/>
          <a:ext cx="19940180" cy="908923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49" name="Google Shape;149;p3"/>
          <p:cNvSpPr txBox="1"/>
          <p:nvPr/>
        </p:nvSpPr>
        <p:spPr>
          <a:xfrm>
            <a:off x="356145" y="12757616"/>
            <a:ext cx="153601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Fuente:  Secretaría de Movilidad con base en información reportada en SIGAT. Datos preliminares con corte a 30 de septiembre de 2021.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 txBox="1"/>
          <p:nvPr/>
        </p:nvSpPr>
        <p:spPr>
          <a:xfrm>
            <a:off x="12913551" y="2509186"/>
            <a:ext cx="8841896" cy="11694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Promedio de muertes entre junio y septiembre en horario nocturno </a:t>
            </a:r>
            <a:r>
              <a:rPr b="1" i="0" lang="es-CO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26 fallecidos  </a:t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356145" y="12757616"/>
            <a:ext cx="153601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Fuente:  Secretaría de Movilidad con base en información reportada en SIGAT. Datos preliminares con corte a 30 de septiembre de 2021. </a:t>
            </a:r>
            <a:endParaRPr/>
          </a:p>
        </p:txBody>
      </p:sp>
      <p:sp>
        <p:nvSpPr>
          <p:cNvPr id="157" name="Google Shape;157;p4"/>
          <p:cNvSpPr txBox="1"/>
          <p:nvPr/>
        </p:nvSpPr>
        <p:spPr>
          <a:xfrm>
            <a:off x="12913551" y="3678656"/>
            <a:ext cx="8841896" cy="11694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Promedio de muertes entre enero y mayo en horario nocturno </a:t>
            </a:r>
            <a:r>
              <a:rPr b="1" i="0" lang="es-CO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16 fallecidos  </a:t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 txBox="1"/>
          <p:nvPr/>
        </p:nvSpPr>
        <p:spPr>
          <a:xfrm>
            <a:off x="1719397" y="9357401"/>
            <a:ext cx="8841896" cy="1661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Aumento del </a:t>
            </a:r>
            <a:r>
              <a:rPr b="1" i="0" lang="es-CO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59% </a:t>
            </a:r>
            <a:r>
              <a:rPr b="0" i="0" lang="es-CO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 las fatalidades del horario nocturno luego de la apertura de bares (junio-septiembre)  </a:t>
            </a:r>
            <a:endParaRPr b="0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9" name="Google Shape;159;p4"/>
          <p:cNvGraphicFramePr/>
          <p:nvPr/>
        </p:nvGraphicFramePr>
        <p:xfrm>
          <a:off x="604680" y="2099823"/>
          <a:ext cx="11071330" cy="6872137"/>
        </p:xfrm>
        <a:graphic>
          <a:graphicData uri="http://schemas.openxmlformats.org/drawingml/2006/chart">
            <c:chart r:id="rId3"/>
          </a:graphicData>
        </a:graphic>
      </p:graphicFrame>
      <p:graphicFrame>
        <p:nvGraphicFramePr>
          <p:cNvPr id="160" name="Google Shape;160;p4"/>
          <p:cNvGraphicFramePr/>
          <p:nvPr/>
        </p:nvGraphicFramePr>
        <p:xfrm>
          <a:off x="12634912" y="5133974"/>
          <a:ext cx="10948988" cy="6600826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161" name="Google Shape;161;p4"/>
          <p:cNvSpPr txBox="1"/>
          <p:nvPr/>
        </p:nvSpPr>
        <p:spPr>
          <a:xfrm>
            <a:off x="1644498" y="112363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000"/>
              <a:buFont typeface="Arial Black"/>
              <a:buNone/>
            </a:pPr>
            <a:r>
              <a:rPr b="1" i="0" lang="es-CO" sz="66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Análisis fallecidos 2021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/>
          <p:nvPr/>
        </p:nvSpPr>
        <p:spPr>
          <a:xfrm>
            <a:off x="2075737" y="583674"/>
            <a:ext cx="15863128" cy="15881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000"/>
              <a:buFont typeface="Arial Black"/>
              <a:buNone/>
            </a:pPr>
            <a:r>
              <a:rPr b="1" i="0" lang="es-CO" sz="54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Situación actual, fallecidos por periodos del día</a:t>
            </a:r>
            <a:endParaRPr/>
          </a:p>
        </p:txBody>
      </p:sp>
      <p:graphicFrame>
        <p:nvGraphicFramePr>
          <p:cNvPr id="167" name="Google Shape;167;p5"/>
          <p:cNvGraphicFramePr/>
          <p:nvPr/>
        </p:nvGraphicFramePr>
        <p:xfrm>
          <a:off x="2876204" y="2804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{C8A9B19A-C4E5-47AD-8C01-20CAB4F994C9}</a:tableStyleId>
              </a:tblPr>
              <a:tblGrid>
                <a:gridCol w="1997550"/>
                <a:gridCol w="1496025"/>
                <a:gridCol w="1496025"/>
                <a:gridCol w="1496025"/>
                <a:gridCol w="1496025"/>
                <a:gridCol w="1496025"/>
                <a:gridCol w="1496025"/>
                <a:gridCol w="1496025"/>
                <a:gridCol w="1496025"/>
                <a:gridCol w="1612400"/>
              </a:tblGrid>
              <a:tr h="120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Periodo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Enero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Febrero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Marzo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Abril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Mayo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Junio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Julio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Agosto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Septiembre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EDED"/>
                    </a:solidFill>
                  </a:tcPr>
                </a:tc>
              </a:tr>
              <a:tr h="1695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Madrugada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(00:00-05:59)</a:t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D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6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CB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95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D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83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95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8C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CBE0"/>
                    </a:solidFill>
                  </a:tcPr>
                </a:tc>
              </a:tr>
              <a:tr h="1695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Mañana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(06:00-11:59)</a:t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A7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A7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A7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CB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B9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B9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A7BF"/>
                    </a:solidFill>
                  </a:tcPr>
                </a:tc>
              </a:tr>
              <a:tr h="1695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Tarde </a:t>
                      </a:r>
                      <a:b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(12:00-17:59)</a:t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C2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B9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B9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B9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B9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9EB7"/>
                    </a:solidFill>
                  </a:tcPr>
                </a:tc>
              </a:tr>
              <a:tr h="1695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Noche</a:t>
                      </a:r>
                      <a:b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0" i="0" lang="es-CO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(18:00-23:59)</a:t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C2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7A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8C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D4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95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8C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7A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678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CO" sz="2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839E"/>
                    </a:solidFill>
                  </a:tcPr>
                </a:tc>
              </a:tr>
            </a:tbl>
          </a:graphicData>
        </a:graphic>
      </p:graphicFrame>
      <p:sp>
        <p:nvSpPr>
          <p:cNvPr id="168" name="Google Shape;168;p5"/>
          <p:cNvSpPr txBox="1"/>
          <p:nvPr/>
        </p:nvSpPr>
        <p:spPr>
          <a:xfrm>
            <a:off x="156639" y="13327570"/>
            <a:ext cx="153601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400" u="none" cap="none" strike="noStrik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Fuente:  Secretaría de Movilidad con base en información reportada en SIGAT. Datos preliminares con corte a 30 de septiembre de 2021.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9162" y="1147761"/>
            <a:ext cx="17225238" cy="10929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6"/>
          <p:cNvCxnSpPr/>
          <p:nvPr/>
        </p:nvCxnSpPr>
        <p:spPr>
          <a:xfrm>
            <a:off x="1191614" y="12680047"/>
            <a:ext cx="1547549" cy="0"/>
          </a:xfrm>
          <a:prstGeom prst="straightConnector1">
            <a:avLst/>
          </a:prstGeom>
          <a:noFill/>
          <a:ln cap="flat" cmpd="sng" w="76200">
            <a:solidFill>
              <a:srgbClr val="2027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75" name="Google Shape;175;p6"/>
          <p:cNvSpPr txBox="1"/>
          <p:nvPr/>
        </p:nvSpPr>
        <p:spPr>
          <a:xfrm>
            <a:off x="3027456" y="12418437"/>
            <a:ext cx="555698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Promedio 2019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p6"/>
          <p:cNvCxnSpPr/>
          <p:nvPr/>
        </p:nvCxnSpPr>
        <p:spPr>
          <a:xfrm>
            <a:off x="3481386" y="1869127"/>
            <a:ext cx="3567114" cy="16823"/>
          </a:xfrm>
          <a:prstGeom prst="straightConnector1">
            <a:avLst/>
          </a:prstGeom>
          <a:noFill/>
          <a:ln cap="flat" cmpd="sng" w="76200">
            <a:solidFill>
              <a:srgbClr val="2027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77" name="Google Shape;177;p6"/>
          <p:cNvCxnSpPr/>
          <p:nvPr/>
        </p:nvCxnSpPr>
        <p:spPr>
          <a:xfrm>
            <a:off x="11840193" y="8014113"/>
            <a:ext cx="3437907" cy="24987"/>
          </a:xfrm>
          <a:prstGeom prst="straightConnector1">
            <a:avLst/>
          </a:prstGeom>
          <a:noFill/>
          <a:ln cap="flat" cmpd="sng" w="76200">
            <a:solidFill>
              <a:srgbClr val="2027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78" name="Google Shape;178;p6"/>
          <p:cNvCxnSpPr/>
          <p:nvPr/>
        </p:nvCxnSpPr>
        <p:spPr>
          <a:xfrm>
            <a:off x="7712653" y="4561268"/>
            <a:ext cx="3639128" cy="19050"/>
          </a:xfrm>
          <a:prstGeom prst="straightConnector1">
            <a:avLst/>
          </a:prstGeom>
          <a:noFill/>
          <a:ln cap="flat" cmpd="sng" w="76200">
            <a:solidFill>
              <a:srgbClr val="2027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79" name="Google Shape;179;p6"/>
          <p:cNvCxnSpPr/>
          <p:nvPr/>
        </p:nvCxnSpPr>
        <p:spPr>
          <a:xfrm flipH="1" rot="10800000">
            <a:off x="16000145" y="9753600"/>
            <a:ext cx="3678505" cy="18186"/>
          </a:xfrm>
          <a:prstGeom prst="straightConnector1">
            <a:avLst/>
          </a:prstGeom>
          <a:noFill/>
          <a:ln cap="flat" cmpd="sng" w="76200">
            <a:solidFill>
              <a:srgbClr val="20274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/>
          <p:nvPr/>
        </p:nvSpPr>
        <p:spPr>
          <a:xfrm>
            <a:off x="1821778" y="695589"/>
            <a:ext cx="10512656" cy="10986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000"/>
              <a:buFont typeface="Arial Black"/>
              <a:buNone/>
            </a:pPr>
            <a:r>
              <a:rPr b="1" i="0" lang="es-CO" sz="66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Adoptando 50km/hr</a:t>
            </a:r>
            <a:endParaRPr b="1" i="0" sz="6600" u="none" cap="none" strike="noStrike">
              <a:solidFill>
                <a:srgbClr val="171C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18689553" y="7235967"/>
            <a:ext cx="456207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600" u="none" cap="none" strike="noStrike">
                <a:solidFill>
                  <a:srgbClr val="181C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Vidas salvadas en el año 2021 </a:t>
            </a:r>
            <a:r>
              <a:rPr b="0" i="0" lang="es-CO" sz="3600" u="none" cap="none" strike="noStrike">
                <a:solidFill>
                  <a:srgbClr val="181C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frente al mismo período 2019</a:t>
            </a:r>
            <a:endParaRPr b="0" i="0" sz="3600" u="none" cap="none" strike="noStrike">
              <a:solidFill>
                <a:srgbClr val="181C3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16003359" y="7112854"/>
            <a:ext cx="2734915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0" u="none" cap="none" strike="noStrike">
                <a:solidFill>
                  <a:srgbClr val="8A9C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b="0" i="0" sz="16000" u="none" cap="none" strike="noStrike">
              <a:solidFill>
                <a:srgbClr val="8A9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7"/>
          <p:cNvSpPr txBox="1"/>
          <p:nvPr/>
        </p:nvSpPr>
        <p:spPr>
          <a:xfrm>
            <a:off x="16003359" y="3653899"/>
            <a:ext cx="6995245" cy="21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200" u="none" cap="none" strike="noStrike">
                <a:solidFill>
                  <a:srgbClr val="181C3A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En este período de 2021</a:t>
            </a:r>
            <a:r>
              <a:rPr b="0" i="0" lang="es-CO" sz="3200" u="none" cap="none" strike="noStrike">
                <a:solidFill>
                  <a:srgbClr val="181C3A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b="0" i="0" lang="es-CO" sz="3200" u="none" cap="none" strike="noStrike">
                <a:solidFill>
                  <a:srgbClr val="181C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enero 1 – septiembre 30)</a:t>
            </a:r>
            <a:r>
              <a:rPr b="1" i="0" lang="es-CO" sz="3200" u="none" cap="none" strike="noStrike">
                <a:solidFill>
                  <a:srgbClr val="181C3A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, se tiene </a:t>
            </a:r>
            <a:r>
              <a:rPr b="1" i="0" lang="es-CO" sz="3200" u="none" cap="none" strike="noStrike">
                <a:solidFill>
                  <a:srgbClr val="8A9C00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una reducción del 7%</a:t>
            </a:r>
            <a:r>
              <a:rPr b="1" i="0" lang="es-CO" sz="3200" u="none" cap="none" strike="noStrike">
                <a:solidFill>
                  <a:srgbClr val="1D2046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s-CO" sz="3200" u="none" cap="none" strike="noStrike">
                <a:solidFill>
                  <a:srgbClr val="181C3A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de las fatalidades frente al año 2019.</a:t>
            </a:r>
            <a:endParaRPr b="0" i="0" sz="3200" u="none" cap="none" strike="noStrike">
              <a:solidFill>
                <a:srgbClr val="181C3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7"/>
          <p:cNvSpPr txBox="1"/>
          <p:nvPr/>
        </p:nvSpPr>
        <p:spPr>
          <a:xfrm>
            <a:off x="1961491" y="2545904"/>
            <a:ext cx="1149109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rgbClr val="181C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Fatalidades en la red arterial menos las excepciones, comparación años anteriores (enero a septiembre)</a:t>
            </a:r>
            <a:endParaRPr/>
          </a:p>
        </p:txBody>
      </p:sp>
      <p:graphicFrame>
        <p:nvGraphicFramePr>
          <p:cNvPr id="189" name="Google Shape;189;p7"/>
          <p:cNvGraphicFramePr/>
          <p:nvPr/>
        </p:nvGraphicFramePr>
        <p:xfrm>
          <a:off x="1414172" y="3904595"/>
          <a:ext cx="12877800" cy="6715125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90" name="Google Shape;190;p7"/>
          <p:cNvSpPr/>
          <p:nvPr/>
        </p:nvSpPr>
        <p:spPr>
          <a:xfrm>
            <a:off x="1053533" y="11077132"/>
            <a:ext cx="914400" cy="800035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8229037" y="11038996"/>
            <a:ext cx="914400" cy="876301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92" name="Google Shape;192;p7"/>
          <p:cNvSpPr txBox="1"/>
          <p:nvPr/>
        </p:nvSpPr>
        <p:spPr>
          <a:xfrm>
            <a:off x="2247339" y="11058075"/>
            <a:ext cx="558140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800" u="none" cap="none" strike="noStrike">
                <a:solidFill>
                  <a:srgbClr val="181C3A"/>
                </a:solidFill>
                <a:latin typeface="Arial"/>
                <a:ea typeface="Arial"/>
                <a:cs typeface="Arial"/>
                <a:sym typeface="Arial"/>
              </a:rPr>
              <a:t>8 corredores a 50 km/h desde octubre de 2018</a:t>
            </a:r>
            <a:endParaRPr/>
          </a:p>
        </p:txBody>
      </p:sp>
      <p:sp>
        <p:nvSpPr>
          <p:cNvPr id="193" name="Google Shape;193;p7"/>
          <p:cNvSpPr txBox="1"/>
          <p:nvPr/>
        </p:nvSpPr>
        <p:spPr>
          <a:xfrm>
            <a:off x="9543733" y="11034461"/>
            <a:ext cx="558140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800" u="none" cap="none" strike="noStrike">
                <a:solidFill>
                  <a:srgbClr val="181C3A"/>
                </a:solidFill>
                <a:latin typeface="Arial"/>
                <a:ea typeface="Arial"/>
                <a:cs typeface="Arial"/>
                <a:sym typeface="Arial"/>
              </a:rPr>
              <a:t>corredores a 50 km/h según decreto 126 desde mayo 2020</a:t>
            </a:r>
            <a:endParaRPr/>
          </a:p>
        </p:txBody>
      </p:sp>
      <p:graphicFrame>
        <p:nvGraphicFramePr>
          <p:cNvPr id="194" name="Google Shape;194;p7"/>
          <p:cNvGraphicFramePr/>
          <p:nvPr/>
        </p:nvGraphicFramePr>
        <p:xfrm>
          <a:off x="1529892" y="4778907"/>
          <a:ext cx="13868631" cy="6091509"/>
        </p:xfrm>
        <a:graphic>
          <a:graphicData uri="http://schemas.openxmlformats.org/drawingml/2006/chart">
            <c:chart r:id="rId4"/>
          </a:graphicData>
        </a:graphic>
      </p:graphicFrame>
      <p:pic>
        <p:nvPicPr>
          <p:cNvPr id="195" name="Google Shape;195;p7"/>
          <p:cNvPicPr preferRelativeResize="0"/>
          <p:nvPr/>
        </p:nvPicPr>
        <p:blipFill rotWithShape="1">
          <a:blip r:embed="rId5">
            <a:alphaModFix/>
          </a:blip>
          <a:srcRect b="3118" l="69527" r="7543" t="2696"/>
          <a:stretch/>
        </p:blipFill>
        <p:spPr>
          <a:xfrm>
            <a:off x="9376504" y="7650923"/>
            <a:ext cx="747973" cy="246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"/>
          <p:cNvSpPr/>
          <p:nvPr/>
        </p:nvSpPr>
        <p:spPr>
          <a:xfrm>
            <a:off x="10240199" y="8716859"/>
            <a:ext cx="850712" cy="884528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1975984" y="8730504"/>
            <a:ext cx="914400" cy="884528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cxnSp>
        <p:nvCxnSpPr>
          <p:cNvPr id="198" name="Google Shape;198;p7"/>
          <p:cNvCxnSpPr/>
          <p:nvPr/>
        </p:nvCxnSpPr>
        <p:spPr>
          <a:xfrm>
            <a:off x="2588456" y="6152269"/>
            <a:ext cx="6788048" cy="0"/>
          </a:xfrm>
          <a:prstGeom prst="straightConnector1">
            <a:avLst/>
          </a:prstGeom>
          <a:noFill/>
          <a:ln cap="flat" cmpd="sng" w="57150">
            <a:solidFill>
              <a:srgbClr val="B6D1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9" name="Google Shape;199;p7"/>
          <p:cNvSpPr txBox="1"/>
          <p:nvPr/>
        </p:nvSpPr>
        <p:spPr>
          <a:xfrm>
            <a:off x="1053533" y="12525272"/>
            <a:ext cx="1267097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400" u="none" cap="none" strike="noStrike">
                <a:solidFill>
                  <a:srgbClr val="181C3A"/>
                </a:solidFill>
                <a:latin typeface="Arial"/>
                <a:ea typeface="Arial"/>
                <a:cs typeface="Arial"/>
                <a:sym typeface="Arial"/>
              </a:rPr>
              <a:t>* Normatividad vigente: Corredores a 50 km/h según Decreto Distrital 073 de 2021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 txBox="1"/>
          <p:nvPr/>
        </p:nvSpPr>
        <p:spPr>
          <a:xfrm>
            <a:off x="2262913" y="133712"/>
            <a:ext cx="18237604" cy="2308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000"/>
              <a:buFont typeface="Arial Black"/>
              <a:buNone/>
            </a:pPr>
            <a:r>
              <a:rPr b="1" i="0" lang="es-CO" sz="54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Usuarios vulnerables fallecidos enero-septiembre (2019-2021), </a:t>
            </a:r>
            <a:r>
              <a:rPr b="1" i="0" lang="es-CO" sz="40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preliminar</a:t>
            </a:r>
            <a:r>
              <a:rPr b="1" i="0" lang="es-CO" sz="5400" u="none" cap="none" strike="noStrik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b="1" i="0" sz="5400" u="none" cap="none" strike="noStrike">
              <a:solidFill>
                <a:srgbClr val="171C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5" name="Google Shape;205;p11"/>
          <p:cNvSpPr txBox="1"/>
          <p:nvPr/>
        </p:nvSpPr>
        <p:spPr>
          <a:xfrm>
            <a:off x="17018213" y="3667458"/>
            <a:ext cx="5835600" cy="23082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b="1" i="0" lang="es-CO" sz="13800" u="none" cap="none" strike="noStrike">
                <a:solidFill>
                  <a:srgbClr val="B8D10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47</a:t>
            </a:r>
            <a:endParaRPr b="1" i="0" sz="13800" u="none" cap="none" strike="noStrike">
              <a:solidFill>
                <a:srgbClr val="B8D10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16177405" y="5975701"/>
            <a:ext cx="7924964" cy="22159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CO" sz="4400" u="none" cap="none" strike="noStrik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Vidas salvadas (peatones) entre enero y septiembre</a:t>
            </a:r>
            <a:r>
              <a:rPr b="0" i="0" lang="es-CO" sz="3600" u="none" cap="none" strike="noStrik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CO" sz="4400" u="none" cap="none" strike="noStrik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de 2021 frente a 2019</a:t>
            </a:r>
            <a:endParaRPr b="0" i="0" sz="4400" u="none" cap="none" strike="noStrik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356145" y="12757616"/>
            <a:ext cx="1536010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Fuente:  Secretaría de Movilidad con base en información reportada en SIGAT. Datos preliminares con corte a 30 de septiembre de 2021. </a:t>
            </a:r>
            <a:endParaRPr/>
          </a:p>
        </p:txBody>
      </p:sp>
      <p:graphicFrame>
        <p:nvGraphicFramePr>
          <p:cNvPr id="208" name="Google Shape;208;p11"/>
          <p:cNvGraphicFramePr/>
          <p:nvPr/>
        </p:nvGraphicFramePr>
        <p:xfrm>
          <a:off x="356145" y="3667458"/>
          <a:ext cx="14456433" cy="675003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09" name="Google Shape;209;p11"/>
          <p:cNvSpPr/>
          <p:nvPr/>
        </p:nvSpPr>
        <p:spPr>
          <a:xfrm>
            <a:off x="17018213" y="9130744"/>
            <a:ext cx="1130434" cy="153880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5C6800"/>
          </a:solidFill>
          <a:ln cap="flat" cmpd="sng" w="25400">
            <a:solidFill>
              <a:srgbClr val="8A9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8A9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18289366" y="8838183"/>
            <a:ext cx="4114831" cy="1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0" lang="es-CO" sz="11500" u="none" cap="none" strike="noStrike">
                <a:solidFill>
                  <a:srgbClr val="B8D10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27%</a:t>
            </a:r>
            <a:endParaRPr b="1" i="0" sz="11500" u="none" cap="none" strike="noStrike">
              <a:solidFill>
                <a:srgbClr val="B8D10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Nathaly Milena Torregroza Vargas</dc:creator>
</cp:coreProperties>
</file>