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62" r:id="rId5"/>
    <p:sldId id="892190012" r:id="rId6"/>
    <p:sldId id="892190007" r:id="rId7"/>
    <p:sldId id="892190010" r:id="rId8"/>
    <p:sldId id="2311" r:id="rId9"/>
    <p:sldId id="5334" r:id="rId10"/>
    <p:sldId id="892190014" r:id="rId11"/>
    <p:sldId id="892190013" r:id="rId12"/>
    <p:sldId id="892190019" r:id="rId13"/>
    <p:sldId id="5358" r:id="rId14"/>
    <p:sldId id="5352" r:id="rId15"/>
    <p:sldId id="5338" r:id="rId16"/>
    <p:sldId id="5354" r:id="rId17"/>
    <p:sldId id="5370" r:id="rId18"/>
    <p:sldId id="5345" r:id="rId19"/>
    <p:sldId id="892190015" r:id="rId20"/>
    <p:sldId id="892190008" r:id="rId21"/>
    <p:sldId id="892190009" r:id="rId22"/>
    <p:sldId id="25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C5DD"/>
    <a:srgbClr val="CA2221"/>
    <a:srgbClr val="43658D"/>
    <a:srgbClr val="FFD6D8"/>
    <a:srgbClr val="D02627"/>
    <a:srgbClr val="E0D9AF"/>
    <a:srgbClr val="EC7A00"/>
    <a:srgbClr val="CE2627"/>
    <a:srgbClr val="EAD09D"/>
    <a:srgbClr val="002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959C48-68D8-3D1C-AB5C-A2FB75151CE2}" v="88" dt="2021-12-16T20:32:54.573"/>
    <p1510:client id="{F647A609-1334-4F42-A98D-B4F542E1BFC0}" v="45" dt="2021-12-16T17:58:37.5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1" autoAdjust="0"/>
    <p:restoredTop sz="96292"/>
  </p:normalViewPr>
  <p:slideViewPr>
    <p:cSldViewPr snapToGrid="0">
      <p:cViewPr varScale="1">
        <p:scale>
          <a:sx n="68" d="100"/>
          <a:sy n="68" d="100"/>
        </p:scale>
        <p:origin x="954" y="60"/>
      </p:cViewPr>
      <p:guideLst>
        <p:guide orient="horz" pos="279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D6051-EE4F-49FF-A943-B626C5CABFAC}" type="datetimeFigureOut">
              <a:rPr lang="es-CO" smtClean="0"/>
              <a:t>16/12/2021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A1438-5B28-42EA-8A62-DA261ACF79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4757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6C1F4-6D6F-CB4E-9865-FC64FA31DDA5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357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5516-45CB-4DBF-9080-52CDB797C425}" type="datetimeFigureOut">
              <a:rPr lang="es-CO" smtClean="0"/>
              <a:t>16/12/2021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7B34-7156-4442-B8D6-42C8AEF192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1461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5516-45CB-4DBF-9080-52CDB797C425}" type="datetimeFigureOut">
              <a:rPr lang="es-CO" smtClean="0"/>
              <a:t>16/12/2021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7B34-7156-4442-B8D6-42C8AEF192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9912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5516-45CB-4DBF-9080-52CDB797C425}" type="datetimeFigureOut">
              <a:rPr lang="es-CO" smtClean="0"/>
              <a:t>16/12/2021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7B34-7156-4442-B8D6-42C8AEF192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6068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c8416ac9ec_1_284"/>
          <p:cNvSpPr txBox="1">
            <a:spLocks noGrp="1"/>
          </p:cNvSpPr>
          <p:nvPr>
            <p:ph type="ftr" idx="11"/>
          </p:nvPr>
        </p:nvSpPr>
        <p:spPr>
          <a:xfrm>
            <a:off x="4145276" y="6377940"/>
            <a:ext cx="3901483" cy="18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gc8416ac9ec_1_284"/>
          <p:cNvSpPr txBox="1">
            <a:spLocks noGrp="1"/>
          </p:cNvSpPr>
          <p:nvPr>
            <p:ph type="dt" idx="10"/>
          </p:nvPr>
        </p:nvSpPr>
        <p:spPr>
          <a:xfrm>
            <a:off x="609599" y="6377940"/>
            <a:ext cx="2804030" cy="18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c8416ac9ec_1_284"/>
          <p:cNvSpPr txBox="1">
            <a:spLocks noGrp="1"/>
          </p:cNvSpPr>
          <p:nvPr>
            <p:ph type="sldNum" idx="12"/>
          </p:nvPr>
        </p:nvSpPr>
        <p:spPr>
          <a:xfrm>
            <a:off x="8778232" y="6377941"/>
            <a:ext cx="2804030" cy="18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1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641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5516-45CB-4DBF-9080-52CDB797C425}" type="datetimeFigureOut">
              <a:rPr lang="es-CO" smtClean="0"/>
              <a:t>16/12/2021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7B34-7156-4442-B8D6-42C8AEF192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667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5516-45CB-4DBF-9080-52CDB797C425}" type="datetimeFigureOut">
              <a:rPr lang="es-CO" smtClean="0"/>
              <a:t>16/12/2021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7B34-7156-4442-B8D6-42C8AEF192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4150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5516-45CB-4DBF-9080-52CDB797C425}" type="datetimeFigureOut">
              <a:rPr lang="es-CO" smtClean="0"/>
              <a:t>16/12/2021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7B34-7156-4442-B8D6-42C8AEF192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63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5516-45CB-4DBF-9080-52CDB797C425}" type="datetimeFigureOut">
              <a:rPr lang="es-CO" smtClean="0"/>
              <a:t>16/12/2021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7B34-7156-4442-B8D6-42C8AEF192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675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5516-45CB-4DBF-9080-52CDB797C425}" type="datetimeFigureOut">
              <a:rPr lang="es-CO" smtClean="0"/>
              <a:t>16/12/2021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7B34-7156-4442-B8D6-42C8AEF192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657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5516-45CB-4DBF-9080-52CDB797C425}" type="datetimeFigureOut">
              <a:rPr lang="es-CO" smtClean="0"/>
              <a:t>16/12/2021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7B34-7156-4442-B8D6-42C8AEF192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240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5516-45CB-4DBF-9080-52CDB797C425}" type="datetimeFigureOut">
              <a:rPr lang="es-CO" smtClean="0"/>
              <a:t>16/12/2021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7B34-7156-4442-B8D6-42C8AEF192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7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5516-45CB-4DBF-9080-52CDB797C425}" type="datetimeFigureOut">
              <a:rPr lang="es-CO" smtClean="0"/>
              <a:t>16/12/2021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7B34-7156-4442-B8D6-42C8AEF192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979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B5516-45CB-4DBF-9080-52CDB797C425}" type="datetimeFigureOut">
              <a:rPr lang="es-CO" smtClean="0"/>
              <a:t>16/12/2021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B7B34-7156-4442-B8D6-42C8AEF192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986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lcaldiabogota.gov.co/sisjur/normas/Norma1.jsp?i=27232#5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0928C11-E431-411D-894C-FFB0356C6615}"/>
              </a:ext>
            </a:extLst>
          </p:cNvPr>
          <p:cNvSpPr txBox="1"/>
          <p:nvPr/>
        </p:nvSpPr>
        <p:spPr>
          <a:xfrm>
            <a:off x="2418227" y="4990802"/>
            <a:ext cx="7355546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MX" sz="2400" b="1">
                <a:solidFill>
                  <a:srgbClr val="FF0000"/>
                </a:solidFill>
                <a:latin typeface="Arial"/>
                <a:cs typeface="Arial"/>
              </a:rPr>
              <a:t>Observatorio de Ocupación y Valor del Suelo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2400" b="1">
                <a:solidFill>
                  <a:srgbClr val="FF0000"/>
                </a:solidFill>
                <a:latin typeface="Arial"/>
                <a:cs typeface="Arial"/>
              </a:rPr>
              <a:t>Aprobación del Documento Técnico de Soporte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2400">
                <a:solidFill>
                  <a:srgbClr val="FF0000"/>
                </a:solidFill>
                <a:latin typeface="Arial"/>
                <a:cs typeface="Arial"/>
              </a:rPr>
              <a:t>Comité de Gestión y Desempeño del Sector de Movilidad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2400" b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17 de diciembre de 2021</a:t>
            </a:r>
            <a:endParaRPr lang="es-MX" sz="2000" b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717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lipse 31">
            <a:extLst>
              <a:ext uri="{FF2B5EF4-FFF2-40B4-BE49-F238E27FC236}">
                <a16:creationId xmlns:a16="http://schemas.microsoft.com/office/drawing/2014/main" id="{2A4C9206-3355-44FF-81F0-CD318E8696F8}"/>
              </a:ext>
            </a:extLst>
          </p:cNvPr>
          <p:cNvSpPr/>
          <p:nvPr/>
        </p:nvSpPr>
        <p:spPr>
          <a:xfrm>
            <a:off x="593358" y="1591475"/>
            <a:ext cx="1111923" cy="1111923"/>
          </a:xfrm>
          <a:prstGeom prst="ellipse">
            <a:avLst/>
          </a:prstGeom>
          <a:solidFill>
            <a:srgbClr val="002D4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8843899-43B9-472B-ACF2-3C0D9FE924E1}"/>
              </a:ext>
            </a:extLst>
          </p:cNvPr>
          <p:cNvSpPr txBox="1">
            <a:spLocks/>
          </p:cNvSpPr>
          <p:nvPr/>
        </p:nvSpPr>
        <p:spPr>
          <a:xfrm>
            <a:off x="257176" y="168476"/>
            <a:ext cx="2392001" cy="75713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6000" b="1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es-MX" sz="320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Resultados</a:t>
            </a:r>
          </a:p>
          <a:p>
            <a:pPr algn="l"/>
            <a:r>
              <a:rPr lang="es-MX" sz="16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C2A14E4-D19B-6B4F-BF55-AD180460B0FA}"/>
              </a:ext>
            </a:extLst>
          </p:cNvPr>
          <p:cNvSpPr txBox="1"/>
          <p:nvPr/>
        </p:nvSpPr>
        <p:spPr>
          <a:xfrm>
            <a:off x="3234489" y="6297526"/>
            <a:ext cx="572302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1400"/>
              <a:t>Observatorio de Ocupación y Valor del Suelo | DTS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A7EF75D-4CCC-4034-AE3E-5E0B9422D519}"/>
              </a:ext>
            </a:extLst>
          </p:cNvPr>
          <p:cNvSpPr txBox="1"/>
          <p:nvPr/>
        </p:nvSpPr>
        <p:spPr>
          <a:xfrm>
            <a:off x="145379" y="2964044"/>
            <a:ext cx="2191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Arial Narrow" panose="020B0606020202030204" pitchFamily="34" charset="0"/>
              </a:rPr>
              <a:t>ORGANIZACIONALES</a:t>
            </a:r>
            <a:endParaRPr lang="es-CO" b="1" dirty="0">
              <a:latin typeface="Arial Narrow" panose="020B060602020203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4AE1158-3161-4345-AD1C-98BDD4160A67}"/>
              </a:ext>
            </a:extLst>
          </p:cNvPr>
          <p:cNvCxnSpPr/>
          <p:nvPr/>
        </p:nvCxnSpPr>
        <p:spPr>
          <a:xfrm>
            <a:off x="259494" y="3478428"/>
            <a:ext cx="11257005" cy="0"/>
          </a:xfrm>
          <a:prstGeom prst="line">
            <a:avLst/>
          </a:prstGeom>
          <a:ln>
            <a:solidFill>
              <a:srgbClr val="002D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21928659-9C5B-4F80-87AD-EE320FCF3B56}"/>
              </a:ext>
            </a:extLst>
          </p:cNvPr>
          <p:cNvSpPr/>
          <p:nvPr/>
        </p:nvSpPr>
        <p:spPr>
          <a:xfrm>
            <a:off x="2969540" y="554672"/>
            <a:ext cx="1740492" cy="48430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1E23AC2-095D-4408-A111-D3EA1CC8A7F9}"/>
              </a:ext>
            </a:extLst>
          </p:cNvPr>
          <p:cNvSpPr txBox="1"/>
          <p:nvPr/>
        </p:nvSpPr>
        <p:spPr>
          <a:xfrm>
            <a:off x="3261002" y="612160"/>
            <a:ext cx="2191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>
                <a:solidFill>
                  <a:schemeClr val="bg1"/>
                </a:solidFill>
                <a:latin typeface="Arial Narrow" panose="020B0606020202030204" pitchFamily="34" charset="0"/>
              </a:rPr>
              <a:t>GESTIÓN</a:t>
            </a:r>
            <a:endParaRPr lang="es-CO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38DA3A6F-D094-4C73-AEC2-4E73394E613C}"/>
              </a:ext>
            </a:extLst>
          </p:cNvPr>
          <p:cNvSpPr/>
          <p:nvPr/>
        </p:nvSpPr>
        <p:spPr>
          <a:xfrm>
            <a:off x="5951918" y="554672"/>
            <a:ext cx="1740492" cy="484309"/>
          </a:xfrm>
          <a:prstGeom prst="roundRect">
            <a:avLst/>
          </a:prstGeom>
          <a:solidFill>
            <a:srgbClr val="EC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563A0AA-CF01-4E54-8ED5-47F53F928DA8}"/>
              </a:ext>
            </a:extLst>
          </p:cNvPr>
          <p:cNvSpPr txBox="1"/>
          <p:nvPr/>
        </p:nvSpPr>
        <p:spPr>
          <a:xfrm>
            <a:off x="6232506" y="612160"/>
            <a:ext cx="2191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Arial Narrow" panose="020B0606020202030204" pitchFamily="34" charset="0"/>
              </a:rPr>
              <a:t>PRODUCTO</a:t>
            </a:r>
            <a:endParaRPr lang="es-CO" b="1" dirty="0">
              <a:latin typeface="Arial Narrow" panose="020B0606020202030204" pitchFamily="34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1AC793DC-60E1-45CA-84AA-9B61E699721E}"/>
              </a:ext>
            </a:extLst>
          </p:cNvPr>
          <p:cNvSpPr/>
          <p:nvPr/>
        </p:nvSpPr>
        <p:spPr>
          <a:xfrm>
            <a:off x="8979931" y="554672"/>
            <a:ext cx="1740492" cy="484309"/>
          </a:xfrm>
          <a:prstGeom prst="roundRect">
            <a:avLst/>
          </a:prstGeom>
          <a:solidFill>
            <a:srgbClr val="E0D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9B8DF97-335E-46B5-A02B-FAE7BFAF3CE2}"/>
              </a:ext>
            </a:extLst>
          </p:cNvPr>
          <p:cNvSpPr txBox="1"/>
          <p:nvPr/>
        </p:nvSpPr>
        <p:spPr>
          <a:xfrm>
            <a:off x="9255081" y="612160"/>
            <a:ext cx="2191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Arial Narrow" panose="020B0606020202030204" pitchFamily="34" charset="0"/>
              </a:rPr>
              <a:t>RESULTADO</a:t>
            </a:r>
            <a:endParaRPr lang="es-CO" b="1" dirty="0">
              <a:latin typeface="Arial Narrow" panose="020B060602020203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EBEEBD7-9DB2-43DE-BC2E-3BB9F9AEDFDD}"/>
              </a:ext>
            </a:extLst>
          </p:cNvPr>
          <p:cNvGrpSpPr/>
          <p:nvPr/>
        </p:nvGrpSpPr>
        <p:grpSpPr>
          <a:xfrm>
            <a:off x="5209082" y="444843"/>
            <a:ext cx="3082161" cy="2888533"/>
            <a:chOff x="5209082" y="444843"/>
            <a:chExt cx="3082161" cy="4819135"/>
          </a:xfrm>
        </p:grpSpPr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3E467D8A-AE2B-4164-87BC-4E5665E02B2E}"/>
                </a:ext>
              </a:extLst>
            </p:cNvPr>
            <p:cNvCxnSpPr/>
            <p:nvPr/>
          </p:nvCxnSpPr>
          <p:spPr>
            <a:xfrm>
              <a:off x="5209082" y="444843"/>
              <a:ext cx="0" cy="4819135"/>
            </a:xfrm>
            <a:prstGeom prst="line">
              <a:avLst/>
            </a:prstGeom>
            <a:ln>
              <a:solidFill>
                <a:srgbClr val="002D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8AF0A337-BF1A-4D63-A137-DD95855ADC1B}"/>
                </a:ext>
              </a:extLst>
            </p:cNvPr>
            <p:cNvCxnSpPr/>
            <p:nvPr/>
          </p:nvCxnSpPr>
          <p:spPr>
            <a:xfrm>
              <a:off x="8291243" y="444843"/>
              <a:ext cx="0" cy="4819135"/>
            </a:xfrm>
            <a:prstGeom prst="line">
              <a:avLst/>
            </a:prstGeom>
            <a:ln>
              <a:solidFill>
                <a:srgbClr val="002D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D2E107B-B331-43A6-B227-109440DFDFF0}"/>
              </a:ext>
            </a:extLst>
          </p:cNvPr>
          <p:cNvSpPr txBox="1"/>
          <p:nvPr/>
        </p:nvSpPr>
        <p:spPr>
          <a:xfrm>
            <a:off x="2532877" y="1591475"/>
            <a:ext cx="2671702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effectLst/>
                <a:latin typeface="Arial Narrow"/>
                <a:ea typeface="Calibri" panose="020F0502020204030204" pitchFamily="34" charset="0"/>
                <a:cs typeface="Times New Roman"/>
              </a:rPr>
              <a:t>Consolidación del equipo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effectLst/>
                <a:latin typeface="Arial Narrow"/>
                <a:ea typeface="Calibri" panose="020F0502020204030204" pitchFamily="34" charset="0"/>
                <a:cs typeface="Times New Roman"/>
              </a:rPr>
              <a:t>Definición de los indicadores organizacionales </a:t>
            </a:r>
            <a:r>
              <a:rPr lang="es-CO" sz="1400" dirty="0">
                <a:latin typeface="Arial Narrow"/>
                <a:ea typeface="Calibri" panose="020F0502020204030204" pitchFamily="34" charset="0"/>
                <a:cs typeface="Times New Roman"/>
              </a:rPr>
              <a:t>y de programa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1F89E43-3014-446D-815C-3BB26872F8A0}"/>
              </a:ext>
            </a:extLst>
          </p:cNvPr>
          <p:cNvSpPr txBox="1"/>
          <p:nvPr/>
        </p:nvSpPr>
        <p:spPr>
          <a:xfrm>
            <a:off x="5283545" y="1542627"/>
            <a:ext cx="3003195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latin typeface="Arial Narrow"/>
                <a:ea typeface="Calibri" panose="020F0502020204030204" pitchFamily="34" charset="0"/>
                <a:cs typeface="Times New Roman"/>
              </a:rPr>
              <a:t>Análisis de datos estructurados relacionados con las diferentes etapas del ciclo de vida de los corredores de transporte metro.</a:t>
            </a:r>
            <a:endParaRPr lang="es-CO" sz="1400" dirty="0">
              <a:effectLst/>
              <a:highlight>
                <a:srgbClr val="FFFF00"/>
              </a:highligh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015B32C-C0CC-4F2A-A137-56AD73CCC0EF}"/>
              </a:ext>
            </a:extLst>
          </p:cNvPr>
          <p:cNvSpPr txBox="1"/>
          <p:nvPr/>
        </p:nvSpPr>
        <p:spPr>
          <a:xfrm>
            <a:off x="8419869" y="1507248"/>
            <a:ext cx="3579746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latin typeface="Arial Narrow"/>
                <a:ea typeface="Calibri" panose="020F0502020204030204" pitchFamily="34" charset="0"/>
                <a:cs typeface="Times New Roman"/>
              </a:rPr>
              <a:t>Identificación de potenciales proyectos urbanos e inmobiliarios donde la EMB podría actuar como operador urbano</a:t>
            </a:r>
            <a:endParaRPr lang="es-CO" sz="1400" dirty="0">
              <a:effectLst/>
              <a:latin typeface="Arial Narrow"/>
              <a:ea typeface="Calibri" panose="020F0502020204030204" pitchFamily="34" charset="0"/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CO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" name="Gráfico 29">
            <a:extLst>
              <a:ext uri="{FF2B5EF4-FFF2-40B4-BE49-F238E27FC236}">
                <a16:creationId xmlns:a16="http://schemas.microsoft.com/office/drawing/2014/main" id="{9EAB9170-9615-457D-823C-F362C87BB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711" y="1763486"/>
            <a:ext cx="683767" cy="765558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8513CEA6-BB40-46A4-9A29-7931FC9E195A}"/>
              </a:ext>
            </a:extLst>
          </p:cNvPr>
          <p:cNvSpPr txBox="1"/>
          <p:nvPr/>
        </p:nvSpPr>
        <p:spPr>
          <a:xfrm>
            <a:off x="145379" y="5162673"/>
            <a:ext cx="2191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>
                <a:latin typeface="Arial Narrow" panose="020B0606020202030204" pitchFamily="34" charset="0"/>
              </a:rPr>
              <a:t>PRODUCTOS Y SERVICIOS</a:t>
            </a:r>
            <a:endParaRPr lang="es-CO" b="1">
              <a:latin typeface="Arial Narrow" panose="020B0606020202030204" pitchFamily="34" charset="0"/>
            </a:endParaRP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45532912-FBCF-4230-9BF9-AE44FC9FC678}"/>
              </a:ext>
            </a:extLst>
          </p:cNvPr>
          <p:cNvSpPr/>
          <p:nvPr/>
        </p:nvSpPr>
        <p:spPr>
          <a:xfrm>
            <a:off x="593358" y="3825380"/>
            <a:ext cx="1111923" cy="11119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id="{B2B3204A-DCD4-4731-8A0C-D20178EF2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413" y="4071631"/>
            <a:ext cx="655042" cy="736922"/>
          </a:xfrm>
          <a:prstGeom prst="rect">
            <a:avLst/>
          </a:prstGeom>
        </p:spPr>
      </p:pic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90E5BFB5-4AB9-4E40-9123-0AD6BE7687D0}"/>
              </a:ext>
            </a:extLst>
          </p:cNvPr>
          <p:cNvSpPr/>
          <p:nvPr/>
        </p:nvSpPr>
        <p:spPr>
          <a:xfrm>
            <a:off x="2959338" y="3644811"/>
            <a:ext cx="8237579" cy="484309"/>
          </a:xfrm>
          <a:prstGeom prst="roundRect">
            <a:avLst/>
          </a:prstGeom>
          <a:solidFill>
            <a:srgbClr val="E0D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3A07DB41-D72E-4899-B69B-0104AAFB087B}"/>
              </a:ext>
            </a:extLst>
          </p:cNvPr>
          <p:cNvSpPr txBox="1"/>
          <p:nvPr/>
        </p:nvSpPr>
        <p:spPr>
          <a:xfrm>
            <a:off x="6095999" y="3702299"/>
            <a:ext cx="2191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Arial Narrow" panose="020B0606020202030204" pitchFamily="34" charset="0"/>
              </a:rPr>
              <a:t>RESULTADO</a:t>
            </a:r>
            <a:endParaRPr lang="es-CO" b="1" dirty="0">
              <a:latin typeface="Arial Narrow" panose="020B060602020203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ECD60A6-5A2E-44DD-9293-B08E27870542}"/>
              </a:ext>
            </a:extLst>
          </p:cNvPr>
          <p:cNvSpPr txBox="1"/>
          <p:nvPr/>
        </p:nvSpPr>
        <p:spPr>
          <a:xfrm>
            <a:off x="2019898" y="4210002"/>
            <a:ext cx="3184681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O" sz="1400" dirty="0">
                <a:latin typeface="Arial Narrow" panose="020B0606020202030204" pitchFamily="34" charset="0"/>
                <a:cs typeface="Times New Roman" panose="02020603050405020304" pitchFamily="18" charset="0"/>
              </a:rPr>
              <a:t>Ajustes a políticas públicas en las áreas de influencia del Sistema Metro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4A2755D-8B3C-4E2C-978C-1EE4064B0144}"/>
              </a:ext>
            </a:extLst>
          </p:cNvPr>
          <p:cNvSpPr txBox="1"/>
          <p:nvPr/>
        </p:nvSpPr>
        <p:spPr>
          <a:xfrm>
            <a:off x="4942394" y="4210002"/>
            <a:ext cx="334547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O" sz="1400" dirty="0">
                <a:latin typeface="Arial Narrow" panose="020B0606020202030204" pitchFamily="34" charset="0"/>
                <a:cs typeface="Times New Roman" panose="02020603050405020304" pitchFamily="18" charset="0"/>
              </a:rPr>
              <a:t>Integración en la publicación de los datos generados a las plataformas oficiales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89C04904-DA8D-4230-9A67-6713EB901A0D}"/>
              </a:ext>
            </a:extLst>
          </p:cNvPr>
          <p:cNvSpPr txBox="1"/>
          <p:nvPr/>
        </p:nvSpPr>
        <p:spPr>
          <a:xfrm>
            <a:off x="7982912" y="4214250"/>
            <a:ext cx="42090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O" sz="1400" dirty="0">
                <a:latin typeface="Arial Narrow" panose="020B0606020202030204" pitchFamily="34" charset="0"/>
                <a:cs typeface="Times New Roman" panose="02020603050405020304" pitchFamily="18" charset="0"/>
              </a:rPr>
              <a:t>Publicación de informes </a:t>
            </a:r>
          </a:p>
        </p:txBody>
      </p:sp>
    </p:spTree>
    <p:extLst>
      <p:ext uri="{BB962C8B-B14F-4D97-AF65-F5344CB8AC3E}">
        <p14:creationId xmlns:p14="http://schemas.microsoft.com/office/powerpoint/2010/main" val="2031296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0089B78B-246B-4A16-BBC6-550AFFC6C2DE}"/>
              </a:ext>
            </a:extLst>
          </p:cNvPr>
          <p:cNvSpPr/>
          <p:nvPr/>
        </p:nvSpPr>
        <p:spPr>
          <a:xfrm>
            <a:off x="6675926" y="848909"/>
            <a:ext cx="4700398" cy="379530"/>
          </a:xfrm>
          <a:prstGeom prst="roundRect">
            <a:avLst/>
          </a:prstGeom>
          <a:solidFill>
            <a:srgbClr val="E0D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FFB26C66-9A5E-4090-B6DA-01E3B14B34BC}"/>
              </a:ext>
            </a:extLst>
          </p:cNvPr>
          <p:cNvSpPr/>
          <p:nvPr/>
        </p:nvSpPr>
        <p:spPr>
          <a:xfrm>
            <a:off x="924448" y="858541"/>
            <a:ext cx="4700398" cy="379530"/>
          </a:xfrm>
          <a:prstGeom prst="roundRect">
            <a:avLst/>
          </a:prstGeom>
          <a:solidFill>
            <a:srgbClr val="002D46"/>
          </a:solidFill>
          <a:ln>
            <a:solidFill>
              <a:srgbClr val="002D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8843899-43B9-472B-ACF2-3C0D9FE924E1}"/>
              </a:ext>
            </a:extLst>
          </p:cNvPr>
          <p:cNvSpPr txBox="1">
            <a:spLocks/>
          </p:cNvSpPr>
          <p:nvPr/>
        </p:nvSpPr>
        <p:spPr>
          <a:xfrm>
            <a:off x="257176" y="168476"/>
            <a:ext cx="4804520" cy="75713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6000" b="1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es-MX" sz="32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Fuentes de información</a:t>
            </a:r>
          </a:p>
          <a:p>
            <a:pPr algn="l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603186E-B4C2-419D-9750-CE726091BF97}"/>
              </a:ext>
            </a:extLst>
          </p:cNvPr>
          <p:cNvSpPr txBox="1"/>
          <p:nvPr/>
        </p:nvSpPr>
        <p:spPr>
          <a:xfrm>
            <a:off x="2678454" y="853017"/>
            <a:ext cx="2191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>
                <a:solidFill>
                  <a:schemeClr val="bg1"/>
                </a:solidFill>
                <a:latin typeface="Arial Narrow" panose="020B0606020202030204" pitchFamily="34" charset="0"/>
              </a:rPr>
              <a:t>PRIMARIAS</a:t>
            </a:r>
            <a:endParaRPr lang="es-CO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67DFA1-54AB-411E-94FF-A64A43B9FF00}"/>
              </a:ext>
            </a:extLst>
          </p:cNvPr>
          <p:cNvSpPr txBox="1"/>
          <p:nvPr/>
        </p:nvSpPr>
        <p:spPr>
          <a:xfrm>
            <a:off x="8365872" y="848909"/>
            <a:ext cx="2191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Arial Narrow" panose="020B0606020202030204" pitchFamily="34" charset="0"/>
              </a:rPr>
              <a:t>SECUNDARIAS</a:t>
            </a:r>
            <a:endParaRPr lang="es-CO" b="1" dirty="0">
              <a:latin typeface="Arial Narrow" panose="020B060602020203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44F47D6-06EA-49A8-A8D0-EB8533CBE910}"/>
              </a:ext>
            </a:extLst>
          </p:cNvPr>
          <p:cNvCxnSpPr>
            <a:cxnSpLocks/>
          </p:cNvCxnSpPr>
          <p:nvPr/>
        </p:nvCxnSpPr>
        <p:spPr>
          <a:xfrm>
            <a:off x="5848141" y="693336"/>
            <a:ext cx="0" cy="4712677"/>
          </a:xfrm>
          <a:prstGeom prst="line">
            <a:avLst/>
          </a:prstGeom>
          <a:ln>
            <a:solidFill>
              <a:srgbClr val="002D4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10D0EFF-3717-42BA-973A-306D90B22DC3}"/>
              </a:ext>
            </a:extLst>
          </p:cNvPr>
          <p:cNvSpPr txBox="1"/>
          <p:nvPr/>
        </p:nvSpPr>
        <p:spPr>
          <a:xfrm>
            <a:off x="836239" y="1595022"/>
            <a:ext cx="470039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lphaLcPeriod"/>
            </a:pPr>
            <a:endParaRPr lang="es-ES" sz="160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s-ES" sz="1600" b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Levantamiento de información cuantitativa y cualitativa en campo para el área de influencia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160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Encuestas / censos / información espacial y alfanumérica de ofertas, comportamiento de los usos, nivel desagregado empresarial</a:t>
            </a:r>
          </a:p>
          <a:p>
            <a:pPr lvl="1" algn="just"/>
            <a:endParaRPr lang="es-ES" sz="160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s-ES" sz="1600" b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 asociada a sensores de demanda del sistema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160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Sensores para la recolección primaria de información OD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16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Inteligencia artificial para el comportamiento del patrón de la demanda así como los OD no registrados </a:t>
            </a:r>
            <a:endParaRPr lang="es-CO" sz="160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A212BDE1-F876-4107-BCC8-C4E2CBC15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921" y="2300823"/>
            <a:ext cx="485775" cy="485775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A6436147-7913-4D57-AA36-A168412838C8}"/>
              </a:ext>
            </a:extLst>
          </p:cNvPr>
          <p:cNvSpPr/>
          <p:nvPr/>
        </p:nvSpPr>
        <p:spPr>
          <a:xfrm>
            <a:off x="306921" y="3885257"/>
            <a:ext cx="485775" cy="485775"/>
          </a:xfrm>
          <a:prstGeom prst="ellipse">
            <a:avLst/>
          </a:prstGeom>
          <a:solidFill>
            <a:srgbClr val="002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AE9F21A5-4296-47C3-90E3-85C701ED1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749" y="3959180"/>
            <a:ext cx="359049" cy="337928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F65E38B4-E9FB-41CE-8EB3-8A6BC6DF13FB}"/>
              </a:ext>
            </a:extLst>
          </p:cNvPr>
          <p:cNvSpPr txBox="1"/>
          <p:nvPr/>
        </p:nvSpPr>
        <p:spPr>
          <a:xfrm>
            <a:off x="6738755" y="1348800"/>
            <a:ext cx="514632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lphaLcPeriod"/>
            </a:pPr>
            <a:endParaRPr lang="es-ES" sz="160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eriod"/>
            </a:pPr>
            <a:r>
              <a:rPr lang="es-CO" sz="1600" b="1">
                <a:latin typeface="Arial Narrow" panose="020B0606020202030204" pitchFamily="34" charset="0"/>
              </a:rPr>
              <a:t>Recolección y consolidación</a:t>
            </a:r>
            <a:r>
              <a:rPr lang="es-CO" sz="1600">
                <a:latin typeface="Arial Narrow" panose="020B0606020202030204" pitchFamily="34" charset="0"/>
              </a:rPr>
              <a:t> de información Red de Observatorios Distritales </a:t>
            </a:r>
          </a:p>
          <a:p>
            <a:pPr marL="342900" lvl="0" indent="-342900">
              <a:buFont typeface="+mj-lt"/>
              <a:buAutoNum type="alphaLcPeriod"/>
            </a:pPr>
            <a:r>
              <a:rPr lang="es-CO" sz="1600" b="1">
                <a:latin typeface="Arial Narrow" panose="020B0606020202030204" pitchFamily="34" charset="0"/>
              </a:rPr>
              <a:t>Información espacial</a:t>
            </a:r>
            <a:r>
              <a:rPr lang="es-CO" sz="1600">
                <a:latin typeface="Arial Narrow" panose="020B0606020202030204" pitchFamily="34" charset="0"/>
              </a:rPr>
              <a:t> </a:t>
            </a:r>
            <a:r>
              <a:rPr lang="es-CO" sz="1600" b="1">
                <a:latin typeface="Arial Narrow" panose="020B0606020202030204" pitchFamily="34" charset="0"/>
              </a:rPr>
              <a:t>y normativa </a:t>
            </a:r>
            <a:r>
              <a:rPr lang="es-CO" sz="1600">
                <a:latin typeface="Arial Narrow" panose="020B0606020202030204" pitchFamily="34" charset="0"/>
              </a:rPr>
              <a:t>levantada y administrada por entidades oficiales </a:t>
            </a:r>
          </a:p>
          <a:p>
            <a:pPr marL="342900" lvl="0" indent="-342900">
              <a:buFont typeface="+mj-lt"/>
              <a:buAutoNum type="alphaLcPeriod"/>
            </a:pPr>
            <a:r>
              <a:rPr lang="es-CO" sz="1600" b="1">
                <a:latin typeface="Arial Narrow" panose="020B0606020202030204" pitchFamily="34" charset="0"/>
              </a:rPr>
              <a:t>Datos abiertos de terceros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O" sz="1600">
                <a:latin typeface="Arial Narrow" panose="020B0606020202030204" pitchFamily="34" charset="0"/>
              </a:rPr>
              <a:t>Temáticas ofertadas por plataformas como Foursquare, </a:t>
            </a:r>
            <a:r>
              <a:rPr lang="es-CO" sz="1600" err="1">
                <a:latin typeface="Arial Narrow" panose="020B0606020202030204" pitchFamily="34" charset="0"/>
              </a:rPr>
              <a:t>Properati</a:t>
            </a:r>
            <a:r>
              <a:rPr lang="es-CO" sz="1600">
                <a:latin typeface="Arial Narrow" panose="020B0606020202030204" pitchFamily="34" charset="0"/>
              </a:rPr>
              <a:t>, Open Street </a:t>
            </a:r>
            <a:r>
              <a:rPr lang="es-CO" sz="1600" err="1">
                <a:latin typeface="Arial Narrow" panose="020B0606020202030204" pitchFamily="34" charset="0"/>
              </a:rPr>
              <a:t>Maps</a:t>
            </a:r>
            <a:r>
              <a:rPr lang="es-CO" sz="1600">
                <a:latin typeface="Arial Narrow" panose="020B0606020202030204" pitchFamily="34" charset="0"/>
              </a:rPr>
              <a:t>, entre otros</a:t>
            </a:r>
          </a:p>
          <a:p>
            <a:pPr marL="342900" lvl="0" indent="-342900">
              <a:buFont typeface="+mj-lt"/>
              <a:buAutoNum type="alphaLcPeriod"/>
            </a:pPr>
            <a:r>
              <a:rPr lang="es-CO" sz="1600" b="1">
                <a:latin typeface="Arial Narrow" panose="020B0606020202030204" pitchFamily="34" charset="0"/>
              </a:rPr>
              <a:t>Minería de datos e inteligencia artificial: </a:t>
            </a:r>
            <a:endParaRPr lang="es-CO" sz="1600">
              <a:latin typeface="Arial Narrow" panose="020B0606020202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600">
                <a:latin typeface="Arial Narrow" panose="020B0606020202030204" pitchFamily="34" charset="0"/>
              </a:rPr>
              <a:t>Depuración y homogeneización de la información alfanumérica patrones de comportamiento y percepción de la población en todas las etapas del sistema así como patrones espaciales de ocupación</a:t>
            </a:r>
          </a:p>
          <a:p>
            <a:pPr marL="342900" lvl="0" indent="-342900">
              <a:buFont typeface="+mj-lt"/>
              <a:buAutoNum type="alphaLcPeriod"/>
            </a:pPr>
            <a:r>
              <a:rPr lang="es-CO" sz="1600" b="1">
                <a:latin typeface="Arial Narrow" panose="020B0606020202030204" pitchFamily="34" charset="0"/>
              </a:rPr>
              <a:t>Sensores de ciudades inteligentes de tráfico</a:t>
            </a:r>
            <a:endParaRPr lang="es-CO" sz="1600">
              <a:latin typeface="Arial Narrow" panose="020B0606020202030204" pitchFamily="34" charset="0"/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F41764D8-BA25-4ACC-A86C-390EC00564D5}"/>
              </a:ext>
            </a:extLst>
          </p:cNvPr>
          <p:cNvSpPr/>
          <p:nvPr/>
        </p:nvSpPr>
        <p:spPr>
          <a:xfrm>
            <a:off x="6037709" y="3811333"/>
            <a:ext cx="485775" cy="485775"/>
          </a:xfrm>
          <a:prstGeom prst="ellipse">
            <a:avLst/>
          </a:prstGeom>
          <a:solidFill>
            <a:srgbClr val="002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2FC6CF2C-4124-4BB7-994C-41F9F76F5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00537" y="3885256"/>
            <a:ext cx="359049" cy="337928"/>
          </a:xfrm>
          <a:prstGeom prst="rect">
            <a:avLst/>
          </a:prstGeom>
        </p:spPr>
      </p:pic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28E0501D-308D-44EA-9FB0-D08B66CAEF89}"/>
              </a:ext>
            </a:extLst>
          </p:cNvPr>
          <p:cNvCxnSpPr/>
          <p:nvPr/>
        </p:nvCxnSpPr>
        <p:spPr>
          <a:xfrm>
            <a:off x="6675926" y="2668772"/>
            <a:ext cx="0" cy="2551814"/>
          </a:xfrm>
          <a:prstGeom prst="line">
            <a:avLst/>
          </a:prstGeom>
          <a:ln w="28575">
            <a:solidFill>
              <a:srgbClr val="E0D9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EAE86C96-210A-4046-AA6C-274400CE6E1F}"/>
              </a:ext>
            </a:extLst>
          </p:cNvPr>
          <p:cNvCxnSpPr>
            <a:cxnSpLocks/>
          </p:cNvCxnSpPr>
          <p:nvPr/>
        </p:nvCxnSpPr>
        <p:spPr>
          <a:xfrm>
            <a:off x="6675926" y="1595022"/>
            <a:ext cx="0" cy="1073750"/>
          </a:xfrm>
          <a:prstGeom prst="line">
            <a:avLst/>
          </a:prstGeom>
          <a:ln w="28575">
            <a:solidFill>
              <a:srgbClr val="CE26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e 25">
            <a:extLst>
              <a:ext uri="{FF2B5EF4-FFF2-40B4-BE49-F238E27FC236}">
                <a16:creationId xmlns:a16="http://schemas.microsoft.com/office/drawing/2014/main" id="{2F0CE681-4699-4FE8-A1D1-836234B04631}"/>
              </a:ext>
            </a:extLst>
          </p:cNvPr>
          <p:cNvSpPr/>
          <p:nvPr/>
        </p:nvSpPr>
        <p:spPr>
          <a:xfrm>
            <a:off x="6008609" y="1867918"/>
            <a:ext cx="485775" cy="485775"/>
          </a:xfrm>
          <a:prstGeom prst="ellipse">
            <a:avLst/>
          </a:prstGeom>
          <a:solidFill>
            <a:srgbClr val="002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/>
              <a:t>i</a:t>
            </a:r>
            <a:endParaRPr lang="es-CO" sz="2400" b="1"/>
          </a:p>
        </p:txBody>
      </p:sp>
      <p:sp>
        <p:nvSpPr>
          <p:cNvPr id="2" name="CuadroTexto 14">
            <a:extLst>
              <a:ext uri="{FF2B5EF4-FFF2-40B4-BE49-F238E27FC236}">
                <a16:creationId xmlns:a16="http://schemas.microsoft.com/office/drawing/2014/main" id="{68C5DCB0-DF5E-4ABE-8D93-2920BFCE7694}"/>
              </a:ext>
            </a:extLst>
          </p:cNvPr>
          <p:cNvSpPr txBox="1"/>
          <p:nvPr/>
        </p:nvSpPr>
        <p:spPr>
          <a:xfrm>
            <a:off x="3234489" y="6297526"/>
            <a:ext cx="572302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1400"/>
              <a:t>Observatorio de Ocupación y Valor del Suelo | DTS</a:t>
            </a:r>
          </a:p>
        </p:txBody>
      </p:sp>
    </p:spTree>
    <p:extLst>
      <p:ext uri="{BB962C8B-B14F-4D97-AF65-F5344CB8AC3E}">
        <p14:creationId xmlns:p14="http://schemas.microsoft.com/office/powerpoint/2010/main" val="17490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Diagrama&#10;&#10;Descripción generada automáticamente">
            <a:extLst>
              <a:ext uri="{FF2B5EF4-FFF2-40B4-BE49-F238E27FC236}">
                <a16:creationId xmlns:a16="http://schemas.microsoft.com/office/drawing/2014/main" id="{89BFBF8E-D664-4BCE-A66C-3D843BD756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11"/>
          <a:stretch/>
        </p:blipFill>
        <p:spPr>
          <a:xfrm>
            <a:off x="1454501" y="640591"/>
            <a:ext cx="6309544" cy="522616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DB04962-C6EA-4B2F-97A4-E60DA7B7FF76}"/>
              </a:ext>
            </a:extLst>
          </p:cNvPr>
          <p:cNvSpPr txBox="1"/>
          <p:nvPr/>
        </p:nvSpPr>
        <p:spPr>
          <a:xfrm>
            <a:off x="4731144" y="1893765"/>
            <a:ext cx="5114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 Narrow" panose="020B0606020202030204" pitchFamily="34" charset="0"/>
              </a:rPr>
              <a:t>OT</a:t>
            </a:r>
            <a:endParaRPr lang="es-CO" b="1" dirty="0">
              <a:latin typeface="Arial Narrow" panose="020B0606020202030204" pitchFamily="34" charset="0"/>
            </a:endParaRPr>
          </a:p>
        </p:txBody>
      </p:sp>
      <p:sp>
        <p:nvSpPr>
          <p:cNvPr id="5" name="CuadroTexto 14">
            <a:extLst>
              <a:ext uri="{FF2B5EF4-FFF2-40B4-BE49-F238E27FC236}">
                <a16:creationId xmlns:a16="http://schemas.microsoft.com/office/drawing/2014/main" id="{DED3CE64-82AB-43C4-AE1C-B297EAD21C0B}"/>
              </a:ext>
            </a:extLst>
          </p:cNvPr>
          <p:cNvSpPr txBox="1"/>
          <p:nvPr/>
        </p:nvSpPr>
        <p:spPr>
          <a:xfrm>
            <a:off x="3234489" y="6297526"/>
            <a:ext cx="572302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1400"/>
              <a:t>Observatorio de Ocupación y Valor del Suelo | DTS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DACFE1C-268C-4179-BE5F-1EDEBAC60D7A}"/>
              </a:ext>
            </a:extLst>
          </p:cNvPr>
          <p:cNvSpPr txBox="1"/>
          <p:nvPr/>
        </p:nvSpPr>
        <p:spPr>
          <a:xfrm>
            <a:off x="8957510" y="1403328"/>
            <a:ext cx="341818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Arial Narrow" panose="020B0606020202030204" pitchFamily="34" charset="0"/>
              </a:rPr>
              <a:t>PRIMER NIVEL:</a:t>
            </a:r>
          </a:p>
          <a:p>
            <a:endParaRPr lang="es-ES" sz="1100" b="1" dirty="0">
              <a:latin typeface="Arial Narrow" panose="020B0606020202030204" pitchFamily="34" charset="0"/>
            </a:endParaRPr>
          </a:p>
          <a:p>
            <a:r>
              <a:rPr lang="es-ES" sz="1100" dirty="0">
                <a:latin typeface="Arial Narrow" panose="020B0606020202030204" pitchFamily="34" charset="0"/>
              </a:rPr>
              <a:t>Observatorio Técnico Catastral </a:t>
            </a:r>
            <a:r>
              <a:rPr lang="es-ES" sz="1100" b="1" dirty="0">
                <a:latin typeface="Arial Narrow" panose="020B0606020202030204" pitchFamily="34" charset="0"/>
              </a:rPr>
              <a:t>(OTC)</a:t>
            </a:r>
          </a:p>
          <a:p>
            <a:r>
              <a:rPr lang="es-ES" sz="1100" dirty="0">
                <a:latin typeface="Arial Narrow" panose="020B0606020202030204" pitchFamily="34" charset="0"/>
              </a:rPr>
              <a:t>Observatorio de Desarrollo Económico Bogotá </a:t>
            </a:r>
            <a:r>
              <a:rPr lang="es-ES" sz="1100" b="1" dirty="0">
                <a:latin typeface="Arial Narrow" panose="020B0606020202030204" pitchFamily="34" charset="0"/>
              </a:rPr>
              <a:t>(ODEB)</a:t>
            </a:r>
          </a:p>
          <a:p>
            <a:r>
              <a:rPr lang="es-ES" sz="1100" dirty="0">
                <a:latin typeface="Arial Narrow" panose="020B0606020202030204" pitchFamily="34" charset="0"/>
              </a:rPr>
              <a:t>Observatorio de dinámicas urbanas y regionales </a:t>
            </a:r>
            <a:r>
              <a:rPr lang="es-ES" sz="1100" b="1" dirty="0">
                <a:latin typeface="Arial Narrow" panose="020B0606020202030204" pitchFamily="34" charset="0"/>
              </a:rPr>
              <a:t>(ODUR)</a:t>
            </a:r>
          </a:p>
          <a:p>
            <a:r>
              <a:rPr lang="es-ES" sz="1100" dirty="0">
                <a:latin typeface="Arial Narrow" panose="020B0606020202030204" pitchFamily="34" charset="0"/>
              </a:rPr>
              <a:t>Observatorio del Espacio </a:t>
            </a:r>
            <a:r>
              <a:rPr lang="es-ES" sz="1100" b="1" dirty="0">
                <a:latin typeface="Arial Narrow" panose="020B0606020202030204" pitchFamily="34" charset="0"/>
              </a:rPr>
              <a:t>Público (DADEP)</a:t>
            </a:r>
          </a:p>
          <a:p>
            <a:r>
              <a:rPr lang="es-ES" sz="1100" dirty="0">
                <a:latin typeface="Arial Narrow" panose="020B0606020202030204" pitchFamily="34" charset="0"/>
              </a:rPr>
              <a:t>Observatorio de </a:t>
            </a:r>
            <a:r>
              <a:rPr lang="es-ES" sz="1100" b="1" dirty="0">
                <a:latin typeface="Arial Narrow" panose="020B0606020202030204" pitchFamily="34" charset="0"/>
              </a:rPr>
              <a:t>movilidad (MOV)</a:t>
            </a:r>
          </a:p>
          <a:p>
            <a:r>
              <a:rPr lang="es-ES" sz="1100" dirty="0">
                <a:latin typeface="Arial Narrow" panose="020B0606020202030204" pitchFamily="34" charset="0"/>
              </a:rPr>
              <a:t>Observatorio de hábitat Bogotá </a:t>
            </a:r>
            <a:r>
              <a:rPr lang="es-ES" sz="1100" b="1" dirty="0">
                <a:latin typeface="Arial Narrow" panose="020B0606020202030204" pitchFamily="34" charset="0"/>
              </a:rPr>
              <a:t>(OVDC)</a:t>
            </a:r>
          </a:p>
          <a:p>
            <a:r>
              <a:rPr lang="es-ES" sz="1100" dirty="0">
                <a:latin typeface="Arial Narrow" panose="020B0606020202030204" pitchFamily="34" charset="0"/>
              </a:rPr>
              <a:t>Observatorio</a:t>
            </a:r>
            <a:r>
              <a:rPr lang="es-ES" sz="1100" b="1" dirty="0">
                <a:latin typeface="Arial Narrow" panose="020B0606020202030204" pitchFamily="34" charset="0"/>
              </a:rPr>
              <a:t> </a:t>
            </a:r>
            <a:r>
              <a:rPr lang="es-ES" sz="1100" dirty="0">
                <a:latin typeface="Arial Narrow" panose="020B0606020202030204" pitchFamily="34" charset="0"/>
              </a:rPr>
              <a:t>de turismo </a:t>
            </a:r>
            <a:r>
              <a:rPr lang="es-ES" sz="1100" b="1" dirty="0">
                <a:latin typeface="Arial Narrow" panose="020B0606020202030204" pitchFamily="34" charset="0"/>
              </a:rPr>
              <a:t>(OT)</a:t>
            </a:r>
          </a:p>
          <a:p>
            <a:endParaRPr lang="es-ES" sz="1100" b="1" dirty="0">
              <a:latin typeface="Arial Narrow" panose="020B0606020202030204" pitchFamily="34" charset="0"/>
            </a:endParaRPr>
          </a:p>
          <a:p>
            <a:r>
              <a:rPr lang="es-ES" sz="1100" b="1" dirty="0">
                <a:latin typeface="Arial Narrow" panose="020B0606020202030204" pitchFamily="34" charset="0"/>
              </a:rPr>
              <a:t>SEGUNDO NIVEL: </a:t>
            </a:r>
          </a:p>
          <a:p>
            <a:endParaRPr lang="es-ES" sz="1100" b="1" dirty="0">
              <a:latin typeface="Arial Narrow" panose="020B0606020202030204" pitchFamily="34" charset="0"/>
            </a:endParaRPr>
          </a:p>
          <a:p>
            <a:r>
              <a:rPr lang="es-ES" sz="1100" dirty="0">
                <a:latin typeface="Arial Narrow" panose="020B0606020202030204" pitchFamily="34" charset="0"/>
              </a:rPr>
              <a:t>Observatorio de equipamiento básico social </a:t>
            </a:r>
            <a:r>
              <a:rPr lang="es-ES" sz="1100" b="1" dirty="0">
                <a:latin typeface="Arial Narrow" panose="020B0606020202030204" pitchFamily="34" charset="0"/>
              </a:rPr>
              <a:t>(EBS)</a:t>
            </a:r>
          </a:p>
          <a:p>
            <a:r>
              <a:rPr lang="es-ES" sz="1100" dirty="0">
                <a:latin typeface="Arial Narrow" panose="020B0606020202030204" pitchFamily="34" charset="0"/>
              </a:rPr>
              <a:t>Observatorio Ambiental de Bogotá </a:t>
            </a:r>
            <a:r>
              <a:rPr lang="es-ES" sz="1100" b="1" dirty="0">
                <a:latin typeface="Arial Narrow" panose="020B0606020202030204" pitchFamily="34" charset="0"/>
              </a:rPr>
              <a:t>(OAB)</a:t>
            </a:r>
          </a:p>
          <a:p>
            <a:r>
              <a:rPr lang="es-ES" sz="1100" dirty="0">
                <a:latin typeface="Arial Narrow" panose="020B0606020202030204" pitchFamily="34" charset="0"/>
              </a:rPr>
              <a:t>Observatorio de culturas </a:t>
            </a:r>
            <a:r>
              <a:rPr lang="es-ES" sz="1100" b="1" dirty="0">
                <a:latin typeface="Arial Narrow" panose="020B0606020202030204" pitchFamily="34" charset="0"/>
              </a:rPr>
              <a:t>(CULTU)</a:t>
            </a:r>
          </a:p>
          <a:p>
            <a:r>
              <a:rPr lang="es-ES" sz="1100" dirty="0">
                <a:latin typeface="Arial Narrow" panose="020B0606020202030204" pitchFamily="34" charset="0"/>
              </a:rPr>
              <a:t>Observatorio fiscal </a:t>
            </a:r>
            <a:r>
              <a:rPr lang="es-ES" sz="1100" b="1" dirty="0">
                <a:latin typeface="Arial Narrow" panose="020B0606020202030204" pitchFamily="34" charset="0"/>
              </a:rPr>
              <a:t>(FISCAL)</a:t>
            </a:r>
          </a:p>
          <a:p>
            <a:r>
              <a:rPr lang="es-ES" sz="1100" dirty="0">
                <a:latin typeface="Arial Narrow" panose="020B0606020202030204" pitchFamily="34" charset="0"/>
              </a:rPr>
              <a:t>Observatorio de mujeres y equidad de género </a:t>
            </a:r>
            <a:r>
              <a:rPr lang="es-ES" sz="1100" b="1" dirty="0">
                <a:latin typeface="Arial Narrow" panose="020B0606020202030204" pitchFamily="34" charset="0"/>
              </a:rPr>
              <a:t>(OMEG)</a:t>
            </a:r>
          </a:p>
          <a:p>
            <a:r>
              <a:rPr lang="es-ES" sz="1100" dirty="0">
                <a:latin typeface="Arial Narrow" panose="020B0606020202030204" pitchFamily="34" charset="0"/>
              </a:rPr>
              <a:t>Observatorio de Asunto políticos </a:t>
            </a:r>
            <a:r>
              <a:rPr lang="es-ES" sz="1100" b="1" dirty="0">
                <a:latin typeface="Arial Narrow" panose="020B0606020202030204" pitchFamily="34" charset="0"/>
              </a:rPr>
              <a:t>(OAP)</a:t>
            </a:r>
          </a:p>
          <a:p>
            <a:r>
              <a:rPr lang="es-ES" sz="1100" dirty="0">
                <a:latin typeface="Arial Narrow" panose="020B0606020202030204" pitchFamily="34" charset="0"/>
              </a:rPr>
              <a:t>Observatorio de Salud </a:t>
            </a:r>
            <a:r>
              <a:rPr lang="es-ES" sz="1100" b="1" dirty="0">
                <a:latin typeface="Arial Narrow" panose="020B0606020202030204" pitchFamily="34" charset="0"/>
              </a:rPr>
              <a:t>(SALUD)</a:t>
            </a:r>
          </a:p>
          <a:p>
            <a:endParaRPr lang="es-ES" sz="1100" b="1" dirty="0">
              <a:latin typeface="Arial Narrow" panose="020B0606020202030204" pitchFamily="34" charset="0"/>
            </a:endParaRPr>
          </a:p>
          <a:p>
            <a:r>
              <a:rPr lang="es-ES" sz="1100" b="1" dirty="0">
                <a:latin typeface="Arial Narrow" panose="020B0606020202030204" pitchFamily="34" charset="0"/>
              </a:rPr>
              <a:t>RELACIONAMIENTO TRANSVERSAL CON OTRAS ENTIDADES:</a:t>
            </a:r>
          </a:p>
          <a:p>
            <a:endParaRPr lang="es-ES" sz="1100" b="1" dirty="0">
              <a:latin typeface="Arial Narrow" panose="020B0606020202030204" pitchFamily="34" charset="0"/>
            </a:endParaRPr>
          </a:p>
          <a:p>
            <a:r>
              <a:rPr lang="es-ES" sz="1100" b="1" i="1" u="sng" dirty="0">
                <a:latin typeface="Arial Narrow" panose="020B0606020202030204" pitchFamily="34" charset="0"/>
              </a:rPr>
              <a:t>Agencia analítica de datos, </a:t>
            </a:r>
            <a:r>
              <a:rPr lang="es-ES" sz="1100" b="1" i="1" u="sng" dirty="0" err="1">
                <a:latin typeface="Arial Narrow" panose="020B0606020202030204" pitchFamily="34" charset="0"/>
              </a:rPr>
              <a:t>Agata</a:t>
            </a:r>
            <a:r>
              <a:rPr lang="es-ES" sz="1100" b="1" i="1" u="sng" dirty="0">
                <a:latin typeface="Arial Narrow" panose="020B0606020202030204" pitchFamily="34" charset="0"/>
              </a:rPr>
              <a:t> Bogotá</a:t>
            </a:r>
            <a:endParaRPr lang="es-CO" sz="1100" b="1" i="1" u="sng" dirty="0">
              <a:latin typeface="Arial Narrow" panose="020B0606020202030204" pitchFamily="34" charset="0"/>
            </a:endParaRPr>
          </a:p>
          <a:p>
            <a:endParaRPr lang="es-CO" sz="1100" b="1" dirty="0">
              <a:latin typeface="Arial Narrow" panose="020B0606020202030204" pitchFamily="34" charset="0"/>
            </a:endParaRPr>
          </a:p>
        </p:txBody>
      </p:sp>
      <p:pic>
        <p:nvPicPr>
          <p:cNvPr id="19" name="Imagen 18" descr="Diagrama&#10;&#10;Descripción generada automáticamente">
            <a:extLst>
              <a:ext uri="{FF2B5EF4-FFF2-40B4-BE49-F238E27FC236}">
                <a16:creationId xmlns:a16="http://schemas.microsoft.com/office/drawing/2014/main" id="{36B782D4-EF4F-461E-A3B1-AC60564ECD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15" t="70436" b="7542"/>
          <a:stretch/>
        </p:blipFill>
        <p:spPr>
          <a:xfrm>
            <a:off x="257175" y="4717894"/>
            <a:ext cx="1994172" cy="1128429"/>
          </a:xfrm>
          <a:prstGeom prst="rect">
            <a:avLst/>
          </a:prstGeom>
        </p:spPr>
      </p:pic>
      <p:sp>
        <p:nvSpPr>
          <p:cNvPr id="23" name="Elipse 22">
            <a:extLst>
              <a:ext uri="{FF2B5EF4-FFF2-40B4-BE49-F238E27FC236}">
                <a16:creationId xmlns:a16="http://schemas.microsoft.com/office/drawing/2014/main" id="{476B8C01-1FCC-4DD8-9E0D-7AB57992C060}"/>
              </a:ext>
            </a:extLst>
          </p:cNvPr>
          <p:cNvSpPr/>
          <p:nvPr/>
        </p:nvSpPr>
        <p:spPr>
          <a:xfrm>
            <a:off x="1992457" y="5063939"/>
            <a:ext cx="258890" cy="258890"/>
          </a:xfrm>
          <a:prstGeom prst="ellipse">
            <a:avLst/>
          </a:prstGeom>
          <a:solidFill>
            <a:srgbClr val="002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/>
              <a:t>5</a:t>
            </a:r>
            <a:endParaRPr lang="es-CO" sz="120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33FCF366-C59E-4BDE-8530-E23E0F138308}"/>
              </a:ext>
            </a:extLst>
          </p:cNvPr>
          <p:cNvSpPr/>
          <p:nvPr/>
        </p:nvSpPr>
        <p:spPr>
          <a:xfrm>
            <a:off x="1992457" y="5330960"/>
            <a:ext cx="258890" cy="2588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/>
              <a:t>2</a:t>
            </a:r>
            <a:endParaRPr lang="es-CO" sz="120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CC90D96D-3790-4BAA-BFD5-430A8EBAEE7C}"/>
              </a:ext>
            </a:extLst>
          </p:cNvPr>
          <p:cNvSpPr/>
          <p:nvPr/>
        </p:nvSpPr>
        <p:spPr>
          <a:xfrm>
            <a:off x="1992457" y="5581742"/>
            <a:ext cx="258890" cy="25889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/>
              <a:t>5</a:t>
            </a:r>
            <a:endParaRPr lang="es-CO" sz="120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8843899-43B9-472B-ACF2-3C0D9FE924E1}"/>
              </a:ext>
            </a:extLst>
          </p:cNvPr>
          <p:cNvSpPr txBox="1">
            <a:spLocks/>
          </p:cNvSpPr>
          <p:nvPr/>
        </p:nvSpPr>
        <p:spPr>
          <a:xfrm>
            <a:off x="257176" y="168476"/>
            <a:ext cx="11136382" cy="75713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6000" b="1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es-MX" sz="32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Relacionamiento del OOVS con la Red de Observatorios</a:t>
            </a:r>
          </a:p>
          <a:p>
            <a:pPr algn="l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722F792-CE62-41A0-902E-71B6FD436D25}"/>
              </a:ext>
            </a:extLst>
          </p:cNvPr>
          <p:cNvSpPr txBox="1"/>
          <p:nvPr/>
        </p:nvSpPr>
        <p:spPr>
          <a:xfrm>
            <a:off x="7038002" y="1176223"/>
            <a:ext cx="79038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 Narrow" panose="020B0606020202030204" pitchFamily="34" charset="0"/>
              </a:rPr>
              <a:t>AGATA</a:t>
            </a:r>
            <a:endParaRPr lang="es-CO" sz="1400" b="1" dirty="0">
              <a:latin typeface="Arial Narrow" panose="020B060602020203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439AA51A-DAA3-4FE6-BA25-B1D9C470A9B7}"/>
              </a:ext>
            </a:extLst>
          </p:cNvPr>
          <p:cNvSpPr/>
          <p:nvPr/>
        </p:nvSpPr>
        <p:spPr>
          <a:xfrm>
            <a:off x="7061342" y="1041255"/>
            <a:ext cx="630240" cy="630240"/>
          </a:xfrm>
          <a:prstGeom prst="ellipse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920D205-7E36-4DCB-9C8F-8756B7CE74B1}"/>
              </a:ext>
            </a:extLst>
          </p:cNvPr>
          <p:cNvCxnSpPr>
            <a:cxnSpLocks/>
          </p:cNvCxnSpPr>
          <p:nvPr/>
        </p:nvCxnSpPr>
        <p:spPr>
          <a:xfrm flipH="1">
            <a:off x="5538089" y="1610079"/>
            <a:ext cx="1667239" cy="1501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201B6AD7-EF8F-4987-822C-7B3CFCF213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84" r="15128" b="8756"/>
          <a:stretch/>
        </p:blipFill>
        <p:spPr>
          <a:xfrm>
            <a:off x="5554887" y="1968759"/>
            <a:ext cx="881162" cy="81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70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68843899-43B9-472B-ACF2-3C0D9FE924E1}"/>
              </a:ext>
            </a:extLst>
          </p:cNvPr>
          <p:cNvSpPr txBox="1">
            <a:spLocks/>
          </p:cNvSpPr>
          <p:nvPr/>
        </p:nvSpPr>
        <p:spPr>
          <a:xfrm>
            <a:off x="257176" y="168476"/>
            <a:ext cx="4028667" cy="75713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6000" b="1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es-MX" sz="320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Modelo de difusión</a:t>
            </a:r>
          </a:p>
          <a:p>
            <a:pPr algn="l"/>
            <a:r>
              <a:rPr lang="es-MX" sz="16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2141F0DD-2809-42FB-B553-ECB3EB91200B}"/>
              </a:ext>
            </a:extLst>
          </p:cNvPr>
          <p:cNvSpPr/>
          <p:nvPr/>
        </p:nvSpPr>
        <p:spPr>
          <a:xfrm>
            <a:off x="584791" y="2671870"/>
            <a:ext cx="2690037" cy="757130"/>
          </a:xfrm>
          <a:prstGeom prst="roundRect">
            <a:avLst/>
          </a:prstGeom>
          <a:solidFill>
            <a:srgbClr val="CE2627"/>
          </a:solidFill>
          <a:ln>
            <a:solidFill>
              <a:srgbClr val="CE26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218F7BB-F45C-41CB-961B-450C683A530C}"/>
              </a:ext>
            </a:extLst>
          </p:cNvPr>
          <p:cNvSpPr/>
          <p:nvPr/>
        </p:nvSpPr>
        <p:spPr>
          <a:xfrm>
            <a:off x="3289003" y="2671870"/>
            <a:ext cx="2690037" cy="757130"/>
          </a:xfrm>
          <a:prstGeom prst="roundRect">
            <a:avLst/>
          </a:prstGeom>
          <a:solidFill>
            <a:srgbClr val="002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4112F0B-0CE7-4876-AE7B-957FE35988E2}"/>
              </a:ext>
            </a:extLst>
          </p:cNvPr>
          <p:cNvSpPr/>
          <p:nvPr/>
        </p:nvSpPr>
        <p:spPr>
          <a:xfrm>
            <a:off x="5979040" y="2671870"/>
            <a:ext cx="2690037" cy="757130"/>
          </a:xfrm>
          <a:prstGeom prst="roundRect">
            <a:avLst/>
          </a:prstGeom>
          <a:solidFill>
            <a:srgbClr val="F2B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046F439F-FDE4-421B-B1F4-D8E7932FFE95}"/>
              </a:ext>
            </a:extLst>
          </p:cNvPr>
          <p:cNvSpPr/>
          <p:nvPr/>
        </p:nvSpPr>
        <p:spPr>
          <a:xfrm>
            <a:off x="8669077" y="2659019"/>
            <a:ext cx="2690037" cy="757130"/>
          </a:xfrm>
          <a:prstGeom prst="roundRect">
            <a:avLst/>
          </a:prstGeom>
          <a:solidFill>
            <a:srgbClr val="E0D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A1DBA776-FA79-47F9-9A40-B97C2F560521}"/>
              </a:ext>
            </a:extLst>
          </p:cNvPr>
          <p:cNvSpPr txBox="1">
            <a:spLocks/>
          </p:cNvSpPr>
          <p:nvPr/>
        </p:nvSpPr>
        <p:spPr>
          <a:xfrm>
            <a:off x="542345" y="976022"/>
            <a:ext cx="4490332" cy="5632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6000" b="1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es-MX" sz="1800" b="0">
                <a:solidFill>
                  <a:srgbClr val="002D4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anose="020B0606020202030204" pitchFamily="34" charset="0"/>
              </a:rPr>
              <a:t>Estrategia de apertura de datos y de la información</a:t>
            </a:r>
          </a:p>
          <a:p>
            <a:pPr algn="l"/>
            <a:r>
              <a:rPr lang="es-MX" sz="16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09802DC-F2ED-475B-9DAB-77F9FA4B75E9}"/>
              </a:ext>
            </a:extLst>
          </p:cNvPr>
          <p:cNvSpPr txBox="1"/>
          <p:nvPr/>
        </p:nvSpPr>
        <p:spPr>
          <a:xfrm>
            <a:off x="1020045" y="2850380"/>
            <a:ext cx="21918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>
                <a:solidFill>
                  <a:schemeClr val="bg1"/>
                </a:solidFill>
                <a:latin typeface="Arial Narrow" panose="020B0606020202030204" pitchFamily="34" charset="0"/>
              </a:rPr>
              <a:t>DATOS ABIERTOS</a:t>
            </a:r>
            <a:endParaRPr lang="es-CO" sz="2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7941E6E-4EF3-43B3-9539-1FE4D277C911}"/>
              </a:ext>
            </a:extLst>
          </p:cNvPr>
          <p:cNvSpPr txBox="1"/>
          <p:nvPr/>
        </p:nvSpPr>
        <p:spPr>
          <a:xfrm>
            <a:off x="3569021" y="2721114"/>
            <a:ext cx="21918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>
                <a:solidFill>
                  <a:schemeClr val="bg1"/>
                </a:solidFill>
                <a:latin typeface="Arial Narrow" panose="020B0606020202030204" pitchFamily="34" charset="0"/>
              </a:rPr>
              <a:t>OPERACIONES ABIERTAS</a:t>
            </a:r>
            <a:endParaRPr lang="es-CO" sz="2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0039E07-DCB0-4007-B481-4A7555BA07EA}"/>
              </a:ext>
            </a:extLst>
          </p:cNvPr>
          <p:cNvSpPr txBox="1"/>
          <p:nvPr/>
        </p:nvSpPr>
        <p:spPr>
          <a:xfrm>
            <a:off x="6228125" y="2696492"/>
            <a:ext cx="21918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>
                <a:solidFill>
                  <a:schemeClr val="bg1"/>
                </a:solidFill>
                <a:latin typeface="Arial Narrow" panose="020B0606020202030204" pitchFamily="34" charset="0"/>
              </a:rPr>
              <a:t>CONOCIMIENTO ABIERTO</a:t>
            </a:r>
            <a:endParaRPr lang="es-CO" sz="2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2442532-31C8-48D7-8451-6890BCD1245C}"/>
              </a:ext>
            </a:extLst>
          </p:cNvPr>
          <p:cNvSpPr txBox="1"/>
          <p:nvPr/>
        </p:nvSpPr>
        <p:spPr>
          <a:xfrm>
            <a:off x="8887230" y="2702072"/>
            <a:ext cx="21918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latin typeface="Arial Narrow" panose="020B0606020202030204" pitchFamily="34" charset="0"/>
              </a:rPr>
              <a:t>CONOCIMIENTO TRANSFERIBLE</a:t>
            </a:r>
            <a:endParaRPr lang="es-CO" sz="2000" b="1" dirty="0">
              <a:latin typeface="Arial Narrow" panose="020B060602020203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6E1CC4D-3046-4A85-92AC-E5558C8BA948}"/>
              </a:ext>
            </a:extLst>
          </p:cNvPr>
          <p:cNvSpPr txBox="1"/>
          <p:nvPr/>
        </p:nvSpPr>
        <p:spPr>
          <a:xfrm>
            <a:off x="3569021" y="3418434"/>
            <a:ext cx="2191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>
                <a:latin typeface="Arial Narrow" panose="020B0606020202030204" pitchFamily="34" charset="0"/>
              </a:rPr>
              <a:t>Estructurado</a:t>
            </a:r>
            <a:endParaRPr lang="es-CO" b="1">
              <a:latin typeface="Arial Narrow" panose="020B060602020203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34CD4A6-13D1-4945-B0B7-A0F796C0EAE1}"/>
              </a:ext>
            </a:extLst>
          </p:cNvPr>
          <p:cNvSpPr txBox="1"/>
          <p:nvPr/>
        </p:nvSpPr>
        <p:spPr>
          <a:xfrm>
            <a:off x="6197193" y="3429000"/>
            <a:ext cx="2191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>
                <a:latin typeface="Arial Narrow" panose="020B0606020202030204" pitchFamily="34" charset="0"/>
              </a:rPr>
              <a:t>Colaborativo</a:t>
            </a:r>
            <a:endParaRPr lang="es-CO" b="1">
              <a:latin typeface="Arial Narrow" panose="020B060602020203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31BB2C2-7F5F-4D46-8FDA-E5802D8FEC56}"/>
              </a:ext>
            </a:extLst>
          </p:cNvPr>
          <p:cNvSpPr txBox="1"/>
          <p:nvPr/>
        </p:nvSpPr>
        <p:spPr>
          <a:xfrm>
            <a:off x="8918162" y="3429000"/>
            <a:ext cx="2191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>
                <a:latin typeface="Arial Narrow" panose="020B0606020202030204" pitchFamily="34" charset="0"/>
              </a:rPr>
              <a:t>Transferible</a:t>
            </a:r>
            <a:endParaRPr lang="es-CO" b="1">
              <a:latin typeface="Arial Narrow" panose="020B060602020203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5142E05-EE2F-4595-9794-92A04C1CA280}"/>
              </a:ext>
            </a:extLst>
          </p:cNvPr>
          <p:cNvSpPr txBox="1"/>
          <p:nvPr/>
        </p:nvSpPr>
        <p:spPr>
          <a:xfrm>
            <a:off x="8902501" y="3997835"/>
            <a:ext cx="23239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ES" sz="16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Servicios, consultorías y soporte técnico en otros territorios o entidades asociadas a los datos e información generada.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B8C8ED9-B111-4A8B-BF9F-B019893536F6}"/>
              </a:ext>
            </a:extLst>
          </p:cNvPr>
          <p:cNvSpPr txBox="1"/>
          <p:nvPr/>
        </p:nvSpPr>
        <p:spPr>
          <a:xfrm>
            <a:off x="6131130" y="3992255"/>
            <a:ext cx="23239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ES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Plataformas y mecanismos de difusión de recolección y uso colaborativo de la información abierta basada en incentivos  y dirigida con agenda de investigación </a:t>
            </a:r>
            <a:endParaRPr lang="es-ES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203B300-1876-4068-9E9D-724B19339491}"/>
              </a:ext>
            </a:extLst>
          </p:cNvPr>
          <p:cNvSpPr txBox="1"/>
          <p:nvPr/>
        </p:nvSpPr>
        <p:spPr>
          <a:xfrm>
            <a:off x="724172" y="4115365"/>
            <a:ext cx="248773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ES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Identificación y publicación de datos según criterios tradicionales de disponibilidad definidos por la Red y por la EMB en páginas y plataformas oficiales (CONPES 3920 de 2018)</a:t>
            </a:r>
            <a:endParaRPr lang="es-ES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7E7A402F-E240-4FCE-BA03-D120AC74245E}"/>
              </a:ext>
            </a:extLst>
          </p:cNvPr>
          <p:cNvCxnSpPr>
            <a:cxnSpLocks/>
          </p:cNvCxnSpPr>
          <p:nvPr/>
        </p:nvCxnSpPr>
        <p:spPr>
          <a:xfrm>
            <a:off x="3289500" y="2059292"/>
            <a:ext cx="0" cy="3502623"/>
          </a:xfrm>
          <a:prstGeom prst="line">
            <a:avLst/>
          </a:prstGeom>
          <a:ln>
            <a:solidFill>
              <a:srgbClr val="002D4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54B36C8-9147-4826-952E-E3446A698AFA}"/>
              </a:ext>
            </a:extLst>
          </p:cNvPr>
          <p:cNvSpPr txBox="1"/>
          <p:nvPr/>
        </p:nvSpPr>
        <p:spPr>
          <a:xfrm>
            <a:off x="3413959" y="4115365"/>
            <a:ext cx="24877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ES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Enfocado en diluir barreras asociadas a la explotación de los datos</a:t>
            </a:r>
            <a:endParaRPr lang="es-ES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lecha: en U 3">
            <a:extLst>
              <a:ext uri="{FF2B5EF4-FFF2-40B4-BE49-F238E27FC236}">
                <a16:creationId xmlns:a16="http://schemas.microsoft.com/office/drawing/2014/main" id="{FA6E0339-925A-459B-8A1D-D291862B7778}"/>
              </a:ext>
            </a:extLst>
          </p:cNvPr>
          <p:cNvSpPr/>
          <p:nvPr/>
        </p:nvSpPr>
        <p:spPr>
          <a:xfrm rot="5400000">
            <a:off x="8234818" y="-1192032"/>
            <a:ext cx="454898" cy="5793692"/>
          </a:xfrm>
          <a:prstGeom prst="uturnArrow">
            <a:avLst>
              <a:gd name="adj1" fmla="val 25000"/>
              <a:gd name="adj2" fmla="val 25000"/>
              <a:gd name="adj3" fmla="val 27482"/>
              <a:gd name="adj4" fmla="val 43750"/>
              <a:gd name="adj5" fmla="val 7635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9" name="Flecha: en U 28">
            <a:extLst>
              <a:ext uri="{FF2B5EF4-FFF2-40B4-BE49-F238E27FC236}">
                <a16:creationId xmlns:a16="http://schemas.microsoft.com/office/drawing/2014/main" id="{25EE304E-7A1F-466B-84E1-14BB7EFF3F3A}"/>
              </a:ext>
            </a:extLst>
          </p:cNvPr>
          <p:cNvSpPr/>
          <p:nvPr/>
        </p:nvSpPr>
        <p:spPr>
          <a:xfrm rot="16200000">
            <a:off x="3487116" y="-1529445"/>
            <a:ext cx="454896" cy="634443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898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3" name="CuadroTexto 14">
            <a:extLst>
              <a:ext uri="{FF2B5EF4-FFF2-40B4-BE49-F238E27FC236}">
                <a16:creationId xmlns:a16="http://schemas.microsoft.com/office/drawing/2014/main" id="{14859989-E0A9-4F36-A8EB-9771186DAAFA}"/>
              </a:ext>
            </a:extLst>
          </p:cNvPr>
          <p:cNvSpPr txBox="1"/>
          <p:nvPr/>
        </p:nvSpPr>
        <p:spPr>
          <a:xfrm>
            <a:off x="3234489" y="6297526"/>
            <a:ext cx="572302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1400"/>
              <a:t>Observatorio de Ocupación y Valor del Suelo | DTS</a:t>
            </a:r>
          </a:p>
        </p:txBody>
      </p:sp>
    </p:spTree>
    <p:extLst>
      <p:ext uri="{BB962C8B-B14F-4D97-AF65-F5344CB8AC3E}">
        <p14:creationId xmlns:p14="http://schemas.microsoft.com/office/powerpoint/2010/main" val="2999699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12395FFD-893F-4723-A325-F4FD29952B85}"/>
              </a:ext>
            </a:extLst>
          </p:cNvPr>
          <p:cNvSpPr txBox="1">
            <a:spLocks/>
          </p:cNvSpPr>
          <p:nvPr/>
        </p:nvSpPr>
        <p:spPr>
          <a:xfrm>
            <a:off x="257176" y="168476"/>
            <a:ext cx="4783682" cy="75713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6000" b="1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es-MX" sz="320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Mapa de procesos EMB</a:t>
            </a:r>
          </a:p>
          <a:p>
            <a:pPr algn="l"/>
            <a:r>
              <a:rPr lang="es-MX" sz="16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</a:p>
        </p:txBody>
      </p:sp>
      <p:pic>
        <p:nvPicPr>
          <p:cNvPr id="4" name="Imagen 3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19F1CC13-BF70-4BA0-B184-34B650D25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34" y="777665"/>
            <a:ext cx="9662070" cy="4946980"/>
          </a:xfrm>
          <a:prstGeom prst="rect">
            <a:avLst/>
          </a:prstGeom>
        </p:spPr>
      </p:pic>
      <p:sp>
        <p:nvSpPr>
          <p:cNvPr id="2" name="CuadroTexto 14">
            <a:extLst>
              <a:ext uri="{FF2B5EF4-FFF2-40B4-BE49-F238E27FC236}">
                <a16:creationId xmlns:a16="http://schemas.microsoft.com/office/drawing/2014/main" id="{3754A5B5-4CC0-405D-AF5A-912975ED83F0}"/>
              </a:ext>
            </a:extLst>
          </p:cNvPr>
          <p:cNvSpPr txBox="1"/>
          <p:nvPr/>
        </p:nvSpPr>
        <p:spPr>
          <a:xfrm>
            <a:off x="3234489" y="6297526"/>
            <a:ext cx="572302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1400"/>
              <a:t>Observatorio de Ocupación y Valor del Suelo | DTS</a:t>
            </a:r>
          </a:p>
        </p:txBody>
      </p:sp>
    </p:spTree>
    <p:extLst>
      <p:ext uri="{BB962C8B-B14F-4D97-AF65-F5344CB8AC3E}">
        <p14:creationId xmlns:p14="http://schemas.microsoft.com/office/powerpoint/2010/main" val="4037595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68843899-43B9-472B-ACF2-3C0D9FE924E1}"/>
              </a:ext>
            </a:extLst>
          </p:cNvPr>
          <p:cNvSpPr txBox="1">
            <a:spLocks/>
          </p:cNvSpPr>
          <p:nvPr/>
        </p:nvSpPr>
        <p:spPr>
          <a:xfrm>
            <a:off x="257176" y="168476"/>
            <a:ext cx="11558549" cy="75713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6000" b="1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es-MX" sz="32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Vinculación  del OOVS al plan de acción institucional EMB</a:t>
            </a:r>
          </a:p>
          <a:p>
            <a:pPr algn="l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</a:p>
        </p:txBody>
      </p:sp>
      <p:sp>
        <p:nvSpPr>
          <p:cNvPr id="2" name="CuadroTexto 14">
            <a:extLst>
              <a:ext uri="{FF2B5EF4-FFF2-40B4-BE49-F238E27FC236}">
                <a16:creationId xmlns:a16="http://schemas.microsoft.com/office/drawing/2014/main" id="{7E56F156-9EE3-4C34-ABEA-97C89012DC6E}"/>
              </a:ext>
            </a:extLst>
          </p:cNvPr>
          <p:cNvSpPr txBox="1"/>
          <p:nvPr/>
        </p:nvSpPr>
        <p:spPr>
          <a:xfrm>
            <a:off x="3234489" y="6297526"/>
            <a:ext cx="572302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1400"/>
              <a:t>Observatorio de Ocupación y Valor del Suelo | DTS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DC65B5-D7D8-4F1A-8861-ABD12EE20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797" y="1175658"/>
            <a:ext cx="9870406" cy="416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29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ítulo 1">
            <a:extLst>
              <a:ext uri="{FF2B5EF4-FFF2-40B4-BE49-F238E27FC236}">
                <a16:creationId xmlns:a16="http://schemas.microsoft.com/office/drawing/2014/main" id="{78CAA52B-4881-4FB8-A91C-51EFD7094628}"/>
              </a:ext>
            </a:extLst>
          </p:cNvPr>
          <p:cNvSpPr txBox="1">
            <a:spLocks/>
          </p:cNvSpPr>
          <p:nvPr/>
        </p:nvSpPr>
        <p:spPr>
          <a:xfrm>
            <a:off x="203388" y="156488"/>
            <a:ext cx="4079963" cy="5355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6000" b="1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es-MX" sz="32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Fases para el OOVS</a:t>
            </a:r>
            <a:endParaRPr lang="es-MX" sz="16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7BADBEC-ACFC-4A98-8F3C-8483858FEA2D}"/>
              </a:ext>
            </a:extLst>
          </p:cNvPr>
          <p:cNvSpPr txBox="1"/>
          <p:nvPr/>
        </p:nvSpPr>
        <p:spPr>
          <a:xfrm>
            <a:off x="805867" y="2543934"/>
            <a:ext cx="2903994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>
                <a:latin typeface="Arial Narrow"/>
              </a:rPr>
              <a:t>Definición de lineamientos.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>
                <a:latin typeface="Arial Narrow"/>
              </a:rPr>
              <a:t>Articulación interinstitucional con SDM y SDP (Red de Observatorios)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>
                <a:latin typeface="Arial Narrow"/>
              </a:rPr>
              <a:t>Documento Técnico de Soporte y Exposición de Motivos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b="1" u="sng" dirty="0">
                <a:solidFill>
                  <a:srgbClr val="C00000"/>
                </a:solidFill>
                <a:latin typeface="Arial Narrow"/>
              </a:rPr>
              <a:t>Aprobación del DTS por Comité Sectorial y expedición por parte del Secretario de movilidad de la Resolución de creación </a:t>
            </a:r>
            <a:endParaRPr lang="es-CO" sz="1600" b="1" u="sng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B7D98706-63D1-494D-8859-2BF0664AD802}"/>
              </a:ext>
            </a:extLst>
          </p:cNvPr>
          <p:cNvSpPr txBox="1"/>
          <p:nvPr/>
        </p:nvSpPr>
        <p:spPr>
          <a:xfrm>
            <a:off x="4343330" y="2543934"/>
            <a:ext cx="3487164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b="1" u="sng" dirty="0">
                <a:solidFill>
                  <a:srgbClr val="C00000"/>
                </a:solidFill>
                <a:latin typeface="Arial Narrow"/>
              </a:rPr>
              <a:t>Elaboración de plan de trabajo para la estructuración e implementación del OOVS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>
                <a:latin typeface="Arial Narrow" panose="020B0606020202030204" pitchFamily="34" charset="0"/>
              </a:rPr>
              <a:t>Inventario y recolección de datos e información disponible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>
                <a:latin typeface="Arial Narrow" panose="020B0606020202030204" pitchFamily="34" charset="0"/>
              </a:rPr>
              <a:t>Definición de indicadores, índices y principales variables de salida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>
                <a:latin typeface="Arial Narrow" panose="020B0606020202030204" pitchFamily="34" charset="0"/>
              </a:rPr>
              <a:t>Definición de la estrategia empírica para variables iniciales identificadas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>
                <a:latin typeface="Arial Narrow"/>
              </a:rPr>
              <a:t>Identificación de posible plataformas necesarias y su construcción beta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>
                <a:latin typeface="Arial Narrow" panose="020B0606020202030204" pitchFamily="34" charset="0"/>
              </a:rPr>
              <a:t>Diseño modelo de difusión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F471B5E3-C7C3-4CE0-80CE-1B334F93E679}"/>
              </a:ext>
            </a:extLst>
          </p:cNvPr>
          <p:cNvSpPr txBox="1"/>
          <p:nvPr/>
        </p:nvSpPr>
        <p:spPr>
          <a:xfrm>
            <a:off x="8272032" y="2527068"/>
            <a:ext cx="3167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>
                <a:latin typeface="Arial Narrow" panose="020B0606020202030204" pitchFamily="34" charset="0"/>
              </a:rPr>
              <a:t>Inicio de agenda de medición e investigación de impactos en etapa ex ante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>
                <a:latin typeface="Arial Narrow" panose="020B0606020202030204" pitchFamily="34" charset="0"/>
              </a:rPr>
              <a:t>Acuerdos y relacionamiento con entidades relacionadas así como a nivel interno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>
                <a:latin typeface="Arial Narrow" panose="020B0606020202030204" pitchFamily="34" charset="0"/>
              </a:rPr>
              <a:t>Definición de la periodicidad de publicación de los informes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O" sz="1600" dirty="0">
              <a:latin typeface="Arial Narrow" panose="020B0606020202030204" pitchFamily="34" charset="0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FAC807F5-BD4B-4F70-8112-48A98B0B0A48}"/>
              </a:ext>
            </a:extLst>
          </p:cNvPr>
          <p:cNvSpPr/>
          <p:nvPr/>
        </p:nvSpPr>
        <p:spPr>
          <a:xfrm>
            <a:off x="865207" y="1307406"/>
            <a:ext cx="2690037" cy="757130"/>
          </a:xfrm>
          <a:prstGeom prst="roundRect">
            <a:avLst/>
          </a:prstGeom>
          <a:solidFill>
            <a:srgbClr val="002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0AFA338-FBF6-4600-B9BA-D422D50FD5D3}"/>
              </a:ext>
            </a:extLst>
          </p:cNvPr>
          <p:cNvSpPr txBox="1"/>
          <p:nvPr/>
        </p:nvSpPr>
        <p:spPr>
          <a:xfrm>
            <a:off x="1308304" y="1464371"/>
            <a:ext cx="21918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FORMULACIÓN</a:t>
            </a:r>
            <a:endParaRPr lang="es-CO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C216E85-2CFC-4392-BF55-A63C8AB0C190}"/>
              </a:ext>
            </a:extLst>
          </p:cNvPr>
          <p:cNvSpPr/>
          <p:nvPr/>
        </p:nvSpPr>
        <p:spPr>
          <a:xfrm>
            <a:off x="4698177" y="1309495"/>
            <a:ext cx="2690037" cy="74198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94136E8-041E-4C43-B013-7C033AA392C0}"/>
              </a:ext>
            </a:extLst>
          </p:cNvPr>
          <p:cNvSpPr txBox="1"/>
          <p:nvPr/>
        </p:nvSpPr>
        <p:spPr>
          <a:xfrm>
            <a:off x="4947262" y="1466460"/>
            <a:ext cx="21918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ESTRUCTURACIÓN</a:t>
            </a:r>
            <a:endParaRPr lang="es-CO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95C0001A-F310-4776-81BC-64D84E0BB5BD}"/>
              </a:ext>
            </a:extLst>
          </p:cNvPr>
          <p:cNvSpPr/>
          <p:nvPr/>
        </p:nvSpPr>
        <p:spPr>
          <a:xfrm>
            <a:off x="8531857" y="1307406"/>
            <a:ext cx="2690037" cy="75713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9C377AB-6C69-4470-B200-945BD17DAA21}"/>
              </a:ext>
            </a:extLst>
          </p:cNvPr>
          <p:cNvSpPr txBox="1"/>
          <p:nvPr/>
        </p:nvSpPr>
        <p:spPr>
          <a:xfrm>
            <a:off x="8856334" y="1464371"/>
            <a:ext cx="21918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latin typeface="Arial Narrow" panose="020B0606020202030204" pitchFamily="34" charset="0"/>
              </a:rPr>
              <a:t>IMPLEMENTACIÓN</a:t>
            </a:r>
            <a:endParaRPr lang="es-CO" sz="2000" b="1" dirty="0">
              <a:latin typeface="Arial Narrow" panose="020B060602020203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BB93379-6261-4FF6-9E1E-686644517C0D}"/>
              </a:ext>
            </a:extLst>
          </p:cNvPr>
          <p:cNvSpPr txBox="1"/>
          <p:nvPr/>
        </p:nvSpPr>
        <p:spPr>
          <a:xfrm>
            <a:off x="1974552" y="2034889"/>
            <a:ext cx="12294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latin typeface="Arial Narrow" panose="020B0606020202030204" pitchFamily="34" charset="0"/>
              </a:rPr>
              <a:t>2021</a:t>
            </a:r>
            <a:endParaRPr lang="es-CO" sz="1600" b="1" dirty="0">
              <a:latin typeface="Arial Narrow" panose="020B0606020202030204" pitchFamily="34" charset="0"/>
            </a:endParaRPr>
          </a:p>
        </p:txBody>
      </p:sp>
      <p:sp>
        <p:nvSpPr>
          <p:cNvPr id="2" name="CuadroTexto 14">
            <a:extLst>
              <a:ext uri="{FF2B5EF4-FFF2-40B4-BE49-F238E27FC236}">
                <a16:creationId xmlns:a16="http://schemas.microsoft.com/office/drawing/2014/main" id="{13207143-9C2E-4993-9E1D-2AC459DEF4C7}"/>
              </a:ext>
            </a:extLst>
          </p:cNvPr>
          <p:cNvSpPr txBox="1"/>
          <p:nvPr/>
        </p:nvSpPr>
        <p:spPr>
          <a:xfrm>
            <a:off x="3234489" y="6297526"/>
            <a:ext cx="572302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1400"/>
              <a:t>Observatorio de Ocupación y Valor del Suelo | DTS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1053FEF-C37B-4ABF-9AE5-D17D15953E55}"/>
              </a:ext>
            </a:extLst>
          </p:cNvPr>
          <p:cNvGrpSpPr/>
          <p:nvPr/>
        </p:nvGrpSpPr>
        <p:grpSpPr>
          <a:xfrm>
            <a:off x="3973589" y="1381899"/>
            <a:ext cx="4004084" cy="4263121"/>
            <a:chOff x="5209082" y="444843"/>
            <a:chExt cx="3082161" cy="4819135"/>
          </a:xfrm>
        </p:grpSpPr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9C28EA2C-8172-4B7F-BE11-74689AA6485D}"/>
                </a:ext>
              </a:extLst>
            </p:cNvPr>
            <p:cNvCxnSpPr/>
            <p:nvPr/>
          </p:nvCxnSpPr>
          <p:spPr>
            <a:xfrm>
              <a:off x="5209082" y="444843"/>
              <a:ext cx="0" cy="4819135"/>
            </a:xfrm>
            <a:prstGeom prst="line">
              <a:avLst/>
            </a:prstGeom>
            <a:ln>
              <a:solidFill>
                <a:srgbClr val="002D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EF0AFB3D-3065-4804-878A-E0E705678E49}"/>
                </a:ext>
              </a:extLst>
            </p:cNvPr>
            <p:cNvCxnSpPr/>
            <p:nvPr/>
          </p:nvCxnSpPr>
          <p:spPr>
            <a:xfrm>
              <a:off x="8291243" y="444843"/>
              <a:ext cx="0" cy="4819135"/>
            </a:xfrm>
            <a:prstGeom prst="line">
              <a:avLst/>
            </a:prstGeom>
            <a:ln>
              <a:solidFill>
                <a:srgbClr val="002D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8EA0042-4474-44B9-9199-42DE0DD4C0A7}"/>
              </a:ext>
            </a:extLst>
          </p:cNvPr>
          <p:cNvSpPr txBox="1"/>
          <p:nvPr/>
        </p:nvSpPr>
        <p:spPr>
          <a:xfrm>
            <a:off x="7657288" y="2064536"/>
            <a:ext cx="122948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1600" b="1" dirty="0">
                <a:latin typeface="Arial Narrow" panose="020B0606020202030204" pitchFamily="34" charset="0"/>
              </a:rPr>
              <a:t>2022</a:t>
            </a:r>
            <a:endParaRPr lang="es-CO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102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4F7F93B-0FF5-432E-98A3-58075A8FB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36" y="795197"/>
            <a:ext cx="3565009" cy="5098022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12395FFD-893F-4723-A325-F4FD29952B85}"/>
              </a:ext>
            </a:extLst>
          </p:cNvPr>
          <p:cNvSpPr txBox="1">
            <a:spLocks/>
          </p:cNvSpPr>
          <p:nvPr/>
        </p:nvSpPr>
        <p:spPr>
          <a:xfrm>
            <a:off x="257176" y="168476"/>
            <a:ext cx="10137712" cy="757130"/>
          </a:xfrm>
          <a:prstGeom prst="rect">
            <a:avLst/>
          </a:prstGeom>
          <a:noFill/>
        </p:spPr>
        <p:txBody>
          <a:bodyPr wrap="non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6000" b="1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es-MX" sz="32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Concepto sobre el DTS del OOVS por parte de SDP</a:t>
            </a:r>
            <a:endParaRPr lang="en-US" dirty="0"/>
          </a:p>
          <a:p>
            <a:pPr algn="l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</a:p>
        </p:txBody>
      </p:sp>
      <p:sp>
        <p:nvSpPr>
          <p:cNvPr id="2" name="CuadroTexto 14">
            <a:extLst>
              <a:ext uri="{FF2B5EF4-FFF2-40B4-BE49-F238E27FC236}">
                <a16:creationId xmlns:a16="http://schemas.microsoft.com/office/drawing/2014/main" id="{387BEBF7-3F6F-48AB-8886-BA3F7972D165}"/>
              </a:ext>
            </a:extLst>
          </p:cNvPr>
          <p:cNvSpPr txBox="1"/>
          <p:nvPr/>
        </p:nvSpPr>
        <p:spPr>
          <a:xfrm>
            <a:off x="3234489" y="6297526"/>
            <a:ext cx="572302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1400"/>
              <a:t>Observatorio de Ocupación y Valor del Suelo | DTS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373080F-7425-4B88-B3FC-15425DED2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605" y="2155198"/>
            <a:ext cx="6803720" cy="147851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08550F2-DAD6-44F3-919E-6CE3020F5160}"/>
              </a:ext>
            </a:extLst>
          </p:cNvPr>
          <p:cNvCxnSpPr>
            <a:cxnSpLocks/>
          </p:cNvCxnSpPr>
          <p:nvPr/>
        </p:nvCxnSpPr>
        <p:spPr>
          <a:xfrm flipV="1">
            <a:off x="3706761" y="2155824"/>
            <a:ext cx="1446928" cy="538215"/>
          </a:xfrm>
          <a:prstGeom prst="straightConnector1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A01BCB3-09FE-4982-82A2-EB68D179E2BA}"/>
              </a:ext>
            </a:extLst>
          </p:cNvPr>
          <p:cNvCxnSpPr>
            <a:cxnSpLocks/>
          </p:cNvCxnSpPr>
          <p:nvPr/>
        </p:nvCxnSpPr>
        <p:spPr>
          <a:xfrm>
            <a:off x="3706761" y="2989006"/>
            <a:ext cx="1436902" cy="640684"/>
          </a:xfrm>
          <a:prstGeom prst="straightConnector1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CCBA95-4795-43C3-805D-3CF856E99A67}"/>
              </a:ext>
            </a:extLst>
          </p:cNvPr>
          <p:cNvSpPr/>
          <p:nvPr/>
        </p:nvSpPr>
        <p:spPr>
          <a:xfrm>
            <a:off x="5092366" y="2065195"/>
            <a:ext cx="6657472" cy="167439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EF51E5F-9671-4E39-826B-7F7ACE1D4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271" y="3977843"/>
            <a:ext cx="6628054" cy="1507409"/>
          </a:xfrm>
          <a:prstGeom prst="rect">
            <a:avLst/>
          </a:prstGeom>
        </p:spPr>
      </p:pic>
      <p:cxnSp>
        <p:nvCxnSpPr>
          <p:cNvPr id="16" name="Straight Arrow Connector 6">
            <a:extLst>
              <a:ext uri="{FF2B5EF4-FFF2-40B4-BE49-F238E27FC236}">
                <a16:creationId xmlns:a16="http://schemas.microsoft.com/office/drawing/2014/main" id="{05A2867D-DAF8-41BD-B862-0069F45FE81A}"/>
              </a:ext>
            </a:extLst>
          </p:cNvPr>
          <p:cNvCxnSpPr>
            <a:cxnSpLocks/>
          </p:cNvCxnSpPr>
          <p:nvPr/>
        </p:nvCxnSpPr>
        <p:spPr>
          <a:xfrm>
            <a:off x="3699834" y="3203214"/>
            <a:ext cx="1443829" cy="830783"/>
          </a:xfrm>
          <a:prstGeom prst="straightConnector1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6">
            <a:extLst>
              <a:ext uri="{FF2B5EF4-FFF2-40B4-BE49-F238E27FC236}">
                <a16:creationId xmlns:a16="http://schemas.microsoft.com/office/drawing/2014/main" id="{B54CC0A0-AEC6-4C25-B251-77CE3206427E}"/>
              </a:ext>
            </a:extLst>
          </p:cNvPr>
          <p:cNvCxnSpPr>
            <a:cxnSpLocks/>
          </p:cNvCxnSpPr>
          <p:nvPr/>
        </p:nvCxnSpPr>
        <p:spPr>
          <a:xfrm>
            <a:off x="3697321" y="3571816"/>
            <a:ext cx="1395045" cy="1904182"/>
          </a:xfrm>
          <a:prstGeom prst="straightConnector1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8">
            <a:extLst>
              <a:ext uri="{FF2B5EF4-FFF2-40B4-BE49-F238E27FC236}">
                <a16:creationId xmlns:a16="http://schemas.microsoft.com/office/drawing/2014/main" id="{9FE163FE-593E-454D-B42F-E614DB6C0B2C}"/>
              </a:ext>
            </a:extLst>
          </p:cNvPr>
          <p:cNvSpPr/>
          <p:nvPr/>
        </p:nvSpPr>
        <p:spPr>
          <a:xfrm>
            <a:off x="5065461" y="3897085"/>
            <a:ext cx="6657472" cy="167439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00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12395FFD-893F-4723-A325-F4FD29952B85}"/>
              </a:ext>
            </a:extLst>
          </p:cNvPr>
          <p:cNvSpPr txBox="1">
            <a:spLocks/>
          </p:cNvSpPr>
          <p:nvPr/>
        </p:nvSpPr>
        <p:spPr>
          <a:xfrm>
            <a:off x="200304" y="0"/>
            <a:ext cx="1179138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6000" b="1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es-MX" sz="32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Aprobación por parte del Comité de Gestión y Desempeño del DTS</a:t>
            </a:r>
            <a:endParaRPr lang="es-MX" sz="3200" dirty="0">
              <a:solidFill>
                <a:srgbClr val="FF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cs typeface="Arial"/>
            </a:endParaRPr>
          </a:p>
          <a:p>
            <a:pPr algn="l"/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" name="CuadroTexto 14">
            <a:extLst>
              <a:ext uri="{FF2B5EF4-FFF2-40B4-BE49-F238E27FC236}">
                <a16:creationId xmlns:a16="http://schemas.microsoft.com/office/drawing/2014/main" id="{387BEBF7-3F6F-48AB-8886-BA3F7972D165}"/>
              </a:ext>
            </a:extLst>
          </p:cNvPr>
          <p:cNvSpPr txBox="1"/>
          <p:nvPr/>
        </p:nvSpPr>
        <p:spPr>
          <a:xfrm>
            <a:off x="3234489" y="6297526"/>
            <a:ext cx="572302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1400"/>
              <a:t>Observatorio de Ocupación y Valor del Suelo | DTS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5404E9-4C58-44FF-8F79-0F6DD1E4A7AA}"/>
              </a:ext>
            </a:extLst>
          </p:cNvPr>
          <p:cNvSpPr txBox="1"/>
          <p:nvPr/>
        </p:nvSpPr>
        <p:spPr>
          <a:xfrm>
            <a:off x="1736559" y="2277979"/>
            <a:ext cx="850833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sz="2400" b="1" dirty="0">
                <a:latin typeface="Arial Narrow"/>
              </a:rPr>
              <a:t>¿Los miembros de Comité Sectorial aprueban el </a:t>
            </a:r>
            <a:r>
              <a:rPr lang="es-CO" sz="2400" b="1" i="1" dirty="0">
                <a:latin typeface="Arial Narrow"/>
              </a:rPr>
              <a:t>documento técnico que soporta la creación del observatorio de ocupación y valor del suelo</a:t>
            </a:r>
            <a:r>
              <a:rPr lang="es-CO" sz="2400" b="1" dirty="0">
                <a:latin typeface="Arial Narrow"/>
              </a:rPr>
              <a:t> y recomiendan seguir con las próximas fases?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9966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: esquinas redondeadas 54">
            <a:extLst>
              <a:ext uri="{FF2B5EF4-FFF2-40B4-BE49-F238E27FC236}">
                <a16:creationId xmlns:a16="http://schemas.microsoft.com/office/drawing/2014/main" id="{33E87CED-8972-4339-8825-80472156677F}"/>
              </a:ext>
            </a:extLst>
          </p:cNvPr>
          <p:cNvSpPr/>
          <p:nvPr/>
        </p:nvSpPr>
        <p:spPr>
          <a:xfrm>
            <a:off x="4121702" y="3869537"/>
            <a:ext cx="3381715" cy="557074"/>
          </a:xfrm>
          <a:prstGeom prst="roundRect">
            <a:avLst/>
          </a:prstGeom>
          <a:solidFill>
            <a:srgbClr val="002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Rectángulo: esquinas redondeadas 54">
            <a:extLst>
              <a:ext uri="{FF2B5EF4-FFF2-40B4-BE49-F238E27FC236}">
                <a16:creationId xmlns:a16="http://schemas.microsoft.com/office/drawing/2014/main" id="{1D8BD53D-B69F-42D6-A258-A6BEA41F4952}"/>
              </a:ext>
            </a:extLst>
          </p:cNvPr>
          <p:cNvSpPr/>
          <p:nvPr/>
        </p:nvSpPr>
        <p:spPr>
          <a:xfrm>
            <a:off x="4092681" y="4526457"/>
            <a:ext cx="3381715" cy="557074"/>
          </a:xfrm>
          <a:prstGeom prst="roundRect">
            <a:avLst/>
          </a:prstGeom>
          <a:solidFill>
            <a:srgbClr val="002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Flecha: cheurón 17">
            <a:extLst>
              <a:ext uri="{FF2B5EF4-FFF2-40B4-BE49-F238E27FC236}">
                <a16:creationId xmlns:a16="http://schemas.microsoft.com/office/drawing/2014/main" id="{F044B328-DCE9-46F1-98D0-263564ED4961}"/>
              </a:ext>
            </a:extLst>
          </p:cNvPr>
          <p:cNvSpPr/>
          <p:nvPr/>
        </p:nvSpPr>
        <p:spPr>
          <a:xfrm rot="5400000">
            <a:off x="5674548" y="915437"/>
            <a:ext cx="264160" cy="3302637"/>
          </a:xfrm>
          <a:prstGeom prst="chevr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BE1A5D33-ADF2-44EB-BC5A-91A360DEF3CE}"/>
              </a:ext>
            </a:extLst>
          </p:cNvPr>
          <p:cNvSpPr/>
          <p:nvPr/>
        </p:nvSpPr>
        <p:spPr>
          <a:xfrm>
            <a:off x="4155309" y="1223677"/>
            <a:ext cx="3302639" cy="1005666"/>
          </a:xfrm>
          <a:prstGeom prst="roundRect">
            <a:avLst/>
          </a:prstGeom>
          <a:solidFill>
            <a:srgbClr val="EAD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36B8039-F79C-F44E-A57F-070D5FB50E9F}"/>
              </a:ext>
            </a:extLst>
          </p:cNvPr>
          <p:cNvSpPr txBox="1">
            <a:spLocks/>
          </p:cNvSpPr>
          <p:nvPr/>
        </p:nvSpPr>
        <p:spPr>
          <a:xfrm>
            <a:off x="257176" y="387395"/>
            <a:ext cx="2869696" cy="78483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6000" b="1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es-MX" sz="320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Antecedentes</a:t>
            </a:r>
          </a:p>
          <a:p>
            <a:pPr algn="l"/>
            <a:endParaRPr lang="es-MX" sz="180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7" name="Flecha: cheurón 6">
            <a:extLst>
              <a:ext uri="{FF2B5EF4-FFF2-40B4-BE49-F238E27FC236}">
                <a16:creationId xmlns:a16="http://schemas.microsoft.com/office/drawing/2014/main" id="{A5A1AFA1-5A06-4B56-A6FD-E39CC5EFC44D}"/>
              </a:ext>
            </a:extLst>
          </p:cNvPr>
          <p:cNvSpPr/>
          <p:nvPr/>
        </p:nvSpPr>
        <p:spPr>
          <a:xfrm rot="5400000">
            <a:off x="2011591" y="1266337"/>
            <a:ext cx="266980" cy="2652127"/>
          </a:xfrm>
          <a:prstGeom prst="chevr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DBD6CD-DDB4-478D-939D-03BCCDF61A3A}"/>
              </a:ext>
            </a:extLst>
          </p:cNvPr>
          <p:cNvSpPr txBox="1"/>
          <p:nvPr/>
        </p:nvSpPr>
        <p:spPr>
          <a:xfrm>
            <a:off x="4246624" y="1304946"/>
            <a:ext cx="313186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600" b="1" dirty="0">
                <a:latin typeface="Arial Narrow"/>
              </a:rPr>
              <a:t>ESTUDIO DE FACTIBILIDAD DE LA PRIMERA LÍNEA DEL METRO DE BOGOTÁ (2018)</a:t>
            </a:r>
            <a:endParaRPr lang="es-ES" b="1" dirty="0">
              <a:latin typeface="Arial Narrow" panose="020B0606020202030204" pitchFamily="34" charset="0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B0B6699F-FF73-4F98-B5FC-4E1E64B805A3}"/>
              </a:ext>
            </a:extLst>
          </p:cNvPr>
          <p:cNvSpPr/>
          <p:nvPr/>
        </p:nvSpPr>
        <p:spPr>
          <a:xfrm>
            <a:off x="770428" y="1173546"/>
            <a:ext cx="2700974" cy="1055797"/>
          </a:xfrm>
          <a:prstGeom prst="roundRect">
            <a:avLst/>
          </a:prstGeom>
          <a:solidFill>
            <a:srgbClr val="002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10D6AC-D877-4943-8860-B1E852AAEF09}"/>
              </a:ext>
            </a:extLst>
          </p:cNvPr>
          <p:cNvSpPr txBox="1"/>
          <p:nvPr/>
        </p:nvSpPr>
        <p:spPr>
          <a:xfrm>
            <a:off x="615922" y="1284904"/>
            <a:ext cx="3018536" cy="30008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500" b="1" dirty="0">
                <a:solidFill>
                  <a:schemeClr val="bg1"/>
                </a:solidFill>
                <a:latin typeface="Arial Narrow"/>
              </a:rPr>
              <a:t>ALCANCES DEFINIDOS PARA LA EMB POR ACUERDO 642 DE 2016 Y  ACUERDO 761 DE 2020 - PDD</a:t>
            </a:r>
          </a:p>
          <a:p>
            <a:pPr algn="ctr"/>
            <a:endParaRPr lang="es-ES" sz="1600" dirty="0">
              <a:latin typeface="Arial Narrow" panose="020B0606020202030204" pitchFamily="34" charset="0"/>
            </a:endParaRPr>
          </a:p>
          <a:p>
            <a:pPr algn="ctr"/>
            <a:endParaRPr lang="es-ES" sz="1600" dirty="0">
              <a:latin typeface="Arial Narrow" panose="020B0606020202030204" pitchFamily="34" charset="0"/>
            </a:endParaRPr>
          </a:p>
          <a:p>
            <a:pPr algn="ctr"/>
            <a:endParaRPr lang="es-ES" sz="1600" dirty="0">
              <a:latin typeface="Arial Narrow" panose="020B0606020202030204" pitchFamily="34" charset="0"/>
            </a:endParaRPr>
          </a:p>
          <a:p>
            <a:pPr algn="ctr"/>
            <a:endParaRPr lang="es-ES" sz="1600" dirty="0">
              <a:latin typeface="Arial Narrow" panose="020B0606020202030204" pitchFamily="34" charset="0"/>
            </a:endParaRPr>
          </a:p>
          <a:p>
            <a:pPr algn="ctr"/>
            <a:endParaRPr lang="es-ES" sz="1600" dirty="0">
              <a:latin typeface="Arial Narrow" panose="020B0606020202030204" pitchFamily="34" charset="0"/>
            </a:endParaRPr>
          </a:p>
          <a:p>
            <a:pPr algn="ctr"/>
            <a:r>
              <a:rPr lang="es-CO" sz="1600" dirty="0">
                <a:latin typeface="Arial Narrow"/>
              </a:rPr>
              <a:t>Liderar, promover, desarrollar y</a:t>
            </a:r>
            <a:br>
              <a:rPr lang="es-CO" sz="1600" dirty="0">
                <a:latin typeface="Arial Narrow"/>
              </a:rPr>
            </a:br>
            <a:r>
              <a:rPr lang="es-CO" sz="1600" dirty="0">
                <a:latin typeface="Arial Narrow"/>
              </a:rPr>
              <a:t>ejecutar proyectos urbanísticos, en especial de renovación urbana en el área de influencia del proyecto.</a:t>
            </a:r>
            <a:endParaRPr lang="es-ES" sz="1600" dirty="0">
              <a:latin typeface="Arial Narrow"/>
            </a:endParaRPr>
          </a:p>
        </p:txBody>
      </p:sp>
      <p:sp>
        <p:nvSpPr>
          <p:cNvPr id="30" name="Rectángulo: esquinas redondeadas 50">
            <a:extLst>
              <a:ext uri="{FF2B5EF4-FFF2-40B4-BE49-F238E27FC236}">
                <a16:creationId xmlns:a16="http://schemas.microsoft.com/office/drawing/2014/main" id="{782DDD8D-8654-4B30-9DDF-EB0A177C8CD5}"/>
              </a:ext>
            </a:extLst>
          </p:cNvPr>
          <p:cNvSpPr/>
          <p:nvPr/>
        </p:nvSpPr>
        <p:spPr>
          <a:xfrm>
            <a:off x="4109837" y="3191738"/>
            <a:ext cx="3381717" cy="557074"/>
          </a:xfrm>
          <a:prstGeom prst="roundRect">
            <a:avLst/>
          </a:prstGeom>
          <a:solidFill>
            <a:srgbClr val="002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CuadroTexto 51">
            <a:extLst>
              <a:ext uri="{FF2B5EF4-FFF2-40B4-BE49-F238E27FC236}">
                <a16:creationId xmlns:a16="http://schemas.microsoft.com/office/drawing/2014/main" id="{4D541E20-8E53-4958-A329-83668CC43298}"/>
              </a:ext>
            </a:extLst>
          </p:cNvPr>
          <p:cNvSpPr txBox="1"/>
          <p:nvPr/>
        </p:nvSpPr>
        <p:spPr>
          <a:xfrm>
            <a:off x="4121702" y="3186226"/>
            <a:ext cx="33698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Arial Narrow" panose="020B0606020202030204" pitchFamily="34" charset="0"/>
              </a:rPr>
              <a:t>Salvaguardas ambientales y sociales ante banca multilateral (EIAS-2018)</a:t>
            </a:r>
            <a:endParaRPr lang="es-CO" sz="1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CuadroTexto 55">
            <a:extLst>
              <a:ext uri="{FF2B5EF4-FFF2-40B4-BE49-F238E27FC236}">
                <a16:creationId xmlns:a16="http://schemas.microsoft.com/office/drawing/2014/main" id="{362A5F65-C934-4D59-8031-C96853141A01}"/>
              </a:ext>
            </a:extLst>
          </p:cNvPr>
          <p:cNvSpPr txBox="1"/>
          <p:nvPr/>
        </p:nvSpPr>
        <p:spPr>
          <a:xfrm>
            <a:off x="4390359" y="3839819"/>
            <a:ext cx="284440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Arial Narrow" panose="020B0606020202030204" pitchFamily="34" charset="0"/>
              </a:rPr>
              <a:t>Surgen 17 programas ambientales y sociales</a:t>
            </a:r>
          </a:p>
        </p:txBody>
      </p:sp>
      <p:sp>
        <p:nvSpPr>
          <p:cNvPr id="38" name="CuadroTexto 14">
            <a:extLst>
              <a:ext uri="{FF2B5EF4-FFF2-40B4-BE49-F238E27FC236}">
                <a16:creationId xmlns:a16="http://schemas.microsoft.com/office/drawing/2014/main" id="{E95DD030-230C-4A64-969A-1EF4590CBF20}"/>
              </a:ext>
            </a:extLst>
          </p:cNvPr>
          <p:cNvSpPr txBox="1"/>
          <p:nvPr/>
        </p:nvSpPr>
        <p:spPr>
          <a:xfrm>
            <a:off x="3234489" y="6297526"/>
            <a:ext cx="572302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1400"/>
              <a:t>Observatorio de Ocupación y Valor del Suelo | DTS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F0C685A-3B99-428F-B30B-3A803C1037A4}"/>
              </a:ext>
            </a:extLst>
          </p:cNvPr>
          <p:cNvGrpSpPr/>
          <p:nvPr/>
        </p:nvGrpSpPr>
        <p:grpSpPr>
          <a:xfrm>
            <a:off x="3813355" y="1172225"/>
            <a:ext cx="4055085" cy="4289203"/>
            <a:chOff x="3420065" y="1423842"/>
            <a:chExt cx="4055085" cy="3149758"/>
          </a:xfrm>
        </p:grpSpPr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15621302-2C7F-4BF9-8315-B75DE6226B8E}"/>
                </a:ext>
              </a:extLst>
            </p:cNvPr>
            <p:cNvCxnSpPr/>
            <p:nvPr/>
          </p:nvCxnSpPr>
          <p:spPr>
            <a:xfrm>
              <a:off x="3420065" y="1423842"/>
              <a:ext cx="0" cy="3098307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98631214-B97C-4B87-A0F9-C1791068DF51}"/>
                </a:ext>
              </a:extLst>
            </p:cNvPr>
            <p:cNvCxnSpPr/>
            <p:nvPr/>
          </p:nvCxnSpPr>
          <p:spPr>
            <a:xfrm>
              <a:off x="7475150" y="1475293"/>
              <a:ext cx="0" cy="3098307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Flecha: cheurón 23">
            <a:extLst>
              <a:ext uri="{FF2B5EF4-FFF2-40B4-BE49-F238E27FC236}">
                <a16:creationId xmlns:a16="http://schemas.microsoft.com/office/drawing/2014/main" id="{7B94511B-30FF-48DB-A8FF-FF21CED8FE43}"/>
              </a:ext>
            </a:extLst>
          </p:cNvPr>
          <p:cNvSpPr/>
          <p:nvPr/>
        </p:nvSpPr>
        <p:spPr>
          <a:xfrm rot="5400000">
            <a:off x="9857202" y="1007021"/>
            <a:ext cx="266981" cy="3170760"/>
          </a:xfrm>
          <a:prstGeom prst="chevr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10601357-72FE-44E7-9630-5D9A8F642F99}"/>
              </a:ext>
            </a:extLst>
          </p:cNvPr>
          <p:cNvSpPr/>
          <p:nvPr/>
        </p:nvSpPr>
        <p:spPr>
          <a:xfrm>
            <a:off x="8405312" y="1223676"/>
            <a:ext cx="3170763" cy="100566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F5BD1AA-CDE2-4462-942C-B84E3D3AA6B1}"/>
              </a:ext>
            </a:extLst>
          </p:cNvPr>
          <p:cNvSpPr txBox="1"/>
          <p:nvPr/>
        </p:nvSpPr>
        <p:spPr>
          <a:xfrm>
            <a:off x="8284033" y="1330195"/>
            <a:ext cx="3565779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Arial Narrow" panose="020B0606020202030204" pitchFamily="34" charset="0"/>
              </a:rPr>
              <a:t>ACUERDO 07 DE 2021</a:t>
            </a:r>
          </a:p>
          <a:p>
            <a:pPr algn="ctr"/>
            <a:r>
              <a:rPr lang="es-ES" sz="1600" b="1">
                <a:solidFill>
                  <a:schemeClr val="bg1"/>
                </a:solidFill>
                <a:latin typeface="Arial Narrow" panose="020B0606020202030204" pitchFamily="34" charset="0"/>
              </a:rPr>
              <a:t>EMPRESA</a:t>
            </a:r>
          </a:p>
          <a:p>
            <a:pPr algn="ctr"/>
            <a:r>
              <a:rPr lang="es-ES" sz="1600" b="1">
                <a:solidFill>
                  <a:schemeClr val="bg1"/>
                </a:solidFill>
                <a:latin typeface="Arial Narrow" panose="020B0606020202030204" pitchFamily="34" charset="0"/>
              </a:rPr>
              <a:t> METRO DE BOGOTÁ</a:t>
            </a:r>
            <a:endParaRPr lang="es-ES" sz="14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s-ES">
              <a:latin typeface="Arial Narrow" panose="020B0606020202030204" pitchFamily="34" charset="0"/>
            </a:endParaRPr>
          </a:p>
          <a:p>
            <a:endParaRPr lang="es-ES">
              <a:latin typeface="Arial Narrow" panose="020B0606020202030204" pitchFamily="34" charset="0"/>
            </a:endParaRPr>
          </a:p>
          <a:p>
            <a:endParaRPr lang="es-ES">
              <a:latin typeface="Arial Narrow" panose="020B0606020202030204" pitchFamily="34" charset="0"/>
            </a:endParaRPr>
          </a:p>
          <a:p>
            <a:pPr algn="ctr"/>
            <a:r>
              <a:rPr lang="es-ES" sz="1400" b="1">
                <a:latin typeface="Arial Narrow" panose="020B0606020202030204" pitchFamily="34" charset="0"/>
              </a:rPr>
              <a:t>Artículo 19</a:t>
            </a:r>
            <a:r>
              <a:rPr lang="es-ES" sz="1400">
                <a:latin typeface="Arial Narrow" panose="020B0606020202030204" pitchFamily="34" charset="0"/>
              </a:rPr>
              <a:t>. Son funciones de la </a:t>
            </a:r>
            <a:r>
              <a:rPr lang="es-ES" sz="1400" b="1">
                <a:latin typeface="Arial Narrow" panose="020B0606020202030204" pitchFamily="34" charset="0"/>
              </a:rPr>
              <a:t>Gerencia de Desarrollo Urbano, Inmobiliario e Ingresos No Tarifarios las siguientes: </a:t>
            </a:r>
          </a:p>
          <a:p>
            <a:pPr algn="ctr"/>
            <a:r>
              <a:rPr lang="es-ES" sz="1400" b="1">
                <a:latin typeface="Arial Narrow" panose="020B0606020202030204" pitchFamily="34" charset="0"/>
              </a:rPr>
              <a:t>f) Dirigir la estructuración, implementación y seguimiento del Observatorio de la Ocupación y Valor del Suelo</a:t>
            </a:r>
            <a:r>
              <a:rPr lang="es-ES" sz="1400">
                <a:latin typeface="Arial Narrow" panose="020B0606020202030204" pitchFamily="34" charset="0"/>
              </a:rPr>
              <a:t>, con el propósito de medir los impactos sobre la dinámica urbana en el área de influencia de las líneas férreas y de metro que hacen parte del Sistema Integrado de Transporte Público de Bogotá.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085DB56-DA12-4483-8FE6-27CD0FD0E018}"/>
              </a:ext>
            </a:extLst>
          </p:cNvPr>
          <p:cNvSpPr txBox="1"/>
          <p:nvPr/>
        </p:nvSpPr>
        <p:spPr>
          <a:xfrm>
            <a:off x="4390359" y="4500909"/>
            <a:ext cx="30225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PM_SE_09 : </a:t>
            </a:r>
            <a:r>
              <a:rPr lang="es-E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Observatorio de Ocupación y Valor del Suelo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1954765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36B8039-F79C-F44E-A57F-070D5FB50E9F}"/>
              </a:ext>
            </a:extLst>
          </p:cNvPr>
          <p:cNvSpPr txBox="1">
            <a:spLocks/>
          </p:cNvSpPr>
          <p:nvPr/>
        </p:nvSpPr>
        <p:spPr>
          <a:xfrm>
            <a:off x="242799" y="260499"/>
            <a:ext cx="11434540" cy="1228028"/>
          </a:xfrm>
          <a:prstGeom prst="rect">
            <a:avLst/>
          </a:prstGeom>
          <a:noFill/>
        </p:spPr>
        <p:txBody>
          <a:bodyPr wrap="non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6000" b="1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es-MX" sz="32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Objeto determinado por el EIAS para el Observatorio de </a:t>
            </a:r>
            <a:endParaRPr lang="en-US" dirty="0"/>
          </a:p>
          <a:p>
            <a:pPr algn="l"/>
            <a:r>
              <a:rPr lang="es-MX" sz="32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Ocupación y Valor del suelo (PM_SE_09)</a:t>
            </a:r>
            <a:endParaRPr lang="en-US" dirty="0">
              <a:cs typeface="Arial"/>
            </a:endParaRPr>
          </a:p>
          <a:p>
            <a:pPr algn="l"/>
            <a:endParaRPr lang="es-MX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003868-F656-4AD0-9002-880236274DBF}"/>
              </a:ext>
            </a:extLst>
          </p:cNvPr>
          <p:cNvSpPr txBox="1"/>
          <p:nvPr/>
        </p:nvSpPr>
        <p:spPr>
          <a:xfrm>
            <a:off x="1195137" y="2037347"/>
            <a:ext cx="10072436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sz="2400">
                <a:latin typeface="Arial Narrow"/>
                <a:cs typeface="Times New Roman"/>
              </a:rPr>
              <a:t>"...Realizar el seguimiento a las </a:t>
            </a:r>
            <a:r>
              <a:rPr lang="es-CO" sz="2400" b="1">
                <a:latin typeface="Arial Narrow"/>
                <a:cs typeface="Times New Roman"/>
              </a:rPr>
              <a:t>dinámicas de ocupación del suelo, y a las fluctuaciones en el valor de la propiedad por medio de acciones de monitoreo sistemático a las variaciones de indicadores propios de la renta del suelo urbano, el valor de la propiedad urbana, y los patrones de ocupación del suelo, para evaluar su comportamiento durante el desarrollo de la PLMB</a:t>
            </a:r>
            <a:r>
              <a:rPr lang="es-CO" sz="2400">
                <a:latin typeface="Arial Narrow"/>
                <a:cs typeface="Times New Roman"/>
              </a:rPr>
              <a:t>..."</a:t>
            </a:r>
            <a:endParaRPr lang="en-US" sz="2400">
              <a:cs typeface="Arial"/>
            </a:endParaRPr>
          </a:p>
        </p:txBody>
      </p:sp>
      <p:sp>
        <p:nvSpPr>
          <p:cNvPr id="41" name="CuadroTexto 14">
            <a:extLst>
              <a:ext uri="{FF2B5EF4-FFF2-40B4-BE49-F238E27FC236}">
                <a16:creationId xmlns:a16="http://schemas.microsoft.com/office/drawing/2014/main" id="{FC4DA438-E7C1-401B-9E91-001CEDA81A8C}"/>
              </a:ext>
            </a:extLst>
          </p:cNvPr>
          <p:cNvSpPr txBox="1"/>
          <p:nvPr/>
        </p:nvSpPr>
        <p:spPr>
          <a:xfrm>
            <a:off x="3234489" y="6297526"/>
            <a:ext cx="572302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1400"/>
              <a:t>Observatorio de Ocupación y Valor del Suelo | DTS</a:t>
            </a:r>
          </a:p>
        </p:txBody>
      </p:sp>
    </p:spTree>
    <p:extLst>
      <p:ext uri="{BB962C8B-B14F-4D97-AF65-F5344CB8AC3E}">
        <p14:creationId xmlns:p14="http://schemas.microsoft.com/office/powerpoint/2010/main" val="697008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36B8039-F79C-F44E-A57F-070D5FB50E9F}"/>
              </a:ext>
            </a:extLst>
          </p:cNvPr>
          <p:cNvSpPr txBox="1">
            <a:spLocks/>
          </p:cNvSpPr>
          <p:nvPr/>
        </p:nvSpPr>
        <p:spPr>
          <a:xfrm>
            <a:off x="257179" y="257597"/>
            <a:ext cx="11934821" cy="9787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6000" b="1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es-MX" sz="32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Competencias para la aprobación del Documento Técnico de Soporte (DTS) y para la creación del Observatorio</a:t>
            </a:r>
          </a:p>
        </p:txBody>
      </p:sp>
      <p:sp>
        <p:nvSpPr>
          <p:cNvPr id="38" name="CuadroTexto 14">
            <a:extLst>
              <a:ext uri="{FF2B5EF4-FFF2-40B4-BE49-F238E27FC236}">
                <a16:creationId xmlns:a16="http://schemas.microsoft.com/office/drawing/2014/main" id="{E95DD030-230C-4A64-969A-1EF4590CBF20}"/>
              </a:ext>
            </a:extLst>
          </p:cNvPr>
          <p:cNvSpPr txBox="1"/>
          <p:nvPr/>
        </p:nvSpPr>
        <p:spPr>
          <a:xfrm>
            <a:off x="3234489" y="6297526"/>
            <a:ext cx="572302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1400"/>
              <a:t>Observatorio de Ocupación y Valor del Suelo | DTS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AE5344F1-7B43-4E68-9DFA-D3C39278E999}"/>
              </a:ext>
            </a:extLst>
          </p:cNvPr>
          <p:cNvSpPr txBox="1"/>
          <p:nvPr/>
        </p:nvSpPr>
        <p:spPr>
          <a:xfrm>
            <a:off x="6794744" y="1552140"/>
            <a:ext cx="511125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latin typeface="Arial Narrow" panose="020B0606020202030204" pitchFamily="34" charset="0"/>
              </a:rPr>
              <a:t>Competencia de la Secretaría de Movilidad para la creación y del Observatorio: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Arial Narrow" panose="020B0606020202030204" pitchFamily="34" charset="0"/>
              </a:rPr>
              <a:t>Numeral 7 de la Guía básica para la creación, desarrollo, reestructuración y consolidación de los observatorios del distrito capital (SDP): </a:t>
            </a:r>
            <a:r>
              <a:rPr lang="es-CO" sz="1600" dirty="0">
                <a:latin typeface="Arial Narrow" panose="020B0606020202030204" pitchFamily="34" charset="0"/>
              </a:rPr>
              <a:t>Para garantizar un funcionamiento sostenible de cada observatorio, sus aspectos normativos deben ser lo más exactos posible, </a:t>
            </a:r>
            <a:r>
              <a:rPr lang="es-CO" sz="1600" b="1" dirty="0">
                <a:latin typeface="Arial Narrow" panose="020B0606020202030204" pitchFamily="34" charset="0"/>
              </a:rPr>
              <a:t>por lo cual debe haber un acto administrativo que reglamente la creación o reestructuración de cada observatorio</a:t>
            </a:r>
            <a:r>
              <a:rPr lang="es-CO" sz="1600" dirty="0">
                <a:latin typeface="Arial Narrow" panose="020B0606020202030204" pitchFamily="34" charset="0"/>
              </a:rPr>
              <a:t>. </a:t>
            </a:r>
            <a:r>
              <a:rPr lang="es-CO" sz="1600" b="1" dirty="0">
                <a:latin typeface="Arial Narrow" panose="020B0606020202030204" pitchFamily="34" charset="0"/>
              </a:rPr>
              <a:t>La entidad cabeza de sector será la encargada de esta reglamentación </a:t>
            </a:r>
            <a:r>
              <a:rPr lang="es-CO" sz="1600" dirty="0">
                <a:latin typeface="Arial Narrow" panose="020B0606020202030204" pitchFamily="34" charset="0"/>
              </a:rPr>
              <a:t>y del funcionamiento de sus respectivos observatorios de acuerdo con lo indicado en esta guía y con el artículo 7 del Decreto 548 de 2016.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4A1D864-2BC6-7943-A29A-4325ED0AD34A}"/>
              </a:ext>
            </a:extLst>
          </p:cNvPr>
          <p:cNvSpPr txBox="1"/>
          <p:nvPr/>
        </p:nvSpPr>
        <p:spPr>
          <a:xfrm>
            <a:off x="830068" y="1524630"/>
            <a:ext cx="519874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Arial Narrow" panose="020B0606020202030204" pitchFamily="34" charset="0"/>
              </a:rPr>
              <a:t>Competencia del Comité de Gestión y Desempeño del Sector de Movilidad de aprobación del DTS: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Arial Narrow" panose="020B0606020202030204" pitchFamily="34" charset="0"/>
              </a:rPr>
              <a:t>Los Observatorios se encuentran regulados por el </a:t>
            </a:r>
            <a:r>
              <a:rPr lang="es-ES" sz="1600" b="1" dirty="0">
                <a:latin typeface="Arial Narrow" panose="020B0606020202030204" pitchFamily="34" charset="0"/>
              </a:rPr>
              <a:t>Decreto 548 de 2016.</a:t>
            </a:r>
            <a:r>
              <a:rPr lang="es-ES" sz="1600" dirty="0">
                <a:latin typeface="Arial Narrow" panose="020B0606020202030204" pitchFamily="34" charset="0"/>
              </a:rPr>
              <a:t> “</a:t>
            </a:r>
            <a:r>
              <a:rPr lang="es-CO" sz="1600" dirty="0">
                <a:latin typeface="Arial Narrow" panose="020B0606020202030204" pitchFamily="34" charset="0"/>
              </a:rPr>
              <a:t>Por medio del cual se fusionan y reorganizan los Observatorios Distritales con fundamento en las facultades extraordinarias otorgadas al Alcalde Mayor de Bogotá por el artículo 118 del Acuerdo 645 de 2016, y se dictan otras disposiciones”</a:t>
            </a:r>
            <a:endParaRPr lang="es-ES" sz="16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Arial Narrow" panose="020B0606020202030204" pitchFamily="34" charset="0"/>
              </a:rPr>
              <a:t>La Circular 029 de 2018 de la Secretaría General, “</a:t>
            </a:r>
            <a:r>
              <a:rPr lang="es-CO" sz="1600" dirty="0">
                <a:latin typeface="Arial Narrow" panose="020B0606020202030204" pitchFamily="34" charset="0"/>
              </a:rPr>
              <a:t>Lineamientos del funcionamiento y coordinación de los observatorios distritales y locales”, </a:t>
            </a:r>
            <a:r>
              <a:rPr lang="es-ES" sz="1600" dirty="0">
                <a:latin typeface="Arial Narrow" panose="020B0606020202030204" pitchFamily="34" charset="0"/>
              </a:rPr>
              <a:t>los regula.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Arial Narrow" panose="020B0606020202030204" pitchFamily="34" charset="0"/>
              </a:rPr>
              <a:t>Numeral 6: “</a:t>
            </a:r>
            <a:r>
              <a:rPr lang="es-CO" sz="1600" dirty="0">
                <a:latin typeface="Arial Narrow" panose="020B0606020202030204" pitchFamily="34" charset="0"/>
              </a:rPr>
              <a:t>presentar para </a:t>
            </a:r>
            <a:r>
              <a:rPr lang="es-CO" sz="1600" b="1" dirty="0">
                <a:latin typeface="Arial Narrow" panose="020B0606020202030204" pitchFamily="34" charset="0"/>
              </a:rPr>
              <a:t>aprobación en el comité sectorial, de acuerdo con lo establecido en el Articulo </a:t>
            </a:r>
            <a:r>
              <a:rPr lang="es-CO" sz="1600" b="1" dirty="0">
                <a:latin typeface="Arial Narrow" panose="020B0606020202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5°</a:t>
            </a:r>
            <a:r>
              <a:rPr lang="es-CO" sz="1600" b="1" dirty="0">
                <a:latin typeface="Arial Narrow" panose="020B0606020202030204" pitchFamily="34" charset="0"/>
              </a:rPr>
              <a:t> del Decreto Distrital 505 de 2007, los documentos técnicos de soporte DTS del observatorio</a:t>
            </a:r>
            <a:r>
              <a:rPr lang="es-CO" sz="1600" dirty="0">
                <a:latin typeface="Arial Narrow" panose="020B0606020202030204" pitchFamily="34" charset="0"/>
              </a:rPr>
              <a:t>, su vínculo y aportes a la Red de Observatorios Distritales.”</a:t>
            </a:r>
            <a:endParaRPr lang="es-ES" sz="1600" dirty="0">
              <a:latin typeface="Arial Narrow" panose="020B060602020203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180C6E1F-0250-4620-AEB8-D558128A313A}"/>
              </a:ext>
            </a:extLst>
          </p:cNvPr>
          <p:cNvCxnSpPr/>
          <p:nvPr/>
        </p:nvCxnSpPr>
        <p:spPr>
          <a:xfrm>
            <a:off x="6332621" y="1524630"/>
            <a:ext cx="0" cy="421913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957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DCC1D92D-AC1C-4568-8B7B-0B7F9949F520}"/>
              </a:ext>
            </a:extLst>
          </p:cNvPr>
          <p:cNvSpPr/>
          <p:nvPr/>
        </p:nvSpPr>
        <p:spPr>
          <a:xfrm>
            <a:off x="7492482" y="2811079"/>
            <a:ext cx="718457" cy="332475"/>
          </a:xfrm>
          <a:prstGeom prst="roundRect">
            <a:avLst>
              <a:gd name="adj" fmla="val 50000"/>
            </a:avLst>
          </a:prstGeom>
          <a:solidFill>
            <a:srgbClr val="F2B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D4F2EF39-E738-4198-972E-0793A21D610F}"/>
              </a:ext>
            </a:extLst>
          </p:cNvPr>
          <p:cNvSpPr/>
          <p:nvPr/>
        </p:nvSpPr>
        <p:spPr>
          <a:xfrm>
            <a:off x="1435616" y="3544862"/>
            <a:ext cx="2892543" cy="329470"/>
          </a:xfrm>
          <a:prstGeom prst="roundRect">
            <a:avLst>
              <a:gd name="adj" fmla="val 50000"/>
            </a:avLst>
          </a:prstGeom>
          <a:solidFill>
            <a:srgbClr val="CE2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7C3CE3DB-F1E5-4044-90DD-D057B7C99F2B}"/>
              </a:ext>
            </a:extLst>
          </p:cNvPr>
          <p:cNvSpPr/>
          <p:nvPr/>
        </p:nvSpPr>
        <p:spPr>
          <a:xfrm>
            <a:off x="1151137" y="3203028"/>
            <a:ext cx="9889724" cy="292963"/>
          </a:xfrm>
          <a:prstGeom prst="roundRect">
            <a:avLst>
              <a:gd name="adj" fmla="val 50000"/>
            </a:avLst>
          </a:prstGeom>
          <a:solidFill>
            <a:srgbClr val="CE2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CF29CB9B-C3D7-4EA5-ABB0-FA4BFDF4A845}"/>
              </a:ext>
            </a:extLst>
          </p:cNvPr>
          <p:cNvSpPr/>
          <p:nvPr/>
        </p:nvSpPr>
        <p:spPr>
          <a:xfrm>
            <a:off x="-37583" y="2481979"/>
            <a:ext cx="7876115" cy="290362"/>
          </a:xfrm>
          <a:prstGeom prst="roundRect">
            <a:avLst>
              <a:gd name="adj" fmla="val 50000"/>
            </a:avLst>
          </a:prstGeom>
          <a:solidFill>
            <a:srgbClr val="002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F73C65F1-A76E-4280-AE7B-07697199E1E2}"/>
              </a:ext>
            </a:extLst>
          </p:cNvPr>
          <p:cNvSpPr/>
          <p:nvPr/>
        </p:nvSpPr>
        <p:spPr>
          <a:xfrm>
            <a:off x="3545840" y="2082251"/>
            <a:ext cx="7293608" cy="332475"/>
          </a:xfrm>
          <a:prstGeom prst="roundRect">
            <a:avLst>
              <a:gd name="adj" fmla="val 50000"/>
            </a:avLst>
          </a:prstGeom>
          <a:solidFill>
            <a:srgbClr val="002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4B69D84-4058-D74A-A640-23D87600DD9D}"/>
              </a:ext>
            </a:extLst>
          </p:cNvPr>
          <p:cNvSpPr/>
          <p:nvPr/>
        </p:nvSpPr>
        <p:spPr>
          <a:xfrm>
            <a:off x="1239520" y="1698127"/>
            <a:ext cx="93343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es-CO" sz="2000" dirty="0">
              <a:ea typeface="Times New Roman" panose="02020603050405020304" pitchFamily="18" charset="0"/>
            </a:endParaRPr>
          </a:p>
          <a:p>
            <a:pPr algn="ctr"/>
            <a:r>
              <a:rPr lang="es-CO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Con el fin de mejorar </a:t>
            </a:r>
            <a:r>
              <a:rPr lang="es-CO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CO" sz="24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formulación y </a:t>
            </a:r>
            <a:r>
              <a:rPr lang="es-CO" sz="24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seguimiento de las políticas públicas asociadas a</a:t>
            </a:r>
            <a:r>
              <a:rPr lang="es-CO" sz="24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los corredores verdes de alta y mediana capacidad </a:t>
            </a:r>
            <a:r>
              <a:rPr lang="es-CO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desarrollo urbano, el Observatorio de Ocupación y Valor del Suelo de Bogotá para  el </a:t>
            </a:r>
            <a:r>
              <a:rPr lang="es-CO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2028 </a:t>
            </a:r>
            <a:r>
              <a:rPr lang="es-CO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será una </a:t>
            </a:r>
            <a:r>
              <a:rPr lang="es-CO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plataforma </a:t>
            </a:r>
            <a:r>
              <a:rPr lang="es-CO" sz="24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centralizada enfocada en la gestión de la información para la evaluación de los impactos y valor  </a:t>
            </a:r>
            <a:r>
              <a:rPr lang="es-CO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genera la planeación, construcción y operación de dichos corredores sobre el bienestar social y el desarrollo de las ciudades.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807B2C1-D1FF-1C4C-82DB-D291236EE1A0}"/>
              </a:ext>
            </a:extLst>
          </p:cNvPr>
          <p:cNvGraphicFramePr>
            <a:graphicFrameLocks noGrp="1"/>
          </p:cNvGraphicFramePr>
          <p:nvPr/>
        </p:nvGraphicFramePr>
        <p:xfrm>
          <a:off x="2345266" y="6415204"/>
          <a:ext cx="10515600" cy="2743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389884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s-CO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920890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131D8196-A203-431B-B3D8-3DC6F0798FFA}"/>
              </a:ext>
            </a:extLst>
          </p:cNvPr>
          <p:cNvSpPr txBox="1">
            <a:spLocks/>
          </p:cNvSpPr>
          <p:nvPr/>
        </p:nvSpPr>
        <p:spPr>
          <a:xfrm>
            <a:off x="257176" y="168476"/>
            <a:ext cx="11516679" cy="75713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6000" b="1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es-MX" sz="32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Observatorio Ocupación y Valor del Suelo (OOVS)-  Visión</a:t>
            </a:r>
          </a:p>
          <a:p>
            <a:pPr algn="l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</a:p>
        </p:txBody>
      </p:sp>
      <p:sp>
        <p:nvSpPr>
          <p:cNvPr id="8" name="CuadroTexto 14">
            <a:extLst>
              <a:ext uri="{FF2B5EF4-FFF2-40B4-BE49-F238E27FC236}">
                <a16:creationId xmlns:a16="http://schemas.microsoft.com/office/drawing/2014/main" id="{AA325410-F385-4F3C-97B9-3DEAA3C63D17}"/>
              </a:ext>
            </a:extLst>
          </p:cNvPr>
          <p:cNvSpPr txBox="1"/>
          <p:nvPr/>
        </p:nvSpPr>
        <p:spPr>
          <a:xfrm>
            <a:off x="3234489" y="6297526"/>
            <a:ext cx="572302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1400"/>
              <a:t>Observatorio de Ocupación y Valor del Suelo | DTS</a:t>
            </a:r>
          </a:p>
        </p:txBody>
      </p:sp>
    </p:spTree>
    <p:extLst>
      <p:ext uri="{BB962C8B-B14F-4D97-AF65-F5344CB8AC3E}">
        <p14:creationId xmlns:p14="http://schemas.microsoft.com/office/powerpoint/2010/main" val="262881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5316E190-D3DB-4543-9453-713B6BD07F15}"/>
              </a:ext>
            </a:extLst>
          </p:cNvPr>
          <p:cNvSpPr/>
          <p:nvPr/>
        </p:nvSpPr>
        <p:spPr>
          <a:xfrm>
            <a:off x="4480560" y="3614231"/>
            <a:ext cx="3290105" cy="260381"/>
          </a:xfrm>
          <a:prstGeom prst="roundRect">
            <a:avLst>
              <a:gd name="adj" fmla="val 50000"/>
            </a:avLst>
          </a:prstGeom>
          <a:solidFill>
            <a:srgbClr val="CE2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0020A32B-E130-4EFA-AB43-3A7310456B00}"/>
              </a:ext>
            </a:extLst>
          </p:cNvPr>
          <p:cNvSpPr/>
          <p:nvPr/>
        </p:nvSpPr>
        <p:spPr>
          <a:xfrm>
            <a:off x="2909521" y="3291888"/>
            <a:ext cx="6457999" cy="260381"/>
          </a:xfrm>
          <a:prstGeom prst="roundRect">
            <a:avLst>
              <a:gd name="adj" fmla="val 50000"/>
            </a:avLst>
          </a:prstGeom>
          <a:solidFill>
            <a:srgbClr val="CE2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3AE6F8D-984A-447F-893C-459F06C3D64D}"/>
              </a:ext>
            </a:extLst>
          </p:cNvPr>
          <p:cNvSpPr/>
          <p:nvPr/>
        </p:nvSpPr>
        <p:spPr>
          <a:xfrm>
            <a:off x="6504472" y="2397859"/>
            <a:ext cx="5153666" cy="274320"/>
          </a:xfrm>
          <a:prstGeom prst="roundRect">
            <a:avLst>
              <a:gd name="adj" fmla="val 50000"/>
            </a:avLst>
          </a:prstGeom>
          <a:solidFill>
            <a:srgbClr val="EC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AD80DF5C-B827-4ADA-BB70-C6F18824AFA3}"/>
              </a:ext>
            </a:extLst>
          </p:cNvPr>
          <p:cNvSpPr/>
          <p:nvPr/>
        </p:nvSpPr>
        <p:spPr>
          <a:xfrm>
            <a:off x="942333" y="2696320"/>
            <a:ext cx="9791310" cy="266860"/>
          </a:xfrm>
          <a:prstGeom prst="roundRect">
            <a:avLst>
              <a:gd name="adj" fmla="val 50000"/>
            </a:avLst>
          </a:prstGeom>
          <a:solidFill>
            <a:srgbClr val="EC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236A4312-C256-42F9-8CDC-CBD263004F03}"/>
              </a:ext>
            </a:extLst>
          </p:cNvPr>
          <p:cNvSpPr/>
          <p:nvPr/>
        </p:nvSpPr>
        <p:spPr>
          <a:xfrm>
            <a:off x="656948" y="2050742"/>
            <a:ext cx="9889724" cy="292963"/>
          </a:xfrm>
          <a:prstGeom prst="roundRect">
            <a:avLst>
              <a:gd name="adj" fmla="val 50000"/>
            </a:avLst>
          </a:prstGeom>
          <a:solidFill>
            <a:srgbClr val="002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807B2C1-D1FF-1C4C-82DB-D291236EE1A0}"/>
              </a:ext>
            </a:extLst>
          </p:cNvPr>
          <p:cNvGraphicFramePr>
            <a:graphicFrameLocks noGrp="1"/>
          </p:cNvGraphicFramePr>
          <p:nvPr/>
        </p:nvGraphicFramePr>
        <p:xfrm>
          <a:off x="2345266" y="6415204"/>
          <a:ext cx="10515600" cy="2743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389884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s-CO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920890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34B69D84-4058-D74A-A640-23D87600DD9D}"/>
              </a:ext>
            </a:extLst>
          </p:cNvPr>
          <p:cNvSpPr/>
          <p:nvPr/>
        </p:nvSpPr>
        <p:spPr>
          <a:xfrm>
            <a:off x="1645328" y="1698127"/>
            <a:ext cx="88240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es-CO" sz="2000" dirty="0">
              <a:ea typeface="Times New Roman" panose="02020603050405020304" pitchFamily="18" charset="0"/>
            </a:endParaRPr>
          </a:p>
          <a:p>
            <a:pPr algn="ctr"/>
            <a:r>
              <a:rPr lang="es-CO" sz="20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Monitorear y evaluar </a:t>
            </a:r>
            <a:r>
              <a:rPr lang="es-CO" sz="20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efectos que tienen los proyectos de </a:t>
            </a:r>
            <a:r>
              <a:rPr lang="es-CO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los corredores verdes de alta </a:t>
            </a:r>
            <a:r>
              <a:rPr lang="es-CO" sz="18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CO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mediana capacidad en la ciudad de Bogotá </a:t>
            </a:r>
            <a:r>
              <a:rPr lang="es-CO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 las dinámicas de ocupación del suelo, las variables socioeconómicas y fluctuaciones en el valor de diferentes mercados del suelo e inmobiliarios en su área de influencia. Esto, </a:t>
            </a:r>
            <a:r>
              <a:rPr lang="es-CO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con el fin de incidir y soportar la toma de decisiones </a:t>
            </a:r>
            <a:r>
              <a:rPr lang="es-CO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relacionada con la formulación y seguimiento de las políticas públicas </a:t>
            </a:r>
            <a:r>
              <a:rPr lang="es-CO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de estos corredores y su participación </a:t>
            </a:r>
            <a:r>
              <a:rPr lang="es-CO" sz="20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en la captura del valor generado </a:t>
            </a:r>
            <a:r>
              <a:rPr lang="es-CO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en los diferentes mercados.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31D8196-A203-431B-B3D8-3DC6F0798FFA}"/>
              </a:ext>
            </a:extLst>
          </p:cNvPr>
          <p:cNvSpPr txBox="1">
            <a:spLocks/>
          </p:cNvSpPr>
          <p:nvPr/>
        </p:nvSpPr>
        <p:spPr>
          <a:xfrm>
            <a:off x="257176" y="168476"/>
            <a:ext cx="10317055" cy="75713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6000" b="1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es-MX" sz="32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Objetivo general Ocupación y Valor del Suelo OOVS</a:t>
            </a:r>
          </a:p>
          <a:p>
            <a:pPr algn="l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</a:p>
        </p:txBody>
      </p:sp>
      <p:sp>
        <p:nvSpPr>
          <p:cNvPr id="3" name="CuadroTexto 14">
            <a:extLst>
              <a:ext uri="{FF2B5EF4-FFF2-40B4-BE49-F238E27FC236}">
                <a16:creationId xmlns:a16="http://schemas.microsoft.com/office/drawing/2014/main" id="{F3646CF9-B3B9-4343-9011-2833E75828AD}"/>
              </a:ext>
            </a:extLst>
          </p:cNvPr>
          <p:cNvSpPr txBox="1"/>
          <p:nvPr/>
        </p:nvSpPr>
        <p:spPr>
          <a:xfrm>
            <a:off x="3234489" y="6297526"/>
            <a:ext cx="572302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1400"/>
              <a:t>Observatorio de Ocupación y Valor del Suelo | DTS</a:t>
            </a:r>
          </a:p>
        </p:txBody>
      </p:sp>
    </p:spTree>
    <p:extLst>
      <p:ext uri="{BB962C8B-B14F-4D97-AF65-F5344CB8AC3E}">
        <p14:creationId xmlns:p14="http://schemas.microsoft.com/office/powerpoint/2010/main" val="1145721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84170F43-C2D0-4959-9ECE-8A6A34167E69}"/>
              </a:ext>
            </a:extLst>
          </p:cNvPr>
          <p:cNvCxnSpPr>
            <a:cxnSpLocks/>
          </p:cNvCxnSpPr>
          <p:nvPr/>
        </p:nvCxnSpPr>
        <p:spPr>
          <a:xfrm>
            <a:off x="3470378" y="2026739"/>
            <a:ext cx="7876048" cy="0"/>
          </a:xfrm>
          <a:prstGeom prst="line">
            <a:avLst/>
          </a:prstGeom>
          <a:ln>
            <a:solidFill>
              <a:srgbClr val="002D4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6E9DDEF9-353A-43E8-85BA-24A6839AAABD}"/>
              </a:ext>
            </a:extLst>
          </p:cNvPr>
          <p:cNvSpPr/>
          <p:nvPr/>
        </p:nvSpPr>
        <p:spPr>
          <a:xfrm>
            <a:off x="552660" y="1859028"/>
            <a:ext cx="2917718" cy="399495"/>
          </a:xfrm>
          <a:prstGeom prst="roundRect">
            <a:avLst/>
          </a:prstGeom>
          <a:solidFill>
            <a:srgbClr val="002D46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8843899-43B9-472B-ACF2-3C0D9FE924E1}"/>
              </a:ext>
            </a:extLst>
          </p:cNvPr>
          <p:cNvSpPr txBox="1">
            <a:spLocks/>
          </p:cNvSpPr>
          <p:nvPr/>
        </p:nvSpPr>
        <p:spPr>
          <a:xfrm>
            <a:off x="257176" y="168476"/>
            <a:ext cx="8560357" cy="757130"/>
          </a:xfrm>
          <a:prstGeom prst="rect">
            <a:avLst/>
          </a:prstGeom>
          <a:noFill/>
        </p:spPr>
        <p:txBody>
          <a:bodyPr wrap="non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6000" b="1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es-MX" sz="32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Objetivos específicos y Metodología OOVS</a:t>
            </a:r>
          </a:p>
          <a:p>
            <a:pPr algn="l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C6E49EFC-B5D6-4F52-88DC-172A6B7DBC16}"/>
              </a:ext>
            </a:extLst>
          </p:cNvPr>
          <p:cNvSpPr txBox="1">
            <a:spLocks/>
          </p:cNvSpPr>
          <p:nvPr/>
        </p:nvSpPr>
        <p:spPr>
          <a:xfrm>
            <a:off x="257176" y="893289"/>
            <a:ext cx="184731" cy="286232"/>
          </a:xfrm>
          <a:prstGeom prst="rect">
            <a:avLst/>
          </a:prstGeom>
          <a:noFill/>
        </p:spPr>
        <p:txBody>
          <a:bodyPr wrap="non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6000" b="1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s-MX" sz="1400" dirty="0">
              <a:solidFill>
                <a:srgbClr val="FF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cs typeface="Arial"/>
            </a:endParaRP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22A8C805-5519-4FED-8B7F-86DAE44656FF}"/>
              </a:ext>
            </a:extLst>
          </p:cNvPr>
          <p:cNvSpPr/>
          <p:nvPr/>
        </p:nvSpPr>
        <p:spPr>
          <a:xfrm>
            <a:off x="339850" y="1859028"/>
            <a:ext cx="399495" cy="399495"/>
          </a:xfrm>
          <a:prstGeom prst="ellipse">
            <a:avLst/>
          </a:prstGeom>
          <a:solidFill>
            <a:srgbClr val="002D4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1</a:t>
            </a:r>
            <a:endParaRPr lang="es-CO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AB03915-C84D-440C-8D65-BA425ABC5AE2}"/>
              </a:ext>
            </a:extLst>
          </p:cNvPr>
          <p:cNvSpPr txBox="1"/>
          <p:nvPr/>
        </p:nvSpPr>
        <p:spPr>
          <a:xfrm>
            <a:off x="1055419" y="1889188"/>
            <a:ext cx="21918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DISEÑAR Y SISTEMATIZAR</a:t>
            </a:r>
            <a:r>
              <a:rPr lang="es-CO" sz="1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O" sz="1400" dirty="0"/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FD631E2F-0452-4621-9DC1-528613895BD9}"/>
              </a:ext>
            </a:extLst>
          </p:cNvPr>
          <p:cNvSpPr/>
          <p:nvPr/>
        </p:nvSpPr>
        <p:spPr>
          <a:xfrm>
            <a:off x="552660" y="3265902"/>
            <a:ext cx="2917718" cy="399495"/>
          </a:xfrm>
          <a:prstGeom prst="roundRect">
            <a:avLst/>
          </a:prstGeom>
          <a:solidFill>
            <a:srgbClr val="CE2627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475BB4BE-823B-4DAE-8AB1-E424DCEF957E}"/>
              </a:ext>
            </a:extLst>
          </p:cNvPr>
          <p:cNvSpPr/>
          <p:nvPr/>
        </p:nvSpPr>
        <p:spPr>
          <a:xfrm>
            <a:off x="339850" y="3265902"/>
            <a:ext cx="399495" cy="399495"/>
          </a:xfrm>
          <a:prstGeom prst="ellipse">
            <a:avLst/>
          </a:prstGeom>
          <a:solidFill>
            <a:srgbClr val="CE2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2</a:t>
            </a:r>
            <a:endParaRPr lang="es-CO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D401D7C-B5F9-480A-BAFC-C3F05052A96E}"/>
              </a:ext>
            </a:extLst>
          </p:cNvPr>
          <p:cNvSpPr txBox="1"/>
          <p:nvPr/>
        </p:nvSpPr>
        <p:spPr>
          <a:xfrm>
            <a:off x="920494" y="3296062"/>
            <a:ext cx="21918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b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ARTICULAR</a:t>
            </a:r>
            <a:endParaRPr lang="es-CO" sz="1400"/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07F36CC1-2F1C-4CDE-B878-680E3B98CF86}"/>
              </a:ext>
            </a:extLst>
          </p:cNvPr>
          <p:cNvSpPr/>
          <p:nvPr/>
        </p:nvSpPr>
        <p:spPr>
          <a:xfrm>
            <a:off x="552660" y="4733289"/>
            <a:ext cx="2917718" cy="399495"/>
          </a:xfrm>
          <a:prstGeom prst="roundRect">
            <a:avLst/>
          </a:prstGeom>
          <a:solidFill>
            <a:srgbClr val="EC7A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C46E7DF7-EFCB-42FA-BE33-5535772E13AF}"/>
              </a:ext>
            </a:extLst>
          </p:cNvPr>
          <p:cNvSpPr/>
          <p:nvPr/>
        </p:nvSpPr>
        <p:spPr>
          <a:xfrm>
            <a:off x="339850" y="4733289"/>
            <a:ext cx="399495" cy="399495"/>
          </a:xfrm>
          <a:prstGeom prst="ellipse">
            <a:avLst/>
          </a:prstGeom>
          <a:solidFill>
            <a:srgbClr val="EC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3</a:t>
            </a:r>
            <a:endParaRPr lang="es-CO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0D1F353-D79C-4275-BF0A-6E38ED6F0917}"/>
              </a:ext>
            </a:extLst>
          </p:cNvPr>
          <p:cNvSpPr txBox="1"/>
          <p:nvPr/>
        </p:nvSpPr>
        <p:spPr>
          <a:xfrm>
            <a:off x="920494" y="4763449"/>
            <a:ext cx="21918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b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EVALUAR Y PUBLICAR</a:t>
            </a:r>
            <a:endParaRPr lang="es-CO" sz="1400"/>
          </a:p>
        </p:txBody>
      </p:sp>
      <p:sp>
        <p:nvSpPr>
          <p:cNvPr id="2" name="CuadroTexto 14">
            <a:extLst>
              <a:ext uri="{FF2B5EF4-FFF2-40B4-BE49-F238E27FC236}">
                <a16:creationId xmlns:a16="http://schemas.microsoft.com/office/drawing/2014/main" id="{51EBA6B5-4636-4AFA-95F2-1C7514838FD2}"/>
              </a:ext>
            </a:extLst>
          </p:cNvPr>
          <p:cNvSpPr txBox="1"/>
          <p:nvPr/>
        </p:nvSpPr>
        <p:spPr>
          <a:xfrm>
            <a:off x="3234489" y="6297526"/>
            <a:ext cx="572302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1400"/>
              <a:t>Observatorio de Ocupación y Valor del Suelo | DTS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ED9ED40-67B9-451C-A578-BEE4C418BD3B}"/>
              </a:ext>
            </a:extLst>
          </p:cNvPr>
          <p:cNvSpPr txBox="1"/>
          <p:nvPr/>
        </p:nvSpPr>
        <p:spPr>
          <a:xfrm>
            <a:off x="5987844" y="1034789"/>
            <a:ext cx="3948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1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PRINCIPALES HITOS EN LA METODOLOGÍA</a:t>
            </a:r>
            <a:endParaRPr lang="es-CO" sz="1600" b="1">
              <a:solidFill>
                <a:srgbClr val="FF0000"/>
              </a:solidFill>
            </a:endParaRPr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0F36FC2A-03D4-434D-AF61-A04BE6714971}"/>
              </a:ext>
            </a:extLst>
          </p:cNvPr>
          <p:cNvSpPr/>
          <p:nvPr/>
        </p:nvSpPr>
        <p:spPr>
          <a:xfrm>
            <a:off x="4628651" y="1697041"/>
            <a:ext cx="651272" cy="651272"/>
          </a:xfrm>
          <a:prstGeom prst="ellipse">
            <a:avLst/>
          </a:prstGeom>
          <a:solidFill>
            <a:srgbClr val="002D4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5" name="Gráfico 64">
            <a:extLst>
              <a:ext uri="{FF2B5EF4-FFF2-40B4-BE49-F238E27FC236}">
                <a16:creationId xmlns:a16="http://schemas.microsoft.com/office/drawing/2014/main" id="{A7978883-FFF4-491C-B722-ADBAE1407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28650" y="1831382"/>
            <a:ext cx="591143" cy="434664"/>
          </a:xfrm>
          <a:prstGeom prst="rect">
            <a:avLst/>
          </a:prstGeom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8137AEB1-81A4-48B3-867B-2C432E37F91C}"/>
              </a:ext>
            </a:extLst>
          </p:cNvPr>
          <p:cNvSpPr txBox="1"/>
          <p:nvPr/>
        </p:nvSpPr>
        <p:spPr>
          <a:xfrm>
            <a:off x="3577503" y="2384938"/>
            <a:ext cx="2361223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s-CO" sz="1150">
                <a:latin typeface="Arial Narrow" panose="020B0606020202030204" pitchFamily="34" charset="0"/>
              </a:rPr>
              <a:t>Diseño de la estrategia empírica cualitativa, cuantitativa y mixta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9B908D07-6781-43CE-9435-CD321BAEAA6A}"/>
              </a:ext>
            </a:extLst>
          </p:cNvPr>
          <p:cNvSpPr txBox="1"/>
          <p:nvPr/>
        </p:nvSpPr>
        <p:spPr>
          <a:xfrm>
            <a:off x="6074241" y="2404061"/>
            <a:ext cx="2848387" cy="62324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 algn="ctr"/>
            <a:r>
              <a:rPr lang="es-CO" sz="1150">
                <a:latin typeface="Arial Narrow"/>
              </a:rPr>
              <a:t>Análisis, limpieza y procesamiento de fuentes secundarias e información espacial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01963F11-B64C-4AB6-A627-FC1C402AB977}"/>
              </a:ext>
            </a:extLst>
          </p:cNvPr>
          <p:cNvSpPr txBox="1"/>
          <p:nvPr/>
        </p:nvSpPr>
        <p:spPr>
          <a:xfrm>
            <a:off x="9193657" y="2446320"/>
            <a:ext cx="1709446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s-CO" sz="1150">
                <a:latin typeface="Arial Narrow" panose="020B0606020202030204" pitchFamily="34" charset="0"/>
              </a:rPr>
              <a:t>Construcción de índices e indicadores</a:t>
            </a:r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id="{5C77C4D9-7E21-4AD6-8CE3-843EFE32C387}"/>
              </a:ext>
            </a:extLst>
          </p:cNvPr>
          <p:cNvSpPr/>
          <p:nvPr/>
        </p:nvSpPr>
        <p:spPr>
          <a:xfrm>
            <a:off x="7337021" y="1660612"/>
            <a:ext cx="651272" cy="651272"/>
          </a:xfrm>
          <a:prstGeom prst="ellipse">
            <a:avLst/>
          </a:prstGeom>
          <a:solidFill>
            <a:srgbClr val="002D4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5BD29D9A-C79D-4A16-B4ED-4211C4AB6B65}"/>
              </a:ext>
            </a:extLst>
          </p:cNvPr>
          <p:cNvSpPr/>
          <p:nvPr/>
        </p:nvSpPr>
        <p:spPr>
          <a:xfrm>
            <a:off x="9957441" y="1660612"/>
            <a:ext cx="651272" cy="651272"/>
          </a:xfrm>
          <a:prstGeom prst="ellipse">
            <a:avLst/>
          </a:prstGeom>
          <a:solidFill>
            <a:srgbClr val="002D4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6" name="Gráfico 65">
            <a:extLst>
              <a:ext uri="{FF2B5EF4-FFF2-40B4-BE49-F238E27FC236}">
                <a16:creationId xmlns:a16="http://schemas.microsoft.com/office/drawing/2014/main" id="{BE568164-7B25-4CFE-B9B2-8DDCFD7EB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31849" y="1837502"/>
            <a:ext cx="461900" cy="338727"/>
          </a:xfrm>
          <a:prstGeom prst="rect">
            <a:avLst/>
          </a:prstGeom>
        </p:spPr>
      </p:pic>
      <p:pic>
        <p:nvPicPr>
          <p:cNvPr id="70" name="Gráfico 69">
            <a:extLst>
              <a:ext uri="{FF2B5EF4-FFF2-40B4-BE49-F238E27FC236}">
                <a16:creationId xmlns:a16="http://schemas.microsoft.com/office/drawing/2014/main" id="{A28E4C87-1F79-42FF-85AA-ECD05CB962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74887" y="1725355"/>
            <a:ext cx="448621" cy="489405"/>
          </a:xfrm>
          <a:prstGeom prst="rect">
            <a:avLst/>
          </a:prstGeom>
        </p:spPr>
      </p:pic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E045FB0C-46A4-44E9-971C-A49BDB5C8F5B}"/>
              </a:ext>
            </a:extLst>
          </p:cNvPr>
          <p:cNvCxnSpPr>
            <a:cxnSpLocks/>
          </p:cNvCxnSpPr>
          <p:nvPr/>
        </p:nvCxnSpPr>
        <p:spPr>
          <a:xfrm>
            <a:off x="3470378" y="3481958"/>
            <a:ext cx="7876048" cy="0"/>
          </a:xfrm>
          <a:prstGeom prst="line">
            <a:avLst/>
          </a:prstGeom>
          <a:ln>
            <a:solidFill>
              <a:srgbClr val="CE2627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ipse 42">
            <a:extLst>
              <a:ext uri="{FF2B5EF4-FFF2-40B4-BE49-F238E27FC236}">
                <a16:creationId xmlns:a16="http://schemas.microsoft.com/office/drawing/2014/main" id="{1FAD8C38-B9FD-4FFD-AB27-57AB3637F704}"/>
              </a:ext>
            </a:extLst>
          </p:cNvPr>
          <p:cNvSpPr/>
          <p:nvPr/>
        </p:nvSpPr>
        <p:spPr>
          <a:xfrm>
            <a:off x="10015553" y="3070844"/>
            <a:ext cx="661890" cy="66189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7B4CE089-8EDD-4573-84D0-C8A846ECCC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82908" y="3203792"/>
            <a:ext cx="323185" cy="385554"/>
          </a:xfrm>
          <a:prstGeom prst="rect">
            <a:avLst/>
          </a:prstGeom>
        </p:spPr>
      </p:pic>
      <p:sp>
        <p:nvSpPr>
          <p:cNvPr id="45" name="Elipse 44">
            <a:extLst>
              <a:ext uri="{FF2B5EF4-FFF2-40B4-BE49-F238E27FC236}">
                <a16:creationId xmlns:a16="http://schemas.microsoft.com/office/drawing/2014/main" id="{39B08C71-27EB-43D2-B229-5269C102CE27}"/>
              </a:ext>
            </a:extLst>
          </p:cNvPr>
          <p:cNvSpPr/>
          <p:nvPr/>
        </p:nvSpPr>
        <p:spPr>
          <a:xfrm>
            <a:off x="10318505" y="3396569"/>
            <a:ext cx="156806" cy="156806"/>
          </a:xfrm>
          <a:prstGeom prst="ellipse">
            <a:avLst/>
          </a:prstGeom>
          <a:solidFill>
            <a:srgbClr val="CE2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$</a:t>
            </a:r>
            <a:endParaRPr lang="es-CO"/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74B25C0A-9103-4333-A7CC-B745F435C520}"/>
              </a:ext>
            </a:extLst>
          </p:cNvPr>
          <p:cNvSpPr/>
          <p:nvPr/>
        </p:nvSpPr>
        <p:spPr>
          <a:xfrm>
            <a:off x="4609621" y="3062432"/>
            <a:ext cx="670302" cy="670302"/>
          </a:xfrm>
          <a:prstGeom prst="ellipse">
            <a:avLst/>
          </a:prstGeom>
          <a:solidFill>
            <a:srgbClr val="CE2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DD6EBED0-0DA7-4948-B87E-A4E7DB5D4893}"/>
              </a:ext>
            </a:extLst>
          </p:cNvPr>
          <p:cNvSpPr txBox="1"/>
          <p:nvPr/>
        </p:nvSpPr>
        <p:spPr>
          <a:xfrm>
            <a:off x="4160493" y="3776233"/>
            <a:ext cx="1641244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150" dirty="0">
                <a:latin typeface="Arial Narrow" panose="020B0606020202030204" pitchFamily="34" charset="0"/>
              </a:rPr>
              <a:t>Socialización de resultados obtenidos con la Red de Observatorios Distritales</a:t>
            </a:r>
            <a:endParaRPr lang="es-CO" sz="1150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C0E121F-B65B-4B05-A008-7D0B6784C6EE}"/>
              </a:ext>
            </a:extLst>
          </p:cNvPr>
          <p:cNvSpPr txBox="1"/>
          <p:nvPr/>
        </p:nvSpPr>
        <p:spPr>
          <a:xfrm>
            <a:off x="6717220" y="3822709"/>
            <a:ext cx="190990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150" dirty="0">
                <a:latin typeface="Arial Narrow" panose="020B0606020202030204" pitchFamily="34" charset="0"/>
              </a:rPr>
              <a:t>Identificación de patrones en mercados que indiquen posibles inversiones, participaciones o situaciones.</a:t>
            </a:r>
            <a:endParaRPr lang="es-CO" sz="1150" dirty="0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918ADE7E-184A-4B3F-86EE-D4A1339E3DE8}"/>
              </a:ext>
            </a:extLst>
          </p:cNvPr>
          <p:cNvSpPr txBox="1"/>
          <p:nvPr/>
        </p:nvSpPr>
        <p:spPr>
          <a:xfrm>
            <a:off x="9390960" y="3842187"/>
            <a:ext cx="1909903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150" dirty="0">
                <a:latin typeface="Arial Narrow" panose="020B0606020202030204" pitchFamily="34" charset="0"/>
              </a:rPr>
              <a:t>Identificación de usos prácticos de la información obtenida. </a:t>
            </a:r>
            <a:endParaRPr lang="es-CO" sz="1150" dirty="0"/>
          </a:p>
        </p:txBody>
      </p:sp>
      <p:pic>
        <p:nvPicPr>
          <p:cNvPr id="50" name="Gráfico 49">
            <a:extLst>
              <a:ext uri="{FF2B5EF4-FFF2-40B4-BE49-F238E27FC236}">
                <a16:creationId xmlns:a16="http://schemas.microsoft.com/office/drawing/2014/main" id="{1192BD34-A243-4F08-8019-CD737F567B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15838" y="3245240"/>
            <a:ext cx="434687" cy="347750"/>
          </a:xfrm>
          <a:prstGeom prst="rect">
            <a:avLst/>
          </a:prstGeom>
        </p:spPr>
      </p:pic>
      <p:pic>
        <p:nvPicPr>
          <p:cNvPr id="51" name="Gráfico 50">
            <a:extLst>
              <a:ext uri="{FF2B5EF4-FFF2-40B4-BE49-F238E27FC236}">
                <a16:creationId xmlns:a16="http://schemas.microsoft.com/office/drawing/2014/main" id="{3BF2097C-6CB1-4407-B1B7-029CE50FC6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37021" y="3083964"/>
            <a:ext cx="670302" cy="670302"/>
          </a:xfrm>
          <a:prstGeom prst="rect">
            <a:avLst/>
          </a:prstGeom>
        </p:spPr>
      </p:pic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92A81910-D418-4B42-80F7-AF5D26E32FE6}"/>
              </a:ext>
            </a:extLst>
          </p:cNvPr>
          <p:cNvCxnSpPr>
            <a:cxnSpLocks/>
          </p:cNvCxnSpPr>
          <p:nvPr/>
        </p:nvCxnSpPr>
        <p:spPr>
          <a:xfrm>
            <a:off x="3493825" y="4942048"/>
            <a:ext cx="7876048" cy="0"/>
          </a:xfrm>
          <a:prstGeom prst="line">
            <a:avLst/>
          </a:prstGeom>
          <a:ln>
            <a:solidFill>
              <a:srgbClr val="EC7A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ipse 52">
            <a:extLst>
              <a:ext uri="{FF2B5EF4-FFF2-40B4-BE49-F238E27FC236}">
                <a16:creationId xmlns:a16="http://schemas.microsoft.com/office/drawing/2014/main" id="{F5F74BA5-15F3-405E-9DE5-12D202122034}"/>
              </a:ext>
            </a:extLst>
          </p:cNvPr>
          <p:cNvSpPr/>
          <p:nvPr/>
        </p:nvSpPr>
        <p:spPr>
          <a:xfrm>
            <a:off x="5822342" y="4497017"/>
            <a:ext cx="680195" cy="680195"/>
          </a:xfrm>
          <a:prstGeom prst="ellipse">
            <a:avLst/>
          </a:prstGeom>
          <a:solidFill>
            <a:srgbClr val="EC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F5AD3EF4-2DC2-43E9-A152-2255B1E273B2}"/>
              </a:ext>
            </a:extLst>
          </p:cNvPr>
          <p:cNvSpPr txBox="1"/>
          <p:nvPr/>
        </p:nvSpPr>
        <p:spPr>
          <a:xfrm>
            <a:off x="5175111" y="5246130"/>
            <a:ext cx="2136749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15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periódica y sistemática de los índices y temáticas definidas para el área de influencia</a:t>
            </a:r>
            <a:endParaRPr lang="es-CO" sz="1150"/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DA92ACED-81A6-4D89-86FB-B6FA76A7F53C}"/>
              </a:ext>
            </a:extLst>
          </p:cNvPr>
          <p:cNvSpPr/>
          <p:nvPr/>
        </p:nvSpPr>
        <p:spPr>
          <a:xfrm>
            <a:off x="8559658" y="4560947"/>
            <a:ext cx="680194" cy="680194"/>
          </a:xfrm>
          <a:prstGeom prst="ellipse">
            <a:avLst/>
          </a:prstGeom>
          <a:solidFill>
            <a:srgbClr val="EC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C11EFD58-B4A4-42D7-9CA5-C4BB9A06831D}"/>
              </a:ext>
            </a:extLst>
          </p:cNvPr>
          <p:cNvSpPr txBox="1"/>
          <p:nvPr/>
        </p:nvSpPr>
        <p:spPr>
          <a:xfrm>
            <a:off x="7355382" y="5252794"/>
            <a:ext cx="3253331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1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Publicación masiva y abierta de los documentos técnicos y análisis anteriormente mencionados para promover la verificación y usabilidad de la información</a:t>
            </a:r>
            <a:endParaRPr lang="es-CO" sz="1150" dirty="0"/>
          </a:p>
        </p:txBody>
      </p:sp>
      <p:pic>
        <p:nvPicPr>
          <p:cNvPr id="59" name="Gráfico 58">
            <a:extLst>
              <a:ext uri="{FF2B5EF4-FFF2-40B4-BE49-F238E27FC236}">
                <a16:creationId xmlns:a16="http://schemas.microsoft.com/office/drawing/2014/main" id="{89BC58CB-477F-47F6-B652-1EF5A792B9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58691" y="4617375"/>
            <a:ext cx="455829" cy="455829"/>
          </a:xfrm>
          <a:prstGeom prst="rect">
            <a:avLst/>
          </a:prstGeom>
        </p:spPr>
      </p:pic>
      <p:pic>
        <p:nvPicPr>
          <p:cNvPr id="60" name="Gráfico 59">
            <a:extLst>
              <a:ext uri="{FF2B5EF4-FFF2-40B4-BE49-F238E27FC236}">
                <a16:creationId xmlns:a16="http://schemas.microsoft.com/office/drawing/2014/main" id="{70BC77C7-BC3B-4291-A344-63F83EF62B8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669469" y="4676221"/>
            <a:ext cx="466379" cy="463479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AFE83634-F59F-4AEC-8683-E86A91EC7F86}"/>
              </a:ext>
            </a:extLst>
          </p:cNvPr>
          <p:cNvSpPr txBox="1"/>
          <p:nvPr/>
        </p:nvSpPr>
        <p:spPr>
          <a:xfrm>
            <a:off x="609875" y="2266046"/>
            <a:ext cx="28483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proceso de </a:t>
            </a:r>
            <a:r>
              <a:rPr lang="es-CO" sz="12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recolección, almacenamiento y procesamiento de los datos.</a:t>
            </a:r>
            <a:endParaRPr lang="es-CO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BD935070-282C-4493-A8D1-A9F6B3DCCA85}"/>
              </a:ext>
            </a:extLst>
          </p:cNvPr>
          <p:cNvSpPr txBox="1"/>
          <p:nvPr/>
        </p:nvSpPr>
        <p:spPr>
          <a:xfrm>
            <a:off x="552660" y="3705445"/>
            <a:ext cx="29388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CO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La información a los </a:t>
            </a:r>
            <a:r>
              <a:rPr lang="es-CO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datos, índices e indicadores de</a:t>
            </a:r>
            <a:r>
              <a:rPr lang="es-CO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 otras fuentes </a:t>
            </a:r>
            <a:r>
              <a:rPr lang="es-CO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para la definición instrumentos y mecanismos de captura de valor social y económico.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21A1C770-3310-475B-A0E3-9F070AC4726A}"/>
              </a:ext>
            </a:extLst>
          </p:cNvPr>
          <p:cNvSpPr txBox="1"/>
          <p:nvPr/>
        </p:nvSpPr>
        <p:spPr>
          <a:xfrm>
            <a:off x="589996" y="5152146"/>
            <a:ext cx="28334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informes periódicos con los resultados obtenidos en las diferentes evaluaciones y mediciones</a:t>
            </a:r>
            <a:endParaRPr lang="es-CO" sz="1200" dirty="0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0A516EB2-1ADE-4A26-8477-C8BF2DEC8A7B}"/>
              </a:ext>
            </a:extLst>
          </p:cNvPr>
          <p:cNvSpPr txBox="1"/>
          <p:nvPr/>
        </p:nvSpPr>
        <p:spPr>
          <a:xfrm>
            <a:off x="35617" y="962902"/>
            <a:ext cx="3948332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CO" sz="1600" b="1" dirty="0">
                <a:solidFill>
                  <a:srgbClr val="FF0000"/>
                </a:solidFill>
                <a:latin typeface="Arial Narrow"/>
                <a:cs typeface="Times New Roman"/>
              </a:rPr>
              <a:t>OBJETIVOS ESPECÍFICOS</a:t>
            </a:r>
          </a:p>
        </p:txBody>
      </p:sp>
    </p:spTree>
    <p:extLst>
      <p:ext uri="{BB962C8B-B14F-4D97-AF65-F5344CB8AC3E}">
        <p14:creationId xmlns:p14="http://schemas.microsoft.com/office/powerpoint/2010/main" val="2691096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Elipse 106">
            <a:extLst>
              <a:ext uri="{FF2B5EF4-FFF2-40B4-BE49-F238E27FC236}">
                <a16:creationId xmlns:a16="http://schemas.microsoft.com/office/drawing/2014/main" id="{2B88C5D4-678A-4EA3-A216-9E77BA05D59F}"/>
              </a:ext>
            </a:extLst>
          </p:cNvPr>
          <p:cNvSpPr/>
          <p:nvPr/>
        </p:nvSpPr>
        <p:spPr>
          <a:xfrm>
            <a:off x="4541608" y="2003164"/>
            <a:ext cx="672515" cy="67251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F49452E3-EC63-4DB0-B78F-4BF6D33367DF}"/>
              </a:ext>
            </a:extLst>
          </p:cNvPr>
          <p:cNvSpPr/>
          <p:nvPr/>
        </p:nvSpPr>
        <p:spPr>
          <a:xfrm>
            <a:off x="552660" y="2157312"/>
            <a:ext cx="2917718" cy="399495"/>
          </a:xfrm>
          <a:prstGeom prst="roundRect">
            <a:avLst/>
          </a:prstGeom>
          <a:solidFill>
            <a:srgbClr val="F2B847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C7F9473B-F466-49C0-805D-859272567309}"/>
              </a:ext>
            </a:extLst>
          </p:cNvPr>
          <p:cNvSpPr/>
          <p:nvPr/>
        </p:nvSpPr>
        <p:spPr>
          <a:xfrm>
            <a:off x="339850" y="2157312"/>
            <a:ext cx="399495" cy="399495"/>
          </a:xfrm>
          <a:prstGeom prst="ellipse">
            <a:avLst/>
          </a:prstGeom>
          <a:solidFill>
            <a:srgbClr val="F2B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4</a:t>
            </a:r>
            <a:endParaRPr lang="es-CO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E1E43148-A39F-4BCF-AAFF-4D7D5773CFF7}"/>
              </a:ext>
            </a:extLst>
          </p:cNvPr>
          <p:cNvSpPr txBox="1"/>
          <p:nvPr/>
        </p:nvSpPr>
        <p:spPr>
          <a:xfrm>
            <a:off x="920494" y="2187472"/>
            <a:ext cx="21918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b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FORMALIZAR</a:t>
            </a:r>
            <a:endParaRPr lang="es-CO" sz="1400"/>
          </a:p>
        </p:txBody>
      </p: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E2C79ADA-2DBF-40F9-A448-6406A411A5E6}"/>
              </a:ext>
            </a:extLst>
          </p:cNvPr>
          <p:cNvSpPr/>
          <p:nvPr/>
        </p:nvSpPr>
        <p:spPr>
          <a:xfrm>
            <a:off x="552660" y="4039347"/>
            <a:ext cx="2917718" cy="399495"/>
          </a:xfrm>
          <a:prstGeom prst="roundRect">
            <a:avLst/>
          </a:prstGeom>
          <a:solidFill>
            <a:srgbClr val="E0D9A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B38C8148-7C0A-416E-9EB1-F55A02AAF314}"/>
              </a:ext>
            </a:extLst>
          </p:cNvPr>
          <p:cNvSpPr/>
          <p:nvPr/>
        </p:nvSpPr>
        <p:spPr>
          <a:xfrm>
            <a:off x="339850" y="4039347"/>
            <a:ext cx="399495" cy="399495"/>
          </a:xfrm>
          <a:prstGeom prst="ellipse">
            <a:avLst/>
          </a:prstGeom>
          <a:solidFill>
            <a:srgbClr val="E0D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5</a:t>
            </a:r>
            <a:endParaRPr lang="es-CO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5F82FC7-2F63-4FFE-93EA-3F418542345E}"/>
              </a:ext>
            </a:extLst>
          </p:cNvPr>
          <p:cNvSpPr txBox="1"/>
          <p:nvPr/>
        </p:nvSpPr>
        <p:spPr>
          <a:xfrm>
            <a:off x="920494" y="4069507"/>
            <a:ext cx="21918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b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PROMOVER</a:t>
            </a:r>
            <a:endParaRPr lang="es-CO" sz="1400"/>
          </a:p>
        </p:txBody>
      </p:sp>
      <p:sp>
        <p:nvSpPr>
          <p:cNvPr id="2" name="CuadroTexto 14">
            <a:extLst>
              <a:ext uri="{FF2B5EF4-FFF2-40B4-BE49-F238E27FC236}">
                <a16:creationId xmlns:a16="http://schemas.microsoft.com/office/drawing/2014/main" id="{51EBA6B5-4636-4AFA-95F2-1C7514838FD2}"/>
              </a:ext>
            </a:extLst>
          </p:cNvPr>
          <p:cNvSpPr txBox="1"/>
          <p:nvPr/>
        </p:nvSpPr>
        <p:spPr>
          <a:xfrm>
            <a:off x="3234489" y="6297526"/>
            <a:ext cx="572302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1400"/>
              <a:t>Observatorio de Ocupación y Valor del Suelo | DTS</a:t>
            </a:r>
          </a:p>
        </p:txBody>
      </p:sp>
      <p:cxnSp>
        <p:nvCxnSpPr>
          <p:cNvPr id="83" name="Conector recto 82">
            <a:extLst>
              <a:ext uri="{FF2B5EF4-FFF2-40B4-BE49-F238E27FC236}">
                <a16:creationId xmlns:a16="http://schemas.microsoft.com/office/drawing/2014/main" id="{98106B31-2177-4438-B9F7-3B27403F79C2}"/>
              </a:ext>
            </a:extLst>
          </p:cNvPr>
          <p:cNvCxnSpPr>
            <a:cxnSpLocks/>
          </p:cNvCxnSpPr>
          <p:nvPr/>
        </p:nvCxnSpPr>
        <p:spPr>
          <a:xfrm>
            <a:off x="3470378" y="2376006"/>
            <a:ext cx="7876048" cy="0"/>
          </a:xfrm>
          <a:prstGeom prst="line">
            <a:avLst/>
          </a:prstGeom>
          <a:ln>
            <a:solidFill>
              <a:srgbClr val="FFC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6DEC7FBB-37E6-46F2-9928-DD3A2885DF49}"/>
              </a:ext>
            </a:extLst>
          </p:cNvPr>
          <p:cNvSpPr txBox="1"/>
          <p:nvPr/>
        </p:nvSpPr>
        <p:spPr>
          <a:xfrm>
            <a:off x="3918624" y="2822091"/>
            <a:ext cx="195781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15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Identificación de grupos de interés afines al Observatorio</a:t>
            </a:r>
            <a:endParaRPr lang="es-CO" sz="1150" dirty="0"/>
          </a:p>
        </p:txBody>
      </p:sp>
      <p:sp>
        <p:nvSpPr>
          <p:cNvPr id="112" name="CuadroTexto 111">
            <a:extLst>
              <a:ext uri="{FF2B5EF4-FFF2-40B4-BE49-F238E27FC236}">
                <a16:creationId xmlns:a16="http://schemas.microsoft.com/office/drawing/2014/main" id="{5DB408AB-FA8F-423B-B8CD-F986AD3D7808}"/>
              </a:ext>
            </a:extLst>
          </p:cNvPr>
          <p:cNvSpPr txBox="1"/>
          <p:nvPr/>
        </p:nvSpPr>
        <p:spPr>
          <a:xfrm>
            <a:off x="5926080" y="2776600"/>
            <a:ext cx="283448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s-CO" sz="115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Constitución de mesas y reuniones periódicas para evaluar los avances / la identificación de posibles ajustes simultáneos a las políticas públicas </a:t>
            </a:r>
            <a:endParaRPr lang="es-CO" sz="1150">
              <a:latin typeface="Arial Narrow" panose="020B0606020202030204" pitchFamily="34" charset="0"/>
            </a:endParaRPr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E4DCA994-8775-48BD-8E08-940D4F64A048}"/>
              </a:ext>
            </a:extLst>
          </p:cNvPr>
          <p:cNvSpPr txBox="1"/>
          <p:nvPr/>
        </p:nvSpPr>
        <p:spPr>
          <a:xfrm>
            <a:off x="8810210" y="2791608"/>
            <a:ext cx="2294462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s-CO" sz="115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Programación de seminarios de socialización de resultados</a:t>
            </a:r>
            <a:endParaRPr lang="es-CO" sz="1150">
              <a:latin typeface="Arial Narrow" panose="020B0606020202030204" pitchFamily="34" charset="0"/>
            </a:endParaRPr>
          </a:p>
        </p:txBody>
      </p:sp>
      <p:pic>
        <p:nvPicPr>
          <p:cNvPr id="118" name="Gráfico 117">
            <a:extLst>
              <a:ext uri="{FF2B5EF4-FFF2-40B4-BE49-F238E27FC236}">
                <a16:creationId xmlns:a16="http://schemas.microsoft.com/office/drawing/2014/main" id="{D1BFA198-F9FC-4104-9F94-9A7AAEB27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99067" y="2145408"/>
            <a:ext cx="396924" cy="396924"/>
          </a:xfrm>
          <a:prstGeom prst="rect">
            <a:avLst/>
          </a:prstGeom>
        </p:spPr>
      </p:pic>
      <p:sp>
        <p:nvSpPr>
          <p:cNvPr id="120" name="Elipse 119">
            <a:extLst>
              <a:ext uri="{FF2B5EF4-FFF2-40B4-BE49-F238E27FC236}">
                <a16:creationId xmlns:a16="http://schemas.microsoft.com/office/drawing/2014/main" id="{E16C39A1-0EBD-4502-904B-47396A368EBA}"/>
              </a:ext>
            </a:extLst>
          </p:cNvPr>
          <p:cNvSpPr/>
          <p:nvPr/>
        </p:nvSpPr>
        <p:spPr>
          <a:xfrm>
            <a:off x="7329868" y="2003164"/>
            <a:ext cx="672515" cy="67251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3" name="Elipse 122">
            <a:extLst>
              <a:ext uri="{FF2B5EF4-FFF2-40B4-BE49-F238E27FC236}">
                <a16:creationId xmlns:a16="http://schemas.microsoft.com/office/drawing/2014/main" id="{56C8CEF2-353B-447D-ABCF-60CFF20E6D0B}"/>
              </a:ext>
            </a:extLst>
          </p:cNvPr>
          <p:cNvSpPr/>
          <p:nvPr/>
        </p:nvSpPr>
        <p:spPr>
          <a:xfrm>
            <a:off x="9957441" y="2003164"/>
            <a:ext cx="651272" cy="6512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6" name="Gráfico 115">
            <a:extLst>
              <a:ext uri="{FF2B5EF4-FFF2-40B4-BE49-F238E27FC236}">
                <a16:creationId xmlns:a16="http://schemas.microsoft.com/office/drawing/2014/main" id="{3256D153-7821-468E-9221-48ADF1C75F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63307" y="2111842"/>
            <a:ext cx="444965" cy="444965"/>
          </a:xfrm>
          <a:prstGeom prst="rect">
            <a:avLst/>
          </a:prstGeom>
        </p:spPr>
      </p:pic>
      <p:pic>
        <p:nvPicPr>
          <p:cNvPr id="117" name="Gráfico 116">
            <a:extLst>
              <a:ext uri="{FF2B5EF4-FFF2-40B4-BE49-F238E27FC236}">
                <a16:creationId xmlns:a16="http://schemas.microsoft.com/office/drawing/2014/main" id="{80C41988-C9AD-499D-9D54-BF4DFF58EF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64003" y="2109726"/>
            <a:ext cx="438148" cy="438148"/>
          </a:xfrm>
          <a:prstGeom prst="rect">
            <a:avLst/>
          </a:prstGeom>
        </p:spPr>
      </p:pic>
      <p:sp>
        <p:nvSpPr>
          <p:cNvPr id="124" name="Elipse 123">
            <a:extLst>
              <a:ext uri="{FF2B5EF4-FFF2-40B4-BE49-F238E27FC236}">
                <a16:creationId xmlns:a16="http://schemas.microsoft.com/office/drawing/2014/main" id="{609DD135-4A81-4B5D-834D-7DC029BE6DCA}"/>
              </a:ext>
            </a:extLst>
          </p:cNvPr>
          <p:cNvSpPr/>
          <p:nvPr/>
        </p:nvSpPr>
        <p:spPr>
          <a:xfrm>
            <a:off x="4534657" y="3855715"/>
            <a:ext cx="672515" cy="672515"/>
          </a:xfrm>
          <a:prstGeom prst="ellipse">
            <a:avLst/>
          </a:prstGeom>
          <a:solidFill>
            <a:srgbClr val="E0D9AF"/>
          </a:solidFill>
          <a:ln>
            <a:solidFill>
              <a:srgbClr val="E0D9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875E585C-F9D6-41C2-A5C5-C24A80124E4B}"/>
              </a:ext>
            </a:extLst>
          </p:cNvPr>
          <p:cNvCxnSpPr>
            <a:cxnSpLocks/>
          </p:cNvCxnSpPr>
          <p:nvPr/>
        </p:nvCxnSpPr>
        <p:spPr>
          <a:xfrm>
            <a:off x="3463427" y="4228557"/>
            <a:ext cx="7876048" cy="0"/>
          </a:xfrm>
          <a:prstGeom prst="line">
            <a:avLst/>
          </a:prstGeom>
          <a:ln>
            <a:solidFill>
              <a:srgbClr val="E0D9AF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Elipse 126">
            <a:extLst>
              <a:ext uri="{FF2B5EF4-FFF2-40B4-BE49-F238E27FC236}">
                <a16:creationId xmlns:a16="http://schemas.microsoft.com/office/drawing/2014/main" id="{60E6778A-9027-4793-8F42-9177DF53E444}"/>
              </a:ext>
            </a:extLst>
          </p:cNvPr>
          <p:cNvSpPr/>
          <p:nvPr/>
        </p:nvSpPr>
        <p:spPr>
          <a:xfrm>
            <a:off x="7322917" y="3855715"/>
            <a:ext cx="672515" cy="672515"/>
          </a:xfrm>
          <a:prstGeom prst="ellipse">
            <a:avLst/>
          </a:prstGeom>
          <a:solidFill>
            <a:srgbClr val="E0D9AF"/>
          </a:solidFill>
          <a:ln>
            <a:solidFill>
              <a:srgbClr val="E0D9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8" name="Elipse 127">
            <a:extLst>
              <a:ext uri="{FF2B5EF4-FFF2-40B4-BE49-F238E27FC236}">
                <a16:creationId xmlns:a16="http://schemas.microsoft.com/office/drawing/2014/main" id="{4DD21BA1-1D7F-4879-A511-C44728FD3907}"/>
              </a:ext>
            </a:extLst>
          </p:cNvPr>
          <p:cNvSpPr/>
          <p:nvPr/>
        </p:nvSpPr>
        <p:spPr>
          <a:xfrm>
            <a:off x="9950490" y="3855715"/>
            <a:ext cx="651272" cy="651272"/>
          </a:xfrm>
          <a:prstGeom prst="ellipse">
            <a:avLst/>
          </a:prstGeom>
          <a:solidFill>
            <a:srgbClr val="E0D9AF"/>
          </a:solidFill>
          <a:ln>
            <a:solidFill>
              <a:srgbClr val="E0D9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8" name="Gráfico 137">
            <a:extLst>
              <a:ext uri="{FF2B5EF4-FFF2-40B4-BE49-F238E27FC236}">
                <a16:creationId xmlns:a16="http://schemas.microsoft.com/office/drawing/2014/main" id="{93F98848-CFA7-429A-A3A0-021F87A822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59456" y="3980355"/>
            <a:ext cx="429582" cy="429582"/>
          </a:xfrm>
          <a:prstGeom prst="rect">
            <a:avLst/>
          </a:prstGeom>
        </p:spPr>
      </p:pic>
      <p:pic>
        <p:nvPicPr>
          <p:cNvPr id="139" name="Imagen 138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E3986A4-ECC9-4EA6-AF97-B202B96B309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4" t="43771" r="45061" b="49794"/>
          <a:stretch/>
        </p:blipFill>
        <p:spPr>
          <a:xfrm>
            <a:off x="6235020" y="3192393"/>
            <a:ext cx="2392797" cy="1604538"/>
          </a:xfrm>
          <a:prstGeom prst="rect">
            <a:avLst/>
          </a:prstGeom>
        </p:spPr>
      </p:pic>
      <p:pic>
        <p:nvPicPr>
          <p:cNvPr id="140" name="Gráfico 139">
            <a:extLst>
              <a:ext uri="{FF2B5EF4-FFF2-40B4-BE49-F238E27FC236}">
                <a16:creationId xmlns:a16="http://schemas.microsoft.com/office/drawing/2014/main" id="{6D91DB86-DFB7-4AB8-9BF8-AD6731ACAF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095032" y="3952442"/>
            <a:ext cx="376090" cy="424842"/>
          </a:xfrm>
          <a:prstGeom prst="rect">
            <a:avLst/>
          </a:prstGeom>
        </p:spPr>
      </p:pic>
      <p:sp>
        <p:nvSpPr>
          <p:cNvPr id="141" name="CuadroTexto 140">
            <a:extLst>
              <a:ext uri="{FF2B5EF4-FFF2-40B4-BE49-F238E27FC236}">
                <a16:creationId xmlns:a16="http://schemas.microsoft.com/office/drawing/2014/main" id="{26CB8918-DCDD-4EB4-AA85-841818216374}"/>
              </a:ext>
            </a:extLst>
          </p:cNvPr>
          <p:cNvSpPr txBox="1"/>
          <p:nvPr/>
        </p:nvSpPr>
        <p:spPr>
          <a:xfrm>
            <a:off x="4214291" y="4690862"/>
            <a:ext cx="131324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15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Caracterización de grupos de interés</a:t>
            </a:r>
            <a:endParaRPr lang="es-CO" sz="1150"/>
          </a:p>
        </p:txBody>
      </p:sp>
      <p:sp>
        <p:nvSpPr>
          <p:cNvPr id="142" name="CuadroTexto 141">
            <a:extLst>
              <a:ext uri="{FF2B5EF4-FFF2-40B4-BE49-F238E27FC236}">
                <a16:creationId xmlns:a16="http://schemas.microsoft.com/office/drawing/2014/main" id="{5C3F2EBB-5CF3-4337-9D5F-863FF85DB646}"/>
              </a:ext>
            </a:extLst>
          </p:cNvPr>
          <p:cNvSpPr txBox="1"/>
          <p:nvPr/>
        </p:nvSpPr>
        <p:spPr>
          <a:xfrm>
            <a:off x="6095999" y="4646353"/>
            <a:ext cx="2540001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s-CO" sz="11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Publicación en plataformas oficiales los datos brutos e información procesada para los diferentes análisis</a:t>
            </a:r>
            <a:endParaRPr lang="es-CO" sz="1150" dirty="0">
              <a:latin typeface="Arial Narrow" panose="020B0606020202030204" pitchFamily="34" charset="0"/>
            </a:endParaRPr>
          </a:p>
        </p:txBody>
      </p:sp>
      <p:sp>
        <p:nvSpPr>
          <p:cNvPr id="143" name="CuadroTexto 142">
            <a:extLst>
              <a:ext uri="{FF2B5EF4-FFF2-40B4-BE49-F238E27FC236}">
                <a16:creationId xmlns:a16="http://schemas.microsoft.com/office/drawing/2014/main" id="{014D08F2-3A27-4D47-9E31-4418DE034B59}"/>
              </a:ext>
            </a:extLst>
          </p:cNvPr>
          <p:cNvSpPr txBox="1"/>
          <p:nvPr/>
        </p:nvSpPr>
        <p:spPr>
          <a:xfrm>
            <a:off x="8996496" y="4641198"/>
            <a:ext cx="2135013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s-CO" sz="115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Implementación de una estrategia de apertura para el modelo difusión</a:t>
            </a:r>
            <a:endParaRPr lang="es-CO" sz="1150">
              <a:latin typeface="Arial Narrow" panose="020B060602020203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695891E-CB0F-4795-8E73-A4BBA4F3870C}"/>
              </a:ext>
            </a:extLst>
          </p:cNvPr>
          <p:cNvSpPr txBox="1"/>
          <p:nvPr/>
        </p:nvSpPr>
        <p:spPr>
          <a:xfrm>
            <a:off x="635894" y="2638711"/>
            <a:ext cx="28344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una agenda de investigación con diferentes entidades </a:t>
            </a:r>
            <a:r>
              <a:rPr lang="es-CO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para la elaboración de la línea base y monitoreo transversal de los impactos</a:t>
            </a:r>
            <a:endParaRPr lang="es-CO" sz="1200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46D50C1F-6393-40AF-B861-8478DDE45A98}"/>
              </a:ext>
            </a:extLst>
          </p:cNvPr>
          <p:cNvSpPr txBox="1"/>
          <p:nvPr/>
        </p:nvSpPr>
        <p:spPr>
          <a:xfrm>
            <a:off x="659614" y="4458799"/>
            <a:ext cx="28038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alianzas con diferentes entidades centralizadas y descentralizadas del Distrito para la </a:t>
            </a:r>
            <a:r>
              <a:rPr lang="es-CO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divulgación, uso, aplicación y reutilización de la información</a:t>
            </a:r>
            <a:endParaRPr lang="es-CO" sz="120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CF7225-1AD3-42A3-B3EA-B20F5A0541F5}"/>
              </a:ext>
            </a:extLst>
          </p:cNvPr>
          <p:cNvSpPr txBox="1">
            <a:spLocks/>
          </p:cNvSpPr>
          <p:nvPr/>
        </p:nvSpPr>
        <p:spPr>
          <a:xfrm>
            <a:off x="257176" y="168476"/>
            <a:ext cx="8560357" cy="757130"/>
          </a:xfrm>
          <a:prstGeom prst="rect">
            <a:avLst/>
          </a:prstGeom>
          <a:noFill/>
        </p:spPr>
        <p:txBody>
          <a:bodyPr wrap="non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6000" b="1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es-MX" sz="32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Objetivos específicos y Metodología OOVS</a:t>
            </a:r>
          </a:p>
          <a:p>
            <a:pPr algn="l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3361FC4-DC4F-4EB1-A424-7CC80C3F5191}"/>
              </a:ext>
            </a:extLst>
          </p:cNvPr>
          <p:cNvSpPr txBox="1">
            <a:spLocks/>
          </p:cNvSpPr>
          <p:nvPr/>
        </p:nvSpPr>
        <p:spPr>
          <a:xfrm>
            <a:off x="257176" y="893289"/>
            <a:ext cx="184731" cy="286232"/>
          </a:xfrm>
          <a:prstGeom prst="rect">
            <a:avLst/>
          </a:prstGeom>
          <a:noFill/>
        </p:spPr>
        <p:txBody>
          <a:bodyPr wrap="non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6000" b="1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s-MX" sz="1400" dirty="0">
              <a:solidFill>
                <a:srgbClr val="FF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cs typeface="Arial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4F8839F-5A71-4B74-9A04-94668B439EE3}"/>
              </a:ext>
            </a:extLst>
          </p:cNvPr>
          <p:cNvSpPr txBox="1"/>
          <p:nvPr/>
        </p:nvSpPr>
        <p:spPr>
          <a:xfrm>
            <a:off x="5987844" y="1034789"/>
            <a:ext cx="3948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1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PRINCIPALES HITOS EN LA METODOLOGÍA</a:t>
            </a:r>
            <a:endParaRPr lang="es-CO" sz="1600" b="1">
              <a:solidFill>
                <a:srgbClr val="FF000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9FB3E07-D298-40E6-8DEA-E7E180B35489}"/>
              </a:ext>
            </a:extLst>
          </p:cNvPr>
          <p:cNvSpPr txBox="1"/>
          <p:nvPr/>
        </p:nvSpPr>
        <p:spPr>
          <a:xfrm>
            <a:off x="35617" y="962902"/>
            <a:ext cx="3948332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CO" sz="1600" b="1" dirty="0">
                <a:solidFill>
                  <a:srgbClr val="FF0000"/>
                </a:solidFill>
                <a:latin typeface="Arial Narrow"/>
                <a:cs typeface="Times New Roman"/>
              </a:rPr>
              <a:t>OBJETIVOS ESPECÍFICOS</a:t>
            </a:r>
          </a:p>
        </p:txBody>
      </p:sp>
    </p:spTree>
    <p:extLst>
      <p:ext uri="{BB962C8B-B14F-4D97-AF65-F5344CB8AC3E}">
        <p14:creationId xmlns:p14="http://schemas.microsoft.com/office/powerpoint/2010/main" val="3463673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Mapa&#10;&#10;Descripción generada automáticamente">
            <a:extLst>
              <a:ext uri="{FF2B5EF4-FFF2-40B4-BE49-F238E27FC236}">
                <a16:creationId xmlns:a16="http://schemas.microsoft.com/office/drawing/2014/main" id="{A4DFC242-4F74-434A-AE86-60D6FB049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759"/>
          </a:xfrm>
          <a:prstGeom prst="rect">
            <a:avLst/>
          </a:prstGeom>
        </p:spPr>
      </p:pic>
      <p:sp>
        <p:nvSpPr>
          <p:cNvPr id="2" name="CuadroTexto 14">
            <a:extLst>
              <a:ext uri="{FF2B5EF4-FFF2-40B4-BE49-F238E27FC236}">
                <a16:creationId xmlns:a16="http://schemas.microsoft.com/office/drawing/2014/main" id="{21F37ACE-34E7-4637-952A-719600BB247E}"/>
              </a:ext>
            </a:extLst>
          </p:cNvPr>
          <p:cNvSpPr txBox="1"/>
          <p:nvPr/>
        </p:nvSpPr>
        <p:spPr>
          <a:xfrm>
            <a:off x="3234489" y="6297526"/>
            <a:ext cx="572302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1400"/>
              <a:t>Observatorio de Ocupación y Valor del Suelo | DTS</a:t>
            </a:r>
          </a:p>
        </p:txBody>
      </p:sp>
      <p:pic>
        <p:nvPicPr>
          <p:cNvPr id="12" name="Imagen 11" descr="Mapa&#10;&#10;Descripción generada automáticamente">
            <a:extLst>
              <a:ext uri="{FF2B5EF4-FFF2-40B4-BE49-F238E27FC236}">
                <a16:creationId xmlns:a16="http://schemas.microsoft.com/office/drawing/2014/main" id="{6A03BC39-4E08-4BA9-B1D3-7F0B3C3498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096759"/>
          </a:xfrm>
          <a:prstGeom prst="rect">
            <a:avLst/>
          </a:prstGeom>
        </p:spPr>
      </p:pic>
      <p:pic>
        <p:nvPicPr>
          <p:cNvPr id="14" name="Imagen 13" descr="Mapa&#10;&#10;Descripción generada automáticamente">
            <a:extLst>
              <a:ext uri="{FF2B5EF4-FFF2-40B4-BE49-F238E27FC236}">
                <a16:creationId xmlns:a16="http://schemas.microsoft.com/office/drawing/2014/main" id="{63A1A108-37E1-4044-94A7-71C15B9832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096759"/>
          </a:xfrm>
          <a:prstGeom prst="rect">
            <a:avLst/>
          </a:prstGeom>
        </p:spPr>
      </p:pic>
      <p:pic>
        <p:nvPicPr>
          <p:cNvPr id="16" name="Imagen 15" descr="Mapa&#10;&#10;Descripción generada automáticamente">
            <a:extLst>
              <a:ext uri="{FF2B5EF4-FFF2-40B4-BE49-F238E27FC236}">
                <a16:creationId xmlns:a16="http://schemas.microsoft.com/office/drawing/2014/main" id="{4E98C5B9-525B-4D2D-B992-D97234C65B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192000" cy="6096759"/>
          </a:xfrm>
          <a:prstGeom prst="rect">
            <a:avLst/>
          </a:prstGeom>
        </p:spPr>
      </p:pic>
      <p:pic>
        <p:nvPicPr>
          <p:cNvPr id="19" name="Imagen 18" descr="Mapa&#10;&#10;Descripción generada automáticamente">
            <a:extLst>
              <a:ext uri="{FF2B5EF4-FFF2-40B4-BE49-F238E27FC236}">
                <a16:creationId xmlns:a16="http://schemas.microsoft.com/office/drawing/2014/main" id="{AF9ADDF7-6B9D-4FBA-A36F-1540B9B090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"/>
            <a:ext cx="12192000" cy="6096759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ADF2694-B861-455F-8441-7CB6C0999E6C}"/>
              </a:ext>
            </a:extLst>
          </p:cNvPr>
          <p:cNvSpPr txBox="1"/>
          <p:nvPr/>
        </p:nvSpPr>
        <p:spPr>
          <a:xfrm>
            <a:off x="8568806" y="5188104"/>
            <a:ext cx="34150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419" sz="1400" b="1" dirty="0"/>
              <a:t>10 minutos caminata</a:t>
            </a:r>
          </a:p>
          <a:p>
            <a:pPr algn="r"/>
            <a:r>
              <a:rPr lang="es-419" sz="1400" b="1" dirty="0"/>
              <a:t>15 minutos de caminata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954011F-90CB-46EC-9B5C-921BF890030E}"/>
              </a:ext>
            </a:extLst>
          </p:cNvPr>
          <p:cNvSpPr/>
          <p:nvPr/>
        </p:nvSpPr>
        <p:spPr>
          <a:xfrm>
            <a:off x="9531123" y="5269759"/>
            <a:ext cx="270587" cy="92401"/>
          </a:xfrm>
          <a:prstGeom prst="rect">
            <a:avLst/>
          </a:prstGeom>
          <a:solidFill>
            <a:srgbClr val="D02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F3D11431-4514-43BC-8762-22B86CCD5010}"/>
              </a:ext>
            </a:extLst>
          </p:cNvPr>
          <p:cNvSpPr/>
          <p:nvPr/>
        </p:nvSpPr>
        <p:spPr>
          <a:xfrm>
            <a:off x="9531123" y="5497172"/>
            <a:ext cx="270587" cy="92401"/>
          </a:xfrm>
          <a:prstGeom prst="rect">
            <a:avLst/>
          </a:prstGeom>
          <a:solidFill>
            <a:srgbClr val="FF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F2BB61D7-8352-4CEB-A44C-4654F771FBC9}"/>
              </a:ext>
            </a:extLst>
          </p:cNvPr>
          <p:cNvSpPr txBox="1">
            <a:spLocks/>
          </p:cNvSpPr>
          <p:nvPr/>
        </p:nvSpPr>
        <p:spPr>
          <a:xfrm>
            <a:off x="114708" y="124700"/>
            <a:ext cx="5567550" cy="75713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6000" b="1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es-MX" sz="24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Ámbitos de estudio del Observatorio</a:t>
            </a:r>
          </a:p>
          <a:p>
            <a:pPr algn="l"/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DEB3BA50-3B1D-4405-997A-E7B911889230}"/>
              </a:ext>
            </a:extLst>
          </p:cNvPr>
          <p:cNvCxnSpPr/>
          <p:nvPr/>
        </p:nvCxnSpPr>
        <p:spPr>
          <a:xfrm flipH="1">
            <a:off x="182432" y="5809966"/>
            <a:ext cx="252000" cy="0"/>
          </a:xfrm>
          <a:prstGeom prst="line">
            <a:avLst/>
          </a:prstGeom>
          <a:ln w="38100">
            <a:solidFill>
              <a:srgbClr val="4A6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C06AF26F-4069-4798-8D76-C49566B29C3B}"/>
              </a:ext>
            </a:extLst>
          </p:cNvPr>
          <p:cNvCxnSpPr/>
          <p:nvPr/>
        </p:nvCxnSpPr>
        <p:spPr>
          <a:xfrm flipH="1">
            <a:off x="182432" y="5450246"/>
            <a:ext cx="252000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A6F54BF-9852-4760-950D-258D66087434}"/>
              </a:ext>
            </a:extLst>
          </p:cNvPr>
          <p:cNvSpPr txBox="1"/>
          <p:nvPr/>
        </p:nvSpPr>
        <p:spPr>
          <a:xfrm>
            <a:off x="566252" y="4050041"/>
            <a:ext cx="3648075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b="1" dirty="0"/>
              <a:t>Área de influencia OOVS</a:t>
            </a:r>
          </a:p>
          <a:p>
            <a:r>
              <a:rPr lang="es-419" sz="1100" i="1" dirty="0"/>
              <a:t>PLMB Tramo  1</a:t>
            </a:r>
          </a:p>
          <a:p>
            <a:r>
              <a:rPr lang="es-419" sz="1100" i="1" dirty="0"/>
              <a:t>PLMB Extensión a Calle 100</a:t>
            </a:r>
          </a:p>
          <a:p>
            <a:r>
              <a:rPr lang="es-419" sz="1100" i="1" dirty="0"/>
              <a:t>L2MB – Prefactibilidad</a:t>
            </a:r>
          </a:p>
          <a:p>
            <a:r>
              <a:rPr lang="es-419" sz="1100" i="1" dirty="0"/>
              <a:t>LMB – Proyectadas</a:t>
            </a:r>
          </a:p>
          <a:p>
            <a:r>
              <a:rPr lang="es-419" sz="1100" i="1" dirty="0"/>
              <a:t>Corredores BRT</a:t>
            </a:r>
          </a:p>
          <a:p>
            <a:endParaRPr lang="es-CO" sz="1400" dirty="0"/>
          </a:p>
          <a:p>
            <a:r>
              <a:rPr lang="es-419" sz="1200" b="1" dirty="0"/>
              <a:t>Corredores Metro y férreos</a:t>
            </a:r>
          </a:p>
          <a:p>
            <a:r>
              <a:rPr lang="es-419" sz="1100" i="1" dirty="0"/>
              <a:t>Línea 1 (fases 1 y 2), Línea 2</a:t>
            </a:r>
          </a:p>
          <a:p>
            <a:r>
              <a:rPr lang="es-419" sz="1200" b="1" dirty="0"/>
              <a:t>Troncales alimentadoras del Sistema Metro</a:t>
            </a:r>
          </a:p>
          <a:p>
            <a:r>
              <a:rPr lang="es-419" sz="1100" i="1" dirty="0"/>
              <a:t>Av. Ciudad de Cali, Av. Carrera 68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6EE93AAB-46E7-4928-BFBE-E092D0E76D5C}"/>
              </a:ext>
            </a:extLst>
          </p:cNvPr>
          <p:cNvSpPr/>
          <p:nvPr/>
        </p:nvSpPr>
        <p:spPr>
          <a:xfrm>
            <a:off x="310580" y="4353897"/>
            <a:ext cx="252000" cy="98229"/>
          </a:xfrm>
          <a:prstGeom prst="rect">
            <a:avLst/>
          </a:prstGeom>
          <a:solidFill>
            <a:srgbClr val="CE2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98AC22E2-6AF6-4385-BE41-C49B297D3AF0}"/>
              </a:ext>
            </a:extLst>
          </p:cNvPr>
          <p:cNvSpPr/>
          <p:nvPr/>
        </p:nvSpPr>
        <p:spPr>
          <a:xfrm>
            <a:off x="310580" y="4527359"/>
            <a:ext cx="252000" cy="98229"/>
          </a:xfrm>
          <a:prstGeom prst="rect">
            <a:avLst/>
          </a:prstGeom>
          <a:solidFill>
            <a:srgbClr val="FF5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5ECADDB8-3E52-4057-90AF-FB4A2478EC0D}"/>
              </a:ext>
            </a:extLst>
          </p:cNvPr>
          <p:cNvSpPr/>
          <p:nvPr/>
        </p:nvSpPr>
        <p:spPr>
          <a:xfrm>
            <a:off x="310580" y="4689654"/>
            <a:ext cx="252000" cy="98229"/>
          </a:xfrm>
          <a:prstGeom prst="rect">
            <a:avLst/>
          </a:prstGeom>
          <a:solidFill>
            <a:srgbClr val="FDA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EDB7424F-8617-4F83-8A1B-808AF4A59FC8}"/>
              </a:ext>
            </a:extLst>
          </p:cNvPr>
          <p:cNvSpPr/>
          <p:nvPr/>
        </p:nvSpPr>
        <p:spPr>
          <a:xfrm>
            <a:off x="306651" y="4829688"/>
            <a:ext cx="252000" cy="98229"/>
          </a:xfrm>
          <a:prstGeom prst="rect">
            <a:avLst/>
          </a:prstGeom>
          <a:solidFill>
            <a:srgbClr val="E7C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91E2988-A3A8-44A6-A0CD-66FC8EDDC819}"/>
              </a:ext>
            </a:extLst>
          </p:cNvPr>
          <p:cNvSpPr/>
          <p:nvPr/>
        </p:nvSpPr>
        <p:spPr>
          <a:xfrm>
            <a:off x="306651" y="5000471"/>
            <a:ext cx="252000" cy="98229"/>
          </a:xfrm>
          <a:prstGeom prst="rect">
            <a:avLst/>
          </a:prstGeom>
          <a:solidFill>
            <a:srgbClr val="EAD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074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F4B14AFFC8AD147AB35297782B44D3A" ma:contentTypeVersion="13" ma:contentTypeDescription="Crear nuevo documento." ma:contentTypeScope="" ma:versionID="4e0a7507b622e9a87cc3fdd59a983f73">
  <xsd:schema xmlns:xsd="http://www.w3.org/2001/XMLSchema" xmlns:xs="http://www.w3.org/2001/XMLSchema" xmlns:p="http://schemas.microsoft.com/office/2006/metadata/properties" xmlns:ns2="818d6248-ada4-4f0e-bbd3-eae3a2aa02cd" xmlns:ns3="98ff6c21-e394-4944-8baa-62dd6682ab32" targetNamespace="http://schemas.microsoft.com/office/2006/metadata/properties" ma:root="true" ma:fieldsID="42d9be731c36635615783504081ccb51" ns2:_="" ns3:_="">
    <xsd:import namespace="818d6248-ada4-4f0e-bbd3-eae3a2aa02cd"/>
    <xsd:import namespace="98ff6c21-e394-4944-8baa-62dd6682ab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8d6248-ada4-4f0e-bbd3-eae3a2aa02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ff6c21-e394-4944-8baa-62dd6682ab3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7033BA-F451-47B3-A5B8-EA993B8F8B13}">
  <ds:schemaRefs>
    <ds:schemaRef ds:uri="818d6248-ada4-4f0e-bbd3-eae3a2aa02cd"/>
    <ds:schemaRef ds:uri="98ff6c21-e394-4944-8baa-62dd6682ab3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3B917D2-7F43-40AE-979A-BA215A0511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E8A92C-8788-45C8-9027-DBFEF0EC2E15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98ff6c21-e394-4944-8baa-62dd6682ab32"/>
    <ds:schemaRef ds:uri="818d6248-ada4-4f0e-bbd3-eae3a2aa02cd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</TotalTime>
  <Words>1931</Words>
  <Application>Microsoft Office PowerPoint</Application>
  <PresentationFormat>Panorámica</PresentationFormat>
  <Paragraphs>220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Arial Narrow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Sergio Jimenez</dc:creator>
  <cp:lastModifiedBy>JORGE HERNANDEZ RIVERA</cp:lastModifiedBy>
  <cp:revision>25</cp:revision>
  <dcterms:created xsi:type="dcterms:W3CDTF">2021-06-22T19:48:20Z</dcterms:created>
  <dcterms:modified xsi:type="dcterms:W3CDTF">2021-12-16T20:35:21Z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0x010100BF4B14AFFC8AD147AB35297782B44D3A</vt:lpwstr>
  </property>
</Properties>
</file>