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Arial Black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0" roundtripDataSignature="AMtx7mj1xZ6B/3DN8pPi9VKpPdOU49gK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1157" y="5918730"/>
            <a:ext cx="3472774" cy="81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1157" y="5918730"/>
            <a:ext cx="3472774" cy="81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1157" y="5918730"/>
            <a:ext cx="3472774" cy="81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 showMasterSp="0">
  <p:cSld name="Content slide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932140" y="1061350"/>
            <a:ext cx="3461646" cy="4924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473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14"/>
              <a:buChar char="•"/>
              <a:defRPr sz="1514"/>
            </a:lvl1pPr>
            <a:lvl2pPr indent="-324739" lvl="1" marL="91440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14"/>
              <a:buChar char="•"/>
              <a:defRPr sz="1514"/>
            </a:lvl2pPr>
            <a:lvl3pPr indent="-324739" lvl="2" marL="1371600" algn="l">
              <a:lnSpc>
                <a:spcPct val="7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1514"/>
              <a:buChar char="•"/>
              <a:defRPr sz="1514"/>
            </a:lvl3pPr>
            <a:lvl4pPr indent="-324739" lvl="3" marL="1828800" algn="l">
              <a:lnSpc>
                <a:spcPct val="7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1514"/>
              <a:buChar char="•"/>
              <a:defRPr sz="1514"/>
            </a:lvl4pPr>
            <a:lvl5pPr indent="-324739" lvl="4" marL="2286000" algn="l">
              <a:lnSpc>
                <a:spcPct val="7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1514"/>
              <a:buChar char="•"/>
              <a:defRPr sz="1514"/>
            </a:lvl5pPr>
            <a:lvl6pPr indent="-342900" lvl="5" marL="2743200" algn="l">
              <a:lnSpc>
                <a:spcPct val="9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25"/>
              <a:buFont typeface="Calibri"/>
              <a:buNone/>
              <a:defRPr sz="7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23704" y="6479808"/>
            <a:ext cx="349091" cy="111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i="0" sz="7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i="0" sz="7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i="0" sz="7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i="0" sz="7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i="0" sz="7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i="0" sz="7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i="0" sz="7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i="0" sz="7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i="0" sz="7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6" name="Google Shape;26;p6"/>
          <p:cNvSpPr txBox="1"/>
          <p:nvPr>
            <p:ph idx="11" type="ftr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25"/>
              <a:buFont typeface="Calibri"/>
              <a:buNone/>
              <a:defRPr b="0" i="0" sz="7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1157" y="5918730"/>
            <a:ext cx="3472774" cy="81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1157" y="5918730"/>
            <a:ext cx="3472774" cy="81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1157" y="5918730"/>
            <a:ext cx="3472774" cy="81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1157" y="5918730"/>
            <a:ext cx="3472774" cy="81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22375" r="0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>
            <p:ph type="ctrTitle"/>
          </p:nvPr>
        </p:nvSpPr>
        <p:spPr>
          <a:xfrm>
            <a:off x="1529209" y="390536"/>
            <a:ext cx="9144000" cy="15443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400"/>
              <a:buFont typeface="Arial"/>
              <a:buNone/>
            </a:pPr>
            <a:br>
              <a:rPr b="1" lang="es-ES" sz="4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4000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Comité Sectorial de Gestión y Desempeño del Sector Movilidad</a:t>
            </a:r>
            <a:br>
              <a:rPr b="1" lang="es-ES" sz="4000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2800">
                <a:solidFill>
                  <a:srgbClr val="879225"/>
                </a:solidFill>
                <a:latin typeface="Arial"/>
                <a:ea typeface="Arial"/>
                <a:cs typeface="Arial"/>
                <a:sym typeface="Arial"/>
              </a:rPr>
              <a:t>Sesión ordinaria</a:t>
            </a:r>
            <a:endParaRPr b="1" sz="2000">
              <a:solidFill>
                <a:srgbClr val="87922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Secretaría Distrital de Movilidad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Octubre 2021</a:t>
            </a:r>
            <a:endParaRPr b="0" i="0" sz="2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 flipH="1">
            <a:off x="8005862" y="2643015"/>
            <a:ext cx="4260716" cy="4351172"/>
          </a:xfrm>
          <a:custGeom>
            <a:rect b="b" l="l" r="r" t="t"/>
            <a:pathLst>
              <a:path extrusionOk="0" h="4223425" w="4156953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C5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3793675" y="2652742"/>
            <a:ext cx="4614021" cy="4332455"/>
          </a:xfrm>
          <a:custGeom>
            <a:rect b="b" l="l" r="r" t="t"/>
            <a:pathLst>
              <a:path extrusionOk="0" h="4205258" w="4501654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4378" y="4231532"/>
            <a:ext cx="5462859" cy="11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/>
        </p:nvSpPr>
        <p:spPr>
          <a:xfrm>
            <a:off x="857060" y="155591"/>
            <a:ext cx="9794047" cy="954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99"/>
              <a:buFont typeface="Arial"/>
              <a:buNone/>
            </a:pPr>
            <a:r>
              <a:t/>
            </a:r>
            <a:endParaRPr b="1" i="0" sz="3899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b="1" i="0" lang="es-E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CONTENIDO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167835" y="1109713"/>
            <a:ext cx="2737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Calibri"/>
              <a:buNone/>
            </a:pPr>
            <a:r>
              <a:rPr b="1" lang="es-ES" sz="3200" u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2820113" y="1921790"/>
            <a:ext cx="6807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b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155425" y="3823766"/>
            <a:ext cx="6807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2"/>
          <p:cNvCxnSpPr/>
          <p:nvPr/>
        </p:nvCxnSpPr>
        <p:spPr>
          <a:xfrm>
            <a:off x="857060" y="1109713"/>
            <a:ext cx="60385" cy="5227608"/>
          </a:xfrm>
          <a:prstGeom prst="straightConnector1">
            <a:avLst/>
          </a:prstGeom>
          <a:noFill/>
          <a:ln cap="flat" cmpd="sng" w="38100">
            <a:solidFill>
              <a:srgbClr val="87922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2"/>
          <p:cNvSpPr txBox="1"/>
          <p:nvPr/>
        </p:nvSpPr>
        <p:spPr>
          <a:xfrm>
            <a:off x="1161202" y="3012036"/>
            <a:ext cx="10125422" cy="27790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lang="es-E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quórum y declaración de la instalación de la sesión</a:t>
            </a:r>
            <a:endParaRPr b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lang="es-E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Aprobación del orden del día</a:t>
            </a:r>
            <a:endParaRPr b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lang="es-E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 compromisos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lang="es-E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 cifras Siniestralidad (OSV) – </a:t>
            </a:r>
            <a:r>
              <a:rPr b="0" lang="es-ES" sz="2800" u="none">
                <a:solidFill>
                  <a:srgbClr val="879225"/>
                </a:solidFill>
                <a:latin typeface="Calibri"/>
                <a:ea typeface="Calibri"/>
                <a:cs typeface="Calibri"/>
                <a:sym typeface="Calibri"/>
              </a:rPr>
              <a:t>20 min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lang="es-E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Desmonte de puentes peatonales (IDU)– </a:t>
            </a:r>
            <a:r>
              <a:rPr b="0" lang="es-ES" sz="2800" u="none">
                <a:solidFill>
                  <a:srgbClr val="879225"/>
                </a:solidFill>
                <a:latin typeface="Calibri"/>
                <a:ea typeface="Calibri"/>
                <a:cs typeface="Calibri"/>
                <a:sym typeface="Calibri"/>
              </a:rPr>
              <a:t>20 min 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lang="es-E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 ejecución presupuestal (OAPI-SDM) – </a:t>
            </a:r>
            <a:r>
              <a:rPr b="0" lang="es-ES" sz="2800" u="none">
                <a:solidFill>
                  <a:srgbClr val="879225"/>
                </a:solidFill>
                <a:latin typeface="Calibri"/>
                <a:ea typeface="Calibri"/>
                <a:cs typeface="Calibri"/>
                <a:sym typeface="Calibri"/>
              </a:rPr>
              <a:t>20 min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lang="es-E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Varios</a:t>
            </a:r>
            <a:r>
              <a:rPr b="0" lang="es-ES" sz="2800" u="none">
                <a:solidFill>
                  <a:srgbClr val="87922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s-E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0" lang="es-ES" sz="2800" u="none">
                <a:solidFill>
                  <a:srgbClr val="879225"/>
                </a:solidFill>
                <a:latin typeface="Calibri"/>
                <a:ea typeface="Calibri"/>
                <a:cs typeface="Calibri"/>
                <a:sym typeface="Calibri"/>
              </a:rPr>
              <a:t>10 min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sz="2800" u="none">
              <a:solidFill>
                <a:srgbClr val="8792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sz="2800" u="none">
              <a:solidFill>
                <a:srgbClr val="8792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857060" y="155591"/>
            <a:ext cx="9794047" cy="954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99"/>
              <a:buFont typeface="Arial"/>
              <a:buNone/>
            </a:pPr>
            <a:r>
              <a:t/>
            </a:r>
            <a:endParaRPr b="1" sz="3899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b="1" lang="es-E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SEGUIMIENTO COMPROMISOS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-434211" y="2420665"/>
            <a:ext cx="5273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Compromiso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UMV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3"/>
          <p:cNvGrpSpPr/>
          <p:nvPr/>
        </p:nvGrpSpPr>
        <p:grpSpPr>
          <a:xfrm>
            <a:off x="1670868" y="1027279"/>
            <a:ext cx="1063422" cy="1250153"/>
            <a:chOff x="5550537" y="1468732"/>
            <a:chExt cx="1063422" cy="1250153"/>
          </a:xfrm>
        </p:grpSpPr>
        <p:sp>
          <p:nvSpPr>
            <p:cNvPr id="127" name="Google Shape;127;p3"/>
            <p:cNvSpPr/>
            <p:nvPr/>
          </p:nvSpPr>
          <p:spPr>
            <a:xfrm>
              <a:off x="5721274" y="1622817"/>
              <a:ext cx="721825" cy="704382"/>
            </a:xfrm>
            <a:custGeom>
              <a:rect b="b" l="l" r="r" t="t"/>
              <a:pathLst>
                <a:path extrusionOk="0" h="29615" w="29615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550537" y="1468732"/>
              <a:ext cx="1063422" cy="1212018"/>
            </a:xfrm>
            <a:custGeom>
              <a:rect b="b" l="l" r="r" t="t"/>
              <a:pathLst>
                <a:path extrusionOk="0" h="50958" w="4363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936250" y="2554010"/>
              <a:ext cx="293410" cy="164875"/>
            </a:xfrm>
            <a:custGeom>
              <a:rect b="b" l="l" r="r" t="t"/>
              <a:pathLst>
                <a:path extrusionOk="0" h="6932" w="12038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5922217" y="1708378"/>
              <a:ext cx="3406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131" name="Google Shape;131;p3"/>
          <p:cNvSpPr txBox="1"/>
          <p:nvPr/>
        </p:nvSpPr>
        <p:spPr>
          <a:xfrm>
            <a:off x="7670148" y="1366859"/>
            <a:ext cx="3406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4529" y="1266925"/>
            <a:ext cx="8177338" cy="459336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186229" y="2973249"/>
            <a:ext cx="4032600" cy="3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fecha se han capacitado a los gremios o grupos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motociclistas, ciclistas, policía de tránsito de Bogotá y grupo de Gerencia en Vía de la SDM, los cuales han hecho los siguientes reportes con corte al 15 de octubre de 2021: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Motociclistas: dos (2) puntos de daño reportados.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Ciclistas: siete (7) puntos de daño reportados.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Policía de tránsito: sesenta y dos (56) puntos de daño reportados.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 en Vía: cuatrocientos cuarenta y cinco (347) puntos de daño reportados.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de reportes : 412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han atendido 60 Puntos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2020-01-07T17:00:58Z</dcterms:created>
  <dc:creator>Karen Andrea Cortés Gutierrez</dc:creator>
</cp:coreProperties>
</file>