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59" r:id="rId5"/>
    <p:sldMasterId id="2147483664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</p:sldIdLst>
  <p:sldSz cy="5143500" cx="9144000"/>
  <p:notesSz cx="6858000" cy="9144000"/>
  <p:embeddedFontLst>
    <p:embeddedFont>
      <p:font typeface="Arial Black"/>
      <p:regular r:id="rId18"/>
    </p:embeddedFont>
    <p:embeddedFont>
      <p:font typeface="Century Gothic"/>
      <p:regular r:id="rId19"/>
      <p:bold r:id="rId20"/>
      <p:italic r:id="rId21"/>
      <p:boldItalic r:id="rId22"/>
    </p:embeddedFont>
    <p:embeddedFont>
      <p:font typeface="Open Sans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27" roundtripDataSignature="AMtx7mjBjX5iJDZnFo4HIGEKdt7W0g8gw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CenturyGothic-bold.fntdata"/><Relationship Id="rId22" Type="http://schemas.openxmlformats.org/officeDocument/2006/relationships/font" Target="fonts/CenturyGothic-boldItalic.fntdata"/><Relationship Id="rId21" Type="http://schemas.openxmlformats.org/officeDocument/2006/relationships/font" Target="fonts/CenturyGothic-italic.fntdata"/><Relationship Id="rId24" Type="http://schemas.openxmlformats.org/officeDocument/2006/relationships/font" Target="fonts/OpenSans-bold.fntdata"/><Relationship Id="rId23" Type="http://schemas.openxmlformats.org/officeDocument/2006/relationships/font" Target="fonts/OpenSans-regular.fntdata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26" Type="http://schemas.openxmlformats.org/officeDocument/2006/relationships/font" Target="fonts/OpenSans-boldItalic.fntdata"/><Relationship Id="rId25" Type="http://schemas.openxmlformats.org/officeDocument/2006/relationships/font" Target="fonts/OpenSans-italic.fntdata"/><Relationship Id="rId27" Type="http://customschemas.google.com/relationships/presentationmetadata" Target="metadata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font" Target="fonts/CenturyGothic-regular.fntdata"/><Relationship Id="rId18" Type="http://schemas.openxmlformats.org/officeDocument/2006/relationships/font" Target="fonts/ArialBlack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50" name="Google Shape;150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86" name="Google Shape;286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6" name="Google Shape;16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7" name="Google Shape;167;p2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6" name="Google Shape;176;p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7" name="Google Shape;177;p35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4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5" name="Google Shape;185;p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6" name="Google Shape;186;p48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4" name="Google Shape;194;p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5" name="Google Shape;195;p49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50:notes"/>
          <p:cNvSpPr txBox="1"/>
          <p:nvPr>
            <p:ph idx="1" type="body"/>
          </p:nvPr>
        </p:nvSpPr>
        <p:spPr>
          <a:xfrm>
            <a:off x="731500" y="4560550"/>
            <a:ext cx="5852150" cy="43205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04" name="Google Shape;204;p50:notes"/>
          <p:cNvSpPr/>
          <p:nvPr>
            <p:ph idx="2" type="sldImg"/>
          </p:nvPr>
        </p:nvSpPr>
        <p:spPr>
          <a:xfrm>
            <a:off x="457200" y="720725"/>
            <a:ext cx="64008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5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2" name="Google Shape;232;p5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33" name="Google Shape;233;p5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52:notes"/>
          <p:cNvSpPr txBox="1"/>
          <p:nvPr>
            <p:ph idx="1" type="body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47" name="Google Shape;247;p52:notes"/>
          <p:cNvSpPr/>
          <p:nvPr>
            <p:ph idx="2" type="sldImg"/>
          </p:nvPr>
        </p:nvSpPr>
        <p:spPr>
          <a:xfrm>
            <a:off x="457200" y="720725"/>
            <a:ext cx="64008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20de1965dea_0_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g20de1965dea_0_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9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3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23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56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7" name="Google Shape;57;p56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2pPr>
            <a:lvl3pPr indent="-3238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/>
        </p:txBody>
      </p:sp>
      <p:sp>
        <p:nvSpPr>
          <p:cNvPr id="58" name="Google Shape;58;p56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9" name="Google Shape;59;p56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0" name="Google Shape;60;p56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type="title">
  <p:cSld name="TITLE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20de1965dea_0_218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3" name="Google Shape;63;g20de1965dea_0_218"/>
          <p:cNvSpPr txBox="1"/>
          <p:nvPr>
            <p:ph idx="1" type="subTitle"/>
          </p:nvPr>
        </p:nvSpPr>
        <p:spPr>
          <a:xfrm>
            <a:off x="1143000" y="2701529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64" name="Google Shape;64;g20de1965dea_0_218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5" name="Google Shape;65;g20de1965dea_0_218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6" name="Google Shape;66;g20de1965dea_0_218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ntents slide layout">
  <p:cSld name="1_Contents slide layou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20de1965dea_0_224"/>
          <p:cNvSpPr/>
          <p:nvPr/>
        </p:nvSpPr>
        <p:spPr>
          <a:xfrm>
            <a:off x="304386" y="4779169"/>
            <a:ext cx="8535300" cy="260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g20de1965dea_0_224"/>
          <p:cNvSpPr/>
          <p:nvPr/>
        </p:nvSpPr>
        <p:spPr>
          <a:xfrm>
            <a:off x="5940599" y="4764881"/>
            <a:ext cx="28992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COMPUTER REPAIR &amp; SUPPORT </a:t>
            </a:r>
            <a:endParaRPr sz="1100"/>
          </a:p>
        </p:txBody>
      </p:sp>
      <p:sp>
        <p:nvSpPr>
          <p:cNvPr id="70" name="Google Shape;70;g20de1965dea_0_224"/>
          <p:cNvSpPr txBox="1"/>
          <p:nvPr>
            <p:ph idx="1" type="body"/>
          </p:nvPr>
        </p:nvSpPr>
        <p:spPr>
          <a:xfrm>
            <a:off x="1" y="254632"/>
            <a:ext cx="8922600" cy="5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262626"/>
              </a:buClr>
              <a:buSzPts val="4100"/>
              <a:buNone/>
              <a:defRPr b="0" sz="41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_Diapositiva de título" type="tx">
  <p:cSld name="TITLE_AND_BODY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4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type="title">
  <p:cSld name="TITLE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4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1" name="Google Shape;81;p24"/>
          <p:cNvSpPr txBox="1"/>
          <p:nvPr>
            <p:ph idx="1" type="subTitle"/>
          </p:nvPr>
        </p:nvSpPr>
        <p:spPr>
          <a:xfrm>
            <a:off x="1143000" y="2701528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82" name="Google Shape;82;p24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3" name="Google Shape;83;p24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4" name="Google Shape;84;p24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5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7" name="Google Shape;87;p25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8" name="Google Shape;88;p25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9" name="Google Shape;89;p25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0" name="Google Shape;90;p25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6"/>
          <p:cNvSpPr txBox="1"/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3" name="Google Shape;93;p26"/>
          <p:cNvSpPr txBox="1"/>
          <p:nvPr>
            <p:ph idx="1" type="body"/>
          </p:nvPr>
        </p:nvSpPr>
        <p:spPr>
          <a:xfrm>
            <a:off x="623888" y="3442097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94" name="Google Shape;94;p26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5" name="Google Shape;95;p26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6" name="Google Shape;96;p26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7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9" name="Google Shape;99;p27"/>
          <p:cNvSpPr txBox="1"/>
          <p:nvPr>
            <p:ph idx="1" type="body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0" name="Google Shape;100;p27"/>
          <p:cNvSpPr txBox="1"/>
          <p:nvPr>
            <p:ph idx="2" type="body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1" name="Google Shape;101;p27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2" name="Google Shape;102;p27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3" name="Google Shape;103;p27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8"/>
          <p:cNvSpPr txBox="1"/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6" name="Google Shape;106;p28"/>
          <p:cNvSpPr txBox="1"/>
          <p:nvPr>
            <p:ph idx="1" type="body"/>
          </p:nvPr>
        </p:nvSpPr>
        <p:spPr>
          <a:xfrm>
            <a:off x="629841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107" name="Google Shape;107;p28"/>
          <p:cNvSpPr txBox="1"/>
          <p:nvPr>
            <p:ph idx="2" type="body"/>
          </p:nvPr>
        </p:nvSpPr>
        <p:spPr>
          <a:xfrm>
            <a:off x="629841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8" name="Google Shape;108;p28"/>
          <p:cNvSpPr txBox="1"/>
          <p:nvPr>
            <p:ph idx="3" type="body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109" name="Google Shape;109;p28"/>
          <p:cNvSpPr txBox="1"/>
          <p:nvPr>
            <p:ph idx="4" type="body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0" name="Google Shape;110;p28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1" name="Google Shape;111;p28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2" name="Google Shape;112;p28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el título" type="titleOnly">
  <p:cSld name="TITLE_ONLY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9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5" name="Google Shape;115;p29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6" name="Google Shape;116;p29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7" name="Google Shape;117;p29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0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0" name="Google Shape;120;p30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1" name="Google Shape;121;p30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31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4" name="Google Shape;124;p31"/>
          <p:cNvSpPr txBox="1"/>
          <p:nvPr>
            <p:ph idx="1" type="body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125" name="Google Shape;125;p31"/>
          <p:cNvSpPr txBox="1"/>
          <p:nvPr>
            <p:ph idx="2" type="body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26" name="Google Shape;126;p31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7" name="Google Shape;127;p31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8" name="Google Shape;128;p31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picTx">
  <p:cSld name="PICTURE_WITH_CAPTION_TEXT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32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1" name="Google Shape;131;p32"/>
          <p:cNvSpPr/>
          <p:nvPr>
            <p:ph idx="2" type="pic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</p:sp>
      <p:sp>
        <p:nvSpPr>
          <p:cNvPr id="132" name="Google Shape;132;p32"/>
          <p:cNvSpPr txBox="1"/>
          <p:nvPr>
            <p:ph idx="1" type="body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33" name="Google Shape;133;p32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4" name="Google Shape;134;p32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5" name="Google Shape;135;p32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33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8" name="Google Shape;138;p33"/>
          <p:cNvSpPr txBox="1"/>
          <p:nvPr>
            <p:ph idx="1" type="body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39" name="Google Shape;139;p33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0" name="Google Shape;140;p33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1" name="Google Shape;141;p33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4"/>
          <p:cNvSpPr txBox="1"/>
          <p:nvPr>
            <p:ph type="title"/>
          </p:nvPr>
        </p:nvSpPr>
        <p:spPr>
          <a:xfrm rot="5400000">
            <a:off x="5350073" y="1467445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4" name="Google Shape;144;p34"/>
          <p:cNvSpPr txBox="1"/>
          <p:nvPr>
            <p:ph idx="1" type="body"/>
          </p:nvPr>
        </p:nvSpPr>
        <p:spPr>
          <a:xfrm rot="5400000">
            <a:off x="1349573" y="-447080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45" name="Google Shape;145;p34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6" name="Google Shape;146;p34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7" name="Google Shape;147;p34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1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1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1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2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2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21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3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theme" Target="../theme/theme1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4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0" name="Google Shape;50;p10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" name="Google Shape;51;p10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Google Shape;52;p10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10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1"/>
    <p:sldLayoutId id="2147483661" r:id="rId2"/>
    <p:sldLayoutId id="2147483662" r:id="rId3"/>
    <p:sldLayoutId id="2147483663" r:id="rId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3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3" name="Google Shape;73;p13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" name="Google Shape;74;p13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" name="Google Shape;75;p13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" name="Google Shape;76;p13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15.png"/><Relationship Id="rId5" Type="http://schemas.openxmlformats.org/officeDocument/2006/relationships/image" Target="../media/image10.png"/><Relationship Id="rId6" Type="http://schemas.openxmlformats.org/officeDocument/2006/relationships/image" Target="../media/image3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intranetmovilidad.movilidadbogota.gov.co/intranet/sites/default/files/2021-06-22/resultados-medicion-clima-laboral-sdm-2020.pdf" TargetMode="External"/><Relationship Id="rId4" Type="http://schemas.openxmlformats.org/officeDocument/2006/relationships/image" Target="../media/image12.jpg"/><Relationship Id="rId5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Relationship Id="rId4" Type="http://schemas.openxmlformats.org/officeDocument/2006/relationships/image" Target="../media/image11.png"/><Relationship Id="rId9" Type="http://schemas.openxmlformats.org/officeDocument/2006/relationships/image" Target="../media/image8.png"/><Relationship Id="rId5" Type="http://schemas.openxmlformats.org/officeDocument/2006/relationships/hyperlink" Target="https://drive.google.com/file/d/1HWJ_0GTXN7yjENkKIcc-PlPbmpan3uQt/view?usp=sharing" TargetMode="External"/><Relationship Id="rId6" Type="http://schemas.openxmlformats.org/officeDocument/2006/relationships/image" Target="../media/image7.png"/><Relationship Id="rId7" Type="http://schemas.openxmlformats.org/officeDocument/2006/relationships/image" Target="../media/image5.png"/><Relationship Id="rId8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png"/><Relationship Id="rId4" Type="http://schemas.openxmlformats.org/officeDocument/2006/relationships/image" Target="../media/image1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"/>
          <p:cNvSpPr txBox="1"/>
          <p:nvPr/>
        </p:nvSpPr>
        <p:spPr>
          <a:xfrm>
            <a:off x="258715" y="4024526"/>
            <a:ext cx="5007000" cy="55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C531E"/>
              </a:buClr>
              <a:buSzPts val="3600"/>
              <a:buFont typeface="Arial Black"/>
              <a:buNone/>
            </a:pPr>
            <a:r>
              <a:rPr b="0" i="0" lang="es" sz="2500" u="none" cap="none" strike="noStrike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Título dasdasdasdasdasd</a:t>
            </a:r>
            <a:endParaRPr b="0" i="0" sz="2500" u="none" cap="none" strike="noStrike">
              <a:solidFill>
                <a:srgbClr val="FFFFFF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descr="Imagen que contiene dibujo&#10;&#10;Descripción generada automáticamente" id="153" name="Google Shape;153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89263" y="4560540"/>
            <a:ext cx="2113298" cy="466767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1"/>
          <p:cNvSpPr txBox="1"/>
          <p:nvPr/>
        </p:nvSpPr>
        <p:spPr>
          <a:xfrm>
            <a:off x="258715" y="4418190"/>
            <a:ext cx="30209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" sz="1400" u="none" cap="none" strike="noStrike">
                <a:solidFill>
                  <a:srgbClr val="BDCF42"/>
                </a:solidFill>
                <a:latin typeface="Arial Black"/>
                <a:ea typeface="Arial Black"/>
                <a:cs typeface="Arial Black"/>
                <a:sym typeface="Arial Black"/>
              </a:rPr>
              <a:t>Felipe Ramírez Buitrago</a:t>
            </a:r>
            <a:endParaRPr b="0" i="0" sz="1400" u="none" cap="none" strike="noStrike">
              <a:solidFill>
                <a:srgbClr val="BDCF4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1"/>
          <p:cNvSpPr txBox="1"/>
          <p:nvPr/>
        </p:nvSpPr>
        <p:spPr>
          <a:xfrm>
            <a:off x="258715" y="4646813"/>
            <a:ext cx="3210600" cy="284663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23 de febrero de 2022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6" name="Google Shape;156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1"/>
          <p:cNvSpPr/>
          <p:nvPr/>
        </p:nvSpPr>
        <p:spPr>
          <a:xfrm>
            <a:off x="720358" y="973662"/>
            <a:ext cx="7703284" cy="3658773"/>
          </a:xfrm>
          <a:prstGeom prst="rect">
            <a:avLst/>
          </a:prstGeom>
          <a:solidFill>
            <a:srgbClr val="191C3A">
              <a:alpha val="6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8" name="Google Shape;158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612077" y="3791142"/>
            <a:ext cx="2333835" cy="466767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1"/>
          <p:cNvSpPr/>
          <p:nvPr/>
        </p:nvSpPr>
        <p:spPr>
          <a:xfrm>
            <a:off x="8666270" y="0"/>
            <a:ext cx="477730" cy="1612217"/>
          </a:xfrm>
          <a:prstGeom prst="rect">
            <a:avLst/>
          </a:prstGeom>
          <a:solidFill>
            <a:srgbClr val="BED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1"/>
          <p:cNvSpPr/>
          <p:nvPr/>
        </p:nvSpPr>
        <p:spPr>
          <a:xfrm>
            <a:off x="0" y="3985260"/>
            <a:ext cx="1158240" cy="1158240"/>
          </a:xfrm>
          <a:prstGeom prst="rect">
            <a:avLst/>
          </a:prstGeom>
          <a:solidFill>
            <a:srgbClr val="BED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efr_logo.jpg" id="161" name="Google Shape;161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86077" y="1042719"/>
            <a:ext cx="1480045" cy="1133952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313"/>
              </a:srgbClr>
            </a:outerShdw>
          </a:effectLst>
        </p:spPr>
      </p:pic>
      <p:sp>
        <p:nvSpPr>
          <p:cNvPr id="162" name="Google Shape;162;p1"/>
          <p:cNvSpPr txBox="1"/>
          <p:nvPr>
            <p:ph type="ctrTitle"/>
          </p:nvPr>
        </p:nvSpPr>
        <p:spPr>
          <a:xfrm>
            <a:off x="2635087" y="1112584"/>
            <a:ext cx="3873826" cy="214894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i="1" lang="es" sz="2800">
                <a:solidFill>
                  <a:schemeClr val="lt1"/>
                </a:solidFill>
              </a:rPr>
              <a:t>EMPRESA </a:t>
            </a:r>
            <a:br>
              <a:rPr i="1" lang="es" sz="2800">
                <a:solidFill>
                  <a:schemeClr val="lt1"/>
                </a:solidFill>
              </a:rPr>
            </a:br>
            <a:r>
              <a:rPr i="1" lang="es" sz="2800">
                <a:solidFill>
                  <a:schemeClr val="lt1"/>
                </a:solidFill>
              </a:rPr>
              <a:t>FAMILIARMENTE </a:t>
            </a:r>
            <a:br>
              <a:rPr i="1" lang="es" sz="2800">
                <a:solidFill>
                  <a:schemeClr val="lt1"/>
                </a:solidFill>
              </a:rPr>
            </a:br>
            <a:r>
              <a:rPr i="1" lang="es" sz="2800">
                <a:solidFill>
                  <a:schemeClr val="lt1"/>
                </a:solidFill>
              </a:rPr>
              <a:t>RESPONSABLE</a:t>
            </a:r>
            <a:endParaRPr sz="2800"/>
          </a:p>
        </p:txBody>
      </p:sp>
      <p:sp>
        <p:nvSpPr>
          <p:cNvPr id="163" name="Google Shape;163;p1"/>
          <p:cNvSpPr/>
          <p:nvPr/>
        </p:nvSpPr>
        <p:spPr>
          <a:xfrm>
            <a:off x="1308629" y="2903736"/>
            <a:ext cx="6637283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s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“CONCILIACIÓN , EQUILIBRIO O BALANCE DE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s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LA VIDA FAMILIAR, PERSONAL Y  LABORAL”</a:t>
            </a:r>
            <a:endParaRPr b="0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" name="Google Shape;288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338"/>
            <a:ext cx="9144000" cy="5140821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7"/>
          <p:cNvSpPr/>
          <p:nvPr/>
        </p:nvSpPr>
        <p:spPr>
          <a:xfrm>
            <a:off x="1447801" y="1466848"/>
            <a:ext cx="7696200" cy="22098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26136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7"/>
          <p:cNvSpPr txBox="1"/>
          <p:nvPr/>
        </p:nvSpPr>
        <p:spPr>
          <a:xfrm>
            <a:off x="3680976" y="2088575"/>
            <a:ext cx="2566728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s" sz="4400" u="none" cap="none" strike="noStrike">
                <a:solidFill>
                  <a:srgbClr val="191C3A"/>
                </a:solidFill>
                <a:latin typeface="Arial Black"/>
                <a:ea typeface="Arial Black"/>
                <a:cs typeface="Arial Black"/>
                <a:sym typeface="Arial Black"/>
              </a:rPr>
              <a:t>Gracias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7"/>
          <p:cNvSpPr/>
          <p:nvPr/>
        </p:nvSpPr>
        <p:spPr>
          <a:xfrm>
            <a:off x="999067" y="1439333"/>
            <a:ext cx="270933" cy="2243667"/>
          </a:xfrm>
          <a:prstGeom prst="rect">
            <a:avLst/>
          </a:prstGeom>
          <a:solidFill>
            <a:srgbClr val="BED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2" name="Google Shape;292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92610" y="4370559"/>
            <a:ext cx="2333835" cy="4667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2"/>
          <p:cNvSpPr/>
          <p:nvPr/>
        </p:nvSpPr>
        <p:spPr>
          <a:xfrm>
            <a:off x="0" y="968573"/>
            <a:ext cx="365760" cy="3206355"/>
          </a:xfrm>
          <a:prstGeom prst="rect">
            <a:avLst/>
          </a:prstGeom>
          <a:solidFill>
            <a:srgbClr val="BED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2"/>
          <p:cNvSpPr/>
          <p:nvPr/>
        </p:nvSpPr>
        <p:spPr>
          <a:xfrm>
            <a:off x="8079746" y="4079246"/>
            <a:ext cx="1064254" cy="1064254"/>
          </a:xfrm>
          <a:prstGeom prst="rect">
            <a:avLst/>
          </a:prstGeom>
          <a:solidFill>
            <a:srgbClr val="191C3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2"/>
          <p:cNvSpPr/>
          <p:nvPr/>
        </p:nvSpPr>
        <p:spPr>
          <a:xfrm rot="26072">
            <a:off x="467398" y="2133109"/>
            <a:ext cx="8477927" cy="18466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s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Empresa Familiarmente Responsable efr</a:t>
            </a:r>
            <a:r>
              <a:rPr b="0" i="0" lang="es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es una norma Internacional certificable que hace parte de la Responsabilidad Social Empresarial, promueve </a:t>
            </a:r>
            <a:r>
              <a:rPr b="1" i="0" lang="es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 conciliación entre la vida personal, familiar y laboral, </a:t>
            </a:r>
            <a:r>
              <a:rPr b="0" i="0" lang="es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mediante la implementación de un modelo dinámico de gestión y mejora continua.</a:t>
            </a:r>
            <a:endParaRPr b="0" i="0" sz="1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s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Este modelo de bienestar y desarrollo humano busca la excelencia en su relación con los colaboradores y se interesa por preservar y cuidar la armonía en la vida familiar de sus colaboradores.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2"/>
          <p:cNvSpPr txBox="1"/>
          <p:nvPr/>
        </p:nvSpPr>
        <p:spPr>
          <a:xfrm>
            <a:off x="498742" y="414061"/>
            <a:ext cx="8039100" cy="12255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b="1" i="0" lang="es" sz="44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¿Qué es efr?</a:t>
            </a:r>
            <a:endParaRPr b="1" i="0" sz="4400" u="none" cap="none" strike="noStrike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5"/>
          <p:cNvSpPr/>
          <p:nvPr/>
        </p:nvSpPr>
        <p:spPr>
          <a:xfrm>
            <a:off x="0" y="968573"/>
            <a:ext cx="365760" cy="3206355"/>
          </a:xfrm>
          <a:prstGeom prst="rect">
            <a:avLst/>
          </a:prstGeom>
          <a:solidFill>
            <a:srgbClr val="BED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35"/>
          <p:cNvSpPr/>
          <p:nvPr/>
        </p:nvSpPr>
        <p:spPr>
          <a:xfrm>
            <a:off x="8079746" y="4079246"/>
            <a:ext cx="1064254" cy="1064254"/>
          </a:xfrm>
          <a:prstGeom prst="rect">
            <a:avLst/>
          </a:prstGeom>
          <a:solidFill>
            <a:srgbClr val="191C3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35"/>
          <p:cNvSpPr txBox="1"/>
          <p:nvPr/>
        </p:nvSpPr>
        <p:spPr>
          <a:xfrm>
            <a:off x="498742" y="414061"/>
            <a:ext cx="8039100" cy="12255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b="1" i="0" lang="es" sz="44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¿Quién certifica?</a:t>
            </a:r>
            <a:endParaRPr b="1" i="0" sz="4400" u="none" cap="none" strike="noStrike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35"/>
          <p:cNvSpPr txBox="1"/>
          <p:nvPr/>
        </p:nvSpPr>
        <p:spPr>
          <a:xfrm>
            <a:off x="514290" y="1976188"/>
            <a:ext cx="8218487" cy="12926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Fundación Másfamilia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 una entidad privada, sin ánimo de lucro, aconfesional e  independiente, que se constituye en el 2003, para la  protección, defensa y promoción de la familias, y en especial de aquellas con dependencias (menores, mayores, discapacitados, etc.), en su seno.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4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48"/>
          <p:cNvSpPr/>
          <p:nvPr/>
        </p:nvSpPr>
        <p:spPr>
          <a:xfrm>
            <a:off x="0" y="968573"/>
            <a:ext cx="365760" cy="3206355"/>
          </a:xfrm>
          <a:prstGeom prst="rect">
            <a:avLst/>
          </a:prstGeom>
          <a:solidFill>
            <a:srgbClr val="BED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48"/>
          <p:cNvSpPr/>
          <p:nvPr/>
        </p:nvSpPr>
        <p:spPr>
          <a:xfrm>
            <a:off x="8079746" y="4079246"/>
            <a:ext cx="1064254" cy="1064254"/>
          </a:xfrm>
          <a:prstGeom prst="rect">
            <a:avLst/>
          </a:prstGeom>
          <a:solidFill>
            <a:srgbClr val="191C3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1" name="Google Shape;191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82649" y="650246"/>
            <a:ext cx="6946901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4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49"/>
          <p:cNvSpPr/>
          <p:nvPr/>
        </p:nvSpPr>
        <p:spPr>
          <a:xfrm>
            <a:off x="0" y="968573"/>
            <a:ext cx="365760" cy="3206355"/>
          </a:xfrm>
          <a:prstGeom prst="rect">
            <a:avLst/>
          </a:prstGeom>
          <a:solidFill>
            <a:srgbClr val="BED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49"/>
          <p:cNvSpPr/>
          <p:nvPr/>
        </p:nvSpPr>
        <p:spPr>
          <a:xfrm>
            <a:off x="8079746" y="4079246"/>
            <a:ext cx="1064254" cy="1064254"/>
          </a:xfrm>
          <a:prstGeom prst="rect">
            <a:avLst/>
          </a:prstGeom>
          <a:solidFill>
            <a:srgbClr val="191C3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0" name="Google Shape;200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9915" y="102603"/>
            <a:ext cx="8015591" cy="4508770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49"/>
          <p:cNvSpPr txBox="1"/>
          <p:nvPr/>
        </p:nvSpPr>
        <p:spPr>
          <a:xfrm>
            <a:off x="444500" y="4149528"/>
            <a:ext cx="441325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Actualmente la SDM se encuentra en la categoría B+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50"/>
          <p:cNvSpPr txBox="1"/>
          <p:nvPr/>
        </p:nvSpPr>
        <p:spPr>
          <a:xfrm>
            <a:off x="3245166" y="222979"/>
            <a:ext cx="5587939" cy="17273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72629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None/>
            </a:pPr>
            <a:r>
              <a:rPr b="0" i="0" lang="es" sz="1125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Secretaría Distrital de Movilidad encuentra en el Sistema de Gestión efr la alternativa para afrontar una nueva forma de dirección y gestión de las personas, con nuevos métodos y herramientas para cimentar un equipo comprometido, productivo, eficiente y de la misma manera feliz, en entornos flexibles y armónicos. Alcanzando así un mayor equilibrio entre la vida personal, laboral y familiar que parte de la responsabilidad y el compromiso bidireccional Entidad – persona.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72629" marR="0" rtl="0" algn="ctr">
              <a:lnSpc>
                <a:spcPct val="100000"/>
              </a:lnSpc>
              <a:spcBef>
                <a:spcPts val="589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None/>
            </a:pPr>
            <a:r>
              <a:t/>
            </a:r>
            <a:endParaRPr b="0" i="0" sz="1125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None/>
            </a:pPr>
            <a:r>
              <a:rPr b="1" i="0" lang="es" sz="1125" u="none" cap="none" strike="noStrike">
                <a:solidFill>
                  <a:srgbClr val="FF93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¿Para qué gestionamos el Sistema de Gestión efr en la SDM?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50"/>
          <p:cNvSpPr/>
          <p:nvPr/>
        </p:nvSpPr>
        <p:spPr>
          <a:xfrm>
            <a:off x="-7275" y="0"/>
            <a:ext cx="2953800" cy="5167200"/>
          </a:xfrm>
          <a:prstGeom prst="rect">
            <a:avLst/>
          </a:prstGeom>
          <a:solidFill>
            <a:srgbClr val="C8D42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s" sz="3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Propósito efr</a:t>
            </a:r>
            <a:endParaRPr b="1" i="0" sz="30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8" name="Google Shape;208;p50"/>
          <p:cNvSpPr txBox="1"/>
          <p:nvPr/>
        </p:nvSpPr>
        <p:spPr>
          <a:xfrm>
            <a:off x="5248093" y="3947111"/>
            <a:ext cx="3519000" cy="2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s" sz="105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Para mejorar la calidad de vida de los funcionarios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50"/>
          <p:cNvSpPr txBox="1"/>
          <p:nvPr/>
        </p:nvSpPr>
        <p:spPr>
          <a:xfrm>
            <a:off x="4776404" y="2193703"/>
            <a:ext cx="3632279" cy="4154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s" sz="105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Para generar altos estándares de calidad en el clima laboral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50"/>
          <p:cNvSpPr txBox="1"/>
          <p:nvPr/>
        </p:nvSpPr>
        <p:spPr>
          <a:xfrm>
            <a:off x="5104807" y="2593948"/>
            <a:ext cx="39345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s" sz="105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Para promover una movilidad inteligente dentro de los funcionarios de la Secretaría Distrital de Movilidad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50"/>
          <p:cNvSpPr txBox="1"/>
          <p:nvPr/>
        </p:nvSpPr>
        <p:spPr>
          <a:xfrm>
            <a:off x="4900483" y="4275949"/>
            <a:ext cx="4087200" cy="5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s" sz="105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Para hacer un uso eficiente de la infraestructura física de la Entidad, optimizando espacios y ampliando zonas de bienestar para el uso.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50"/>
          <p:cNvSpPr txBox="1"/>
          <p:nvPr/>
        </p:nvSpPr>
        <p:spPr>
          <a:xfrm>
            <a:off x="5355451" y="3102574"/>
            <a:ext cx="2294100" cy="2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s" sz="105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Para incentivar la productividad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50"/>
          <p:cNvSpPr txBox="1"/>
          <p:nvPr/>
        </p:nvSpPr>
        <p:spPr>
          <a:xfrm>
            <a:off x="5327216" y="3521984"/>
            <a:ext cx="2445000" cy="2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s" sz="105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Para la reducción del ausentismo 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50"/>
          <p:cNvSpPr txBox="1"/>
          <p:nvPr/>
        </p:nvSpPr>
        <p:spPr>
          <a:xfrm>
            <a:off x="53556" y="111168"/>
            <a:ext cx="2863500" cy="4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t/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50"/>
          <p:cNvSpPr txBox="1"/>
          <p:nvPr/>
        </p:nvSpPr>
        <p:spPr>
          <a:xfrm>
            <a:off x="2278966" y="2446439"/>
            <a:ext cx="4579034" cy="25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s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50"/>
          <p:cNvSpPr txBox="1"/>
          <p:nvPr/>
        </p:nvSpPr>
        <p:spPr>
          <a:xfrm>
            <a:off x="2278966" y="2446439"/>
            <a:ext cx="4579034" cy="25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s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50"/>
          <p:cNvSpPr txBox="1"/>
          <p:nvPr/>
        </p:nvSpPr>
        <p:spPr>
          <a:xfrm>
            <a:off x="2278966" y="2446439"/>
            <a:ext cx="4579034" cy="25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s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50"/>
          <p:cNvSpPr txBox="1"/>
          <p:nvPr/>
        </p:nvSpPr>
        <p:spPr>
          <a:xfrm>
            <a:off x="2278966" y="2446439"/>
            <a:ext cx="4579034" cy="25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s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50"/>
          <p:cNvSpPr txBox="1"/>
          <p:nvPr/>
        </p:nvSpPr>
        <p:spPr>
          <a:xfrm>
            <a:off x="2278966" y="2446439"/>
            <a:ext cx="4579034" cy="25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s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0" name="Google Shape;220;p50"/>
          <p:cNvGrpSpPr/>
          <p:nvPr/>
        </p:nvGrpSpPr>
        <p:grpSpPr>
          <a:xfrm>
            <a:off x="2974443" y="2291191"/>
            <a:ext cx="2273733" cy="2228727"/>
            <a:chOff x="4012809" y="3387100"/>
            <a:chExt cx="3031644" cy="2971636"/>
          </a:xfrm>
        </p:grpSpPr>
        <p:pic>
          <p:nvPicPr>
            <p:cNvPr descr="Las mejores técnicas para medir (y construir) el clima laboral" id="221" name="Google Shape;221;p50">
              <a:hlinkClick r:id="rId3"/>
            </p:cNvPr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012809" y="3743663"/>
              <a:ext cx="2665983" cy="149961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2" name="Google Shape;222;p50"/>
            <p:cNvSpPr/>
            <p:nvPr/>
          </p:nvSpPr>
          <p:spPr>
            <a:xfrm>
              <a:off x="4195874" y="3699534"/>
              <a:ext cx="2299800" cy="2355300"/>
            </a:xfrm>
            <a:prstGeom prst="ellipse">
              <a:avLst/>
            </a:prstGeom>
            <a:noFill/>
            <a:ln cap="flat" cmpd="sng" w="57150">
              <a:solidFill>
                <a:srgbClr val="FF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Imagen que contiene reloj, medidor&#10;&#10;Descripción generada automáticamente" id="223" name="Google Shape;223;p50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688702" y="5295975"/>
              <a:ext cx="1402013" cy="5154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4" name="Google Shape;224;p50"/>
            <p:cNvSpPr/>
            <p:nvPr/>
          </p:nvSpPr>
          <p:spPr>
            <a:xfrm>
              <a:off x="6090717" y="3387100"/>
              <a:ext cx="269400" cy="259800"/>
            </a:xfrm>
            <a:prstGeom prst="ellipse">
              <a:avLst/>
            </a:prstGeom>
            <a:solidFill>
              <a:srgbClr val="FF93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50"/>
            <p:cNvSpPr/>
            <p:nvPr/>
          </p:nvSpPr>
          <p:spPr>
            <a:xfrm>
              <a:off x="6570553" y="3920208"/>
              <a:ext cx="269400" cy="259800"/>
            </a:xfrm>
            <a:prstGeom prst="ellipse">
              <a:avLst/>
            </a:prstGeom>
            <a:solidFill>
              <a:srgbClr val="FF93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50"/>
            <p:cNvSpPr/>
            <p:nvPr/>
          </p:nvSpPr>
          <p:spPr>
            <a:xfrm>
              <a:off x="6775053" y="4467795"/>
              <a:ext cx="269400" cy="259800"/>
            </a:xfrm>
            <a:prstGeom prst="ellipse">
              <a:avLst/>
            </a:prstGeom>
            <a:solidFill>
              <a:srgbClr val="FF93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50"/>
            <p:cNvSpPr/>
            <p:nvPr/>
          </p:nvSpPr>
          <p:spPr>
            <a:xfrm>
              <a:off x="6775053" y="5028156"/>
              <a:ext cx="269400" cy="259800"/>
            </a:xfrm>
            <a:prstGeom prst="ellipse">
              <a:avLst/>
            </a:prstGeom>
            <a:solidFill>
              <a:srgbClr val="FF93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50"/>
            <p:cNvSpPr/>
            <p:nvPr/>
          </p:nvSpPr>
          <p:spPr>
            <a:xfrm>
              <a:off x="6584006" y="5592247"/>
              <a:ext cx="269400" cy="259800"/>
            </a:xfrm>
            <a:prstGeom prst="ellipse">
              <a:avLst/>
            </a:prstGeom>
            <a:solidFill>
              <a:srgbClr val="FF93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50"/>
            <p:cNvSpPr/>
            <p:nvPr/>
          </p:nvSpPr>
          <p:spPr>
            <a:xfrm>
              <a:off x="6090717" y="6098936"/>
              <a:ext cx="269400" cy="259800"/>
            </a:xfrm>
            <a:prstGeom prst="ellipse">
              <a:avLst/>
            </a:prstGeom>
            <a:solidFill>
              <a:srgbClr val="FF93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51"/>
          <p:cNvSpPr/>
          <p:nvPr/>
        </p:nvSpPr>
        <p:spPr>
          <a:xfrm>
            <a:off x="7218" y="287018"/>
            <a:ext cx="5737057" cy="808871"/>
          </a:xfrm>
          <a:prstGeom prst="rect">
            <a:avLst/>
          </a:prstGeom>
          <a:solidFill>
            <a:srgbClr val="C8D423"/>
          </a:solidFill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51"/>
          <p:cNvSpPr txBox="1"/>
          <p:nvPr/>
        </p:nvSpPr>
        <p:spPr>
          <a:xfrm>
            <a:off x="71280" y="194368"/>
            <a:ext cx="6016293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50" spcFirstLastPara="1" rIns="68550" wrap="square" tIns="34275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s" sz="2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Adopción del Sistema de Gestión efr</a:t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magen que contiene reloj, medidor&#10;&#10;Descripción generada automáticamente" id="237" name="Google Shape;237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44275" y="129660"/>
            <a:ext cx="2830749" cy="10407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5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0763" y="4460134"/>
            <a:ext cx="2733716" cy="683366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51"/>
          <p:cNvSpPr/>
          <p:nvPr/>
        </p:nvSpPr>
        <p:spPr>
          <a:xfrm>
            <a:off x="537763" y="1463755"/>
            <a:ext cx="4224131" cy="110796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0" i="0" lang="es" sz="135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Mediante Resolución No. 193 de 2020, se adopta el sistema de gestión empresa familiarmente responsable –efr, se </a:t>
            </a:r>
            <a:r>
              <a:rPr lang="es"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asignan</a:t>
            </a:r>
            <a:r>
              <a:rPr b="0" i="0" lang="es" sz="135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</a:t>
            </a:r>
            <a:r>
              <a:rPr lang="es"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líderes</a:t>
            </a:r>
            <a:r>
              <a:rPr b="0" i="0" lang="es" sz="135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efr, el equipo técnico efr y se asignan las respectivas funciones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Nota Legal TVUp - TVUP - La plataforma de televisión para operadoras PayTV  virtuales" id="240" name="Google Shape;240;p51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017816" y="2838586"/>
            <a:ext cx="1264025" cy="1264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5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572000" y="3151673"/>
            <a:ext cx="4336729" cy="16892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5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787303" y="3524326"/>
            <a:ext cx="779746" cy="808875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51"/>
          <p:cNvSpPr txBox="1"/>
          <p:nvPr/>
        </p:nvSpPr>
        <p:spPr>
          <a:xfrm>
            <a:off x="4682110" y="4333192"/>
            <a:ext cx="990144" cy="14616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" sz="500" u="none" cap="none" strike="noStrike">
                <a:solidFill>
                  <a:srgbClr val="FF6200"/>
                </a:solidFill>
                <a:latin typeface="Arial Rounded"/>
                <a:ea typeface="Arial Rounded"/>
                <a:cs typeface="Arial Rounded"/>
                <a:sym typeface="Arial Rounded"/>
              </a:rPr>
              <a:t>Ilba Milady Vargas Guiza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4" name="Google Shape;244;p5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075880" y="1501992"/>
            <a:ext cx="3499138" cy="1549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&quot;&quot;" id="249" name="Google Shape;249;p5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7F7F7F">
              <a:alpha val="2941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t/>
            </a:r>
            <a:endParaRPr b="0" i="0" sz="10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&quot;&quot;" id="250" name="Google Shape;250;p52"/>
          <p:cNvSpPr/>
          <p:nvPr/>
        </p:nvSpPr>
        <p:spPr>
          <a:xfrm>
            <a:off x="357188" y="359569"/>
            <a:ext cx="8429625" cy="4424363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63500" rotWithShape="0" algn="t" dir="5400000" dist="17780">
              <a:srgbClr val="000000">
                <a:alpha val="42352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t/>
            </a:r>
            <a:endParaRPr b="0" i="0" sz="10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1" name="Google Shape;251;p52"/>
          <p:cNvPicPr preferRelativeResize="0"/>
          <p:nvPr/>
        </p:nvPicPr>
        <p:blipFill rotWithShape="1">
          <a:blip r:embed="rId3">
            <a:alphaModFix/>
          </a:blip>
          <a:srcRect b="0" l="2457" r="2369" t="0"/>
          <a:stretch/>
        </p:blipFill>
        <p:spPr>
          <a:xfrm>
            <a:off x="482204" y="579835"/>
            <a:ext cx="3971925" cy="3983831"/>
          </a:xfrm>
          <a:prstGeom prst="rect">
            <a:avLst/>
          </a:prstGeom>
          <a:noFill/>
          <a:ln>
            <a:noFill/>
          </a:ln>
        </p:spPr>
      </p:pic>
      <p:cxnSp>
        <p:nvCxnSpPr>
          <p:cNvPr descr="&quot;&quot;" id="252" name="Google Shape;252;p52"/>
          <p:cNvCxnSpPr/>
          <p:nvPr/>
        </p:nvCxnSpPr>
        <p:spPr>
          <a:xfrm>
            <a:off x="4560094" y="857250"/>
            <a:ext cx="0" cy="3429000"/>
          </a:xfrm>
          <a:prstGeom prst="straightConnector1">
            <a:avLst/>
          </a:prstGeom>
          <a:noFill/>
          <a:ln cap="flat" cmpd="sng" w="9525">
            <a:solidFill>
              <a:srgbClr val="4E4E4E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253" name="Google Shape;253;p5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89872" y="591741"/>
            <a:ext cx="3971925" cy="39600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8" name="Google Shape;258;g20de1965dea_0_9"/>
          <p:cNvGrpSpPr/>
          <p:nvPr/>
        </p:nvGrpSpPr>
        <p:grpSpPr>
          <a:xfrm>
            <a:off x="689732" y="1111546"/>
            <a:ext cx="8234009" cy="3009485"/>
            <a:chOff x="6829" y="762396"/>
            <a:chExt cx="10978679" cy="4012646"/>
          </a:xfrm>
        </p:grpSpPr>
        <p:sp>
          <p:nvSpPr>
            <p:cNvPr id="259" name="Google Shape;259;g20de1965dea_0_9"/>
            <p:cNvSpPr/>
            <p:nvPr/>
          </p:nvSpPr>
          <p:spPr>
            <a:xfrm>
              <a:off x="6829" y="1888056"/>
              <a:ext cx="2222700" cy="1833300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0"/>
              </a:schemeClr>
            </a:solidFill>
            <a:ln cap="flat" cmpd="sng" w="12700">
              <a:solidFill>
                <a:srgbClr val="599BD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" name="Google Shape;260;g20de1965dea_0_9"/>
            <p:cNvSpPr txBox="1"/>
            <p:nvPr/>
          </p:nvSpPr>
          <p:spPr>
            <a:xfrm>
              <a:off x="49018" y="1930245"/>
              <a:ext cx="2138400" cy="135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2875" lIns="92875" spcFirstLastPara="1" rIns="92875" wrap="square" tIns="92875">
              <a:noAutofit/>
            </a:bodyPr>
            <a:lstStyle/>
            <a:p>
              <a:pPr indent="-82550" lvl="1" marL="889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Calibri"/>
                <a:buChar char="•"/>
              </a:pPr>
              <a:r>
                <a:rPr b="0" i="0" lang="es" sz="9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Toma de </a:t>
              </a:r>
              <a:r>
                <a:rPr lang="es"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decisión</a:t>
              </a:r>
              <a:r>
                <a:rPr b="0" i="0" lang="es" sz="9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de ser una entidad efr</a:t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82550" lvl="1" marL="88900" marR="0" rtl="0" algn="l">
                <a:lnSpc>
                  <a:spcPct val="90000"/>
                </a:lnSpc>
                <a:spcBef>
                  <a:spcPts val="10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Calibri"/>
                <a:buChar char="•"/>
              </a:pPr>
              <a:r>
                <a:rPr b="0" i="0" lang="es" sz="9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Compromiso de la alta dirección con el modelo efr</a:t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82550" lvl="1" marL="88900" marR="0" rtl="0" algn="l">
                <a:lnSpc>
                  <a:spcPct val="90000"/>
                </a:lnSpc>
                <a:spcBef>
                  <a:spcPts val="10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Calibri"/>
                <a:buChar char="•"/>
              </a:pPr>
              <a:r>
                <a:rPr b="0" i="0" lang="es" sz="9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Certificación C+</a:t>
              </a:r>
              <a:endParaRPr sz="1100"/>
            </a:p>
          </p:txBody>
        </p:sp>
        <p:sp>
          <p:nvSpPr>
            <p:cNvPr id="261" name="Google Shape;261;g20de1965dea_0_9"/>
            <p:cNvSpPr/>
            <p:nvPr/>
          </p:nvSpPr>
          <p:spPr>
            <a:xfrm>
              <a:off x="1256444" y="2326442"/>
              <a:ext cx="2448600" cy="2448600"/>
            </a:xfrm>
            <a:custGeom>
              <a:rect b="b" l="l" r="r" t="t"/>
              <a:pathLst>
                <a:path extrusionOk="0" h="120000" w="120000">
                  <a:moveTo>
                    <a:pt x="10013" y="88387"/>
                  </a:moveTo>
                  <a:lnTo>
                    <a:pt x="13294" y="86524"/>
                  </a:lnTo>
                  <a:lnTo>
                    <a:pt x="13294" y="86524"/>
                  </a:lnTo>
                  <a:cubicBezTo>
                    <a:pt x="22287" y="102360"/>
                    <a:pt x="38693" y="112561"/>
                    <a:pt x="56873" y="113621"/>
                  </a:cubicBezTo>
                  <a:cubicBezTo>
                    <a:pt x="75054" y="114681"/>
                    <a:pt x="92534" y="106456"/>
                    <a:pt x="103307" y="91772"/>
                  </a:cubicBezTo>
                  <a:lnTo>
                    <a:pt x="101131" y="90537"/>
                  </a:lnTo>
                  <a:lnTo>
                    <a:pt x="108346" y="87456"/>
                  </a:lnTo>
                  <a:lnTo>
                    <a:pt x="108786" y="94884"/>
                  </a:lnTo>
                  <a:lnTo>
                    <a:pt x="106609" y="93647"/>
                  </a:lnTo>
                  <a:lnTo>
                    <a:pt x="106609" y="93647"/>
                  </a:lnTo>
                  <a:cubicBezTo>
                    <a:pt x="95154" y="109514"/>
                    <a:pt x="76415" y="118464"/>
                    <a:pt x="56874" y="117400"/>
                  </a:cubicBezTo>
                  <a:cubicBezTo>
                    <a:pt x="37334" y="116336"/>
                    <a:pt x="19677" y="105404"/>
                    <a:pt x="10013" y="88387"/>
                  </a:cubicBezTo>
                  <a:close/>
                </a:path>
              </a:pathLst>
            </a:custGeom>
            <a:solidFill>
              <a:srgbClr val="B3CAE7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" name="Google Shape;262;g20de1965dea_0_9"/>
            <p:cNvSpPr/>
            <p:nvPr/>
          </p:nvSpPr>
          <p:spPr>
            <a:xfrm>
              <a:off x="500773" y="3328509"/>
              <a:ext cx="1975800" cy="785700"/>
            </a:xfrm>
            <a:prstGeom prst="roundRect">
              <a:avLst>
                <a:gd fmla="val 10000" name="adj"/>
              </a:avLst>
            </a:prstGeom>
            <a:solidFill>
              <a:srgbClr val="2D3E50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" name="Google Shape;263;g20de1965dea_0_9"/>
            <p:cNvSpPr txBox="1"/>
            <p:nvPr/>
          </p:nvSpPr>
          <p:spPr>
            <a:xfrm>
              <a:off x="523785" y="3351521"/>
              <a:ext cx="1929900" cy="739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350" lIns="50000" spcFirstLastPara="1" rIns="50000" wrap="square" tIns="333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s" sz="2600" u="none" cap="none" strike="noStrike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2020</a:t>
              </a:r>
              <a:endParaRPr sz="1100"/>
            </a:p>
          </p:txBody>
        </p:sp>
        <p:sp>
          <p:nvSpPr>
            <p:cNvPr id="264" name="Google Shape;264;g20de1965dea_0_9"/>
            <p:cNvSpPr/>
            <p:nvPr/>
          </p:nvSpPr>
          <p:spPr>
            <a:xfrm>
              <a:off x="2843140" y="1888056"/>
              <a:ext cx="2222700" cy="1833300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0"/>
              </a:schemeClr>
            </a:solidFill>
            <a:ln cap="flat" cmpd="sng" w="12700">
              <a:solidFill>
                <a:srgbClr val="599BD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" name="Google Shape;265;g20de1965dea_0_9"/>
            <p:cNvSpPr txBox="1"/>
            <p:nvPr/>
          </p:nvSpPr>
          <p:spPr>
            <a:xfrm>
              <a:off x="2885329" y="2323095"/>
              <a:ext cx="2138400" cy="135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2875" lIns="92875" spcFirstLastPara="1" rIns="92875" wrap="square" tIns="92875">
              <a:noAutofit/>
            </a:bodyPr>
            <a:lstStyle/>
            <a:p>
              <a:pPr indent="-82550" lvl="1" marL="889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D44AD"/>
                </a:buClr>
                <a:buSzPts val="900"/>
                <a:buFont typeface="Calibri"/>
                <a:buChar char="•"/>
              </a:pPr>
              <a:r>
                <a:rPr b="0" i="0" lang="es" sz="900" u="none" cap="none" strike="noStrike">
                  <a:solidFill>
                    <a:srgbClr val="8D44AD"/>
                  </a:solidFill>
                  <a:latin typeface="Calibri"/>
                  <a:ea typeface="Calibri"/>
                  <a:cs typeface="Calibri"/>
                  <a:sym typeface="Calibri"/>
                </a:rPr>
                <a:t>Implementación Proyecto trabajo inteligente</a:t>
              </a:r>
              <a:endParaRPr b="0" i="0" sz="900" u="none" cap="none" strike="noStrike">
                <a:solidFill>
                  <a:srgbClr val="8D44AD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82550" lvl="1" marL="88900" marR="0" rtl="0" algn="l">
                <a:lnSpc>
                  <a:spcPct val="90000"/>
                </a:lnSpc>
                <a:spcBef>
                  <a:spcPts val="100"/>
                </a:spcBef>
                <a:spcAft>
                  <a:spcPts val="0"/>
                </a:spcAft>
                <a:buClr>
                  <a:srgbClr val="8D44AD"/>
                </a:buClr>
                <a:buSzPts val="900"/>
                <a:buFont typeface="Calibri"/>
                <a:buChar char="•"/>
              </a:pPr>
              <a:r>
                <a:rPr b="0" i="0" lang="es" sz="900" u="none" cap="none" strike="noStrike">
                  <a:solidFill>
                    <a:srgbClr val="8D44AD"/>
                  </a:solidFill>
                  <a:latin typeface="Calibri"/>
                  <a:ea typeface="Calibri"/>
                  <a:cs typeface="Calibri"/>
                  <a:sym typeface="Calibri"/>
                </a:rPr>
                <a:t>Auditoría de mantenimiento</a:t>
              </a:r>
              <a:endParaRPr b="0" i="0" sz="900" u="none" cap="none" strike="noStrike">
                <a:solidFill>
                  <a:srgbClr val="8D44AD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1" marL="38100" marR="0" rtl="0" algn="l">
                <a:lnSpc>
                  <a:spcPct val="90000"/>
                </a:lnSpc>
                <a:spcBef>
                  <a:spcPts val="10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Calibri"/>
                <a:buNone/>
              </a:pPr>
              <a:r>
                <a:t/>
              </a:r>
              <a:endParaRPr b="0" i="0" sz="800" u="none" cap="none" strike="noStrike">
                <a:solidFill>
                  <a:srgbClr val="8D44AD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" name="Google Shape;266;g20de1965dea_0_9"/>
            <p:cNvSpPr/>
            <p:nvPr/>
          </p:nvSpPr>
          <p:spPr>
            <a:xfrm>
              <a:off x="4074233" y="762396"/>
              <a:ext cx="2732700" cy="2732700"/>
            </a:xfrm>
            <a:custGeom>
              <a:rect b="b" l="l" r="r" t="t"/>
              <a:pathLst>
                <a:path extrusionOk="0" h="120000" w="120000">
                  <a:moveTo>
                    <a:pt x="9786" y="31484"/>
                  </a:moveTo>
                  <a:lnTo>
                    <a:pt x="9786" y="31484"/>
                  </a:lnTo>
                  <a:cubicBezTo>
                    <a:pt x="19553" y="14286"/>
                    <a:pt x="37442" y="3282"/>
                    <a:pt x="57197" y="2322"/>
                  </a:cubicBezTo>
                  <a:cubicBezTo>
                    <a:pt x="76952" y="1362"/>
                    <a:pt x="95824" y="10579"/>
                    <a:pt x="107212" y="26750"/>
                  </a:cubicBezTo>
                  <a:lnTo>
                    <a:pt x="109165" y="25641"/>
                  </a:lnTo>
                  <a:lnTo>
                    <a:pt x="108744" y="32319"/>
                  </a:lnTo>
                  <a:lnTo>
                    <a:pt x="102305" y="29536"/>
                  </a:lnTo>
                  <a:lnTo>
                    <a:pt x="104258" y="28427"/>
                  </a:lnTo>
                  <a:cubicBezTo>
                    <a:pt x="93478" y="13317"/>
                    <a:pt x="75734" y="4750"/>
                    <a:pt x="57197" y="5707"/>
                  </a:cubicBezTo>
                  <a:cubicBezTo>
                    <a:pt x="38660" y="6664"/>
                    <a:pt x="21892" y="17013"/>
                    <a:pt x="12726" y="33153"/>
                  </a:cubicBezTo>
                  <a:close/>
                </a:path>
              </a:pathLst>
            </a:custGeom>
            <a:solidFill>
              <a:srgbClr val="B3CAE7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" name="Google Shape;267;g20de1965dea_0_9"/>
            <p:cNvSpPr/>
            <p:nvPr/>
          </p:nvSpPr>
          <p:spPr>
            <a:xfrm>
              <a:off x="3337085" y="1495205"/>
              <a:ext cx="1975800" cy="785700"/>
            </a:xfrm>
            <a:prstGeom prst="roundRect">
              <a:avLst>
                <a:gd fmla="val 10000" name="adj"/>
              </a:avLst>
            </a:prstGeom>
            <a:solidFill>
              <a:srgbClr val="8D44AD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" name="Google Shape;268;g20de1965dea_0_9"/>
            <p:cNvSpPr txBox="1"/>
            <p:nvPr/>
          </p:nvSpPr>
          <p:spPr>
            <a:xfrm>
              <a:off x="3360097" y="1518217"/>
              <a:ext cx="1929900" cy="739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350" lIns="50000" spcFirstLastPara="1" rIns="50000" wrap="square" tIns="333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s" sz="2600" u="none" cap="none" strike="noStrike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2021</a:t>
              </a:r>
              <a:endParaRPr sz="1100"/>
            </a:p>
          </p:txBody>
        </p:sp>
        <p:sp>
          <p:nvSpPr>
            <p:cNvPr id="269" name="Google Shape;269;g20de1965dea_0_9"/>
            <p:cNvSpPr/>
            <p:nvPr/>
          </p:nvSpPr>
          <p:spPr>
            <a:xfrm>
              <a:off x="5679452" y="1888056"/>
              <a:ext cx="2222700" cy="1833300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0"/>
              </a:schemeClr>
            </a:solidFill>
            <a:ln cap="flat" cmpd="sng" w="12700">
              <a:solidFill>
                <a:srgbClr val="599BD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" name="Google Shape;270;g20de1965dea_0_9"/>
            <p:cNvSpPr txBox="1"/>
            <p:nvPr/>
          </p:nvSpPr>
          <p:spPr>
            <a:xfrm>
              <a:off x="5721641" y="1930245"/>
              <a:ext cx="2138400" cy="135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2875" lIns="92875" spcFirstLastPara="1" rIns="92875" wrap="square" tIns="92875">
              <a:noAutofit/>
            </a:bodyPr>
            <a:lstStyle/>
            <a:p>
              <a:pPr indent="-50800" lvl="1" marL="381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7AE61"/>
                </a:buClr>
                <a:buSzPts val="800"/>
                <a:buFont typeface="Calibri"/>
                <a:buChar char="•"/>
              </a:pPr>
              <a:r>
                <a:rPr b="0" i="0" lang="es" sz="800" u="none" cap="none" strike="noStrike">
                  <a:solidFill>
                    <a:srgbClr val="27AE61"/>
                  </a:solidFill>
                  <a:latin typeface="Calibri"/>
                  <a:ea typeface="Calibri"/>
                  <a:cs typeface="Calibri"/>
                  <a:sym typeface="Calibri"/>
                </a:rPr>
                <a:t>Implementación circuito de bienestar salud</a:t>
              </a:r>
              <a:endParaRPr b="0" i="0" sz="800" u="none" cap="none" strike="noStrike">
                <a:solidFill>
                  <a:srgbClr val="27AE6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50800" lvl="1" marL="38100" marR="0" rtl="0" algn="l">
                <a:lnSpc>
                  <a:spcPct val="90000"/>
                </a:lnSpc>
                <a:spcBef>
                  <a:spcPts val="100"/>
                </a:spcBef>
                <a:spcAft>
                  <a:spcPts val="0"/>
                </a:spcAft>
                <a:buClr>
                  <a:srgbClr val="27AE61"/>
                </a:buClr>
                <a:buSzPts val="800"/>
                <a:buFont typeface="Calibri"/>
                <a:buChar char="•"/>
              </a:pPr>
              <a:r>
                <a:rPr lang="es" sz="800">
                  <a:solidFill>
                    <a:srgbClr val="27AE61"/>
                  </a:solidFill>
                  <a:latin typeface="Calibri"/>
                  <a:ea typeface="Calibri"/>
                  <a:cs typeface="Calibri"/>
                  <a:sym typeface="Calibri"/>
                </a:rPr>
                <a:t>Implementación</a:t>
              </a:r>
              <a:r>
                <a:rPr b="0" i="0" lang="es" sz="800" u="none" cap="none" strike="noStrike">
                  <a:solidFill>
                    <a:srgbClr val="27AE61"/>
                  </a:solidFill>
                  <a:latin typeface="Calibri"/>
                  <a:ea typeface="Calibri"/>
                  <a:cs typeface="Calibri"/>
                  <a:sym typeface="Calibri"/>
                </a:rPr>
                <a:t> circuito de bienestar </a:t>
              </a:r>
              <a:r>
                <a:rPr lang="es" sz="800">
                  <a:solidFill>
                    <a:srgbClr val="27AE61"/>
                  </a:solidFill>
                  <a:latin typeface="Calibri"/>
                  <a:ea typeface="Calibri"/>
                  <a:cs typeface="Calibri"/>
                  <a:sym typeface="Calibri"/>
                </a:rPr>
                <a:t>nutrición</a:t>
              </a:r>
              <a:r>
                <a:rPr b="0" i="0" lang="es" sz="800" u="none" cap="none" strike="noStrike">
                  <a:solidFill>
                    <a:srgbClr val="27AE61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endParaRPr sz="1100"/>
            </a:p>
            <a:p>
              <a:pPr indent="-50800" lvl="1" marL="38100" marR="0" rtl="0" algn="l">
                <a:lnSpc>
                  <a:spcPct val="90000"/>
                </a:lnSpc>
                <a:spcBef>
                  <a:spcPts val="100"/>
                </a:spcBef>
                <a:spcAft>
                  <a:spcPts val="0"/>
                </a:spcAft>
                <a:buClr>
                  <a:srgbClr val="27AE61"/>
                </a:buClr>
                <a:buSzPts val="800"/>
                <a:buFont typeface="Calibri"/>
                <a:buChar char="•"/>
              </a:pPr>
              <a:r>
                <a:rPr b="0" i="0" lang="es" sz="800" u="none" cap="none" strike="noStrike">
                  <a:solidFill>
                    <a:srgbClr val="27AE61"/>
                  </a:solidFill>
                  <a:latin typeface="Calibri"/>
                  <a:ea typeface="Calibri"/>
                  <a:cs typeface="Calibri"/>
                  <a:sym typeface="Calibri"/>
                </a:rPr>
                <a:t>Auditoría de mantenimiento</a:t>
              </a:r>
              <a:endParaRPr b="0" i="0" sz="800" u="none" cap="none" strike="noStrike">
                <a:solidFill>
                  <a:srgbClr val="27AE6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50800" lvl="1" marL="38100" marR="0" rtl="0" algn="l">
                <a:lnSpc>
                  <a:spcPct val="90000"/>
                </a:lnSpc>
                <a:spcBef>
                  <a:spcPts val="100"/>
                </a:spcBef>
                <a:spcAft>
                  <a:spcPts val="0"/>
                </a:spcAft>
                <a:buClr>
                  <a:srgbClr val="27AE61"/>
                </a:buClr>
                <a:buSzPts val="800"/>
                <a:buFont typeface="Calibri"/>
                <a:buChar char="•"/>
              </a:pPr>
              <a:r>
                <a:rPr b="0" i="0" lang="es" sz="800" u="none" cap="none" strike="noStrike">
                  <a:solidFill>
                    <a:srgbClr val="27AE61"/>
                  </a:solidFill>
                  <a:latin typeface="Calibri"/>
                  <a:ea typeface="Calibri"/>
                  <a:cs typeface="Calibri"/>
                  <a:sym typeface="Calibri"/>
                </a:rPr>
                <a:t>Somos referente para otras entidades en el Distrito</a:t>
              </a:r>
              <a:endParaRPr sz="1100"/>
            </a:p>
            <a:p>
              <a:pPr indent="0" lvl="1" marL="38100" marR="0" rtl="0" algn="l">
                <a:lnSpc>
                  <a:spcPct val="90000"/>
                </a:lnSpc>
                <a:spcBef>
                  <a:spcPts val="10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Calibri"/>
                <a:buNone/>
              </a:pPr>
              <a:r>
                <a:t/>
              </a:r>
              <a:endParaRPr b="0" i="0" sz="800" u="none" cap="none" strike="noStrike">
                <a:solidFill>
                  <a:srgbClr val="27AE6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" name="Google Shape;271;g20de1965dea_0_9"/>
            <p:cNvSpPr/>
            <p:nvPr/>
          </p:nvSpPr>
          <p:spPr>
            <a:xfrm>
              <a:off x="6929067" y="2326442"/>
              <a:ext cx="2448600" cy="2448600"/>
            </a:xfrm>
            <a:custGeom>
              <a:rect b="b" l="l" r="r" t="t"/>
              <a:pathLst>
                <a:path extrusionOk="0" h="120000" w="120000">
                  <a:moveTo>
                    <a:pt x="10013" y="88387"/>
                  </a:moveTo>
                  <a:lnTo>
                    <a:pt x="13294" y="86524"/>
                  </a:lnTo>
                  <a:lnTo>
                    <a:pt x="13294" y="86524"/>
                  </a:lnTo>
                  <a:cubicBezTo>
                    <a:pt x="22287" y="102360"/>
                    <a:pt x="38693" y="112561"/>
                    <a:pt x="56873" y="113621"/>
                  </a:cubicBezTo>
                  <a:cubicBezTo>
                    <a:pt x="75054" y="114681"/>
                    <a:pt x="92534" y="106456"/>
                    <a:pt x="103307" y="91772"/>
                  </a:cubicBezTo>
                  <a:lnTo>
                    <a:pt x="101131" y="90537"/>
                  </a:lnTo>
                  <a:lnTo>
                    <a:pt x="108346" y="87456"/>
                  </a:lnTo>
                  <a:lnTo>
                    <a:pt x="108786" y="94884"/>
                  </a:lnTo>
                  <a:lnTo>
                    <a:pt x="106609" y="93647"/>
                  </a:lnTo>
                  <a:lnTo>
                    <a:pt x="106609" y="93647"/>
                  </a:lnTo>
                  <a:cubicBezTo>
                    <a:pt x="95154" y="109514"/>
                    <a:pt x="76415" y="118464"/>
                    <a:pt x="56874" y="117400"/>
                  </a:cubicBezTo>
                  <a:cubicBezTo>
                    <a:pt x="37334" y="116336"/>
                    <a:pt x="19677" y="105404"/>
                    <a:pt x="10013" y="88387"/>
                  </a:cubicBezTo>
                  <a:close/>
                </a:path>
              </a:pathLst>
            </a:custGeom>
            <a:solidFill>
              <a:srgbClr val="B3CAE7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" name="Google Shape;272;g20de1965dea_0_9"/>
            <p:cNvSpPr/>
            <p:nvPr/>
          </p:nvSpPr>
          <p:spPr>
            <a:xfrm>
              <a:off x="6173397" y="3328509"/>
              <a:ext cx="1975800" cy="785700"/>
            </a:xfrm>
            <a:prstGeom prst="roundRect">
              <a:avLst>
                <a:gd fmla="val 10000" name="adj"/>
              </a:avLst>
            </a:prstGeom>
            <a:solidFill>
              <a:srgbClr val="27AE61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" name="Google Shape;273;g20de1965dea_0_9"/>
            <p:cNvSpPr txBox="1"/>
            <p:nvPr/>
          </p:nvSpPr>
          <p:spPr>
            <a:xfrm>
              <a:off x="6196409" y="3351521"/>
              <a:ext cx="1929900" cy="739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350" lIns="50000" spcFirstLastPara="1" rIns="50000" wrap="square" tIns="333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s" sz="2600" u="none" cap="none" strike="noStrike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2022</a:t>
              </a:r>
              <a:endParaRPr sz="1100"/>
            </a:p>
          </p:txBody>
        </p:sp>
        <p:sp>
          <p:nvSpPr>
            <p:cNvPr id="274" name="Google Shape;274;g20de1965dea_0_9"/>
            <p:cNvSpPr/>
            <p:nvPr/>
          </p:nvSpPr>
          <p:spPr>
            <a:xfrm>
              <a:off x="8515764" y="1888056"/>
              <a:ext cx="2222700" cy="1833300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0"/>
              </a:schemeClr>
            </a:solidFill>
            <a:ln cap="flat" cmpd="sng" w="12700">
              <a:solidFill>
                <a:srgbClr val="599BD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" name="Google Shape;275;g20de1965dea_0_9"/>
            <p:cNvSpPr txBox="1"/>
            <p:nvPr/>
          </p:nvSpPr>
          <p:spPr>
            <a:xfrm>
              <a:off x="8557953" y="2323095"/>
              <a:ext cx="2138400" cy="135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2875" lIns="92875" spcFirstLastPara="1" rIns="92875" wrap="square" tIns="92875">
              <a:noAutofit/>
            </a:bodyPr>
            <a:lstStyle/>
            <a:p>
              <a:pPr indent="-82550" lvl="1" marL="889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39C11"/>
                </a:buClr>
                <a:buSzPts val="900"/>
                <a:buFont typeface="Calibri"/>
                <a:buChar char="•"/>
              </a:pPr>
              <a:r>
                <a:rPr b="0" i="0" lang="es" sz="900" u="none" cap="none" strike="noStrike">
                  <a:solidFill>
                    <a:srgbClr val="F39C11"/>
                  </a:solidFill>
                  <a:latin typeface="Calibri"/>
                  <a:ea typeface="Calibri"/>
                  <a:cs typeface="Calibri"/>
                  <a:sym typeface="Calibri"/>
                </a:rPr>
                <a:t>Implementación Proyecto Movipet</a:t>
              </a:r>
              <a:endParaRPr b="0" i="0" sz="900" u="none" cap="none" strike="noStrike">
                <a:solidFill>
                  <a:srgbClr val="F39C1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82550" lvl="1" marL="88900" marR="0" rtl="0" algn="l">
                <a:lnSpc>
                  <a:spcPct val="90000"/>
                </a:lnSpc>
                <a:spcBef>
                  <a:spcPts val="100"/>
                </a:spcBef>
                <a:spcAft>
                  <a:spcPts val="0"/>
                </a:spcAft>
                <a:buClr>
                  <a:srgbClr val="F39C11"/>
                </a:buClr>
                <a:buSzPts val="900"/>
                <a:buFont typeface="Calibri"/>
                <a:buChar char="•"/>
              </a:pPr>
              <a:r>
                <a:rPr lang="es" sz="900">
                  <a:solidFill>
                    <a:srgbClr val="F39C11"/>
                  </a:solidFill>
                  <a:latin typeface="Calibri"/>
                  <a:ea typeface="Calibri"/>
                  <a:cs typeface="Calibri"/>
                  <a:sym typeface="Calibri"/>
                </a:rPr>
                <a:t>Recertificación en el efr y alcance de la categoría B+.</a:t>
              </a:r>
              <a:endParaRPr sz="900">
                <a:solidFill>
                  <a:srgbClr val="F39C1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" name="Google Shape;276;g20de1965dea_0_9"/>
            <p:cNvSpPr/>
            <p:nvPr/>
          </p:nvSpPr>
          <p:spPr>
            <a:xfrm>
              <a:off x="9009708" y="1495205"/>
              <a:ext cx="1975800" cy="785700"/>
            </a:xfrm>
            <a:prstGeom prst="roundRect">
              <a:avLst>
                <a:gd fmla="val 10000" name="adj"/>
              </a:avLst>
            </a:prstGeom>
            <a:solidFill>
              <a:srgbClr val="F39C11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" name="Google Shape;277;g20de1965dea_0_9"/>
            <p:cNvSpPr txBox="1"/>
            <p:nvPr/>
          </p:nvSpPr>
          <p:spPr>
            <a:xfrm>
              <a:off x="9032720" y="1518217"/>
              <a:ext cx="1929900" cy="739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350" lIns="50000" spcFirstLastPara="1" rIns="50000" wrap="square" tIns="333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s" sz="2600" u="none" cap="none" strike="noStrike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2023</a:t>
              </a:r>
              <a:endParaRPr sz="1100"/>
            </a:p>
          </p:txBody>
        </p:sp>
      </p:grpSp>
      <p:sp>
        <p:nvSpPr>
          <p:cNvPr id="278" name="Google Shape;278;g20de1965dea_0_9"/>
          <p:cNvSpPr/>
          <p:nvPr/>
        </p:nvSpPr>
        <p:spPr>
          <a:xfrm>
            <a:off x="1229916" y="1168004"/>
            <a:ext cx="594000" cy="594000"/>
          </a:xfrm>
          <a:prstGeom prst="ellipse">
            <a:avLst/>
          </a:prstGeom>
          <a:solidFill>
            <a:schemeClr val="lt1"/>
          </a:solidFill>
          <a:ln cap="flat" cmpd="sng" w="28575">
            <a:solidFill>
              <a:srgbClr val="2D3E5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" sz="3000" u="none" cap="none" strike="noStrike">
                <a:solidFill>
                  <a:srgbClr val="2D3E5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1100"/>
          </a:p>
        </p:txBody>
      </p:sp>
      <p:sp>
        <p:nvSpPr>
          <p:cNvPr id="279" name="Google Shape;279;g20de1965dea_0_9"/>
          <p:cNvSpPr/>
          <p:nvPr/>
        </p:nvSpPr>
        <p:spPr>
          <a:xfrm>
            <a:off x="3300317" y="3320654"/>
            <a:ext cx="594000" cy="594000"/>
          </a:xfrm>
          <a:prstGeom prst="ellipse">
            <a:avLst/>
          </a:prstGeom>
          <a:solidFill>
            <a:schemeClr val="lt1"/>
          </a:solidFill>
          <a:ln cap="flat" cmpd="sng" w="28575">
            <a:solidFill>
              <a:srgbClr val="8D44AD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" sz="3000" u="none" cap="none" strike="noStrike">
                <a:solidFill>
                  <a:srgbClr val="8D44AD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1100"/>
          </a:p>
        </p:txBody>
      </p:sp>
      <p:sp>
        <p:nvSpPr>
          <p:cNvPr id="280" name="Google Shape;280;g20de1965dea_0_9"/>
          <p:cNvSpPr/>
          <p:nvPr/>
        </p:nvSpPr>
        <p:spPr>
          <a:xfrm>
            <a:off x="5571315" y="1016164"/>
            <a:ext cx="594000" cy="594000"/>
          </a:xfrm>
          <a:prstGeom prst="ellipse">
            <a:avLst/>
          </a:prstGeom>
          <a:solidFill>
            <a:schemeClr val="lt1"/>
          </a:solidFill>
          <a:ln cap="flat" cmpd="sng" w="28575">
            <a:solidFill>
              <a:srgbClr val="27AE6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" sz="3000" u="none" cap="none" strike="noStrike">
                <a:solidFill>
                  <a:srgbClr val="27AE6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1100"/>
          </a:p>
        </p:txBody>
      </p:sp>
      <p:sp>
        <p:nvSpPr>
          <p:cNvPr id="281" name="Google Shape;281;g20de1965dea_0_9"/>
          <p:cNvSpPr/>
          <p:nvPr/>
        </p:nvSpPr>
        <p:spPr>
          <a:xfrm>
            <a:off x="7633252" y="3320654"/>
            <a:ext cx="594000" cy="594000"/>
          </a:xfrm>
          <a:prstGeom prst="ellipse">
            <a:avLst/>
          </a:prstGeom>
          <a:solidFill>
            <a:schemeClr val="lt1"/>
          </a:solidFill>
          <a:ln cap="flat" cmpd="sng" w="28575">
            <a:solidFill>
              <a:srgbClr val="F39C1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" sz="3000" u="none" cap="none" strike="noStrike">
                <a:solidFill>
                  <a:srgbClr val="F39C1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1100"/>
          </a:p>
        </p:txBody>
      </p:sp>
      <p:sp>
        <p:nvSpPr>
          <p:cNvPr id="282" name="Google Shape;282;g20de1965dea_0_9"/>
          <p:cNvSpPr txBox="1"/>
          <p:nvPr/>
        </p:nvSpPr>
        <p:spPr>
          <a:xfrm>
            <a:off x="552419" y="121418"/>
            <a:ext cx="54435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" sz="2700" u="none" cap="none" strike="noStrike">
                <a:solidFill>
                  <a:srgbClr val="191C3A"/>
                </a:solidFill>
                <a:latin typeface="Arial Black"/>
                <a:ea typeface="Arial Black"/>
                <a:cs typeface="Arial Black"/>
                <a:sym typeface="Arial Black"/>
              </a:rPr>
              <a:t>Nuestra evolución</a:t>
            </a:r>
            <a:endParaRPr b="1" i="0" sz="2700" u="none" cap="none" strike="noStrike">
              <a:solidFill>
                <a:srgbClr val="191C3A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283" name="Google Shape;283;g20de1965dea_0_9"/>
          <p:cNvSpPr/>
          <p:nvPr/>
        </p:nvSpPr>
        <p:spPr>
          <a:xfrm>
            <a:off x="0" y="0"/>
            <a:ext cx="457200" cy="5143500"/>
          </a:xfrm>
          <a:prstGeom prst="rect">
            <a:avLst/>
          </a:prstGeom>
          <a:solidFill>
            <a:srgbClr val="BED00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BED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2_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Julieth Rojas Betancour</dc:creator>
</cp:coreProperties>
</file>