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89" r:id="rId3"/>
    <p:sldMasterId id="2147483701" r:id="rId4"/>
    <p:sldMasterId id="2147483713" r:id="rId5"/>
  </p:sldMasterIdLst>
  <p:notesMasterIdLst>
    <p:notesMasterId r:id="rId35"/>
  </p:notesMasterIdLst>
  <p:sldIdLst>
    <p:sldId id="256" r:id="rId6"/>
    <p:sldId id="26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81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4C531E"/>
    <a:srgbClr val="C8D423"/>
    <a:srgbClr val="879225"/>
    <a:srgbClr val="FFB718"/>
    <a:srgbClr val="E2C200"/>
    <a:srgbClr val="E2B40B"/>
    <a:srgbClr val="E2D200"/>
    <a:srgbClr val="E20202"/>
    <a:srgbClr val="E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2945" autoAdjust="0"/>
  </p:normalViewPr>
  <p:slideViewPr>
    <p:cSldViewPr snapToGrid="0">
      <p:cViewPr varScale="1">
        <p:scale>
          <a:sx n="52" d="100"/>
          <a:sy n="52" d="100"/>
        </p:scale>
        <p:origin x="90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C91-34EA-4355-ABF4-893A2D297A89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51AC-B31A-4CAA-8FAF-33138B524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1812c9b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101812c9b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032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833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93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2836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757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811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233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631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351AC-B31A-4CAA-8FAF-33138B52417D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11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1812c9bc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101812c9bc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66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1812c9bc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g101812c9bc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785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1812c9bc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101812c9bc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793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1812c9bc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101812c9bc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31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812c9bc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101812c9bc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07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1812c9bc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101812c9bc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95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1812c9bc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101812c9bc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656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1812c9bc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101812c9bc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95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40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73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150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04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30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356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482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53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2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91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282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64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42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139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82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01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0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87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973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23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4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25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1988108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327123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405035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93144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149375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163663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800121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3606927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3177808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4013214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defTabSz="1219170"/>
            <a:endParaRPr lang="es-CO" kern="0"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19340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27/12/2021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8BADCE-791A-4B72-97D1-88CE06EBD034}"/>
              </a:ext>
            </a:extLst>
          </p:cNvPr>
          <p:cNvSpPr/>
          <p:nvPr userDrawn="1"/>
        </p:nvSpPr>
        <p:spPr>
          <a:xfrm>
            <a:off x="0" y="0"/>
            <a:ext cx="12192000" cy="595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5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1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06" y="-19690"/>
            <a:ext cx="1135761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1085625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10" indent="-407110" algn="l" defTabSz="1085625" rtl="0" eaLnBrk="1" latinLnBrk="0" hangingPunct="1">
        <a:spcBef>
          <a:spcPct val="20000"/>
        </a:spcBef>
        <a:buFont typeface="Arial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1pPr>
      <a:lvl2pPr marL="882071" indent="-339258" algn="l" defTabSz="1085625" rtl="0" eaLnBrk="1" latinLnBrk="0" hangingPunct="1">
        <a:spcBef>
          <a:spcPct val="20000"/>
        </a:spcBef>
        <a:buFont typeface="Arial" pitchFamily="34" charset="0"/>
        <a:buChar char="–"/>
        <a:defRPr sz="3322" kern="1200">
          <a:solidFill>
            <a:schemeClr val="tx1"/>
          </a:solidFill>
          <a:latin typeface="+mn-lt"/>
          <a:ea typeface="+mn-ea"/>
          <a:cs typeface="+mn-cs"/>
        </a:defRPr>
      </a:lvl2pPr>
      <a:lvl3pPr marL="1357032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1899844" indent="-271406" algn="l" defTabSz="1085625" rtl="0" eaLnBrk="1" latinLnBrk="0" hangingPunct="1">
        <a:spcBef>
          <a:spcPct val="20000"/>
        </a:spcBef>
        <a:buFont typeface="Arial" pitchFamily="34" charset="0"/>
        <a:buChar char="–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2657" indent="-271406" algn="l" defTabSz="1085625" rtl="0" eaLnBrk="1" latinLnBrk="0" hangingPunct="1">
        <a:spcBef>
          <a:spcPct val="20000"/>
        </a:spcBef>
        <a:buFont typeface="Arial" pitchFamily="34" charset="0"/>
        <a:buChar char="»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2985470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528283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071096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613909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42813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85625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28438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71251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714064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56877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9969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42502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CO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CO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224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endParaRPr lang="es-CO" kern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endParaRPr lang="es-CO" kern="0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/>
            <a:fld id="{00000000-1234-1234-1234-123412341234}" type="slidenum">
              <a:rPr lang="es-CO" kern="0" smtClean="0"/>
              <a:pPr defTabSz="1219170"/>
              <a:t>‹Nº›</a:t>
            </a:fld>
            <a:endParaRPr lang="es-CO" kern="0"/>
          </a:p>
        </p:txBody>
      </p:sp>
    </p:spTree>
    <p:extLst>
      <p:ext uri="{BB962C8B-B14F-4D97-AF65-F5344CB8AC3E}">
        <p14:creationId xmlns:p14="http://schemas.microsoft.com/office/powerpoint/2010/main" val="2838573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6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44751" y="2078012"/>
            <a:ext cx="2492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SESIÓN 2021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3636400" y="785623"/>
            <a:ext cx="49192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-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¿Cómo acceder?</a:t>
            </a:r>
            <a:endParaRPr sz="2400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84756" y="1643577"/>
            <a:ext cx="4743189" cy="178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304792" indent="-304792" defTabSz="1219170">
              <a:lnSpc>
                <a:spcPct val="115000"/>
              </a:lnSpc>
              <a:buClr>
                <a:srgbClr val="B8D200"/>
              </a:buClr>
              <a:buSzPts val="1100"/>
              <a:buFont typeface="Arial"/>
              <a:buAutoNum type="arabicPeriod"/>
            </a:pPr>
            <a:r>
              <a:rPr lang="es-ES" sz="2133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Ingresar a </a:t>
            </a:r>
            <a:r>
              <a:rPr lang="es-ES" sz="2133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www.movilidadbogota.gov.co</a:t>
            </a:r>
          </a:p>
          <a:p>
            <a:pPr marL="304792" indent="-304792" defTabSz="1219170">
              <a:lnSpc>
                <a:spcPct val="115000"/>
              </a:lnSpc>
              <a:buClr>
                <a:srgbClr val="B8D200"/>
              </a:buClr>
              <a:buSzPts val="1100"/>
              <a:buFont typeface="Arial"/>
              <a:buAutoNum type="arabicPeriod"/>
            </a:pPr>
            <a:r>
              <a:rPr lang="es-ES" sz="2133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Link consulta de comparendos</a:t>
            </a:r>
          </a:p>
          <a:p>
            <a:pPr marL="304792" indent="-304792" defTabSz="1219170">
              <a:lnSpc>
                <a:spcPct val="115000"/>
              </a:lnSpc>
              <a:buClr>
                <a:srgbClr val="B8D200"/>
              </a:buClr>
              <a:buSzPts val="1100"/>
              <a:buFont typeface="Arial"/>
              <a:buAutoNum type="arabicPeriod"/>
            </a:pPr>
            <a:r>
              <a:rPr lang="es-ES" sz="2133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 en consulta de comparendos</a:t>
            </a:r>
          </a:p>
          <a:p>
            <a:pPr marL="304792" indent="-304792" defTabSz="1219170">
              <a:lnSpc>
                <a:spcPct val="115000"/>
              </a:lnSpc>
              <a:buClr>
                <a:srgbClr val="B8D200"/>
              </a:buClr>
              <a:buSzPts val="1100"/>
              <a:buFont typeface="Arial"/>
              <a:buAutoNum type="arabicPeriod"/>
            </a:pPr>
            <a:r>
              <a:rPr lang="es-ES" sz="2133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 tu número de documento de identidad para acceder a las opciones de pago vigentes.</a:t>
            </a:r>
            <a:endParaRPr sz="2133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B8D200"/>
              </a:buClr>
              <a:buSzPts val="3300"/>
            </a:pPr>
            <a:endParaRPr sz="2133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830309-4CEA-3F43-B829-5D23B35A1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972" y="1547957"/>
            <a:ext cx="5745272" cy="37556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74A2B70-EE64-1B42-9751-40BC49DB74EB}"/>
              </a:ext>
            </a:extLst>
          </p:cNvPr>
          <p:cNvSpPr/>
          <p:nvPr/>
        </p:nvSpPr>
        <p:spPr>
          <a:xfrm>
            <a:off x="6363222" y="3306871"/>
            <a:ext cx="4542772" cy="1035485"/>
          </a:xfrm>
          <a:prstGeom prst="rect">
            <a:avLst/>
          </a:prstGeom>
          <a:noFill/>
          <a:ln w="76200">
            <a:solidFill>
              <a:srgbClr val="B8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89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75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museo para Bogotá - Instituto Distrital de Patrimonio Cult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85" y="0"/>
            <a:ext cx="12251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8089083" y="1274445"/>
            <a:ext cx="4107042" cy="3047237"/>
          </a:xfrm>
          <a:prstGeom prst="rect">
            <a:avLst/>
          </a:prstGeom>
          <a:solidFill>
            <a:srgbClr val="C8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17320" y="1609343"/>
            <a:ext cx="9006840" cy="2377440"/>
          </a:xfrm>
          <a:prstGeom prst="rect">
            <a:avLst/>
          </a:prstGeom>
          <a:solidFill>
            <a:srgbClr val="F1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BANCO DISTRITAL DE POLÍTICAS DE PREVENCIÓN DEL DAÑO ANTIJURÍDICO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7AE10AF-817F-0544-B314-C38C4020B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08" y="6233179"/>
            <a:ext cx="1407556" cy="634500"/>
          </a:xfrm>
          <a:prstGeom prst="rect">
            <a:avLst/>
          </a:prstGeom>
        </p:spPr>
      </p:pic>
      <p:sp>
        <p:nvSpPr>
          <p:cNvPr id="5" name="Entrada manual 4"/>
          <p:cNvSpPr/>
          <p:nvPr/>
        </p:nvSpPr>
        <p:spPr>
          <a:xfrm rot="16200000" flipH="1">
            <a:off x="10888289" y="5582552"/>
            <a:ext cx="532015" cy="2075408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39493125-C3A2-4805-A7AB-7C1821605B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17883"/>
            <a:ext cx="1798318" cy="604745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4D5E1A6-B2D3-4E57-85B7-E4A5426EB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46" y="2812983"/>
            <a:ext cx="2808311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767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2221" y="38132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381328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2221" y="827739"/>
            <a:ext cx="6222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Integrar y dar publicidad a los diferentes Comités de Conciliación de las entidades y organismos distritales, respecto de la aplicación de diferentes estrategias, directrices y políticas implementadas en casos de resolución de conflictos y prevención del daño antijurídico - Art. 18, Decreto Distrital 839 de 2018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B07254B-FE61-419A-9D6E-A18D68BA0FD4}"/>
              </a:ext>
            </a:extLst>
          </p:cNvPr>
          <p:cNvSpPr txBox="1"/>
          <p:nvPr/>
        </p:nvSpPr>
        <p:spPr>
          <a:xfrm>
            <a:off x="5359878" y="3236226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Definiciones:</a:t>
            </a: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D0EAB363-B978-4DCE-8E6C-2EC8F25A1787}"/>
              </a:ext>
            </a:extLst>
          </p:cNvPr>
          <p:cNvSpPr/>
          <p:nvPr/>
        </p:nvSpPr>
        <p:spPr>
          <a:xfrm>
            <a:off x="4693141" y="3236226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6D64EC3-8E88-4EE2-926C-7797B3B88776}"/>
              </a:ext>
            </a:extLst>
          </p:cNvPr>
          <p:cNvSpPr txBox="1"/>
          <p:nvPr/>
        </p:nvSpPr>
        <p:spPr>
          <a:xfrm>
            <a:off x="5359878" y="3717683"/>
            <a:ext cx="6222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Daño Antijurídico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Política de Prevención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Gerencia Jurídica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áfico 5" descr="Búsqueda de carpetas con relleno sólido">
            <a:extLst>
              <a:ext uri="{FF2B5EF4-FFF2-40B4-BE49-F238E27FC236}">
                <a16:creationId xmlns:a16="http://schemas.microsoft.com/office/drawing/2014/main" id="{A9ADB5B5-8D83-4673-B017-7011AA606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3767" y="4062539"/>
            <a:ext cx="2095504" cy="2095504"/>
          </a:xfrm>
          <a:prstGeom prst="rect">
            <a:avLst/>
          </a:prstGeom>
        </p:spPr>
      </p:pic>
      <p:pic>
        <p:nvPicPr>
          <p:cNvPr id="16" name="Imagen 1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D664872-445F-446E-85CA-8C6EFAFA44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02" y="259437"/>
            <a:ext cx="3236226" cy="32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29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2221" y="424871"/>
            <a:ext cx="8856865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 el Banco de Políticas de Prevención del Daño Antijurídico?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381329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5DFFC3-AC2A-6843-89BB-23E93BCEF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C0C21A-F51A-473F-B583-9578A001CDCC}"/>
              </a:ext>
            </a:extLst>
          </p:cNvPr>
          <p:cNvSpPr txBox="1"/>
          <p:nvPr/>
        </p:nvSpPr>
        <p:spPr>
          <a:xfrm>
            <a:off x="882220" y="1242718"/>
            <a:ext cx="8856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Banco Virtual de Políticas de Prevención del Daño Antijurídico - BPPDA, es un instrumento de gestión que permitirá coordinar, evaluar, analizar e implementar las diferentes políticas adoptadas por las entidades y organismos distritales a través de los comités de conciliación.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Servirá de inventario para el Distrito Capital, facilitará la consulta y publicación de las Políticas en las diferentes entidades y/u organismos distritales, y la gestión y unificación por parte de la Secretaría Jurídica Distrital como administradora de la herramienta.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F569EA-E8C8-49FE-B683-089B20E32981}"/>
              </a:ext>
            </a:extLst>
          </p:cNvPr>
          <p:cNvSpPr txBox="1"/>
          <p:nvPr/>
        </p:nvSpPr>
        <p:spPr>
          <a:xfrm>
            <a:off x="2224792" y="4462970"/>
            <a:ext cx="885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“No se trata de un repositorio de información sino de una verdadera herramienta de gestión jurídica”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áfico 3" descr="Notas adhesivas  con relleno sólido">
            <a:extLst>
              <a:ext uri="{FF2B5EF4-FFF2-40B4-BE49-F238E27FC236}">
                <a16:creationId xmlns:a16="http://schemas.microsoft.com/office/drawing/2014/main" id="{9D313437-4C51-4B40-B9D4-7988C003A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876" y="4157289"/>
            <a:ext cx="1355266" cy="13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3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2221" y="424871"/>
            <a:ext cx="8856865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¿Quiénes intervienen?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424871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5DFFC3-AC2A-6843-89BB-23E93BCEF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C0C21A-F51A-473F-B583-9578A001CDCC}"/>
              </a:ext>
            </a:extLst>
          </p:cNvPr>
          <p:cNvSpPr txBox="1"/>
          <p:nvPr/>
        </p:nvSpPr>
        <p:spPr>
          <a:xfrm>
            <a:off x="885813" y="1445921"/>
            <a:ext cx="91761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Secretaría Jurídica Distrital: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gerente jurídico del Distrito, será la encargada de administrar la información contenida en el BPPDA.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Entidades y/u Organismos Distritales: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través de sus diferentes oficinas o direcciones jurídicas, levantarán un inventario de las políticas adoptadas por el comité de conciliación de su entidad u organismo con el fin de remitirlo a la Secretaría Jurídica Distrital 	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Comités de Conciliación: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Serán el actor principal en el proceso de implementación del BPPDA, pues se constituyen como la instancia de formulación y expedición de las políticas en la entidad u organismo y son los encargados de realizar el seguimiento, evaluación, ajustes y modificaciones correspondientes.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Abogados(as):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Los(as) abogados(as) son parte fundamental del proceso, pues con su apoyo se logra la adecuada implementación y seguimiento de las políticas en el distrito.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F569EA-E8C8-49FE-B683-089B20E32981}"/>
              </a:ext>
            </a:extLst>
          </p:cNvPr>
          <p:cNvSpPr txBox="1"/>
          <p:nvPr/>
        </p:nvSpPr>
        <p:spPr>
          <a:xfrm>
            <a:off x="1787092" y="5434837"/>
            <a:ext cx="885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“Con la coordinación de todas las partes se contribuye al adecuado desarrollo del instrumento de gestión para la PDA”</a:t>
            </a:r>
            <a:endParaRPr kumimoji="0" lang="es-CO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áfico 4" descr="Usuarios con relleno sólido">
            <a:extLst>
              <a:ext uri="{FF2B5EF4-FFF2-40B4-BE49-F238E27FC236}">
                <a16:creationId xmlns:a16="http://schemas.microsoft.com/office/drawing/2014/main" id="{A5B1E16E-8487-465C-9368-25C1E1924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6248" y="-141304"/>
            <a:ext cx="1963345" cy="19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9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5813" y="424871"/>
            <a:ext cx="8856865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Implementación del BPPDA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424871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5DFFC3-AC2A-6843-89BB-23E93BCEF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C0C21A-F51A-473F-B583-9578A001CDCC}"/>
              </a:ext>
            </a:extLst>
          </p:cNvPr>
          <p:cNvSpPr txBox="1"/>
          <p:nvPr/>
        </p:nvSpPr>
        <p:spPr>
          <a:xfrm>
            <a:off x="885813" y="1592374"/>
            <a:ext cx="10246644" cy="439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Clasificación: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este módulo se integrará la totalidad de las políticas de prevención del daño antijurídico que han sido presentadas por las diferentes entidades y organismos distritales.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respecto, y con el fin de facilitar la clasificación y análisis de la información reportada se tendrán los siguientes criterios: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Entidad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 administrativo de adopción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general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Síntesis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Vigencia y/o actualización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Normatividad y jurisprudencia aplicable y/o concordante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de política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Reserva legal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Consultar Resolución 104 de 2018 y documento </a:t>
            </a:r>
            <a:r>
              <a:rPr kumimoji="0" lang="es-CO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“Recomendaciones para justificar la reserva legal de las estrategias de defensa jurídica”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áfico 14" descr="Gesto de aguantar con relleno sólido">
            <a:extLst>
              <a:ext uri="{FF2B5EF4-FFF2-40B4-BE49-F238E27FC236}">
                <a16:creationId xmlns:a16="http://schemas.microsoft.com/office/drawing/2014/main" id="{6FDDA985-7F4F-4530-A7B6-B5169E106D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5478" y="143176"/>
            <a:ext cx="1325982" cy="1394385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14D4BFE6-EFB2-4A5F-ABA0-084923F059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72" y="2531021"/>
            <a:ext cx="2385463" cy="23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7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5813" y="424871"/>
            <a:ext cx="8856865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Implementación del BPPDA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424871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5DFFC3-AC2A-6843-89BB-23E93BCEF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C0C21A-F51A-473F-B583-9578A001CDCC}"/>
              </a:ext>
            </a:extLst>
          </p:cNvPr>
          <p:cNvSpPr txBox="1"/>
          <p:nvPr/>
        </p:nvSpPr>
        <p:spPr>
          <a:xfrm>
            <a:off x="885813" y="1682702"/>
            <a:ext cx="10246644" cy="259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Unificación: 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este módulo la Secretaría Jurídica Distrital, como administradora del BPPDA, podrá proponer las líneas de unificación que considere y/o instrumentos de gestión en materia de políticas de defensa judicial y prevención del daño antijurídico frente a temáticas de interés o impacto distrital. 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Así mismo, llevará un control del avance de cada una de las acciones y/o medidas implementadas.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entidades y/u organismos con fundamento en esos lineamientos y/o instrumentos podrán adoptarlos o utilizarlos de insumo para la actualización de sus políticas.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áfico 14" descr="Gesto de aguantar con relleno sólido">
            <a:extLst>
              <a:ext uri="{FF2B5EF4-FFF2-40B4-BE49-F238E27FC236}">
                <a16:creationId xmlns:a16="http://schemas.microsoft.com/office/drawing/2014/main" id="{6FDDA985-7F4F-4530-A7B6-B5169E106D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5478" y="143176"/>
            <a:ext cx="1325982" cy="1394385"/>
          </a:xfrm>
          <a:prstGeom prst="rect">
            <a:avLst/>
          </a:prstGeom>
        </p:spPr>
      </p:pic>
      <p:pic>
        <p:nvPicPr>
          <p:cNvPr id="11" name="Gráfico 10" descr="Engranajes con relleno sólido">
            <a:extLst>
              <a:ext uri="{FF2B5EF4-FFF2-40B4-BE49-F238E27FC236}">
                <a16:creationId xmlns:a16="http://schemas.microsoft.com/office/drawing/2014/main" id="{DABBC94D-B1E3-43FA-8665-25B93E8A1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0457" y="4159298"/>
            <a:ext cx="2032000" cy="2032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C386615-0FBC-45DF-9752-E846B66521E9}"/>
              </a:ext>
            </a:extLst>
          </p:cNvPr>
          <p:cNvSpPr txBox="1"/>
          <p:nvPr/>
        </p:nvSpPr>
        <p:spPr>
          <a:xfrm>
            <a:off x="885813" y="4419386"/>
            <a:ext cx="8856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“Para el ejercicio de unificación la Secretaría Jurídica Distrital podrá organizar y coordinar las mesas de trabajo que considere con otras entidades u organismos”</a:t>
            </a:r>
            <a:endParaRPr kumimoji="0" lang="es-CO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34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5813" y="424871"/>
            <a:ext cx="8856865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Implementación del BPPDA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424871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5DFFC3-AC2A-6843-89BB-23E93BCEF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C0C21A-F51A-473F-B583-9578A001CDCC}"/>
              </a:ext>
            </a:extLst>
          </p:cNvPr>
          <p:cNvSpPr txBox="1"/>
          <p:nvPr/>
        </p:nvSpPr>
        <p:spPr>
          <a:xfrm>
            <a:off x="777240" y="1701798"/>
            <a:ext cx="10384246" cy="243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“Con la implementación de la herramienta se busca fortalecer la gestión jurídica, mejorar los indicadores de eficiencia, y contribuir a la coordinación y unificación jurídica de la gestión. La herramienta será monitoreada y administrada por la Secretaría Jurídica como Gerente Jurídico, sin perjuicio de las actividades a cargo de las diferentes entidades del D.C.”</a:t>
            </a:r>
          </a:p>
        </p:txBody>
      </p:sp>
      <p:pic>
        <p:nvPicPr>
          <p:cNvPr id="5" name="Imagen 4" descr="Imagen que contiene tabla, cuarto&#10;&#10;Descripción generada automáticamente">
            <a:extLst>
              <a:ext uri="{FF2B5EF4-FFF2-40B4-BE49-F238E27FC236}">
                <a16:creationId xmlns:a16="http://schemas.microsoft.com/office/drawing/2014/main" id="{CB7401A7-BE22-4EE9-9F47-A2992E955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5" y="336473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85813" y="424871"/>
            <a:ext cx="8856865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Metodología del BPPDA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331F7BA-5EFD-48EF-90DF-E3D56B48900D}"/>
              </a:ext>
            </a:extLst>
          </p:cNvPr>
          <p:cNvSpPr/>
          <p:nvPr/>
        </p:nvSpPr>
        <p:spPr>
          <a:xfrm>
            <a:off x="331598" y="424871"/>
            <a:ext cx="445642" cy="415498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B5DFFC3-AC2A-6843-89BB-23E93BCEF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C0C21A-F51A-473F-B583-9578A001CDCC}"/>
              </a:ext>
            </a:extLst>
          </p:cNvPr>
          <p:cNvSpPr txBox="1"/>
          <p:nvPr/>
        </p:nvSpPr>
        <p:spPr>
          <a:xfrm>
            <a:off x="777240" y="1701799"/>
            <a:ext cx="10355217" cy="419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Constitución de un(os) responsable(s) por entidad: 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interior de las diferentes entidades y/u organismos distritales deberá constituirse un(os) responsable(s) que se encarguen de reportar la información en la herramienta, informar a la administración los cambios que se generen en las políticas, y, en general, facilitar su gestión al interior de la entidad u organismo.</a:t>
            </a: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Clasificación y análisis de la información: </a:t>
            </a:r>
            <a:r>
              <a:rPr kumimoji="0" lang="es-C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deberá acudir a las fuentes de información dispuestas por el Distrito, y, en especial por la Entidad u Organismo para la publicación de los diferentes actos administrativos. Para la clasificación de la información deberá tenerse en cuenta, entre otros aspectos: sector, entidad, fecha de expedición, acto mediante la cual se adopta la política, tema, normatividad, doctrina y jurisprudencia aplicable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Mesas de trabajo y/o concertación entre entidades u organismos distritales y la Secretaría Jurídica Distrital 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Coordinación con áreas de tecnología</a:t>
            </a:r>
            <a:endParaRPr kumimoji="0" lang="es-C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Buena idea con relleno sólido">
            <a:extLst>
              <a:ext uri="{FF2B5EF4-FFF2-40B4-BE49-F238E27FC236}">
                <a16:creationId xmlns:a16="http://schemas.microsoft.com/office/drawing/2014/main" id="{F19EEE18-7B0C-4315-9C7F-8B70F64D27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7842" y="131172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82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42935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ORDEN DEL DÍA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1027043" y="2194382"/>
            <a:ext cx="91407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/>
              <a:t>Verificación del quórum y aprobación orden del día</a:t>
            </a:r>
          </a:p>
          <a:p>
            <a:pPr marL="342900" indent="-342900">
              <a:buAutoNum type="arabicPeriod"/>
            </a:pPr>
            <a:endParaRPr lang="es-CO" b="1" dirty="0"/>
          </a:p>
          <a:p>
            <a:r>
              <a:rPr lang="es-ES" b="1" dirty="0"/>
              <a:t>2. Revisión de las cláusulas MASC en los contratos de infraestructura (Metro)</a:t>
            </a:r>
          </a:p>
          <a:p>
            <a:endParaRPr lang="es-CO" b="1" dirty="0"/>
          </a:p>
          <a:p>
            <a:r>
              <a:rPr lang="es-ES" b="1" dirty="0"/>
              <a:t>3. Beneficios pago multas (Dirección de Gestión de Cobro)</a:t>
            </a:r>
          </a:p>
          <a:p>
            <a:endParaRPr lang="es-CO" b="1" dirty="0"/>
          </a:p>
          <a:p>
            <a:r>
              <a:rPr lang="es-ES" b="1" dirty="0"/>
              <a:t>4. Banco virtual de políticas de prevención del Daño Antijurídico (Secretaría Jurídica)</a:t>
            </a:r>
          </a:p>
          <a:p>
            <a:endParaRPr lang="es-CO" b="1" dirty="0"/>
          </a:p>
          <a:p>
            <a:r>
              <a:rPr lang="es-ES" b="1" dirty="0"/>
              <a:t>5. Programación sesiones del Comité para la vigencia 2022 </a:t>
            </a:r>
          </a:p>
          <a:p>
            <a:endParaRPr lang="es-CO" b="1" dirty="0"/>
          </a:p>
          <a:p>
            <a:r>
              <a:rPr lang="es-ES" b="1" dirty="0"/>
              <a:t>6. Proposiciones y varios</a:t>
            </a:r>
          </a:p>
          <a:p>
            <a:r>
              <a:rPr lang="es-ES" b="1" dirty="0"/>
              <a:t>Decreto 430 de 2018 (Dirección de Normatividad y Conceptos)</a:t>
            </a:r>
            <a:endParaRPr lang="es-CO" b="1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9493125-C3A2-4805-A7AB-7C1821605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139" y="2352825"/>
            <a:ext cx="5148507" cy="173135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D8B80E5-59EC-40EC-9C3B-66F3E9385386}"/>
              </a:ext>
            </a:extLst>
          </p:cNvPr>
          <p:cNvSpPr/>
          <p:nvPr/>
        </p:nvSpPr>
        <p:spPr>
          <a:xfrm>
            <a:off x="3864426" y="1560206"/>
            <a:ext cx="4349931" cy="99257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 w="0"/>
                <a:solidFill>
                  <a:srgbClr val="C8102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A1F36AA-2ED8-0E49-9A51-791FCA166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62813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PROGRAMACIÓN</a:t>
            </a:r>
            <a:r>
              <a:rPr kumimoji="0" lang="es-CO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2022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838200" y="1533465"/>
            <a:ext cx="9140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conformidad con el artículo 8º del Reglamento Interno se proponen las siguientes fechas para sesionar en la vigencia 2022, con el fin de ser sometidas a votación y aprobación: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de 2022 8:00 am.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CO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mayo de 2022 8:00 am.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CO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agosto de 2022 8:00 am.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CO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noviembre de 2022 8:00 am.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CO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igual se solicita a los miembros del Comité presentar solicitudes y/o sugerencias para la primera sesión del año 2022, con las cuales se pueda fijar la agenda anual  en los términos de la norma en cita.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40225" y="492125"/>
            <a:ext cx="115230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>
              <a:buClr>
                <a:schemeClr val="lt1"/>
              </a:buClr>
              <a:buSzPts val="3000"/>
            </a:pPr>
            <a:br>
              <a:rPr lang="es-CO" sz="3867" b="1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3867" b="1">
              <a:solidFill>
                <a:srgbClr val="00B05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5116" y="4179409"/>
            <a:ext cx="5462857" cy="11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6134" y="4262078"/>
            <a:ext cx="5462857" cy="13800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1637932" y="1110112"/>
            <a:ext cx="9704109" cy="3151965"/>
          </a:xfrm>
          <a:prstGeom prst="rect">
            <a:avLst/>
          </a:prstGeom>
          <a:solidFill>
            <a:srgbClr val="CCCC00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-MX" sz="2400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algn="ctr" defTabSz="1219170">
              <a:buClr>
                <a:srgbClr val="000000"/>
              </a:buClr>
              <a:buSzPts val="1800"/>
            </a:pPr>
            <a:endParaRPr lang="es-MX" sz="2400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r>
              <a:rPr lang="es-MX" sz="2400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 DECRETO 430 DE 2018</a:t>
            </a:r>
          </a:p>
          <a:p>
            <a:pPr algn="ctr" defTabSz="1219170">
              <a:buClr>
                <a:srgbClr val="000000"/>
              </a:buClr>
              <a:buSzPts val="1800"/>
            </a:pPr>
            <a:endParaRPr lang="es-MX" sz="2400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r>
              <a:rPr lang="es-MX" sz="2400" b="1" i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“</a:t>
            </a:r>
            <a:r>
              <a:rPr lang="es-MX" sz="2400" b="1" i="1" kern="0" dirty="0">
                <a:solidFill>
                  <a:srgbClr val="1F3864"/>
                </a:solidFill>
                <a:latin typeface="Arial Black"/>
                <a:cs typeface="Arial"/>
                <a:sym typeface="Arial"/>
              </a:rPr>
              <a:t>Por el cual se adopta el Modelo de Gestión Jurídica Pública del Distrito Capital y se dictan otras disposiciones”</a:t>
            </a:r>
            <a:endParaRPr lang="es-MX" sz="2400" b="1" i="1" kern="0" dirty="0">
              <a:solidFill>
                <a:srgbClr val="1F3864"/>
              </a:solidFill>
              <a:latin typeface="Arial Black"/>
              <a:cs typeface="Arial"/>
              <a:sym typeface="Calibri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endParaRPr lang="es-MX" sz="2400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endParaRPr sz="2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00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0" y="382691"/>
            <a:ext cx="12192000" cy="10785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930965" y="2461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2133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</a:t>
            </a: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Decreto 430 de 2018  </a:t>
            </a:r>
            <a:endParaRPr lang="es-MX" sz="26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894" y="5918534"/>
            <a:ext cx="3472773" cy="81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5"/>
          <p:cNvGrpSpPr/>
          <p:nvPr/>
        </p:nvGrpSpPr>
        <p:grpSpPr>
          <a:xfrm>
            <a:off x="237994" y="1731823"/>
            <a:ext cx="11683185" cy="4660509"/>
            <a:chOff x="-197510" y="17834"/>
            <a:chExt cx="8762389" cy="3495382"/>
          </a:xfrm>
        </p:grpSpPr>
        <p:sp>
          <p:nvSpPr>
            <p:cNvPr id="129" name="Google Shape;129;p5"/>
            <p:cNvSpPr/>
            <p:nvPr/>
          </p:nvSpPr>
          <p:spPr>
            <a:xfrm>
              <a:off x="9783" y="17834"/>
              <a:ext cx="2609611" cy="374400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-197510" y="39056"/>
              <a:ext cx="2609611" cy="3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267" tIns="70433" rIns="123267" bIns="70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    Definición de Concepto </a:t>
              </a:r>
              <a:endParaRPr lang="es-CO" sz="1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0" y="417471"/>
              <a:ext cx="2609611" cy="260974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0" y="433737"/>
              <a:ext cx="2722580" cy="3079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0" lvl="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467" kern="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  <a:p>
              <a:pPr marL="0" lvl="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CO" sz="1467" kern="0" dirty="0">
                  <a:solidFill>
                    <a:srgbClr val="222222"/>
                  </a:solidFill>
                  <a:latin typeface="Arial" panose="020B0604020202020204" pitchFamily="34" charset="0"/>
                  <a:cs typeface="Arial"/>
                  <a:sym typeface="Arial"/>
                </a:rPr>
                <a:t>La Real Academia de la Lengua define el concepto como una  “</a:t>
              </a:r>
              <a:r>
                <a:rPr lang="es-CO" sz="1467" i="1" kern="0" dirty="0">
                  <a:solidFill>
                    <a:srgbClr val="222222"/>
                  </a:solidFill>
                  <a:latin typeface="Arial" panose="020B0604020202020204" pitchFamily="34" charset="0"/>
                  <a:cs typeface="Arial"/>
                  <a:sym typeface="Arial"/>
                </a:rPr>
                <a:t>Idea que concibe o forma el entendimiento. Opinión, juicio</a:t>
              </a:r>
              <a:r>
                <a:rPr lang="es-CO" sz="1467" kern="0" dirty="0">
                  <a:solidFill>
                    <a:srgbClr val="222222"/>
                  </a:solidFill>
                  <a:latin typeface="Arial" panose="020B0604020202020204" pitchFamily="34" charset="0"/>
                  <a:cs typeface="Arial"/>
                  <a:sym typeface="Arial"/>
                </a:rPr>
                <a:t>”. Aunado a lo anterior, el concepto corresponde a una conclusión que pretende pronunciarse sobre un tema de carácter particular o general  y tiene como objeto, dado que no es vinculante, generar un criterio de orientación frente a un tema o recibir una respuesta a una cuestión planteada.</a:t>
              </a:r>
            </a:p>
            <a:p>
              <a:pPr marL="0" lvl="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600" kern="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977634" y="45793"/>
              <a:ext cx="2609611" cy="374400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Asesoría Jurídica (artículo 12)</a:t>
              </a:r>
              <a:endParaRPr sz="1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977634" y="420193"/>
              <a:ext cx="2609611" cy="260974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2977634" y="420193"/>
              <a:ext cx="2609611" cy="260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0" lvl="1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MX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0" lvl="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CO" sz="1467" kern="0" dirty="0">
                  <a:solidFill>
                    <a:srgbClr val="22222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Por su parte el artículo 12 del Decreto 430 señala que, la asesoría jurídica es la actividad mediante la cual se analiza y brinda información con fundamento en los conocimientos propios e investigación sobre un asunto particular, lo cual tiene por objeto sentar las bases y los lineamientos sobre un tema específico o general para que a partir de ahí se proceda a la toma de decisiones jurídicas.</a:t>
              </a:r>
            </a:p>
            <a:p>
              <a:pPr marL="0" lvl="1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52396" lvl="1" indent="-152396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  <a:buFont typeface="Arial"/>
                <a:buChar char="•"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952591" y="45793"/>
              <a:ext cx="2609611" cy="374400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755081" y="17834"/>
              <a:ext cx="2609611" cy="3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267" tIns="70433" rIns="123267" bIns="70433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Asesoría Jurídica (artículo 12)</a:t>
              </a:r>
              <a:endParaRPr sz="1733" kern="0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955268" y="433738"/>
              <a:ext cx="2609611" cy="260974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5842299" y="433738"/>
              <a:ext cx="2609611" cy="260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11218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</a:pPr>
              <a:r>
                <a:rPr lang="es-CO" sz="14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Adicionalmente el artículo 12 del Decreto ibidem señala que, a partir de las competencias otorgadas a las entidades u organismos distritales la Asesoría Jurídica puede otorgarse a: </a:t>
              </a:r>
            </a:p>
            <a:p>
              <a:pPr marL="11218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</a:pPr>
              <a:endParaRPr lang="es-CO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340775" indent="-228594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Font typeface="Wingdings" panose="05000000000000000000" pitchFamily="2" charset="2"/>
                <a:buChar char="v"/>
              </a:pPr>
              <a:r>
                <a:rPr lang="es-CO" sz="14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Entidades públicas o privadas del orden distrital, nacional e internacional. </a:t>
              </a:r>
            </a:p>
            <a:p>
              <a:pPr marL="340775" indent="-228594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Font typeface="Wingdings" panose="05000000000000000000" pitchFamily="2" charset="2"/>
                <a:buChar char="v"/>
              </a:pPr>
              <a:r>
                <a:rPr lang="es-CO" sz="14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Particulares y/o terceros. </a:t>
              </a:r>
            </a:p>
            <a:p>
              <a:pPr marL="340775" indent="-228594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Font typeface="Wingdings" panose="05000000000000000000" pitchFamily="2" charset="2"/>
                <a:buChar char="v"/>
              </a:pPr>
              <a:r>
                <a:rPr lang="es-CO" sz="14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Al interior de la propia entidad. </a:t>
              </a:r>
            </a:p>
            <a:p>
              <a:pPr marL="340775" indent="-228594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Font typeface="Wingdings" panose="05000000000000000000" pitchFamily="2" charset="2"/>
                <a:buChar char="v"/>
              </a:pPr>
              <a:endParaRPr lang="es-CO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12181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</a:pPr>
              <a:r>
                <a:rPr lang="es-CO" sz="14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La asesoría jurídica podrá efectuarse de manera verbal o escrita. </a:t>
              </a:r>
              <a:endParaRPr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52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382691"/>
            <a:ext cx="12192000" cy="10785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30965" y="2461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</a:t>
            </a: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Decreto 430 de 2018</a:t>
            </a:r>
            <a:endParaRPr lang="es-MX" sz="2133" b="1" i="1" kern="0" dirty="0">
              <a:solidFill>
                <a:srgbClr val="1F3864"/>
              </a:solidFill>
              <a:latin typeface="Arial Black"/>
              <a:cs typeface="Arial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894" y="5918534"/>
            <a:ext cx="3472773" cy="81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8"/>
          <p:cNvGrpSpPr/>
          <p:nvPr/>
        </p:nvGrpSpPr>
        <p:grpSpPr>
          <a:xfrm>
            <a:off x="1765154" y="1826671"/>
            <a:ext cx="5167909" cy="3551632"/>
            <a:chOff x="0" y="135038"/>
            <a:chExt cx="2182136" cy="2960803"/>
          </a:xfrm>
        </p:grpSpPr>
        <p:sp>
          <p:nvSpPr>
            <p:cNvPr id="149" name="Google Shape;149;p18"/>
            <p:cNvSpPr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200" tIns="92100" rIns="161200" bIns="921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Asesoría Jurídica (artículo 13)</a:t>
              </a:r>
              <a:endParaRPr lang="es-CO" sz="1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CO" sz="1333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artículo 13 del Decreto 430 establece que,  las entidades y organismos distritales son los competentes para la expedición  de conceptos jurídicos en los relacionados con las funciones especificas asignadas, de conformidad con el CPACA y la normatividad aplicable. </a:t>
              </a: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CO" sz="1333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 lo anterior, se concluye que, cada entidad u organismos le compete en el marco de sus funciones, expedir los conceptos que le sean solicitados en el marco de la asesoría jurídica. </a:t>
              </a:r>
              <a:endParaRPr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oncepto De Salud Mental Día Concepto De Salud Mental Ilustraciones  Vectoriales, Clip Art Vectorizado Libre De Derechos. Image 87694403.">
            <a:extLst>
              <a:ext uri="{FF2B5EF4-FFF2-40B4-BE49-F238E27FC236}">
                <a16:creationId xmlns:a16="http://schemas.microsoft.com/office/drawing/2014/main" id="{4EFCD720-0FFC-4660-BCAF-0F37036C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39" y="2112101"/>
            <a:ext cx="4042611" cy="32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1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382691"/>
            <a:ext cx="12192000" cy="10785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30965" y="2461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</a:t>
            </a: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Decreto 430 de 2018  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“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Arial"/>
              </a:rPr>
              <a:t>Por el cual se adopta el Modelo de Gestión Jurídica Pública del Distrito Capital y se dictan otras disposiciones”</a:t>
            </a:r>
            <a:endParaRPr lang="es-MX" sz="2133" b="1" i="1" kern="0" dirty="0">
              <a:solidFill>
                <a:srgbClr val="1F3864"/>
              </a:solidFill>
              <a:latin typeface="Arial Black"/>
              <a:cs typeface="Arial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894" y="5918534"/>
            <a:ext cx="3472773" cy="81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8"/>
          <p:cNvGrpSpPr/>
          <p:nvPr/>
        </p:nvGrpSpPr>
        <p:grpSpPr>
          <a:xfrm>
            <a:off x="1146456" y="1894837"/>
            <a:ext cx="4949545" cy="3327705"/>
            <a:chOff x="0" y="135038"/>
            <a:chExt cx="2182136" cy="2960803"/>
          </a:xfrm>
        </p:grpSpPr>
        <p:sp>
          <p:nvSpPr>
            <p:cNvPr id="149" name="Google Shape;149;p18"/>
            <p:cNvSpPr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200" tIns="92100" rIns="161200" bIns="921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Asesoría Jurídica (artículo 13)</a:t>
              </a:r>
              <a:endParaRPr lang="es-CO" sz="1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CO" sz="1333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artículo 13 del Decreto 430 establece que,  </a:t>
              </a:r>
              <a:r>
                <a:rPr lang="es-CO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 la Secretaría cabeza del sector administrativo, por intermedio de quien ejerce la jefatura de la Oficina Jurídica, le corresponde  emitir el pronunciamiento jurídico sectorial,  cuando se presenten diferencias de criterio jurídico y/o diferencias conceptuales entre organismo  y/o entidades de un mismo sector. </a:t>
              </a:r>
              <a:endParaRPr sz="13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98" name="Picture 2" descr="Definiciones en coordinación de actividades: 10 conceptos que debes conocer  si contratas | Prevencionar">
            <a:extLst>
              <a:ext uri="{FF2B5EF4-FFF2-40B4-BE49-F238E27FC236}">
                <a16:creationId xmlns:a16="http://schemas.microsoft.com/office/drawing/2014/main" id="{2F7B9BE0-68C6-4646-9412-6574147C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40" y="1826672"/>
            <a:ext cx="4504885" cy="29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68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382691"/>
            <a:ext cx="12192000" cy="10785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30965" y="2461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</a:t>
            </a: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Decreto 430 de 2018  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“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Arial"/>
              </a:rPr>
              <a:t>Por el cual se adopta el Modelo de Gestión Jurídica Pública del Distrito Capital y se dictan otras disposiciones”</a:t>
            </a:r>
            <a:endParaRPr lang="es-MX" sz="2133" b="1" i="1" kern="0" dirty="0">
              <a:solidFill>
                <a:srgbClr val="1F3864"/>
              </a:solidFill>
              <a:latin typeface="Arial Black"/>
              <a:cs typeface="Arial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894" y="5918534"/>
            <a:ext cx="3472773" cy="81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8"/>
          <p:cNvGrpSpPr/>
          <p:nvPr/>
        </p:nvGrpSpPr>
        <p:grpSpPr>
          <a:xfrm>
            <a:off x="1765154" y="1826671"/>
            <a:ext cx="5040529" cy="4433103"/>
            <a:chOff x="0" y="135038"/>
            <a:chExt cx="2182136" cy="2960803"/>
          </a:xfrm>
        </p:grpSpPr>
        <p:sp>
          <p:nvSpPr>
            <p:cNvPr id="149" name="Google Shape;149;p18"/>
            <p:cNvSpPr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200" tIns="92100" rIns="161200" bIns="921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Asesoría Jurídica (artículo 13)</a:t>
              </a:r>
              <a:endParaRPr lang="es-CO" sz="1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CO" sz="1333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 cuanto a la Secretaría Jurídica Distrital, el artículo 13 del Decreto 430 de 2018 establece que su competencia en la emisión de conceptos (unificadores)  opera cuando: </a:t>
              </a: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423323" lvl="2" indent="-228594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  <a:buFont typeface="Wingdings" panose="05000000000000000000" pitchFamily="2" charset="2"/>
                <a:buChar char="v"/>
              </a:pPr>
              <a:r>
                <a:rPr lang="es-CO" sz="1333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CO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Cuando existan </a:t>
              </a:r>
              <a:r>
                <a:rPr lang="es-MX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diferencias de criterios jurídicos y/o diferencias conceptuales</a:t>
              </a:r>
              <a:r>
                <a:rPr lang="es-CO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entre </a:t>
              </a:r>
              <a:r>
                <a:rPr lang="es-MX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organismos y/o entidades de un mismo sector y la Secretaría cabeza de </a:t>
              </a:r>
              <a:r>
                <a:rPr lang="es-MX" sz="1333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Sector Administrativo.</a:t>
              </a:r>
              <a:endParaRPr lang="es-CO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423323" lvl="2" indent="-228594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  <a:buFont typeface="Wingdings" panose="05000000000000000000" pitchFamily="2" charset="2"/>
                <a:buChar char="v"/>
              </a:pPr>
              <a:r>
                <a:rPr lang="es-CO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Cuando existan </a:t>
              </a:r>
              <a:r>
                <a:rPr lang="es-MX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diferencias de criterios jurídicos y/o diferencias conceptuales</a:t>
              </a:r>
              <a:r>
                <a:rPr lang="es-CO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entre </a:t>
              </a:r>
              <a:r>
                <a:rPr lang="es-MX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organismos y/o entidades de diferentes sectores. </a:t>
              </a: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CO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54" name="Picture 6" descr="Definición de mapa conceptual - Qué es, Significado y Concepto">
            <a:extLst>
              <a:ext uri="{FF2B5EF4-FFF2-40B4-BE49-F238E27FC236}">
                <a16:creationId xmlns:a16="http://schemas.microsoft.com/office/drawing/2014/main" id="{D1B8617A-A13D-484A-967D-6B8C60DD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10" y="2527813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6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382691"/>
            <a:ext cx="12192000" cy="10785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30965" y="2461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</a:t>
            </a: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Decreto 430 de 2018  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“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Arial"/>
              </a:rPr>
              <a:t>Por el cual se adopta el Modelo de Gestión Jurídica Pública del Distrito Capital y se dictan otras disposiciones”</a:t>
            </a:r>
            <a:endParaRPr lang="es-MX" sz="2133" b="1" i="1" kern="0" dirty="0">
              <a:solidFill>
                <a:srgbClr val="1F3864"/>
              </a:solidFill>
              <a:latin typeface="Arial Black"/>
              <a:cs typeface="Arial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894" y="5918534"/>
            <a:ext cx="3472773" cy="81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8"/>
          <p:cNvGrpSpPr/>
          <p:nvPr/>
        </p:nvGrpSpPr>
        <p:grpSpPr>
          <a:xfrm>
            <a:off x="1765155" y="1928885"/>
            <a:ext cx="5258893" cy="3845524"/>
            <a:chOff x="0" y="135038"/>
            <a:chExt cx="2182136" cy="2960803"/>
          </a:xfrm>
        </p:grpSpPr>
        <p:sp>
          <p:nvSpPr>
            <p:cNvPr id="149" name="Google Shape;149;p18"/>
            <p:cNvSpPr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135038"/>
              <a:ext cx="2182136" cy="860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200" tIns="92100" rIns="161200" bIns="921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CO" sz="1733" kern="0" dirty="0">
                  <a:solidFill>
                    <a:srgbClr val="FFFFFF"/>
                  </a:solidFill>
                  <a:latin typeface="Arial Black" panose="020B0A04020102020204" pitchFamily="34" charset="0"/>
                  <a:cs typeface="Arial"/>
                  <a:sym typeface="Arial"/>
                </a:rPr>
                <a:t> Asesoría Jurídica (artículo 13)</a:t>
              </a:r>
              <a:endParaRPr lang="es-CO" sz="1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0" y="995916"/>
              <a:ext cx="2182136" cy="209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33" tIns="92433" rIns="123267" bIns="138667" anchor="t" anchorCtr="0">
              <a:noAutofit/>
            </a:bodyPr>
            <a:lstStyle/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endParaRPr lang="es-MX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94728" lvl="2" algn="just" defTabSz="1219170">
                <a:lnSpc>
                  <a:spcPct val="90000"/>
                </a:lnSpc>
                <a:spcBef>
                  <a:spcPts val="260"/>
                </a:spcBef>
                <a:buClr>
                  <a:srgbClr val="000000"/>
                </a:buClr>
                <a:buSzPts val="1300"/>
              </a:pPr>
              <a:r>
                <a:rPr lang="es-MX" sz="13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Para lo anterior se requiere que, la Secretaría cabeza de Sector Administrativo, remita a la SJD la solicitud junto con los antecedentes y/o diversos pronunciamientos, con la formulación clara y precisa de los puntos materia de desacuerdo, cuestionamiento, duda o sobre los que expresamente se requiera el concepto jurídico, junto con el emitido por la Oficina Jurídica de todas las entidades interesadas.  </a:t>
              </a:r>
            </a:p>
          </p:txBody>
        </p:sp>
      </p:grpSp>
      <p:pic>
        <p:nvPicPr>
          <p:cNvPr id="5122" name="Picture 2" descr="La estructura de los conceptos científicos | Investigación y Ciencia |  Investigación y Ciencia">
            <a:extLst>
              <a:ext uri="{FF2B5EF4-FFF2-40B4-BE49-F238E27FC236}">
                <a16:creationId xmlns:a16="http://schemas.microsoft.com/office/drawing/2014/main" id="{55E56DA3-3F27-410E-9E75-69325D62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04" y="2181910"/>
            <a:ext cx="3666075" cy="31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28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382691"/>
            <a:ext cx="12192000" cy="10785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850232" y="382691"/>
            <a:ext cx="11184435" cy="9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2133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2133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DIRECCIÓN DE NORMATIVIDAD Y CONCEPTOS</a:t>
            </a: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r>
              <a:rPr lang="es-MX" sz="2133" b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Decreto 430 de 2018  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Calibri"/>
              </a:rPr>
              <a:t>“</a:t>
            </a:r>
            <a:r>
              <a:rPr lang="es-MX" sz="2133" b="1" i="1" kern="0" dirty="0">
                <a:solidFill>
                  <a:srgbClr val="1F3864"/>
                </a:solidFill>
                <a:latin typeface="Arial Black"/>
                <a:cs typeface="Arial"/>
                <a:sym typeface="Arial"/>
              </a:rPr>
              <a:t>Por el cual se adopta el Modelo de Gestión Jurídica Pública del Distrito Capital y se dictan otras disposiciones”</a:t>
            </a:r>
            <a:endParaRPr lang="es-MX" sz="2133" b="1" i="1" kern="0" dirty="0">
              <a:solidFill>
                <a:srgbClr val="1F3864"/>
              </a:solidFill>
              <a:latin typeface="Arial Black"/>
              <a:cs typeface="Arial"/>
              <a:sym typeface="Calibri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lang="es-MX"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 defTabSz="1219170">
              <a:lnSpc>
                <a:spcPct val="90000"/>
              </a:lnSpc>
              <a:buClr>
                <a:srgbClr val="FFFFFF"/>
              </a:buClr>
              <a:buSzPts val="3000"/>
            </a:pPr>
            <a:endParaRPr sz="3467" b="1" kern="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1894" y="5918534"/>
            <a:ext cx="3472773" cy="81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536449" y="1781630"/>
            <a:ext cx="881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MX" sz="1600" b="1" kern="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lang="es-CO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Gracias”. Un proyecto de bluetypo | Domestika | Frases bonitas, Gracias  letra, Gratitud">
            <a:extLst>
              <a:ext uri="{FF2B5EF4-FFF2-40B4-BE49-F238E27FC236}">
                <a16:creationId xmlns:a16="http://schemas.microsoft.com/office/drawing/2014/main" id="{987BDD77-E8A4-442F-94FB-DEE5E265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97" y="1781631"/>
            <a:ext cx="6751529" cy="38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8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JURÍDICA. GRACIAS!!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047343" y="2078012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SESIÓN 2021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F5586A-0CF0-B648-9BF6-7802B4AE7EB7}"/>
              </a:ext>
            </a:extLst>
          </p:cNvPr>
          <p:cNvSpPr/>
          <p:nvPr/>
        </p:nvSpPr>
        <p:spPr>
          <a:xfrm>
            <a:off x="3139858" y="1386214"/>
            <a:ext cx="4325655" cy="300625"/>
          </a:xfrm>
          <a:prstGeom prst="rect">
            <a:avLst/>
          </a:prstGeom>
          <a:solidFill>
            <a:srgbClr val="B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2421698" y="1341933"/>
            <a:ext cx="5761972" cy="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4400"/>
            </a:pPr>
            <a:r>
              <a:rPr lang="es-ES" sz="2133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Información </a:t>
            </a:r>
            <a:r>
              <a:rPr lang="es-ES" sz="2133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 beneficios</a:t>
            </a:r>
            <a:endParaRPr sz="2133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4400"/>
            </a:pPr>
            <a:endParaRPr sz="2133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 defTabSz="1219170">
              <a:buClr>
                <a:srgbClr val="000000"/>
              </a:buClr>
              <a:buSzPts val="4400"/>
            </a:pPr>
            <a:endParaRPr sz="2133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0359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476367" y="677284"/>
            <a:ext cx="49192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Acuerdo 816 de 2021</a:t>
            </a:r>
            <a:endParaRPr sz="24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(25 de agosto de 2021)</a:t>
            </a:r>
            <a:endParaRPr sz="24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545417" y="2958500"/>
            <a:ext cx="59140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¿QUIÉNES SON BENEFICIARIOS?</a:t>
            </a: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271951" y="4748367"/>
            <a:ext cx="40000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Personas con multas impuestas del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 de marzo de 2020 </a:t>
            </a: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27 de agosto de 2021</a:t>
            </a:r>
            <a:endParaRPr sz="1600" b="1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395567" y="3676533"/>
            <a:ext cx="4000000" cy="691200"/>
          </a:xfrm>
          <a:prstGeom prst="rect">
            <a:avLst/>
          </a:prstGeom>
          <a:solidFill>
            <a:srgbClr val="B8D2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PERSONAS CON MULTAS POR COMPARENDOS</a:t>
            </a:r>
            <a:endParaRPr sz="1867" b="1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920067" y="3676533"/>
            <a:ext cx="4000000" cy="691200"/>
          </a:xfrm>
          <a:prstGeom prst="rect">
            <a:avLst/>
          </a:prstGeom>
          <a:solidFill>
            <a:srgbClr val="B8D2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FACILIDADES DE PAGO</a:t>
            </a:r>
            <a:endParaRPr sz="1867" b="1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 defTabSz="1219170">
              <a:buClr>
                <a:srgbClr val="000000"/>
              </a:buClr>
              <a:buSzPts val="1800"/>
            </a:pPr>
            <a:endParaRPr sz="1867" b="1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429051" y="4748368"/>
            <a:ext cx="40000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Facilidades de pago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vigentes</a:t>
            </a: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entraron en mora </a:t>
            </a: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el mismo periodo</a:t>
            </a:r>
            <a:endParaRPr sz="1600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35033" y="2081301"/>
            <a:ext cx="75352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Pago del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40%</a:t>
            </a: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capital; descuento del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restante del capital de la deuda  y el </a:t>
            </a:r>
            <a:r>
              <a:rPr lang="es" sz="1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r>
              <a:rPr lang="es" sz="1600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los intereses de mora</a:t>
            </a:r>
            <a:endParaRPr sz="1600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238500" y="1468667"/>
            <a:ext cx="57152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Rescate Económico y Social</a:t>
            </a:r>
            <a:endParaRPr sz="1867" kern="0" dirty="0">
              <a:solidFill>
                <a:srgbClr val="B8D2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36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139000" y="1830900"/>
            <a:ext cx="59140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VIGENCIA</a:t>
            </a: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893440" y="2843501"/>
            <a:ext cx="54072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32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Plazo máximo para acogerse al beneficio</a:t>
            </a:r>
            <a:endParaRPr sz="32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32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 de diciembre de 2021</a:t>
            </a:r>
            <a:endParaRPr sz="32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3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59;p14">
            <a:extLst>
              <a:ext uri="{FF2B5EF4-FFF2-40B4-BE49-F238E27FC236}">
                <a16:creationId xmlns:a16="http://schemas.microsoft.com/office/drawing/2014/main" id="{E216AE95-7211-4649-B818-10E1A95C72C0}"/>
              </a:ext>
            </a:extLst>
          </p:cNvPr>
          <p:cNvSpPr txBox="1"/>
          <p:nvPr/>
        </p:nvSpPr>
        <p:spPr>
          <a:xfrm>
            <a:off x="476367" y="677284"/>
            <a:ext cx="49192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Acuerdo 816 de 2021</a:t>
            </a:r>
            <a:endParaRPr sz="24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(25 de agosto de 2021)</a:t>
            </a:r>
            <a:endParaRPr sz="24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1439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476367" y="705723"/>
            <a:ext cx="49192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Ley 2155 de 2021</a:t>
            </a:r>
            <a:endParaRPr sz="24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(14 de septiembre de 2021)</a:t>
            </a:r>
            <a:endParaRPr sz="24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138292" y="4526868"/>
            <a:ext cx="59140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¿QUIÉNES SON BENEFICIARIOS?</a:t>
            </a: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095292" y="5031568"/>
            <a:ext cx="40000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Personas con multas de tránsito de vehículos  impuestas hasta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30 de junio de 2021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726347" y="3387595"/>
            <a:ext cx="4000000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Entre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15/09/2021</a:t>
            </a: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14/05/2022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44613" y="2512071"/>
            <a:ext cx="4382707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2133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Descuento del 50% de la deuda, sin intereses de mora</a:t>
            </a:r>
            <a:endParaRPr sz="2133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238500" y="1899438"/>
            <a:ext cx="57152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Ley de Inversión Social</a:t>
            </a:r>
            <a:endParaRPr sz="1867" kern="0" dirty="0">
              <a:solidFill>
                <a:srgbClr val="B8D2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9372167" y="343433"/>
            <a:ext cx="24608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AUTOMOVILES</a:t>
            </a:r>
            <a:endParaRPr sz="1867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7180813" y="2512071"/>
            <a:ext cx="4382707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2133" b="1" kern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Descuento del 20% de la deuda, sin intereses de mora</a:t>
            </a:r>
            <a:endParaRPr sz="2133" b="1" kern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2133" b="1" kern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180813" y="3387595"/>
            <a:ext cx="4000000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Entre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15/05/2022</a:t>
            </a: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14/09/2022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2A4B3A-3B1D-6A4E-8F2E-024A3F8CA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382" y="601834"/>
            <a:ext cx="1251908" cy="1251908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2B298BC-A8A5-FB45-859B-64671CBA58DD}"/>
              </a:ext>
            </a:extLst>
          </p:cNvPr>
          <p:cNvCxnSpPr>
            <a:stCxn id="83" idx="2"/>
          </p:cNvCxnSpPr>
          <p:nvPr/>
        </p:nvCxnSpPr>
        <p:spPr>
          <a:xfrm flipH="1">
            <a:off x="6096001" y="2570350"/>
            <a:ext cx="100" cy="1592845"/>
          </a:xfrm>
          <a:prstGeom prst="line">
            <a:avLst/>
          </a:prstGeom>
          <a:ln w="31750">
            <a:solidFill>
              <a:srgbClr val="B8D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7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3105200" y="4640061"/>
            <a:ext cx="59140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¿QUIÉNES SON BENEFICIARIOS?</a:t>
            </a: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095995" y="5098373"/>
            <a:ext cx="40000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Personas con multas de tránsito de motocicletas  impuestas hasta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30 de junio de 2021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983361" y="3756662"/>
            <a:ext cx="28404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Entre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15/09/2021</a:t>
            </a: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14/03/2022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798024" y="2547103"/>
            <a:ext cx="3143499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2133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Descuento del 80% de la deuda, sin intereses de mora</a:t>
            </a:r>
            <a:endParaRPr sz="2133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9380463" y="343433"/>
            <a:ext cx="24608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MOTOCICLETAS</a:t>
            </a:r>
            <a:endParaRPr sz="1867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675795" y="3756662"/>
            <a:ext cx="28404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Entre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15/03/2022</a:t>
            </a: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14/05/2022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490451" y="2547103"/>
            <a:ext cx="3143499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2133" b="1" kern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Descuento del 60% de la deuda, sin intereses de mora</a:t>
            </a:r>
            <a:endParaRPr sz="2133" b="1" kern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8369023" y="3756662"/>
            <a:ext cx="28404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Entre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15/05/2022</a:t>
            </a:r>
            <a:r>
              <a:rPr lang="es" sz="16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 el </a:t>
            </a:r>
            <a:r>
              <a:rPr lang="es" sz="16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14/09/2022</a:t>
            </a:r>
            <a:endParaRPr sz="1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8250484" y="2547103"/>
            <a:ext cx="3143499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s" sz="2133" b="1" kern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Descuento del 40% de la deuda, sin intereses de mora</a:t>
            </a:r>
            <a:endParaRPr sz="2133" b="1" kern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78;p16">
            <a:extLst>
              <a:ext uri="{FF2B5EF4-FFF2-40B4-BE49-F238E27FC236}">
                <a16:creationId xmlns:a16="http://schemas.microsoft.com/office/drawing/2014/main" id="{7E000202-02B3-3B45-8BBC-47EC6A97C937}"/>
              </a:ext>
            </a:extLst>
          </p:cNvPr>
          <p:cNvSpPr txBox="1"/>
          <p:nvPr/>
        </p:nvSpPr>
        <p:spPr>
          <a:xfrm>
            <a:off x="476367" y="705723"/>
            <a:ext cx="49192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Ley 2155 de 2021</a:t>
            </a:r>
            <a:endParaRPr sz="24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(14 de septiembre de 2021)</a:t>
            </a:r>
            <a:endParaRPr sz="24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83;p16">
            <a:extLst>
              <a:ext uri="{FF2B5EF4-FFF2-40B4-BE49-F238E27FC236}">
                <a16:creationId xmlns:a16="http://schemas.microsoft.com/office/drawing/2014/main" id="{0F07C5DF-F37C-DA41-BEA4-AE3321E1FA10}"/>
              </a:ext>
            </a:extLst>
          </p:cNvPr>
          <p:cNvSpPr txBox="1"/>
          <p:nvPr/>
        </p:nvSpPr>
        <p:spPr>
          <a:xfrm>
            <a:off x="3238500" y="1899438"/>
            <a:ext cx="57152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Ley de Inversión Social</a:t>
            </a:r>
            <a:endParaRPr sz="1867" kern="0" dirty="0">
              <a:solidFill>
                <a:srgbClr val="B8D2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C2CD45-C278-F849-A966-7BFCB534D5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185" y="621278"/>
            <a:ext cx="919355" cy="919357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62CFB47-1BFA-8C4B-BEFD-B07C5C6816A8}"/>
              </a:ext>
            </a:extLst>
          </p:cNvPr>
          <p:cNvCxnSpPr/>
          <p:nvPr/>
        </p:nvCxnSpPr>
        <p:spPr>
          <a:xfrm flipH="1">
            <a:off x="4095895" y="2570350"/>
            <a:ext cx="100" cy="1592845"/>
          </a:xfrm>
          <a:prstGeom prst="line">
            <a:avLst/>
          </a:prstGeom>
          <a:ln w="31750">
            <a:solidFill>
              <a:srgbClr val="B8D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4D4FC1C-DA79-464A-8B0C-DDF79298ABE2}"/>
              </a:ext>
            </a:extLst>
          </p:cNvPr>
          <p:cNvCxnSpPr/>
          <p:nvPr/>
        </p:nvCxnSpPr>
        <p:spPr>
          <a:xfrm flipH="1">
            <a:off x="7837002" y="2653856"/>
            <a:ext cx="100" cy="1592845"/>
          </a:xfrm>
          <a:prstGeom prst="line">
            <a:avLst/>
          </a:prstGeom>
          <a:ln w="31750">
            <a:solidFill>
              <a:srgbClr val="B8D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6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3139000" y="1830900"/>
            <a:ext cx="59140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s" sz="1867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VIGENCIA</a:t>
            </a: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buClr>
                <a:srgbClr val="000000"/>
              </a:buClr>
              <a:buSzPts val="1800"/>
            </a:pPr>
            <a:endParaRPr sz="1867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910141" y="2818677"/>
            <a:ext cx="54072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32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Plazo máximo para acogerse al beneficio</a:t>
            </a:r>
            <a:endParaRPr sz="32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32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 año, a partir de la entrada en vigencia.</a:t>
            </a:r>
            <a:endParaRPr sz="32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3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78;p16">
            <a:extLst>
              <a:ext uri="{FF2B5EF4-FFF2-40B4-BE49-F238E27FC236}">
                <a16:creationId xmlns:a16="http://schemas.microsoft.com/office/drawing/2014/main" id="{88634CF7-9FD4-7145-B020-6594B438F0D3}"/>
              </a:ext>
            </a:extLst>
          </p:cNvPr>
          <p:cNvSpPr txBox="1"/>
          <p:nvPr/>
        </p:nvSpPr>
        <p:spPr>
          <a:xfrm>
            <a:off x="476367" y="705723"/>
            <a:ext cx="49192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Ley 2155 de 2021</a:t>
            </a:r>
            <a:endParaRPr sz="24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(14 de septiembre de 2021)</a:t>
            </a:r>
            <a:endParaRPr sz="24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509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3772500" y="1420275"/>
            <a:ext cx="49192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24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Excepción:</a:t>
            </a:r>
            <a:endParaRPr sz="2400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2800" b="1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435667" y="1932133"/>
            <a:ext cx="73208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s" sz="3200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personas que hayan recibido su multa por conducir bajo el influjo del</a:t>
            </a:r>
            <a:r>
              <a:rPr lang="es" sz="3200" b="1" kern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" sz="3200" b="1" kern="0" dirty="0">
                <a:solidFill>
                  <a:srgbClr val="B8D200"/>
                </a:solidFill>
                <a:latin typeface="Poppins"/>
                <a:ea typeface="Poppins"/>
                <a:cs typeface="Poppins"/>
                <a:sym typeface="Poppins"/>
              </a:rPr>
              <a:t>alcohol o bajo los efectos de sustancias psicoactivas no podrán acceder a ninguna de las anteriores.</a:t>
            </a:r>
            <a:endParaRPr sz="3200" kern="0" dirty="0">
              <a:solidFill>
                <a:srgbClr val="B8D2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defTabSz="1219170">
              <a:lnSpc>
                <a:spcPct val="70000"/>
              </a:lnSpc>
              <a:buClr>
                <a:srgbClr val="000000"/>
              </a:buClr>
              <a:buSzPts val="3300"/>
            </a:pPr>
            <a:endParaRPr sz="3600" b="1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2358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</TotalTime>
  <Words>2173</Words>
  <Application>Microsoft Office PowerPoint</Application>
  <PresentationFormat>Panorámica</PresentationFormat>
  <Paragraphs>200</Paragraphs>
  <Slides>29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Poppins</vt:lpstr>
      <vt:lpstr>Tahoma</vt:lpstr>
      <vt:lpstr>Wingdings</vt:lpstr>
      <vt:lpstr>Tema de Office</vt:lpstr>
      <vt:lpstr>2_Tema de Office</vt:lpstr>
      <vt:lpstr>Simple Light</vt:lpstr>
      <vt:lpstr>Office Theme</vt:lpstr>
      <vt:lpstr>1_Tema de Office</vt:lpstr>
      <vt:lpstr>   COMITÉ INTERSECTORIAL DE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COMITÉ INTERSECTORIAL DE COORDINACIÓN JURÍDICA. GRACIAS!!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Paula Díaz</cp:lastModifiedBy>
  <cp:revision>141</cp:revision>
  <dcterms:created xsi:type="dcterms:W3CDTF">2020-01-07T17:00:58Z</dcterms:created>
  <dcterms:modified xsi:type="dcterms:W3CDTF">2021-12-27T12:09:12Z</dcterms:modified>
</cp:coreProperties>
</file>