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90" r:id="rId4"/>
    <p:sldId id="258" r:id="rId5"/>
    <p:sldId id="259" r:id="rId6"/>
    <p:sldId id="29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24384000" cy="13716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7680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hq+Mc7xdgkL5OjLqaBIGK0XTh+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6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03E4C3-4D74-4CE5-AAD1-75F10B19772F}">
  <a:tblStyle styleId="{6103E4C3-4D74-4CE5-AAD1-75F10B19772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834" y="84"/>
      </p:cViewPr>
      <p:guideLst>
        <p:guide pos="7680"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9" name="Google Shape;249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db8e0f8bef_4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3" name="Google Shape;263;gdb8e0f8bef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3" name="Google Shape;273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6" name="Google Shape;336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" name="Google Shape;360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0" name="Google Shape;380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1" name="Google Shape;401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b8e0f8be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7" name="Google Shape;177;gdb8e0f8b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df2d556fcc_7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1" name="Google Shape;411;gdf2d556fcc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df2d556fcc_7_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4" name="Google Shape;424;gdf2d556fcc_7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6" name="Google Shape;47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5" name="Google Shape;48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dc425c8734_5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1" name="Google Shape;491;gdc425c8734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dc425c8734_5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4" name="Google Shape;504;gdc425c8734_5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2" name="Google Shape;5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3" name="Google Shape;53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3" name="Google Shape;54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f437e42b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df437e42b0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566" name="Google Shape;56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577" name="Google Shape;57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Revisar definiciones</a:t>
            </a:r>
            <a:endParaRPr/>
          </a:p>
        </p:txBody>
      </p:sp>
      <p:sp>
        <p:nvSpPr>
          <p:cNvPr id="588" name="Google Shape;588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9" name="Google Shape;5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0" name="Google Shape;230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0" name="Google Shape;24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en blanco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2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26064" y="0"/>
            <a:ext cx="11194605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8538" y="859191"/>
            <a:ext cx="1755192" cy="1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07997" y="9277243"/>
            <a:ext cx="10931567" cy="444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78266" y="8699799"/>
            <a:ext cx="3498024" cy="55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58959" y="8632535"/>
            <a:ext cx="3413971" cy="6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2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56933" y="5471364"/>
            <a:ext cx="1625932" cy="25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15090469" y="1891549"/>
            <a:ext cx="9293532" cy="360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"/>
              <a:buNone/>
              <a:defRPr sz="90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body" idx="1"/>
          </p:nvPr>
        </p:nvSpPr>
        <p:spPr>
          <a:xfrm>
            <a:off x="15090469" y="6330677"/>
            <a:ext cx="9293532" cy="108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rial"/>
              <a:buNone/>
              <a:defRPr sz="5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contenido">
  <p:cSld name="Título y contenido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9"/>
          <p:cNvSpPr/>
          <p:nvPr/>
        </p:nvSpPr>
        <p:spPr>
          <a:xfrm>
            <a:off x="9014790" y="7035915"/>
            <a:ext cx="15408000" cy="6696000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29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9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90" name="Google Shape;90;p29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91" name="Google Shape;91;p29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29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" name="Google Shape;93;p29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9"/>
          <p:cNvSpPr/>
          <p:nvPr/>
        </p:nvSpPr>
        <p:spPr>
          <a:xfrm rot="8109445">
            <a:off x="9774740" y="6636046"/>
            <a:ext cx="799738" cy="7997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">
  <p:cSld name="En blanco sin logos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0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97" name="Google Shape;97;p30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 02">
  <p:cSld name="En blanco sin logos 02"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1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103" name="Google Shape;103;p31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1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1"/>
          <p:cNvSpPr/>
          <p:nvPr/>
        </p:nvSpPr>
        <p:spPr>
          <a:xfrm>
            <a:off x="11409433" y="8425825"/>
            <a:ext cx="12974567" cy="5288777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31"/>
          <p:cNvSpPr/>
          <p:nvPr/>
        </p:nvSpPr>
        <p:spPr>
          <a:xfrm rot="8109445">
            <a:off x="12169382" y="8038765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3">
  <p:cSld name="En blanco sin logos 03"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2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59709" y="3817299"/>
            <a:ext cx="33919" cy="758423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2"/>
          <p:cNvSpPr/>
          <p:nvPr/>
        </p:nvSpPr>
        <p:spPr>
          <a:xfrm flipH="1">
            <a:off x="15763" y="9243649"/>
            <a:ext cx="12259709" cy="4472352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1" name="Google Shape;111;p32"/>
          <p:cNvSpPr/>
          <p:nvPr/>
        </p:nvSpPr>
        <p:spPr>
          <a:xfrm rot="-8109445" flipH="1">
            <a:off x="10700021" y="8856588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" name="Google Shape;112;p3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4">
  <p:cSld name="En blanco sin logos 04"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3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3"/>
          <p:cNvSpPr/>
          <p:nvPr/>
        </p:nvSpPr>
        <p:spPr>
          <a:xfrm flipH="1">
            <a:off x="0" y="9210991"/>
            <a:ext cx="11429610" cy="4505009"/>
          </a:xfrm>
          <a:prstGeom prst="rect">
            <a:avLst/>
          </a:pr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6" name="Google Shape;116;p33"/>
          <p:cNvSpPr/>
          <p:nvPr/>
        </p:nvSpPr>
        <p:spPr>
          <a:xfrm rot="-8109445" flipH="1">
            <a:off x="9869922" y="8823931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7" name="Google Shape;117;p3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con franja horizontal">
  <p:cSld name="En blanco con franja horizontal"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4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96301"/>
            <a:ext cx="24384001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con franja vertical">
  <p:cSld name="En blanco con franja vertical"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5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124" name="Google Shape;124;p35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125" name="Google Shape;125;p35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35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subtítulo">
  <p:cSld name="1_Título y subtítulo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6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6"/>
          <p:cNvSpPr txBox="1">
            <a:spLocks noGrp="1"/>
          </p:cNvSpPr>
          <p:nvPr>
            <p:ph type="body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Arial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Arial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Arial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Arial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Arial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centro)">
  <p:cSld name="1_Título (centro)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7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7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to (vertical)">
  <p:cSld name="1_Foto (vertical)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8"/>
          <p:cNvSpPr>
            <a:spLocks noGrp="1"/>
          </p:cNvSpPr>
          <p:nvPr>
            <p:ph type="pic" idx="2"/>
          </p:nvPr>
        </p:nvSpPr>
        <p:spPr>
          <a:xfrm>
            <a:off x="9614399" y="1676400"/>
            <a:ext cx="13659586" cy="1022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Arial"/>
              <a:buChar char="•"/>
              <a:defRPr sz="36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Arial"/>
              <a:buChar char="•"/>
              <a:defRPr sz="36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Arial"/>
              <a:buChar char="•"/>
              <a:defRPr sz="36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Arial"/>
              <a:buChar char="•"/>
              <a:defRPr sz="36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Arial"/>
              <a:buChar char="•"/>
              <a:defRPr sz="36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6" name="Google Shape;136;p38"/>
          <p:cNvSpPr txBox="1">
            <a:spLocks noGrp="1"/>
          </p:cNvSpPr>
          <p:nvPr>
            <p:ph type="title"/>
          </p:nvPr>
        </p:nvSpPr>
        <p:spPr>
          <a:xfrm>
            <a:off x="1707934" y="1676400"/>
            <a:ext cx="7500938" cy="479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8400"/>
              <a:buFont typeface="Arial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body" idx="1"/>
          </p:nvPr>
        </p:nvSpPr>
        <p:spPr>
          <a:xfrm>
            <a:off x="1707934" y="6676430"/>
            <a:ext cx="7500938" cy="522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Arial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Arial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Arial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Arial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Arial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TITL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db8e0f8bef_0_80"/>
          <p:cNvSpPr txBox="1">
            <a:spLocks noGrp="1"/>
          </p:cNvSpPr>
          <p:nvPr>
            <p:ph type="ctrTitle"/>
          </p:nvPr>
        </p:nvSpPr>
        <p:spPr>
          <a:xfrm>
            <a:off x="1828804" y="2244727"/>
            <a:ext cx="20726400" cy="47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13"/>
              <a:buFont typeface="Arial"/>
              <a:buNone/>
              <a:defRPr sz="961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gdb8e0f8bef_0_80"/>
          <p:cNvSpPr txBox="1">
            <a:spLocks noGrp="1"/>
          </p:cNvSpPr>
          <p:nvPr>
            <p:ph type="subTitle" idx="1"/>
          </p:nvPr>
        </p:nvSpPr>
        <p:spPr>
          <a:xfrm>
            <a:off x="3048007" y="7204078"/>
            <a:ext cx="18288300" cy="33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602"/>
              </a:spcBef>
              <a:spcAft>
                <a:spcPts val="0"/>
              </a:spcAft>
              <a:buClr>
                <a:schemeClr val="dk1"/>
              </a:buClr>
              <a:buSzPts val="3845"/>
              <a:buNone/>
              <a:defRPr sz="3845"/>
            </a:lvl1pPr>
            <a:lvl2pPr lvl="1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3205"/>
              <a:buNone/>
              <a:defRPr sz="3205"/>
            </a:lvl2pPr>
            <a:lvl3pPr lvl="2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2884"/>
              <a:buNone/>
              <a:defRPr sz="2884"/>
            </a:lvl3pPr>
            <a:lvl4pPr lvl="3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2564"/>
              <a:buNone/>
              <a:defRPr sz="2564"/>
            </a:lvl4pPr>
            <a:lvl5pPr lvl="4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2564"/>
              <a:buNone/>
              <a:defRPr sz="2564"/>
            </a:lvl5pPr>
            <a:lvl6pPr lvl="5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2564"/>
              <a:buNone/>
              <a:defRPr sz="2564"/>
            </a:lvl6pPr>
            <a:lvl7pPr lvl="6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2564"/>
              <a:buNone/>
              <a:defRPr sz="2564"/>
            </a:lvl7pPr>
            <a:lvl8pPr lvl="7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2564"/>
              <a:buNone/>
              <a:defRPr sz="2564"/>
            </a:lvl8pPr>
            <a:lvl9pPr lvl="8" algn="ctr">
              <a:lnSpc>
                <a:spcPct val="90000"/>
              </a:lnSpc>
              <a:spcBef>
                <a:spcPts val="801"/>
              </a:spcBef>
              <a:spcAft>
                <a:spcPts val="0"/>
              </a:spcAft>
              <a:buClr>
                <a:schemeClr val="dk1"/>
              </a:buClr>
              <a:buSzPts val="2564"/>
              <a:buNone/>
              <a:defRPr sz="2564"/>
            </a:lvl9pPr>
          </a:lstStyle>
          <a:p>
            <a:endParaRPr/>
          </a:p>
        </p:txBody>
      </p:sp>
      <p:sp>
        <p:nvSpPr>
          <p:cNvPr id="26" name="Google Shape;26;gdb8e0f8bef_0_80"/>
          <p:cNvSpPr txBox="1">
            <a:spLocks noGrp="1"/>
          </p:cNvSpPr>
          <p:nvPr>
            <p:ph type="dt" idx="10"/>
          </p:nvPr>
        </p:nvSpPr>
        <p:spPr>
          <a:xfrm>
            <a:off x="1676402" y="12712705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gdb8e0f8bef_0_80"/>
          <p:cNvSpPr txBox="1">
            <a:spLocks noGrp="1"/>
          </p:cNvSpPr>
          <p:nvPr>
            <p:ph type="ftr" idx="11"/>
          </p:nvPr>
        </p:nvSpPr>
        <p:spPr>
          <a:xfrm>
            <a:off x="8077212" y="12712705"/>
            <a:ext cx="82293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gdb8e0f8bef_0_80"/>
          <p:cNvSpPr txBox="1">
            <a:spLocks noGrp="1"/>
          </p:cNvSpPr>
          <p:nvPr>
            <p:ph type="sldNum" idx="12"/>
          </p:nvPr>
        </p:nvSpPr>
        <p:spPr>
          <a:xfrm>
            <a:off x="17221216" y="12712705"/>
            <a:ext cx="5486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arriba)">
  <p:cSld name="1_Título (arriba)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9"/>
          <p:cNvSpPr txBox="1">
            <a:spLocks noGrp="1"/>
          </p:cNvSpPr>
          <p:nvPr>
            <p:ph type="title"/>
          </p:nvPr>
        </p:nvSpPr>
        <p:spPr>
          <a:xfrm>
            <a:off x="4387453" y="1447800"/>
            <a:ext cx="15609095" cy="194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viñetas">
  <p:cSld name="2_Título y viñetas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0"/>
          <p:cNvSpPr txBox="1">
            <a:spLocks noGrp="1"/>
          </p:cNvSpPr>
          <p:nvPr>
            <p:ph type="title"/>
          </p:nvPr>
        </p:nvSpPr>
        <p:spPr>
          <a:xfrm>
            <a:off x="4387453" y="800100"/>
            <a:ext cx="15609095" cy="259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0"/>
          <p:cNvSpPr txBox="1">
            <a:spLocks noGrp="1"/>
          </p:cNvSpPr>
          <p:nvPr>
            <p:ph type="body" idx="1"/>
          </p:nvPr>
        </p:nvSpPr>
        <p:spPr>
          <a:xfrm>
            <a:off x="1707934" y="3643312"/>
            <a:ext cx="21152066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40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, viñetas y foto">
  <p:cSld name="1_Título, viñetas y foto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1"/>
          <p:cNvSpPr>
            <a:spLocks noGrp="1"/>
          </p:cNvSpPr>
          <p:nvPr>
            <p:ph type="pic" idx="2"/>
          </p:nvPr>
        </p:nvSpPr>
        <p:spPr>
          <a:xfrm>
            <a:off x="9498209" y="3637358"/>
            <a:ext cx="1326058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Arial"/>
              <a:buChar char="•"/>
              <a:defRPr sz="36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Arial"/>
              <a:buChar char="•"/>
              <a:defRPr sz="36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Arial"/>
              <a:buChar char="•"/>
              <a:defRPr sz="36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Arial"/>
              <a:buChar char="•"/>
              <a:defRPr sz="36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Arial"/>
              <a:buChar char="•"/>
              <a:defRPr sz="36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48" name="Google Shape;148;p41"/>
          <p:cNvSpPr txBox="1">
            <a:spLocks noGrp="1"/>
          </p:cNvSpPr>
          <p:nvPr>
            <p:ph type="title"/>
          </p:nvPr>
        </p:nvSpPr>
        <p:spPr>
          <a:xfrm>
            <a:off x="4387453" y="1352550"/>
            <a:ext cx="15609095" cy="204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1"/>
          <p:cNvSpPr txBox="1">
            <a:spLocks noGrp="1"/>
          </p:cNvSpPr>
          <p:nvPr>
            <p:ph type="body" idx="1"/>
          </p:nvPr>
        </p:nvSpPr>
        <p:spPr>
          <a:xfrm>
            <a:off x="1625203" y="3637358"/>
            <a:ext cx="750093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Arial"/>
              <a:buChar char="•"/>
              <a:defRPr sz="3800"/>
            </a:lvl1pPr>
            <a:lvl2pPr marL="914400" lvl="1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Arial"/>
              <a:buChar char="•"/>
              <a:defRPr sz="3800"/>
            </a:lvl2pPr>
            <a:lvl3pPr marL="1371600" lvl="2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Arial"/>
              <a:buChar char="•"/>
              <a:defRPr sz="3800"/>
            </a:lvl3pPr>
            <a:lvl4pPr marL="1828800" lvl="3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Arial"/>
              <a:buChar char="•"/>
              <a:defRPr sz="3800"/>
            </a:lvl4pPr>
            <a:lvl5pPr marL="2286000" lvl="4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Arial"/>
              <a:buChar char="•"/>
              <a:defRPr sz="3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41"/>
          <p:cNvSpPr txBox="1">
            <a:spLocks noGrp="1"/>
          </p:cNvSpPr>
          <p:nvPr>
            <p:ph type="sldNum" idx="12"/>
          </p:nvPr>
        </p:nvSpPr>
        <p:spPr>
          <a:xfrm>
            <a:off x="11857019" y="13073062"/>
            <a:ext cx="660437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"/>
              <a:buNone/>
              <a:defRPr sz="2200" b="0" i="0" u="none" strike="noStrike" cap="none">
                <a:solidFill>
                  <a:srgbClr val="171C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ita">
  <p:cSld name="1_Cita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2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3200"/>
              <a:buFont typeface="Arial"/>
              <a:buNone/>
              <a:defRPr sz="3200" i="1"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42"/>
          <p:cNvSpPr txBox="1">
            <a:spLocks noGrp="1"/>
          </p:cNvSpPr>
          <p:nvPr>
            <p:ph type="body" idx="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600"/>
              <a:buFont typeface="Arial"/>
              <a:buNone/>
              <a:defRPr sz="46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4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">
  <p:cSld name="Cierre">
    <p:bg>
      <p:bgPr>
        <a:solidFill>
          <a:srgbClr val="171C3B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43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43"/>
          <p:cNvGrpSpPr/>
          <p:nvPr/>
        </p:nvGrpSpPr>
        <p:grpSpPr>
          <a:xfrm>
            <a:off x="3440629" y="5128021"/>
            <a:ext cx="17502743" cy="1568886"/>
            <a:chOff x="0" y="0"/>
            <a:chExt cx="17502741" cy="1568885"/>
          </a:xfrm>
        </p:grpSpPr>
        <p:pic>
          <p:nvPicPr>
            <p:cNvPr id="158" name="Google Shape;158;p43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2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43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Capítulos">
  <p:cSld name="Portada Capítulos">
    <p:bg>
      <p:bgPr>
        <a:solidFill>
          <a:srgbClr val="171C3B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3" descr="Imagen"/>
          <p:cNvPicPr preferRelativeResize="0"/>
          <p:nvPr/>
        </p:nvPicPr>
        <p:blipFill rotWithShape="1">
          <a:blip r:embed="rId2">
            <a:alphaModFix/>
          </a:blip>
          <a:srcRect t="-11041" r="19356" b="-7313"/>
          <a:stretch/>
        </p:blipFill>
        <p:spPr>
          <a:xfrm>
            <a:off x="22366438" y="11653589"/>
            <a:ext cx="2017564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3" descr="Imagen"/>
          <p:cNvPicPr preferRelativeResize="0"/>
          <p:nvPr/>
        </p:nvPicPr>
        <p:blipFill rotWithShape="1">
          <a:blip r:embed="rId3">
            <a:alphaModFix/>
          </a:blip>
          <a:srcRect l="-2"/>
          <a:stretch/>
        </p:blipFill>
        <p:spPr>
          <a:xfrm>
            <a:off x="16589898" y="-7620"/>
            <a:ext cx="7794102" cy="345357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2933700" y="4616979"/>
            <a:ext cx="7463499" cy="394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Arial"/>
              <a:buNone/>
              <a:defRPr sz="82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12586460" y="5004330"/>
            <a:ext cx="10135061" cy="316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cxnSp>
        <p:nvCxnSpPr>
          <p:cNvPr id="34" name="Google Shape;34;p23"/>
          <p:cNvCxnSpPr/>
          <p:nvPr/>
        </p:nvCxnSpPr>
        <p:spPr>
          <a:xfrm rot="10800000" flipH="1">
            <a:off x="11613811" y="-7621"/>
            <a:ext cx="1" cy="10980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5" name="Google Shape;35;p23" descr="Imagen"/>
          <p:cNvPicPr preferRelativeResize="0"/>
          <p:nvPr/>
        </p:nvPicPr>
        <p:blipFill rotWithShape="1">
          <a:blip r:embed="rId2">
            <a:alphaModFix/>
          </a:blip>
          <a:srcRect l="3553" t="-11041" r="48" b="-7313"/>
          <a:stretch/>
        </p:blipFill>
        <p:spPr>
          <a:xfrm>
            <a:off x="0" y="900870"/>
            <a:ext cx="2411730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3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1094573" y="-1"/>
            <a:ext cx="3289427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3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11980854"/>
            <a:ext cx="3325019" cy="1695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oogle Shape;38;p23"/>
          <p:cNvGrpSpPr/>
          <p:nvPr/>
        </p:nvGrpSpPr>
        <p:grpSpPr>
          <a:xfrm>
            <a:off x="13806666" y="11900669"/>
            <a:ext cx="7694666" cy="689725"/>
            <a:chOff x="0" y="0"/>
            <a:chExt cx="7694664" cy="689723"/>
          </a:xfrm>
        </p:grpSpPr>
        <p:pic>
          <p:nvPicPr>
            <p:cNvPr id="39" name="Google Shape;39;p23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Google Shape;40;p23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Google Shape;41;p23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-1" y="10177763"/>
            <a:ext cx="6904259" cy="3538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TITLE_AND_BODY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44" name="Google Shape;44;p2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2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2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y contenido">
  <p:cSld name="1_Título y contenido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24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0489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4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51" name="Google Shape;51;p24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52" name="Google Shape;52;p24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24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" name="Google Shape;54;p24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body" idx="2"/>
          </p:nvPr>
        </p:nvSpPr>
        <p:spPr>
          <a:xfrm>
            <a:off x="10174817" y="1401762"/>
            <a:ext cx="13176250" cy="1091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0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70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50"/>
          <p:cNvSpPr txBox="1">
            <a:spLocks noGrp="1"/>
          </p:cNvSpPr>
          <p:nvPr>
            <p:ph type="dt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ft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sldNum" idx="12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 sin logos">
  <p:cSld name="Cierre sin logos">
    <p:bg>
      <p:bgPr>
        <a:solidFill>
          <a:srgbClr val="171C3B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6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02">
  <p:cSld name="Contenido 02">
    <p:bg>
      <p:bgPr>
        <a:solidFill>
          <a:srgbClr val="171C3B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7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968626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6784" y="768349"/>
            <a:ext cx="1437215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242523" y="-1"/>
            <a:ext cx="5141477" cy="325461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27"/>
          <p:cNvSpPr txBox="1">
            <a:spLocks noGrp="1"/>
          </p:cNvSpPr>
          <p:nvPr>
            <p:ph type="title"/>
          </p:nvPr>
        </p:nvSpPr>
        <p:spPr>
          <a:xfrm>
            <a:off x="7631600" y="2265227"/>
            <a:ext cx="2605187" cy="918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Arial"/>
              <a:buNone/>
              <a:defRPr sz="10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body" idx="1"/>
          </p:nvPr>
        </p:nvSpPr>
        <p:spPr>
          <a:xfrm>
            <a:off x="11844006" y="2473066"/>
            <a:ext cx="10886245" cy="8769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grpSp>
        <p:nvGrpSpPr>
          <p:cNvPr id="70" name="Google Shape;70;p27"/>
          <p:cNvGrpSpPr/>
          <p:nvPr/>
        </p:nvGrpSpPr>
        <p:grpSpPr>
          <a:xfrm>
            <a:off x="16041866" y="12070002"/>
            <a:ext cx="7694666" cy="689725"/>
            <a:chOff x="0" y="0"/>
            <a:chExt cx="7694664" cy="689723"/>
          </a:xfrm>
        </p:grpSpPr>
        <p:pic>
          <p:nvPicPr>
            <p:cNvPr id="71" name="Google Shape;71;p27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27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3" name="Google Shape;73;p27"/>
          <p:cNvCxnSpPr/>
          <p:nvPr/>
        </p:nvCxnSpPr>
        <p:spPr>
          <a:xfrm rot="10800000" flipH="1">
            <a:off x="10927870" y="2688761"/>
            <a:ext cx="1" cy="11052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74" name="Google Shape;74;p27"/>
          <p:cNvSpPr txBox="1">
            <a:spLocks noGrp="1"/>
          </p:cNvSpPr>
          <p:nvPr>
            <p:ph type="body" idx="2"/>
          </p:nvPr>
        </p:nvSpPr>
        <p:spPr>
          <a:xfrm rot="-5400000">
            <a:off x="-3502816" y="5400999"/>
            <a:ext cx="11974257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18850"/>
              <a:buFont typeface="Arial"/>
              <a:buNone/>
              <a:defRPr sz="130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s y textos">
  <p:cSld name="Títulos y texto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28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67631"/>
            <a:ext cx="24384002" cy="671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8" descr="Imagen"/>
          <p:cNvPicPr preferRelativeResize="0"/>
          <p:nvPr/>
        </p:nvPicPr>
        <p:blipFill rotWithShape="1">
          <a:blip r:embed="rId3">
            <a:alphaModFix/>
          </a:blip>
          <a:srcRect l="20897"/>
          <a:stretch/>
        </p:blipFill>
        <p:spPr>
          <a:xfrm>
            <a:off x="-1" y="1412010"/>
            <a:ext cx="1979084" cy="90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8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37056" y="-67631"/>
            <a:ext cx="6546943" cy="239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8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45241" y="5679395"/>
            <a:ext cx="7711517" cy="235827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28"/>
          <p:cNvSpPr txBox="1">
            <a:spLocks noGrp="1"/>
          </p:cNvSpPr>
          <p:nvPr>
            <p:ph type="title"/>
          </p:nvPr>
        </p:nvSpPr>
        <p:spPr>
          <a:xfrm>
            <a:off x="2598219" y="1240557"/>
            <a:ext cx="17971102" cy="156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D624"/>
              </a:buClr>
              <a:buSzPts val="6200"/>
              <a:buFont typeface="Arial"/>
              <a:buNone/>
              <a:defRPr sz="6200" cap="none">
                <a:solidFill>
                  <a:srgbClr val="C0D6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body" idx="1"/>
          </p:nvPr>
        </p:nvSpPr>
        <p:spPr>
          <a:xfrm>
            <a:off x="2598218" y="9364957"/>
            <a:ext cx="19985232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Arial"/>
              <a:buNone/>
              <a:defRPr sz="2800"/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Arial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Arial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Arial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Arial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body" idx="2"/>
          </p:nvPr>
        </p:nvSpPr>
        <p:spPr>
          <a:xfrm>
            <a:off x="2598219" y="7166872"/>
            <a:ext cx="17971101" cy="156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8990"/>
              <a:buFont typeface="Arial"/>
              <a:buNone/>
              <a:defRPr sz="6200" b="1" i="0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body" idx="3"/>
          </p:nvPr>
        </p:nvSpPr>
        <p:spPr>
          <a:xfrm>
            <a:off x="2598217" y="3012756"/>
            <a:ext cx="19985234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406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Arial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Arial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Arial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Arial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Relationship Id="rId30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1" descr="Imagen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0" y="12063491"/>
            <a:ext cx="24384001" cy="117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21" descr="Imagen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21" descr="Imagen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21" descr="Imagen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9600"/>
              <a:buFont typeface="Arial"/>
              <a:buNone/>
              <a:defRPr sz="9600" b="1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1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1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1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1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1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1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1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Arial"/>
              <a:buNone/>
              <a:defRPr sz="1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5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Arial"/>
              <a:buChar char="•"/>
              <a:defRPr sz="36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Arial"/>
              <a:buChar char="•"/>
              <a:defRPr sz="36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Arial"/>
              <a:buChar char="•"/>
              <a:defRPr sz="36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Arial"/>
              <a:buChar char="•"/>
              <a:defRPr sz="36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Arial"/>
              <a:buChar char="•"/>
              <a:defRPr sz="36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13" name="Google Shape;13;p21" descr="Imagen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7112631" y="12576138"/>
            <a:ext cx="6474275" cy="5485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1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jp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67.png"/><Relationship Id="rId9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1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6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74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5" Type="http://schemas.openxmlformats.org/officeDocument/2006/relationships/hyperlink" Target="http://drive.google.com/file/d/1lZd8gWyxcMwA3B-0B5MPy1dzzR1alPVc/view" TargetMode="Externa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Plan_contra_corrupci%C3%B3n" TargetMode="External"/><Relationship Id="rId7" Type="http://schemas.openxmlformats.org/officeDocument/2006/relationships/hyperlink" Target="https://www.movilidadbogota.gov.co/web/portafolio_tramites_y_servicio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guiatramitesyservicios.bogota.gov.co/entidad/secretaria_distrital_de_movilidad/" TargetMode="External"/><Relationship Id="rId5" Type="http://schemas.openxmlformats.org/officeDocument/2006/relationships/hyperlink" Target="https://www.movilidadbogota.gov.co/web/calendario_de_actividades" TargetMode="External"/><Relationship Id="rId4" Type="http://schemas.openxmlformats.org/officeDocument/2006/relationships/hyperlink" Target="https://www.movilidadbogota.gov.co/web/campanas-institucionales-anticorrupcion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sites/default/files/Paginas/08-04-2021/210406_plan_institucional_de_participacion_2021_v_2.0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ovilidadbogota.gov.co/web/sites/default/files/Paginas/27-11-2020/idioma_kichwa.pdf" TargetMode="External"/><Relationship Id="rId5" Type="http://schemas.openxmlformats.org/officeDocument/2006/relationships/hyperlink" Target="https://www.movilidadbogota.gov.co/web/sites/default/files/Paginas/12-11-2020/ninos_ninas_y_adolescentes.xlsx" TargetMode="External"/><Relationship Id="rId4" Type="http://schemas.openxmlformats.org/officeDocument/2006/relationships/hyperlink" Target="https://www.simur.gov.co/portal-simur/datos-del-sector/datos-abiertos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vilidadbogota.gov.co/web/agremiaciones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ovilidadbogota.gov.co/web/informacion-poblacion-vulnerable" TargetMode="External"/><Relationship Id="rId5" Type="http://schemas.openxmlformats.org/officeDocument/2006/relationships/hyperlink" Target="https://www.movilidadbogota.gov.co/web/centros-locales-de-movilidad" TargetMode="External"/><Relationship Id="rId4" Type="http://schemas.openxmlformats.org/officeDocument/2006/relationships/hyperlink" Target="https://www.movilidadbogota.gov.co/web/transparenci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"/>
          <p:cNvPicPr preferRelativeResize="0"/>
          <p:nvPr/>
        </p:nvPicPr>
        <p:blipFill rotWithShape="1">
          <a:blip r:embed="rId3">
            <a:alphaModFix/>
          </a:blip>
          <a:srcRect l="6459" r="7747"/>
          <a:stretch/>
        </p:blipFill>
        <p:spPr>
          <a:xfrm>
            <a:off x="66908" y="0"/>
            <a:ext cx="1322294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"/>
          <p:cNvSpPr txBox="1"/>
          <p:nvPr/>
        </p:nvSpPr>
        <p:spPr>
          <a:xfrm>
            <a:off x="15090469" y="2339609"/>
            <a:ext cx="8903388" cy="310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Font typeface="Arial"/>
              <a:buNone/>
            </a:pPr>
            <a:r>
              <a:rPr lang="en-US" sz="8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Rendición de Cuentas</a:t>
            </a:r>
            <a:br>
              <a:rPr lang="en-US" sz="8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75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Sector </a:t>
            </a:r>
            <a:r>
              <a:rPr lang="en-US" sz="75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Movilidad</a:t>
            </a:r>
            <a:endParaRPr sz="75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1"/>
          <p:cNvSpPr txBox="1"/>
          <p:nvPr/>
        </p:nvSpPr>
        <p:spPr>
          <a:xfrm>
            <a:off x="15735300" y="6460736"/>
            <a:ext cx="7448400" cy="1087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LOCALIDAD CIUDAD BOLIVAR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7" name="Google Shape;167;p1"/>
          <p:cNvGrpSpPr/>
          <p:nvPr/>
        </p:nvGrpSpPr>
        <p:grpSpPr>
          <a:xfrm>
            <a:off x="-1" y="-1"/>
            <a:ext cx="13289848" cy="13865313"/>
            <a:chOff x="-1" y="-1"/>
            <a:chExt cx="13289848" cy="13865313"/>
          </a:xfrm>
        </p:grpSpPr>
        <p:pic>
          <p:nvPicPr>
            <p:cNvPr id="168" name="Google Shape;168;p1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21885" y="11092393"/>
              <a:ext cx="4667962" cy="1657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1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" y="-1"/>
              <a:ext cx="4820317" cy="3239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" descr="Imagen"/>
            <p:cNvPicPr preferRelativeResize="0"/>
            <p:nvPr/>
          </p:nvPicPr>
          <p:blipFill rotWithShape="1">
            <a:blip r:embed="rId6">
              <a:alphaModFix/>
            </a:blip>
            <a:srcRect r="18283"/>
            <a:stretch/>
          </p:blipFill>
          <p:spPr>
            <a:xfrm>
              <a:off x="369685" y="10783682"/>
              <a:ext cx="5218316" cy="3081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" descr="Imagen"/>
            <p:cNvPicPr preferRelativeResize="0"/>
            <p:nvPr/>
          </p:nvPicPr>
          <p:blipFill rotWithShape="1">
            <a:blip r:embed="rId7">
              <a:alphaModFix/>
            </a:blip>
            <a:srcRect l="12508"/>
            <a:stretch/>
          </p:blipFill>
          <p:spPr>
            <a:xfrm>
              <a:off x="-1" y="621402"/>
              <a:ext cx="1422566" cy="5859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" name="Google Shape;172;p1" descr="Imagen"/>
          <p:cNvPicPr preferRelativeResize="0"/>
          <p:nvPr/>
        </p:nvPicPr>
        <p:blipFill rotWithShape="1">
          <a:blip r:embed="rId6">
            <a:alphaModFix/>
          </a:blip>
          <a:srcRect l="26949" r="44573"/>
          <a:stretch/>
        </p:blipFill>
        <p:spPr>
          <a:xfrm>
            <a:off x="5588001" y="10783682"/>
            <a:ext cx="1818640" cy="308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653955" y="0"/>
            <a:ext cx="4786678" cy="132715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"/>
          <p:cNvSpPr/>
          <p:nvPr/>
        </p:nvSpPr>
        <p:spPr>
          <a:xfrm>
            <a:off x="12039600" y="6705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002" y="2783936"/>
            <a:ext cx="17339182" cy="925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6"/>
          <p:cNvSpPr txBox="1"/>
          <p:nvPr/>
        </p:nvSpPr>
        <p:spPr>
          <a:xfrm>
            <a:off x="1627904" y="944923"/>
            <a:ext cx="18086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5000"/>
              <a:buFont typeface="Arial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3.1. Fatalidad en siniestros de tránsito 2020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6"/>
          <p:cNvSpPr txBox="1"/>
          <p:nvPr/>
        </p:nvSpPr>
        <p:spPr>
          <a:xfrm>
            <a:off x="17472184" y="4538610"/>
            <a:ext cx="5515014" cy="1221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-US" sz="35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Fatalidades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Peatones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6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49822" y="4261099"/>
            <a:ext cx="1963461" cy="1242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6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72022" y="9217743"/>
            <a:ext cx="1926526" cy="112903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6"/>
          <p:cNvSpPr txBox="1"/>
          <p:nvPr/>
        </p:nvSpPr>
        <p:spPr>
          <a:xfrm>
            <a:off x="17258447" y="6143563"/>
            <a:ext cx="6181200" cy="1329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13 Fatalidades</a:t>
            </a:r>
            <a:r>
              <a:rPr lang="en-US" sz="35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Motociclistas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6"/>
          <p:cNvSpPr txBox="1"/>
          <p:nvPr/>
        </p:nvSpPr>
        <p:spPr>
          <a:xfrm>
            <a:off x="17258447" y="7776029"/>
            <a:ext cx="6181200" cy="13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35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Fatalidades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ciclistas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6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01536" y="6019205"/>
            <a:ext cx="1056911" cy="119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6" descr="Ciclism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98384" y="7732961"/>
            <a:ext cx="1273800" cy="10252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260" name="Google Shape;260;p6"/>
          <p:cNvSpPr txBox="1"/>
          <p:nvPr/>
        </p:nvSpPr>
        <p:spPr>
          <a:xfrm>
            <a:off x="17472184" y="9217743"/>
            <a:ext cx="6181200" cy="12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35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5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Fatalidades</a:t>
            </a:r>
            <a:r>
              <a:rPr lang="en-US" sz="35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500"/>
              <a:buFont typeface="Arial"/>
              <a:buNone/>
            </a:pPr>
            <a:r>
              <a:rPr lang="en-US" sz="33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Pasajeros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db8e0f8bef_4_0"/>
          <p:cNvSpPr txBox="1"/>
          <p:nvPr/>
        </p:nvSpPr>
        <p:spPr>
          <a:xfrm>
            <a:off x="0" y="2614492"/>
            <a:ext cx="7560572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3.2. BICICLETA Y PEATÓN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gdb8e0f8bef_4_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267" y="3476357"/>
            <a:ext cx="1202783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db8e0f8bef_4_0"/>
          <p:cNvSpPr txBox="1"/>
          <p:nvPr/>
        </p:nvSpPr>
        <p:spPr>
          <a:xfrm>
            <a:off x="441300" y="5698063"/>
            <a:ext cx="8109000" cy="2914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Apoyo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para el </a:t>
            </a:r>
            <a:r>
              <a:rPr lang="en-US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funcionamiento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las </a:t>
            </a:r>
            <a:r>
              <a:rPr lang="en-US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Ciclorrutas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temporales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Autosur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entre CL 63 y Av Villavicencio.</a:t>
            </a:r>
            <a:endParaRPr sz="3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db8e0f8bef_4_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27285" y="2593121"/>
            <a:ext cx="1109145" cy="176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db8e0f8bef_4_0"/>
          <p:cNvPicPr preferRelativeResize="0"/>
          <p:nvPr/>
        </p:nvPicPr>
        <p:blipFill rotWithShape="1">
          <a:blip r:embed="rId5">
            <a:alphaModFix/>
          </a:blip>
          <a:srcRect l="5285" t="2372" r="11338"/>
          <a:stretch/>
        </p:blipFill>
        <p:spPr>
          <a:xfrm>
            <a:off x="10236430" y="471337"/>
            <a:ext cx="13027624" cy="10051029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db8e0f8bef_4_0"/>
          <p:cNvSpPr/>
          <p:nvPr/>
        </p:nvSpPr>
        <p:spPr>
          <a:xfrm>
            <a:off x="19842480" y="7155180"/>
            <a:ext cx="45720" cy="960120"/>
          </a:xfrm>
          <a:custGeom>
            <a:avLst/>
            <a:gdLst/>
            <a:ahLst/>
            <a:cxnLst/>
            <a:rect l="l" t="t" r="r" b="b"/>
            <a:pathLst>
              <a:path w="45720" h="960120" extrusionOk="0">
                <a:moveTo>
                  <a:pt x="22860" y="960120"/>
                </a:moveTo>
                <a:lnTo>
                  <a:pt x="0" y="685800"/>
                </a:lnTo>
                <a:lnTo>
                  <a:pt x="0" y="297180"/>
                </a:lnTo>
                <a:lnTo>
                  <a:pt x="45720" y="0"/>
                </a:lnTo>
              </a:path>
            </a:pathLst>
          </a:custGeom>
          <a:noFill/>
          <a:ln w="3492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5927" y="1390261"/>
            <a:ext cx="7514968" cy="1153042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8"/>
          <p:cNvSpPr txBox="1"/>
          <p:nvPr/>
        </p:nvSpPr>
        <p:spPr>
          <a:xfrm>
            <a:off x="1591300" y="883298"/>
            <a:ext cx="1192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000"/>
              <a:buFont typeface="Arial"/>
              <a:buNone/>
            </a:pPr>
            <a:r>
              <a:rPr lang="en-US" sz="6000" b="1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 BICICLETA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8"/>
          <p:cNvSpPr txBox="1"/>
          <p:nvPr/>
        </p:nvSpPr>
        <p:spPr>
          <a:xfrm>
            <a:off x="2249005" y="3321846"/>
            <a:ext cx="7428593" cy="5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RED CICLORUTA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8"/>
          <p:cNvSpPr txBox="1"/>
          <p:nvPr/>
        </p:nvSpPr>
        <p:spPr>
          <a:xfrm>
            <a:off x="2300852" y="3584692"/>
            <a:ext cx="3898500" cy="882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11,5</a:t>
            </a:r>
            <a:r>
              <a:rPr lang="en-US" sz="40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kilómetros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8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301" y="3246294"/>
            <a:ext cx="1414857" cy="196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8"/>
          <p:cNvSpPr txBox="1"/>
          <p:nvPr/>
        </p:nvSpPr>
        <p:spPr>
          <a:xfrm>
            <a:off x="2248999" y="4297896"/>
            <a:ext cx="4436400" cy="882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1,96%</a:t>
            </a:r>
            <a:r>
              <a:rPr lang="en-US" sz="40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de la red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8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592" y="7097148"/>
            <a:ext cx="1986669" cy="186442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8"/>
          <p:cNvSpPr txBox="1"/>
          <p:nvPr/>
        </p:nvSpPr>
        <p:spPr>
          <a:xfrm>
            <a:off x="2446351" y="6788351"/>
            <a:ext cx="7428593" cy="113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BICICLETAS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REGISTRADAS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8"/>
          <p:cNvSpPr txBox="1"/>
          <p:nvPr/>
        </p:nvSpPr>
        <p:spPr>
          <a:xfrm>
            <a:off x="2467955" y="7799624"/>
            <a:ext cx="4863896" cy="1621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8 </a:t>
            </a:r>
            <a:r>
              <a:rPr lang="en-US" sz="40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jornadas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1031</a:t>
            </a:r>
            <a:r>
              <a:rPr lang="en-US" sz="40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Bicicletas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8"/>
          <p:cNvSpPr txBox="1"/>
          <p:nvPr/>
        </p:nvSpPr>
        <p:spPr>
          <a:xfrm>
            <a:off x="836839" y="9869160"/>
            <a:ext cx="742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CICLOVÍAS TEMPORALES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8"/>
          <p:cNvSpPr txBox="1"/>
          <p:nvPr/>
        </p:nvSpPr>
        <p:spPr>
          <a:xfrm>
            <a:off x="1768023" y="10643117"/>
            <a:ext cx="5291400" cy="14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1,9</a:t>
            </a:r>
            <a:r>
              <a:rPr lang="en-US" sz="40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kilómetros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2,26% </a:t>
            </a:r>
            <a:r>
              <a:rPr lang="en-US" sz="40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de la red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8"/>
          <p:cNvSpPr txBox="1"/>
          <p:nvPr/>
        </p:nvSpPr>
        <p:spPr>
          <a:xfrm>
            <a:off x="15344502" y="7440286"/>
            <a:ext cx="7428593" cy="764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DEMANDA DE VIAJES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8"/>
          <p:cNvSpPr txBox="1"/>
          <p:nvPr/>
        </p:nvSpPr>
        <p:spPr>
          <a:xfrm>
            <a:off x="16262972" y="8610410"/>
            <a:ext cx="5945100" cy="14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53376</a:t>
            </a:r>
            <a:r>
              <a:rPr lang="en-US" sz="40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viajes en bici/día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6,1% </a:t>
            </a:r>
            <a:r>
              <a:rPr lang="en-US" sz="40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viajes / día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8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62705" y="8358616"/>
            <a:ext cx="1771773" cy="1595946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8"/>
          <p:cNvSpPr txBox="1"/>
          <p:nvPr/>
        </p:nvSpPr>
        <p:spPr>
          <a:xfrm>
            <a:off x="12572343" y="2722627"/>
            <a:ext cx="10853180" cy="433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571500" marR="0" lvl="0" indent="-571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Noto Sans Symbols"/>
              <a:buChar char="✔"/>
            </a:pPr>
            <a:r>
              <a:rPr lang="en-US" sz="4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40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Cicloparqueaderos públicos con </a:t>
            </a:r>
            <a:r>
              <a:rPr lang="en-US" sz="4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r>
              <a:rPr lang="en-US" sz="40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cupos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71500" marR="0" lvl="0" indent="-571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Noto Sans Symbols"/>
              <a:buChar char="✔"/>
            </a:pPr>
            <a:r>
              <a:rPr lang="en-US" sz="4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1 </a:t>
            </a:r>
            <a:r>
              <a:rPr lang="en-US" sz="40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Cicloparqueaderos privados con </a:t>
            </a:r>
            <a:r>
              <a:rPr lang="en-US" sz="4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50</a:t>
            </a:r>
            <a:r>
              <a:rPr lang="en-US" sz="40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cupos</a:t>
            </a:r>
            <a:endParaRPr sz="4000" b="0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Char char="✔"/>
            </a:pPr>
            <a:r>
              <a:rPr lang="en-US" sz="4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en-US" sz="40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Cicloparqueaderos en TMSA con </a:t>
            </a:r>
            <a:r>
              <a:rPr lang="en-US" sz="4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615</a:t>
            </a:r>
            <a:r>
              <a:rPr lang="en-US" sz="40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cupos</a:t>
            </a:r>
            <a:endParaRPr sz="4000" b="0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8"/>
          <p:cNvSpPr txBox="1"/>
          <p:nvPr/>
        </p:nvSpPr>
        <p:spPr>
          <a:xfrm>
            <a:off x="13273155" y="1826441"/>
            <a:ext cx="7428593" cy="764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CICLOPARQUEADEROS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8"/>
          <p:cNvSpPr txBox="1"/>
          <p:nvPr/>
        </p:nvSpPr>
        <p:spPr>
          <a:xfrm>
            <a:off x="15756055" y="11012437"/>
            <a:ext cx="1720106" cy="75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1950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2" name="Google Shape;292;p8"/>
          <p:cNvSpPr txBox="1"/>
          <p:nvPr/>
        </p:nvSpPr>
        <p:spPr>
          <a:xfrm>
            <a:off x="13352836" y="10360665"/>
            <a:ext cx="7428592" cy="8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TOTAL USUARIOS REGISTRADOS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/>
          <p:nvPr/>
        </p:nvSpPr>
        <p:spPr>
          <a:xfrm>
            <a:off x="1059553" y="1870519"/>
            <a:ext cx="15547222" cy="61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3.3 ACCIONES SUBDIRECCIÓN DE GESTIÓN EN VÍA</a:t>
            </a:r>
            <a:endParaRPr sz="4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1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9553" y="2765115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0"/>
          <p:cNvSpPr txBox="1"/>
          <p:nvPr/>
        </p:nvSpPr>
        <p:spPr>
          <a:xfrm>
            <a:off x="1059553" y="3738889"/>
            <a:ext cx="21105300" cy="6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Char char="•"/>
            </a:pPr>
            <a:r>
              <a:rPr lang="en-US" sz="4400" i="0" u="none" strike="noStrike" cap="none">
                <a:solidFill>
                  <a:srgbClr val="242947"/>
                </a:solidFill>
              </a:rPr>
              <a:t>Implementación Pilotos </a:t>
            </a:r>
            <a:endParaRPr/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Char char="•"/>
            </a:pPr>
            <a:r>
              <a:rPr lang="en-US" sz="4400" i="0" u="none" strike="noStrike" cap="none">
                <a:solidFill>
                  <a:srgbClr val="242947"/>
                </a:solidFill>
              </a:rPr>
              <a:t>Mesa de Seguridad Vial con empresas Cemex , San Antonio y Maquinas Amarillas</a:t>
            </a:r>
            <a:endParaRPr sz="4400" i="0" u="none" strike="noStrike" cap="none">
              <a:solidFill>
                <a:srgbClr val="000000"/>
              </a:solidFill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Char char="•"/>
            </a:pPr>
            <a:r>
              <a:rPr lang="en-US" sz="4400" i="0" u="none" strike="noStrike" cap="none">
                <a:solidFill>
                  <a:srgbClr val="242947"/>
                </a:solidFill>
              </a:rPr>
              <a:t>Visitas técnicas sobre requerimientos de la comunidad </a:t>
            </a:r>
            <a:endParaRPr sz="4400" i="0" u="none" strike="noStrike" cap="none">
              <a:solidFill>
                <a:srgbClr val="242947"/>
              </a:solidFill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Char char="•"/>
            </a:pPr>
            <a:r>
              <a:rPr lang="en-US" sz="4400" i="0" u="none" strike="noStrike" cap="none">
                <a:solidFill>
                  <a:srgbClr val="242947"/>
                </a:solidFill>
              </a:rPr>
              <a:t>Coordinación con el sector de movilidad sobre los requerimientos de la localidad</a:t>
            </a:r>
            <a:endParaRPr sz="4400" i="0" u="none" strike="noStrike" cap="none">
              <a:solidFill>
                <a:srgbClr val="000000"/>
              </a:solidFill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Char char="•"/>
            </a:pPr>
            <a:r>
              <a:rPr lang="en-US" sz="4400" i="0" u="none" strike="noStrike" cap="none">
                <a:solidFill>
                  <a:srgbClr val="242947"/>
                </a:solidFill>
              </a:rPr>
              <a:t>Acompañamiento y apoyo al CLM</a:t>
            </a:r>
            <a:endParaRPr sz="4400" i="0" u="none" strike="noStrike" cap="none">
              <a:solidFill>
                <a:srgbClr val="000000"/>
              </a:solidFill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Char char="•"/>
            </a:pPr>
            <a:r>
              <a:rPr lang="en-US" sz="4400" i="0" u="none" strike="noStrike" cap="none">
                <a:solidFill>
                  <a:srgbClr val="242947"/>
                </a:solidFill>
              </a:rPr>
              <a:t>Sesiones de la Comisión de Movilidad Local</a:t>
            </a:r>
            <a:endParaRPr sz="4400" i="0" u="none" strike="noStrike" cap="none">
              <a:solidFill>
                <a:srgbClr val="000000"/>
              </a:solidFill>
            </a:endParaRPr>
          </a:p>
          <a:p>
            <a:pPr marL="457200" marR="0" lvl="0" indent="-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3200"/>
              <a:buChar char="•"/>
            </a:pPr>
            <a:r>
              <a:rPr lang="en-US" sz="4400" i="0" u="none" strike="noStrike" cap="none">
                <a:solidFill>
                  <a:srgbClr val="242947"/>
                </a:solidFill>
              </a:rPr>
              <a:t>Participación en el Consejo Local de Gobierno</a:t>
            </a:r>
            <a:endParaRPr sz="44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4220" y="2178255"/>
            <a:ext cx="20142239" cy="10258664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1"/>
          <p:cNvSpPr txBox="1"/>
          <p:nvPr/>
        </p:nvSpPr>
        <p:spPr>
          <a:xfrm>
            <a:off x="1059553" y="1870519"/>
            <a:ext cx="15547222" cy="61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3.3.1 Implementación pilotos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11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553" y="2765115"/>
            <a:ext cx="1202783" cy="191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6"/>
          <p:cNvSpPr txBox="1"/>
          <p:nvPr/>
        </p:nvSpPr>
        <p:spPr>
          <a:xfrm>
            <a:off x="1730075" y="2340071"/>
            <a:ext cx="7465800" cy="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3.4. Al Colegio en Bici - ACB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6"/>
          <p:cNvSpPr txBox="1"/>
          <p:nvPr/>
        </p:nvSpPr>
        <p:spPr>
          <a:xfrm>
            <a:off x="982592" y="3759490"/>
            <a:ext cx="69417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Acompañamiento y control del tránsito a los biciusuarios de la estrategia "</a:t>
            </a:r>
            <a:r>
              <a:rPr lang="en-US" sz="2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 Colegio en Bici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16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6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1" y="2103625"/>
            <a:ext cx="1202800" cy="12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6" descr="https://lh3.googleusercontent.com/-7ER9LfszFDM/XPhtvJEwcDI/AAAAAAAADN0/Fqjty9tL5-8lqySZ7_aiVknJdPH42rAQwCK8BGAs/s0/2019-06-05.jpg"/>
          <p:cNvPicPr preferRelativeResize="0"/>
          <p:nvPr/>
        </p:nvPicPr>
        <p:blipFill rotWithShape="1">
          <a:blip r:embed="rId5">
            <a:alphaModFix/>
          </a:blip>
          <a:srcRect l="6246" r="18407"/>
          <a:stretch/>
        </p:blipFill>
        <p:spPr>
          <a:xfrm>
            <a:off x="721654" y="5377478"/>
            <a:ext cx="7465800" cy="55689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16" name="Google Shape;316;p16" descr="Mapa con marcado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93045" y="3825444"/>
            <a:ext cx="1552034" cy="155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6" descr="Usuario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621623" y="3448751"/>
            <a:ext cx="1627178" cy="1627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6" descr="Ciclism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748355" y="28917"/>
            <a:ext cx="1177820" cy="117782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6"/>
          <p:cNvSpPr txBox="1"/>
          <p:nvPr/>
        </p:nvSpPr>
        <p:spPr>
          <a:xfrm>
            <a:off x="9688238" y="1100694"/>
            <a:ext cx="25542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"/>
                <a:ea typeface="Arial"/>
                <a:cs typeface="Arial"/>
                <a:sym typeface="Arial"/>
              </a:rPr>
              <a:t>Colegios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"/>
                <a:ea typeface="Arial"/>
                <a:cs typeface="Arial"/>
                <a:sym typeface="Arial"/>
              </a:rPr>
              <a:t>atendidos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6"/>
          <p:cNvSpPr txBox="1"/>
          <p:nvPr/>
        </p:nvSpPr>
        <p:spPr>
          <a:xfrm>
            <a:off x="9527876" y="5119300"/>
            <a:ext cx="28305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"/>
                <a:ea typeface="Arial"/>
                <a:cs typeface="Arial"/>
                <a:sym typeface="Arial"/>
              </a:rPr>
              <a:t>Rutas de confianza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6"/>
          <p:cNvSpPr txBox="1"/>
          <p:nvPr/>
        </p:nvSpPr>
        <p:spPr>
          <a:xfrm>
            <a:off x="20891675" y="4541900"/>
            <a:ext cx="30357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"/>
                <a:ea typeface="Arial"/>
                <a:cs typeface="Arial"/>
                <a:sym typeface="Arial"/>
              </a:rPr>
              <a:t>Estudiantes beneficiados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16"/>
          <p:cNvSpPr txBox="1"/>
          <p:nvPr/>
        </p:nvSpPr>
        <p:spPr>
          <a:xfrm>
            <a:off x="21249580" y="961271"/>
            <a:ext cx="2244600" cy="1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EB539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9EB539"/>
                </a:solidFill>
                <a:latin typeface="Arial"/>
                <a:ea typeface="Arial"/>
                <a:cs typeface="Arial"/>
                <a:sym typeface="Arial"/>
              </a:rPr>
              <a:t>Cantidad de viajes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16" descr="Centro educativ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65878" y="-234276"/>
            <a:ext cx="1754492" cy="1754492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6"/>
          <p:cNvSpPr/>
          <p:nvPr/>
        </p:nvSpPr>
        <p:spPr>
          <a:xfrm>
            <a:off x="10163750" y="1865200"/>
            <a:ext cx="1627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44502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8000" b="0" i="0" u="none" strike="noStrike" cap="none">
              <a:solidFill>
                <a:srgbClr val="4450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6"/>
          <p:cNvSpPr/>
          <p:nvPr/>
        </p:nvSpPr>
        <p:spPr>
          <a:xfrm>
            <a:off x="10218473" y="5735950"/>
            <a:ext cx="1552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4C531E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8000" b="0" i="0" u="none" strike="noStrike" cap="none">
              <a:solidFill>
                <a:srgbClr val="4C53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6"/>
          <p:cNvSpPr/>
          <p:nvPr/>
        </p:nvSpPr>
        <p:spPr>
          <a:xfrm>
            <a:off x="21457394" y="5479153"/>
            <a:ext cx="19272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4C531E"/>
                </a:solidFill>
                <a:latin typeface="Arial"/>
                <a:ea typeface="Arial"/>
                <a:cs typeface="Arial"/>
                <a:sym typeface="Arial"/>
              </a:rPr>
              <a:t>48</a:t>
            </a:r>
            <a:endParaRPr sz="8000" b="0" i="0" u="none" strike="noStrike" cap="none">
              <a:solidFill>
                <a:srgbClr val="4C53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6"/>
          <p:cNvSpPr/>
          <p:nvPr/>
        </p:nvSpPr>
        <p:spPr>
          <a:xfrm>
            <a:off x="20541120" y="1860275"/>
            <a:ext cx="37368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rgbClr val="4C531E"/>
                </a:solidFill>
                <a:latin typeface="Arial"/>
                <a:ea typeface="Arial"/>
                <a:cs typeface="Arial"/>
                <a:sym typeface="Arial"/>
              </a:rPr>
              <a:t>1407</a:t>
            </a:r>
            <a:endParaRPr sz="8000" b="1" i="0" u="none" strike="noStrike" cap="none">
              <a:solidFill>
                <a:srgbClr val="4C53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6"/>
          <p:cNvSpPr txBox="1"/>
          <p:nvPr/>
        </p:nvSpPr>
        <p:spPr>
          <a:xfrm>
            <a:off x="9527876" y="9301526"/>
            <a:ext cx="14564075" cy="354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Colegio Distrital Cundinamarca </a:t>
            </a:r>
            <a:endParaRPr/>
          </a:p>
          <a:p>
            <a:pPr marL="457200" marR="0" lvl="0" indent="-2286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Apoyo en el corredor de la  DG 62 A sur y la KR 72</a:t>
            </a:r>
            <a:endParaRPr/>
          </a:p>
          <a:p>
            <a:pPr marL="7620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 realizaron cicloexpediciones a parques de la localidad durante la pandemia con los protocolos de bioseguridad aprobados.</a:t>
            </a:r>
            <a:endParaRPr sz="2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6"/>
          <p:cNvSpPr txBox="1"/>
          <p:nvPr/>
        </p:nvSpPr>
        <p:spPr>
          <a:xfrm>
            <a:off x="13093052" y="7196900"/>
            <a:ext cx="9833123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810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Control y armonización entre actores viales</a:t>
            </a:r>
            <a:endParaRPr sz="2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Campañas pedagógicas sobre el uso de los bici carriles</a:t>
            </a:r>
            <a:endParaRPr sz="2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●"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Cumplimiento de señales de tránsito y semáforos.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6"/>
          <p:cNvSpPr txBox="1"/>
          <p:nvPr/>
        </p:nvSpPr>
        <p:spPr>
          <a:xfrm>
            <a:off x="10093050" y="7861725"/>
            <a:ext cx="3000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Acciones</a:t>
            </a: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90788" y="360119"/>
            <a:ext cx="4218567" cy="6836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6" descr="Resultado de imagen para flecha norte vector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018788" y="500742"/>
            <a:ext cx="809068" cy="705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6" descr="Marcador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425980" y="608273"/>
            <a:ext cx="743520" cy="705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7"/>
          <p:cNvSpPr/>
          <p:nvPr/>
        </p:nvSpPr>
        <p:spPr>
          <a:xfrm>
            <a:off x="18846353" y="4130613"/>
            <a:ext cx="4174200" cy="1913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Intervenciones en  instituciones educativas con señalización de zona escolar en las vías aledañas</a:t>
            </a:r>
            <a:endParaRPr sz="24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7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3.5. Señalización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7"/>
          <p:cNvSpPr txBox="1"/>
          <p:nvPr/>
        </p:nvSpPr>
        <p:spPr>
          <a:xfrm>
            <a:off x="974150" y="3448750"/>
            <a:ext cx="6941700" cy="5807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Dentro de lo ejecutado para la Localidad de Ciudad Bolivar estuvo enfocado al Mantenimiento de señales, e instalación de las mismas, además de medidas de pacificación.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17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7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7" descr="image6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081338" y="1430244"/>
            <a:ext cx="1573725" cy="1269197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17"/>
          <p:cNvSpPr/>
          <p:nvPr/>
        </p:nvSpPr>
        <p:spPr>
          <a:xfrm>
            <a:off x="19812041" y="2699436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17" descr="Deten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98299" y="1361652"/>
            <a:ext cx="1753487" cy="175643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2549"/>
              </a:srgbClr>
            </a:outerShdw>
          </a:effectLst>
        </p:spPr>
      </p:pic>
      <p:sp>
        <p:nvSpPr>
          <p:cNvPr id="346" name="Google Shape;346;p17"/>
          <p:cNvSpPr/>
          <p:nvPr/>
        </p:nvSpPr>
        <p:spPr>
          <a:xfrm>
            <a:off x="10900093" y="3164024"/>
            <a:ext cx="1749900" cy="93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155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7"/>
          <p:cNvSpPr/>
          <p:nvPr/>
        </p:nvSpPr>
        <p:spPr>
          <a:xfrm>
            <a:off x="10092174" y="4438311"/>
            <a:ext cx="3454200" cy="15858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Señales verticales  de pedestal instaladas</a:t>
            </a:r>
            <a:endParaRPr sz="24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15737" y="7403403"/>
            <a:ext cx="1152525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201327" y="4890726"/>
            <a:ext cx="253365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7"/>
          <p:cNvSpPr/>
          <p:nvPr/>
        </p:nvSpPr>
        <p:spPr>
          <a:xfrm>
            <a:off x="15811780" y="6758425"/>
            <a:ext cx="1749900" cy="93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7"/>
          <p:cNvSpPr/>
          <p:nvPr/>
        </p:nvSpPr>
        <p:spPr>
          <a:xfrm>
            <a:off x="14959630" y="7811104"/>
            <a:ext cx="3454200" cy="15858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Pasos peatonales implementados</a:t>
            </a:r>
            <a:endParaRPr sz="24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7"/>
          <p:cNvSpPr/>
          <p:nvPr/>
        </p:nvSpPr>
        <p:spPr>
          <a:xfrm>
            <a:off x="11385662" y="9256084"/>
            <a:ext cx="1749900" cy="93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3,75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7"/>
          <p:cNvSpPr/>
          <p:nvPr/>
        </p:nvSpPr>
        <p:spPr>
          <a:xfrm>
            <a:off x="10467812" y="10562184"/>
            <a:ext cx="3585600" cy="12693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KM de carril demarcados</a:t>
            </a:r>
            <a:endParaRPr sz="24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812041" y="7377242"/>
            <a:ext cx="272415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7"/>
          <p:cNvSpPr/>
          <p:nvPr/>
        </p:nvSpPr>
        <p:spPr>
          <a:xfrm>
            <a:off x="20421002" y="8785639"/>
            <a:ext cx="1749900" cy="933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17"/>
          <p:cNvSpPr/>
          <p:nvPr/>
        </p:nvSpPr>
        <p:spPr>
          <a:xfrm>
            <a:off x="19341002" y="10013929"/>
            <a:ext cx="3909900" cy="15858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Implementación de sistemas de contención vehicular, dispositivos de canalización u otros</a:t>
            </a:r>
            <a:endParaRPr sz="24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7"/>
          <p:cNvSpPr txBox="1"/>
          <p:nvPr/>
        </p:nvSpPr>
        <p:spPr>
          <a:xfrm>
            <a:off x="13535102" y="995082"/>
            <a:ext cx="5966460" cy="1778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INVERSION SEÑALIZACIÓN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2229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"/>
              <a:buNone/>
            </a:pPr>
            <a:r>
              <a:rPr lang="en-US" sz="36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        $ 42´709.827</a:t>
            </a:r>
            <a:endParaRPr sz="3600" b="0" i="0" u="none" strike="noStrike" cap="none">
              <a:solidFill>
                <a:srgbClr val="2229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22294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"/>
          <p:cNvSpPr/>
          <p:nvPr/>
        </p:nvSpPr>
        <p:spPr>
          <a:xfrm>
            <a:off x="17949441" y="4281095"/>
            <a:ext cx="4955400" cy="2081700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r>
              <a:rPr lang="en-US" sz="28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Complementos peatonal sonoro</a:t>
            </a:r>
            <a:endParaRPr sz="28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endParaRPr sz="24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              KR 38 x AC61</a:t>
            </a:r>
            <a:endParaRPr sz="24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endParaRPr sz="4000" b="0" i="0" u="none" strike="noStrike" cap="none">
              <a:solidFill>
                <a:srgbClr val="494E5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3" name="Google Shape;363;p18"/>
          <p:cNvSpPr txBox="1"/>
          <p:nvPr/>
        </p:nvSpPr>
        <p:spPr>
          <a:xfrm>
            <a:off x="1958675" y="2340071"/>
            <a:ext cx="7465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3.6. Semaforización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8"/>
          <p:cNvSpPr txBox="1"/>
          <p:nvPr/>
        </p:nvSpPr>
        <p:spPr>
          <a:xfrm>
            <a:off x="584798" y="3399519"/>
            <a:ext cx="7465800" cy="359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Dentro de lo ejecutado para la Localidad de Ciudad Bolívar estuvo enfocado en la instalación de los siguientes dispositivos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18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6340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8" descr="image8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56" y="1875027"/>
            <a:ext cx="1573723" cy="15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8"/>
          <p:cNvSpPr/>
          <p:nvPr/>
        </p:nvSpPr>
        <p:spPr>
          <a:xfrm>
            <a:off x="19575231" y="2990502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8"/>
          <p:cNvSpPr/>
          <p:nvPr/>
        </p:nvSpPr>
        <p:spPr>
          <a:xfrm>
            <a:off x="12168074" y="2733630"/>
            <a:ext cx="2116800" cy="112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8"/>
          <p:cNvSpPr/>
          <p:nvPr/>
        </p:nvSpPr>
        <p:spPr>
          <a:xfrm>
            <a:off x="12312499" y="8774649"/>
            <a:ext cx="2112300" cy="112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Arial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8"/>
          <p:cNvSpPr/>
          <p:nvPr/>
        </p:nvSpPr>
        <p:spPr>
          <a:xfrm>
            <a:off x="10345005" y="10010950"/>
            <a:ext cx="6047288" cy="2456113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18" descr="Semáfor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39823" y="662174"/>
            <a:ext cx="1943292" cy="1943292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8"/>
          <p:cNvSpPr/>
          <p:nvPr/>
        </p:nvSpPr>
        <p:spPr>
          <a:xfrm>
            <a:off x="10345005" y="3946379"/>
            <a:ext cx="5852400" cy="2717595"/>
          </a:xfrm>
          <a:prstGeom prst="rect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endParaRPr sz="24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endParaRPr sz="28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r>
              <a:rPr lang="en-US" sz="28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Intersección semaforizada nueva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5600"/>
              <a:buFont typeface="Arial"/>
              <a:buNone/>
            </a:pPr>
            <a:endParaRPr sz="24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016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KR17 XCL 71B sur</a:t>
            </a:r>
            <a:endParaRPr/>
          </a:p>
          <a:p>
            <a:pPr marL="1016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KR38 X CL 64 sur</a:t>
            </a:r>
            <a:endParaRPr/>
          </a:p>
          <a:p>
            <a:pPr marL="10160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   KR 63 X CL 57C sur</a:t>
            </a:r>
            <a:endParaRPr/>
          </a:p>
          <a:p>
            <a: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18" descr="Atributo De Aire Puede Ventilador Vector De Icono De Línea De ..."/>
          <p:cNvPicPr preferRelativeResize="0"/>
          <p:nvPr/>
        </p:nvPicPr>
        <p:blipFill rotWithShape="1">
          <a:blip r:embed="rId6">
            <a:alphaModFix/>
          </a:blip>
          <a:srcRect l="14746" t="9221" r="17704" b="24004"/>
          <a:stretch/>
        </p:blipFill>
        <p:spPr>
          <a:xfrm>
            <a:off x="19581678" y="632940"/>
            <a:ext cx="2105854" cy="208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8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108986" y="7069189"/>
            <a:ext cx="2519326" cy="159385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8"/>
          <p:cNvSpPr txBox="1"/>
          <p:nvPr/>
        </p:nvSpPr>
        <p:spPr>
          <a:xfrm>
            <a:off x="11868649" y="11021425"/>
            <a:ext cx="3000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KR 38 x AC61</a:t>
            </a:r>
            <a:endParaRPr sz="2400" b="1" i="0" u="none" strike="noStrike" cap="none">
              <a:solidFill>
                <a:srgbClr val="2429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8"/>
          <p:cNvSpPr txBox="1"/>
          <p:nvPr/>
        </p:nvSpPr>
        <p:spPr>
          <a:xfrm>
            <a:off x="10890175" y="10068200"/>
            <a:ext cx="4842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Complemento Peatonal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6395" y="7436654"/>
            <a:ext cx="8181809" cy="3464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1"/>
          <p:cNvSpPr txBox="1"/>
          <p:nvPr/>
        </p:nvSpPr>
        <p:spPr>
          <a:xfrm>
            <a:off x="1059553" y="1870519"/>
            <a:ext cx="15547222" cy="61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3.6 Semaforización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51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9553" y="2765115"/>
            <a:ext cx="1202783" cy="19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7830" y="3235591"/>
            <a:ext cx="6005615" cy="9709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1" descr="Resultado de imagen para flecha norte vecto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4884" y="3716633"/>
            <a:ext cx="809068" cy="70599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51"/>
          <p:cNvSpPr txBox="1"/>
          <p:nvPr/>
        </p:nvSpPr>
        <p:spPr>
          <a:xfrm>
            <a:off x="17617594" y="11118899"/>
            <a:ext cx="256611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 38- CL 64 sur</a:t>
            </a:r>
            <a:endParaRPr/>
          </a:p>
        </p:txBody>
      </p:sp>
      <p:sp>
        <p:nvSpPr>
          <p:cNvPr id="387" name="Google Shape;387;p51"/>
          <p:cNvSpPr txBox="1"/>
          <p:nvPr/>
        </p:nvSpPr>
        <p:spPr>
          <a:xfrm>
            <a:off x="9735293" y="7636394"/>
            <a:ext cx="33272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Sotavento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1"/>
          <p:cNvSpPr txBox="1"/>
          <p:nvPr/>
        </p:nvSpPr>
        <p:spPr>
          <a:xfrm>
            <a:off x="9618482" y="11740171"/>
            <a:ext cx="32800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Av. Boyacá- KR 17A</a:t>
            </a:r>
            <a:endParaRPr/>
          </a:p>
        </p:txBody>
      </p:sp>
      <p:sp>
        <p:nvSpPr>
          <p:cNvPr id="389" name="Google Shape;389;p51"/>
          <p:cNvSpPr txBox="1"/>
          <p:nvPr/>
        </p:nvSpPr>
        <p:spPr>
          <a:xfrm>
            <a:off x="8833163" y="2631134"/>
            <a:ext cx="26079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Meissen</a:t>
            </a:r>
            <a:endParaRPr/>
          </a:p>
        </p:txBody>
      </p:sp>
      <p:sp>
        <p:nvSpPr>
          <p:cNvPr id="390" name="Google Shape;390;p51"/>
          <p:cNvSpPr txBox="1"/>
          <p:nvPr/>
        </p:nvSpPr>
        <p:spPr>
          <a:xfrm>
            <a:off x="14731388" y="2782899"/>
            <a:ext cx="6561180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Enmarcado dentro de la política Visión Cero la SDM a implementado regulación de transito mediante la implementación de señales luminosas en sitios críticos de la Localidad   </a:t>
            </a:r>
            <a:endParaRPr/>
          </a:p>
        </p:txBody>
      </p:sp>
      <p:sp>
        <p:nvSpPr>
          <p:cNvPr id="391" name="Google Shape;391;p51"/>
          <p:cNvSpPr txBox="1"/>
          <p:nvPr/>
        </p:nvSpPr>
        <p:spPr>
          <a:xfrm>
            <a:off x="8950399" y="7122920"/>
            <a:ext cx="349465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Av. Boyacá- DG 62 sur</a:t>
            </a:r>
            <a:endParaRPr/>
          </a:p>
        </p:txBody>
      </p:sp>
      <p:pic>
        <p:nvPicPr>
          <p:cNvPr id="392" name="Google Shape;392;p51" descr="Semáfor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43799" y="4679998"/>
            <a:ext cx="809068" cy="80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1" descr="Semáfor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5281" y="5341143"/>
            <a:ext cx="751436" cy="75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1" descr="Semáfor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56758" y="4902087"/>
            <a:ext cx="829606" cy="751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75124" y="8107569"/>
            <a:ext cx="6024201" cy="363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759494" y="7282561"/>
            <a:ext cx="5376315" cy="373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1"/>
          <p:cNvPicPr preferRelativeResize="0"/>
          <p:nvPr/>
        </p:nvPicPr>
        <p:blipFill rotWithShape="1">
          <a:blip r:embed="rId9">
            <a:alphaModFix/>
          </a:blip>
          <a:srcRect l="22588"/>
          <a:stretch/>
        </p:blipFill>
        <p:spPr>
          <a:xfrm>
            <a:off x="7607989" y="3145351"/>
            <a:ext cx="6020783" cy="3764486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1"/>
          <p:cNvSpPr txBox="1"/>
          <p:nvPr/>
        </p:nvSpPr>
        <p:spPr>
          <a:xfrm>
            <a:off x="17506375" y="6689600"/>
            <a:ext cx="33272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Lara Bonilla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4"/>
          <p:cNvSpPr txBox="1"/>
          <p:nvPr/>
        </p:nvSpPr>
        <p:spPr>
          <a:xfrm>
            <a:off x="1991350" y="1483373"/>
            <a:ext cx="1192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000"/>
              <a:buFont typeface="Arial"/>
              <a:buNone/>
            </a:pPr>
            <a:r>
              <a:rPr lang="en-US" sz="6000" b="1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3.7. CONTROL DE TRÁNSITO</a:t>
            </a:r>
            <a:endParaRPr sz="6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1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350" y="2314373"/>
            <a:ext cx="1443989" cy="19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4"/>
          <p:cNvPicPr preferRelativeResize="0"/>
          <p:nvPr/>
        </p:nvPicPr>
        <p:blipFill rotWithShape="1">
          <a:blip r:embed="rId4">
            <a:alphaModFix/>
          </a:blip>
          <a:srcRect b="15818"/>
          <a:stretch/>
        </p:blipFill>
        <p:spPr>
          <a:xfrm>
            <a:off x="989148" y="2677135"/>
            <a:ext cx="14425249" cy="735233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6" name="Google Shape;40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51906" y="2503022"/>
            <a:ext cx="5694416" cy="7882942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4"/>
          <p:cNvSpPr txBox="1"/>
          <p:nvPr/>
        </p:nvSpPr>
        <p:spPr>
          <a:xfrm>
            <a:off x="1533831" y="10385964"/>
            <a:ext cx="9232491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G02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Peatones y Ciclistas que incumplen el código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C14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Transitar por sitios restringidos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C35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Transitar sin tecno mecánica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C02</a:t>
            </a: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Estacionar en sitios restringidos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4"/>
          <p:cNvSpPr txBox="1"/>
          <p:nvPr/>
        </p:nvSpPr>
        <p:spPr>
          <a:xfrm>
            <a:off x="15607034" y="10551258"/>
            <a:ext cx="758282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información correspondiente al año 2020 incluye todos los medios de imposición: dispositivos de apoyo en vía, Sistemas Automáticos y Semi automáticos para la detección de presuntas infracciones al tránsito: Cámaras Salvavidas y Cámaras del CGT.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b8e0f8bef_0_0"/>
          <p:cNvSpPr txBox="1"/>
          <p:nvPr/>
        </p:nvSpPr>
        <p:spPr>
          <a:xfrm>
            <a:off x="13417050" y="5988348"/>
            <a:ext cx="5610608" cy="89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5200" b="1" i="0" u="none" strike="noStrike" cap="none">
                <a:solidFill>
                  <a:srgbClr val="B1BB11"/>
                </a:solidFill>
                <a:latin typeface="Arial"/>
                <a:ea typeface="Arial"/>
                <a:cs typeface="Arial"/>
                <a:sym typeface="Arial"/>
              </a:rPr>
              <a:t>Ciudad Bolívar</a:t>
            </a:r>
            <a:endParaRPr sz="5200" b="1" i="0" u="none" strike="noStrike" cap="none">
              <a:solidFill>
                <a:srgbClr val="B1BB1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db8e0f8bef_0_0"/>
          <p:cNvSpPr txBox="1"/>
          <p:nvPr/>
        </p:nvSpPr>
        <p:spPr>
          <a:xfrm>
            <a:off x="11727450" y="6689675"/>
            <a:ext cx="33792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200" b="1" i="0" u="none" strike="noStrike" cap="none">
                <a:solidFill>
                  <a:srgbClr val="B1BB11"/>
                </a:solidFill>
                <a:latin typeface="Arial"/>
                <a:ea typeface="Arial"/>
                <a:cs typeface="Arial"/>
                <a:sym typeface="Arial"/>
              </a:rPr>
              <a:t>Julio 23</a:t>
            </a:r>
            <a:r>
              <a:rPr lang="en-US" sz="5000" b="1" i="0" u="none" strike="noStrike" cap="none">
                <a:solidFill>
                  <a:srgbClr val="B1BB1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000" b="0" i="0" u="none" strike="noStrike" cap="none">
              <a:solidFill>
                <a:srgbClr val="B1BB1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df2d556fcc_7_0"/>
          <p:cNvSpPr txBox="1"/>
          <p:nvPr/>
        </p:nvSpPr>
        <p:spPr>
          <a:xfrm>
            <a:off x="2247148" y="2754457"/>
            <a:ext cx="7234500" cy="13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67.715 PMT </a:t>
            </a:r>
            <a:r>
              <a:rPr lang="en-US" sz="5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BOGOTÁ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gdf2d556fcc_7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06947" y="2754457"/>
            <a:ext cx="1310754" cy="1304657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gdf2d556fcc_7_0"/>
          <p:cNvSpPr txBox="1"/>
          <p:nvPr/>
        </p:nvSpPr>
        <p:spPr>
          <a:xfrm>
            <a:off x="1805413" y="960918"/>
            <a:ext cx="11020500" cy="677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"/>
              <a:buNone/>
            </a:pPr>
            <a:r>
              <a:rPr lang="en-US" sz="4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3.8 PMT LOCALIDAD CIUDAD BOLÍVAR</a:t>
            </a:r>
            <a:endParaRPr sz="4000" b="1" i="0" u="none" strike="noStrike" cap="none">
              <a:solidFill>
                <a:srgbClr val="2229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gdf2d556fcc_7_0" descr="image49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1416" y="21339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df2d556fcc_7_0"/>
          <p:cNvSpPr/>
          <p:nvPr/>
        </p:nvSpPr>
        <p:spPr>
          <a:xfrm>
            <a:off x="2095345" y="2664677"/>
            <a:ext cx="7963800" cy="17238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gdf2d556fcc_7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15845" y="1800887"/>
            <a:ext cx="9048750" cy="10020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9" name="Google Shape;419;gdf2d556fcc_7_0"/>
          <p:cNvCxnSpPr/>
          <p:nvPr/>
        </p:nvCxnSpPr>
        <p:spPr>
          <a:xfrm>
            <a:off x="13115845" y="11821187"/>
            <a:ext cx="9048750" cy="0"/>
          </a:xfrm>
          <a:prstGeom prst="straightConnector1">
            <a:avLst/>
          </a:prstGeom>
          <a:noFill/>
          <a:ln w="9525" cap="flat" cmpd="sng">
            <a:solidFill>
              <a:srgbClr val="151A3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20" name="Google Shape;420;gdf2d556fcc_7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09856" y="4931723"/>
            <a:ext cx="9258300" cy="669607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df2d556fcc_7_0"/>
          <p:cNvSpPr txBox="1"/>
          <p:nvPr/>
        </p:nvSpPr>
        <p:spPr>
          <a:xfrm>
            <a:off x="5507436" y="11621132"/>
            <a:ext cx="226314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PMT Isla del sol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df2d556fcc_7_9"/>
          <p:cNvSpPr txBox="1"/>
          <p:nvPr/>
        </p:nvSpPr>
        <p:spPr>
          <a:xfrm>
            <a:off x="2095345" y="1257291"/>
            <a:ext cx="113064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PMT LOCALIDAD CIUDAD BOLÍVAR</a:t>
            </a:r>
            <a:endParaRPr sz="3900" b="1" i="0" u="none" strike="noStrike" cap="none">
              <a:solidFill>
                <a:srgbClr val="2229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gdf2d556fcc_7_9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2133929"/>
            <a:ext cx="1202784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df2d556fcc_7_9" descr="image2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788" y="6242321"/>
            <a:ext cx="2918848" cy="122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df2d556fcc_7_9" descr="image2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2173" y="8326675"/>
            <a:ext cx="2918846" cy="122149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df2d556fcc_7_9"/>
          <p:cNvSpPr txBox="1"/>
          <p:nvPr/>
        </p:nvSpPr>
        <p:spPr>
          <a:xfrm>
            <a:off x="7052276" y="6427074"/>
            <a:ext cx="4968000" cy="8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b="0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PMT ATENDIDOS</a:t>
            </a:r>
            <a:endParaRPr sz="3200" b="0" i="0" u="none" strike="noStrike" cap="none">
              <a:solidFill>
                <a:srgbClr val="53585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df2d556fcc_7_9"/>
          <p:cNvSpPr txBox="1"/>
          <p:nvPr/>
        </p:nvSpPr>
        <p:spPr>
          <a:xfrm>
            <a:off x="7218374" y="8340227"/>
            <a:ext cx="4968000" cy="11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3200" b="0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PMT para obras de infraestructura</a:t>
            </a:r>
            <a:endParaRPr sz="3200" b="0" i="0" u="none" strike="noStrike" cap="none">
              <a:solidFill>
                <a:srgbClr val="5358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gdf2d556fcc_7_9" descr="image29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1176" y="6163825"/>
            <a:ext cx="1710908" cy="137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df2d556fcc_7_9" descr="image3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3023" y="8991155"/>
            <a:ext cx="1452232" cy="1934023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gdf2d556fcc_7_9"/>
          <p:cNvSpPr txBox="1"/>
          <p:nvPr/>
        </p:nvSpPr>
        <p:spPr>
          <a:xfrm>
            <a:off x="4492908" y="6316527"/>
            <a:ext cx="25593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df2d556fcc_7_9"/>
          <p:cNvSpPr txBox="1"/>
          <p:nvPr/>
        </p:nvSpPr>
        <p:spPr>
          <a:xfrm>
            <a:off x="4299528" y="8443690"/>
            <a:ext cx="25593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61%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df2d556fcc_7_9"/>
          <p:cNvSpPr txBox="1"/>
          <p:nvPr/>
        </p:nvSpPr>
        <p:spPr>
          <a:xfrm>
            <a:off x="2593431" y="3366196"/>
            <a:ext cx="7234500" cy="13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52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67.715 PMT </a:t>
            </a:r>
            <a:r>
              <a:rPr lang="en-US" sz="5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BOGOTÁ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(01 ene- 31 dic 2020)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df2d556fcc_7_9"/>
          <p:cNvSpPr/>
          <p:nvPr/>
        </p:nvSpPr>
        <p:spPr>
          <a:xfrm>
            <a:off x="2228781" y="3202136"/>
            <a:ext cx="7963800" cy="17238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df2d556fcc_7_9"/>
          <p:cNvSpPr txBox="1"/>
          <p:nvPr/>
        </p:nvSpPr>
        <p:spPr>
          <a:xfrm>
            <a:off x="12431233" y="10715250"/>
            <a:ext cx="10183440" cy="88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*COI:</a:t>
            </a:r>
            <a:r>
              <a:rPr lang="en-US" sz="2400" b="0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 Consolidado de obras de infraestructura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**COOS:</a:t>
            </a:r>
            <a:r>
              <a:rPr lang="en-US" sz="2400" b="0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 Consolidado de obras de infraestructura de Servicios Públicos</a:t>
            </a:r>
            <a:endParaRPr sz="2400" b="0" i="0" u="none" strike="noStrike" cap="none">
              <a:solidFill>
                <a:srgbClr val="53585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df2d556fcc_7_9"/>
          <p:cNvSpPr txBox="1"/>
          <p:nvPr/>
        </p:nvSpPr>
        <p:spPr>
          <a:xfrm>
            <a:off x="4106149" y="7381156"/>
            <a:ext cx="28848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3.577</a:t>
            </a:r>
            <a:endParaRPr sz="32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df2d556fcc_7_9"/>
          <p:cNvSpPr txBox="1"/>
          <p:nvPr/>
        </p:nvSpPr>
        <p:spPr>
          <a:xfrm>
            <a:off x="4072173" y="9541992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2.169*</a:t>
            </a:r>
            <a:endParaRPr sz="32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df2d556fcc_7_9"/>
          <p:cNvSpPr txBox="1"/>
          <p:nvPr/>
        </p:nvSpPr>
        <p:spPr>
          <a:xfrm>
            <a:off x="7218374" y="10092279"/>
            <a:ext cx="49680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3585F"/>
                </a:solidFill>
                <a:latin typeface="Arial"/>
                <a:ea typeface="Arial"/>
                <a:cs typeface="Arial"/>
                <a:sym typeface="Arial"/>
              </a:rPr>
              <a:t>PMT para obras de infraestructura de servicios públicos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2" name="Google Shape;442;gdf2d556fcc_7_9" descr="image2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8994" y="10369278"/>
            <a:ext cx="2918846" cy="1221496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df2d556fcc_7_9"/>
          <p:cNvSpPr txBox="1"/>
          <p:nvPr/>
        </p:nvSpPr>
        <p:spPr>
          <a:xfrm>
            <a:off x="4306349" y="10486293"/>
            <a:ext cx="25593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00" tIns="71400" rIns="71400" bIns="7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39%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df2d556fcc_7_9"/>
          <p:cNvSpPr txBox="1"/>
          <p:nvPr/>
        </p:nvSpPr>
        <p:spPr>
          <a:xfrm>
            <a:off x="4078994" y="11584595"/>
            <a:ext cx="2918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1.408**</a:t>
            </a:r>
            <a:endParaRPr sz="32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gdf2d556fcc_7_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763625" y="4109869"/>
            <a:ext cx="7962900" cy="598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gdf2d556fcc_7_9"/>
          <p:cNvSpPr/>
          <p:nvPr/>
        </p:nvSpPr>
        <p:spPr>
          <a:xfrm>
            <a:off x="15615138" y="9541992"/>
            <a:ext cx="4696689" cy="5501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df2d556fcc_7_9"/>
          <p:cNvSpPr/>
          <p:nvPr/>
        </p:nvSpPr>
        <p:spPr>
          <a:xfrm>
            <a:off x="17160177" y="7877908"/>
            <a:ext cx="799577" cy="44876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df2d556fcc_7_9"/>
          <p:cNvSpPr/>
          <p:nvPr/>
        </p:nvSpPr>
        <p:spPr>
          <a:xfrm>
            <a:off x="18100431" y="4635116"/>
            <a:ext cx="1383324" cy="3579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df2d556fcc_7_9"/>
          <p:cNvSpPr txBox="1"/>
          <p:nvPr/>
        </p:nvSpPr>
        <p:spPr>
          <a:xfrm>
            <a:off x="17716094" y="5063510"/>
            <a:ext cx="7995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5%</a:t>
            </a:r>
            <a:endParaRPr/>
          </a:p>
        </p:txBody>
      </p:sp>
      <p:sp>
        <p:nvSpPr>
          <p:cNvPr id="450" name="Google Shape;450;gdf2d556fcc_7_9"/>
          <p:cNvSpPr/>
          <p:nvPr/>
        </p:nvSpPr>
        <p:spPr>
          <a:xfrm>
            <a:off x="15767538" y="9694392"/>
            <a:ext cx="4696689" cy="5501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df2d556fcc_7_9"/>
          <p:cNvSpPr txBox="1"/>
          <p:nvPr/>
        </p:nvSpPr>
        <p:spPr>
          <a:xfrm>
            <a:off x="18148527" y="7094487"/>
            <a:ext cx="7995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95%</a:t>
            </a:r>
            <a:endParaRPr/>
          </a:p>
        </p:txBody>
      </p:sp>
      <p:sp>
        <p:nvSpPr>
          <p:cNvPr id="452" name="Google Shape;452;gdf2d556fcc_7_9"/>
          <p:cNvSpPr txBox="1"/>
          <p:nvPr/>
        </p:nvSpPr>
        <p:spPr>
          <a:xfrm>
            <a:off x="15681211" y="9369905"/>
            <a:ext cx="53691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 Bolívar  - Bogotá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4377" y="2133928"/>
            <a:ext cx="6922061" cy="10738549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2"/>
          <p:cNvSpPr txBox="1"/>
          <p:nvPr/>
        </p:nvSpPr>
        <p:spPr>
          <a:xfrm>
            <a:off x="2095346" y="1017226"/>
            <a:ext cx="9792000" cy="11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3.9 PROYECTOS FUTUROS </a:t>
            </a:r>
            <a:endParaRPr sz="3900" b="1" i="0" u="none" strike="noStrike" cap="none">
              <a:solidFill>
                <a:srgbClr val="2229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LOCALIDAD CIUDAD BOLÍVAR</a:t>
            </a:r>
            <a:endParaRPr sz="3900" b="1" i="0" u="none" strike="noStrike" cap="none">
              <a:solidFill>
                <a:srgbClr val="2229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52" descr="image49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1416" y="2133929"/>
            <a:ext cx="1202784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2"/>
          <p:cNvSpPr txBox="1"/>
          <p:nvPr/>
        </p:nvSpPr>
        <p:spPr>
          <a:xfrm>
            <a:off x="19942748" y="5903760"/>
            <a:ext cx="33204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CONSTRUCCIÓN TRONCAL AV. 68 GRUPO 6 – CALLE 46 A CALLE 66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3206" y="2541798"/>
            <a:ext cx="3939561" cy="3376765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2"/>
          <p:cNvSpPr txBox="1"/>
          <p:nvPr/>
        </p:nvSpPr>
        <p:spPr>
          <a:xfrm>
            <a:off x="4222282" y="5792249"/>
            <a:ext cx="40144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52"/>
          <p:cNvSpPr txBox="1"/>
          <p:nvPr/>
        </p:nvSpPr>
        <p:spPr>
          <a:xfrm>
            <a:off x="4860991" y="5274488"/>
            <a:ext cx="40144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52"/>
          <p:cNvSpPr txBox="1"/>
          <p:nvPr/>
        </p:nvSpPr>
        <p:spPr>
          <a:xfrm>
            <a:off x="5772655" y="6801816"/>
            <a:ext cx="40144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52"/>
          <p:cNvSpPr txBox="1"/>
          <p:nvPr/>
        </p:nvSpPr>
        <p:spPr>
          <a:xfrm>
            <a:off x="5951075" y="7939303"/>
            <a:ext cx="40144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5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3373" y="2541798"/>
            <a:ext cx="4019112" cy="3835226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52"/>
          <p:cNvSpPr txBox="1"/>
          <p:nvPr/>
        </p:nvSpPr>
        <p:spPr>
          <a:xfrm>
            <a:off x="11103979" y="3427909"/>
            <a:ext cx="3417900" cy="1846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36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PP Ciudad Bolívar 75 - azoteas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Google Shape;468;p5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001459" y="6858000"/>
            <a:ext cx="4019112" cy="3835226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52"/>
          <p:cNvSpPr txBox="1"/>
          <p:nvPr/>
        </p:nvSpPr>
        <p:spPr>
          <a:xfrm>
            <a:off x="11292443" y="7939303"/>
            <a:ext cx="3417900" cy="1846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36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Peatonales Quebrada Limas (D)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5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64341" y="2541798"/>
            <a:ext cx="4019112" cy="3835226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52"/>
          <p:cNvSpPr txBox="1"/>
          <p:nvPr/>
        </p:nvSpPr>
        <p:spPr>
          <a:xfrm>
            <a:off x="16524848" y="3528719"/>
            <a:ext cx="3417900" cy="1846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3. Patio SITP - Alameda el Jardín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5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16741" y="6953964"/>
            <a:ext cx="4019112" cy="3835226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52"/>
          <p:cNvSpPr txBox="1"/>
          <p:nvPr/>
        </p:nvSpPr>
        <p:spPr>
          <a:xfrm>
            <a:off x="16665553" y="8216301"/>
            <a:ext cx="3417900" cy="1292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4. Patio SITP – María Juana</a:t>
            </a:r>
            <a:endParaRPr sz="3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2161" y="3276878"/>
            <a:ext cx="17691725" cy="7702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2376" y="3223409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15"/>
          <p:cNvSpPr txBox="1"/>
          <p:nvPr/>
        </p:nvSpPr>
        <p:spPr>
          <a:xfrm>
            <a:off x="1715685" y="1545571"/>
            <a:ext cx="6237978" cy="14772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6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 INVERSIÓN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5"/>
          <p:cNvSpPr txBox="1"/>
          <p:nvPr/>
        </p:nvSpPr>
        <p:spPr>
          <a:xfrm>
            <a:off x="16669975" y="4793651"/>
            <a:ext cx="7461665" cy="81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2" name="Google Shape;482;p15"/>
          <p:cNvSpPr/>
          <p:nvPr/>
        </p:nvSpPr>
        <p:spPr>
          <a:xfrm>
            <a:off x="3278459" y="10192215"/>
            <a:ext cx="12132525" cy="147724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3"/>
          <p:cNvSpPr txBox="1"/>
          <p:nvPr/>
        </p:nvSpPr>
        <p:spPr>
          <a:xfrm>
            <a:off x="2666282" y="660275"/>
            <a:ext cx="11580600" cy="10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"/>
              <a:buNone/>
            </a:pPr>
            <a:r>
              <a:rPr lang="en-US" sz="7800" b="0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GERENCIA EN VÍA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325" y="431675"/>
            <a:ext cx="22284074" cy="11409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dc425c8734_5_0"/>
          <p:cNvSpPr txBox="1"/>
          <p:nvPr/>
        </p:nvSpPr>
        <p:spPr>
          <a:xfrm>
            <a:off x="197663" y="2066221"/>
            <a:ext cx="85584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5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GERENCIA EN VIA</a:t>
            </a:r>
            <a:endParaRPr sz="5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gdc425c8734_5_0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267" y="347635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dc425c8734_5_0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27285" y="2593121"/>
            <a:ext cx="1109145" cy="17645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gdc425c8734_5_0"/>
          <p:cNvSpPr txBox="1"/>
          <p:nvPr/>
        </p:nvSpPr>
        <p:spPr>
          <a:xfrm>
            <a:off x="9411332" y="1393774"/>
            <a:ext cx="14309401" cy="29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Desde el 10 de marzo de 2021 la SDM puso en marcha la estrategias “Gerencia en Vía”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gdc425c8734_5_0"/>
          <p:cNvSpPr txBox="1"/>
          <p:nvPr/>
        </p:nvSpPr>
        <p:spPr>
          <a:xfrm>
            <a:off x="9681857" y="4684643"/>
            <a:ext cx="14309401" cy="26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Char char="•"/>
            </a:pP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 un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grupo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integral 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interdisciplinario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que se encarga de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coordinar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gestionar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las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acciones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mejorar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el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tránsito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y la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movilidad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la ciudad.  Este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grupo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está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conformado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por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más</a:t>
            </a:r>
            <a:r>
              <a:rPr lang="en-US" sz="40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 700 personas</a:t>
            </a:r>
            <a:endParaRPr sz="4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dc425c8734_5_0"/>
          <p:cNvSpPr txBox="1"/>
          <p:nvPr/>
        </p:nvSpPr>
        <p:spPr>
          <a:xfrm>
            <a:off x="9681857" y="7667712"/>
            <a:ext cx="14309401" cy="19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Char char="•"/>
            </a:pPr>
            <a:r>
              <a:rPr lang="en-US" sz="4000" b="1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Con apoyo tecnológico, se prioriza la vigilancia de los 14 corredores principales de la ciudad, en los cuales circula el 86 % de los ciudadanos de Bogotá</a:t>
            </a:r>
            <a:endParaRPr sz="4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gdc425c8734_5_0"/>
          <p:cNvSpPr txBox="1"/>
          <p:nvPr/>
        </p:nvSpPr>
        <p:spPr>
          <a:xfrm>
            <a:off x="9681857" y="10100474"/>
            <a:ext cx="14309401" cy="26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Char char="•"/>
            </a:pP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Semaforización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inteligente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planes de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manejo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tránsito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estrategicos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señalización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vial integral, control y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pedagogía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acciones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medidas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gestión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vía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son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algunos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componentes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esta</a:t>
            </a:r>
            <a:r>
              <a:rPr lang="en-US" sz="4000" b="1" i="0" u="none" strike="noStrike" cap="none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 err="1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estrategia</a:t>
            </a:r>
            <a:endParaRPr sz="4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dc425c8734_5_0"/>
          <p:cNvSpPr txBox="1"/>
          <p:nvPr/>
        </p:nvSpPr>
        <p:spPr>
          <a:xfrm>
            <a:off x="197675" y="4897200"/>
            <a:ext cx="8558400" cy="4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Char char="•"/>
            </a:pPr>
            <a:r>
              <a:rPr lang="en-US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 mejorar la movilidad y la calidad de vida de los ciudadanos del Distrito Capital</a:t>
            </a:r>
            <a:endParaRPr sz="6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gdc425c8734_5_0" title="WhatsApp Video 2021-05-20 at 12.37.55 PM.mp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12105600"/>
            <a:ext cx="8974874" cy="14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dc425c8734_5_12"/>
          <p:cNvSpPr txBox="1"/>
          <p:nvPr/>
        </p:nvSpPr>
        <p:spPr>
          <a:xfrm>
            <a:off x="710881" y="2681140"/>
            <a:ext cx="77307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en-US" sz="60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GERENCIA EN VÍA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D624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rgbClr val="C0D624"/>
                </a:solidFill>
                <a:latin typeface="Arial"/>
                <a:ea typeface="Arial"/>
                <a:cs typeface="Arial"/>
                <a:sym typeface="Arial"/>
              </a:rPr>
              <a:t>MOVILIDAD Y GESTIÓN</a:t>
            </a:r>
            <a:endParaRPr sz="3500" b="0" i="0" u="none" strike="noStrike" cap="none" dirty="0">
              <a:solidFill>
                <a:srgbClr val="C0D62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07" name="Google Shape;507;gdc425c8734_5_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592" y="4627363"/>
            <a:ext cx="1202783" cy="191353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dc425c8734_5_12"/>
          <p:cNvSpPr txBox="1"/>
          <p:nvPr/>
        </p:nvSpPr>
        <p:spPr>
          <a:xfrm>
            <a:off x="806431" y="4924862"/>
            <a:ext cx="7539600" cy="1621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3200" b="1" i="0" u="none" strike="noStrike" cap="none">
                <a:solidFill>
                  <a:srgbClr val="8A9C00"/>
                </a:solidFill>
                <a:latin typeface="Arial"/>
                <a:ea typeface="Arial"/>
                <a:cs typeface="Arial"/>
                <a:sym typeface="Arial"/>
              </a:rPr>
              <a:t>Planea de forma estratégica, tecnológica y operativa la movilidad de la ciudad</a:t>
            </a:r>
            <a:r>
              <a:rPr lang="en-US" sz="3200" b="1" i="0" u="none" strike="noStrike" cap="none">
                <a:solidFill>
                  <a:srgbClr val="C0D62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3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gdc425c8734_5_12"/>
          <p:cNvSpPr txBox="1"/>
          <p:nvPr/>
        </p:nvSpPr>
        <p:spPr>
          <a:xfrm>
            <a:off x="9814677" y="614838"/>
            <a:ext cx="13222303" cy="22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Enlace directo con las demás entidades del distrito y alcaldías locales para la atención oportuna de los siniestros en vía</a:t>
            </a:r>
            <a:endParaRPr sz="4500" b="1" i="0" u="none" strike="noStrike" cap="non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gdc425c8734_5_12"/>
          <p:cNvSpPr txBox="1"/>
          <p:nvPr/>
        </p:nvSpPr>
        <p:spPr>
          <a:xfrm>
            <a:off x="9624941" y="3087083"/>
            <a:ext cx="117522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500"/>
              <a:buFont typeface="Arial"/>
              <a:buNone/>
            </a:pPr>
            <a:r>
              <a:rPr lang="en-US" sz="4500" b="0" i="0" u="none" strike="noStrike" cap="none">
                <a:solidFill>
                  <a:srgbClr val="171C3B"/>
                </a:solidFill>
                <a:latin typeface="Arial"/>
                <a:ea typeface="Arial"/>
                <a:cs typeface="Arial"/>
                <a:sym typeface="Arial"/>
              </a:rPr>
              <a:t>Conformado por:</a:t>
            </a:r>
            <a:endParaRPr sz="4500" b="0" i="0" u="none" strike="noStrike" cap="none">
              <a:solidFill>
                <a:srgbClr val="171C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dc425c8734_5_12"/>
          <p:cNvSpPr txBox="1"/>
          <p:nvPr/>
        </p:nvSpPr>
        <p:spPr>
          <a:xfrm>
            <a:off x="12722589" y="11038314"/>
            <a:ext cx="5997900" cy="82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None/>
            </a:pPr>
            <a:r>
              <a:rPr lang="en-US" sz="4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200 </a:t>
            </a:r>
            <a:r>
              <a:rPr lang="en-US" sz="44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Cámaras 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gdc425c8734_5_12" descr="image25.png"/>
          <p:cNvPicPr preferRelativeResize="0"/>
          <p:nvPr/>
        </p:nvPicPr>
        <p:blipFill rotWithShape="1">
          <a:blip r:embed="rId4">
            <a:alphaModFix amt="59840"/>
          </a:blip>
          <a:srcRect/>
          <a:stretch/>
        </p:blipFill>
        <p:spPr>
          <a:xfrm>
            <a:off x="10346381" y="11038314"/>
            <a:ext cx="1549343" cy="108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dc425c8734_5_12" descr="Imagen"/>
          <p:cNvPicPr preferRelativeResize="0"/>
          <p:nvPr/>
        </p:nvPicPr>
        <p:blipFill rotWithShape="1">
          <a:blip r:embed="rId5">
            <a:alphaModFix amt="60310"/>
          </a:blip>
          <a:srcRect/>
          <a:stretch/>
        </p:blipFill>
        <p:spPr>
          <a:xfrm>
            <a:off x="9934087" y="8897826"/>
            <a:ext cx="1549343" cy="126809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gdc425c8734_5_12"/>
          <p:cNvSpPr txBox="1"/>
          <p:nvPr/>
        </p:nvSpPr>
        <p:spPr>
          <a:xfrm>
            <a:off x="12502091" y="9052568"/>
            <a:ext cx="5997900" cy="82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None/>
            </a:pPr>
            <a:r>
              <a:rPr lang="en-US" sz="4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30  </a:t>
            </a:r>
            <a:r>
              <a:rPr lang="en-US" sz="44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Drones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gdc425c8734_5_1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52395" y="6327258"/>
            <a:ext cx="1404988" cy="177048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gdc425c8734_5_12"/>
          <p:cNvSpPr txBox="1"/>
          <p:nvPr/>
        </p:nvSpPr>
        <p:spPr>
          <a:xfrm>
            <a:off x="12268448" y="6848473"/>
            <a:ext cx="10322099" cy="82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None/>
            </a:pPr>
            <a:r>
              <a:rPr lang="en-US" sz="4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en-US" sz="44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de</a:t>
            </a:r>
            <a:r>
              <a:rPr lang="en-US" sz="4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1000 </a:t>
            </a:r>
            <a:r>
              <a:rPr lang="en-US" sz="44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unidades de tránsito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" name="Google Shape;517;gdc425c8734_5_12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34087" y="4403373"/>
            <a:ext cx="1404988" cy="1368169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gdc425c8734_5_12"/>
          <p:cNvSpPr txBox="1"/>
          <p:nvPr/>
        </p:nvSpPr>
        <p:spPr>
          <a:xfrm>
            <a:off x="12123093" y="4414998"/>
            <a:ext cx="10322100" cy="14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None/>
            </a:pPr>
            <a:r>
              <a:rPr lang="en-US" sz="4400" b="1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60</a:t>
            </a:r>
            <a:r>
              <a:rPr lang="en-US" sz="44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 Ingenieros y especialistas por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4000"/>
              <a:buFont typeface="Arial"/>
              <a:buNone/>
            </a:pPr>
            <a:r>
              <a:rPr lang="en-US" sz="4400" b="0" i="0" u="none" strike="noStrike" cap="none">
                <a:solidFill>
                  <a:srgbClr val="242947"/>
                </a:solidFill>
                <a:latin typeface="Arial"/>
                <a:ea typeface="Arial"/>
                <a:cs typeface="Arial"/>
                <a:sym typeface="Arial"/>
              </a:rPr>
              <a:t>       corredor</a:t>
            </a: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gdc425c8734_5_12"/>
          <p:cNvSpPr txBox="1"/>
          <p:nvPr/>
        </p:nvSpPr>
        <p:spPr>
          <a:xfrm>
            <a:off x="774974" y="6698810"/>
            <a:ext cx="7539600" cy="466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rgbClr val="8A9C00"/>
                </a:solidFill>
                <a:latin typeface="Arial"/>
                <a:ea typeface="Arial"/>
                <a:cs typeface="Arial"/>
                <a:sym typeface="Arial"/>
              </a:rPr>
              <a:t>Prioriza acciones en los 14 corredores, en los que ya ha venido realizando diagnósticos.</a:t>
            </a:r>
            <a:endParaRPr/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0"/>
              <a:buFont typeface="Arial"/>
              <a:buNone/>
            </a:pPr>
            <a:endParaRPr sz="3500" b="1" i="0" u="none" strike="noStrike" cap="none">
              <a:solidFill>
                <a:srgbClr val="8A9C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rgbClr val="8A9C00"/>
                </a:solidFill>
                <a:latin typeface="Arial"/>
                <a:ea typeface="Arial"/>
                <a:cs typeface="Arial"/>
                <a:sym typeface="Arial"/>
              </a:rPr>
              <a:t>Identifica las necesidades y crear planes de acción a corto, mediano y largo plazo</a:t>
            </a:r>
            <a:r>
              <a:rPr lang="en-US" sz="3500" b="1" i="0" u="none" strike="noStrike" cap="none">
                <a:solidFill>
                  <a:srgbClr val="C0D624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376" y="3357221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9"/>
          <p:cNvSpPr txBox="1"/>
          <p:nvPr/>
        </p:nvSpPr>
        <p:spPr>
          <a:xfrm>
            <a:off x="1622376" y="1171492"/>
            <a:ext cx="8364000" cy="14772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"/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"/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5. GESTIÓN SOCIAL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9"/>
          <p:cNvSpPr txBox="1"/>
          <p:nvPr/>
        </p:nvSpPr>
        <p:spPr>
          <a:xfrm>
            <a:off x="16669975" y="4793651"/>
            <a:ext cx="7461665" cy="81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7" name="Google Shape;527;p9"/>
          <p:cNvSpPr txBox="1"/>
          <p:nvPr/>
        </p:nvSpPr>
        <p:spPr>
          <a:xfrm flipH="1">
            <a:off x="3056471" y="2910824"/>
            <a:ext cx="19390573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Oficina de Gestión Social 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 encarga de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promover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incidencia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participación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ciudadana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proyectos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programas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planes de la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Secretaria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Distrital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Movilidad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implementando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estrategias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le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permitan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la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comunidad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informarse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expresarse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organizarse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alrededor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temas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Movilidad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desde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perspectiva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inclusiva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0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diferencial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de corresponsabilidad.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6471" y="6739868"/>
            <a:ext cx="4705257" cy="487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55576" y="7306733"/>
            <a:ext cx="4705257" cy="4304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669975" y="7306733"/>
            <a:ext cx="4789450" cy="4212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4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376" y="3357221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44"/>
          <p:cNvSpPr txBox="1"/>
          <p:nvPr/>
        </p:nvSpPr>
        <p:spPr>
          <a:xfrm>
            <a:off x="1622376" y="2074596"/>
            <a:ext cx="12117220" cy="8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 OFICINA DE GESTIÓN SOCIAL</a:t>
            </a:r>
            <a:endParaRPr sz="6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44"/>
          <p:cNvSpPr txBox="1"/>
          <p:nvPr/>
        </p:nvSpPr>
        <p:spPr>
          <a:xfrm>
            <a:off x="16669975" y="4793651"/>
            <a:ext cx="7461665" cy="81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8" name="Google Shape;538;p44"/>
          <p:cNvSpPr txBox="1"/>
          <p:nvPr/>
        </p:nvSpPr>
        <p:spPr>
          <a:xfrm flipH="1">
            <a:off x="1649445" y="3838129"/>
            <a:ext cx="10914437" cy="815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Centros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Locales de </a:t>
            </a:r>
            <a:r>
              <a:rPr lang="en-US" sz="44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Movilidad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Son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equipos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sociales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que se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ubican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las 20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localidades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del Distrito,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cuya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presencia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facilita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procesos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participación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nivel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local, a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través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comunicación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directa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 la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ciudadanía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ejecución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procesos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formación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la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gestión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las solicitudes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torno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temas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Movilidad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la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socialización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información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veraz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oportuna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entre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otras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acciones</a:t>
            </a:r>
            <a:r>
              <a:rPr lang="en-US" sz="4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00081" y="6858000"/>
            <a:ext cx="6657975" cy="45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600081" y="2231732"/>
            <a:ext cx="6657975" cy="4416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45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0687" y="2563383"/>
            <a:ext cx="1202783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45"/>
          <p:cNvSpPr txBox="1"/>
          <p:nvPr/>
        </p:nvSpPr>
        <p:spPr>
          <a:xfrm>
            <a:off x="1580687" y="1814372"/>
            <a:ext cx="12117220" cy="830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 OFICINA DE GESTIÓN SOCIAL</a:t>
            </a:r>
            <a:endParaRPr sz="6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5"/>
          <p:cNvSpPr txBox="1"/>
          <p:nvPr/>
        </p:nvSpPr>
        <p:spPr>
          <a:xfrm>
            <a:off x="16669975" y="4793651"/>
            <a:ext cx="7461665" cy="81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2947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8" name="Google Shape;548;p45"/>
          <p:cNvSpPr/>
          <p:nvPr/>
        </p:nvSpPr>
        <p:spPr>
          <a:xfrm>
            <a:off x="1475616" y="3432992"/>
            <a:ext cx="5232791" cy="2431435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00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INFORMACIÓN/ DIVULGACIÓN Y SOCIALIZACIÓN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actividades:175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atendidos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800" dirty="0"/>
              <a:t>351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45"/>
          <p:cNvSpPr/>
          <p:nvPr/>
        </p:nvSpPr>
        <p:spPr>
          <a:xfrm>
            <a:off x="15189036" y="10497817"/>
            <a:ext cx="5457825" cy="144655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00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COMISIÓN DE MOVILIDAD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 atendidos: 31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45"/>
          <p:cNvSpPr/>
          <p:nvPr/>
        </p:nvSpPr>
        <p:spPr>
          <a:xfrm>
            <a:off x="2787225" y="10215690"/>
            <a:ext cx="5457825" cy="2431435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00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PROCESO DE FORMACIÓN PARA LA PARTICIPACIÓN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47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 atendidos: 1200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45"/>
          <p:cNvSpPr/>
          <p:nvPr/>
        </p:nvSpPr>
        <p:spPr>
          <a:xfrm>
            <a:off x="16456741" y="3299500"/>
            <a:ext cx="6788687" cy="1938992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00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ENCUENTROS COMUNITARIOS/ REUNIONES CON CIUDADANIA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 61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 atendidos: 207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2" name="Google Shape;552;p45"/>
          <p:cNvCxnSpPr/>
          <p:nvPr/>
        </p:nvCxnSpPr>
        <p:spPr>
          <a:xfrm rot="10800000" flipH="1">
            <a:off x="13601864" y="4308741"/>
            <a:ext cx="2789028" cy="81216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553" name="Google Shape;553;p45"/>
          <p:cNvCxnSpPr/>
          <p:nvPr/>
        </p:nvCxnSpPr>
        <p:spPr>
          <a:xfrm>
            <a:off x="12427861" y="6431338"/>
            <a:ext cx="1202299" cy="921819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554" name="Google Shape;554;p45"/>
          <p:cNvCxnSpPr>
            <a:endCxn id="548" idx="3"/>
          </p:cNvCxnSpPr>
          <p:nvPr/>
        </p:nvCxnSpPr>
        <p:spPr>
          <a:xfrm rot="10800000">
            <a:off x="6708407" y="4648710"/>
            <a:ext cx="2584200" cy="7200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555" name="Google Shape;555;p45"/>
          <p:cNvCxnSpPr/>
          <p:nvPr/>
        </p:nvCxnSpPr>
        <p:spPr>
          <a:xfrm flipH="1">
            <a:off x="9518536" y="6579067"/>
            <a:ext cx="1122728" cy="789965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556" name="Google Shape;556;p45"/>
          <p:cNvSpPr/>
          <p:nvPr/>
        </p:nvSpPr>
        <p:spPr>
          <a:xfrm>
            <a:off x="16870220" y="6926733"/>
            <a:ext cx="6375207" cy="1508105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00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REUNIONES INTERINSTITUCIONALES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actividades:239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45"/>
          <p:cNvSpPr/>
          <p:nvPr/>
        </p:nvSpPr>
        <p:spPr>
          <a:xfrm>
            <a:off x="1547986" y="6944896"/>
            <a:ext cx="4893033" cy="1446550"/>
          </a:xfrm>
          <a:prstGeom prst="rect">
            <a:avLst/>
          </a:prstGeom>
          <a:gradFill>
            <a:gsLst>
              <a:gs pos="0">
                <a:srgbClr val="BBF7A3"/>
              </a:gs>
              <a:gs pos="35000">
                <a:srgbClr val="CDF8BE"/>
              </a:gs>
              <a:gs pos="100000">
                <a:srgbClr val="ECFDE5"/>
              </a:gs>
            </a:gsLst>
            <a:lin ang="16200000" scaled="0"/>
          </a:gradFill>
          <a:ln w="9525" cap="flat" cmpd="sng">
            <a:solidFill>
              <a:srgbClr val="6CAB4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RECORRIDOS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Total de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25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Ciudadanos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atendidos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41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8" name="Google Shape;558;p45"/>
          <p:cNvCxnSpPr/>
          <p:nvPr/>
        </p:nvCxnSpPr>
        <p:spPr>
          <a:xfrm>
            <a:off x="14401225" y="6715231"/>
            <a:ext cx="2446256" cy="7895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559" name="Google Shape;559;p45"/>
          <p:cNvCxnSpPr/>
          <p:nvPr/>
        </p:nvCxnSpPr>
        <p:spPr>
          <a:xfrm flipH="1">
            <a:off x="6429324" y="6791127"/>
            <a:ext cx="2239228" cy="927067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560" name="Google Shape;560;p45"/>
          <p:cNvSpPr/>
          <p:nvPr/>
        </p:nvSpPr>
        <p:spPr>
          <a:xfrm>
            <a:off x="8572501" y="4766139"/>
            <a:ext cx="5954297" cy="3075661"/>
          </a:xfrm>
          <a:prstGeom prst="ellipse">
            <a:avLst/>
          </a:prstGeom>
          <a:solidFill>
            <a:srgbClr val="212A5B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45"/>
          <p:cNvSpPr txBox="1"/>
          <p:nvPr/>
        </p:nvSpPr>
        <p:spPr>
          <a:xfrm>
            <a:off x="9593880" y="5048390"/>
            <a:ext cx="3853399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 INSTITUCIONAL DE PARTICIPACION (PIP) 2020</a:t>
            </a:r>
            <a:endParaRPr sz="3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2" name="Google Shape;562;p45"/>
          <p:cNvCxnSpPr/>
          <p:nvPr/>
        </p:nvCxnSpPr>
        <p:spPr>
          <a:xfrm flipH="1">
            <a:off x="7590350" y="7680786"/>
            <a:ext cx="2643307" cy="2457053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563" name="Google Shape;563;p45"/>
          <p:cNvCxnSpPr/>
          <p:nvPr/>
        </p:nvCxnSpPr>
        <p:spPr>
          <a:xfrm>
            <a:off x="12802369" y="7596506"/>
            <a:ext cx="3113906" cy="290131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688" y="2972388"/>
            <a:ext cx="1295400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4384000" cy="215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079075"/>
            <a:ext cx="2438400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7"/>
          <p:cNvSpPr txBox="1"/>
          <p:nvPr/>
        </p:nvSpPr>
        <p:spPr>
          <a:xfrm>
            <a:off x="8897250" y="569625"/>
            <a:ext cx="7827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REGLAS DE JUEGO</a:t>
            </a:r>
            <a:endParaRPr sz="60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3" name="Google Shape;18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2500" y="4675350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7250" y="63168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7250" y="8376513"/>
            <a:ext cx="1419225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2988" y="10221338"/>
            <a:ext cx="1247775" cy="12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E5A1DD8-484F-4D13-9DE6-5FDEE2ED596A}"/>
              </a:ext>
            </a:extLst>
          </p:cNvPr>
          <p:cNvSpPr txBox="1"/>
          <p:nvPr/>
        </p:nvSpPr>
        <p:spPr>
          <a:xfrm>
            <a:off x="2687568" y="2972388"/>
            <a:ext cx="19008863" cy="92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Mantener </a:t>
            </a:r>
            <a:r>
              <a:rPr kumimoji="0" lang="es-CO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cámara y micrófono en silencio mientras no estamos interviniendo en la reunión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s-CO" sz="4000" b="1" dirty="0">
              <a:solidFill>
                <a:srgbClr val="70AD47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CO" sz="4000" b="1" dirty="0">
                <a:solidFill>
                  <a:srgbClr val="70AD47">
                    <a:lumMod val="50000"/>
                  </a:srgbClr>
                </a:solidFill>
                <a:latin typeface="Century Gothic" panose="020B0502020202020204" pitchFamily="34" charset="0"/>
              </a:rPr>
              <a:t>Solicitar</a:t>
            </a:r>
            <a:r>
              <a:rPr kumimoji="0" lang="es-CO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la palabra a través del chat o levantando la mano.</a:t>
            </a: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La moderadora o  la otorgará en el momento oportuno.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40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Sea </a:t>
            </a:r>
            <a:r>
              <a:rPr kumimoji="0" lang="es-CO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precis</a:t>
            </a:r>
            <a:r>
              <a:rPr lang="es-CO" sz="4000" b="1" dirty="0">
                <a:solidFill>
                  <a:srgbClr val="70AD47">
                    <a:lumMod val="50000"/>
                  </a:srgbClr>
                </a:solidFill>
                <a:latin typeface="Century Gothic" panose="020B0502020202020204" pitchFamily="34" charset="0"/>
              </a:rPr>
              <a:t>o y claro en su intervención (2 minutos máximo)</a:t>
            </a: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para que la mayoría de las personas</a:t>
            </a:r>
            <a:r>
              <a:rPr lang="es-CO" sz="4000" dirty="0">
                <a:solidFill>
                  <a:srgbClr val="70AD47">
                    <a:lumMod val="50000"/>
                  </a:srgbClr>
                </a:solidFill>
                <a:latin typeface="Century Gothic" panose="020B0502020202020204" pitchFamily="34" charset="0"/>
              </a:rPr>
              <a:t> que quieran hablar lo puedan hacer.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40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CO" sz="4000" b="1" dirty="0">
                <a:solidFill>
                  <a:srgbClr val="70AD47">
                    <a:lumMod val="50000"/>
                  </a:srgbClr>
                </a:solidFill>
                <a:latin typeface="Century Gothic" panose="020B0502020202020204" pitchFamily="34" charset="0"/>
              </a:rPr>
              <a:t>El chat es un medio importante de preguntas y respuestas</a:t>
            </a:r>
            <a:r>
              <a:rPr lang="es-CO" sz="4000" dirty="0">
                <a:solidFill>
                  <a:srgbClr val="70AD47">
                    <a:lumMod val="50000"/>
                  </a:srgbClr>
                </a:solidFill>
                <a:latin typeface="Century Gothic" panose="020B0502020202020204" pitchFamily="34" charset="0"/>
              </a:rPr>
              <a:t>, sugerimos escribir claro su solicitud, observación o propuesta y prestar atención a lo que se comparta por este medio.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40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CO" sz="40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sesión será grabada en video </a:t>
            </a:r>
            <a:r>
              <a:rPr kumimoji="0" lang="es-CO" sz="40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para elaborar las memorias de la jornada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CO" sz="32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7"/>
          <p:cNvSpPr/>
          <p:nvPr/>
        </p:nvSpPr>
        <p:spPr>
          <a:xfrm>
            <a:off x="2378350" y="382214"/>
            <a:ext cx="15755300" cy="2156988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47"/>
          <p:cNvSpPr txBox="1">
            <a:spLocks noGrp="1"/>
          </p:cNvSpPr>
          <p:nvPr>
            <p:ph type="title"/>
          </p:nvPr>
        </p:nvSpPr>
        <p:spPr>
          <a:xfrm>
            <a:off x="1368478" y="471977"/>
            <a:ext cx="17701522" cy="207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2592"/>
              <a:buNone/>
            </a:pPr>
            <a:r>
              <a:rPr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TRANSPARENCIA Y ACCESO A LA INFORMACIÓN </a:t>
            </a:r>
            <a:br>
              <a:rPr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br>
              <a:rPr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ANTICORRUPCIÓN Y ATENCIÓN AL CIUDADANO</a:t>
            </a:r>
            <a:endParaRPr sz="4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47"/>
          <p:cNvSpPr/>
          <p:nvPr/>
        </p:nvSpPr>
        <p:spPr>
          <a:xfrm>
            <a:off x="2378350" y="2400756"/>
            <a:ext cx="15755300" cy="228210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47"/>
          <p:cNvSpPr/>
          <p:nvPr/>
        </p:nvSpPr>
        <p:spPr>
          <a:xfrm>
            <a:off x="-1" y="12201525"/>
            <a:ext cx="16287751" cy="352058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47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4C531E"/>
                </a:solidFill>
                <a:latin typeface="Arial"/>
                <a:ea typeface="Arial"/>
                <a:cs typeface="Arial"/>
                <a:sym typeface="Arial"/>
              </a:rPr>
              <a:t>Rendición de </a:t>
            </a:r>
            <a:r>
              <a:rPr lang="en-US" sz="3600" b="1" i="0" u="none" strike="noStrike" cap="none" dirty="0" err="1">
                <a:solidFill>
                  <a:srgbClr val="4C531E"/>
                </a:solidFill>
                <a:latin typeface="Arial"/>
                <a:ea typeface="Arial"/>
                <a:cs typeface="Arial"/>
                <a:sym typeface="Arial"/>
              </a:rPr>
              <a:t>cuentas</a:t>
            </a:r>
            <a:r>
              <a:rPr lang="en-US" sz="3600" b="1" i="0" u="none" strike="noStrike" cap="none" dirty="0">
                <a:solidFill>
                  <a:srgbClr val="4C531E"/>
                </a:solidFill>
                <a:latin typeface="Arial"/>
                <a:ea typeface="Arial"/>
                <a:cs typeface="Arial"/>
                <a:sym typeface="Arial"/>
              </a:rPr>
              <a:t> locales</a:t>
            </a:r>
            <a:endParaRPr sz="3600" b="0" i="0" u="none" strike="noStrike" cap="none" dirty="0">
              <a:solidFill>
                <a:srgbClr val="4C53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47"/>
          <p:cNvSpPr txBox="1"/>
          <p:nvPr/>
        </p:nvSpPr>
        <p:spPr>
          <a:xfrm>
            <a:off x="2378350" y="2988085"/>
            <a:ext cx="17701424" cy="156966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452E4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SEÑOR CIUDADANO: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 IMPORTANTE QUE USTED CONOZCA ESTA INFORMACIÓN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 LA MANERA DE CONSULTARLA EN LA PÁGINA WEB DE LA SECRETARÍA DE MOVILIDAD: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47"/>
          <p:cNvSpPr txBox="1"/>
          <p:nvPr/>
        </p:nvSpPr>
        <p:spPr>
          <a:xfrm>
            <a:off x="2036376" y="4909564"/>
            <a:ext cx="19456575" cy="7048083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1. PLAN ANTICORRUPCIÓN Y DE ATENCIÓN AL CIUDADANO - PAAC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https://www.movilidadbogota.gov.co/web/Plan_contra_corrupci%C3%B3n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sng" strike="noStrike" cap="none">
              <a:solidFill>
                <a:srgbClr val="67456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2. ANTICORRUPCIÓN Y ANTISOBORNO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https://www.movilidadbogota.gov.co/web/campanas-institucionales-anticorrupcion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67456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3. CALENDARIO DE ACTIVIDADES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https://www.movilidadbogota.gov.co/web/calendario_de_actividades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4. GUÍA DE TRÁMITES Y SERVICIOS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https://guiatramitesyservicios.bogota.gov.co/entidad/secretaria_distrital_de_movilidad/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5. PORTAFOLIO DE TRÁMITES Y SERVICIOS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https://www.movilidadbogota.gov.co/web/portafolio_tramites_y_servicios</a:t>
            </a:r>
            <a:endParaRPr sz="4000" b="1" i="0" u="none" strike="noStrike" cap="none">
              <a:solidFill>
                <a:srgbClr val="67456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8"/>
          <p:cNvSpPr/>
          <p:nvPr/>
        </p:nvSpPr>
        <p:spPr>
          <a:xfrm>
            <a:off x="2109683" y="640136"/>
            <a:ext cx="16178318" cy="2156988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48"/>
          <p:cNvSpPr txBox="1">
            <a:spLocks noGrp="1"/>
          </p:cNvSpPr>
          <p:nvPr>
            <p:ph type="title"/>
          </p:nvPr>
        </p:nvSpPr>
        <p:spPr>
          <a:xfrm>
            <a:off x="1113475" y="221164"/>
            <a:ext cx="18904949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TRANSPARENCIA Y ACCESO A LA INFORMACIÓN </a:t>
            </a:r>
            <a:b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b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ANTICORRUPCIÓN Y ATENCIÓN AL CIUDADANO</a:t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48"/>
          <p:cNvSpPr/>
          <p:nvPr/>
        </p:nvSpPr>
        <p:spPr>
          <a:xfrm>
            <a:off x="2109683" y="2664123"/>
            <a:ext cx="16178318" cy="133001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48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4C531E"/>
                </a:solidFill>
                <a:latin typeface="Arial"/>
                <a:ea typeface="Arial"/>
                <a:cs typeface="Arial"/>
                <a:sym typeface="Arial"/>
              </a:rPr>
              <a:t>Rendición de </a:t>
            </a:r>
            <a:r>
              <a:rPr lang="en-US" sz="3600" b="1" i="0" u="none" strike="noStrike" cap="none" dirty="0" err="1">
                <a:solidFill>
                  <a:srgbClr val="4C531E"/>
                </a:solidFill>
                <a:latin typeface="Arial"/>
                <a:ea typeface="Arial"/>
                <a:cs typeface="Arial"/>
                <a:sym typeface="Arial"/>
              </a:rPr>
              <a:t>cuentas</a:t>
            </a:r>
            <a:r>
              <a:rPr lang="en-US" sz="3600" b="1" i="0" u="none" strike="noStrike" cap="none" dirty="0">
                <a:solidFill>
                  <a:srgbClr val="4C531E"/>
                </a:solidFill>
                <a:latin typeface="Arial"/>
                <a:ea typeface="Arial"/>
                <a:cs typeface="Arial"/>
                <a:sym typeface="Arial"/>
              </a:rPr>
              <a:t> locales</a:t>
            </a:r>
            <a:endParaRPr sz="3600" b="0" i="0" u="none" strike="noStrike" cap="none" dirty="0">
              <a:solidFill>
                <a:srgbClr val="4C53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48"/>
          <p:cNvSpPr/>
          <p:nvPr/>
        </p:nvSpPr>
        <p:spPr>
          <a:xfrm>
            <a:off x="0" y="12201525"/>
            <a:ext cx="16373476" cy="275269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48"/>
          <p:cNvSpPr txBox="1"/>
          <p:nvPr/>
        </p:nvSpPr>
        <p:spPr>
          <a:xfrm>
            <a:off x="2116775" y="3063170"/>
            <a:ext cx="17658052" cy="156966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SEÑOR CIUDADANO: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 IMPORTANTE QUE USTED CONOZCA ESTA INFORMACIÓN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 LA MANERA DE CONSULTARLA EN LA PÁGINA WEB DE LA SECRETARÍA DE MOVILIDAD: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48"/>
          <p:cNvSpPr txBox="1"/>
          <p:nvPr/>
        </p:nvSpPr>
        <p:spPr>
          <a:xfrm>
            <a:off x="1493327" y="5018040"/>
            <a:ext cx="18904949" cy="6494085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6. PLAN INSTITUCIONAL DE PARTICIPACIÓN – PIP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https://www.movilidadbogota.gov.co/web/sites/default/files/Paginas/08-04-2021/210406_plan_institucional_de_participacion_2021_v_2.0.pdf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7. INFORMACIÓN SOBRE DATOS ABIERTOS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https://www.simur.gov.co/portal-simur/datos-del-sector/datos-abiertos/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8. INFORMACIÓN PARA NIÑOS, NIÑAS Y ADOLESCENTES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https://www.movilidadbogota.gov.co/web/sites/default/files/Paginas/12-11-2020/ninos_ninas_y_adolescentes.xlsx</a:t>
            </a: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9. DOCUMENTOS TRADUCIDOS A LENGUAS DE COMUNIDADES INDÍGENAS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https://www.movilidadbogota.gov.co/web/sites/default/files/Paginas/27-11-2020/idioma_kichwa.pdf</a:t>
            </a:r>
            <a:endParaRPr sz="4000" b="1" i="0" u="none" strike="noStrike" cap="none">
              <a:solidFill>
                <a:srgbClr val="67456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9"/>
          <p:cNvSpPr/>
          <p:nvPr/>
        </p:nvSpPr>
        <p:spPr>
          <a:xfrm>
            <a:off x="1771650" y="361938"/>
            <a:ext cx="16402050" cy="2156988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49"/>
          <p:cNvSpPr txBox="1">
            <a:spLocks noGrp="1"/>
          </p:cNvSpPr>
          <p:nvPr>
            <p:ph type="title"/>
          </p:nvPr>
        </p:nvSpPr>
        <p:spPr>
          <a:xfrm>
            <a:off x="-1307968" y="130223"/>
            <a:ext cx="22534800" cy="26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TRANSPARENCIA Y ACCESO A LA INFORMACIÓN </a:t>
            </a:r>
            <a:b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b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ANTICORRUPCIÓN Y ATENCIÓN AL CIUDADANO</a:t>
            </a:r>
            <a:endParaRPr sz="4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49"/>
          <p:cNvSpPr/>
          <p:nvPr/>
        </p:nvSpPr>
        <p:spPr>
          <a:xfrm>
            <a:off x="1782435" y="2432731"/>
            <a:ext cx="16402050" cy="206117"/>
          </a:xfrm>
          <a:prstGeom prst="rect">
            <a:avLst/>
          </a:prstGeom>
          <a:solidFill>
            <a:srgbClr val="C1D300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49"/>
          <p:cNvSpPr txBox="1"/>
          <p:nvPr/>
        </p:nvSpPr>
        <p:spPr>
          <a:xfrm>
            <a:off x="1442000" y="12557150"/>
            <a:ext cx="176280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4C531E"/>
                </a:solidFill>
                <a:latin typeface="Arial"/>
                <a:ea typeface="Arial"/>
                <a:cs typeface="Arial"/>
                <a:sym typeface="Arial"/>
              </a:rPr>
              <a:t>Rendición de </a:t>
            </a:r>
            <a:r>
              <a:rPr lang="en-US" sz="3600" b="1" i="0" u="none" strike="noStrike" cap="none" dirty="0" err="1">
                <a:solidFill>
                  <a:srgbClr val="4C531E"/>
                </a:solidFill>
                <a:latin typeface="Arial"/>
                <a:ea typeface="Arial"/>
                <a:cs typeface="Arial"/>
                <a:sym typeface="Arial"/>
              </a:rPr>
              <a:t>cuentas</a:t>
            </a:r>
            <a:r>
              <a:rPr lang="en-US" sz="3600" b="1" i="0" u="none" strike="noStrike" cap="none" dirty="0">
                <a:solidFill>
                  <a:srgbClr val="4C531E"/>
                </a:solidFill>
                <a:latin typeface="Arial"/>
                <a:ea typeface="Arial"/>
                <a:cs typeface="Arial"/>
                <a:sym typeface="Arial"/>
              </a:rPr>
              <a:t> locales</a:t>
            </a:r>
            <a:endParaRPr sz="3600" b="0" i="0" u="none" strike="noStrike" cap="none" dirty="0">
              <a:solidFill>
                <a:srgbClr val="4C531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49"/>
          <p:cNvSpPr/>
          <p:nvPr/>
        </p:nvSpPr>
        <p:spPr>
          <a:xfrm rot="10800000" flipH="1">
            <a:off x="0" y="12230100"/>
            <a:ext cx="16316325" cy="327050"/>
          </a:xfrm>
          <a:prstGeom prst="rect">
            <a:avLst/>
          </a:prstGeom>
          <a:solidFill>
            <a:srgbClr val="4C531E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49"/>
          <p:cNvSpPr txBox="1"/>
          <p:nvPr/>
        </p:nvSpPr>
        <p:spPr>
          <a:xfrm>
            <a:off x="1782435" y="3020059"/>
            <a:ext cx="17636096" cy="156966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SEÑOR CIUDADANO: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 IMPORTANTE QUE USTED CONOZCA ESTA INFORMACIÓN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 LA MANERA DE CONSULTARLA EN LA PÁGINA WEB DE LA SECRETARÍA DE MOVILIDAD: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49"/>
          <p:cNvSpPr txBox="1"/>
          <p:nvPr/>
        </p:nvSpPr>
        <p:spPr>
          <a:xfrm>
            <a:off x="1442000" y="4970930"/>
            <a:ext cx="19270008" cy="5509200"/>
          </a:xfrm>
          <a:prstGeom prst="rect">
            <a:avLst/>
          </a:prstGeom>
          <a:noFill/>
          <a:ln w="9525" cap="flat" cmpd="sng">
            <a:solidFill>
              <a:srgbClr val="6745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10. DIRECTORIO DE AGREMIACIONES Y OTROS GRUPOS DE INTERÉS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https://www.movilidadbogota.gov.co/web/agremiaciones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11. GRUPOS DE VALOR Y/O PARTES INTERESADAS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https://www.movilidadbogota.gov.co/web/transparencia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sng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12. HORARIOS DE ATENCIÓN Y PUNTOS DE CONTACTO DE LOS CENTROS LOCALES DE MOVILIDAD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https://www.movilidadbogota.gov.co/web/centros-locales-de-movilidad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452E47"/>
                </a:solidFill>
                <a:latin typeface="Arial"/>
                <a:ea typeface="Arial"/>
                <a:cs typeface="Arial"/>
                <a:sym typeface="Arial"/>
              </a:rPr>
              <a:t>13. INFORMACIÓN PARA POBLACIÓN VULNERABLE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https://www.movilidadbogota.gov.co/web/informacion-poblacion-vulnerable</a:t>
            </a:r>
            <a:endParaRPr sz="4000" b="1" i="0" u="none" strike="noStrike" cap="none">
              <a:solidFill>
                <a:srgbClr val="452E4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Google Shape;601;p20"/>
          <p:cNvGrpSpPr/>
          <p:nvPr/>
        </p:nvGrpSpPr>
        <p:grpSpPr>
          <a:xfrm>
            <a:off x="1211779" y="5133975"/>
            <a:ext cx="17502741" cy="1724025"/>
            <a:chOff x="0" y="0"/>
            <a:chExt cx="17502741" cy="1568885"/>
          </a:xfrm>
        </p:grpSpPr>
        <p:pic>
          <p:nvPicPr>
            <p:cNvPr id="602" name="Google Shape;602;p20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3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3" name="Google Shape;603;p20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4" name="Google Shape;60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459575" y="4965840"/>
            <a:ext cx="4924425" cy="17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"/>
          <p:cNvSpPr txBox="1"/>
          <p:nvPr/>
        </p:nvSpPr>
        <p:spPr>
          <a:xfrm>
            <a:off x="12023700" y="2450600"/>
            <a:ext cx="12360300" cy="9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endParaRPr sz="4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AutoNum type="arabicPeriod"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AutoNum type="arabicPeriod"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¿Qué es la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rendición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cuentas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AutoNum type="arabicPeriod"/>
            </a:pP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Acciones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datos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 la SDM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Ciudad Bolívar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3.1.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Siniestralidad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3.2.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Bicicleta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Peatón</a:t>
            </a:r>
            <a:endParaRPr sz="4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3.3.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Acciones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 la SGV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3.4. Al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Colegio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Bici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- ACB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3.5.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Señalización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3.6.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Semaforización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3.7. Control de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Tránsito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3.8. 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Planes de </a:t>
            </a:r>
            <a:r>
              <a:rPr lang="en-US" sz="4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Manejo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4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Tránsito</a:t>
            </a:r>
            <a:r>
              <a:rPr lang="en-US" sz="4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PMT</a:t>
            </a:r>
            <a:endParaRPr sz="4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44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Inversión</a:t>
            </a: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4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5. Gestión Social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"/>
          <p:cNvSpPr txBox="1"/>
          <p:nvPr/>
        </p:nvSpPr>
        <p:spPr>
          <a:xfrm>
            <a:off x="12575753" y="1633040"/>
            <a:ext cx="8903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CONTENIDO</a:t>
            </a:r>
            <a:endParaRPr sz="80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7" name="Google Shape;18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75375" y="352675"/>
            <a:ext cx="3513551" cy="107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50600"/>
            <a:ext cx="11554410" cy="7580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 txBox="1"/>
          <p:nvPr/>
        </p:nvSpPr>
        <p:spPr>
          <a:xfrm>
            <a:off x="2201416" y="1162212"/>
            <a:ext cx="5226767" cy="923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3900"/>
              <a:buFont typeface="Arial"/>
              <a:buNone/>
            </a:pPr>
            <a:r>
              <a:rPr lang="en-US" sz="6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AGENDA</a:t>
            </a:r>
            <a:endParaRPr sz="6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19" descr="image4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416" y="2133929"/>
            <a:ext cx="1202784" cy="1913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5" name="Google Shape;195;p19"/>
          <p:cNvGraphicFramePr/>
          <p:nvPr>
            <p:extLst>
              <p:ext uri="{D42A27DB-BD31-4B8C-83A1-F6EECF244321}">
                <p14:modId xmlns:p14="http://schemas.microsoft.com/office/powerpoint/2010/main" val="2475016828"/>
              </p:ext>
            </p:extLst>
          </p:nvPr>
        </p:nvGraphicFramePr>
        <p:xfrm>
          <a:off x="2802808" y="2769341"/>
          <a:ext cx="17683025" cy="8298055"/>
        </p:xfrm>
        <a:graphic>
          <a:graphicData uri="http://schemas.openxmlformats.org/drawingml/2006/table">
            <a:tbl>
              <a:tblPr>
                <a:noFill/>
                <a:tableStyleId>{6103E4C3-4D74-4CE5-AAD1-75F10B19772F}</a:tableStyleId>
              </a:tblPr>
              <a:tblGrid>
                <a:gridCol w="42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7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9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/>
                        <a:t>Hora</a:t>
                      </a:r>
                      <a:endParaRPr sz="28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A9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b="1" u="none" strike="noStrike" cap="none"/>
                        <a:t>Actividad</a:t>
                      </a:r>
                      <a:endParaRPr sz="28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A9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02:30 p.m. -02:35 p.m.</a:t>
                      </a:r>
                      <a:endParaRPr sz="2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noProof="0" dirty="0"/>
                        <a:t>Bienvenida y apertura de la Audiencia,  Subdirector de Señalización-Mario Gabriel Carbonell.</a:t>
                      </a:r>
                      <a:endParaRPr lang="es-CO" sz="2800" u="none" strike="noStrike" cap="none" noProof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02:35 p.m. -02:40 p.m.</a:t>
                      </a:r>
                      <a:endParaRPr sz="2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noProof="0"/>
                        <a:t>Presentación de la agenda y funcionarios, Dra. Adriana Iza, Jefe Oficina de Gestión Social.</a:t>
                      </a:r>
                      <a:endParaRPr lang="es-CO" sz="2800" u="none" strike="noStrike" cap="none" noProof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02:40 p.m. – 02:45 p.m.</a:t>
                      </a:r>
                      <a:endParaRPr sz="2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noProof="0" dirty="0"/>
                        <a:t>Qué es la Rendición de Cuentas, Carolina Vargas, Profesional Oficina de Gestión Social.</a:t>
                      </a:r>
                      <a:endParaRPr lang="es-CO" sz="2800" u="none" strike="noStrike" cap="none" noProof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8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02:45 p.m. – 03:05 p.m.</a:t>
                      </a:r>
                      <a:endParaRPr sz="2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noProof="0" dirty="0"/>
                        <a:t>Presentación de Gestión 2020 – Secretaría Distrital de Movilidad. Ing. Julio Cesar Arias -Gerente de Zona - William </a:t>
                      </a:r>
                      <a:r>
                        <a:rPr lang="es-CO" sz="2800" u="none" strike="noStrike" cap="none" noProof="0" dirty="0" err="1"/>
                        <a:t>Rodriguez</a:t>
                      </a:r>
                      <a:r>
                        <a:rPr lang="es-CO" sz="2800" u="none" strike="noStrike" cap="none" noProof="0" dirty="0"/>
                        <a:t>, Alexandra </a:t>
                      </a:r>
                      <a:r>
                        <a:rPr lang="es-CO" sz="2800" u="none" strike="noStrike" cap="none" noProof="0" dirty="0" err="1"/>
                        <a:t>Martinez</a:t>
                      </a:r>
                      <a:r>
                        <a:rPr lang="es-CO" sz="2800" u="none" strike="noStrike" cap="none" baseline="0" noProof="0" dirty="0"/>
                        <a:t> y</a:t>
                      </a:r>
                      <a:r>
                        <a:rPr lang="es-CO" sz="2800" u="none" strike="noStrike" cap="none" noProof="0" dirty="0"/>
                        <a:t> Paola Celis, Gestor y Orientadoras Locales  Centro Local de Movilidad-CLM 19.</a:t>
                      </a:r>
                      <a:endParaRPr lang="es-CO" sz="2800" u="none" strike="noStrike" cap="none" noProof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03:05 p.m. – 03:20 p.m.</a:t>
                      </a:r>
                      <a:endParaRPr sz="2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b="0" i="0" u="none" strike="noStrike" cap="none" noProof="0">
                          <a:solidFill>
                            <a:srgbClr val="05060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Presentación de Gestión 2020 – Instituto de Desarrollo Urbano. Maribel Ramos, Gestora Social.</a:t>
                      </a: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03:20 p.m. – 03:35 p.m.</a:t>
                      </a:r>
                      <a:endParaRPr sz="2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b="0" i="0" u="none" strike="noStrike" cap="none" noProof="0">
                          <a:solidFill>
                            <a:srgbClr val="05060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Presentación de Gestión 2020 – Transmilenio. Elizabeth Pacavita, Gestora</a:t>
                      </a:r>
                      <a:r>
                        <a:rPr lang="es-CO" sz="2800" b="0" i="0" u="none" strike="noStrike" cap="none" baseline="0" noProof="0">
                          <a:solidFill>
                            <a:srgbClr val="05060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Social.</a:t>
                      </a:r>
                      <a:endParaRPr lang="es-CO" sz="2800" b="0" i="0" u="none" strike="noStrike" cap="none" noProof="0">
                        <a:solidFill>
                          <a:srgbClr val="05060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6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03:35 p.m. – 03:50 p.m.</a:t>
                      </a:r>
                      <a:endParaRPr sz="2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noProof="0"/>
                        <a:t>Presentación de Gestión 2020 – Unidad de Mantenimiento Vial. Andrea del Pilar Zambrano, Profesional UMV.</a:t>
                      </a:r>
                      <a:endParaRPr lang="es-CO" sz="2800" u="none" strike="noStrike" cap="none" noProof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3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 dirty="0"/>
                        <a:t>04:05 p.m. – 04:45 p.m.</a:t>
                      </a:r>
                      <a:endParaRPr sz="28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noProof="0" dirty="0"/>
                        <a:t>Retroalimentación: preguntas de los participantes.</a:t>
                      </a:r>
                      <a:endParaRPr lang="es-CO" sz="2800" u="none" strike="noStrike" cap="none" noProof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96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US" sz="2800" u="none" strike="noStrike" cap="none"/>
                        <a:t>04:45 p.m. – 05:00 p.m.</a:t>
                      </a:r>
                      <a:endParaRPr sz="2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s-CO" sz="2800" u="none" strike="noStrike" cap="none" noProof="0" dirty="0"/>
                        <a:t>Cierre: Concurso de conocimiento </a:t>
                      </a:r>
                      <a:r>
                        <a:rPr lang="es-CO" sz="2800" u="none" strike="noStrike" cap="none" noProof="0"/>
                        <a:t>y evaluación</a:t>
                      </a:r>
                      <a:endParaRPr lang="es-CO" sz="2800" u="none" strike="noStrike" cap="none" noProof="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CAB4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 txBox="1"/>
          <p:nvPr/>
        </p:nvSpPr>
        <p:spPr>
          <a:xfrm>
            <a:off x="2540525" y="2340075"/>
            <a:ext cx="6182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Arial Black"/>
              <a:buNone/>
            </a:pPr>
            <a:r>
              <a:rPr lang="en-US" sz="3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¿QUÉ ES LA RENDICIÓN DE CUENTAS?</a:t>
            </a:r>
            <a:endParaRPr sz="100" b="0" i="0" u="none" strike="noStrike" cap="none">
              <a:solidFill>
                <a:srgbClr val="0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10" name="Google Shape;210;p5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933" y="3938897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52" descr="image8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550" y="2055475"/>
            <a:ext cx="1812375" cy="169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52"/>
          <p:cNvPicPr preferRelativeResize="0"/>
          <p:nvPr/>
        </p:nvPicPr>
        <p:blipFill rotWithShape="1">
          <a:blip r:embed="rId5">
            <a:alphaModFix/>
          </a:blip>
          <a:srcRect l="37156" t="24111" r="29069" b="44407"/>
          <a:stretch/>
        </p:blipFill>
        <p:spPr>
          <a:xfrm>
            <a:off x="2045302" y="4352576"/>
            <a:ext cx="5327048" cy="25054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3" name="Google Shape;213;p52"/>
          <p:cNvPicPr preferRelativeResize="0"/>
          <p:nvPr/>
        </p:nvPicPr>
        <p:blipFill rotWithShape="1">
          <a:blip r:embed="rId6">
            <a:alphaModFix/>
          </a:blip>
          <a:srcRect l="40951" t="27344" r="29637" b="31247"/>
          <a:stretch/>
        </p:blipFill>
        <p:spPr>
          <a:xfrm>
            <a:off x="2045299" y="6858000"/>
            <a:ext cx="5327051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52"/>
          <p:cNvSpPr txBox="1"/>
          <p:nvPr/>
        </p:nvSpPr>
        <p:spPr>
          <a:xfrm>
            <a:off x="9886950" y="2325275"/>
            <a:ext cx="13982100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 </a:t>
            </a:r>
            <a:r>
              <a:rPr lang="en-US" sz="3600" b="1" i="1" u="sng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proceso</a:t>
            </a:r>
            <a:r>
              <a:rPr lang="en-US" sz="3600" b="1" i="1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conformado por un conjunto de normas, procedimientos, metodologías, estructuras, prácticas y resultados mediante los cuales, las entidades de la administración pública del nivel nacional y territorial y los servidores públicos informan, explican y dan a conocer los resultados de su gestión a los ciudadanos, la sociedad civil, otras entidades públicas y a los organismos de control, a partir de </a:t>
            </a:r>
            <a:r>
              <a:rPr lang="en-US" sz="3600" b="1" i="1" u="sng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promoción del diálogo</a:t>
            </a: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(</a:t>
            </a:r>
            <a:r>
              <a:rPr lang="en-US" sz="36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Ley 1757 de 2015</a:t>
            </a:r>
            <a:r>
              <a:rPr lang="en-US" sz="36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" name="Google Shape;215;p52"/>
          <p:cNvSpPr/>
          <p:nvPr/>
        </p:nvSpPr>
        <p:spPr>
          <a:xfrm>
            <a:off x="11744325" y="7953393"/>
            <a:ext cx="4257675" cy="933908"/>
          </a:xfrm>
          <a:prstGeom prst="rect">
            <a:avLst/>
          </a:prstGeom>
          <a:solidFill>
            <a:srgbClr val="123D3A"/>
          </a:solidFill>
          <a:ln w="12700" cap="flat" cmpd="sng">
            <a:solidFill>
              <a:schemeClr val="accent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Estrategia de transparencia</a:t>
            </a:r>
            <a:endParaRPr sz="2800" b="1" i="0" u="none" strike="noStrike" cap="non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6" name="Google Shape;216;p52"/>
          <p:cNvSpPr/>
          <p:nvPr/>
        </p:nvSpPr>
        <p:spPr>
          <a:xfrm>
            <a:off x="17525098" y="7981492"/>
            <a:ext cx="3943651" cy="933908"/>
          </a:xfrm>
          <a:prstGeom prst="rect">
            <a:avLst/>
          </a:prstGeom>
          <a:solidFill>
            <a:srgbClr val="123D3A"/>
          </a:solidFill>
          <a:ln w="12700" cap="flat" cmpd="sng">
            <a:solidFill>
              <a:schemeClr val="accent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Control social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7" name="Google Shape;217;p52"/>
          <p:cNvSpPr/>
          <p:nvPr/>
        </p:nvSpPr>
        <p:spPr>
          <a:xfrm>
            <a:off x="19030050" y="10275236"/>
            <a:ext cx="4191600" cy="933908"/>
          </a:xfrm>
          <a:prstGeom prst="rect">
            <a:avLst/>
          </a:prstGeom>
          <a:solidFill>
            <a:srgbClr val="123D3A"/>
          </a:solidFill>
          <a:ln w="12700" cap="flat" cmpd="sng">
            <a:solidFill>
              <a:schemeClr val="accent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Capacidad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18" name="Google Shape;218;p52"/>
          <p:cNvSpPr/>
          <p:nvPr/>
        </p:nvSpPr>
        <p:spPr>
          <a:xfrm>
            <a:off x="10209898" y="10275236"/>
            <a:ext cx="4800600" cy="933908"/>
          </a:xfrm>
          <a:prstGeom prst="rect">
            <a:avLst/>
          </a:prstGeom>
          <a:solidFill>
            <a:srgbClr val="123D3A"/>
          </a:solidFill>
          <a:ln w="12700" cap="flat" cmpd="sng">
            <a:solidFill>
              <a:schemeClr val="accent6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Interrelación del Estado con la Ciudadanía</a:t>
            </a:r>
            <a:endParaRPr sz="2800" b="1" i="0" u="none" strike="noStrike" cap="none">
              <a:solidFill>
                <a:srgbClr val="FFFFFF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"/>
          <p:cNvSpPr txBox="1"/>
          <p:nvPr/>
        </p:nvSpPr>
        <p:spPr>
          <a:xfrm>
            <a:off x="471917" y="2211839"/>
            <a:ext cx="7965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</a:pPr>
            <a:r>
              <a:rPr lang="en-US" sz="5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3.1. SINIESTRALIDAD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4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267" y="3072245"/>
            <a:ext cx="1202783" cy="19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29750" y="2211850"/>
            <a:ext cx="13470225" cy="85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86" y="3749040"/>
            <a:ext cx="8736462" cy="735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"/>
          <p:cNvSpPr/>
          <p:nvPr/>
        </p:nvSpPr>
        <p:spPr>
          <a:xfrm>
            <a:off x="17076420" y="6012180"/>
            <a:ext cx="1074420" cy="502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"/>
          <p:cNvSpPr txBox="1"/>
          <p:nvPr/>
        </p:nvSpPr>
        <p:spPr>
          <a:xfrm>
            <a:off x="21671280" y="3817620"/>
            <a:ext cx="11201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2.150</a:t>
            </a:r>
            <a:endParaRPr/>
          </a:p>
        </p:txBody>
      </p:sp>
      <p:sp>
        <p:nvSpPr>
          <p:cNvPr id="215" name="Google Shape;215;p4"/>
          <p:cNvSpPr/>
          <p:nvPr/>
        </p:nvSpPr>
        <p:spPr>
          <a:xfrm>
            <a:off x="21945600" y="4503420"/>
            <a:ext cx="685800" cy="3863340"/>
          </a:xfrm>
          <a:prstGeom prst="rect">
            <a:avLst/>
          </a:prstGeom>
          <a:noFill/>
          <a:ln w="34925" cap="flat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"/>
          <p:cNvSpPr/>
          <p:nvPr/>
        </p:nvSpPr>
        <p:spPr>
          <a:xfrm>
            <a:off x="1726473" y="9966960"/>
            <a:ext cx="1852749" cy="2174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"/>
          <p:cNvSpPr/>
          <p:nvPr/>
        </p:nvSpPr>
        <p:spPr>
          <a:xfrm>
            <a:off x="4293134" y="9966959"/>
            <a:ext cx="1852749" cy="2174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"/>
          <p:cNvSpPr/>
          <p:nvPr/>
        </p:nvSpPr>
        <p:spPr>
          <a:xfrm>
            <a:off x="6969899" y="9962368"/>
            <a:ext cx="1852749" cy="2174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"/>
          <p:cNvSpPr txBox="1"/>
          <p:nvPr/>
        </p:nvSpPr>
        <p:spPr>
          <a:xfrm>
            <a:off x="7789307" y="9840274"/>
            <a:ext cx="120178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9,47%</a:t>
            </a:r>
            <a:endParaRPr/>
          </a:p>
        </p:txBody>
      </p:sp>
      <p:sp>
        <p:nvSpPr>
          <p:cNvPr id="220" name="Google Shape;220;p4"/>
          <p:cNvSpPr txBox="1"/>
          <p:nvPr/>
        </p:nvSpPr>
        <p:spPr>
          <a:xfrm>
            <a:off x="4897163" y="9826503"/>
            <a:ext cx="12017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2150</a:t>
            </a:r>
            <a:endParaRPr/>
          </a:p>
        </p:txBody>
      </p:sp>
      <p:sp>
        <p:nvSpPr>
          <p:cNvPr id="221" name="Google Shape;221;p4"/>
          <p:cNvSpPr txBox="1"/>
          <p:nvPr/>
        </p:nvSpPr>
        <p:spPr>
          <a:xfrm>
            <a:off x="1630295" y="9815842"/>
            <a:ext cx="244515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Ciudad Bolívar </a:t>
            </a:r>
            <a:endParaRPr/>
          </a:p>
        </p:txBody>
      </p:sp>
      <p:sp>
        <p:nvSpPr>
          <p:cNvPr id="222" name="Google Shape;222;p4"/>
          <p:cNvSpPr/>
          <p:nvPr/>
        </p:nvSpPr>
        <p:spPr>
          <a:xfrm>
            <a:off x="1694248" y="7426177"/>
            <a:ext cx="2028666" cy="2809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"/>
          <p:cNvSpPr/>
          <p:nvPr/>
        </p:nvSpPr>
        <p:spPr>
          <a:xfrm>
            <a:off x="4205175" y="7452302"/>
            <a:ext cx="2028665" cy="2547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"/>
          <p:cNvSpPr/>
          <p:nvPr/>
        </p:nvSpPr>
        <p:spPr>
          <a:xfrm>
            <a:off x="6793983" y="7452302"/>
            <a:ext cx="2028665" cy="262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"/>
          <p:cNvSpPr txBox="1"/>
          <p:nvPr/>
        </p:nvSpPr>
        <p:spPr>
          <a:xfrm>
            <a:off x="1630295" y="7426177"/>
            <a:ext cx="132440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Teusaquillo</a:t>
            </a:r>
            <a:endParaRPr/>
          </a:p>
        </p:txBody>
      </p:sp>
      <p:sp>
        <p:nvSpPr>
          <p:cNvPr id="226" name="Google Shape;226;p4"/>
          <p:cNvSpPr txBox="1"/>
          <p:nvPr/>
        </p:nvSpPr>
        <p:spPr>
          <a:xfrm>
            <a:off x="5030016" y="7426177"/>
            <a:ext cx="52610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918</a:t>
            </a:r>
            <a:endParaRPr/>
          </a:p>
        </p:txBody>
      </p:sp>
      <p:sp>
        <p:nvSpPr>
          <p:cNvPr id="227" name="Google Shape;227;p4"/>
          <p:cNvSpPr txBox="1"/>
          <p:nvPr/>
        </p:nvSpPr>
        <p:spPr>
          <a:xfrm>
            <a:off x="8046106" y="7410416"/>
            <a:ext cx="76655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4,31%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9768" y="1722924"/>
            <a:ext cx="12429663" cy="10046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005" y="1869962"/>
            <a:ext cx="9688044" cy="1084584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7"/>
          <p:cNvSpPr txBox="1"/>
          <p:nvPr/>
        </p:nvSpPr>
        <p:spPr>
          <a:xfrm>
            <a:off x="2180427" y="772667"/>
            <a:ext cx="7711200" cy="2031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5500"/>
              <a:buFont typeface="Arial"/>
              <a:buNone/>
            </a:pPr>
            <a:r>
              <a:rPr lang="en-US" sz="60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MAPA DE CALOR</a:t>
            </a:r>
            <a:endParaRPr sz="6000" b="1" i="0" u="none" strike="noStrike" cap="none">
              <a:solidFill>
                <a:srgbClr val="2229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5500"/>
              <a:buFont typeface="Arial"/>
              <a:buNone/>
            </a:pPr>
            <a:endParaRPr sz="6000" b="1" i="0" u="none" strike="noStrike" cap="none">
              <a:solidFill>
                <a:srgbClr val="2229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5" name="Google Shape;235;p7"/>
          <p:cNvCxnSpPr/>
          <p:nvPr/>
        </p:nvCxnSpPr>
        <p:spPr>
          <a:xfrm>
            <a:off x="1885582" y="707303"/>
            <a:ext cx="10751895" cy="0"/>
          </a:xfrm>
          <a:prstGeom prst="straightConnector1">
            <a:avLst/>
          </a:prstGeom>
          <a:noFill/>
          <a:ln w="9525" cap="flat" cmpd="sng">
            <a:solidFill>
              <a:srgbClr val="151A3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6" name="Google Shape;236;p7"/>
          <p:cNvSpPr/>
          <p:nvPr/>
        </p:nvSpPr>
        <p:spPr>
          <a:xfrm>
            <a:off x="12714715" y="562708"/>
            <a:ext cx="368239" cy="8206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7"/>
          <p:cNvSpPr/>
          <p:nvPr/>
        </p:nvSpPr>
        <p:spPr>
          <a:xfrm>
            <a:off x="1642468" y="1722924"/>
            <a:ext cx="368239" cy="82061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38048" y="2562670"/>
            <a:ext cx="9502140" cy="8683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6952" y="2371318"/>
            <a:ext cx="2056487" cy="19135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5"/>
          <p:cNvSpPr txBox="1"/>
          <p:nvPr/>
        </p:nvSpPr>
        <p:spPr>
          <a:xfrm>
            <a:off x="1670916" y="1572676"/>
            <a:ext cx="18445885" cy="76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2294A"/>
              </a:buClr>
              <a:buSzPts val="7800"/>
              <a:buFont typeface="Arial"/>
              <a:buNone/>
            </a:pPr>
            <a:r>
              <a:rPr lang="en-US" sz="5400" b="1" i="0" u="none" strike="noStrike" cap="none">
                <a:solidFill>
                  <a:srgbClr val="22294A"/>
                </a:solidFill>
                <a:latin typeface="Arial"/>
                <a:ea typeface="Arial"/>
                <a:cs typeface="Arial"/>
                <a:sym typeface="Arial"/>
              </a:rPr>
              <a:t>3.1. SINIESTROS POR GRAVEDAD Y ACTOR VIAL</a:t>
            </a:r>
            <a:endParaRPr sz="5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5" name="Google Shape;245;p5"/>
          <p:cNvGraphicFramePr/>
          <p:nvPr/>
        </p:nvGraphicFramePr>
        <p:xfrm>
          <a:off x="2343812" y="2989296"/>
          <a:ext cx="8243025" cy="3200220"/>
        </p:xfrm>
        <a:graphic>
          <a:graphicData uri="http://schemas.openxmlformats.org/drawingml/2006/table">
            <a:tbl>
              <a:tblPr>
                <a:noFill/>
                <a:tableStyleId>{6103E4C3-4D74-4CE5-AAD1-75F10B19772F}</a:tableStyleId>
              </a:tblPr>
              <a:tblGrid>
                <a:gridCol w="283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2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725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SINIESTROS VIALES AÑO 2020</a:t>
                      </a:r>
                      <a:endParaRPr sz="20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725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CLASIFICACIÓN POR GRAVEDAD</a:t>
                      </a:r>
                      <a:endParaRPr sz="20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SOLO DAÑOS 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570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51%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HERIDOS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510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46%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FATALIDADES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38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3%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TOTAL</a:t>
                      </a:r>
                      <a:endParaRPr sz="20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1,118</a:t>
                      </a:r>
                      <a:endParaRPr sz="20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100%</a:t>
                      </a:r>
                      <a:endParaRPr sz="20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46" name="Google Shape;246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38412" y="6576206"/>
            <a:ext cx="9238525" cy="547866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Gerencia en Vía">
      <a:dk1>
        <a:srgbClr val="22294A"/>
      </a:dk1>
      <a:lt1>
        <a:srgbClr val="FFFFFF"/>
      </a:lt1>
      <a:dk2>
        <a:srgbClr val="5E5E5E"/>
      </a:dk2>
      <a:lt2>
        <a:srgbClr val="D5D5D5"/>
      </a:lt2>
      <a:accent1>
        <a:srgbClr val="171C3C"/>
      </a:accent1>
      <a:accent2>
        <a:srgbClr val="B8D101"/>
      </a:accent2>
      <a:accent3>
        <a:srgbClr val="D2D2D2"/>
      </a:accent3>
      <a:accent4>
        <a:srgbClr val="247B76"/>
      </a:accent4>
      <a:accent5>
        <a:srgbClr val="EED403"/>
      </a:accent5>
      <a:accent6>
        <a:srgbClr val="8A5D8F"/>
      </a:accent6>
      <a:hlink>
        <a:srgbClr val="171C3C"/>
      </a:hlink>
      <a:folHlink>
        <a:srgbClr val="B8D10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2221</Words>
  <Application>Microsoft Office PowerPoint</Application>
  <PresentationFormat>Personalizado</PresentationFormat>
  <Paragraphs>328</Paragraphs>
  <Slides>33</Slides>
  <Notes>33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1" baseType="lpstr">
      <vt:lpstr>Arial</vt:lpstr>
      <vt:lpstr>Arial Black</vt:lpstr>
      <vt:lpstr>Arial Rounded</vt:lpstr>
      <vt:lpstr>Century Gothic</vt:lpstr>
      <vt:lpstr>Helvetica Neue</vt:lpstr>
      <vt:lpstr>Noto Sans Symbols</vt:lpstr>
      <vt:lpstr>Verdana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TRANSPARENCIA Y ACCESO A LA INFORMACIÓN  Y ANTICORRUPCIÓN Y ATENCIÓN AL CIUDADANO</vt:lpstr>
      <vt:lpstr>TRANSPARENCIA Y ACCESO A LA INFORMACIÓN  Y ANTICORRUPCIÓN Y ATENCIÓN AL CIUDADANO</vt:lpstr>
      <vt:lpstr>TRANSPARENCIA Y ACCESO A LA INFORMACIÓN  Y ANTICORRUPCIÓN Y ATENCIÓN AL CIUDADANO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SEBASTIÁN SÁNCHEZ RONDÓN</dc:creator>
  <cp:lastModifiedBy>Carolina Vargas</cp:lastModifiedBy>
  <cp:revision>13</cp:revision>
  <dcterms:modified xsi:type="dcterms:W3CDTF">2021-07-23T19:06:53Z</dcterms:modified>
</cp:coreProperties>
</file>