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62" r:id="rId3"/>
    <p:sldId id="261" r:id="rId4"/>
    <p:sldId id="437" r:id="rId5"/>
    <p:sldId id="290" r:id="rId6"/>
    <p:sldId id="291" r:id="rId7"/>
    <p:sldId id="292" r:id="rId8"/>
    <p:sldId id="309" r:id="rId9"/>
    <p:sldId id="301" r:id="rId10"/>
    <p:sldId id="296" r:id="rId11"/>
    <p:sldId id="287" r:id="rId12"/>
    <p:sldId id="308" r:id="rId13"/>
    <p:sldId id="264" r:id="rId14"/>
    <p:sldId id="259" r:id="rId15"/>
    <p:sldId id="279" r:id="rId16"/>
    <p:sldId id="438" r:id="rId17"/>
    <p:sldId id="265" r:id="rId1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B918"/>
    <a:srgbClr val="4C531E"/>
    <a:srgbClr val="C9D41E"/>
    <a:srgbClr val="8592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Estilo claro 1 - Énfasis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Estilo claro 1 - Énfasis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Estilo claro 2 - Énfasis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81" autoAdjust="0"/>
    <p:restoredTop sz="94660"/>
  </p:normalViewPr>
  <p:slideViewPr>
    <p:cSldViewPr snapToGrid="0" showGuides="1">
      <p:cViewPr varScale="1">
        <p:scale>
          <a:sx n="68" d="100"/>
          <a:sy n="68" d="100"/>
        </p:scale>
        <p:origin x="666"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96B756-BB7B-406B-AA90-0003C2A0BDB1}" type="datetimeFigureOut">
              <a:rPr lang="en-US" smtClean="0"/>
              <a:t>7/23/2021</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E41E30-4448-43EE-8CA3-B38A7F2DDACD}" type="slidenum">
              <a:rPr lang="en-US" smtClean="0"/>
              <a:t>‹Nº›</a:t>
            </a:fld>
            <a:endParaRPr lang="en-US"/>
          </a:p>
        </p:txBody>
      </p:sp>
    </p:spTree>
    <p:extLst>
      <p:ext uri="{BB962C8B-B14F-4D97-AF65-F5344CB8AC3E}">
        <p14:creationId xmlns:p14="http://schemas.microsoft.com/office/powerpoint/2010/main" val="749496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8: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49" name="Google Shape;449;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4341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8: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49" name="Google Shape;449;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12554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8: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49" name="Google Shape;449;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79228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8: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49" name="Google Shape;449;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8328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txBox="1">
            <a:spLocks noGrp="1"/>
          </p:cNvSpPr>
          <p:nvPr>
            <p:ph type="body" idx="1"/>
          </p:nvPr>
        </p:nvSpPr>
        <p:spPr>
          <a:xfrm>
            <a:off x="605118" y="4000500"/>
            <a:ext cx="4840941" cy="3273136"/>
          </a:xfrm>
          <a:prstGeom prst="rect">
            <a:avLst/>
          </a:prstGeom>
        </p:spPr>
        <p:txBody>
          <a:bodyPr spcFirstLastPara="1" wrap="square" lIns="82045" tIns="41011" rIns="82045" bIns="41011" anchor="t" anchorCtr="0">
            <a:noAutofit/>
          </a:bodyPr>
          <a:lstStyle/>
          <a:p>
            <a:endParaRPr/>
          </a:p>
        </p:txBody>
      </p:sp>
      <p:sp>
        <p:nvSpPr>
          <p:cNvPr id="60" name="Google Shape;60;p2:notes"/>
          <p:cNvSpPr>
            <a:spLocks noGrp="1" noRot="1" noChangeAspect="1"/>
          </p:cNvSpPr>
          <p:nvPr>
            <p:ph type="sldImg" idx="2"/>
          </p:nvPr>
        </p:nvSpPr>
        <p:spPr>
          <a:xfrm>
            <a:off x="533400" y="1039813"/>
            <a:ext cx="4984750" cy="28051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9237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01E41E30-4448-43EE-8CA3-B38A7F2DDACD}" type="slidenum">
              <a:rPr lang="en-US" smtClean="0"/>
              <a:t>15</a:t>
            </a:fld>
            <a:endParaRPr lang="en-US" dirty="0"/>
          </a:p>
        </p:txBody>
      </p:sp>
    </p:spTree>
    <p:extLst>
      <p:ext uri="{BB962C8B-B14F-4D97-AF65-F5344CB8AC3E}">
        <p14:creationId xmlns:p14="http://schemas.microsoft.com/office/powerpoint/2010/main" val="1106603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01E41E30-4448-43EE-8CA3-B38A7F2DDACD}" type="slidenum">
              <a:rPr lang="en-US" smtClean="0"/>
              <a:t>16</a:t>
            </a:fld>
            <a:endParaRPr lang="en-US" dirty="0"/>
          </a:p>
        </p:txBody>
      </p:sp>
    </p:spTree>
    <p:extLst>
      <p:ext uri="{BB962C8B-B14F-4D97-AF65-F5344CB8AC3E}">
        <p14:creationId xmlns:p14="http://schemas.microsoft.com/office/powerpoint/2010/main" val="2709970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ortada">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p:cNvSpPr>
            <a:spLocks noGrp="1"/>
          </p:cNvSpPr>
          <p:nvPr>
            <p:ph type="ctrTitle"/>
          </p:nvPr>
        </p:nvSpPr>
        <p:spPr>
          <a:xfrm>
            <a:off x="420130" y="1311833"/>
            <a:ext cx="9144000" cy="2387600"/>
          </a:xfrm>
          <a:ln>
            <a:solidFill>
              <a:schemeClr val="bg1"/>
            </a:solidFill>
          </a:ln>
        </p:spPr>
        <p:txBody>
          <a:bodyPr anchor="b"/>
          <a:lstStyle>
            <a:lvl1pPr algn="ctr">
              <a:defRPr sz="6000" b="1">
                <a:ln>
                  <a:solidFill>
                    <a:schemeClr val="tx1"/>
                  </a:solidFill>
                </a:ln>
                <a:solidFill>
                  <a:srgbClr val="C9D41E"/>
                </a:solidFill>
                <a:effectLst>
                  <a:glow rad="101600">
                    <a:schemeClr val="bg1">
                      <a:alpha val="60000"/>
                    </a:schemeClr>
                  </a:glow>
                  <a:outerShdw blurRad="38100" dist="38100" dir="2700000" algn="tl">
                    <a:srgbClr val="000000">
                      <a:alpha val="43137"/>
                    </a:srgbClr>
                  </a:outerShdw>
                </a:effectLst>
                <a:latin typeface="+mn-lt"/>
              </a:defRPr>
            </a:lvl1pPr>
          </a:lstStyle>
          <a:p>
            <a:r>
              <a:rPr lang="es-ES" dirty="0"/>
              <a:t>Haga clic para modificar el estilo de título del patrón</a:t>
            </a:r>
            <a:endParaRPr lang="es-CO" dirty="0"/>
          </a:p>
        </p:txBody>
      </p:sp>
      <p:sp>
        <p:nvSpPr>
          <p:cNvPr id="3" name="Subtítulo 2"/>
          <p:cNvSpPr>
            <a:spLocks noGrp="1"/>
          </p:cNvSpPr>
          <p:nvPr>
            <p:ph type="subTitle" idx="1"/>
          </p:nvPr>
        </p:nvSpPr>
        <p:spPr>
          <a:xfrm>
            <a:off x="420130" y="3791508"/>
            <a:ext cx="9144000" cy="1655762"/>
          </a:xfrm>
          <a:ln>
            <a:solidFill>
              <a:schemeClr val="bg1"/>
            </a:solidFill>
          </a:ln>
        </p:spPr>
        <p:txBody>
          <a:bodyPr/>
          <a:lstStyle>
            <a:lvl1pPr marL="0" indent="0" algn="ctr">
              <a:buNone/>
              <a:defRPr sz="2400" b="1">
                <a:solidFill>
                  <a:schemeClr val="bg1"/>
                </a:solidFill>
                <a:effectLst>
                  <a:glow rad="101600">
                    <a:srgbClr val="A9B918">
                      <a:alpha val="60000"/>
                    </a:srgbClr>
                  </a:glow>
                  <a:outerShdw blurRad="38100" dist="38100" dir="2700000" algn="tl">
                    <a:srgbClr val="000000">
                      <a:alpha val="43137"/>
                    </a:srgbClr>
                  </a:outerShdw>
                </a:effectLst>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editar el estilo de subtítulo del patrón</a:t>
            </a:r>
            <a:endParaRPr lang="es-CO" dirty="0"/>
          </a:p>
        </p:txBody>
      </p:sp>
      <p:pic>
        <p:nvPicPr>
          <p:cNvPr id="7" name="Imagen 6"/>
          <p:cNvPicPr>
            <a:picLocks noChangeAspect="1"/>
          </p:cNvPicPr>
          <p:nvPr userDrawn="1"/>
        </p:nvPicPr>
        <p:blipFill rotWithShape="1">
          <a:blip r:embed="rId3">
            <a:extLst>
              <a:ext uri="{28A0092B-C50C-407E-A947-70E740481C1C}">
                <a14:useLocalDpi xmlns:a14="http://schemas.microsoft.com/office/drawing/2010/main" val="0"/>
              </a:ext>
            </a:extLst>
          </a:blip>
          <a:srcRect l="66757"/>
          <a:stretch/>
        </p:blipFill>
        <p:spPr>
          <a:xfrm>
            <a:off x="8138984" y="0"/>
            <a:ext cx="4053016" cy="6858000"/>
          </a:xfrm>
          <a:prstGeom prst="rect">
            <a:avLst/>
          </a:prstGeom>
        </p:spPr>
      </p:pic>
      <p:sp>
        <p:nvSpPr>
          <p:cNvPr id="6" name="CuadroTexto 5"/>
          <p:cNvSpPr txBox="1"/>
          <p:nvPr userDrawn="1"/>
        </p:nvSpPr>
        <p:spPr>
          <a:xfrm>
            <a:off x="9353550" y="6682016"/>
            <a:ext cx="1085850" cy="215444"/>
          </a:xfrm>
          <a:prstGeom prst="rect">
            <a:avLst/>
          </a:prstGeom>
          <a:noFill/>
        </p:spPr>
        <p:txBody>
          <a:bodyPr wrap="square" rtlCol="0">
            <a:spAutoFit/>
          </a:bodyPr>
          <a:lstStyle/>
          <a:p>
            <a:pPr algn="r"/>
            <a:r>
              <a:rPr lang="es-CO" sz="800" dirty="0">
                <a:solidFill>
                  <a:schemeClr val="bg1"/>
                </a:solidFill>
                <a:latin typeface="Arial" panose="020B0604020202020204" pitchFamily="34" charset="0"/>
                <a:cs typeface="Arial" panose="020B0604020202020204" pitchFamily="34" charset="0"/>
              </a:rPr>
              <a:t>FO-CO-03 V4</a:t>
            </a:r>
          </a:p>
        </p:txBody>
      </p:sp>
    </p:spTree>
    <p:extLst>
      <p:ext uri="{BB962C8B-B14F-4D97-AF65-F5344CB8AC3E}">
        <p14:creationId xmlns:p14="http://schemas.microsoft.com/office/powerpoint/2010/main" val="3206843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b="1">
                <a:solidFill>
                  <a:srgbClr val="C9D41E"/>
                </a:solidFill>
                <a:latin typeface="+mn-lt"/>
              </a:defRPr>
            </a:lvl1p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rgbClr val="4C531E"/>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Editar el estilo de texto del patrón</a:t>
            </a:r>
          </a:p>
        </p:txBody>
      </p:sp>
    </p:spTree>
    <p:extLst>
      <p:ext uri="{BB962C8B-B14F-4D97-AF65-F5344CB8AC3E}">
        <p14:creationId xmlns:p14="http://schemas.microsoft.com/office/powerpoint/2010/main" val="1045197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ln>
            <a:solidFill>
              <a:schemeClr val="bg1"/>
            </a:solidFill>
          </a:ln>
        </p:spPr>
        <p:txBody>
          <a:bodyPr/>
          <a:lstStyle>
            <a:lvl1pPr>
              <a:defRPr b="1">
                <a:solidFill>
                  <a:srgbClr val="A9B918"/>
                </a:solidFill>
                <a:latin typeface="+mn-lt"/>
              </a:defRPr>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838200" y="1825625"/>
            <a:ext cx="10380133" cy="4126442"/>
          </a:xfrm>
        </p:spPr>
        <p:txBody>
          <a:bodyPr/>
          <a:lstStyle>
            <a:lvl1pPr algn="just">
              <a:defRPr>
                <a:solidFill>
                  <a:srgbClr val="4C531E"/>
                </a:solidFill>
                <a:latin typeface="+mj-lt"/>
              </a:defRPr>
            </a:lvl1pPr>
            <a:lvl2pPr algn="just">
              <a:defRPr>
                <a:solidFill>
                  <a:srgbClr val="4C531E"/>
                </a:solidFill>
                <a:latin typeface="+mj-lt"/>
              </a:defRPr>
            </a:lvl2pPr>
            <a:lvl3pPr algn="just">
              <a:defRPr>
                <a:solidFill>
                  <a:srgbClr val="4C531E"/>
                </a:solidFill>
                <a:latin typeface="+mj-lt"/>
              </a:defRPr>
            </a:lvl3pPr>
            <a:lvl4pPr algn="just">
              <a:defRPr>
                <a:solidFill>
                  <a:srgbClr val="4C531E"/>
                </a:solidFill>
                <a:latin typeface="+mj-lt"/>
              </a:defRPr>
            </a:lvl4pPr>
            <a:lvl5pPr algn="just">
              <a:defRPr>
                <a:solidFill>
                  <a:srgbClr val="4C531E"/>
                </a:solidFill>
                <a:latin typeface="+mj-lt"/>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pic>
        <p:nvPicPr>
          <p:cNvPr id="7" name="Imagen 6"/>
          <p:cNvPicPr>
            <a:picLocks noChangeAspect="1"/>
          </p:cNvPicPr>
          <p:nvPr userDrawn="1"/>
        </p:nvPicPr>
        <p:blipFill rotWithShape="1">
          <a:blip r:embed="rId2">
            <a:extLst>
              <a:ext uri="{28A0092B-C50C-407E-A947-70E740481C1C}">
                <a14:useLocalDpi xmlns:a14="http://schemas.microsoft.com/office/drawing/2010/main" val="0"/>
              </a:ext>
            </a:extLst>
          </a:blip>
          <a:srcRect t="72913" r="92973"/>
          <a:stretch/>
        </p:blipFill>
        <p:spPr>
          <a:xfrm>
            <a:off x="0" y="5000368"/>
            <a:ext cx="856735" cy="1857632"/>
          </a:xfrm>
          <a:prstGeom prst="rect">
            <a:avLst/>
          </a:prstGeom>
        </p:spPr>
      </p:pic>
      <p:pic>
        <p:nvPicPr>
          <p:cNvPr id="8" name="Imagen 7"/>
          <p:cNvPicPr>
            <a:picLocks noChangeAspect="1"/>
          </p:cNvPicPr>
          <p:nvPr userDrawn="1"/>
        </p:nvPicPr>
        <p:blipFill>
          <a:blip r:embed="rId3"/>
          <a:stretch>
            <a:fillRect/>
          </a:stretch>
        </p:blipFill>
        <p:spPr>
          <a:xfrm>
            <a:off x="10429103" y="5617206"/>
            <a:ext cx="1447184" cy="910020"/>
          </a:xfrm>
          <a:prstGeom prst="rect">
            <a:avLst/>
          </a:prstGeom>
        </p:spPr>
      </p:pic>
    </p:spTree>
    <p:extLst>
      <p:ext uri="{BB962C8B-B14F-4D97-AF65-F5344CB8AC3E}">
        <p14:creationId xmlns:p14="http://schemas.microsoft.com/office/powerpoint/2010/main" val="272181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1">
                <a:solidFill>
                  <a:srgbClr val="A9B918"/>
                </a:solidFill>
                <a:latin typeface="+mn-lt"/>
              </a:defRPr>
            </a:lvl1pPr>
          </a:lstStyle>
          <a:p>
            <a:r>
              <a:rPr lang="es-ES" dirty="0"/>
              <a:t>Haga clic para modificar el estilo de título del patrón</a:t>
            </a:r>
            <a:endParaRPr lang="es-CO" dirty="0"/>
          </a:p>
        </p:txBody>
      </p:sp>
      <p:sp>
        <p:nvSpPr>
          <p:cNvPr id="3" name="Marcador de contenido 2"/>
          <p:cNvSpPr>
            <a:spLocks noGrp="1"/>
          </p:cNvSpPr>
          <p:nvPr>
            <p:ph sz="half" idx="1"/>
          </p:nvPr>
        </p:nvSpPr>
        <p:spPr>
          <a:xfrm>
            <a:off x="838200" y="1825625"/>
            <a:ext cx="5181600" cy="4117975"/>
          </a:xfrm>
        </p:spPr>
        <p:txBody>
          <a:bodyPr/>
          <a:lstStyle>
            <a:lvl1pPr>
              <a:defRPr>
                <a:solidFill>
                  <a:srgbClr val="4C531E"/>
                </a:solidFill>
                <a:latin typeface="+mj-lt"/>
              </a:defRPr>
            </a:lvl1pPr>
            <a:lvl2pPr>
              <a:defRPr>
                <a:solidFill>
                  <a:srgbClr val="4C531E"/>
                </a:solidFill>
                <a:latin typeface="+mj-lt"/>
              </a:defRPr>
            </a:lvl2pPr>
            <a:lvl3pPr>
              <a:defRPr>
                <a:solidFill>
                  <a:srgbClr val="4C531E"/>
                </a:solidFill>
                <a:latin typeface="+mj-lt"/>
              </a:defRPr>
            </a:lvl3pPr>
            <a:lvl4pPr>
              <a:defRPr>
                <a:solidFill>
                  <a:srgbClr val="4C531E"/>
                </a:solidFill>
                <a:latin typeface="+mj-lt"/>
              </a:defRPr>
            </a:lvl4pPr>
            <a:lvl5pPr>
              <a:defRPr>
                <a:solidFill>
                  <a:srgbClr val="4C531E"/>
                </a:solidFill>
                <a:latin typeface="+mj-lt"/>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4868333" cy="4117975"/>
          </a:xfrm>
        </p:spPr>
        <p:txBody>
          <a:bodyPr/>
          <a:lstStyle>
            <a:lvl1pPr>
              <a:defRPr>
                <a:solidFill>
                  <a:srgbClr val="4C531E"/>
                </a:solidFill>
                <a:latin typeface="+mj-lt"/>
              </a:defRPr>
            </a:lvl1pPr>
            <a:lvl2pPr>
              <a:defRPr>
                <a:solidFill>
                  <a:srgbClr val="4C531E"/>
                </a:solidFill>
                <a:latin typeface="+mj-lt"/>
              </a:defRPr>
            </a:lvl2pPr>
            <a:lvl3pPr>
              <a:defRPr>
                <a:solidFill>
                  <a:srgbClr val="4C531E"/>
                </a:solidFill>
                <a:latin typeface="+mj-lt"/>
              </a:defRPr>
            </a:lvl3pPr>
            <a:lvl4pPr>
              <a:defRPr>
                <a:solidFill>
                  <a:srgbClr val="4C531E"/>
                </a:solidFill>
                <a:latin typeface="+mj-lt"/>
              </a:defRPr>
            </a:lvl4pPr>
            <a:lvl5pPr>
              <a:defRPr>
                <a:solidFill>
                  <a:srgbClr val="4C531E"/>
                </a:solidFill>
                <a:latin typeface="+mj-lt"/>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pic>
        <p:nvPicPr>
          <p:cNvPr id="8" name="Imagen 7"/>
          <p:cNvPicPr>
            <a:picLocks noChangeAspect="1"/>
          </p:cNvPicPr>
          <p:nvPr userDrawn="1"/>
        </p:nvPicPr>
        <p:blipFill rotWithShape="1">
          <a:blip r:embed="rId2">
            <a:extLst>
              <a:ext uri="{28A0092B-C50C-407E-A947-70E740481C1C}">
                <a14:useLocalDpi xmlns:a14="http://schemas.microsoft.com/office/drawing/2010/main" val="0"/>
              </a:ext>
            </a:extLst>
          </a:blip>
          <a:srcRect t="72913" r="92973"/>
          <a:stretch/>
        </p:blipFill>
        <p:spPr>
          <a:xfrm>
            <a:off x="0" y="5000368"/>
            <a:ext cx="856735" cy="1857632"/>
          </a:xfrm>
          <a:prstGeom prst="rect">
            <a:avLst/>
          </a:prstGeom>
        </p:spPr>
      </p:pic>
      <p:pic>
        <p:nvPicPr>
          <p:cNvPr id="9" name="Imagen 8"/>
          <p:cNvPicPr>
            <a:picLocks noChangeAspect="1"/>
          </p:cNvPicPr>
          <p:nvPr userDrawn="1"/>
        </p:nvPicPr>
        <p:blipFill>
          <a:blip r:embed="rId3"/>
          <a:stretch>
            <a:fillRect/>
          </a:stretch>
        </p:blipFill>
        <p:spPr>
          <a:xfrm>
            <a:off x="10429103" y="5617206"/>
            <a:ext cx="1447184" cy="910020"/>
          </a:xfrm>
          <a:prstGeom prst="rect">
            <a:avLst/>
          </a:prstGeom>
        </p:spPr>
      </p:pic>
    </p:spTree>
    <p:extLst>
      <p:ext uri="{BB962C8B-B14F-4D97-AF65-F5344CB8AC3E}">
        <p14:creationId xmlns:p14="http://schemas.microsoft.com/office/powerpoint/2010/main" val="2971828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ítulo 1"/>
          <p:cNvSpPr>
            <a:spLocks noGrp="1"/>
          </p:cNvSpPr>
          <p:nvPr>
            <p:ph type="ctrTitle"/>
          </p:nvPr>
        </p:nvSpPr>
        <p:spPr>
          <a:xfrm>
            <a:off x="1482811" y="1501303"/>
            <a:ext cx="9144000" cy="2387600"/>
          </a:xfrm>
          <a:effectLst>
            <a:glow rad="63500">
              <a:schemeClr val="accent3">
                <a:satMod val="175000"/>
                <a:alpha val="40000"/>
              </a:schemeClr>
            </a:glow>
          </a:effectLst>
        </p:spPr>
        <p:txBody>
          <a:bodyPr anchor="b"/>
          <a:lstStyle>
            <a:lvl1pPr algn="ctr">
              <a:defRPr sz="6000" b="1">
                <a:ln>
                  <a:solidFill>
                    <a:schemeClr val="bg1"/>
                  </a:solidFill>
                </a:ln>
                <a:solidFill>
                  <a:srgbClr val="4C531E"/>
                </a:solidFill>
                <a:effectLst>
                  <a:glow rad="101600">
                    <a:schemeClr val="bg1">
                      <a:alpha val="60000"/>
                    </a:schemeClr>
                  </a:glow>
                  <a:outerShdw blurRad="38100" dist="38100" dir="2700000" algn="tl">
                    <a:srgbClr val="000000">
                      <a:alpha val="43137"/>
                    </a:srgbClr>
                  </a:outerShdw>
                </a:effectLst>
                <a:latin typeface="+mn-lt"/>
              </a:defRPr>
            </a:lvl1pPr>
          </a:lstStyle>
          <a:p>
            <a:r>
              <a:rPr lang="es-ES" dirty="0"/>
              <a:t>Haga clic para modificar el estilo de título del patrón</a:t>
            </a:r>
            <a:endParaRPr lang="es-CO" dirty="0"/>
          </a:p>
        </p:txBody>
      </p:sp>
      <p:sp>
        <p:nvSpPr>
          <p:cNvPr id="9" name="Subtítulo 2"/>
          <p:cNvSpPr>
            <a:spLocks noGrp="1"/>
          </p:cNvSpPr>
          <p:nvPr>
            <p:ph type="subTitle" idx="1"/>
          </p:nvPr>
        </p:nvSpPr>
        <p:spPr>
          <a:xfrm>
            <a:off x="1482811" y="4046881"/>
            <a:ext cx="9144000" cy="1655762"/>
          </a:xfrm>
          <a:effectLst>
            <a:glow rad="228600">
              <a:schemeClr val="accent5">
                <a:satMod val="175000"/>
                <a:alpha val="40000"/>
              </a:schemeClr>
            </a:glow>
          </a:effectLst>
        </p:spPr>
        <p:txBody>
          <a:bodyPr/>
          <a:lstStyle>
            <a:lvl1pPr marL="0" indent="0" algn="ctr">
              <a:buNone/>
              <a:defRPr sz="2400" b="1">
                <a:solidFill>
                  <a:schemeClr val="bg1"/>
                </a:solidFill>
                <a:effectLst>
                  <a:outerShdw blurRad="38100" dist="38100" dir="2700000" algn="tl">
                    <a:srgbClr val="000000">
                      <a:alpha val="43137"/>
                    </a:srgbClr>
                  </a:outerShdw>
                </a:effectLst>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editar el estilo de subtítulo del patrón</a:t>
            </a:r>
            <a:endParaRPr lang="es-CO" dirty="0"/>
          </a:p>
        </p:txBody>
      </p:sp>
      <p:sp>
        <p:nvSpPr>
          <p:cNvPr id="5" name="CuadroTexto 4"/>
          <p:cNvSpPr txBox="1"/>
          <p:nvPr userDrawn="1"/>
        </p:nvSpPr>
        <p:spPr>
          <a:xfrm>
            <a:off x="9353550" y="6682016"/>
            <a:ext cx="1085850" cy="215444"/>
          </a:xfrm>
          <a:prstGeom prst="rect">
            <a:avLst/>
          </a:prstGeom>
          <a:noFill/>
        </p:spPr>
        <p:txBody>
          <a:bodyPr wrap="square" rtlCol="0">
            <a:spAutoFit/>
          </a:bodyPr>
          <a:lstStyle/>
          <a:p>
            <a:pPr algn="r"/>
            <a:r>
              <a:rPr lang="es-CO" sz="800" dirty="0">
                <a:solidFill>
                  <a:schemeClr val="bg1"/>
                </a:solidFill>
                <a:latin typeface="Arial" panose="020B0604020202020204" pitchFamily="34" charset="0"/>
                <a:cs typeface="Arial" panose="020B0604020202020204" pitchFamily="34" charset="0"/>
              </a:rPr>
              <a:t>FO-CO-03 V4</a:t>
            </a:r>
          </a:p>
        </p:txBody>
      </p:sp>
    </p:spTree>
    <p:extLst>
      <p:ext uri="{BB962C8B-B14F-4D97-AF65-F5344CB8AC3E}">
        <p14:creationId xmlns:p14="http://schemas.microsoft.com/office/powerpoint/2010/main" val="1848167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sp>
        <p:nvSpPr>
          <p:cNvPr id="10" name="Marcador de título 1"/>
          <p:cNvSpPr>
            <a:spLocks noGrp="1"/>
          </p:cNvSpPr>
          <p:nvPr>
            <p:ph type="title"/>
          </p:nvPr>
        </p:nvSpPr>
        <p:spPr>
          <a:xfrm>
            <a:off x="2097741" y="67437"/>
            <a:ext cx="10034841" cy="779466"/>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11" name="Rectángulo 10"/>
          <p:cNvSpPr/>
          <p:nvPr userDrawn="1"/>
        </p:nvSpPr>
        <p:spPr>
          <a:xfrm>
            <a:off x="7102736" y="916174"/>
            <a:ext cx="5029846" cy="332751"/>
          </a:xfrm>
          <a:prstGeom prst="rect">
            <a:avLst/>
          </a:prstGeom>
          <a:solidFill>
            <a:srgbClr val="B2B44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59035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Dos objetos">
  <p:cSld name="1_Dos objetos">
    <p:spTree>
      <p:nvGrpSpPr>
        <p:cNvPr id="1" name="Shape 23"/>
        <p:cNvGrpSpPr/>
        <p:nvPr/>
      </p:nvGrpSpPr>
      <p:grpSpPr>
        <a:xfrm>
          <a:off x="0" y="0"/>
          <a:ext cx="0" cy="0"/>
          <a:chOff x="0" y="0"/>
          <a:chExt cx="0" cy="0"/>
        </a:xfrm>
      </p:grpSpPr>
      <p:pic>
        <p:nvPicPr>
          <p:cNvPr id="24" name="Google Shape;24;p4"/>
          <p:cNvPicPr preferRelativeResize="0"/>
          <p:nvPr/>
        </p:nvPicPr>
        <p:blipFill rotWithShape="1">
          <a:blip r:embed="rId2">
            <a:alphaModFix/>
          </a:blip>
          <a:srcRect/>
          <a:stretch/>
        </p:blipFill>
        <p:spPr>
          <a:xfrm>
            <a:off x="0" y="5000368"/>
            <a:ext cx="856735" cy="1857632"/>
          </a:xfrm>
          <a:prstGeom prst="rect">
            <a:avLst/>
          </a:prstGeom>
          <a:noFill/>
          <a:ln>
            <a:noFill/>
          </a:ln>
        </p:spPr>
      </p:pic>
    </p:spTree>
    <p:extLst>
      <p:ext uri="{BB962C8B-B14F-4D97-AF65-F5344CB8AC3E}">
        <p14:creationId xmlns:p14="http://schemas.microsoft.com/office/powerpoint/2010/main" val="1630677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rotWithShape="1">
          <a:blip r:embed="rId9">
            <a:extLst>
              <a:ext uri="{28A0092B-C50C-407E-A947-70E740481C1C}">
                <a14:useLocalDpi xmlns:a14="http://schemas.microsoft.com/office/drawing/2010/main" val="0"/>
              </a:ext>
            </a:extLst>
          </a:blip>
          <a:srcRect l="77905"/>
          <a:stretch/>
        </p:blipFill>
        <p:spPr>
          <a:xfrm>
            <a:off x="9498226" y="0"/>
            <a:ext cx="2693773" cy="6858000"/>
          </a:xfrm>
          <a:prstGeom prst="rect">
            <a:avLst/>
          </a:prstGeom>
        </p:spPr>
      </p:pic>
      <p:sp>
        <p:nvSpPr>
          <p:cNvPr id="2" name="Marcador de título 1"/>
          <p:cNvSpPr>
            <a:spLocks noGrp="1"/>
          </p:cNvSpPr>
          <p:nvPr>
            <p:ph type="title"/>
          </p:nvPr>
        </p:nvSpPr>
        <p:spPr>
          <a:xfrm>
            <a:off x="838200" y="365125"/>
            <a:ext cx="9897533"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8200" y="1825625"/>
            <a:ext cx="10380133" cy="435133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A7B43C-F43F-4027-9C7A-133BA3362111}" type="datetimeFigureOut">
              <a:rPr lang="es-CO" smtClean="0"/>
              <a:t>23/07/2021</a:t>
            </a:fld>
            <a:endParaRPr lang="es-CO"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AE475-6AC6-48A1-A88A-6867698AA649}" type="slidenum">
              <a:rPr lang="es-CO" smtClean="0"/>
              <a:t>‹Nº›</a:t>
            </a:fld>
            <a:endParaRPr lang="es-CO"/>
          </a:p>
        </p:txBody>
      </p:sp>
      <p:sp>
        <p:nvSpPr>
          <p:cNvPr id="8" name="CuadroTexto 7"/>
          <p:cNvSpPr txBox="1"/>
          <p:nvPr userDrawn="1"/>
        </p:nvSpPr>
        <p:spPr>
          <a:xfrm>
            <a:off x="9353550" y="6682016"/>
            <a:ext cx="1085850" cy="215444"/>
          </a:xfrm>
          <a:prstGeom prst="rect">
            <a:avLst/>
          </a:prstGeom>
          <a:noFill/>
        </p:spPr>
        <p:txBody>
          <a:bodyPr wrap="square" rtlCol="0">
            <a:spAutoFit/>
          </a:bodyPr>
          <a:lstStyle/>
          <a:p>
            <a:pPr algn="r"/>
            <a:r>
              <a:rPr lang="es-CO" sz="800" dirty="0">
                <a:solidFill>
                  <a:schemeClr val="bg1"/>
                </a:solidFill>
                <a:latin typeface="Arial" panose="020B0604020202020204" pitchFamily="34" charset="0"/>
                <a:cs typeface="Arial" panose="020B0604020202020204" pitchFamily="34" charset="0"/>
              </a:rPr>
              <a:t>FO-CO-03 V4</a:t>
            </a:r>
          </a:p>
        </p:txBody>
      </p:sp>
    </p:spTree>
    <p:extLst>
      <p:ext uri="{BB962C8B-B14F-4D97-AF65-F5344CB8AC3E}">
        <p14:creationId xmlns:p14="http://schemas.microsoft.com/office/powerpoint/2010/main" val="287400422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9" r:id="rId5"/>
    <p:sldLayoutId id="2147483661" r:id="rId6"/>
    <p:sldLayoutId id="2147483662" r:id="rId7"/>
  </p:sldLayoutIdLst>
  <p:txStyles>
    <p:titleStyle>
      <a:lvl1pPr algn="l" defTabSz="914400" rtl="0" eaLnBrk="1" latinLnBrk="0" hangingPunct="1">
        <a:lnSpc>
          <a:spcPct val="90000"/>
        </a:lnSpc>
        <a:spcBef>
          <a:spcPct val="0"/>
        </a:spcBef>
        <a:buNone/>
        <a:defRPr lang="es-CO" sz="4400" b="1" kern="1200" dirty="0">
          <a:solidFill>
            <a:srgbClr val="A9B918"/>
          </a:solidFill>
          <a:effectLst>
            <a:outerShdw blurRad="38100" dist="38100" dir="2700000" algn="tl">
              <a:srgbClr val="000000">
                <a:alpha val="43137"/>
              </a:srgbClr>
            </a:outerShdw>
          </a:effectLst>
          <a:latin typeface="+mn-lt"/>
          <a:ea typeface="+mj-ea"/>
          <a:cs typeface="+mj-cs"/>
        </a:defRPr>
      </a:lvl1pPr>
    </p:titleStyle>
    <p:bodyStyle>
      <a:lvl1pPr marL="228600" indent="-228600" algn="just" defTabSz="914400" rtl="0" eaLnBrk="1" latinLnBrk="0" hangingPunct="1">
        <a:lnSpc>
          <a:spcPct val="90000"/>
        </a:lnSpc>
        <a:spcBef>
          <a:spcPts val="1000"/>
        </a:spcBef>
        <a:buClr>
          <a:srgbClr val="A9B918"/>
        </a:buClr>
        <a:buFont typeface="Arial" panose="020B0604020202020204" pitchFamily="34" charset="0"/>
        <a:buChar char="•"/>
        <a:defRPr sz="2800" kern="1200">
          <a:solidFill>
            <a:schemeClr val="tx1"/>
          </a:solidFill>
          <a:latin typeface="+mn-lt"/>
          <a:ea typeface="+mn-ea"/>
          <a:cs typeface="+mn-cs"/>
        </a:defRPr>
      </a:lvl1pPr>
      <a:lvl2pPr marL="685800" indent="-228600" algn="just" defTabSz="914400" rtl="0" eaLnBrk="1" latinLnBrk="0" hangingPunct="1">
        <a:lnSpc>
          <a:spcPct val="90000"/>
        </a:lnSpc>
        <a:spcBef>
          <a:spcPts val="500"/>
        </a:spcBef>
        <a:buClr>
          <a:srgbClr val="A9B918"/>
        </a:buClr>
        <a:buFont typeface="Arial" panose="020B0604020202020204" pitchFamily="34" charset="0"/>
        <a:buChar char="•"/>
        <a:defRPr sz="2400" kern="1200">
          <a:solidFill>
            <a:schemeClr val="tx1"/>
          </a:solidFill>
          <a:latin typeface="+mn-lt"/>
          <a:ea typeface="+mn-ea"/>
          <a:cs typeface="+mn-cs"/>
        </a:defRPr>
      </a:lvl2pPr>
      <a:lvl3pPr marL="1143000" indent="-228600" algn="just" defTabSz="914400" rtl="0" eaLnBrk="1" latinLnBrk="0" hangingPunct="1">
        <a:lnSpc>
          <a:spcPct val="90000"/>
        </a:lnSpc>
        <a:spcBef>
          <a:spcPts val="500"/>
        </a:spcBef>
        <a:buClr>
          <a:srgbClr val="A9B918"/>
        </a:buClr>
        <a:buFont typeface="Arial" panose="020B0604020202020204" pitchFamily="34" charset="0"/>
        <a:buChar char="•"/>
        <a:defRPr sz="2000" kern="1200">
          <a:solidFill>
            <a:schemeClr val="tx1"/>
          </a:solidFill>
          <a:latin typeface="+mn-lt"/>
          <a:ea typeface="+mn-ea"/>
          <a:cs typeface="+mn-cs"/>
        </a:defRPr>
      </a:lvl3pPr>
      <a:lvl4pPr marL="1600200" indent="-228600" algn="just" defTabSz="914400" rtl="0" eaLnBrk="1" latinLnBrk="0" hangingPunct="1">
        <a:lnSpc>
          <a:spcPct val="90000"/>
        </a:lnSpc>
        <a:spcBef>
          <a:spcPts val="500"/>
        </a:spcBef>
        <a:buClr>
          <a:srgbClr val="A9B918"/>
        </a:buClr>
        <a:buFont typeface="Arial" panose="020B0604020202020204" pitchFamily="34" charset="0"/>
        <a:buChar char="•"/>
        <a:defRPr sz="1800" kern="1200">
          <a:solidFill>
            <a:schemeClr val="tx1"/>
          </a:solidFill>
          <a:latin typeface="+mn-lt"/>
          <a:ea typeface="+mn-ea"/>
          <a:cs typeface="+mn-cs"/>
        </a:defRPr>
      </a:lvl4pPr>
      <a:lvl5pPr marL="2057400" indent="-228600" algn="just" defTabSz="914400" rtl="0" eaLnBrk="1" latinLnBrk="0" hangingPunct="1">
        <a:lnSpc>
          <a:spcPct val="90000"/>
        </a:lnSpc>
        <a:spcBef>
          <a:spcPts val="500"/>
        </a:spcBef>
        <a:buClr>
          <a:srgbClr val="A9B91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image" Target="../media/image23.emf"/><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hyperlink" Target="mailto:atnciudadano@idu.gov.co" TargetMode="External"/><Relationship Id="rId3" Type="http://schemas.openxmlformats.org/officeDocument/2006/relationships/image" Target="../media/image33.png"/><Relationship Id="rId7" Type="http://schemas.openxmlformats.org/officeDocument/2006/relationships/hyperlink" Target="https://sdqs.bogota.gov.co/sdqs/publico/nino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bogota.gov.co/sdqs/" TargetMode="External"/><Relationship Id="rId11" Type="http://schemas.openxmlformats.org/officeDocument/2006/relationships/image" Target="../media/image36.jpeg"/><Relationship Id="rId5" Type="http://schemas.openxmlformats.org/officeDocument/2006/relationships/hyperlink" Target="http://www.idu.gov.co/page/pqrs" TargetMode="External"/><Relationship Id="rId10" Type="http://schemas.openxmlformats.org/officeDocument/2006/relationships/image" Target="../media/image35.jpeg"/><Relationship Id="rId4" Type="http://schemas.openxmlformats.org/officeDocument/2006/relationships/hyperlink" Target="http://www.idu.gov.co/page/chat" TargetMode="External"/><Relationship Id="rId9"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41753" y="710942"/>
            <a:ext cx="9144000" cy="2387600"/>
          </a:xfrm>
        </p:spPr>
        <p:txBody>
          <a:bodyPr>
            <a:normAutofit/>
          </a:bodyPr>
          <a:lstStyle/>
          <a:p>
            <a:r>
              <a:rPr lang="es-CO" dirty="0"/>
              <a:t>IDU, Rendición de cuentas sector Movilidad.</a:t>
            </a:r>
          </a:p>
        </p:txBody>
      </p:sp>
      <p:sp>
        <p:nvSpPr>
          <p:cNvPr id="3" name="Subtítulo 2"/>
          <p:cNvSpPr>
            <a:spLocks noGrp="1"/>
          </p:cNvSpPr>
          <p:nvPr>
            <p:ph type="subTitle" idx="1"/>
          </p:nvPr>
        </p:nvSpPr>
        <p:spPr>
          <a:xfrm>
            <a:off x="341753" y="3098542"/>
            <a:ext cx="9144000" cy="1655762"/>
          </a:xfrm>
        </p:spPr>
        <p:txBody>
          <a:bodyPr>
            <a:normAutofit/>
          </a:bodyPr>
          <a:lstStyle/>
          <a:p>
            <a:endParaRPr lang="es-CO" sz="4800" dirty="0"/>
          </a:p>
          <a:p>
            <a:r>
              <a:rPr lang="es-CO" sz="4800" dirty="0"/>
              <a:t>LOCALIDAD CIUDAD BOLIVAR </a:t>
            </a:r>
          </a:p>
        </p:txBody>
      </p:sp>
      <p:sp>
        <p:nvSpPr>
          <p:cNvPr id="5" name="CuadroTexto 4">
            <a:extLst>
              <a:ext uri="{FF2B5EF4-FFF2-40B4-BE49-F238E27FC236}">
                <a16:creationId xmlns:a16="http://schemas.microsoft.com/office/drawing/2014/main" id="{99F103ED-DA4F-4F23-B5C8-A18BD8E6A173}"/>
              </a:ext>
            </a:extLst>
          </p:cNvPr>
          <p:cNvSpPr txBox="1"/>
          <p:nvPr/>
        </p:nvSpPr>
        <p:spPr>
          <a:xfrm>
            <a:off x="2219178" y="5050693"/>
            <a:ext cx="6098344" cy="923330"/>
          </a:xfrm>
          <a:prstGeom prst="rect">
            <a:avLst/>
          </a:prstGeom>
          <a:noFill/>
        </p:spPr>
        <p:txBody>
          <a:bodyPr wrap="square">
            <a:spAutoFit/>
          </a:bodyPr>
          <a:lstStyle/>
          <a:p>
            <a:pPr algn="ctr"/>
            <a:r>
              <a:rPr lang="es-ES" b="1" dirty="0">
                <a:solidFill>
                  <a:srgbClr val="FFC000"/>
                </a:solidFill>
              </a:rPr>
              <a:t>Etapa de proyectos • Factibilidad estudios y diseños. • Etapa de construcción. • Etapa de mantenimiento. • Gestión Territorial.</a:t>
            </a:r>
            <a:endParaRPr lang="es-CO" b="1" dirty="0">
              <a:solidFill>
                <a:srgbClr val="FFC000"/>
              </a:solidFill>
            </a:endParaRPr>
          </a:p>
        </p:txBody>
      </p:sp>
    </p:spTree>
    <p:extLst>
      <p:ext uri="{BB962C8B-B14F-4D97-AF65-F5344CB8AC3E}">
        <p14:creationId xmlns:p14="http://schemas.microsoft.com/office/powerpoint/2010/main" val="2849406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152401" y="381000"/>
            <a:ext cx="3276600" cy="6858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CONTRATO IDU 1507 DE 2017</a:t>
            </a:r>
          </a:p>
          <a:p>
            <a:pPr algn="ctr"/>
            <a:r>
              <a:rPr lang="es-ES" altLang="en-US" sz="1600" dirty="0"/>
              <a:t>COMITÉ IDU</a:t>
            </a:r>
            <a:endParaRPr lang="es-CO" altLang="en-US" sz="1600" dirty="0"/>
          </a:p>
        </p:txBody>
      </p:sp>
      <p:sp>
        <p:nvSpPr>
          <p:cNvPr id="2" name="CuadroTexto 1"/>
          <p:cNvSpPr txBox="1"/>
          <p:nvPr/>
        </p:nvSpPr>
        <p:spPr>
          <a:xfrm>
            <a:off x="533400" y="1168457"/>
            <a:ext cx="8763000"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S" sz="1400" dirty="0"/>
              <a:t>Factibilidad y estudios y diseños de la intersección a desnivel Autopista Sur (NQS) con Avenida Bosa, en la ciudad de Bogotá D.C.</a:t>
            </a:r>
            <a:endParaRPr lang="es-CO" altLang="en-US" sz="1400" dirty="0"/>
          </a:p>
        </p:txBody>
      </p:sp>
      <p:pic>
        <p:nvPicPr>
          <p:cNvPr id="7" name="Imagen 6">
            <a:extLst>
              <a:ext uri="{FF2B5EF4-FFF2-40B4-BE49-F238E27FC236}">
                <a16:creationId xmlns:a16="http://schemas.microsoft.com/office/drawing/2014/main" id="{F75817C9-E38D-4C86-B970-0BDEB4096742}"/>
              </a:ext>
            </a:extLst>
          </p:cNvPr>
          <p:cNvPicPr/>
          <p:nvPr/>
        </p:nvPicPr>
        <p:blipFill>
          <a:blip r:embed="rId2"/>
          <a:stretch>
            <a:fillRect/>
          </a:stretch>
        </p:blipFill>
        <p:spPr>
          <a:xfrm>
            <a:off x="457200" y="1797688"/>
            <a:ext cx="4953000" cy="3785382"/>
          </a:xfrm>
          <a:prstGeom prst="rect">
            <a:avLst/>
          </a:prstGeom>
        </p:spPr>
      </p:pic>
      <p:graphicFrame>
        <p:nvGraphicFramePr>
          <p:cNvPr id="9" name="4 Marcador de contenido">
            <a:extLst>
              <a:ext uri="{FF2B5EF4-FFF2-40B4-BE49-F238E27FC236}">
                <a16:creationId xmlns:a16="http://schemas.microsoft.com/office/drawing/2014/main" id="{3DA26BE2-DE22-476B-8B4C-3AC8D02561A3}"/>
              </a:ext>
            </a:extLst>
          </p:cNvPr>
          <p:cNvGraphicFramePr>
            <a:graphicFrameLocks/>
          </p:cNvGraphicFramePr>
          <p:nvPr/>
        </p:nvGraphicFramePr>
        <p:xfrm>
          <a:off x="5867400" y="1793334"/>
          <a:ext cx="4114800" cy="3825815"/>
        </p:xfrm>
        <a:graphic>
          <a:graphicData uri="http://schemas.openxmlformats.org/drawingml/2006/table">
            <a:tbl>
              <a:tblPr firstRow="1" firstCol="1" bandRow="1">
                <a:tableStyleId>{F5AB1C69-6EDB-4FF4-983F-18BD219EF322}</a:tableStyleId>
              </a:tblPr>
              <a:tblGrid>
                <a:gridCol w="1656081">
                  <a:extLst>
                    <a:ext uri="{9D8B030D-6E8A-4147-A177-3AD203B41FA5}">
                      <a16:colId xmlns:a16="http://schemas.microsoft.com/office/drawing/2014/main" val="20000"/>
                    </a:ext>
                  </a:extLst>
                </a:gridCol>
                <a:gridCol w="2458719">
                  <a:extLst>
                    <a:ext uri="{9D8B030D-6E8A-4147-A177-3AD203B41FA5}">
                      <a16:colId xmlns:a16="http://schemas.microsoft.com/office/drawing/2014/main" val="20001"/>
                    </a:ext>
                  </a:extLst>
                </a:gridCol>
              </a:tblGrid>
              <a:tr h="63918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s-ES" sz="1600" kern="1200" dirty="0">
                          <a:effectLst/>
                        </a:rPr>
                        <a:t>Número</a:t>
                      </a:r>
                      <a:r>
                        <a:rPr lang="es-ES" sz="1600" kern="1200" baseline="0" dirty="0">
                          <a:effectLst/>
                        </a:rPr>
                        <a:t> Contrato:</a:t>
                      </a:r>
                      <a:endParaRPr lang="es-ES" sz="1600" b="1" dirty="0">
                        <a:effectLst/>
                        <a:latin typeface="Verdana" panose="020B0604030504040204" pitchFamily="34" charset="0"/>
                        <a:ea typeface="Verdana" panose="020B0604030504040204" pitchFamily="34" charset="0"/>
                        <a:cs typeface="Verdana" panose="020B0604030504040204" pitchFamily="34" charset="0"/>
                      </a:endParaRPr>
                    </a:p>
                  </a:txBody>
                  <a:tcPr marL="51443" marR="51443" marT="0" marB="0" anchor="ctr"/>
                </a:tc>
                <a:tc>
                  <a:txBody>
                    <a:bodyPr/>
                    <a:lstStyle/>
                    <a:p>
                      <a:pPr algn="just">
                        <a:lnSpc>
                          <a:spcPct val="150000"/>
                        </a:lnSpc>
                        <a:spcBef>
                          <a:spcPts val="0"/>
                        </a:spcBef>
                      </a:pPr>
                      <a:r>
                        <a:rPr lang="es-CO" sz="1600" dirty="0"/>
                        <a:t>IDU-1507-2017</a:t>
                      </a:r>
                      <a:endParaRPr lang="es-CO" sz="16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51443" marR="51443" marT="0" marB="0" anchor="ctr"/>
                </a:tc>
                <a:extLst>
                  <a:ext uri="{0D108BD9-81ED-4DB2-BD59-A6C34878D82A}">
                    <a16:rowId xmlns:a16="http://schemas.microsoft.com/office/drawing/2014/main" val="10003"/>
                  </a:ext>
                </a:extLst>
              </a:tr>
              <a:tr h="421591">
                <a:tc>
                  <a:txBody>
                    <a:bodyPr/>
                    <a:lstStyle/>
                    <a:p>
                      <a:pPr algn="l">
                        <a:lnSpc>
                          <a:spcPct val="150000"/>
                        </a:lnSpc>
                        <a:spcAft>
                          <a:spcPts val="0"/>
                        </a:spcAft>
                      </a:pPr>
                      <a:r>
                        <a:rPr lang="es-CO" sz="1600" dirty="0">
                          <a:effectLst/>
                        </a:rPr>
                        <a:t>Fecha Inicio:</a:t>
                      </a:r>
                      <a:endParaRPr lang="es-ES" sz="1600" b="1" dirty="0">
                        <a:effectLst/>
                        <a:latin typeface="Verdana" panose="020B0604030504040204" pitchFamily="34" charset="0"/>
                        <a:ea typeface="Verdana" panose="020B0604030504040204" pitchFamily="34" charset="0"/>
                        <a:cs typeface="Verdana" panose="020B0604030504040204" pitchFamily="34" charset="0"/>
                      </a:endParaRPr>
                    </a:p>
                  </a:txBody>
                  <a:tcPr marL="51443" marR="51443" marT="0" marB="0" anchor="ctr"/>
                </a:tc>
                <a:tc>
                  <a:txBody>
                    <a:bodyPr/>
                    <a:lstStyle/>
                    <a:p>
                      <a:pPr algn="just">
                        <a:lnSpc>
                          <a:spcPct val="150000"/>
                        </a:lnSpc>
                        <a:spcBef>
                          <a:spcPts val="0"/>
                        </a:spcBef>
                      </a:pPr>
                      <a:r>
                        <a:rPr lang="es-CO" sz="1600" dirty="0"/>
                        <a:t>05 de abril de 2018</a:t>
                      </a:r>
                      <a:endParaRPr lang="es-CO" sz="16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51443" marR="51443" marT="0" marB="0" anchor="ctr"/>
                </a:tc>
                <a:extLst>
                  <a:ext uri="{0D108BD9-81ED-4DB2-BD59-A6C34878D82A}">
                    <a16:rowId xmlns:a16="http://schemas.microsoft.com/office/drawing/2014/main" val="10004"/>
                  </a:ext>
                </a:extLst>
              </a:tr>
              <a:tr h="639180">
                <a:tc>
                  <a:txBody>
                    <a:bodyPr/>
                    <a:lstStyle/>
                    <a:p>
                      <a:pPr algn="l">
                        <a:lnSpc>
                          <a:spcPct val="150000"/>
                        </a:lnSpc>
                        <a:spcAft>
                          <a:spcPts val="0"/>
                        </a:spcAft>
                      </a:pPr>
                      <a:r>
                        <a:rPr lang="es-CO" sz="1600" dirty="0">
                          <a:effectLst/>
                        </a:rPr>
                        <a:t>Fecha Finalización:</a:t>
                      </a:r>
                      <a:endParaRPr lang="es-ES" sz="1600" b="1" dirty="0">
                        <a:effectLst/>
                        <a:latin typeface="Verdana" panose="020B0604030504040204" pitchFamily="34" charset="0"/>
                        <a:ea typeface="Verdana" panose="020B0604030504040204" pitchFamily="34" charset="0"/>
                        <a:cs typeface="Verdana" panose="020B0604030504040204" pitchFamily="34" charset="0"/>
                      </a:endParaRPr>
                    </a:p>
                  </a:txBody>
                  <a:tcPr marL="51443" marR="51443" marT="0" marB="0"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s-CO" sz="1600" kern="1200" dirty="0"/>
                        <a:t>30 de agosto de 2019</a:t>
                      </a:r>
                      <a:endParaRPr lang="es-CO" sz="1600" b="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51443" marR="51443" marT="0" marB="0" anchor="ctr"/>
                </a:tc>
                <a:extLst>
                  <a:ext uri="{0D108BD9-81ED-4DB2-BD59-A6C34878D82A}">
                    <a16:rowId xmlns:a16="http://schemas.microsoft.com/office/drawing/2014/main" val="10005"/>
                  </a:ext>
                </a:extLst>
              </a:tr>
              <a:tr h="63918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s-CO" sz="1600" dirty="0"/>
                        <a:t>Plazo del contrato:</a:t>
                      </a:r>
                      <a:endParaRPr lang="es-ES" sz="1600" b="1" dirty="0">
                        <a:effectLst/>
                        <a:latin typeface="Verdana" panose="020B0604030504040204" pitchFamily="34" charset="0"/>
                        <a:ea typeface="Verdana" panose="020B0604030504040204" pitchFamily="34" charset="0"/>
                        <a:cs typeface="Verdana" panose="020B0604030504040204" pitchFamily="34" charset="0"/>
                      </a:endParaRPr>
                    </a:p>
                  </a:txBody>
                  <a:tcPr marL="51443" marR="51443" marT="0" marB="0" anchor="ctr"/>
                </a:tc>
                <a:tc>
                  <a:txBody>
                    <a:bodyPr/>
                    <a:lstStyle/>
                    <a:p>
                      <a:r>
                        <a:rPr lang="es-CO" sz="1600" dirty="0"/>
                        <a:t>16 meses</a:t>
                      </a:r>
                      <a:endParaRPr lang="es-CO" sz="1600" b="0" dirty="0">
                        <a:latin typeface="Verdana" panose="020B0604030504040204" pitchFamily="34" charset="0"/>
                        <a:ea typeface="Verdana" panose="020B0604030504040204" pitchFamily="34" charset="0"/>
                        <a:cs typeface="Verdana" panose="020B0604030504040204" pitchFamily="34" charset="0"/>
                      </a:endParaRPr>
                    </a:p>
                  </a:txBody>
                  <a:tcPr marL="51443" marR="51443" marT="0" marB="0" anchor="ctr"/>
                </a:tc>
                <a:extLst>
                  <a:ext uri="{0D108BD9-81ED-4DB2-BD59-A6C34878D82A}">
                    <a16:rowId xmlns:a16="http://schemas.microsoft.com/office/drawing/2014/main" val="3461684805"/>
                  </a:ext>
                </a:extLst>
              </a:tr>
              <a:tr h="63918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s-ES" sz="1600" dirty="0">
                          <a:effectLst/>
                        </a:rPr>
                        <a:t>Valor del contrato:</a:t>
                      </a:r>
                      <a:endParaRPr lang="es-ES" sz="1600" b="1" dirty="0">
                        <a:effectLst/>
                        <a:latin typeface="Verdana" panose="020B0604030504040204" pitchFamily="34" charset="0"/>
                        <a:ea typeface="Verdana" panose="020B0604030504040204" pitchFamily="34" charset="0"/>
                        <a:cs typeface="Verdana" panose="020B0604030504040204" pitchFamily="34" charset="0"/>
                      </a:endParaRPr>
                    </a:p>
                  </a:txBody>
                  <a:tcPr marL="51443" marR="51443" marT="0" marB="0" anchor="ctr"/>
                </a:tc>
                <a:tc>
                  <a:txBody>
                    <a:bodyPr/>
                    <a:lstStyle/>
                    <a:p>
                      <a:r>
                        <a:rPr lang="es-ES" sz="1600" u="none" strike="noStrike" kern="1200" dirty="0">
                          <a:effectLst/>
                        </a:rPr>
                        <a:t>$ 2.098.992.780</a:t>
                      </a:r>
                      <a:endParaRPr lang="es-CO" sz="1600" b="0" dirty="0">
                        <a:latin typeface="Verdana" panose="020B0604030504040204" pitchFamily="34" charset="0"/>
                        <a:ea typeface="Verdana" panose="020B0604030504040204" pitchFamily="34" charset="0"/>
                        <a:cs typeface="Verdana" panose="020B0604030504040204" pitchFamily="34" charset="0"/>
                      </a:endParaRPr>
                    </a:p>
                  </a:txBody>
                  <a:tcPr marL="51443" marR="51443" marT="0" marB="0" anchor="ctr"/>
                </a:tc>
                <a:extLst>
                  <a:ext uri="{0D108BD9-81ED-4DB2-BD59-A6C34878D82A}">
                    <a16:rowId xmlns:a16="http://schemas.microsoft.com/office/drawing/2014/main" val="10006"/>
                  </a:ext>
                </a:extLst>
              </a:tr>
              <a:tr h="63918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s-ES" sz="1600" dirty="0">
                          <a:effectLst/>
                        </a:rPr>
                        <a:t>Empresa Consultora:</a:t>
                      </a:r>
                      <a:endParaRPr lang="es-ES" sz="1600" b="1" dirty="0">
                        <a:effectLst/>
                        <a:latin typeface="Verdana" panose="020B0604030504040204" pitchFamily="34" charset="0"/>
                        <a:ea typeface="Verdana" panose="020B0604030504040204" pitchFamily="34" charset="0"/>
                        <a:cs typeface="Verdana" panose="020B0604030504040204" pitchFamily="34" charset="0"/>
                      </a:endParaRPr>
                    </a:p>
                  </a:txBody>
                  <a:tcPr marL="51443" marR="51443" marT="0" marB="0" anchor="ctr"/>
                </a:tc>
                <a:tc>
                  <a:txBody>
                    <a:bodyPr/>
                    <a:lstStyle/>
                    <a:p>
                      <a:r>
                        <a:rPr lang="es-CO" sz="1600" dirty="0">
                          <a:effectLst>
                            <a:outerShdw blurRad="38100" dist="38100" dir="2700000" algn="tl">
                              <a:srgbClr val="000000">
                                <a:alpha val="43137"/>
                              </a:srgbClr>
                            </a:outerShdw>
                          </a:effectLst>
                        </a:rPr>
                        <a:t>Integral S.A.</a:t>
                      </a:r>
                      <a:endParaRPr lang="es-CO" sz="1600" b="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txBody>
                  <a:tcPr marL="51443" marR="51443" marT="0" marB="0" anchor="ctr"/>
                </a:tc>
                <a:extLst>
                  <a:ext uri="{0D108BD9-81ED-4DB2-BD59-A6C34878D82A}">
                    <a16:rowId xmlns:a16="http://schemas.microsoft.com/office/drawing/2014/main" val="10007"/>
                  </a:ext>
                </a:extLst>
              </a:tr>
            </a:tbl>
          </a:graphicData>
        </a:graphic>
      </p:graphicFrame>
      <p:graphicFrame>
        <p:nvGraphicFramePr>
          <p:cNvPr id="3" name="Tabla 2"/>
          <p:cNvGraphicFramePr>
            <a:graphicFrameLocks noGrp="1"/>
          </p:cNvGraphicFramePr>
          <p:nvPr/>
        </p:nvGraphicFramePr>
        <p:xfrm>
          <a:off x="457200" y="5689081"/>
          <a:ext cx="4724400" cy="720000"/>
        </p:xfrm>
        <a:graphic>
          <a:graphicData uri="http://schemas.openxmlformats.org/drawingml/2006/table">
            <a:tbl>
              <a:tblPr firstRow="1" firstCol="1" bandRow="1">
                <a:tableStyleId>{F5AB1C69-6EDB-4FF4-983F-18BD219EF322}</a:tableStyleId>
              </a:tblPr>
              <a:tblGrid>
                <a:gridCol w="576494">
                  <a:extLst>
                    <a:ext uri="{9D8B030D-6E8A-4147-A177-3AD203B41FA5}">
                      <a16:colId xmlns:a16="http://schemas.microsoft.com/office/drawing/2014/main" val="20000"/>
                    </a:ext>
                  </a:extLst>
                </a:gridCol>
                <a:gridCol w="864401">
                  <a:extLst>
                    <a:ext uri="{9D8B030D-6E8A-4147-A177-3AD203B41FA5}">
                      <a16:colId xmlns:a16="http://schemas.microsoft.com/office/drawing/2014/main" val="20001"/>
                    </a:ext>
                  </a:extLst>
                </a:gridCol>
                <a:gridCol w="671639">
                  <a:extLst>
                    <a:ext uri="{9D8B030D-6E8A-4147-A177-3AD203B41FA5}">
                      <a16:colId xmlns:a16="http://schemas.microsoft.com/office/drawing/2014/main" val="20002"/>
                    </a:ext>
                  </a:extLst>
                </a:gridCol>
                <a:gridCol w="1069091">
                  <a:extLst>
                    <a:ext uri="{9D8B030D-6E8A-4147-A177-3AD203B41FA5}">
                      <a16:colId xmlns:a16="http://schemas.microsoft.com/office/drawing/2014/main" val="20003"/>
                    </a:ext>
                  </a:extLst>
                </a:gridCol>
                <a:gridCol w="1542775">
                  <a:extLst>
                    <a:ext uri="{9D8B030D-6E8A-4147-A177-3AD203B41FA5}">
                      <a16:colId xmlns:a16="http://schemas.microsoft.com/office/drawing/2014/main" val="20004"/>
                    </a:ext>
                  </a:extLst>
                </a:gridCol>
              </a:tblGrid>
              <a:tr h="360000">
                <a:tc rowSpan="2">
                  <a:txBody>
                    <a:bodyPr/>
                    <a:lstStyle/>
                    <a:p>
                      <a:pPr algn="ctr">
                        <a:lnSpc>
                          <a:spcPct val="107000"/>
                        </a:lnSpc>
                        <a:spcAft>
                          <a:spcPts val="800"/>
                        </a:spcAft>
                      </a:pPr>
                      <a:r>
                        <a:rPr lang="es-CO" sz="1500" dirty="0">
                          <a:effectLst/>
                        </a:rPr>
                        <a:t>19</a:t>
                      </a:r>
                      <a:endParaRPr lang="es-CO"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rowSpan="2">
                  <a:txBody>
                    <a:bodyPr/>
                    <a:lstStyle/>
                    <a:p>
                      <a:pPr algn="ctr">
                        <a:lnSpc>
                          <a:spcPct val="107000"/>
                        </a:lnSpc>
                        <a:spcAft>
                          <a:spcPts val="800"/>
                        </a:spcAft>
                      </a:pPr>
                      <a:r>
                        <a:rPr lang="es-CO" sz="1500" dirty="0">
                          <a:effectLst/>
                        </a:rPr>
                        <a:t>Ciudad Bolívar</a:t>
                      </a:r>
                      <a:endParaRPr lang="es-CO" sz="15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rowSpan="2">
                  <a:txBody>
                    <a:bodyPr/>
                    <a:lstStyle/>
                    <a:p>
                      <a:pPr algn="ctr">
                        <a:lnSpc>
                          <a:spcPct val="107000"/>
                        </a:lnSpc>
                        <a:spcAft>
                          <a:spcPts val="800"/>
                        </a:spcAft>
                      </a:pPr>
                      <a:r>
                        <a:rPr lang="es-CO" sz="1500" dirty="0">
                          <a:effectLst/>
                        </a:rPr>
                        <a:t>69</a:t>
                      </a:r>
                      <a:endParaRPr lang="es-CO" sz="15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rowSpan="2">
                  <a:txBody>
                    <a:bodyPr/>
                    <a:lstStyle/>
                    <a:p>
                      <a:pPr algn="ctr">
                        <a:lnSpc>
                          <a:spcPct val="107000"/>
                        </a:lnSpc>
                        <a:spcAft>
                          <a:spcPts val="800"/>
                        </a:spcAft>
                      </a:pPr>
                      <a:r>
                        <a:rPr lang="es-CO" sz="1500" dirty="0">
                          <a:effectLst/>
                        </a:rPr>
                        <a:t>Ismael</a:t>
                      </a:r>
                      <a:r>
                        <a:rPr lang="es-CO" sz="1500" baseline="0" dirty="0">
                          <a:effectLst/>
                        </a:rPr>
                        <a:t> Perdomo</a:t>
                      </a:r>
                      <a:endParaRPr lang="es-CO" sz="15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es-CO" sz="1500" dirty="0">
                          <a:effectLst/>
                        </a:rPr>
                        <a:t>La Estancia</a:t>
                      </a:r>
                      <a:endParaRPr lang="es-CO" sz="15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360000">
                <a:tc vMerge="1">
                  <a:txBody>
                    <a:bodyPr/>
                    <a:lstStyle/>
                    <a:p>
                      <a:pPr algn="ctr">
                        <a:lnSpc>
                          <a:spcPct val="107000"/>
                        </a:lnSpc>
                        <a:spcAft>
                          <a:spcPts val="800"/>
                        </a:spcAft>
                      </a:pPr>
                      <a:endParaRPr lang="es-CO"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vMerge="1">
                  <a:txBody>
                    <a:bodyPr/>
                    <a:lstStyle/>
                    <a:p>
                      <a:pPr algn="ctr">
                        <a:lnSpc>
                          <a:spcPct val="107000"/>
                        </a:lnSpc>
                        <a:spcAft>
                          <a:spcPts val="800"/>
                        </a:spcAft>
                      </a:pPr>
                      <a:endParaRPr lang="es-CO" sz="15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vMerge="1">
                  <a:txBody>
                    <a:bodyPr/>
                    <a:lstStyle/>
                    <a:p>
                      <a:pPr algn="ctr">
                        <a:lnSpc>
                          <a:spcPct val="107000"/>
                        </a:lnSpc>
                        <a:spcAft>
                          <a:spcPts val="800"/>
                        </a:spcAft>
                      </a:pPr>
                      <a:endParaRPr lang="es-CO" sz="15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vMerge="1">
                  <a:txBody>
                    <a:bodyPr/>
                    <a:lstStyle/>
                    <a:p>
                      <a:pPr algn="ctr">
                        <a:lnSpc>
                          <a:spcPct val="107000"/>
                        </a:lnSpc>
                        <a:spcAft>
                          <a:spcPts val="800"/>
                        </a:spcAft>
                      </a:pPr>
                      <a:endParaRPr lang="es-CO" sz="15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es-CO" sz="1500" dirty="0">
                          <a:effectLst/>
                        </a:rPr>
                        <a:t>Primavera II</a:t>
                      </a:r>
                      <a:endParaRPr lang="es-CO" sz="15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1"/>
                  </a:ext>
                </a:extLst>
              </a:tr>
            </a:tbl>
          </a:graphicData>
        </a:graphic>
      </p:graphicFrame>
      <p:sp>
        <p:nvSpPr>
          <p:cNvPr id="8" name="CuadroTexto 7">
            <a:extLst>
              <a:ext uri="{FF2B5EF4-FFF2-40B4-BE49-F238E27FC236}">
                <a16:creationId xmlns:a16="http://schemas.microsoft.com/office/drawing/2014/main" id="{2BA1FA11-876B-4A0F-8EE8-4E4F7AAEF7E1}"/>
              </a:ext>
            </a:extLst>
          </p:cNvPr>
          <p:cNvSpPr txBox="1"/>
          <p:nvPr/>
        </p:nvSpPr>
        <p:spPr>
          <a:xfrm>
            <a:off x="5636456" y="5720806"/>
            <a:ext cx="6098344" cy="369332"/>
          </a:xfrm>
          <a:prstGeom prst="rect">
            <a:avLst/>
          </a:prstGeom>
          <a:noFill/>
        </p:spPr>
        <p:txBody>
          <a:bodyPr wrap="square">
            <a:spAutoFit/>
          </a:bodyPr>
          <a:lstStyle/>
          <a:p>
            <a:r>
              <a:rPr lang="es-CO" dirty="0"/>
              <a:t>https://youtu.be/_yDTQLqUKg4</a:t>
            </a:r>
          </a:p>
        </p:txBody>
      </p:sp>
    </p:spTree>
    <p:extLst>
      <p:ext uri="{BB962C8B-B14F-4D97-AF65-F5344CB8AC3E}">
        <p14:creationId xmlns:p14="http://schemas.microsoft.com/office/powerpoint/2010/main" val="470878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152401" y="381000"/>
            <a:ext cx="3276600" cy="6858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CONTRATO IDU 1507 DE 2017</a:t>
            </a:r>
          </a:p>
          <a:p>
            <a:pPr algn="ctr"/>
            <a:r>
              <a:rPr lang="es-ES" altLang="en-US" sz="1600" dirty="0"/>
              <a:t>COMITÉ IDU</a:t>
            </a:r>
            <a:endParaRPr lang="es-CO" altLang="en-US" sz="1600" dirty="0"/>
          </a:p>
        </p:txBody>
      </p:sp>
      <p:sp>
        <p:nvSpPr>
          <p:cNvPr id="2" name="CuadroTexto 1"/>
          <p:cNvSpPr txBox="1"/>
          <p:nvPr/>
        </p:nvSpPr>
        <p:spPr>
          <a:xfrm>
            <a:off x="533400" y="1168457"/>
            <a:ext cx="8763000"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S" sz="1400"/>
              <a:t>Factibilidad y estudios y diseños de la intersección a desnivel Autopista Sur (NQS) con Avenida Bosa, en la ciudad de Bogotá D.C.</a:t>
            </a:r>
            <a:endParaRPr lang="es-CO" altLang="en-US" sz="1400" dirty="0"/>
          </a:p>
        </p:txBody>
      </p:sp>
      <p:pic>
        <p:nvPicPr>
          <p:cNvPr id="8" name="Marcador de contenido 10">
            <a:extLst>
              <a:ext uri="{FF2B5EF4-FFF2-40B4-BE49-F238E27FC236}">
                <a16:creationId xmlns:a16="http://schemas.microsoft.com/office/drawing/2014/main" id="{24B738C4-66A2-46C9-AF71-3D3760B99672}"/>
              </a:ext>
            </a:extLst>
          </p:cNvPr>
          <p:cNvPicPr>
            <a:picLocks/>
          </p:cNvPicPr>
          <p:nvPr/>
        </p:nvPicPr>
        <p:blipFill>
          <a:blip r:embed="rId2"/>
          <a:stretch>
            <a:fillRect/>
          </a:stretch>
        </p:blipFill>
        <p:spPr>
          <a:xfrm>
            <a:off x="529046" y="1793334"/>
            <a:ext cx="3006969" cy="3336389"/>
          </a:xfrm>
          <a:prstGeom prst="rect">
            <a:avLst/>
          </a:prstGeom>
        </p:spPr>
      </p:pic>
      <p:pic>
        <p:nvPicPr>
          <p:cNvPr id="10" name="Marcador de contenido 9">
            <a:extLst>
              <a:ext uri="{FF2B5EF4-FFF2-40B4-BE49-F238E27FC236}">
                <a16:creationId xmlns:a16="http://schemas.microsoft.com/office/drawing/2014/main" id="{F7B142BA-C115-468E-91E7-F3BF5881B063}"/>
              </a:ext>
            </a:extLst>
          </p:cNvPr>
          <p:cNvPicPr>
            <a:picLocks/>
          </p:cNvPicPr>
          <p:nvPr/>
        </p:nvPicPr>
        <p:blipFill>
          <a:blip r:embed="rId3"/>
          <a:stretch>
            <a:fillRect/>
          </a:stretch>
        </p:blipFill>
        <p:spPr>
          <a:xfrm>
            <a:off x="3810000" y="1795511"/>
            <a:ext cx="3526302" cy="3334212"/>
          </a:xfrm>
          <a:prstGeom prst="rect">
            <a:avLst/>
          </a:prstGeom>
        </p:spPr>
      </p:pic>
      <p:pic>
        <p:nvPicPr>
          <p:cNvPr id="12" name="Marcador de contenido 10">
            <a:extLst>
              <a:ext uri="{FF2B5EF4-FFF2-40B4-BE49-F238E27FC236}">
                <a16:creationId xmlns:a16="http://schemas.microsoft.com/office/drawing/2014/main" id="{27E8229D-235E-4931-A6BB-3E2453F96401}"/>
              </a:ext>
            </a:extLst>
          </p:cNvPr>
          <p:cNvPicPr>
            <a:picLocks/>
          </p:cNvPicPr>
          <p:nvPr/>
        </p:nvPicPr>
        <p:blipFill>
          <a:blip r:embed="rId4"/>
          <a:stretch>
            <a:fillRect/>
          </a:stretch>
        </p:blipFill>
        <p:spPr>
          <a:xfrm>
            <a:off x="7610287" y="1793334"/>
            <a:ext cx="3297701" cy="3336389"/>
          </a:xfrm>
          <a:prstGeom prst="rect">
            <a:avLst/>
          </a:prstGeom>
        </p:spPr>
      </p:pic>
    </p:spTree>
    <p:extLst>
      <p:ext uri="{BB962C8B-B14F-4D97-AF65-F5344CB8AC3E}">
        <p14:creationId xmlns:p14="http://schemas.microsoft.com/office/powerpoint/2010/main" val="505361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ángulo 53"/>
          <p:cNvSpPr/>
          <p:nvPr/>
        </p:nvSpPr>
        <p:spPr>
          <a:xfrm>
            <a:off x="7729" y="10761"/>
            <a:ext cx="1273160" cy="6801862"/>
          </a:xfrm>
          <a:prstGeom prst="rect">
            <a:avLst/>
          </a:prstGeom>
          <a:solidFill>
            <a:schemeClr val="accent6">
              <a:lumMod val="20000"/>
              <a:lumOff val="80000"/>
            </a:schemeClr>
          </a:solidFill>
          <a:ln w="19050">
            <a:solidFill>
              <a:schemeClr val="bg1"/>
            </a:solidFill>
          </a:ln>
        </p:spPr>
        <p:txBody>
          <a:bodyPr wrap="square">
            <a:spAutoFit/>
          </a:bodyPr>
          <a:lstStyle/>
          <a:p>
            <a:pPr algn="just" fontAlgn="ctr"/>
            <a:endParaRPr lang="es-CO" sz="1200" dirty="0">
              <a:solidFill>
                <a:schemeClr val="accent6">
                  <a:lumMod val="50000"/>
                </a:schemeClr>
              </a:solidFill>
            </a:endParaRPr>
          </a:p>
          <a:p>
            <a:pPr algn="just" fontAlgn="ctr"/>
            <a:r>
              <a:rPr lang="es-CO" sz="1200" dirty="0">
                <a:solidFill>
                  <a:schemeClr val="accent6">
                    <a:lumMod val="50000"/>
                  </a:schemeClr>
                </a:solidFill>
              </a:rPr>
              <a:t>-Para definir trazado se requieren estudios técnicos para estimar la demanda y el trazado idóneo.</a:t>
            </a:r>
          </a:p>
          <a:p>
            <a:pPr algn="just" fontAlgn="ctr"/>
            <a:r>
              <a:rPr lang="es-CO" sz="1200" dirty="0">
                <a:solidFill>
                  <a:schemeClr val="accent6">
                    <a:lumMod val="50000"/>
                  </a:schemeClr>
                </a:solidFill>
              </a:rPr>
              <a:t>-Se deberá realizar estudios a mayor profundidad sobre integración y creación de proyectos estratégicos de movilidad. Revisar posible armonización con Corredor Férreo del Sur.</a:t>
            </a:r>
          </a:p>
          <a:p>
            <a:pPr algn="just" fontAlgn="ctr"/>
            <a:r>
              <a:rPr lang="es-CO" sz="1200" dirty="0">
                <a:solidFill>
                  <a:schemeClr val="accent6">
                    <a:lumMod val="50000"/>
                  </a:schemeClr>
                </a:solidFill>
              </a:rPr>
              <a:t>-Basado en estudio de perfil elaborado con el contrato SDM 1463-2009.</a:t>
            </a:r>
          </a:p>
          <a:p>
            <a:pPr algn="just" fontAlgn="ctr"/>
            <a:r>
              <a:rPr lang="es-CO" sz="1200" dirty="0">
                <a:solidFill>
                  <a:schemeClr val="accent6">
                    <a:lumMod val="50000"/>
                  </a:schemeClr>
                </a:solidFill>
              </a:rPr>
              <a:t>-El presupuesto se calculó con indicadores basados del cable de Ciudad Bolívar.</a:t>
            </a:r>
          </a:p>
          <a:p>
            <a:pPr algn="just" fontAlgn="ctr"/>
            <a:endParaRPr lang="es-CO" sz="1000" dirty="0">
              <a:solidFill>
                <a:schemeClr val="accent6">
                  <a:lumMod val="50000"/>
                </a:schemeClr>
              </a:solidFill>
            </a:endParaRPr>
          </a:p>
          <a:p>
            <a:pPr algn="just" fontAlgn="ctr"/>
            <a:endParaRPr lang="es-CO" sz="1000" dirty="0">
              <a:solidFill>
                <a:schemeClr val="accent6">
                  <a:lumMod val="50000"/>
                </a:schemeClr>
              </a:solidFill>
            </a:endParaRPr>
          </a:p>
          <a:p>
            <a:pPr algn="just" fontAlgn="ctr"/>
            <a:endParaRPr lang="es-CO" sz="1000" dirty="0">
              <a:solidFill>
                <a:schemeClr val="accent6">
                  <a:lumMod val="50000"/>
                </a:schemeClr>
              </a:solidFill>
            </a:endParaRPr>
          </a:p>
          <a:p>
            <a:pPr algn="just" fontAlgn="ctr"/>
            <a:endParaRPr lang="es-CO" sz="1000" dirty="0">
              <a:solidFill>
                <a:srgbClr val="263238"/>
              </a:solidFill>
            </a:endParaRPr>
          </a:p>
          <a:p>
            <a:pPr marL="171450" indent="-171450" algn="just" fontAlgn="ctr">
              <a:buFontTx/>
              <a:buChar char="-"/>
            </a:pPr>
            <a:endParaRPr lang="es-CO" sz="1200" dirty="0">
              <a:solidFill>
                <a:srgbClr val="263238"/>
              </a:solidFill>
            </a:endParaRPr>
          </a:p>
        </p:txBody>
      </p:sp>
      <p:sp>
        <p:nvSpPr>
          <p:cNvPr id="38" name="Rectángulo 37"/>
          <p:cNvSpPr/>
          <p:nvPr/>
        </p:nvSpPr>
        <p:spPr>
          <a:xfrm>
            <a:off x="2123056" y="5579956"/>
            <a:ext cx="10068944" cy="1278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p:cNvSpPr>
            <a:spLocks noGrp="1"/>
          </p:cNvSpPr>
          <p:nvPr>
            <p:ph type="title"/>
          </p:nvPr>
        </p:nvSpPr>
        <p:spPr>
          <a:xfrm>
            <a:off x="2235462" y="146215"/>
            <a:ext cx="8356338" cy="700687"/>
          </a:xfrm>
        </p:spPr>
        <p:txBody>
          <a:bodyPr>
            <a:noAutofit/>
          </a:bodyPr>
          <a:lstStyle/>
          <a:p>
            <a:r>
              <a:rPr lang="es-CO" sz="2800" dirty="0">
                <a:latin typeface="+mn-lt"/>
              </a:rPr>
              <a:t>CABLE A</a:t>
            </a:r>
            <a:r>
              <a:rPr lang="es-CO" sz="2800" dirty="0">
                <a:latin typeface="+mn-lt"/>
                <a:cs typeface="Arial" panose="020B0604020202020204" pitchFamily="34" charset="0"/>
              </a:rPr>
              <a:t>É</a:t>
            </a:r>
            <a:r>
              <a:rPr lang="es-CO" sz="2800" dirty="0">
                <a:latin typeface="+mn-lt"/>
              </a:rPr>
              <a:t>REO EN CIUDAD BOLÍVAR - DE PORTAL SUR A POTOSÍ</a:t>
            </a:r>
          </a:p>
        </p:txBody>
      </p:sp>
      <p:sp>
        <p:nvSpPr>
          <p:cNvPr id="23" name="Elipse 22"/>
          <p:cNvSpPr/>
          <p:nvPr/>
        </p:nvSpPr>
        <p:spPr>
          <a:xfrm>
            <a:off x="1476475" y="1377721"/>
            <a:ext cx="195318" cy="195318"/>
          </a:xfrm>
          <a:prstGeom prst="ellipse">
            <a:avLst/>
          </a:prstGeom>
          <a:solidFill>
            <a:srgbClr val="C4682A">
              <a:alpha val="50000"/>
            </a:srgbClr>
          </a:solidFill>
          <a:ln w="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30"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299" r="703" b="-1"/>
          <a:stretch/>
        </p:blipFill>
        <p:spPr bwMode="auto">
          <a:xfrm>
            <a:off x="1263511" y="4438649"/>
            <a:ext cx="8162597" cy="1284097"/>
          </a:xfrm>
          <a:prstGeom prst="rect">
            <a:avLst/>
          </a:prstGeom>
          <a:noFill/>
          <a:ln w="9525">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 name="Grupo 28"/>
          <p:cNvGrpSpPr/>
          <p:nvPr/>
        </p:nvGrpSpPr>
        <p:grpSpPr>
          <a:xfrm>
            <a:off x="9435632" y="1330087"/>
            <a:ext cx="2780578" cy="1260599"/>
            <a:chOff x="9435632" y="1282462"/>
            <a:chExt cx="2780578" cy="1260599"/>
          </a:xfrm>
        </p:grpSpPr>
        <p:sp>
          <p:nvSpPr>
            <p:cNvPr id="70" name="9 CuadroTexto"/>
            <p:cNvSpPr txBox="1"/>
            <p:nvPr/>
          </p:nvSpPr>
          <p:spPr>
            <a:xfrm>
              <a:off x="9675686" y="1800182"/>
              <a:ext cx="1104343" cy="738664"/>
            </a:xfrm>
            <a:prstGeom prst="rect">
              <a:avLst/>
            </a:prstGeom>
            <a:noFill/>
          </p:spPr>
          <p:txBody>
            <a:bodyPr wrap="square" rtlCol="0">
              <a:spAutoFit/>
            </a:bodyPr>
            <a:lstStyle/>
            <a:p>
              <a:pPr algn="ctr"/>
              <a:r>
                <a:rPr lang="es-CO" sz="1050" b="1" dirty="0">
                  <a:solidFill>
                    <a:schemeClr val="accent4">
                      <a:lumMod val="75000"/>
                    </a:schemeClr>
                  </a:solidFill>
                  <a:cs typeface="Arial" panose="020B0604020202020204" pitchFamily="34" charset="0"/>
                </a:rPr>
                <a:t>11.719 m²</a:t>
              </a:r>
            </a:p>
            <a:p>
              <a:pPr algn="ctr"/>
              <a:r>
                <a:rPr lang="es-CO" sz="1050" b="1" dirty="0">
                  <a:solidFill>
                    <a:srgbClr val="C00000"/>
                  </a:solidFill>
                  <a:cs typeface="Arial" panose="020B0604020202020204" pitchFamily="34" charset="0"/>
                </a:rPr>
                <a:t>11.052 m²</a:t>
              </a:r>
            </a:p>
            <a:p>
              <a:pPr algn="ctr"/>
              <a:r>
                <a:rPr lang="es-CO" sz="1050" b="1" dirty="0">
                  <a:cs typeface="Arial" panose="020B0604020202020204" pitchFamily="34" charset="0"/>
                </a:rPr>
                <a:t>Espacio </a:t>
              </a:r>
            </a:p>
            <a:p>
              <a:pPr algn="ctr"/>
              <a:r>
                <a:rPr lang="es-CO" sz="1050" b="1" dirty="0">
                  <a:cs typeface="Arial" panose="020B0604020202020204" pitchFamily="34" charset="0"/>
                </a:rPr>
                <a:t>Público</a:t>
              </a:r>
            </a:p>
          </p:txBody>
        </p:sp>
        <p:sp>
          <p:nvSpPr>
            <p:cNvPr id="71" name="9 CuadroTexto"/>
            <p:cNvSpPr txBox="1"/>
            <p:nvPr/>
          </p:nvSpPr>
          <p:spPr>
            <a:xfrm>
              <a:off x="10499227" y="1804397"/>
              <a:ext cx="1010007" cy="738664"/>
            </a:xfrm>
            <a:prstGeom prst="rect">
              <a:avLst/>
            </a:prstGeom>
            <a:noFill/>
          </p:spPr>
          <p:txBody>
            <a:bodyPr wrap="square" rtlCol="0">
              <a:spAutoFit/>
            </a:bodyPr>
            <a:lstStyle/>
            <a:p>
              <a:pPr algn="ctr"/>
              <a:r>
                <a:rPr lang="es-CO" sz="1050" b="1" dirty="0">
                  <a:solidFill>
                    <a:schemeClr val="accent4">
                      <a:lumMod val="75000"/>
                    </a:schemeClr>
                  </a:solidFill>
                  <a:cs typeface="Arial" panose="020B0604020202020204" pitchFamily="34" charset="0"/>
                </a:rPr>
                <a:t>3.340 m/cable</a:t>
              </a:r>
            </a:p>
            <a:p>
              <a:pPr algn="ctr"/>
              <a:r>
                <a:rPr lang="es-CO" sz="1050" b="1" dirty="0">
                  <a:solidFill>
                    <a:srgbClr val="C00000"/>
                  </a:solidFill>
                  <a:cs typeface="Arial" panose="020B0604020202020204" pitchFamily="34" charset="0"/>
                </a:rPr>
                <a:t>3.150 m/cable</a:t>
              </a:r>
            </a:p>
            <a:p>
              <a:pPr algn="ctr"/>
              <a:r>
                <a:rPr lang="es-CO" sz="1050" b="1" dirty="0">
                  <a:cs typeface="Arial" panose="020B0604020202020204" pitchFamily="34" charset="0"/>
                </a:rPr>
                <a:t>Transporte </a:t>
              </a:r>
            </a:p>
            <a:p>
              <a:pPr algn="ctr"/>
              <a:r>
                <a:rPr lang="es-CO" sz="1050" b="1" dirty="0">
                  <a:cs typeface="Arial" panose="020B0604020202020204" pitchFamily="34" charset="0"/>
                </a:rPr>
                <a:t>Público</a:t>
              </a:r>
              <a:endParaRPr lang="es-CO" sz="1050" b="1" dirty="0">
                <a:solidFill>
                  <a:srgbClr val="707228"/>
                </a:solidFill>
                <a:cs typeface="Arial" panose="020B0604020202020204" pitchFamily="34" charset="0"/>
              </a:endParaRPr>
            </a:p>
          </p:txBody>
        </p:sp>
        <p:sp>
          <p:nvSpPr>
            <p:cNvPr id="76" name="9 CuadroTexto"/>
            <p:cNvSpPr txBox="1"/>
            <p:nvPr/>
          </p:nvSpPr>
          <p:spPr>
            <a:xfrm>
              <a:off x="11351410" y="1803496"/>
              <a:ext cx="864800" cy="577081"/>
            </a:xfrm>
            <a:prstGeom prst="rect">
              <a:avLst/>
            </a:prstGeom>
            <a:noFill/>
          </p:spPr>
          <p:txBody>
            <a:bodyPr wrap="square" rtlCol="0">
              <a:spAutoFit/>
            </a:bodyPr>
            <a:lstStyle/>
            <a:p>
              <a:pPr algn="ctr"/>
              <a:r>
                <a:rPr lang="es-CO" sz="1050" b="1" dirty="0">
                  <a:solidFill>
                    <a:schemeClr val="accent4">
                      <a:lumMod val="75000"/>
                    </a:schemeClr>
                  </a:solidFill>
                  <a:cs typeface="Arial" panose="020B0604020202020204" pitchFamily="34" charset="0"/>
                </a:rPr>
                <a:t>4 </a:t>
              </a:r>
            </a:p>
            <a:p>
              <a:pPr algn="ctr"/>
              <a:r>
                <a:rPr lang="es-CO" sz="1050" b="1" dirty="0">
                  <a:solidFill>
                    <a:srgbClr val="C00000"/>
                  </a:solidFill>
                  <a:cs typeface="Arial" panose="020B0604020202020204" pitchFamily="34" charset="0"/>
                </a:rPr>
                <a:t>3</a:t>
              </a:r>
            </a:p>
            <a:p>
              <a:pPr algn="ctr"/>
              <a:r>
                <a:rPr lang="es-CO" sz="1050" b="1" dirty="0">
                  <a:solidFill>
                    <a:srgbClr val="707228"/>
                  </a:solidFill>
                  <a:cs typeface="Arial" panose="020B0604020202020204" pitchFamily="34" charset="0"/>
                </a:rPr>
                <a:t> </a:t>
              </a:r>
              <a:r>
                <a:rPr lang="es-CO" sz="1050" b="1" dirty="0">
                  <a:cs typeface="Arial" panose="020B0604020202020204" pitchFamily="34" charset="0"/>
                </a:rPr>
                <a:t>Estaciones</a:t>
              </a:r>
            </a:p>
          </p:txBody>
        </p:sp>
        <p:pic>
          <p:nvPicPr>
            <p:cNvPr id="57" name="Imagen 56"/>
            <p:cNvPicPr>
              <a:picLocks noChangeAspect="1"/>
            </p:cNvPicPr>
            <p:nvPr/>
          </p:nvPicPr>
          <p:blipFill>
            <a:blip r:embed="rId3"/>
            <a:stretch>
              <a:fillRect/>
            </a:stretch>
          </p:blipFill>
          <p:spPr>
            <a:xfrm>
              <a:off x="10839731" y="1308675"/>
              <a:ext cx="328706" cy="332484"/>
            </a:xfrm>
            <a:prstGeom prst="rect">
              <a:avLst/>
            </a:prstGeom>
            <a:solidFill>
              <a:schemeClr val="bg1"/>
            </a:solidFill>
          </p:spPr>
        </p:pic>
        <p:pic>
          <p:nvPicPr>
            <p:cNvPr id="58" name="Imagen 57"/>
            <p:cNvPicPr>
              <a:picLocks noChangeAspect="1"/>
            </p:cNvPicPr>
            <p:nvPr/>
          </p:nvPicPr>
          <p:blipFill>
            <a:blip r:embed="rId4"/>
            <a:stretch>
              <a:fillRect/>
            </a:stretch>
          </p:blipFill>
          <p:spPr>
            <a:xfrm>
              <a:off x="11632469" y="1282462"/>
              <a:ext cx="327507" cy="373665"/>
            </a:xfrm>
            <a:prstGeom prst="rect">
              <a:avLst/>
            </a:prstGeom>
            <a:solidFill>
              <a:schemeClr val="bg1"/>
            </a:solidFill>
          </p:spPr>
        </p:pic>
        <p:pic>
          <p:nvPicPr>
            <p:cNvPr id="59" name="Picture 10" descr="Imagen relacionad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12" t="5641" r="5451" b="7521"/>
            <a:stretch/>
          </p:blipFill>
          <p:spPr bwMode="auto">
            <a:xfrm>
              <a:off x="10054177" y="1308674"/>
              <a:ext cx="331804" cy="330295"/>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Conector recto 60"/>
            <p:cNvCxnSpPr/>
            <p:nvPr/>
          </p:nvCxnSpPr>
          <p:spPr>
            <a:xfrm>
              <a:off x="10221792" y="1686402"/>
              <a:ext cx="0" cy="132830"/>
            </a:xfrm>
            <a:prstGeom prst="line">
              <a:avLst/>
            </a:prstGeom>
            <a:ln w="38100">
              <a:solidFill>
                <a:srgbClr val="B2B44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Conector recto 77"/>
            <p:cNvCxnSpPr/>
            <p:nvPr/>
          </p:nvCxnSpPr>
          <p:spPr>
            <a:xfrm>
              <a:off x="11000099" y="1694934"/>
              <a:ext cx="0" cy="132830"/>
            </a:xfrm>
            <a:prstGeom prst="line">
              <a:avLst/>
            </a:prstGeom>
            <a:ln w="38100">
              <a:solidFill>
                <a:srgbClr val="B2B44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Conector recto 79"/>
            <p:cNvCxnSpPr/>
            <p:nvPr/>
          </p:nvCxnSpPr>
          <p:spPr>
            <a:xfrm>
              <a:off x="11789534" y="1691098"/>
              <a:ext cx="0" cy="132830"/>
            </a:xfrm>
            <a:prstGeom prst="line">
              <a:avLst/>
            </a:prstGeom>
            <a:ln w="38100">
              <a:solidFill>
                <a:srgbClr val="B2B440"/>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81" name="Imagen 80"/>
            <p:cNvPicPr>
              <a:picLocks noChangeAspect="1"/>
            </p:cNvPicPr>
            <p:nvPr/>
          </p:nvPicPr>
          <p:blipFill>
            <a:blip r:embed="rId3"/>
            <a:stretch>
              <a:fillRect/>
            </a:stretch>
          </p:blipFill>
          <p:spPr>
            <a:xfrm>
              <a:off x="11718140" y="1357659"/>
              <a:ext cx="166662" cy="168578"/>
            </a:xfrm>
            <a:prstGeom prst="rect">
              <a:avLst/>
            </a:prstGeom>
            <a:solidFill>
              <a:schemeClr val="bg1"/>
            </a:solidFill>
          </p:spPr>
        </p:pic>
        <p:sp>
          <p:nvSpPr>
            <p:cNvPr id="9" name="Rectángulo 8"/>
            <p:cNvSpPr/>
            <p:nvPr/>
          </p:nvSpPr>
          <p:spPr>
            <a:xfrm>
              <a:off x="9435632" y="1807753"/>
              <a:ext cx="554960" cy="415498"/>
            </a:xfrm>
            <a:prstGeom prst="rect">
              <a:avLst/>
            </a:prstGeom>
          </p:spPr>
          <p:txBody>
            <a:bodyPr wrap="none">
              <a:spAutoFit/>
            </a:bodyPr>
            <a:lstStyle/>
            <a:p>
              <a:r>
                <a:rPr lang="es-CO" sz="1050" b="1" dirty="0">
                  <a:solidFill>
                    <a:schemeClr val="accent4">
                      <a:lumMod val="75000"/>
                    </a:schemeClr>
                  </a:solidFill>
                  <a:cs typeface="Arial" panose="020B0604020202020204" pitchFamily="34" charset="0"/>
                </a:rPr>
                <a:t>Alt-1</a:t>
              </a:r>
              <a:r>
                <a:rPr lang="es-CO" sz="1050" b="1" dirty="0">
                  <a:solidFill>
                    <a:srgbClr val="707228"/>
                  </a:solidFill>
                  <a:cs typeface="Arial" panose="020B0604020202020204" pitchFamily="34" charset="0"/>
                </a:rPr>
                <a:t> :</a:t>
              </a:r>
            </a:p>
            <a:p>
              <a:r>
                <a:rPr lang="es-CO" sz="1050" b="1" dirty="0">
                  <a:solidFill>
                    <a:srgbClr val="C00000"/>
                  </a:solidFill>
                  <a:cs typeface="Arial" panose="020B0604020202020204" pitchFamily="34" charset="0"/>
                </a:rPr>
                <a:t>Alt-2 :</a:t>
              </a:r>
              <a:r>
                <a:rPr lang="es-CO" sz="1050" b="1" dirty="0">
                  <a:solidFill>
                    <a:srgbClr val="707228"/>
                  </a:solidFill>
                  <a:cs typeface="Arial" panose="020B0604020202020204" pitchFamily="34" charset="0"/>
                </a:rPr>
                <a:t> </a:t>
              </a:r>
              <a:endParaRPr lang="es-CO" sz="1050" dirty="0"/>
            </a:p>
          </p:txBody>
        </p:sp>
        <p:cxnSp>
          <p:nvCxnSpPr>
            <p:cNvPr id="60" name="Conector recto 59"/>
            <p:cNvCxnSpPr/>
            <p:nvPr/>
          </p:nvCxnSpPr>
          <p:spPr>
            <a:xfrm>
              <a:off x="9505950" y="1676877"/>
              <a:ext cx="2626632" cy="0"/>
            </a:xfrm>
            <a:prstGeom prst="line">
              <a:avLst/>
            </a:prstGeom>
            <a:ln w="38100"/>
          </p:spPr>
          <p:style>
            <a:lnRef idx="1">
              <a:schemeClr val="dk1"/>
            </a:lnRef>
            <a:fillRef idx="0">
              <a:schemeClr val="dk1"/>
            </a:fillRef>
            <a:effectRef idx="0">
              <a:schemeClr val="dk1"/>
            </a:effectRef>
            <a:fontRef idx="minor">
              <a:schemeClr val="tx1"/>
            </a:fontRef>
          </p:style>
        </p:cxnSp>
      </p:grpSp>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6860"/>
                    </a14:imgEffect>
                    <a14:imgEffect>
                      <a14:saturation sat="110000"/>
                    </a14:imgEffect>
                  </a14:imgLayer>
                </a14:imgProps>
              </a:ext>
              <a:ext uri="{28A0092B-C50C-407E-A947-70E740481C1C}">
                <a14:useLocalDpi xmlns:a14="http://schemas.microsoft.com/office/drawing/2010/main" val="0"/>
              </a:ext>
            </a:extLst>
          </a:blip>
          <a:srcRect l="35655" t="18214" r="43706" b="13776"/>
          <a:stretch/>
        </p:blipFill>
        <p:spPr bwMode="auto">
          <a:xfrm rot="16200000">
            <a:off x="3600062" y="-1423823"/>
            <a:ext cx="3524250" cy="8162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Conector recto 17"/>
          <p:cNvCxnSpPr/>
          <p:nvPr/>
        </p:nvCxnSpPr>
        <p:spPr>
          <a:xfrm>
            <a:off x="2485255" y="2001924"/>
            <a:ext cx="2689673" cy="1873277"/>
          </a:xfrm>
          <a:prstGeom prst="line">
            <a:avLst/>
          </a:prstGeom>
          <a:ln w="4445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Conector recto 19"/>
          <p:cNvCxnSpPr/>
          <p:nvPr/>
        </p:nvCxnSpPr>
        <p:spPr>
          <a:xfrm flipV="1">
            <a:off x="5174928" y="2102555"/>
            <a:ext cx="3986520" cy="1772646"/>
          </a:xfrm>
          <a:prstGeom prst="line">
            <a:avLst/>
          </a:prstGeom>
          <a:ln w="4445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Elipse 4"/>
          <p:cNvSpPr/>
          <p:nvPr/>
        </p:nvSpPr>
        <p:spPr>
          <a:xfrm rot="16200000">
            <a:off x="7550966" y="2726152"/>
            <a:ext cx="131735" cy="131735"/>
          </a:xfrm>
          <a:prstGeom prst="ellipse">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3" name="Elipse 92"/>
          <p:cNvSpPr/>
          <p:nvPr/>
        </p:nvSpPr>
        <p:spPr>
          <a:xfrm rot="16200000">
            <a:off x="9112376" y="2036687"/>
            <a:ext cx="131735" cy="131735"/>
          </a:xfrm>
          <a:prstGeom prst="ellipse">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4" name="Elipse 93"/>
          <p:cNvSpPr/>
          <p:nvPr/>
        </p:nvSpPr>
        <p:spPr>
          <a:xfrm rot="16200000">
            <a:off x="2422505" y="1936056"/>
            <a:ext cx="131735" cy="131735"/>
          </a:xfrm>
          <a:prstGeom prst="ellipse">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5" name="Elipse 94"/>
          <p:cNvSpPr/>
          <p:nvPr/>
        </p:nvSpPr>
        <p:spPr>
          <a:xfrm rot="16200000">
            <a:off x="5105944" y="3809333"/>
            <a:ext cx="131735" cy="131735"/>
          </a:xfrm>
          <a:prstGeom prst="ellipse">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6" name="Elipse 95"/>
          <p:cNvSpPr/>
          <p:nvPr/>
        </p:nvSpPr>
        <p:spPr>
          <a:xfrm rot="16200000">
            <a:off x="7389321" y="3357489"/>
            <a:ext cx="131735" cy="131735"/>
          </a:xfrm>
          <a:prstGeom prst="ellipse">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7" name="Elipse 96"/>
          <p:cNvSpPr/>
          <p:nvPr/>
        </p:nvSpPr>
        <p:spPr>
          <a:xfrm rot="16200000">
            <a:off x="9107973" y="2230350"/>
            <a:ext cx="131735" cy="131735"/>
          </a:xfrm>
          <a:prstGeom prst="ellipse">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34" name="Grupo 33"/>
          <p:cNvGrpSpPr/>
          <p:nvPr/>
        </p:nvGrpSpPr>
        <p:grpSpPr>
          <a:xfrm>
            <a:off x="9796676" y="2709775"/>
            <a:ext cx="1910524" cy="623480"/>
            <a:chOff x="7296150" y="4124772"/>
            <a:chExt cx="2061865" cy="762000"/>
          </a:xfrm>
        </p:grpSpPr>
        <p:sp>
          <p:nvSpPr>
            <p:cNvPr id="26" name="Rectángulo redondeado 25"/>
            <p:cNvSpPr/>
            <p:nvPr/>
          </p:nvSpPr>
          <p:spPr>
            <a:xfrm>
              <a:off x="7296150" y="4124772"/>
              <a:ext cx="2061865" cy="762000"/>
            </a:xfrm>
            <a:prstGeom prst="roundRect">
              <a:avLst/>
            </a:prstGeom>
            <a:solidFill>
              <a:srgbClr val="F2F8EE"/>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O" sz="1000" b="1" dirty="0">
                <a:solidFill>
                  <a:schemeClr val="tx1"/>
                </a:solidFill>
              </a:endParaRPr>
            </a:p>
            <a:p>
              <a:r>
                <a:rPr lang="es-CO" sz="1000" b="1" dirty="0">
                  <a:solidFill>
                    <a:schemeClr val="accent6">
                      <a:lumMod val="50000"/>
                    </a:schemeClr>
                  </a:solidFill>
                </a:rPr>
                <a:t>ALTERNATIVA 1</a:t>
              </a:r>
            </a:p>
            <a:p>
              <a:endParaRPr lang="es-CO" sz="1000" b="1" dirty="0">
                <a:solidFill>
                  <a:schemeClr val="accent6">
                    <a:lumMod val="50000"/>
                  </a:schemeClr>
                </a:solidFill>
              </a:endParaRPr>
            </a:p>
            <a:p>
              <a:r>
                <a:rPr lang="es-CO" sz="1000" b="1" dirty="0">
                  <a:solidFill>
                    <a:schemeClr val="accent6">
                      <a:lumMod val="50000"/>
                    </a:schemeClr>
                  </a:solidFill>
                </a:rPr>
                <a:t>ALTERNATIVA 2</a:t>
              </a:r>
            </a:p>
            <a:p>
              <a:endParaRPr lang="es-CO" sz="1050" b="1" dirty="0">
                <a:solidFill>
                  <a:schemeClr val="tx1"/>
                </a:solidFill>
              </a:endParaRPr>
            </a:p>
          </p:txBody>
        </p:sp>
        <p:cxnSp>
          <p:nvCxnSpPr>
            <p:cNvPr id="105" name="Conector recto 104"/>
            <p:cNvCxnSpPr/>
            <p:nvPr/>
          </p:nvCxnSpPr>
          <p:spPr>
            <a:xfrm>
              <a:off x="8467734" y="4680230"/>
              <a:ext cx="717380" cy="364"/>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00" name="Elipse 99"/>
            <p:cNvSpPr/>
            <p:nvPr/>
          </p:nvSpPr>
          <p:spPr>
            <a:xfrm rot="16200000">
              <a:off x="8387396" y="4602721"/>
              <a:ext cx="131735" cy="131735"/>
            </a:xfrm>
            <a:prstGeom prst="ellipse">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4" name="Elipse 103"/>
            <p:cNvSpPr/>
            <p:nvPr/>
          </p:nvSpPr>
          <p:spPr>
            <a:xfrm rot="16200000">
              <a:off x="9104776" y="4603085"/>
              <a:ext cx="131736" cy="131735"/>
            </a:xfrm>
            <a:prstGeom prst="ellipse">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98" name="Conector recto 97"/>
            <p:cNvCxnSpPr/>
            <p:nvPr/>
          </p:nvCxnSpPr>
          <p:spPr>
            <a:xfrm flipV="1">
              <a:off x="8476124" y="4331345"/>
              <a:ext cx="708990" cy="1176"/>
            </a:xfrm>
            <a:prstGeom prst="line">
              <a:avLst/>
            </a:prstGeom>
            <a:ln w="6350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9" name="Elipse 98"/>
            <p:cNvSpPr/>
            <p:nvPr/>
          </p:nvSpPr>
          <p:spPr>
            <a:xfrm rot="16200000">
              <a:off x="8387396" y="4253473"/>
              <a:ext cx="131736" cy="131735"/>
            </a:xfrm>
            <a:prstGeom prst="ellipse">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3" name="Elipse 102"/>
            <p:cNvSpPr/>
            <p:nvPr/>
          </p:nvSpPr>
          <p:spPr>
            <a:xfrm rot="16200000">
              <a:off x="9104776" y="4253836"/>
              <a:ext cx="131736" cy="131735"/>
            </a:xfrm>
            <a:prstGeom prst="ellipse">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aphicFrame>
        <p:nvGraphicFramePr>
          <p:cNvPr id="106" name="Tabla 105"/>
          <p:cNvGraphicFramePr>
            <a:graphicFrameLocks noGrp="1"/>
          </p:cNvGraphicFramePr>
          <p:nvPr/>
        </p:nvGraphicFramePr>
        <p:xfrm>
          <a:off x="9460981" y="3469360"/>
          <a:ext cx="2690034" cy="3324506"/>
        </p:xfrm>
        <a:graphic>
          <a:graphicData uri="http://schemas.openxmlformats.org/drawingml/2006/table">
            <a:tbl>
              <a:tblPr>
                <a:tableStyleId>{5C22544A-7EE6-4342-B048-85BDC9FD1C3A}</a:tableStyleId>
              </a:tblPr>
              <a:tblGrid>
                <a:gridCol w="1407044">
                  <a:extLst>
                    <a:ext uri="{9D8B030D-6E8A-4147-A177-3AD203B41FA5}">
                      <a16:colId xmlns:a16="http://schemas.microsoft.com/office/drawing/2014/main" val="2718992044"/>
                    </a:ext>
                  </a:extLst>
                </a:gridCol>
                <a:gridCol w="1282990">
                  <a:extLst>
                    <a:ext uri="{9D8B030D-6E8A-4147-A177-3AD203B41FA5}">
                      <a16:colId xmlns:a16="http://schemas.microsoft.com/office/drawing/2014/main" val="809729978"/>
                    </a:ext>
                  </a:extLst>
                </a:gridCol>
              </a:tblGrid>
              <a:tr h="181561">
                <a:tc gridSpan="2">
                  <a:txBody>
                    <a:bodyPr/>
                    <a:lstStyle/>
                    <a:p>
                      <a:pPr algn="ctr" fontAlgn="b"/>
                      <a:r>
                        <a:rPr lang="es-CO" sz="1000" b="1" u="none" strike="noStrike" dirty="0">
                          <a:solidFill>
                            <a:schemeClr val="accent6">
                              <a:lumMod val="50000"/>
                            </a:schemeClr>
                          </a:solidFill>
                          <a:effectLst/>
                          <a:latin typeface="+mn-lt"/>
                        </a:rPr>
                        <a:t>INFORMACIÓN GENERAL</a:t>
                      </a:r>
                      <a:r>
                        <a:rPr lang="es-CO" sz="1000" b="1" u="none" strike="noStrike" baseline="0" dirty="0">
                          <a:solidFill>
                            <a:schemeClr val="accent6">
                              <a:lumMod val="50000"/>
                            </a:schemeClr>
                          </a:solidFill>
                          <a:effectLst/>
                          <a:latin typeface="+mn-lt"/>
                        </a:rPr>
                        <a:t> </a:t>
                      </a:r>
                      <a:r>
                        <a:rPr lang="es-CO" sz="1000" b="1" u="none" strike="noStrike" dirty="0">
                          <a:solidFill>
                            <a:schemeClr val="accent6">
                              <a:lumMod val="50000"/>
                            </a:schemeClr>
                          </a:solidFill>
                          <a:effectLst/>
                          <a:latin typeface="+mn-lt"/>
                        </a:rPr>
                        <a:t>DEL TRAZADO</a:t>
                      </a:r>
                    </a:p>
                  </a:txBody>
                  <a:tcPr marL="9525" marR="9525" marT="9525" marB="0" anchor="b">
                    <a:solidFill>
                      <a:schemeClr val="accent6">
                        <a:lumMod val="40000"/>
                        <a:lumOff val="60000"/>
                      </a:schemeClr>
                    </a:solidFill>
                  </a:tcPr>
                </a:tc>
                <a:tc hMerge="1">
                  <a:txBody>
                    <a:bodyPr/>
                    <a:lstStyle/>
                    <a:p>
                      <a:endParaRPr lang="es-CO"/>
                    </a:p>
                  </a:txBody>
                  <a:tcPr/>
                </a:tc>
                <a:extLst>
                  <a:ext uri="{0D108BD9-81ED-4DB2-BD59-A6C34878D82A}">
                    <a16:rowId xmlns:a16="http://schemas.microsoft.com/office/drawing/2014/main" val="2136951051"/>
                  </a:ext>
                </a:extLst>
              </a:tr>
              <a:tr h="304803">
                <a:tc>
                  <a:txBody>
                    <a:bodyPr/>
                    <a:lstStyle/>
                    <a:p>
                      <a:pPr algn="ctr" fontAlgn="ctr"/>
                      <a:r>
                        <a:rPr lang="es-CO" sz="1000" b="0" u="none" strike="noStrike" dirty="0">
                          <a:solidFill>
                            <a:schemeClr val="accent6">
                              <a:lumMod val="50000"/>
                            </a:schemeClr>
                          </a:solidFill>
                          <a:effectLst/>
                          <a:latin typeface="+mn-lt"/>
                        </a:rPr>
                        <a:t>Ubicación</a:t>
                      </a:r>
                      <a:endParaRPr lang="es-CO" sz="1000" b="0" i="0" u="none" strike="noStrike" dirty="0">
                        <a:solidFill>
                          <a:schemeClr val="accent6">
                            <a:lumMod val="50000"/>
                          </a:schemeClr>
                        </a:solidFill>
                        <a:effectLst/>
                        <a:latin typeface="+mn-lt"/>
                      </a:endParaRPr>
                    </a:p>
                  </a:txBody>
                  <a:tcPr marL="9525" marR="9525" marT="9525" marB="0" anchor="ctr">
                    <a:solidFill>
                      <a:schemeClr val="accent6">
                        <a:lumMod val="20000"/>
                        <a:lumOff val="80000"/>
                      </a:schemeClr>
                    </a:solidFill>
                  </a:tcPr>
                </a:tc>
                <a:tc>
                  <a:txBody>
                    <a:bodyPr/>
                    <a:lstStyle/>
                    <a:p>
                      <a:pPr algn="ctr" fontAlgn="ctr"/>
                      <a:r>
                        <a:rPr lang="es-CO" sz="1000" b="1" i="0" u="none" strike="noStrike" dirty="0">
                          <a:solidFill>
                            <a:schemeClr val="accent6">
                              <a:lumMod val="75000"/>
                            </a:schemeClr>
                          </a:solidFill>
                          <a:effectLst/>
                          <a:latin typeface="+mn-lt"/>
                        </a:rPr>
                        <a:t>Portal</a:t>
                      </a:r>
                      <a:r>
                        <a:rPr lang="es-CO" sz="1000" b="1" i="0" u="none" strike="noStrike" baseline="0" dirty="0">
                          <a:solidFill>
                            <a:schemeClr val="accent6">
                              <a:lumMod val="75000"/>
                            </a:schemeClr>
                          </a:solidFill>
                          <a:effectLst/>
                          <a:latin typeface="+mn-lt"/>
                        </a:rPr>
                        <a:t> del Sur (</a:t>
                      </a:r>
                      <a:r>
                        <a:rPr lang="es-CO" sz="1000" b="1" i="0" u="none" strike="noStrike" baseline="0" dirty="0" err="1">
                          <a:solidFill>
                            <a:schemeClr val="accent6">
                              <a:lumMod val="75000"/>
                            </a:schemeClr>
                          </a:solidFill>
                          <a:effectLst/>
                          <a:latin typeface="+mn-lt"/>
                        </a:rPr>
                        <a:t>Autosur</a:t>
                      </a:r>
                      <a:r>
                        <a:rPr lang="es-CO" sz="1000" b="1" i="0" u="none" strike="noStrike" baseline="0" dirty="0">
                          <a:solidFill>
                            <a:schemeClr val="accent6">
                              <a:lumMod val="75000"/>
                            </a:schemeClr>
                          </a:solidFill>
                          <a:effectLst/>
                          <a:latin typeface="+mn-lt"/>
                        </a:rPr>
                        <a:t>)</a:t>
                      </a:r>
                    </a:p>
                    <a:p>
                      <a:pPr algn="ctr" fontAlgn="ctr"/>
                      <a:r>
                        <a:rPr lang="es-CO" sz="1000" b="1" i="0" u="none" strike="noStrike" baseline="0" dirty="0">
                          <a:solidFill>
                            <a:schemeClr val="accent6">
                              <a:lumMod val="75000"/>
                            </a:schemeClr>
                          </a:solidFill>
                          <a:effectLst/>
                          <a:latin typeface="+mn-lt"/>
                        </a:rPr>
                        <a:t>Barrio Potosí</a:t>
                      </a:r>
                      <a:endParaRPr lang="es-CO" sz="1000" b="1" i="0" u="none" strike="noStrike" dirty="0">
                        <a:solidFill>
                          <a:schemeClr val="accent6">
                            <a:lumMod val="75000"/>
                          </a:schemeClr>
                        </a:solidFill>
                        <a:effectLst/>
                        <a:latin typeface="+mn-lt"/>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4285538050"/>
                  </a:ext>
                </a:extLst>
              </a:tr>
              <a:tr h="356527">
                <a:tc>
                  <a:txBody>
                    <a:bodyPr/>
                    <a:lstStyle/>
                    <a:p>
                      <a:pPr algn="ctr" rtl="0" fontAlgn="ctr"/>
                      <a:r>
                        <a:rPr lang="es-CO" sz="1000" u="none" strike="noStrike" dirty="0">
                          <a:solidFill>
                            <a:schemeClr val="accent6">
                              <a:lumMod val="50000"/>
                            </a:schemeClr>
                          </a:solidFill>
                          <a:effectLst/>
                          <a:latin typeface="+mn-lt"/>
                        </a:rPr>
                        <a:t>Tipo de sistema</a:t>
                      </a:r>
                      <a:endParaRPr lang="es-CO" sz="1000" b="0" i="0" u="none" strike="noStrike" dirty="0">
                        <a:solidFill>
                          <a:schemeClr val="accent6">
                            <a:lumMod val="50000"/>
                          </a:schemeClr>
                        </a:solidFill>
                        <a:effectLst/>
                        <a:latin typeface="+mn-lt"/>
                      </a:endParaRPr>
                    </a:p>
                  </a:txBody>
                  <a:tcPr marL="9525" marR="9525" marT="9525" marB="0" anchor="ctr">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000" b="1" u="none" strike="noStrike" dirty="0">
                          <a:solidFill>
                            <a:schemeClr val="accent6">
                              <a:lumMod val="75000"/>
                            </a:schemeClr>
                          </a:solidFill>
                          <a:effectLst/>
                          <a:latin typeface="+mn-lt"/>
                        </a:rPr>
                        <a:t>GMD </a:t>
                      </a:r>
                    </a:p>
                    <a:p>
                      <a:pPr marL="0" marR="0" lvl="0" indent="0" algn="ctr" defTabSz="914400" rtl="0" eaLnBrk="1" fontAlgn="ctr" latinLnBrk="0" hangingPunct="1">
                        <a:lnSpc>
                          <a:spcPct val="100000"/>
                        </a:lnSpc>
                        <a:spcBef>
                          <a:spcPts val="0"/>
                        </a:spcBef>
                        <a:spcAft>
                          <a:spcPts val="0"/>
                        </a:spcAft>
                        <a:buClrTx/>
                        <a:buSzTx/>
                        <a:buFontTx/>
                        <a:buNone/>
                        <a:tabLst/>
                        <a:defRPr/>
                      </a:pPr>
                      <a:r>
                        <a:rPr lang="es-CO" sz="600" b="0" u="none" strike="noStrike" kern="1200" dirty="0">
                          <a:solidFill>
                            <a:schemeClr val="accent6">
                              <a:lumMod val="75000"/>
                            </a:schemeClr>
                          </a:solidFill>
                          <a:effectLst/>
                          <a:latin typeface="+mn-lt"/>
                          <a:ea typeface="+mn-ea"/>
                          <a:cs typeface="+mn-cs"/>
                        </a:rPr>
                        <a:t>(Góndola Mono-cable Desenganchable)</a:t>
                      </a:r>
                      <a:endParaRPr lang="es-CO" sz="600" b="0" i="0" u="none" strike="noStrike" kern="1200" dirty="0">
                        <a:solidFill>
                          <a:schemeClr val="accent6">
                            <a:lumMod val="75000"/>
                          </a:schemeClr>
                        </a:solidFill>
                        <a:effectLst/>
                        <a:latin typeface="+mn-lt"/>
                        <a:ea typeface="+mn-ea"/>
                        <a:cs typeface="+mn-cs"/>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2659871746"/>
                  </a:ext>
                </a:extLst>
              </a:tr>
              <a:tr h="173107">
                <a:tc>
                  <a:txBody>
                    <a:bodyPr/>
                    <a:lstStyle/>
                    <a:p>
                      <a:pPr algn="ctr" rtl="0" fontAlgn="ctr"/>
                      <a:r>
                        <a:rPr lang="es-CO" sz="1000" u="none" strike="noStrike" dirty="0">
                          <a:solidFill>
                            <a:schemeClr val="accent6">
                              <a:lumMod val="50000"/>
                            </a:schemeClr>
                          </a:solidFill>
                          <a:effectLst/>
                          <a:latin typeface="+mn-lt"/>
                        </a:rPr>
                        <a:t>Longitud horizontal</a:t>
                      </a:r>
                      <a:endParaRPr lang="es-CO" sz="1000" b="0" i="0" u="none" strike="noStrike" dirty="0">
                        <a:solidFill>
                          <a:schemeClr val="accent6">
                            <a:lumMod val="50000"/>
                          </a:schemeClr>
                        </a:solidFill>
                        <a:effectLst/>
                        <a:latin typeface="+mn-lt"/>
                      </a:endParaRPr>
                    </a:p>
                  </a:txBody>
                  <a:tcPr marL="9525" marR="9525" marT="9525" marB="0" anchor="ctr">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000" b="1" u="none" strike="noStrike" dirty="0">
                          <a:solidFill>
                            <a:srgbClr val="C00000"/>
                          </a:solidFill>
                          <a:effectLst/>
                          <a:latin typeface="+mn-lt"/>
                        </a:rPr>
                        <a:t>3.150</a:t>
                      </a:r>
                      <a:r>
                        <a:rPr lang="es-CO" sz="1000" b="1" u="none" strike="noStrike" baseline="0" dirty="0">
                          <a:solidFill>
                            <a:schemeClr val="accent6">
                              <a:lumMod val="75000"/>
                            </a:schemeClr>
                          </a:solidFill>
                          <a:effectLst/>
                          <a:latin typeface="+mn-lt"/>
                        </a:rPr>
                        <a:t> – </a:t>
                      </a:r>
                      <a:r>
                        <a:rPr lang="es-CO" sz="1000" b="1" u="none" strike="noStrike" baseline="0" dirty="0">
                          <a:solidFill>
                            <a:schemeClr val="accent4">
                              <a:lumMod val="75000"/>
                            </a:schemeClr>
                          </a:solidFill>
                          <a:effectLst/>
                          <a:latin typeface="+mn-lt"/>
                        </a:rPr>
                        <a:t>3.340</a:t>
                      </a:r>
                      <a:r>
                        <a:rPr lang="es-CO" sz="1000" b="1" u="none" strike="noStrike" dirty="0">
                          <a:solidFill>
                            <a:schemeClr val="accent6">
                              <a:lumMod val="75000"/>
                            </a:schemeClr>
                          </a:solidFill>
                          <a:effectLst/>
                          <a:latin typeface="+mn-lt"/>
                        </a:rPr>
                        <a:t> </a:t>
                      </a:r>
                      <a:r>
                        <a:rPr lang="es-CO" sz="1000" u="none" strike="noStrike" kern="1200" dirty="0">
                          <a:solidFill>
                            <a:schemeClr val="accent6">
                              <a:lumMod val="75000"/>
                            </a:schemeClr>
                          </a:solidFill>
                          <a:effectLst/>
                          <a:latin typeface="+mn-lt"/>
                          <a:ea typeface="+mn-ea"/>
                          <a:cs typeface="+mn-cs"/>
                        </a:rPr>
                        <a:t>(m)</a:t>
                      </a:r>
                      <a:endParaRPr lang="es-CO" sz="1000" b="0" i="0" u="none" strike="noStrike" kern="1200" dirty="0">
                        <a:solidFill>
                          <a:schemeClr val="accent6">
                            <a:lumMod val="75000"/>
                          </a:schemeClr>
                        </a:solidFill>
                        <a:effectLst/>
                        <a:latin typeface="+mn-lt"/>
                        <a:ea typeface="+mn-ea"/>
                        <a:cs typeface="+mn-cs"/>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654021032"/>
                  </a:ext>
                </a:extLst>
              </a:tr>
              <a:tr h="190638">
                <a:tc>
                  <a:txBody>
                    <a:bodyPr/>
                    <a:lstStyle/>
                    <a:p>
                      <a:pPr algn="ctr" rtl="0" fontAlgn="ctr"/>
                      <a:r>
                        <a:rPr lang="es-CO" sz="1000" b="0" i="0" u="none" strike="noStrike" dirty="0">
                          <a:solidFill>
                            <a:schemeClr val="accent6">
                              <a:lumMod val="50000"/>
                            </a:schemeClr>
                          </a:solidFill>
                          <a:effectLst/>
                          <a:latin typeface="+mn-lt"/>
                        </a:rPr>
                        <a:t>Longitud según pendiente</a:t>
                      </a:r>
                    </a:p>
                  </a:txBody>
                  <a:tcPr marL="9525" marR="9525" marT="9525" marB="0" anchor="ctr">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000" b="1" u="none" strike="noStrike" kern="1200" dirty="0">
                          <a:solidFill>
                            <a:schemeClr val="accent6">
                              <a:lumMod val="75000"/>
                            </a:schemeClr>
                          </a:solidFill>
                          <a:effectLst/>
                          <a:latin typeface="+mn-lt"/>
                          <a:ea typeface="+mn-ea"/>
                          <a:cs typeface="+mn-cs"/>
                        </a:rPr>
                        <a:t>3.456 </a:t>
                      </a:r>
                      <a:r>
                        <a:rPr lang="es-CO" sz="1000" u="none" strike="noStrike" kern="1200" dirty="0">
                          <a:solidFill>
                            <a:schemeClr val="accent6">
                              <a:lumMod val="75000"/>
                            </a:schemeClr>
                          </a:solidFill>
                          <a:effectLst/>
                          <a:latin typeface="+mn-lt"/>
                          <a:ea typeface="+mn-ea"/>
                          <a:cs typeface="+mn-cs"/>
                        </a:rPr>
                        <a:t>(m)</a:t>
                      </a:r>
                      <a:endParaRPr lang="es-CO" sz="1000" b="0" i="0" u="none" strike="noStrike" kern="1200" dirty="0">
                        <a:solidFill>
                          <a:schemeClr val="accent6">
                            <a:lumMod val="75000"/>
                          </a:schemeClr>
                        </a:solidFill>
                        <a:effectLst/>
                        <a:latin typeface="+mn-lt"/>
                        <a:ea typeface="+mn-ea"/>
                        <a:cs typeface="+mn-cs"/>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3418202282"/>
                  </a:ext>
                </a:extLst>
              </a:tr>
              <a:tr h="190638">
                <a:tc>
                  <a:txBody>
                    <a:bodyPr/>
                    <a:lstStyle/>
                    <a:p>
                      <a:pPr algn="ctr" rtl="0" fontAlgn="ctr"/>
                      <a:r>
                        <a:rPr lang="es-CO" sz="1000" u="none" strike="noStrike" dirty="0">
                          <a:solidFill>
                            <a:schemeClr val="accent6">
                              <a:lumMod val="50000"/>
                            </a:schemeClr>
                          </a:solidFill>
                          <a:effectLst/>
                          <a:latin typeface="+mn-lt"/>
                        </a:rPr>
                        <a:t>Desnivel total</a:t>
                      </a:r>
                      <a:endParaRPr lang="es-CO" sz="1000" b="0" i="0" u="none" strike="noStrike" dirty="0">
                        <a:solidFill>
                          <a:schemeClr val="accent6">
                            <a:lumMod val="50000"/>
                          </a:schemeClr>
                        </a:solidFill>
                        <a:effectLst/>
                        <a:latin typeface="+mn-lt"/>
                      </a:endParaRPr>
                    </a:p>
                  </a:txBody>
                  <a:tcPr marL="9525" marR="9525" marT="9525" marB="0" anchor="ctr">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000" b="1" u="none" strike="noStrike" dirty="0">
                          <a:solidFill>
                            <a:schemeClr val="accent6">
                              <a:lumMod val="75000"/>
                            </a:schemeClr>
                          </a:solidFill>
                          <a:effectLst/>
                          <a:latin typeface="+mn-lt"/>
                        </a:rPr>
                        <a:t>305 </a:t>
                      </a:r>
                      <a:r>
                        <a:rPr lang="es-CO" sz="1000" u="none" strike="noStrike" kern="1200" dirty="0">
                          <a:solidFill>
                            <a:schemeClr val="accent6">
                              <a:lumMod val="75000"/>
                            </a:schemeClr>
                          </a:solidFill>
                          <a:effectLst/>
                          <a:latin typeface="+mn-lt"/>
                          <a:ea typeface="+mn-ea"/>
                          <a:cs typeface="+mn-cs"/>
                        </a:rPr>
                        <a:t>(m)</a:t>
                      </a:r>
                      <a:endParaRPr lang="es-CO" sz="1000" b="0" i="0" u="none" strike="noStrike" kern="1200" dirty="0">
                        <a:solidFill>
                          <a:schemeClr val="accent6">
                            <a:lumMod val="75000"/>
                          </a:schemeClr>
                        </a:solidFill>
                        <a:effectLst/>
                        <a:latin typeface="+mn-lt"/>
                        <a:ea typeface="+mn-ea"/>
                        <a:cs typeface="+mn-cs"/>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3217257833"/>
                  </a:ext>
                </a:extLst>
              </a:tr>
              <a:tr h="230207">
                <a:tc>
                  <a:txBody>
                    <a:bodyPr/>
                    <a:lstStyle/>
                    <a:p>
                      <a:pPr algn="ctr" rtl="0" fontAlgn="ctr"/>
                      <a:r>
                        <a:rPr lang="es-CO" sz="1000" u="none" strike="noStrike" dirty="0">
                          <a:solidFill>
                            <a:schemeClr val="accent6">
                              <a:lumMod val="50000"/>
                            </a:schemeClr>
                          </a:solidFill>
                          <a:effectLst/>
                          <a:latin typeface="+mn-lt"/>
                        </a:rPr>
                        <a:t>Número de estaciones </a:t>
                      </a:r>
                      <a:endParaRPr lang="es-CO" sz="1000" b="0" i="0" u="none" strike="noStrike" dirty="0">
                        <a:solidFill>
                          <a:schemeClr val="accent6">
                            <a:lumMod val="50000"/>
                          </a:schemeClr>
                        </a:solidFill>
                        <a:effectLst/>
                        <a:latin typeface="+mn-lt"/>
                      </a:endParaRPr>
                    </a:p>
                  </a:txBody>
                  <a:tcPr marL="9525" marR="9525" marT="9525" marB="0" anchor="ctr">
                    <a:solidFill>
                      <a:schemeClr val="accent6">
                        <a:lumMod val="20000"/>
                        <a:lumOff val="80000"/>
                      </a:schemeClr>
                    </a:solidFill>
                  </a:tcPr>
                </a:tc>
                <a:tc>
                  <a:txBody>
                    <a:bodyPr/>
                    <a:lstStyle/>
                    <a:p>
                      <a:pPr algn="ctr" rtl="0" fontAlgn="ctr"/>
                      <a:r>
                        <a:rPr lang="es-CO" sz="1000" b="1" i="0" u="none" strike="noStrike" dirty="0">
                          <a:solidFill>
                            <a:srgbClr val="C00000"/>
                          </a:solidFill>
                          <a:effectLst/>
                          <a:latin typeface="+mn-lt"/>
                        </a:rPr>
                        <a:t>3</a:t>
                      </a:r>
                      <a:r>
                        <a:rPr lang="es-CO" sz="1000" b="1" i="0" u="none" strike="noStrike" baseline="0" dirty="0">
                          <a:solidFill>
                            <a:schemeClr val="accent6">
                              <a:lumMod val="75000"/>
                            </a:schemeClr>
                          </a:solidFill>
                          <a:effectLst/>
                          <a:latin typeface="+mn-lt"/>
                        </a:rPr>
                        <a:t> - </a:t>
                      </a:r>
                      <a:r>
                        <a:rPr lang="es-CO" sz="1000" b="1" i="0" u="none" strike="noStrike" baseline="0" dirty="0">
                          <a:solidFill>
                            <a:schemeClr val="accent4">
                              <a:lumMod val="75000"/>
                            </a:schemeClr>
                          </a:solidFill>
                          <a:effectLst/>
                          <a:latin typeface="+mn-lt"/>
                        </a:rPr>
                        <a:t>4</a:t>
                      </a:r>
                      <a:endParaRPr lang="es-CO" sz="1000" b="1" i="0" u="none" strike="noStrike" dirty="0">
                        <a:solidFill>
                          <a:schemeClr val="accent4">
                            <a:lumMod val="75000"/>
                          </a:schemeClr>
                        </a:solidFill>
                        <a:effectLst/>
                        <a:latin typeface="+mn-lt"/>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3995024779"/>
                  </a:ext>
                </a:extLst>
              </a:tr>
              <a:tr h="213934">
                <a:tc>
                  <a:txBody>
                    <a:bodyPr/>
                    <a:lstStyle/>
                    <a:p>
                      <a:pPr algn="ctr" rtl="0" fontAlgn="ctr"/>
                      <a:r>
                        <a:rPr lang="es-CO" sz="1000" b="0" i="0" u="none" strike="noStrike" dirty="0">
                          <a:solidFill>
                            <a:schemeClr val="accent6">
                              <a:lumMod val="50000"/>
                            </a:schemeClr>
                          </a:solidFill>
                          <a:effectLst/>
                          <a:latin typeface="+mn-lt"/>
                        </a:rPr>
                        <a:t>Número de pilonas</a:t>
                      </a:r>
                    </a:p>
                  </a:txBody>
                  <a:tcPr marL="9525" marR="9525" marT="9525" marB="0" anchor="ctr">
                    <a:solidFill>
                      <a:schemeClr val="accent6">
                        <a:lumMod val="20000"/>
                        <a:lumOff val="80000"/>
                      </a:schemeClr>
                    </a:solidFill>
                  </a:tcPr>
                </a:tc>
                <a:tc>
                  <a:txBody>
                    <a:bodyPr/>
                    <a:lstStyle/>
                    <a:p>
                      <a:pPr algn="ctr" rtl="0" fontAlgn="ctr"/>
                      <a:r>
                        <a:rPr lang="es-CO" sz="1000" b="1" i="0" u="none" strike="noStrike" dirty="0">
                          <a:solidFill>
                            <a:schemeClr val="accent6">
                              <a:lumMod val="75000"/>
                            </a:schemeClr>
                          </a:solidFill>
                          <a:effectLst/>
                          <a:latin typeface="+mn-lt"/>
                        </a:rPr>
                        <a:t>31</a:t>
                      </a:r>
                    </a:p>
                  </a:txBody>
                  <a:tcPr marL="9525" marR="9525" marT="9525" marB="0" anchor="ctr">
                    <a:solidFill>
                      <a:schemeClr val="accent6">
                        <a:lumMod val="20000"/>
                        <a:lumOff val="80000"/>
                      </a:schemeClr>
                    </a:solidFill>
                  </a:tcPr>
                </a:tc>
                <a:extLst>
                  <a:ext uri="{0D108BD9-81ED-4DB2-BD59-A6C34878D82A}">
                    <a16:rowId xmlns:a16="http://schemas.microsoft.com/office/drawing/2014/main" val="3951042646"/>
                  </a:ext>
                </a:extLst>
              </a:tr>
              <a:tr h="190638">
                <a:tc>
                  <a:txBody>
                    <a:bodyPr/>
                    <a:lstStyle/>
                    <a:p>
                      <a:pPr algn="ctr" rtl="0" fontAlgn="ctr"/>
                      <a:r>
                        <a:rPr lang="es-CO" sz="1000" u="none" strike="noStrike" dirty="0">
                          <a:solidFill>
                            <a:schemeClr val="accent6">
                              <a:lumMod val="50000"/>
                            </a:schemeClr>
                          </a:solidFill>
                          <a:effectLst/>
                          <a:latin typeface="+mn-lt"/>
                        </a:rPr>
                        <a:t>Capacidad de cabinas</a:t>
                      </a:r>
                      <a:endParaRPr lang="es-CO" sz="1000" b="0" i="0" u="none" strike="noStrike" dirty="0">
                        <a:solidFill>
                          <a:schemeClr val="accent6">
                            <a:lumMod val="50000"/>
                          </a:schemeClr>
                        </a:solidFill>
                        <a:effectLst/>
                        <a:latin typeface="+mn-lt"/>
                      </a:endParaRPr>
                    </a:p>
                  </a:txBody>
                  <a:tcPr marL="9525" marR="9525" marT="9525" marB="0" anchor="ctr">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000" b="1" u="none" strike="noStrike" dirty="0">
                          <a:solidFill>
                            <a:schemeClr val="accent6">
                              <a:lumMod val="75000"/>
                            </a:schemeClr>
                          </a:solidFill>
                          <a:effectLst/>
                          <a:latin typeface="+mn-lt"/>
                        </a:rPr>
                        <a:t>10 </a:t>
                      </a:r>
                      <a:r>
                        <a:rPr lang="es-CO" sz="1000" u="none" strike="noStrike" kern="1200" dirty="0">
                          <a:solidFill>
                            <a:schemeClr val="accent6">
                              <a:lumMod val="75000"/>
                            </a:schemeClr>
                          </a:solidFill>
                          <a:effectLst/>
                          <a:latin typeface="+mn-lt"/>
                          <a:ea typeface="+mn-ea"/>
                          <a:cs typeface="+mn-cs"/>
                        </a:rPr>
                        <a:t>(pasajeros)</a:t>
                      </a:r>
                      <a:endParaRPr lang="es-CO" sz="1000" b="0" i="0" u="none" strike="noStrike" kern="1200" dirty="0">
                        <a:solidFill>
                          <a:schemeClr val="accent6">
                            <a:lumMod val="75000"/>
                          </a:schemeClr>
                        </a:solidFill>
                        <a:effectLst/>
                        <a:latin typeface="+mn-lt"/>
                        <a:ea typeface="+mn-ea"/>
                        <a:cs typeface="+mn-cs"/>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773587205"/>
                  </a:ext>
                </a:extLst>
              </a:tr>
              <a:tr h="190638">
                <a:tc>
                  <a:txBody>
                    <a:bodyPr/>
                    <a:lstStyle/>
                    <a:p>
                      <a:pPr algn="ctr" rtl="0" fontAlgn="ctr"/>
                      <a:r>
                        <a:rPr lang="es-CO" sz="1000" u="none" strike="noStrike" dirty="0">
                          <a:solidFill>
                            <a:schemeClr val="accent6">
                              <a:lumMod val="50000"/>
                            </a:schemeClr>
                          </a:solidFill>
                          <a:effectLst/>
                          <a:latin typeface="+mn-lt"/>
                        </a:rPr>
                        <a:t>Número de cabinas (Inicio) </a:t>
                      </a:r>
                      <a:endParaRPr lang="es-CO" sz="1000" b="0" i="0" u="none" strike="noStrike" dirty="0">
                        <a:solidFill>
                          <a:schemeClr val="accent6">
                            <a:lumMod val="50000"/>
                          </a:schemeClr>
                        </a:solidFill>
                        <a:effectLst/>
                        <a:latin typeface="+mn-lt"/>
                      </a:endParaRPr>
                    </a:p>
                  </a:txBody>
                  <a:tcPr marL="9525" marR="9525" marT="9525" marB="0" anchor="ctr">
                    <a:solidFill>
                      <a:schemeClr val="accent6">
                        <a:lumMod val="20000"/>
                        <a:lumOff val="80000"/>
                      </a:schemeClr>
                    </a:solidFill>
                  </a:tcPr>
                </a:tc>
                <a:tc>
                  <a:txBody>
                    <a:bodyPr/>
                    <a:lstStyle/>
                    <a:p>
                      <a:pPr algn="ctr" rtl="0" fontAlgn="ctr"/>
                      <a:r>
                        <a:rPr lang="es-CO" sz="1000" b="1" u="none" strike="noStrike" dirty="0">
                          <a:solidFill>
                            <a:schemeClr val="accent6">
                              <a:lumMod val="75000"/>
                            </a:schemeClr>
                          </a:solidFill>
                          <a:effectLst/>
                          <a:latin typeface="+mn-lt"/>
                        </a:rPr>
                        <a:t>139</a:t>
                      </a:r>
                      <a:endParaRPr lang="es-CO" sz="1000" b="1" i="0" u="none" strike="noStrike" dirty="0">
                        <a:solidFill>
                          <a:schemeClr val="accent6">
                            <a:lumMod val="75000"/>
                          </a:schemeClr>
                        </a:solidFill>
                        <a:effectLst/>
                        <a:latin typeface="+mn-lt"/>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705300790"/>
                  </a:ext>
                </a:extLst>
              </a:tr>
              <a:tr h="190638">
                <a:tc>
                  <a:txBody>
                    <a:bodyPr/>
                    <a:lstStyle/>
                    <a:p>
                      <a:pPr algn="ctr" rtl="0" fontAlgn="ctr"/>
                      <a:r>
                        <a:rPr lang="es-CO" sz="1000" u="none" strike="noStrike" dirty="0">
                          <a:solidFill>
                            <a:schemeClr val="accent6">
                              <a:lumMod val="50000"/>
                            </a:schemeClr>
                          </a:solidFill>
                          <a:effectLst/>
                          <a:latin typeface="+mn-lt"/>
                        </a:rPr>
                        <a:t>Distancia entre cabinas</a:t>
                      </a:r>
                      <a:endParaRPr lang="es-CO" sz="1000" b="0" i="0" u="none" strike="noStrike" dirty="0">
                        <a:solidFill>
                          <a:schemeClr val="accent6">
                            <a:lumMod val="50000"/>
                          </a:schemeClr>
                        </a:solidFill>
                        <a:effectLst/>
                        <a:latin typeface="+mn-lt"/>
                      </a:endParaRPr>
                    </a:p>
                  </a:txBody>
                  <a:tcPr marL="9525" marR="9525" marT="9525" marB="0" anchor="ctr">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000" b="1" u="none" strike="noStrike" dirty="0">
                          <a:solidFill>
                            <a:schemeClr val="accent6">
                              <a:lumMod val="75000"/>
                            </a:schemeClr>
                          </a:solidFill>
                          <a:effectLst/>
                          <a:latin typeface="+mn-lt"/>
                        </a:rPr>
                        <a:t>55 </a:t>
                      </a:r>
                      <a:r>
                        <a:rPr lang="es-CO" sz="1000" u="none" strike="noStrike" kern="1200" dirty="0">
                          <a:solidFill>
                            <a:schemeClr val="accent6">
                              <a:lumMod val="75000"/>
                            </a:schemeClr>
                          </a:solidFill>
                          <a:effectLst/>
                          <a:latin typeface="+mn-lt"/>
                          <a:ea typeface="+mn-ea"/>
                          <a:cs typeface="+mn-cs"/>
                        </a:rPr>
                        <a:t>(m)</a:t>
                      </a:r>
                      <a:endParaRPr lang="es-CO" sz="1000" b="0" i="0" u="none" strike="noStrike" kern="1200" dirty="0">
                        <a:solidFill>
                          <a:schemeClr val="accent6">
                            <a:lumMod val="75000"/>
                          </a:schemeClr>
                        </a:solidFill>
                        <a:effectLst/>
                        <a:latin typeface="+mn-lt"/>
                        <a:ea typeface="+mn-ea"/>
                        <a:cs typeface="+mn-cs"/>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3280414718"/>
                  </a:ext>
                </a:extLst>
              </a:tr>
              <a:tr h="190638">
                <a:tc>
                  <a:txBody>
                    <a:bodyPr/>
                    <a:lstStyle/>
                    <a:p>
                      <a:pPr algn="ctr" rtl="0" fontAlgn="ctr"/>
                      <a:r>
                        <a:rPr lang="es-CO" sz="1000" u="none" strike="noStrike" dirty="0">
                          <a:solidFill>
                            <a:schemeClr val="accent6">
                              <a:lumMod val="50000"/>
                            </a:schemeClr>
                          </a:solidFill>
                          <a:effectLst/>
                          <a:latin typeface="+mn-lt"/>
                        </a:rPr>
                        <a:t>Velocidad máx. sistema</a:t>
                      </a:r>
                      <a:endParaRPr lang="es-CO" sz="1000" b="0" i="0" u="none" strike="noStrike" dirty="0">
                        <a:solidFill>
                          <a:schemeClr val="accent6">
                            <a:lumMod val="50000"/>
                          </a:schemeClr>
                        </a:solidFill>
                        <a:effectLst/>
                        <a:latin typeface="+mn-lt"/>
                      </a:endParaRPr>
                    </a:p>
                  </a:txBody>
                  <a:tcPr marL="9525" marR="9525" marT="9525" marB="0" anchor="ctr">
                    <a:solidFill>
                      <a:schemeClr val="accent6">
                        <a:lumMod val="20000"/>
                        <a:lumOff val="80000"/>
                      </a:schemeClr>
                    </a:solidFill>
                  </a:tcPr>
                </a:tc>
                <a:tc>
                  <a:txBody>
                    <a:bodyPr/>
                    <a:lstStyle/>
                    <a:p>
                      <a:pPr algn="ctr" rtl="0" fontAlgn="ctr"/>
                      <a:r>
                        <a:rPr lang="es-CO" sz="1000" b="1" u="none" strike="noStrike" dirty="0">
                          <a:solidFill>
                            <a:schemeClr val="accent6">
                              <a:lumMod val="75000"/>
                            </a:schemeClr>
                          </a:solidFill>
                          <a:effectLst/>
                          <a:latin typeface="+mn-lt"/>
                        </a:rPr>
                        <a:t>5 </a:t>
                      </a:r>
                      <a:r>
                        <a:rPr lang="es-CO" sz="1000" u="none" strike="noStrike" kern="1200" dirty="0">
                          <a:solidFill>
                            <a:schemeClr val="accent6">
                              <a:lumMod val="75000"/>
                            </a:schemeClr>
                          </a:solidFill>
                          <a:effectLst/>
                          <a:latin typeface="+mn-lt"/>
                          <a:ea typeface="+mn-ea"/>
                          <a:cs typeface="+mn-cs"/>
                        </a:rPr>
                        <a:t>(m/s)</a:t>
                      </a:r>
                      <a:endParaRPr lang="es-CO" sz="1000" b="1" i="0" u="none" strike="noStrike" dirty="0">
                        <a:solidFill>
                          <a:schemeClr val="accent6">
                            <a:lumMod val="75000"/>
                          </a:schemeClr>
                        </a:solidFill>
                        <a:effectLst/>
                        <a:latin typeface="+mn-lt"/>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2824475393"/>
                  </a:ext>
                </a:extLst>
              </a:tr>
              <a:tr h="190638">
                <a:tc>
                  <a:txBody>
                    <a:bodyPr/>
                    <a:lstStyle/>
                    <a:p>
                      <a:pPr algn="ctr" rtl="0" fontAlgn="ctr"/>
                      <a:r>
                        <a:rPr lang="es-CO" sz="1000" u="none" strike="noStrike" dirty="0">
                          <a:solidFill>
                            <a:schemeClr val="accent6">
                              <a:lumMod val="50000"/>
                            </a:schemeClr>
                          </a:solidFill>
                          <a:effectLst/>
                          <a:latin typeface="+mn-lt"/>
                        </a:rPr>
                        <a:t>Capacidad del sistema</a:t>
                      </a:r>
                      <a:endParaRPr lang="es-CO" sz="1000" b="0" i="0" u="none" strike="noStrike" dirty="0">
                        <a:solidFill>
                          <a:schemeClr val="accent6">
                            <a:lumMod val="50000"/>
                          </a:schemeClr>
                        </a:solidFill>
                        <a:effectLst/>
                        <a:latin typeface="+mn-lt"/>
                      </a:endParaRPr>
                    </a:p>
                  </a:txBody>
                  <a:tcPr marL="9525" marR="9525" marT="9525" marB="0" anchor="ctr">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000" b="1" u="none" strike="noStrike" dirty="0">
                          <a:solidFill>
                            <a:schemeClr val="accent6">
                              <a:lumMod val="75000"/>
                            </a:schemeClr>
                          </a:solidFill>
                          <a:effectLst/>
                          <a:latin typeface="+mn-lt"/>
                        </a:rPr>
                        <a:t>3.014 </a:t>
                      </a:r>
                      <a:r>
                        <a:rPr lang="es-CO" sz="1000" u="none" strike="noStrike" kern="1200" dirty="0">
                          <a:solidFill>
                            <a:schemeClr val="accent6">
                              <a:lumMod val="75000"/>
                            </a:schemeClr>
                          </a:solidFill>
                          <a:effectLst/>
                          <a:latin typeface="+mn-lt"/>
                          <a:ea typeface="+mn-ea"/>
                          <a:cs typeface="+mn-cs"/>
                        </a:rPr>
                        <a:t>(</a:t>
                      </a:r>
                      <a:r>
                        <a:rPr lang="es-CO" sz="1000" u="none" strike="noStrike" kern="1200" dirty="0" err="1">
                          <a:solidFill>
                            <a:schemeClr val="accent6">
                              <a:lumMod val="75000"/>
                            </a:schemeClr>
                          </a:solidFill>
                          <a:effectLst/>
                          <a:latin typeface="+mn-lt"/>
                          <a:ea typeface="+mn-ea"/>
                          <a:cs typeface="+mn-cs"/>
                        </a:rPr>
                        <a:t>pas</a:t>
                      </a:r>
                      <a:r>
                        <a:rPr lang="es-CO" sz="1000" u="none" strike="noStrike" kern="1200" dirty="0">
                          <a:solidFill>
                            <a:schemeClr val="accent6">
                              <a:lumMod val="75000"/>
                            </a:schemeClr>
                          </a:solidFill>
                          <a:effectLst/>
                          <a:latin typeface="+mn-lt"/>
                          <a:ea typeface="+mn-ea"/>
                          <a:cs typeface="+mn-cs"/>
                        </a:rPr>
                        <a:t>/h)</a:t>
                      </a:r>
                      <a:endParaRPr lang="es-CO" sz="1000" b="0" i="0" u="none" strike="noStrike" kern="1200" dirty="0">
                        <a:solidFill>
                          <a:schemeClr val="accent6">
                            <a:lumMod val="75000"/>
                          </a:schemeClr>
                        </a:solidFill>
                        <a:effectLst/>
                        <a:latin typeface="+mn-lt"/>
                        <a:ea typeface="+mn-ea"/>
                        <a:cs typeface="+mn-cs"/>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3997736087"/>
                  </a:ext>
                </a:extLst>
              </a:tr>
              <a:tr h="203729">
                <a:tc>
                  <a:txBody>
                    <a:bodyPr/>
                    <a:lstStyle/>
                    <a:p>
                      <a:pPr algn="ctr" rtl="0" fontAlgn="ctr"/>
                      <a:r>
                        <a:rPr lang="es-CO" sz="1000" u="none" strike="noStrike" dirty="0">
                          <a:solidFill>
                            <a:schemeClr val="accent6">
                              <a:lumMod val="50000"/>
                            </a:schemeClr>
                          </a:solidFill>
                          <a:effectLst/>
                          <a:latin typeface="+mn-lt"/>
                        </a:rPr>
                        <a:t>Tiempo de viaje / sentido EM -ER</a:t>
                      </a:r>
                      <a:endParaRPr lang="es-CO" sz="1000" b="0" i="0" u="none" strike="noStrike" dirty="0">
                        <a:solidFill>
                          <a:schemeClr val="accent6">
                            <a:lumMod val="50000"/>
                          </a:schemeClr>
                        </a:solidFill>
                        <a:effectLst/>
                        <a:latin typeface="+mn-lt"/>
                      </a:endParaRPr>
                    </a:p>
                  </a:txBody>
                  <a:tcPr marL="9525" marR="9525" marT="9525" marB="0" anchor="ctr">
                    <a:solidFill>
                      <a:schemeClr val="accent6">
                        <a:lumMod val="20000"/>
                        <a:lumOff val="80000"/>
                      </a:schemeClr>
                    </a:solidFill>
                  </a:tcPr>
                </a:tc>
                <a:tc>
                  <a:txBody>
                    <a:bodyPr/>
                    <a:lstStyle/>
                    <a:p>
                      <a:pPr algn="ctr" rtl="0" fontAlgn="ctr"/>
                      <a:r>
                        <a:rPr lang="es-CO" sz="1000" b="1" u="none" strike="noStrike" dirty="0">
                          <a:solidFill>
                            <a:schemeClr val="accent6">
                              <a:lumMod val="75000"/>
                            </a:schemeClr>
                          </a:solidFill>
                          <a:effectLst/>
                          <a:latin typeface="+mn-lt"/>
                        </a:rPr>
                        <a:t>13,5 </a:t>
                      </a:r>
                      <a:r>
                        <a:rPr lang="es-CO" sz="1000" u="none" strike="noStrike" kern="1200" dirty="0">
                          <a:solidFill>
                            <a:schemeClr val="accent6">
                              <a:lumMod val="75000"/>
                            </a:schemeClr>
                          </a:solidFill>
                          <a:effectLst/>
                          <a:latin typeface="+mn-lt"/>
                          <a:ea typeface="+mn-ea"/>
                          <a:cs typeface="+mn-cs"/>
                        </a:rPr>
                        <a:t>(min)</a:t>
                      </a:r>
                      <a:endParaRPr lang="es-CO" sz="1000" b="1" i="0" u="none" strike="noStrike" dirty="0">
                        <a:solidFill>
                          <a:schemeClr val="accent6">
                            <a:lumMod val="75000"/>
                          </a:schemeClr>
                        </a:solidFill>
                        <a:effectLst/>
                        <a:latin typeface="+mn-lt"/>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3793468860"/>
                  </a:ext>
                </a:extLst>
              </a:tr>
              <a:tr h="206054">
                <a:tc>
                  <a:txBody>
                    <a:bodyPr/>
                    <a:lstStyle/>
                    <a:p>
                      <a:pPr algn="ctr" rtl="0" fontAlgn="ctr"/>
                      <a:r>
                        <a:rPr lang="es-CO" sz="1000" b="0" i="0" u="none" strike="noStrike" dirty="0">
                          <a:solidFill>
                            <a:schemeClr val="accent6">
                              <a:lumMod val="50000"/>
                            </a:schemeClr>
                          </a:solidFill>
                          <a:effectLst/>
                          <a:latin typeface="+mn-lt"/>
                        </a:rPr>
                        <a:t>Uso promedio</a:t>
                      </a:r>
                      <a:r>
                        <a:rPr lang="es-CO" sz="1000" b="0" i="0" u="none" strike="noStrike" baseline="0" dirty="0">
                          <a:solidFill>
                            <a:schemeClr val="accent6">
                              <a:lumMod val="50000"/>
                            </a:schemeClr>
                          </a:solidFill>
                          <a:effectLst/>
                          <a:latin typeface="+mn-lt"/>
                        </a:rPr>
                        <a:t> x día</a:t>
                      </a:r>
                      <a:endParaRPr lang="es-CO" sz="1000" b="0" i="0" u="none" strike="noStrike" dirty="0">
                        <a:solidFill>
                          <a:schemeClr val="accent6">
                            <a:lumMod val="50000"/>
                          </a:schemeClr>
                        </a:solidFill>
                        <a:effectLst/>
                        <a:latin typeface="+mn-lt"/>
                      </a:endParaRPr>
                    </a:p>
                  </a:txBody>
                  <a:tcPr marL="9525" marR="9525" marT="9525" marB="0" anchor="ctr">
                    <a:solidFill>
                      <a:schemeClr val="accent6">
                        <a:lumMod val="20000"/>
                        <a:lumOff val="80000"/>
                      </a:schemeClr>
                    </a:solidFill>
                  </a:tcPr>
                </a:tc>
                <a:tc>
                  <a:txBody>
                    <a:bodyPr/>
                    <a:lstStyle/>
                    <a:p>
                      <a:pPr algn="ctr" rtl="0" fontAlgn="ctr"/>
                      <a:r>
                        <a:rPr lang="es-CO" sz="1000" b="1" i="0" u="none" strike="noStrike" dirty="0">
                          <a:solidFill>
                            <a:schemeClr val="accent6">
                              <a:lumMod val="75000"/>
                            </a:schemeClr>
                          </a:solidFill>
                          <a:effectLst/>
                          <a:latin typeface="+mn-lt"/>
                        </a:rPr>
                        <a:t>18 </a:t>
                      </a:r>
                      <a:r>
                        <a:rPr lang="es-CO" sz="1000" b="0" i="0" u="none" strike="noStrike" dirty="0">
                          <a:solidFill>
                            <a:schemeClr val="accent6">
                              <a:lumMod val="75000"/>
                            </a:schemeClr>
                          </a:solidFill>
                          <a:effectLst/>
                          <a:latin typeface="+mn-lt"/>
                        </a:rPr>
                        <a:t>horas</a:t>
                      </a:r>
                    </a:p>
                  </a:txBody>
                  <a:tcPr marL="9525" marR="9525" marT="9525" marB="0" anchor="ctr">
                    <a:solidFill>
                      <a:schemeClr val="accent6">
                        <a:lumMod val="20000"/>
                        <a:lumOff val="80000"/>
                      </a:schemeClr>
                    </a:solidFill>
                  </a:tcPr>
                </a:tc>
                <a:extLst>
                  <a:ext uri="{0D108BD9-81ED-4DB2-BD59-A6C34878D82A}">
                    <a16:rowId xmlns:a16="http://schemas.microsoft.com/office/drawing/2014/main" val="3100882234"/>
                  </a:ext>
                </a:extLst>
              </a:tr>
            </a:tbl>
          </a:graphicData>
        </a:graphic>
      </p:graphicFrame>
      <p:sp>
        <p:nvSpPr>
          <p:cNvPr id="31" name="Rectangle 2"/>
          <p:cNvSpPr>
            <a:spLocks noChangeArrowheads="1"/>
          </p:cNvSpPr>
          <p:nvPr/>
        </p:nvSpPr>
        <p:spPr bwMode="auto">
          <a:xfrm>
            <a:off x="2801098" y="1344699"/>
            <a:ext cx="12192000" cy="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endParaRPr lang="es-CO"/>
          </a:p>
        </p:txBody>
      </p:sp>
      <p:pic>
        <p:nvPicPr>
          <p:cNvPr id="35" name="Picture 4" descr="Archivo:Entrada portal del Sur Btá.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8386" y="5599006"/>
            <a:ext cx="3026612" cy="1213618"/>
          </a:xfrm>
          <a:prstGeom prst="rect">
            <a:avLst/>
          </a:prstGeom>
          <a:noFill/>
          <a:extLst>
            <a:ext uri="{909E8E84-426E-40DD-AFC4-6F175D3DCCD1}">
              <a14:hiddenFill xmlns:a14="http://schemas.microsoft.com/office/drawing/2010/main">
                <a:solidFill>
                  <a:srgbClr val="FFFFFF"/>
                </a:solidFill>
              </a14:hiddenFill>
            </a:ext>
          </a:extLst>
        </p:spPr>
      </p:pic>
      <p:pic>
        <p:nvPicPr>
          <p:cNvPr id="36" name="Imagen 35"/>
          <p:cNvPicPr>
            <a:picLocks noChangeAspect="1"/>
          </p:cNvPicPr>
          <p:nvPr/>
        </p:nvPicPr>
        <p:blipFill>
          <a:blip r:embed="rId9"/>
          <a:stretch>
            <a:fillRect/>
          </a:stretch>
        </p:blipFill>
        <p:spPr>
          <a:xfrm>
            <a:off x="4397970" y="5608530"/>
            <a:ext cx="2637701" cy="1204093"/>
          </a:xfrm>
          <a:prstGeom prst="rect">
            <a:avLst/>
          </a:prstGeom>
        </p:spPr>
      </p:pic>
      <p:pic>
        <p:nvPicPr>
          <p:cNvPr id="37" name="Imagen 36"/>
          <p:cNvPicPr>
            <a:picLocks noChangeAspect="1"/>
          </p:cNvPicPr>
          <p:nvPr/>
        </p:nvPicPr>
        <p:blipFill>
          <a:blip r:embed="rId10"/>
          <a:stretch>
            <a:fillRect/>
          </a:stretch>
        </p:blipFill>
        <p:spPr>
          <a:xfrm>
            <a:off x="7118170" y="5618055"/>
            <a:ext cx="2234350" cy="1204093"/>
          </a:xfrm>
          <a:prstGeom prst="rect">
            <a:avLst/>
          </a:prstGeom>
        </p:spPr>
      </p:pic>
      <p:sp>
        <p:nvSpPr>
          <p:cNvPr id="112" name="Flecha derecha 111"/>
          <p:cNvSpPr/>
          <p:nvPr/>
        </p:nvSpPr>
        <p:spPr>
          <a:xfrm rot="10800000">
            <a:off x="2268160" y="961391"/>
            <a:ext cx="249245" cy="254208"/>
          </a:xfrm>
          <a:prstGeom prst="rightArrow">
            <a:avLst>
              <a:gd name="adj1" fmla="val 50000"/>
              <a:gd name="adj2" fmla="val 44301"/>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9" name="Rectángulo 38"/>
          <p:cNvSpPr/>
          <p:nvPr/>
        </p:nvSpPr>
        <p:spPr>
          <a:xfrm>
            <a:off x="2554240" y="1573039"/>
            <a:ext cx="1816120" cy="430887"/>
          </a:xfrm>
          <a:prstGeom prst="rect">
            <a:avLst/>
          </a:prstGeom>
        </p:spPr>
        <p:txBody>
          <a:bodyPr wrap="square">
            <a:spAutoFit/>
          </a:bodyPr>
          <a:lstStyle/>
          <a:p>
            <a:r>
              <a:rPr lang="es-CO" sz="1100" b="1" dirty="0">
                <a:solidFill>
                  <a:schemeClr val="bg1"/>
                </a:solidFill>
              </a:rPr>
              <a:t>Estación de transferencia</a:t>
            </a:r>
          </a:p>
          <a:p>
            <a:r>
              <a:rPr lang="es-CO" sz="1100" b="1" dirty="0">
                <a:solidFill>
                  <a:schemeClr val="bg1"/>
                </a:solidFill>
              </a:rPr>
              <a:t>Portal de Sur </a:t>
            </a:r>
            <a:endParaRPr lang="es-CO" sz="1100" dirty="0">
              <a:solidFill>
                <a:schemeClr val="bg1"/>
              </a:solidFill>
            </a:endParaRPr>
          </a:p>
        </p:txBody>
      </p:sp>
      <p:sp>
        <p:nvSpPr>
          <p:cNvPr id="114" name="Rectángulo 113"/>
          <p:cNvSpPr/>
          <p:nvPr/>
        </p:nvSpPr>
        <p:spPr>
          <a:xfrm>
            <a:off x="6780222" y="3440452"/>
            <a:ext cx="1458903" cy="430887"/>
          </a:xfrm>
          <a:prstGeom prst="rect">
            <a:avLst/>
          </a:prstGeom>
        </p:spPr>
        <p:txBody>
          <a:bodyPr wrap="square">
            <a:spAutoFit/>
          </a:bodyPr>
          <a:lstStyle/>
          <a:p>
            <a:pPr algn="ctr"/>
            <a:r>
              <a:rPr lang="es-CO" sz="1100" b="1" dirty="0">
                <a:solidFill>
                  <a:srgbClr val="FF3300"/>
                </a:solidFill>
              </a:rPr>
              <a:t>Estación Intermedia Barrio Santa Viviana</a:t>
            </a:r>
            <a:endParaRPr lang="es-CO" sz="1100" dirty="0">
              <a:solidFill>
                <a:srgbClr val="FF3300"/>
              </a:solidFill>
            </a:endParaRPr>
          </a:p>
        </p:txBody>
      </p:sp>
      <p:sp>
        <p:nvSpPr>
          <p:cNvPr id="115" name="Rectángulo 114"/>
          <p:cNvSpPr/>
          <p:nvPr/>
        </p:nvSpPr>
        <p:spPr>
          <a:xfrm>
            <a:off x="4324997" y="3952796"/>
            <a:ext cx="1670422" cy="430887"/>
          </a:xfrm>
          <a:prstGeom prst="rect">
            <a:avLst/>
          </a:prstGeom>
        </p:spPr>
        <p:txBody>
          <a:bodyPr wrap="square">
            <a:spAutoFit/>
          </a:bodyPr>
          <a:lstStyle/>
          <a:p>
            <a:pPr algn="ctr"/>
            <a:r>
              <a:rPr lang="es-CO" sz="1100" b="1" dirty="0">
                <a:solidFill>
                  <a:schemeClr val="accent4">
                    <a:lumMod val="60000"/>
                    <a:lumOff val="40000"/>
                  </a:schemeClr>
                </a:solidFill>
              </a:rPr>
              <a:t>Estación Intermedia 1</a:t>
            </a:r>
          </a:p>
          <a:p>
            <a:pPr algn="ctr"/>
            <a:r>
              <a:rPr lang="es-CO" sz="1100" b="1" dirty="0">
                <a:solidFill>
                  <a:schemeClr val="accent4">
                    <a:lumMod val="60000"/>
                    <a:lumOff val="40000"/>
                  </a:schemeClr>
                </a:solidFill>
              </a:rPr>
              <a:t>Barrio La Nueva Estancia</a:t>
            </a:r>
            <a:endParaRPr lang="es-CO" sz="1100" dirty="0">
              <a:solidFill>
                <a:schemeClr val="accent4">
                  <a:lumMod val="60000"/>
                  <a:lumOff val="40000"/>
                </a:schemeClr>
              </a:solidFill>
            </a:endParaRPr>
          </a:p>
        </p:txBody>
      </p:sp>
      <p:sp>
        <p:nvSpPr>
          <p:cNvPr id="116" name="Rectángulo 115"/>
          <p:cNvSpPr/>
          <p:nvPr/>
        </p:nvSpPr>
        <p:spPr>
          <a:xfrm>
            <a:off x="8012694" y="1601835"/>
            <a:ext cx="1383511" cy="430887"/>
          </a:xfrm>
          <a:prstGeom prst="rect">
            <a:avLst/>
          </a:prstGeom>
        </p:spPr>
        <p:txBody>
          <a:bodyPr wrap="square">
            <a:spAutoFit/>
          </a:bodyPr>
          <a:lstStyle/>
          <a:p>
            <a:pPr algn="r"/>
            <a:r>
              <a:rPr lang="es-CO" sz="1100" b="1" dirty="0">
                <a:solidFill>
                  <a:schemeClr val="bg1"/>
                </a:solidFill>
              </a:rPr>
              <a:t>Estación de retorno</a:t>
            </a:r>
          </a:p>
          <a:p>
            <a:pPr algn="r"/>
            <a:r>
              <a:rPr lang="es-CO" sz="1100" b="1" dirty="0">
                <a:solidFill>
                  <a:schemeClr val="bg1"/>
                </a:solidFill>
              </a:rPr>
              <a:t>Barrio Potosí</a:t>
            </a:r>
            <a:endParaRPr lang="es-CO" sz="1100" dirty="0">
              <a:solidFill>
                <a:schemeClr val="bg1"/>
              </a:solidFill>
            </a:endParaRPr>
          </a:p>
        </p:txBody>
      </p:sp>
      <p:sp>
        <p:nvSpPr>
          <p:cNvPr id="121" name="Rectángulo 120"/>
          <p:cNvSpPr/>
          <p:nvPr/>
        </p:nvSpPr>
        <p:spPr>
          <a:xfrm>
            <a:off x="6397469" y="2277584"/>
            <a:ext cx="1458903" cy="430887"/>
          </a:xfrm>
          <a:prstGeom prst="rect">
            <a:avLst/>
          </a:prstGeom>
        </p:spPr>
        <p:txBody>
          <a:bodyPr wrap="square">
            <a:spAutoFit/>
          </a:bodyPr>
          <a:lstStyle/>
          <a:p>
            <a:pPr algn="r"/>
            <a:r>
              <a:rPr lang="es-CO" sz="1100" b="1" dirty="0">
                <a:solidFill>
                  <a:schemeClr val="accent4">
                    <a:lumMod val="60000"/>
                    <a:lumOff val="40000"/>
                  </a:schemeClr>
                </a:solidFill>
              </a:rPr>
              <a:t>Estación Intermedia 2 Barrio Santa Viviana</a:t>
            </a:r>
            <a:endParaRPr lang="es-CO" sz="1100" dirty="0">
              <a:solidFill>
                <a:schemeClr val="accent4">
                  <a:lumMod val="60000"/>
                  <a:lumOff val="40000"/>
                </a:schemeClr>
              </a:solidFill>
            </a:endParaRPr>
          </a:p>
        </p:txBody>
      </p:sp>
    </p:spTree>
    <p:extLst>
      <p:ext uri="{BB962C8B-B14F-4D97-AF65-F5344CB8AC3E}">
        <p14:creationId xmlns:p14="http://schemas.microsoft.com/office/powerpoint/2010/main" val="1704100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5" name="Google Shape;65;p9"/>
          <p:cNvSpPr/>
          <p:nvPr/>
        </p:nvSpPr>
        <p:spPr>
          <a:xfrm>
            <a:off x="9719353" y="6739847"/>
            <a:ext cx="750013" cy="11815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1"/>
            <a:ext cx="12192000" cy="6930189"/>
          </a:xfrm>
          <a:prstGeom prst="rect">
            <a:avLst/>
          </a:prstGeom>
        </p:spPr>
      </p:pic>
    </p:spTree>
    <p:extLst>
      <p:ext uri="{BB962C8B-B14F-4D97-AF65-F5344CB8AC3E}">
        <p14:creationId xmlns:p14="http://schemas.microsoft.com/office/powerpoint/2010/main" val="719382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463272" y="192226"/>
            <a:ext cx="9144000" cy="687005"/>
          </a:xfrm>
        </p:spPr>
        <p:txBody>
          <a:bodyPr>
            <a:normAutofit fontScale="90000"/>
          </a:bodyPr>
          <a:lstStyle/>
          <a:p>
            <a:r>
              <a:rPr lang="es-CO" dirty="0"/>
              <a:t>Atención ciudadana </a:t>
            </a:r>
          </a:p>
        </p:txBody>
      </p:sp>
      <p:sp>
        <p:nvSpPr>
          <p:cNvPr id="4" name="CuadroTexto 3"/>
          <p:cNvSpPr txBox="1"/>
          <p:nvPr/>
        </p:nvSpPr>
        <p:spPr>
          <a:xfrm>
            <a:off x="9353550" y="6682016"/>
            <a:ext cx="1085850" cy="215444"/>
          </a:xfrm>
          <a:prstGeom prst="rect">
            <a:avLst/>
          </a:prstGeom>
          <a:noFill/>
        </p:spPr>
        <p:txBody>
          <a:bodyPr wrap="square" rtlCol="0">
            <a:spAutoFit/>
          </a:bodyPr>
          <a:lstStyle/>
          <a:p>
            <a:pPr algn="r"/>
            <a:r>
              <a:rPr lang="es-CO" sz="800" dirty="0">
                <a:solidFill>
                  <a:schemeClr val="bg1"/>
                </a:solidFill>
                <a:latin typeface="Arial" panose="020B0604020202020204" pitchFamily="34" charset="0"/>
                <a:cs typeface="Arial" panose="020B0604020202020204" pitchFamily="34" charset="0"/>
              </a:rPr>
              <a:t>FO-CO-03 V4</a:t>
            </a:r>
          </a:p>
        </p:txBody>
      </p:sp>
      <p:pic>
        <p:nvPicPr>
          <p:cNvPr id="5" name="Imagen 4"/>
          <p:cNvPicPr/>
          <p:nvPr/>
        </p:nvPicPr>
        <p:blipFill rotWithShape="1">
          <a:blip r:embed="rId2">
            <a:extLst>
              <a:ext uri="{28A0092B-C50C-407E-A947-70E740481C1C}">
                <a14:useLocalDpi xmlns:a14="http://schemas.microsoft.com/office/drawing/2010/main" val="0"/>
              </a:ext>
            </a:extLst>
          </a:blip>
          <a:srcRect l="23761" t="26068" r="17855" b="24692"/>
          <a:stretch/>
        </p:blipFill>
        <p:spPr bwMode="auto">
          <a:xfrm>
            <a:off x="388873" y="968215"/>
            <a:ext cx="11039230" cy="4962769"/>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760360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1098123" y="582099"/>
            <a:ext cx="8844003" cy="942120"/>
            <a:chOff x="1098123" y="688426"/>
            <a:chExt cx="8844003" cy="942120"/>
          </a:xfrm>
        </p:grpSpPr>
        <p:sp>
          <p:nvSpPr>
            <p:cNvPr id="7" name="Rectángulo 6"/>
            <p:cNvSpPr/>
            <p:nvPr/>
          </p:nvSpPr>
          <p:spPr>
            <a:xfrm>
              <a:off x="2360718" y="1566957"/>
              <a:ext cx="7314909" cy="4571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nvGrpSpPr>
            <p:cNvPr id="15" name="Grupo 14"/>
            <p:cNvGrpSpPr/>
            <p:nvPr/>
          </p:nvGrpSpPr>
          <p:grpSpPr>
            <a:xfrm>
              <a:off x="1098123" y="688426"/>
              <a:ext cx="8844003" cy="942120"/>
              <a:chOff x="1098123" y="688426"/>
              <a:chExt cx="8844003" cy="942120"/>
            </a:xfrm>
          </p:grpSpPr>
          <p:sp>
            <p:nvSpPr>
              <p:cNvPr id="16" name="Título 1">
                <a:extLst>
                  <a:ext uri="{FF2B5EF4-FFF2-40B4-BE49-F238E27FC236}">
                    <a16:creationId xmlns:a16="http://schemas.microsoft.com/office/drawing/2014/main" id="{98EBBBC5-75A4-423E-9B16-0DFE1B48F1B1}"/>
                  </a:ext>
                </a:extLst>
              </p:cNvPr>
              <p:cNvSpPr txBox="1">
                <a:spLocks/>
              </p:cNvSpPr>
              <p:nvPr/>
            </p:nvSpPr>
            <p:spPr>
              <a:xfrm>
                <a:off x="2072076" y="824371"/>
                <a:ext cx="7870050" cy="80262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s-CO" sz="4400" b="1" kern="1200">
                    <a:solidFill>
                      <a:srgbClr val="A9B918"/>
                    </a:solidFill>
                    <a:effectLst>
                      <a:outerShdw blurRad="38100" dist="38100" dir="2700000" algn="tl">
                        <a:srgbClr val="000000">
                          <a:alpha val="43137"/>
                        </a:srgbClr>
                      </a:outerShdw>
                    </a:effectLst>
                    <a:latin typeface="+mn-lt"/>
                    <a:ea typeface="+mj-ea"/>
                    <a:cs typeface="+mj-cs"/>
                  </a:defRPr>
                </a:lvl1pPr>
              </a:lstStyle>
              <a:p>
                <a:pPr algn="ctr"/>
                <a:endParaRPr lang="es-MX" sz="3600" dirty="0">
                  <a:latin typeface="Arial" panose="020B0604020202020204" pitchFamily="34" charset="0"/>
                  <a:cs typeface="Arial" panose="020B0604020202020204" pitchFamily="34" charset="0"/>
                </a:endParaRPr>
              </a:p>
            </p:txBody>
          </p:sp>
          <p:pic>
            <p:nvPicPr>
              <p:cNvPr id="17" name="Picture 2"/>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44906" t="27482" r="45625" b="55291"/>
              <a:stretch/>
            </p:blipFill>
            <p:spPr bwMode="auto">
              <a:xfrm>
                <a:off x="1098123" y="688426"/>
                <a:ext cx="973953" cy="942120"/>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grpSp>
      <p:sp>
        <p:nvSpPr>
          <p:cNvPr id="8" name="Google Shape;52;p8"/>
          <p:cNvSpPr txBox="1">
            <a:spLocks/>
          </p:cNvSpPr>
          <p:nvPr/>
        </p:nvSpPr>
        <p:spPr>
          <a:xfrm>
            <a:off x="2516373" y="558478"/>
            <a:ext cx="6514240" cy="941751"/>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C9D41E"/>
              </a:buClr>
              <a:buSzPts val="6000"/>
              <a:buFont typeface="Calibri"/>
              <a:buNone/>
              <a:defRPr sz="6000" b="1" i="0" u="none" strike="noStrike" cap="none">
                <a:solidFill>
                  <a:srgbClr val="C9D41E"/>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A9B918"/>
              </a:buClr>
              <a:buSzPts val="4800"/>
            </a:pPr>
            <a:r>
              <a:rPr lang="es-ES" sz="3200" dirty="0">
                <a:latin typeface="Arial" panose="020B0604020202020204" pitchFamily="34" charset="0"/>
                <a:cs typeface="Arial" panose="020B0604020202020204" pitchFamily="34" charset="0"/>
              </a:rPr>
              <a:t>Canales virtuales y presenciales </a:t>
            </a:r>
          </a:p>
          <a:p>
            <a:pPr>
              <a:buClr>
                <a:srgbClr val="A9B918"/>
              </a:buClr>
              <a:buSzPts val="4800"/>
            </a:pPr>
            <a:r>
              <a:rPr lang="es-ES" sz="3200" dirty="0">
                <a:solidFill>
                  <a:srgbClr val="4C531E"/>
                </a:solidFill>
                <a:latin typeface="Arial" panose="020B0604020202020204" pitchFamily="34" charset="0"/>
                <a:cs typeface="Arial" panose="020B0604020202020204" pitchFamily="34" charset="0"/>
              </a:rPr>
              <a:t>de atención al ciudadano</a:t>
            </a:r>
            <a:endParaRPr lang="es-CO" sz="3200" dirty="0">
              <a:solidFill>
                <a:srgbClr val="4C531E"/>
              </a:solidFill>
              <a:latin typeface="Arial" panose="020B0604020202020204" pitchFamily="34" charset="0"/>
              <a:cs typeface="Arial" panose="020B0604020202020204" pitchFamily="34" charset="0"/>
            </a:endParaRPr>
          </a:p>
        </p:txBody>
      </p:sp>
      <p:sp>
        <p:nvSpPr>
          <p:cNvPr id="9" name="Rectángulo 8"/>
          <p:cNvSpPr/>
          <p:nvPr/>
        </p:nvSpPr>
        <p:spPr>
          <a:xfrm>
            <a:off x="9719354" y="6782156"/>
            <a:ext cx="395596" cy="758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p:cNvSpPr/>
          <p:nvPr/>
        </p:nvSpPr>
        <p:spPr>
          <a:xfrm>
            <a:off x="3019944" y="2598362"/>
            <a:ext cx="7984760" cy="3970318"/>
          </a:xfrm>
          <a:prstGeom prst="rect">
            <a:avLst/>
          </a:prstGeom>
        </p:spPr>
        <p:txBody>
          <a:bodyPr wrap="square">
            <a:spAutoFit/>
          </a:bodyPr>
          <a:lstStyle/>
          <a:p>
            <a:pPr algn="just"/>
            <a:r>
              <a:rPr lang="es-ES_tradnl" sz="1200" b="1" dirty="0">
                <a:solidFill>
                  <a:srgbClr val="859225"/>
                </a:solidFill>
                <a:latin typeface="Arial" panose="020B0604020202020204" pitchFamily="34" charset="0"/>
                <a:ea typeface="Verdana" panose="020B0604030504040204" pitchFamily="34" charset="0"/>
                <a:cs typeface="Arial" panose="020B0604020202020204" pitchFamily="34" charset="0"/>
              </a:rPr>
              <a:t>Chat IDU </a:t>
            </a:r>
          </a:p>
          <a:p>
            <a:pPr algn="just"/>
            <a:r>
              <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hlinkClick r:id="rId4"/>
              </a:rPr>
              <a:t>www.idu.gov.co/page/chat</a:t>
            </a:r>
            <a:endPar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endParaRPr>
          </a:p>
          <a:p>
            <a:pPr algn="just"/>
            <a:r>
              <a:rPr lang="es-ES_tradnl" sz="1200" b="1" dirty="0">
                <a:solidFill>
                  <a:srgbClr val="859225"/>
                </a:solidFill>
                <a:latin typeface="Arial" panose="020B0604020202020204" pitchFamily="34" charset="0"/>
                <a:ea typeface="Verdana" panose="020B0604030504040204" pitchFamily="34" charset="0"/>
                <a:cs typeface="Arial" panose="020B0604020202020204" pitchFamily="34" charset="0"/>
              </a:rPr>
              <a:t>Formulario Web </a:t>
            </a:r>
          </a:p>
          <a:p>
            <a:pPr algn="just"/>
            <a:r>
              <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hlinkClick r:id="rId5"/>
              </a:rPr>
              <a:t>www.idu.gov.co/page/pqrs</a:t>
            </a:r>
            <a:endPar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endParaRPr>
          </a:p>
          <a:p>
            <a:pPr algn="just"/>
            <a:r>
              <a:rPr lang="es-ES_tradnl" sz="1200" b="1" dirty="0">
                <a:solidFill>
                  <a:srgbClr val="859225"/>
                </a:solidFill>
                <a:latin typeface="Arial" panose="020B0604020202020204" pitchFamily="34" charset="0"/>
                <a:ea typeface="Verdana" panose="020B0604030504040204" pitchFamily="34" charset="0"/>
                <a:cs typeface="Arial" panose="020B0604020202020204" pitchFamily="34" charset="0"/>
              </a:rPr>
              <a:t>Bogotá́ Te Escucha</a:t>
            </a:r>
          </a:p>
          <a:p>
            <a:pPr algn="just"/>
            <a:r>
              <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hlinkClick r:id="rId6"/>
              </a:rPr>
              <a:t>https://bogota.gov.co/sdqs/</a:t>
            </a:r>
            <a:endPar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endParaRPr>
          </a:p>
          <a:p>
            <a:r>
              <a:rPr lang="es-ES_tradnl" sz="1200" b="1" dirty="0">
                <a:solidFill>
                  <a:srgbClr val="859225"/>
                </a:solidFill>
                <a:latin typeface="Arial" panose="020B0604020202020204" pitchFamily="34" charset="0"/>
                <a:ea typeface="Verdana" panose="020B0604030504040204" pitchFamily="34" charset="0"/>
                <a:cs typeface="Arial" panose="020B0604020202020204" pitchFamily="34" charset="0"/>
              </a:rPr>
              <a:t>Bogotá́ Te Escucha para niños </a:t>
            </a:r>
            <a:r>
              <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hlinkClick r:id="rId7"/>
              </a:rPr>
              <a:t>https://sdqs.bogota.gov.co/sdqs/publico/ninos/</a:t>
            </a:r>
            <a:endPar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endParaRPr>
          </a:p>
          <a:p>
            <a:r>
              <a:rPr lang="es-ES_tradnl" sz="1200" b="1" dirty="0">
                <a:solidFill>
                  <a:srgbClr val="859225"/>
                </a:solidFill>
                <a:latin typeface="Arial" panose="020B0604020202020204" pitchFamily="34" charset="0"/>
                <a:ea typeface="Verdana" panose="020B0604030504040204" pitchFamily="34" charset="0"/>
                <a:cs typeface="Arial" panose="020B0604020202020204" pitchFamily="34" charset="0"/>
              </a:rPr>
              <a:t>Correo electrónico</a:t>
            </a:r>
            <a:r>
              <a:rPr lang="es-ES_tradnl" sz="1200" b="1"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rPr>
              <a:t> </a:t>
            </a:r>
          </a:p>
          <a:p>
            <a:r>
              <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hlinkClick r:id="rId8"/>
              </a:rPr>
              <a:t>atnciudadano@idu.gov.co</a:t>
            </a:r>
            <a:endPar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endParaRPr>
          </a:p>
          <a:p>
            <a:r>
              <a:rPr lang="es-ES_tradnl" sz="1200" b="1" dirty="0">
                <a:solidFill>
                  <a:srgbClr val="859225"/>
                </a:solidFill>
                <a:latin typeface="Arial" panose="020B0604020202020204" pitchFamily="34" charset="0"/>
                <a:ea typeface="Verdana" panose="020B0604030504040204" pitchFamily="34" charset="0"/>
                <a:cs typeface="Arial" panose="020B0604020202020204" pitchFamily="34" charset="0"/>
              </a:rPr>
              <a:t>Líneas telefónicas</a:t>
            </a:r>
            <a:endParaRPr lang="es-ES_tradnl" sz="1200" b="1"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endParaRPr>
          </a:p>
          <a:p>
            <a:r>
              <a:rPr lang="mr-IN" sz="1200" dirty="0">
                <a:solidFill>
                  <a:schemeClr val="bg1">
                    <a:lumMod val="50000"/>
                  </a:schemeClr>
                </a:solidFill>
                <a:latin typeface="Arial" panose="020B0604020202020204" pitchFamily="34" charset="0"/>
                <a:ea typeface="Verdana" charset="0"/>
                <a:cs typeface="Verdana" charset="0"/>
              </a:rPr>
              <a:t>PBX:(+571)3387555 (+571)3445000</a:t>
            </a:r>
            <a:r>
              <a:rPr lang="es-ES" sz="1200" dirty="0">
                <a:solidFill>
                  <a:schemeClr val="bg1">
                    <a:lumMod val="50000"/>
                  </a:schemeClr>
                </a:solidFill>
                <a:latin typeface="Arial" panose="020B0604020202020204" pitchFamily="34" charset="0"/>
                <a:ea typeface="Verdana" charset="0"/>
                <a:cs typeface="Arial" panose="020B0604020202020204" pitchFamily="34" charset="0"/>
              </a:rPr>
              <a:t> </a:t>
            </a:r>
            <a:r>
              <a:rPr lang="mr-IN" sz="1200" dirty="0">
                <a:solidFill>
                  <a:schemeClr val="bg1">
                    <a:lumMod val="50000"/>
                  </a:schemeClr>
                </a:solidFill>
                <a:latin typeface="Arial" panose="020B0604020202020204" pitchFamily="34" charset="0"/>
                <a:ea typeface="Verdana" charset="0"/>
                <a:cs typeface="Verdana" charset="0"/>
              </a:rPr>
              <a:t>(+571)3386660</a:t>
            </a:r>
            <a:endParaRPr lang="es-ES_tradnl" sz="1200" dirty="0">
              <a:solidFill>
                <a:schemeClr val="bg1">
                  <a:lumMod val="50000"/>
                </a:schemeClr>
              </a:solidFill>
              <a:latin typeface="Arial" panose="020B0604020202020204" pitchFamily="34" charset="0"/>
              <a:ea typeface="Verdana" charset="0"/>
              <a:cs typeface="Arial" panose="020B0604020202020204" pitchFamily="34" charset="0"/>
            </a:endParaRPr>
          </a:p>
          <a:p>
            <a:r>
              <a:rPr lang="pt-BR"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rPr>
              <a:t>Línea gratuita: 01 8000 910 312</a:t>
            </a:r>
          </a:p>
          <a:p>
            <a:r>
              <a:rPr lang="es-ES_tradnl" sz="1200" b="1" dirty="0">
                <a:solidFill>
                  <a:srgbClr val="859225"/>
                </a:solidFill>
                <a:latin typeface="Arial" panose="020B0604020202020204" pitchFamily="34" charset="0"/>
                <a:ea typeface="Verdana" panose="020B0604030504040204" pitchFamily="34" charset="0"/>
                <a:cs typeface="Arial" panose="020B0604020202020204" pitchFamily="34" charset="0"/>
              </a:rPr>
              <a:t>Gestión predial</a:t>
            </a:r>
            <a:r>
              <a:rPr lang="es-ES_tradnl" sz="1200" b="1"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rPr>
              <a:t> </a:t>
            </a:r>
          </a:p>
          <a:p>
            <a:r>
              <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rPr>
              <a:t>Correo electrónico: gestión.predial@idu.gov.co</a:t>
            </a:r>
          </a:p>
          <a:p>
            <a:r>
              <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rPr>
              <a:t>PBX: (+57 1) 3 44 5000 – 3 38 66 60, </a:t>
            </a:r>
          </a:p>
          <a:p>
            <a:r>
              <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rPr>
              <a:t>extensiones 2535, 2523 y 2527</a:t>
            </a:r>
          </a:p>
          <a:p>
            <a:r>
              <a:rPr lang="es-ES_tradnl" sz="1200" b="1" dirty="0">
                <a:solidFill>
                  <a:srgbClr val="859225"/>
                </a:solidFill>
                <a:latin typeface="Arial" panose="020B0604020202020204" pitchFamily="34" charset="0"/>
                <a:ea typeface="Verdana" panose="020B0604030504040204" pitchFamily="34" charset="0"/>
                <a:cs typeface="Arial" panose="020B0604020202020204" pitchFamily="34" charset="0"/>
              </a:rPr>
              <a:t>Valorización</a:t>
            </a:r>
            <a:endParaRPr lang="es-ES_tradnl" sz="1200" b="1"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endParaRPr>
          </a:p>
          <a:p>
            <a:r>
              <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rPr>
              <a:t>Chat IDU www.idu.gov.co/page/chat-valorizacion</a:t>
            </a:r>
          </a:p>
          <a:p>
            <a:r>
              <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rPr>
              <a:t>PBX: (+57 1) 3 38 75 55; extensiones 3900 y 1107</a:t>
            </a:r>
          </a:p>
          <a:p>
            <a:r>
              <a:rPr lang="es-ES_tradnl" sz="1200" b="1" dirty="0">
                <a:solidFill>
                  <a:srgbClr val="859225"/>
                </a:solidFill>
                <a:latin typeface="Arial" panose="020B0604020202020204" pitchFamily="34" charset="0"/>
                <a:ea typeface="Verdana" panose="020B0604030504040204" pitchFamily="34" charset="0"/>
                <a:cs typeface="Arial" panose="020B0604020202020204" pitchFamily="34" charset="0"/>
              </a:rPr>
              <a:t>Correspondencia</a:t>
            </a:r>
            <a:endPar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endParaRPr>
          </a:p>
          <a:p>
            <a:r>
              <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rPr>
              <a:t>correspondencia@idu.gov.co</a:t>
            </a:r>
          </a:p>
        </p:txBody>
      </p:sp>
      <p:pic>
        <p:nvPicPr>
          <p:cNvPr id="11" name="Imagen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567" y="2509952"/>
            <a:ext cx="1621788" cy="1216341"/>
          </a:xfrm>
          <a:prstGeom prst="rect">
            <a:avLst/>
          </a:prstGeom>
        </p:spPr>
      </p:pic>
      <p:pic>
        <p:nvPicPr>
          <p:cNvPr id="12" name="Imagen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3567" y="3776603"/>
            <a:ext cx="1621788" cy="1216341"/>
          </a:xfrm>
          <a:prstGeom prst="rect">
            <a:avLst/>
          </a:prstGeom>
        </p:spPr>
      </p:pic>
      <p:pic>
        <p:nvPicPr>
          <p:cNvPr id="13" name="Imagen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3567" y="5402477"/>
            <a:ext cx="1621788" cy="1216341"/>
          </a:xfrm>
          <a:prstGeom prst="rect">
            <a:avLst/>
          </a:prstGeom>
        </p:spPr>
      </p:pic>
      <p:sp>
        <p:nvSpPr>
          <p:cNvPr id="14" name="Rectángulo 13"/>
          <p:cNvSpPr/>
          <p:nvPr/>
        </p:nvSpPr>
        <p:spPr>
          <a:xfrm>
            <a:off x="7457807" y="1252784"/>
            <a:ext cx="3225363" cy="2400657"/>
          </a:xfrm>
          <a:prstGeom prst="rect">
            <a:avLst/>
          </a:prstGeom>
        </p:spPr>
        <p:txBody>
          <a:bodyPr wrap="square">
            <a:spAutoFit/>
          </a:bodyPr>
          <a:lstStyle/>
          <a:p>
            <a:endParaRPr lang="es-ES_tradnl" sz="1400" b="1" dirty="0"/>
          </a:p>
          <a:p>
            <a:endParaRPr lang="es-ES_tradnl" sz="1400" b="1" dirty="0"/>
          </a:p>
          <a:p>
            <a:endParaRPr lang="es-ES_tradnl" sz="1200" b="1" dirty="0">
              <a:solidFill>
                <a:srgbClr val="859225"/>
              </a:solidFill>
              <a:latin typeface="Arial" panose="020B0604020202020204" pitchFamily="34" charset="0"/>
              <a:ea typeface="Verdana" panose="020B0604030504040204" pitchFamily="34" charset="0"/>
              <a:cs typeface="Arial" panose="020B0604020202020204" pitchFamily="34" charset="0"/>
            </a:endParaRPr>
          </a:p>
          <a:p>
            <a:r>
              <a:rPr lang="es-ES_tradnl" sz="1200" b="1" dirty="0">
                <a:solidFill>
                  <a:srgbClr val="859225"/>
                </a:solidFill>
                <a:latin typeface="Arial" panose="020B0604020202020204" pitchFamily="34" charset="0"/>
                <a:ea typeface="Verdana" panose="020B0604030504040204" pitchFamily="34" charset="0"/>
                <a:cs typeface="Arial" panose="020B0604020202020204" pitchFamily="34" charset="0"/>
              </a:rPr>
              <a:t>Canal Presencial</a:t>
            </a:r>
            <a:endPar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endParaRPr>
          </a:p>
          <a:p>
            <a:r>
              <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rPr>
              <a:t>Sede Principal: Calle 22 No. 6-27</a:t>
            </a:r>
          </a:p>
          <a:p>
            <a:endPar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endParaRPr>
          </a:p>
          <a:p>
            <a:r>
              <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rPr>
              <a:t>Puntos IDU</a:t>
            </a:r>
          </a:p>
          <a:p>
            <a:r>
              <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rPr>
              <a:t>Puntos IDU </a:t>
            </a:r>
            <a:r>
              <a:rPr lang="es-ES_tradnl" sz="1200" dirty="0" err="1">
                <a:solidFill>
                  <a:schemeClr val="bg1">
                    <a:lumMod val="50000"/>
                  </a:schemeClr>
                </a:solidFill>
                <a:latin typeface="Arial" panose="020B0604020202020204" pitchFamily="34" charset="0"/>
                <a:ea typeface="Verdana" panose="020B0604030504040204" pitchFamily="34" charset="0"/>
                <a:cs typeface="Arial" panose="020B0604020202020204" pitchFamily="34" charset="0"/>
              </a:rPr>
              <a:t>Gesti</a:t>
            </a:r>
            <a:r>
              <a:rPr lang="es-ES" sz="1200" dirty="0" err="1">
                <a:solidFill>
                  <a:schemeClr val="bg1">
                    <a:lumMod val="50000"/>
                  </a:schemeClr>
                </a:solidFill>
                <a:latin typeface="Arial" panose="020B0604020202020204" pitchFamily="34" charset="0"/>
                <a:ea typeface="Verdana" panose="020B0604030504040204" pitchFamily="34" charset="0"/>
                <a:cs typeface="Arial" panose="020B0604020202020204" pitchFamily="34" charset="0"/>
              </a:rPr>
              <a:t>ón</a:t>
            </a:r>
            <a:r>
              <a:rPr lang="es-ES"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rPr>
              <a:t> Predial</a:t>
            </a:r>
            <a:endPar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endParaRPr>
          </a:p>
          <a:p>
            <a:endParaRPr lang="es-ES_tradnl" sz="1200" b="1" dirty="0">
              <a:solidFill>
                <a:srgbClr val="859225"/>
              </a:solidFill>
              <a:latin typeface="Arial" panose="020B0604020202020204" pitchFamily="34" charset="0"/>
              <a:ea typeface="Verdana" panose="020B0604030504040204" pitchFamily="34" charset="0"/>
              <a:cs typeface="Arial" panose="020B0604020202020204" pitchFamily="34" charset="0"/>
            </a:endParaRPr>
          </a:p>
          <a:p>
            <a:r>
              <a:rPr lang="es-ES_tradnl" sz="1200" b="1" dirty="0">
                <a:solidFill>
                  <a:srgbClr val="859225"/>
                </a:solidFill>
                <a:latin typeface="Arial" panose="020B0604020202020204" pitchFamily="34" charset="0"/>
                <a:ea typeface="Verdana" panose="020B0604030504040204" pitchFamily="34" charset="0"/>
                <a:cs typeface="Arial" panose="020B0604020202020204" pitchFamily="34" charset="0"/>
              </a:rPr>
              <a:t>Canal Escrito</a:t>
            </a:r>
          </a:p>
          <a:p>
            <a:r>
              <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rPr>
              <a:t>Sede Principal: Calle 22 No. 6-27</a:t>
            </a:r>
          </a:p>
          <a:p>
            <a:pPr algn="just"/>
            <a:endParaRPr lang="es-ES_tradnl" sz="1400" b="1" dirty="0">
              <a:solidFill>
                <a:srgbClr val="859225"/>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912130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1270947" y="591340"/>
            <a:ext cx="8844003" cy="942120"/>
            <a:chOff x="1098123" y="688426"/>
            <a:chExt cx="8844003" cy="942120"/>
          </a:xfrm>
        </p:grpSpPr>
        <p:sp>
          <p:nvSpPr>
            <p:cNvPr id="7" name="Rectángulo 6"/>
            <p:cNvSpPr/>
            <p:nvPr/>
          </p:nvSpPr>
          <p:spPr>
            <a:xfrm>
              <a:off x="2360718" y="1566957"/>
              <a:ext cx="7314909" cy="4571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nvGrpSpPr>
            <p:cNvPr id="15" name="Grupo 14"/>
            <p:cNvGrpSpPr/>
            <p:nvPr/>
          </p:nvGrpSpPr>
          <p:grpSpPr>
            <a:xfrm>
              <a:off x="1098123" y="688426"/>
              <a:ext cx="8844003" cy="942120"/>
              <a:chOff x="1098123" y="688426"/>
              <a:chExt cx="8844003" cy="942120"/>
            </a:xfrm>
          </p:grpSpPr>
          <p:sp>
            <p:nvSpPr>
              <p:cNvPr id="16" name="Título 1">
                <a:extLst>
                  <a:ext uri="{FF2B5EF4-FFF2-40B4-BE49-F238E27FC236}">
                    <a16:creationId xmlns:a16="http://schemas.microsoft.com/office/drawing/2014/main" id="{98EBBBC5-75A4-423E-9B16-0DFE1B48F1B1}"/>
                  </a:ext>
                </a:extLst>
              </p:cNvPr>
              <p:cNvSpPr txBox="1">
                <a:spLocks/>
              </p:cNvSpPr>
              <p:nvPr/>
            </p:nvSpPr>
            <p:spPr>
              <a:xfrm>
                <a:off x="2072076" y="824371"/>
                <a:ext cx="7870050" cy="80262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s-CO" sz="4400" b="1" kern="1200">
                    <a:solidFill>
                      <a:srgbClr val="A9B918"/>
                    </a:solidFill>
                    <a:effectLst>
                      <a:outerShdw blurRad="38100" dist="38100" dir="2700000" algn="tl">
                        <a:srgbClr val="000000">
                          <a:alpha val="43137"/>
                        </a:srgbClr>
                      </a:outerShdw>
                    </a:effectLst>
                    <a:latin typeface="+mn-lt"/>
                    <a:ea typeface="+mj-ea"/>
                    <a:cs typeface="+mj-cs"/>
                  </a:defRPr>
                </a:lvl1pPr>
              </a:lstStyle>
              <a:p>
                <a:pPr algn="ctr"/>
                <a:endParaRPr lang="es-MX" sz="3600" dirty="0">
                  <a:latin typeface="Arial" panose="020B0604020202020204" pitchFamily="34" charset="0"/>
                  <a:cs typeface="Arial" panose="020B0604020202020204" pitchFamily="34" charset="0"/>
                </a:endParaRPr>
              </a:p>
            </p:txBody>
          </p:sp>
          <p:pic>
            <p:nvPicPr>
              <p:cNvPr id="17" name="Picture 2"/>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44906" t="27482" r="45625" b="55291"/>
              <a:stretch/>
            </p:blipFill>
            <p:spPr bwMode="auto">
              <a:xfrm>
                <a:off x="1098123" y="688426"/>
                <a:ext cx="973953" cy="942120"/>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grpSp>
      <p:sp>
        <p:nvSpPr>
          <p:cNvPr id="8" name="Google Shape;52;p8"/>
          <p:cNvSpPr txBox="1">
            <a:spLocks/>
          </p:cNvSpPr>
          <p:nvPr/>
        </p:nvSpPr>
        <p:spPr>
          <a:xfrm>
            <a:off x="1138433" y="5792673"/>
            <a:ext cx="6514240" cy="941751"/>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C9D41E"/>
              </a:buClr>
              <a:buSzPts val="6000"/>
              <a:buFont typeface="Calibri"/>
              <a:buNone/>
              <a:defRPr sz="6000" b="1" i="0" u="none" strike="noStrike" cap="none">
                <a:solidFill>
                  <a:srgbClr val="C9D41E"/>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A9B918"/>
              </a:buClr>
              <a:buSzPts val="4800"/>
            </a:pPr>
            <a:r>
              <a:rPr lang="es-ES" sz="2400" b="0" i="0" dirty="0">
                <a:solidFill>
                  <a:schemeClr val="tx2">
                    <a:lumMod val="75000"/>
                  </a:schemeClr>
                </a:solidFill>
                <a:effectLst/>
                <a:latin typeface="Roboto" panose="02000000000000000000" pitchFamily="2" charset="0"/>
              </a:rPr>
              <a:t>https://www.youtube.com/watch?v=3lVFbaCIyKY</a:t>
            </a:r>
          </a:p>
        </p:txBody>
      </p:sp>
      <p:sp>
        <p:nvSpPr>
          <p:cNvPr id="9" name="Rectángulo 8"/>
          <p:cNvSpPr/>
          <p:nvPr/>
        </p:nvSpPr>
        <p:spPr>
          <a:xfrm>
            <a:off x="9719354" y="6782156"/>
            <a:ext cx="395596" cy="758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p:cNvSpPr/>
          <p:nvPr/>
        </p:nvSpPr>
        <p:spPr>
          <a:xfrm>
            <a:off x="3019944" y="2598362"/>
            <a:ext cx="7984760" cy="276999"/>
          </a:xfrm>
          <a:prstGeom prst="rect">
            <a:avLst/>
          </a:prstGeom>
        </p:spPr>
        <p:txBody>
          <a:bodyPr wrap="square">
            <a:spAutoFit/>
          </a:bodyPr>
          <a:lstStyle/>
          <a:p>
            <a:pPr algn="just"/>
            <a:endParaRPr lang="es-ES_tradnl" sz="1200" dirty="0">
              <a:solidFill>
                <a:schemeClr val="bg1">
                  <a:lumMod val="50000"/>
                </a:schemeClr>
              </a:solidFill>
              <a:latin typeface="Arial" panose="020B0604020202020204" pitchFamily="34" charset="0"/>
              <a:ea typeface="Verdana" panose="020B0604030504040204" pitchFamily="34" charset="0"/>
              <a:cs typeface="Arial" panose="020B0604020202020204" pitchFamily="34" charset="0"/>
            </a:endParaRPr>
          </a:p>
        </p:txBody>
      </p:sp>
      <p:sp>
        <p:nvSpPr>
          <p:cNvPr id="14" name="Rectángulo 13"/>
          <p:cNvSpPr/>
          <p:nvPr/>
        </p:nvSpPr>
        <p:spPr>
          <a:xfrm>
            <a:off x="166870" y="1698715"/>
            <a:ext cx="3225363" cy="3970318"/>
          </a:xfrm>
          <a:prstGeom prst="rect">
            <a:avLst/>
          </a:prstGeom>
          <a:solidFill>
            <a:schemeClr val="tx2">
              <a:lumMod val="40000"/>
              <a:lumOff val="60000"/>
            </a:schemeClr>
          </a:solidFill>
        </p:spPr>
        <p:txBody>
          <a:bodyPr wrap="square">
            <a:spAutoFit/>
          </a:bodyPr>
          <a:lstStyle/>
          <a:p>
            <a:pPr algn="l"/>
            <a:r>
              <a:rPr lang="es-ES" sz="1200" b="1" i="0" dirty="0">
                <a:solidFill>
                  <a:srgbClr val="000000"/>
                </a:solidFill>
                <a:effectLst/>
                <a:latin typeface="Metrophobic"/>
              </a:rPr>
              <a:t>Etapas de los proyectos (deben surtirse a través del sitio web):</a:t>
            </a:r>
          </a:p>
          <a:p>
            <a:pPr algn="l"/>
            <a:r>
              <a:rPr lang="es-ES" sz="1200" b="0" i="0" u="sng" dirty="0">
                <a:solidFill>
                  <a:srgbClr val="333333"/>
                </a:solidFill>
                <a:effectLst/>
                <a:latin typeface="Metrophobic"/>
              </a:rPr>
              <a:t>• Postulación</a:t>
            </a:r>
            <a:r>
              <a:rPr lang="es-ES" sz="1200" b="0" i="0" dirty="0">
                <a:solidFill>
                  <a:srgbClr val="333333"/>
                </a:solidFill>
                <a:effectLst/>
                <a:latin typeface="Metrophobic"/>
              </a:rPr>
              <a:t>: Se pueden postular proyectos que beneficien a la comunidad y mejoren la calidad de vida de tus vecinos. La postulación es un proceso completamente virtualizado dispuesto en un formato disponible en la página web del IDU.</a:t>
            </a:r>
          </a:p>
          <a:p>
            <a:pPr algn="l"/>
            <a:r>
              <a:rPr lang="es-ES" sz="1200" b="0" i="0" dirty="0">
                <a:solidFill>
                  <a:srgbClr val="333333"/>
                </a:solidFill>
                <a:effectLst/>
                <a:latin typeface="Metrophobic"/>
              </a:rPr>
              <a:t>• </a:t>
            </a:r>
            <a:r>
              <a:rPr lang="es-ES" sz="1200" b="0" i="0" u="sng" dirty="0">
                <a:solidFill>
                  <a:srgbClr val="333333"/>
                </a:solidFill>
                <a:effectLst/>
                <a:latin typeface="Metrophobic"/>
              </a:rPr>
              <a:t>Revisión previa de los radicados</a:t>
            </a:r>
            <a:r>
              <a:rPr lang="es-ES" sz="1200" b="0" i="0" dirty="0">
                <a:solidFill>
                  <a:srgbClr val="333333"/>
                </a:solidFill>
                <a:effectLst/>
                <a:latin typeface="Metrophobic"/>
              </a:rPr>
              <a:t>: La Dirección Técnica de Apoyo a la Valorización del (IDU) hace la revisión preliminar de la solicitud y verifica que cumpla con los requisitos solicitados.</a:t>
            </a:r>
          </a:p>
          <a:p>
            <a:pPr algn="l"/>
            <a:r>
              <a:rPr lang="es-ES" sz="1200" b="0" i="0" dirty="0">
                <a:solidFill>
                  <a:srgbClr val="333333"/>
                </a:solidFill>
                <a:effectLst/>
                <a:latin typeface="Metrophobic"/>
              </a:rPr>
              <a:t>• Complementar la solicitud de postulación: En los casos que se requiera y como resultado de la validación, el solicitante debe subsanar y/o completar la misma.</a:t>
            </a:r>
          </a:p>
          <a:p>
            <a:pPr algn="l"/>
            <a:r>
              <a:rPr lang="es-ES" sz="1200" b="0" i="0" u="sng" dirty="0">
                <a:solidFill>
                  <a:srgbClr val="333333"/>
                </a:solidFill>
                <a:effectLst/>
                <a:latin typeface="Metrophobic"/>
              </a:rPr>
              <a:t>• Viabilidad preliminar del proyecto</a:t>
            </a:r>
            <a:r>
              <a:rPr lang="es-ES" sz="1200" b="0" i="0" dirty="0">
                <a:solidFill>
                  <a:srgbClr val="333333"/>
                </a:solidFill>
                <a:effectLst/>
                <a:latin typeface="Metrophobic"/>
              </a:rPr>
              <a:t>: Con base en la información de la solicitud, el IDU establece la revisión técnica, jurídica y financiera, validando que se cumplan las condiciones para su desarrollo.</a:t>
            </a:r>
            <a:endParaRPr lang="es-ES_tradnl" sz="1400" b="1" dirty="0">
              <a:solidFill>
                <a:srgbClr val="859225"/>
              </a:solidFill>
              <a:latin typeface="Verdana" panose="020B0604030504040204" pitchFamily="34" charset="0"/>
              <a:ea typeface="Verdana" panose="020B0604030504040204" pitchFamily="34" charset="0"/>
            </a:endParaRPr>
          </a:p>
        </p:txBody>
      </p:sp>
      <p:sp>
        <p:nvSpPr>
          <p:cNvPr id="18" name="Rectángulo 17">
            <a:extLst>
              <a:ext uri="{FF2B5EF4-FFF2-40B4-BE49-F238E27FC236}">
                <a16:creationId xmlns:a16="http://schemas.microsoft.com/office/drawing/2014/main" id="{8229BB6C-68A8-49E9-8FC4-8B30A35233F1}"/>
              </a:ext>
            </a:extLst>
          </p:cNvPr>
          <p:cNvSpPr/>
          <p:nvPr/>
        </p:nvSpPr>
        <p:spPr>
          <a:xfrm>
            <a:off x="3484040" y="1768329"/>
            <a:ext cx="4168633" cy="4001095"/>
          </a:xfrm>
          <a:prstGeom prst="rect">
            <a:avLst/>
          </a:prstGeom>
          <a:solidFill>
            <a:schemeClr val="accent1">
              <a:lumMod val="20000"/>
              <a:lumOff val="80000"/>
            </a:schemeClr>
          </a:solidFill>
        </p:spPr>
        <p:txBody>
          <a:bodyPr wrap="square">
            <a:spAutoFit/>
          </a:bodyPr>
          <a:lstStyle/>
          <a:p>
            <a:pPr algn="l"/>
            <a:r>
              <a:rPr lang="es-ES" sz="1200" b="0" i="0" dirty="0">
                <a:solidFill>
                  <a:srgbClr val="333333"/>
                </a:solidFill>
                <a:effectLst/>
                <a:latin typeface="Metrophobic"/>
              </a:rPr>
              <a:t>• </a:t>
            </a:r>
            <a:r>
              <a:rPr lang="es-ES" sz="1200" b="0" i="0" u="sng" dirty="0">
                <a:solidFill>
                  <a:srgbClr val="333333"/>
                </a:solidFill>
                <a:effectLst/>
                <a:latin typeface="Metrophobic"/>
              </a:rPr>
              <a:t>Elaboración del anteproyecto</a:t>
            </a:r>
            <a:r>
              <a:rPr lang="es-ES" sz="1200" b="0" i="0" dirty="0">
                <a:solidFill>
                  <a:srgbClr val="333333"/>
                </a:solidFill>
                <a:effectLst/>
                <a:latin typeface="Metrophobic"/>
              </a:rPr>
              <a:t>: El IDU generará un documento que describe el alcance del proyecto, estableciendo sus componentes técnicos, financieros, jurídicos y de tiempos.</a:t>
            </a:r>
          </a:p>
          <a:p>
            <a:pPr algn="l"/>
            <a:r>
              <a:rPr lang="es-ES" sz="1200" b="0" i="0" dirty="0">
                <a:solidFill>
                  <a:srgbClr val="333333"/>
                </a:solidFill>
                <a:effectLst/>
                <a:latin typeface="Metrophobic"/>
              </a:rPr>
              <a:t>• Presentación del Anteproyecto a los Solicitantes: La Entidad realiza reuniones con la comunidad para presentar el anteproyecto, con el fin de discutir y acordar posibles ajustes, siempre y cuando estos sean viables técnica, jurídica y financieramente.</a:t>
            </a:r>
          </a:p>
          <a:p>
            <a:pPr algn="l"/>
            <a:r>
              <a:rPr lang="es-ES" sz="1200" b="0" i="0" dirty="0">
                <a:solidFill>
                  <a:srgbClr val="333333"/>
                </a:solidFill>
                <a:effectLst/>
                <a:latin typeface="Metrophobic"/>
              </a:rPr>
              <a:t>• </a:t>
            </a:r>
            <a:r>
              <a:rPr lang="es-ES" sz="1200" b="0" i="0" u="sng" dirty="0">
                <a:solidFill>
                  <a:srgbClr val="333333"/>
                </a:solidFill>
                <a:effectLst/>
                <a:latin typeface="Metrophobic"/>
              </a:rPr>
              <a:t>Aprobación del anteproyecto: </a:t>
            </a:r>
            <a:r>
              <a:rPr lang="es-ES" sz="1200" b="0" i="0" dirty="0">
                <a:solidFill>
                  <a:srgbClr val="333333"/>
                </a:solidFill>
                <a:effectLst/>
                <a:latin typeface="Metrophobic"/>
              </a:rPr>
              <a:t>Los propietarios de predios o unidades habitacionales ubicados en la zona o área de influencia del proyecto realizan la aprobación del anteproyecto a través de una votación virtual que se habilitará en la página. Se considera un anteproyecto aprobado cuando se logra una votación a favor igual o mayor al 55%.</a:t>
            </a:r>
          </a:p>
          <a:p>
            <a:pPr algn="l"/>
            <a:r>
              <a:rPr lang="es-ES" sz="1200" b="0" i="0" u="sng" dirty="0">
                <a:solidFill>
                  <a:srgbClr val="333333"/>
                </a:solidFill>
                <a:effectLst/>
                <a:latin typeface="Metrophobic"/>
              </a:rPr>
              <a:t>• Aprobación de las obras por parte del IDU</a:t>
            </a:r>
            <a:r>
              <a:rPr lang="es-ES" sz="1200" b="0" i="0" dirty="0">
                <a:solidFill>
                  <a:srgbClr val="333333"/>
                </a:solidFill>
                <a:effectLst/>
                <a:latin typeface="Metrophobic"/>
              </a:rPr>
              <a:t>: El anteproyecto aprobado se eleva al Comité Directivo del IDU para que formalice su aprobación y así diseñar el esquema de cobro para cada uno de los predios en las zonas de influencia de los proyectos postulados. El mecanismo de cobro es similar al empleado para los procesos de valorización.</a:t>
            </a:r>
          </a:p>
          <a:p>
            <a:pPr algn="just"/>
            <a:endParaRPr lang="es-ES_tradnl" sz="1400" b="1" dirty="0">
              <a:solidFill>
                <a:srgbClr val="859225"/>
              </a:solidFill>
              <a:latin typeface="Verdana" panose="020B0604030504040204" pitchFamily="34" charset="0"/>
              <a:ea typeface="Verdana" panose="020B0604030504040204" pitchFamily="34" charset="0"/>
            </a:endParaRPr>
          </a:p>
        </p:txBody>
      </p:sp>
      <p:sp>
        <p:nvSpPr>
          <p:cNvPr id="19" name="Rectángulo 18">
            <a:extLst>
              <a:ext uri="{FF2B5EF4-FFF2-40B4-BE49-F238E27FC236}">
                <a16:creationId xmlns:a16="http://schemas.microsoft.com/office/drawing/2014/main" id="{5D326DFF-0E7F-4780-BC39-5BBF1EBDB98B}"/>
              </a:ext>
            </a:extLst>
          </p:cNvPr>
          <p:cNvSpPr/>
          <p:nvPr/>
        </p:nvSpPr>
        <p:spPr>
          <a:xfrm>
            <a:off x="7779341" y="2153049"/>
            <a:ext cx="3225363" cy="3231654"/>
          </a:xfrm>
          <a:prstGeom prst="rect">
            <a:avLst/>
          </a:prstGeom>
          <a:solidFill>
            <a:schemeClr val="accent1">
              <a:lumMod val="60000"/>
              <a:lumOff val="40000"/>
            </a:schemeClr>
          </a:solidFill>
        </p:spPr>
        <p:txBody>
          <a:bodyPr wrap="square">
            <a:spAutoFit/>
          </a:bodyPr>
          <a:lstStyle/>
          <a:p>
            <a:pPr algn="l"/>
            <a:r>
              <a:rPr lang="es-ES" sz="1200" b="0" i="0" u="sng" dirty="0">
                <a:solidFill>
                  <a:srgbClr val="333333"/>
                </a:solidFill>
                <a:effectLst/>
                <a:latin typeface="Metrophobic"/>
              </a:rPr>
              <a:t>• Asignación y cobro</a:t>
            </a:r>
            <a:r>
              <a:rPr lang="es-ES" sz="1200" b="0" i="0" dirty="0">
                <a:solidFill>
                  <a:srgbClr val="333333"/>
                </a:solidFill>
                <a:effectLst/>
                <a:latin typeface="Metrophobic"/>
              </a:rPr>
              <a:t>: Mediante la notificación del acto administrativo, el IDU ordena la individualización del valor a pagar por cada predio teniendo en cuenta el porcentaje a financiar por parte de la comunidad, mediante el método establecido.</a:t>
            </a:r>
          </a:p>
          <a:p>
            <a:pPr algn="l"/>
            <a:r>
              <a:rPr lang="es-ES" sz="1200" b="0" i="0" dirty="0">
                <a:solidFill>
                  <a:srgbClr val="333333"/>
                </a:solidFill>
                <a:effectLst/>
                <a:latin typeface="Metrophobic"/>
              </a:rPr>
              <a:t>• Inicio de ejecución del proyecto: Se realizan todas las actividades necesarias para ciclo de construcción del proyecto.</a:t>
            </a:r>
          </a:p>
          <a:p>
            <a:pPr algn="l"/>
            <a:r>
              <a:rPr lang="es-ES" sz="1200" b="0" i="0" u="sng" dirty="0">
                <a:solidFill>
                  <a:srgbClr val="333333"/>
                </a:solidFill>
                <a:effectLst/>
                <a:latin typeface="Metrophobic"/>
              </a:rPr>
              <a:t>• Balance, liquidación y entrega de la obra: </a:t>
            </a:r>
            <a:r>
              <a:rPr lang="es-ES" sz="1200" b="0" i="0" dirty="0">
                <a:solidFill>
                  <a:srgbClr val="333333"/>
                </a:solidFill>
                <a:effectLst/>
                <a:latin typeface="Metrophobic"/>
              </a:rPr>
              <a:t>A partir de la entrega de la obra, el IDU dispondrá lo necesario para que se realice el balance final del proyecto y la liquidación del contrato.</a:t>
            </a:r>
          </a:p>
          <a:p>
            <a:pPr algn="l"/>
            <a:r>
              <a:rPr lang="es-ES" sz="1200" b="0" i="0" dirty="0">
                <a:solidFill>
                  <a:srgbClr val="333333"/>
                </a:solidFill>
                <a:effectLst/>
                <a:latin typeface="Metrophobic"/>
              </a:rPr>
              <a:t>• </a:t>
            </a:r>
            <a:r>
              <a:rPr lang="es-ES" sz="1200" b="0" i="0" u="sng" dirty="0">
                <a:solidFill>
                  <a:srgbClr val="333333"/>
                </a:solidFill>
                <a:effectLst/>
                <a:latin typeface="Metrophobic"/>
              </a:rPr>
              <a:t>Proyecto archivado: </a:t>
            </a:r>
            <a:r>
              <a:rPr lang="es-ES" sz="1200" b="0" i="0" dirty="0">
                <a:solidFill>
                  <a:srgbClr val="333333"/>
                </a:solidFill>
                <a:effectLst/>
                <a:latin typeface="Metrophobic"/>
              </a:rPr>
              <a:t>Una vez evaluado el proyecto por las áreas del IDU, si no es viable de ejecución se informará al postulante(s) y se procederá al respectivo archivo.</a:t>
            </a:r>
          </a:p>
        </p:txBody>
      </p:sp>
      <p:sp>
        <p:nvSpPr>
          <p:cNvPr id="20" name="Google Shape;52;p8">
            <a:extLst>
              <a:ext uri="{FF2B5EF4-FFF2-40B4-BE49-F238E27FC236}">
                <a16:creationId xmlns:a16="http://schemas.microsoft.com/office/drawing/2014/main" id="{32306046-BE3B-49DF-AF15-92177491E9AA}"/>
              </a:ext>
            </a:extLst>
          </p:cNvPr>
          <p:cNvSpPr txBox="1">
            <a:spLocks/>
          </p:cNvSpPr>
          <p:nvPr/>
        </p:nvSpPr>
        <p:spPr>
          <a:xfrm>
            <a:off x="2460753" y="488864"/>
            <a:ext cx="6514240" cy="941751"/>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C9D41E"/>
              </a:buClr>
              <a:buSzPts val="6000"/>
              <a:buFont typeface="Calibri"/>
              <a:buNone/>
              <a:defRPr sz="6000" b="1" i="0" u="none" strike="noStrike" cap="none">
                <a:solidFill>
                  <a:srgbClr val="C9D41E"/>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A9B918"/>
              </a:buClr>
              <a:buSzPts val="4800"/>
            </a:pPr>
            <a:r>
              <a:rPr lang="es-ES" sz="3200" dirty="0">
                <a:latin typeface="Arial" panose="020B0604020202020204" pitchFamily="34" charset="0"/>
                <a:cs typeface="Arial" panose="020B0604020202020204" pitchFamily="34" charset="0"/>
              </a:rPr>
              <a:t>Obra por tu lugar </a:t>
            </a:r>
          </a:p>
          <a:p>
            <a:pPr algn="l"/>
            <a:r>
              <a:rPr lang="es-ES" sz="2400" b="0" i="0" dirty="0">
                <a:solidFill>
                  <a:schemeClr val="tx2">
                    <a:lumMod val="75000"/>
                  </a:schemeClr>
                </a:solidFill>
                <a:effectLst/>
                <a:latin typeface="Roboto" panose="02000000000000000000" pitchFamily="2" charset="0"/>
              </a:rPr>
              <a:t>¿Cómo puedes ser parte de Obra por tu lugar ?</a:t>
            </a:r>
          </a:p>
        </p:txBody>
      </p:sp>
    </p:spTree>
    <p:extLst>
      <p:ext uri="{BB962C8B-B14F-4D97-AF65-F5344CB8AC3E}">
        <p14:creationId xmlns:p14="http://schemas.microsoft.com/office/powerpoint/2010/main" val="615476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31117" y="2517303"/>
            <a:ext cx="9575959" cy="1390389"/>
          </a:xfrm>
        </p:spPr>
        <p:txBody>
          <a:bodyPr>
            <a:noAutofit/>
          </a:bodyPr>
          <a:lstStyle/>
          <a:p>
            <a:r>
              <a:rPr lang="es-CO" sz="9600" dirty="0"/>
              <a:t>Gracias </a:t>
            </a:r>
          </a:p>
        </p:txBody>
      </p:sp>
      <p:sp>
        <p:nvSpPr>
          <p:cNvPr id="4" name="CuadroTexto 3"/>
          <p:cNvSpPr txBox="1"/>
          <p:nvPr/>
        </p:nvSpPr>
        <p:spPr>
          <a:xfrm>
            <a:off x="9353550" y="6682016"/>
            <a:ext cx="1085850" cy="215444"/>
          </a:xfrm>
          <a:prstGeom prst="rect">
            <a:avLst/>
          </a:prstGeom>
          <a:noFill/>
        </p:spPr>
        <p:txBody>
          <a:bodyPr wrap="square" rtlCol="0">
            <a:spAutoFit/>
          </a:bodyPr>
          <a:lstStyle/>
          <a:p>
            <a:pPr algn="r"/>
            <a:r>
              <a:rPr lang="es-CO" sz="800" dirty="0">
                <a:solidFill>
                  <a:schemeClr val="bg1"/>
                </a:solidFill>
                <a:latin typeface="Arial" panose="020B0604020202020204" pitchFamily="34" charset="0"/>
                <a:cs typeface="Arial" panose="020B0604020202020204" pitchFamily="34" charset="0"/>
              </a:rPr>
              <a:t>FO-CO-03 V4</a:t>
            </a:r>
          </a:p>
        </p:txBody>
      </p:sp>
    </p:spTree>
    <p:extLst>
      <p:ext uri="{BB962C8B-B14F-4D97-AF65-F5344CB8AC3E}">
        <p14:creationId xmlns:p14="http://schemas.microsoft.com/office/powerpoint/2010/main" val="3367443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25333" y="240619"/>
            <a:ext cx="4864026" cy="1006586"/>
          </a:xfrm>
        </p:spPr>
        <p:txBody>
          <a:bodyPr/>
          <a:lstStyle/>
          <a:p>
            <a:r>
              <a:rPr lang="es-ES" dirty="0"/>
              <a:t>Gestión territorio </a:t>
            </a:r>
          </a:p>
        </p:txBody>
      </p:sp>
      <p:grpSp>
        <p:nvGrpSpPr>
          <p:cNvPr id="6" name="Grupo 5"/>
          <p:cNvGrpSpPr/>
          <p:nvPr/>
        </p:nvGrpSpPr>
        <p:grpSpPr>
          <a:xfrm>
            <a:off x="469020" y="5424027"/>
            <a:ext cx="8854548" cy="863321"/>
            <a:chOff x="-1246096" y="5506668"/>
            <a:chExt cx="8527458" cy="558534"/>
          </a:xfrm>
        </p:grpSpPr>
        <p:pic>
          <p:nvPicPr>
            <p:cNvPr id="7" name="Imagen 6">
              <a:extLst>
                <a:ext uri="{FF2B5EF4-FFF2-40B4-BE49-F238E27FC236}">
                  <a16:creationId xmlns:a16="http://schemas.microsoft.com/office/drawing/2014/main" id="{BCB28724-4C67-4361-B2DB-E7F05A416544}"/>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46096" y="5506668"/>
              <a:ext cx="8038233" cy="558534"/>
            </a:xfrm>
            <a:prstGeom prst="rect">
              <a:avLst/>
            </a:prstGeom>
          </p:spPr>
        </p:pic>
        <p:sp>
          <p:nvSpPr>
            <p:cNvPr id="8" name="CuadroTexto 7"/>
            <p:cNvSpPr txBox="1"/>
            <p:nvPr/>
          </p:nvSpPr>
          <p:spPr>
            <a:xfrm>
              <a:off x="944578" y="5780383"/>
              <a:ext cx="6336784" cy="238943"/>
            </a:xfrm>
            <a:prstGeom prst="rect">
              <a:avLst/>
            </a:prstGeom>
            <a:noFill/>
          </p:spPr>
          <p:txBody>
            <a:bodyPr wrap="square" rtlCol="0">
              <a:spAutoFit/>
            </a:bodyPr>
            <a:lstStyle/>
            <a:p>
              <a:r>
                <a:rPr lang="es-ES" dirty="0">
                  <a:solidFill>
                    <a:schemeClr val="accent6">
                      <a:lumMod val="50000"/>
                    </a:schemeClr>
                  </a:solidFill>
                  <a:latin typeface="Arial" panose="020B0604020202020204" pitchFamily="34" charset="0"/>
                  <a:cs typeface="Arial" panose="020B0604020202020204" pitchFamily="34" charset="0"/>
                </a:rPr>
                <a:t>Mesas de construcción de ciudadanía y ciudanía</a:t>
              </a:r>
              <a:endParaRPr lang="es-CO" dirty="0">
                <a:latin typeface="Arial" panose="020B0604020202020204" pitchFamily="34" charset="0"/>
                <a:ea typeface="Verdana" panose="020B0604030504040204" pitchFamily="34" charset="0"/>
                <a:cs typeface="Arial" panose="020B0604020202020204" pitchFamily="34" charset="0"/>
              </a:endParaRPr>
            </a:p>
          </p:txBody>
        </p:sp>
      </p:grpSp>
      <p:grpSp>
        <p:nvGrpSpPr>
          <p:cNvPr id="9" name="Grupo 8"/>
          <p:cNvGrpSpPr/>
          <p:nvPr/>
        </p:nvGrpSpPr>
        <p:grpSpPr>
          <a:xfrm>
            <a:off x="469020" y="1186154"/>
            <a:ext cx="8346558" cy="863321"/>
            <a:chOff x="-223260" y="5608232"/>
            <a:chExt cx="8038233" cy="558534"/>
          </a:xfrm>
        </p:grpSpPr>
        <p:pic>
          <p:nvPicPr>
            <p:cNvPr id="10" name="Imagen 9">
              <a:extLst>
                <a:ext uri="{FF2B5EF4-FFF2-40B4-BE49-F238E27FC236}">
                  <a16:creationId xmlns:a16="http://schemas.microsoft.com/office/drawing/2014/main" id="{BCB28724-4C67-4361-B2DB-E7F05A416544}"/>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23260" y="5608232"/>
              <a:ext cx="8038233" cy="558534"/>
            </a:xfrm>
            <a:prstGeom prst="rect">
              <a:avLst/>
            </a:prstGeom>
          </p:spPr>
        </p:pic>
        <p:sp>
          <p:nvSpPr>
            <p:cNvPr id="11" name="CuadroTexto 10"/>
            <p:cNvSpPr txBox="1"/>
            <p:nvPr/>
          </p:nvSpPr>
          <p:spPr>
            <a:xfrm>
              <a:off x="829268" y="5768560"/>
              <a:ext cx="6750292" cy="238943"/>
            </a:xfrm>
            <a:prstGeom prst="rect">
              <a:avLst/>
            </a:prstGeom>
            <a:noFill/>
          </p:spPr>
          <p:txBody>
            <a:bodyPr wrap="square" rtlCol="0">
              <a:spAutoFit/>
            </a:bodyPr>
            <a:lstStyle/>
            <a:p>
              <a:r>
                <a:rPr lang="es-ES" dirty="0">
                  <a:latin typeface="Arial" panose="020B0604020202020204" pitchFamily="34" charset="0"/>
                  <a:cs typeface="Arial" panose="020B0604020202020204" pitchFamily="34" charset="0"/>
                </a:rPr>
                <a:t>Curso de desarrollo urbano </a:t>
              </a:r>
            </a:p>
          </p:txBody>
        </p:sp>
      </p:grpSp>
      <p:sp>
        <p:nvSpPr>
          <p:cNvPr id="13" name="Rectángulo 12"/>
          <p:cNvSpPr/>
          <p:nvPr/>
        </p:nvSpPr>
        <p:spPr>
          <a:xfrm>
            <a:off x="2420983" y="1040637"/>
            <a:ext cx="7045234" cy="5474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4" name="37888 Imagen">
            <a:extLst>
              <a:ext uri="{FF2B5EF4-FFF2-40B4-BE49-F238E27FC236}">
                <a16:creationId xmlns:a16="http://schemas.microsoft.com/office/drawing/2014/main" id="{A7C35471-A50D-48C3-BBC1-8E3108469444}"/>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7291" y="144409"/>
            <a:ext cx="1092900" cy="114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Tabla 14">
            <a:extLst>
              <a:ext uri="{FF2B5EF4-FFF2-40B4-BE49-F238E27FC236}">
                <a16:creationId xmlns:a16="http://schemas.microsoft.com/office/drawing/2014/main" id="{82D3D20F-23B0-4AA4-860E-A7BCE4E52256}"/>
              </a:ext>
            </a:extLst>
          </p:cNvPr>
          <p:cNvGraphicFramePr>
            <a:graphicFrameLocks noGrp="1"/>
          </p:cNvGraphicFramePr>
          <p:nvPr>
            <p:extLst>
              <p:ext uri="{D42A27DB-BD31-4B8C-83A1-F6EECF244321}">
                <p14:modId xmlns:p14="http://schemas.microsoft.com/office/powerpoint/2010/main" val="3004093188"/>
              </p:ext>
            </p:extLst>
          </p:nvPr>
        </p:nvGraphicFramePr>
        <p:xfrm>
          <a:off x="1205132" y="1988424"/>
          <a:ext cx="5964701" cy="3571986"/>
        </p:xfrm>
        <a:graphic>
          <a:graphicData uri="http://schemas.openxmlformats.org/drawingml/2006/table">
            <a:tbl>
              <a:tblPr>
                <a:tableStyleId>{5C22544A-7EE6-4342-B048-85BDC9FD1C3A}</a:tableStyleId>
              </a:tblPr>
              <a:tblGrid>
                <a:gridCol w="1507874">
                  <a:extLst>
                    <a:ext uri="{9D8B030D-6E8A-4147-A177-3AD203B41FA5}">
                      <a16:colId xmlns:a16="http://schemas.microsoft.com/office/drawing/2014/main" val="20000"/>
                    </a:ext>
                  </a:extLst>
                </a:gridCol>
                <a:gridCol w="2359497">
                  <a:extLst>
                    <a:ext uri="{9D8B030D-6E8A-4147-A177-3AD203B41FA5}">
                      <a16:colId xmlns:a16="http://schemas.microsoft.com/office/drawing/2014/main" val="20001"/>
                    </a:ext>
                  </a:extLst>
                </a:gridCol>
                <a:gridCol w="1310831">
                  <a:extLst>
                    <a:ext uri="{9D8B030D-6E8A-4147-A177-3AD203B41FA5}">
                      <a16:colId xmlns:a16="http://schemas.microsoft.com/office/drawing/2014/main" val="20002"/>
                    </a:ext>
                  </a:extLst>
                </a:gridCol>
                <a:gridCol w="786499">
                  <a:extLst>
                    <a:ext uri="{9D8B030D-6E8A-4147-A177-3AD203B41FA5}">
                      <a16:colId xmlns:a16="http://schemas.microsoft.com/office/drawing/2014/main" val="20003"/>
                    </a:ext>
                  </a:extLst>
                </a:gridCol>
              </a:tblGrid>
              <a:tr h="916216">
                <a:tc>
                  <a:txBody>
                    <a:bodyPr/>
                    <a:lstStyle/>
                    <a:p>
                      <a:pPr algn="ctr" fontAlgn="ctr"/>
                      <a:r>
                        <a:rPr lang="es-CO" sz="1000" b="1" u="none" strike="noStrike" dirty="0">
                          <a:effectLst/>
                          <a:latin typeface="Arial" panose="020B0604020202020204" pitchFamily="34" charset="0"/>
                          <a:cs typeface="Arial" panose="020B0604020202020204" pitchFamily="34" charset="0"/>
                        </a:rPr>
                        <a:t>Modulo</a:t>
                      </a:r>
                      <a:endParaRPr lang="es-CO" sz="1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19050" marB="19050" anchor="ctr">
                    <a:solidFill>
                      <a:schemeClr val="tx2">
                        <a:lumMod val="20000"/>
                        <a:lumOff val="80000"/>
                      </a:schemeClr>
                    </a:solidFill>
                  </a:tcPr>
                </a:tc>
                <a:tc>
                  <a:txBody>
                    <a:bodyPr/>
                    <a:lstStyle/>
                    <a:p>
                      <a:pPr algn="ctr" fontAlgn="ctr"/>
                      <a:r>
                        <a:rPr lang="es-CO" sz="1000" b="1" u="none" strike="noStrike" dirty="0">
                          <a:effectLst/>
                          <a:latin typeface="Arial" panose="020B0604020202020204" pitchFamily="34" charset="0"/>
                          <a:cs typeface="Arial" panose="020B0604020202020204" pitchFamily="34" charset="0"/>
                        </a:rPr>
                        <a:t>Mesa de construcción </a:t>
                      </a:r>
                      <a:endParaRPr lang="es-CO" sz="1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2">
                        <a:lumMod val="20000"/>
                        <a:lumOff val="80000"/>
                      </a:schemeClr>
                    </a:solidFill>
                  </a:tcPr>
                </a:tc>
                <a:tc>
                  <a:txBody>
                    <a:bodyPr/>
                    <a:lstStyle/>
                    <a:p>
                      <a:pPr algn="ctr" fontAlgn="ctr"/>
                      <a:r>
                        <a:rPr lang="es-CO" sz="1000" b="1" u="none" strike="noStrike" dirty="0">
                          <a:effectLst/>
                          <a:latin typeface="Arial" panose="020B0604020202020204" pitchFamily="34" charset="0"/>
                          <a:cs typeface="Arial" panose="020B0604020202020204" pitchFamily="34" charset="0"/>
                        </a:rPr>
                        <a:t>FECHA </a:t>
                      </a:r>
                      <a:endParaRPr lang="es-CO" sz="1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2">
                        <a:lumMod val="20000"/>
                        <a:lumOff val="80000"/>
                      </a:schemeClr>
                    </a:solidFill>
                  </a:tcPr>
                </a:tc>
                <a:tc>
                  <a:txBody>
                    <a:bodyPr/>
                    <a:lstStyle/>
                    <a:p>
                      <a:pPr algn="ctr" fontAlgn="ctr"/>
                      <a:r>
                        <a:rPr lang="es-CO" sz="1000" b="1" u="none" strike="noStrike" dirty="0">
                          <a:effectLst/>
                          <a:latin typeface="Arial" panose="020B0604020202020204" pitchFamily="34" charset="0"/>
                          <a:cs typeface="Arial" panose="020B0604020202020204" pitchFamily="34" charset="0"/>
                        </a:rPr>
                        <a:t>Asistentes </a:t>
                      </a:r>
                      <a:endParaRPr lang="es-CO" sz="1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1337925">
                <a:tc>
                  <a:txBody>
                    <a:bodyPr/>
                    <a:lstStyle/>
                    <a:p>
                      <a:pPr algn="ctr" fontAlgn="b"/>
                      <a:r>
                        <a:rPr lang="es-CO" sz="1100" b="1" i="0" u="none" strike="noStrike" dirty="0">
                          <a:solidFill>
                            <a:srgbClr val="000000"/>
                          </a:solidFill>
                          <a:effectLst/>
                          <a:latin typeface="Arial" panose="020B0604020202020204" pitchFamily="34" charset="0"/>
                          <a:cs typeface="Arial" panose="020B0604020202020204" pitchFamily="34" charset="0"/>
                        </a:rPr>
                        <a:t>Modulo 1 Virtual </a:t>
                      </a:r>
                    </a:p>
                  </a:txBody>
                  <a:tcPr marL="9525" marR="9525" marT="9525" marB="0" anchor="b"/>
                </a:tc>
                <a:tc>
                  <a:txBody>
                    <a:bodyPr/>
                    <a:lstStyle/>
                    <a:p>
                      <a:pPr algn="ctr" fontAlgn="ctr"/>
                      <a:r>
                        <a:rPr lang="es-CO" sz="1100" b="1" u="none" strike="noStrike" dirty="0">
                          <a:effectLst/>
                          <a:latin typeface="Arial" panose="020B0604020202020204" pitchFamily="34" charset="0"/>
                          <a:cs typeface="Arial" panose="020B0604020202020204" pitchFamily="34" charset="0"/>
                        </a:rPr>
                        <a:t>Mesa de ciudad y ciudadanía No 1 en el marco de los proyectos de ciudad y la misionalidad del IDU- Beneficiarios localidad de Ciudad Bolívar</a:t>
                      </a:r>
                      <a:endParaRPr lang="es-CO"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s-CO" sz="1100" b="1" u="none" strike="noStrike" dirty="0">
                          <a:effectLst/>
                          <a:latin typeface="Arial" panose="020B0604020202020204" pitchFamily="34" charset="0"/>
                          <a:cs typeface="Arial" panose="020B0604020202020204" pitchFamily="34" charset="0"/>
                        </a:rPr>
                        <a:t>29de julio de 2020</a:t>
                      </a:r>
                      <a:endParaRPr lang="es-CO"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ctr"/>
                      <a:r>
                        <a:rPr lang="es-CO" sz="1100" b="1" i="0" u="none" strike="noStrike" dirty="0">
                          <a:solidFill>
                            <a:srgbClr val="000000"/>
                          </a:solidFill>
                          <a:effectLst/>
                          <a:latin typeface="Arial" panose="020B0604020202020204" pitchFamily="34" charset="0"/>
                          <a:cs typeface="Arial" panose="020B0604020202020204" pitchFamily="34" charset="0"/>
                        </a:rPr>
                        <a:t>36</a:t>
                      </a:r>
                    </a:p>
                  </a:txBody>
                  <a:tcPr marL="9525" marR="9525" marT="9525" marB="0" anchor="ctr"/>
                </a:tc>
                <a:extLst>
                  <a:ext uri="{0D108BD9-81ED-4DB2-BD59-A6C34878D82A}">
                    <a16:rowId xmlns:a16="http://schemas.microsoft.com/office/drawing/2014/main" val="10001"/>
                  </a:ext>
                </a:extLst>
              </a:tr>
              <a:tr h="1066827">
                <a:tc>
                  <a:txBody>
                    <a:bodyPr/>
                    <a:lstStyle/>
                    <a:p>
                      <a:pPr algn="ctr" fontAlgn="b"/>
                      <a:r>
                        <a:rPr lang="es-CO" sz="1000" b="1" u="none" strike="noStrike" dirty="0">
                          <a:effectLst/>
                          <a:latin typeface="Arial" panose="020B0604020202020204" pitchFamily="34" charset="0"/>
                          <a:cs typeface="Arial" panose="020B0604020202020204" pitchFamily="34" charset="0"/>
                        </a:rPr>
                        <a:t>Modulo 2 Virtual </a:t>
                      </a:r>
                      <a:endParaRPr lang="es-CO" sz="1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19050" marB="19050" anchor="b"/>
                </a:tc>
                <a:tc>
                  <a:txBody>
                    <a:bodyPr/>
                    <a:lstStyle/>
                    <a:p>
                      <a:pPr algn="ctr" fontAlgn="ctr"/>
                      <a:r>
                        <a:rPr lang="es-CO" sz="1000" b="1" u="none" strike="noStrike" dirty="0">
                          <a:effectLst/>
                          <a:latin typeface="Arial" panose="020B0604020202020204" pitchFamily="34" charset="0"/>
                          <a:cs typeface="Arial" panose="020B0604020202020204" pitchFamily="34" charset="0"/>
                        </a:rPr>
                        <a:t>Mesa de ciudad y ciudadanía No 2 en el marco de los proyectos, Plataforma SIGIDU y Accesibilidad en la ciudad-comunicación asertiva </a:t>
                      </a:r>
                      <a:endParaRPr lang="es-CO" sz="1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pt-BR" sz="1000" b="1" u="none" strike="noStrike" dirty="0">
                          <a:effectLst/>
                          <a:latin typeface="Arial" panose="020B0604020202020204" pitchFamily="34" charset="0"/>
                          <a:cs typeface="Arial" panose="020B0604020202020204" pitchFamily="34" charset="0"/>
                        </a:rPr>
                        <a:t>18 de </a:t>
                      </a:r>
                      <a:r>
                        <a:rPr lang="pt-BR" sz="1000" b="1" u="none" strike="noStrike" dirty="0" err="1">
                          <a:effectLst/>
                          <a:latin typeface="Arial" panose="020B0604020202020204" pitchFamily="34" charset="0"/>
                          <a:cs typeface="Arial" panose="020B0604020202020204" pitchFamily="34" charset="0"/>
                        </a:rPr>
                        <a:t>noviembre</a:t>
                      </a:r>
                      <a:r>
                        <a:rPr lang="pt-BR" sz="1000" b="1" u="none" strike="noStrike" dirty="0">
                          <a:effectLst/>
                          <a:latin typeface="Arial" panose="020B0604020202020204" pitchFamily="34" charset="0"/>
                          <a:cs typeface="Arial" panose="020B0604020202020204" pitchFamily="34" charset="0"/>
                        </a:rPr>
                        <a:t> de 2020</a:t>
                      </a:r>
                      <a:endParaRPr lang="pt-BR" sz="1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19050" marB="19050" anchor="b"/>
                </a:tc>
                <a:tc>
                  <a:txBody>
                    <a:bodyPr/>
                    <a:lstStyle/>
                    <a:p>
                      <a:pPr algn="ctr" fontAlgn="ctr"/>
                      <a:r>
                        <a:rPr lang="es-CO" sz="1000" b="1" u="none" strike="noStrike" dirty="0">
                          <a:effectLst/>
                          <a:latin typeface="Arial" panose="020B0604020202020204" pitchFamily="34" charset="0"/>
                          <a:cs typeface="Arial" panose="020B0604020202020204" pitchFamily="34" charset="0"/>
                        </a:rPr>
                        <a:t>13</a:t>
                      </a:r>
                      <a:endParaRPr lang="es-CO" sz="1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19050" marB="19050" anchor="ctr"/>
                </a:tc>
                <a:extLst>
                  <a:ext uri="{0D108BD9-81ED-4DB2-BD59-A6C34878D82A}">
                    <a16:rowId xmlns:a16="http://schemas.microsoft.com/office/drawing/2014/main" val="10002"/>
                  </a:ext>
                </a:extLst>
              </a:tr>
              <a:tr h="251018">
                <a:tc gridSpan="3">
                  <a:txBody>
                    <a:bodyPr/>
                    <a:lstStyle/>
                    <a:p>
                      <a:pPr algn="ctr" fontAlgn="b"/>
                      <a:r>
                        <a:rPr lang="es-CO" sz="1100" b="1" u="none" strike="noStrike" dirty="0">
                          <a:effectLst/>
                          <a:latin typeface="Arial" panose="020B0604020202020204" pitchFamily="34" charset="0"/>
                          <a:cs typeface="Arial" panose="020B0604020202020204" pitchFamily="34" charset="0"/>
                        </a:rPr>
                        <a:t>TOTAL</a:t>
                      </a:r>
                      <a:endParaRPr lang="es-CO"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1">
                        <a:lumMod val="60000"/>
                        <a:lumOff val="40000"/>
                      </a:schemeClr>
                    </a:solidFill>
                  </a:tcPr>
                </a:tc>
                <a:tc hMerge="1">
                  <a:txBody>
                    <a:bodyPr/>
                    <a:lstStyle/>
                    <a:p>
                      <a:endParaRPr lang="es-CO"/>
                    </a:p>
                  </a:txBody>
                  <a:tcPr/>
                </a:tc>
                <a:tc hMerge="1">
                  <a:txBody>
                    <a:bodyPr/>
                    <a:lstStyle/>
                    <a:p>
                      <a:endParaRPr lang="es-CO"/>
                    </a:p>
                  </a:txBody>
                  <a:tcPr/>
                </a:tc>
                <a:tc>
                  <a:txBody>
                    <a:bodyPr/>
                    <a:lstStyle/>
                    <a:p>
                      <a:pPr algn="ctr" fontAlgn="ctr"/>
                      <a:r>
                        <a:rPr lang="es-CO" sz="1100" b="1" u="none" strike="noStrike" dirty="0">
                          <a:effectLst/>
                          <a:latin typeface="Arial" panose="020B0604020202020204" pitchFamily="34" charset="0"/>
                          <a:cs typeface="Arial" panose="020B0604020202020204" pitchFamily="34" charset="0"/>
                        </a:rPr>
                        <a:t>37</a:t>
                      </a:r>
                      <a:endParaRPr lang="es-CO"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1">
                        <a:lumMod val="60000"/>
                        <a:lumOff val="40000"/>
                      </a:schemeClr>
                    </a:solidFill>
                  </a:tcPr>
                </a:tc>
                <a:extLst>
                  <a:ext uri="{0D108BD9-81ED-4DB2-BD59-A6C34878D82A}">
                    <a16:rowId xmlns:a16="http://schemas.microsoft.com/office/drawing/2014/main" val="10003"/>
                  </a:ext>
                </a:extLst>
              </a:tr>
            </a:tbl>
          </a:graphicData>
        </a:graphic>
      </p:graphicFrame>
      <p:pic>
        <p:nvPicPr>
          <p:cNvPr id="4" name="Imagen 3">
            <a:extLst>
              <a:ext uri="{FF2B5EF4-FFF2-40B4-BE49-F238E27FC236}">
                <a16:creationId xmlns:a16="http://schemas.microsoft.com/office/drawing/2014/main" id="{F0E1AE24-0F98-4340-A7AD-240648E2ED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92" t="9162"/>
          <a:stretch/>
        </p:blipFill>
        <p:spPr>
          <a:xfrm>
            <a:off x="7169833" y="1950229"/>
            <a:ext cx="3817035" cy="1934803"/>
          </a:xfrm>
          <a:prstGeom prst="rect">
            <a:avLst/>
          </a:prstGeom>
        </p:spPr>
      </p:pic>
      <p:pic>
        <p:nvPicPr>
          <p:cNvPr id="16" name="Imagen 15">
            <a:extLst>
              <a:ext uri="{FF2B5EF4-FFF2-40B4-BE49-F238E27FC236}">
                <a16:creationId xmlns:a16="http://schemas.microsoft.com/office/drawing/2014/main" id="{E7093DB3-BA78-4CA5-AD30-93F6C367244E}"/>
              </a:ext>
            </a:extLst>
          </p:cNvPr>
          <p:cNvPicPr>
            <a:picLocks noChangeAspect="1"/>
          </p:cNvPicPr>
          <p:nvPr/>
        </p:nvPicPr>
        <p:blipFill rotWithShape="1">
          <a:blip r:embed="rId5">
            <a:extLst>
              <a:ext uri="{28A0092B-C50C-407E-A947-70E740481C1C}">
                <a14:useLocalDpi xmlns:a14="http://schemas.microsoft.com/office/drawing/2010/main" val="0"/>
              </a:ext>
            </a:extLst>
          </a:blip>
          <a:srcRect t="11487" b="65723"/>
          <a:stretch/>
        </p:blipFill>
        <p:spPr>
          <a:xfrm>
            <a:off x="7169833" y="3921526"/>
            <a:ext cx="3817035" cy="1638883"/>
          </a:xfrm>
          <a:prstGeom prst="rect">
            <a:avLst/>
          </a:prstGeom>
        </p:spPr>
      </p:pic>
    </p:spTree>
    <p:extLst>
      <p:ext uri="{BB962C8B-B14F-4D97-AF65-F5344CB8AC3E}">
        <p14:creationId xmlns:p14="http://schemas.microsoft.com/office/powerpoint/2010/main" val="2762336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771323" y="4885151"/>
            <a:ext cx="184666" cy="369332"/>
          </a:xfrm>
          <a:prstGeom prst="rect">
            <a:avLst/>
          </a:prstGeom>
          <a:noFill/>
        </p:spPr>
        <p:txBody>
          <a:bodyPr wrap="none" rtlCol="0">
            <a:spAutoFit/>
          </a:bodyPr>
          <a:lstStyle/>
          <a:p>
            <a:endParaRPr lang="es-ES" dirty="0"/>
          </a:p>
        </p:txBody>
      </p:sp>
      <p:graphicFrame>
        <p:nvGraphicFramePr>
          <p:cNvPr id="12" name="Tabla 11"/>
          <p:cNvGraphicFramePr>
            <a:graphicFrameLocks noGrp="1"/>
          </p:cNvGraphicFramePr>
          <p:nvPr>
            <p:extLst>
              <p:ext uri="{D42A27DB-BD31-4B8C-83A1-F6EECF244321}">
                <p14:modId xmlns:p14="http://schemas.microsoft.com/office/powerpoint/2010/main" val="4134261866"/>
              </p:ext>
            </p:extLst>
          </p:nvPr>
        </p:nvGraphicFramePr>
        <p:xfrm>
          <a:off x="453162" y="1622148"/>
          <a:ext cx="7375104" cy="4930596"/>
        </p:xfrm>
        <a:graphic>
          <a:graphicData uri="http://schemas.openxmlformats.org/drawingml/2006/table">
            <a:tbl>
              <a:tblPr firstRow="1" bandRow="1">
                <a:tableStyleId>{912C8C85-51F0-491E-9774-3900AFEF0FD7}</a:tableStyleId>
              </a:tblPr>
              <a:tblGrid>
                <a:gridCol w="1843776">
                  <a:extLst>
                    <a:ext uri="{9D8B030D-6E8A-4147-A177-3AD203B41FA5}">
                      <a16:colId xmlns:a16="http://schemas.microsoft.com/office/drawing/2014/main" val="20000"/>
                    </a:ext>
                  </a:extLst>
                </a:gridCol>
                <a:gridCol w="1843776">
                  <a:extLst>
                    <a:ext uri="{9D8B030D-6E8A-4147-A177-3AD203B41FA5}">
                      <a16:colId xmlns:a16="http://schemas.microsoft.com/office/drawing/2014/main" val="20001"/>
                    </a:ext>
                  </a:extLst>
                </a:gridCol>
                <a:gridCol w="1843776">
                  <a:extLst>
                    <a:ext uri="{9D8B030D-6E8A-4147-A177-3AD203B41FA5}">
                      <a16:colId xmlns:a16="http://schemas.microsoft.com/office/drawing/2014/main" val="20002"/>
                    </a:ext>
                  </a:extLst>
                </a:gridCol>
                <a:gridCol w="1843776">
                  <a:extLst>
                    <a:ext uri="{9D8B030D-6E8A-4147-A177-3AD203B41FA5}">
                      <a16:colId xmlns:a16="http://schemas.microsoft.com/office/drawing/2014/main" val="20003"/>
                    </a:ext>
                  </a:extLst>
                </a:gridCol>
              </a:tblGrid>
              <a:tr h="991318">
                <a:tc gridSpan="4">
                  <a:txBody>
                    <a:bodyPr/>
                    <a:lstStyle/>
                    <a:p>
                      <a:pPr algn="ctr"/>
                      <a:r>
                        <a:rPr lang="es-ES" sz="2800" dirty="0"/>
                        <a:t>Gestión social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s-E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s-E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ctr"/>
                      <a:endParaRPr lang="es-ES" sz="2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1104638">
                <a:tc>
                  <a:txBody>
                    <a:bodyPr/>
                    <a:lstStyle/>
                    <a:p>
                      <a:pPr algn="ctr"/>
                      <a:r>
                        <a:rPr lang="es-ES" sz="1600" b="1" dirty="0"/>
                        <a:t>Contratación mano de obra no calificada y vulnerable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s-ES" sz="1600" b="1" dirty="0"/>
                        <a:t>Participación ciudadana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s-ES" sz="1600" b="1" dirty="0"/>
                        <a:t>Cultura ciudadana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s-ES" sz="1600" b="1" dirty="0"/>
                        <a:t>Gobernanza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213829">
                <a:tc>
                  <a:txBody>
                    <a:bodyPr/>
                    <a:lstStyle/>
                    <a:p>
                      <a:pPr algn="ctr"/>
                      <a:r>
                        <a:rPr lang="es-ES" sz="4000" dirty="0"/>
                        <a:t>30 %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 dirty="0"/>
                        <a:t>Reuniones</a:t>
                      </a:r>
                      <a:r>
                        <a:rPr lang="es-ES" baseline="0" dirty="0"/>
                        <a:t> de inicio, avance y finalización.</a:t>
                      </a:r>
                    </a:p>
                    <a:p>
                      <a:endParaRPr lang="es-ES" baseline="0" dirty="0"/>
                    </a:p>
                    <a:p>
                      <a:r>
                        <a:rPr lang="es-ES" baseline="0" dirty="0"/>
                        <a:t>Comités IDU</a:t>
                      </a:r>
                    </a:p>
                    <a:p>
                      <a:endParaRPr lang="es-ES" baseline="0" dirty="0"/>
                    </a:p>
                    <a:p>
                      <a:r>
                        <a:rPr lang="es-ES" baseline="0" dirty="0"/>
                        <a:t>Grupos focales</a:t>
                      </a:r>
                    </a:p>
                    <a:p>
                      <a:r>
                        <a:rPr lang="es-ES" baseline="0" dirty="0"/>
                        <a:t>Reuniones con comerciantes</a:t>
                      </a:r>
                    </a:p>
                    <a:p>
                      <a:endParaRPr lang="es-E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 dirty="0"/>
                        <a:t>Talleres en colegios y universidades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 dirty="0"/>
                        <a:t>Articulación interinstitucional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13" name="Imagen 12"/>
          <p:cNvPicPr>
            <a:picLocks noChangeAspect="1"/>
          </p:cNvPicPr>
          <p:nvPr/>
        </p:nvPicPr>
        <p:blipFill>
          <a:blip r:embed="rId2"/>
          <a:stretch>
            <a:fillRect/>
          </a:stretch>
        </p:blipFill>
        <p:spPr>
          <a:xfrm>
            <a:off x="7988882" y="1897269"/>
            <a:ext cx="3942462" cy="2696944"/>
          </a:xfrm>
          <a:prstGeom prst="rect">
            <a:avLst/>
          </a:prstGeom>
        </p:spPr>
      </p:pic>
      <p:sp>
        <p:nvSpPr>
          <p:cNvPr id="14" name="CuadroTexto 13"/>
          <p:cNvSpPr txBox="1"/>
          <p:nvPr/>
        </p:nvSpPr>
        <p:spPr>
          <a:xfrm>
            <a:off x="453162" y="6220188"/>
            <a:ext cx="7115256" cy="369332"/>
          </a:xfrm>
          <a:prstGeom prst="rect">
            <a:avLst/>
          </a:prstGeom>
          <a:noFill/>
        </p:spPr>
        <p:txBody>
          <a:bodyPr wrap="square" rtlCol="0">
            <a:spAutoFit/>
          </a:bodyPr>
          <a:lstStyle/>
          <a:p>
            <a:r>
              <a:rPr lang="es-ES" b="1" dirty="0"/>
              <a:t>PQRS peticiones solicitudes y reclamos </a:t>
            </a:r>
          </a:p>
        </p:txBody>
      </p:sp>
      <p:sp>
        <p:nvSpPr>
          <p:cNvPr id="7" name="Título 1"/>
          <p:cNvSpPr>
            <a:spLocks noGrp="1"/>
          </p:cNvSpPr>
          <p:nvPr>
            <p:ph type="title"/>
          </p:nvPr>
        </p:nvSpPr>
        <p:spPr>
          <a:xfrm>
            <a:off x="3025333" y="240619"/>
            <a:ext cx="4864026" cy="1006586"/>
          </a:xfrm>
        </p:spPr>
        <p:txBody>
          <a:bodyPr/>
          <a:lstStyle/>
          <a:p>
            <a:r>
              <a:rPr lang="es-ES" dirty="0"/>
              <a:t>Gestión Social </a:t>
            </a:r>
          </a:p>
        </p:txBody>
      </p:sp>
      <p:sp>
        <p:nvSpPr>
          <p:cNvPr id="8" name="Rectángulo 7"/>
          <p:cNvSpPr/>
          <p:nvPr/>
        </p:nvSpPr>
        <p:spPr>
          <a:xfrm>
            <a:off x="2888816" y="1160791"/>
            <a:ext cx="3979817" cy="8641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9" name="37888 Imagen">
            <a:extLst>
              <a:ext uri="{FF2B5EF4-FFF2-40B4-BE49-F238E27FC236}">
                <a16:creationId xmlns:a16="http://schemas.microsoft.com/office/drawing/2014/main" id="{A7C35471-A50D-48C3-BBC1-8E3108469444}"/>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3808" y="217775"/>
            <a:ext cx="1092900" cy="114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7496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75534" y="34051"/>
            <a:ext cx="7995483" cy="1006586"/>
          </a:xfrm>
        </p:spPr>
        <p:txBody>
          <a:bodyPr>
            <a:normAutofit fontScale="90000"/>
          </a:bodyPr>
          <a:lstStyle/>
          <a:p>
            <a:r>
              <a:rPr lang="es-ES" dirty="0"/>
              <a:t>Estado de la malla vial urbana 2020 </a:t>
            </a:r>
          </a:p>
        </p:txBody>
      </p:sp>
      <p:sp>
        <p:nvSpPr>
          <p:cNvPr id="13" name="Rectángulo 12"/>
          <p:cNvSpPr/>
          <p:nvPr/>
        </p:nvSpPr>
        <p:spPr>
          <a:xfrm>
            <a:off x="2420983" y="1040637"/>
            <a:ext cx="7045234" cy="5474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4" name="37888 Imagen">
            <a:extLst>
              <a:ext uri="{FF2B5EF4-FFF2-40B4-BE49-F238E27FC236}">
                <a16:creationId xmlns:a16="http://schemas.microsoft.com/office/drawing/2014/main" id="{A7C35471-A50D-48C3-BBC1-8E3108469444}"/>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7291" y="144409"/>
            <a:ext cx="1092900" cy="114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26 Imagen">
            <a:extLst>
              <a:ext uri="{FF2B5EF4-FFF2-40B4-BE49-F238E27FC236}">
                <a16:creationId xmlns:a16="http://schemas.microsoft.com/office/drawing/2014/main" id="{00000000-0008-0000-0400-00001A0000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88750" y="1270698"/>
            <a:ext cx="1720803" cy="507359"/>
          </a:xfrm>
          <a:prstGeom prst="rect">
            <a:avLst/>
          </a:prstGeom>
        </p:spPr>
      </p:pic>
      <p:pic>
        <p:nvPicPr>
          <p:cNvPr id="18" name="39 Imagen">
            <a:extLst>
              <a:ext uri="{FF2B5EF4-FFF2-40B4-BE49-F238E27FC236}">
                <a16:creationId xmlns:a16="http://schemas.microsoft.com/office/drawing/2014/main" id="{00000000-0008-0000-0300-00002800000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3275" y="1270698"/>
            <a:ext cx="913117" cy="572503"/>
          </a:xfrm>
          <a:prstGeom prst="rect">
            <a:avLst/>
          </a:prstGeom>
          <a:noFill/>
          <a:extLst>
            <a:ext uri="{909E8E84-426E-40DD-AFC4-6F175D3DCCD1}">
              <a14:hiddenFill xmlns:a14="http://schemas.microsoft.com/office/drawing/2010/main">
                <a:solidFill>
                  <a:srgbClr val="FFFFFF"/>
                </a:solidFill>
              </a14:hiddenFill>
            </a:ext>
          </a:extLst>
        </p:spPr>
      </p:pic>
      <p:pic>
        <p:nvPicPr>
          <p:cNvPr id="19" name="20 Imagen">
            <a:extLst>
              <a:ext uri="{FF2B5EF4-FFF2-40B4-BE49-F238E27FC236}">
                <a16:creationId xmlns:a16="http://schemas.microsoft.com/office/drawing/2014/main" id="{00000000-0008-0000-0300-00001600000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15614" y="1295809"/>
            <a:ext cx="1221353" cy="647622"/>
          </a:xfrm>
          <a:prstGeom prst="rect">
            <a:avLst/>
          </a:prstGeom>
        </p:spPr>
      </p:pic>
      <p:pic>
        <p:nvPicPr>
          <p:cNvPr id="20" name="39 Imagen">
            <a:extLst>
              <a:ext uri="{FF2B5EF4-FFF2-40B4-BE49-F238E27FC236}">
                <a16:creationId xmlns:a16="http://schemas.microsoft.com/office/drawing/2014/main" id="{16D691EF-6F58-4B0A-9C36-A91F1388946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2147" y="1313968"/>
            <a:ext cx="913117" cy="57250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04C4429A-909B-412B-A855-79C876214E8F}"/>
              </a:ext>
            </a:extLst>
          </p:cNvPr>
          <p:cNvPicPr/>
          <p:nvPr/>
        </p:nvPicPr>
        <p:blipFill rotWithShape="1">
          <a:blip r:embed="rId6"/>
          <a:srcRect t="27168" r="49932" b="12457"/>
          <a:stretch/>
        </p:blipFill>
        <p:spPr bwMode="auto">
          <a:xfrm>
            <a:off x="312147" y="2018515"/>
            <a:ext cx="5461128" cy="4373123"/>
          </a:xfrm>
          <a:prstGeom prst="rect">
            <a:avLst/>
          </a:prstGeom>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3F6F1184-04EF-4726-8849-E008B46E989A}"/>
              </a:ext>
            </a:extLst>
          </p:cNvPr>
          <p:cNvPicPr/>
          <p:nvPr/>
        </p:nvPicPr>
        <p:blipFill rotWithShape="1">
          <a:blip r:embed="rId7"/>
          <a:srcRect t="26565" r="60964" b="12155"/>
          <a:stretch/>
        </p:blipFill>
        <p:spPr bwMode="auto">
          <a:xfrm>
            <a:off x="5773275" y="2018515"/>
            <a:ext cx="5244713" cy="43731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93710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9"/>
          <p:cNvSpPr/>
          <p:nvPr/>
        </p:nvSpPr>
        <p:spPr>
          <a:xfrm>
            <a:off x="3345063" y="0"/>
            <a:ext cx="4369409" cy="769441"/>
          </a:xfrm>
          <a:prstGeom prst="rect">
            <a:avLst/>
          </a:prstGeom>
          <a:solidFill>
            <a:srgbClr val="C9D41E"/>
          </a:solidFill>
          <a:ln>
            <a:noFill/>
          </a:ln>
        </p:spPr>
        <p:txBody>
          <a:bodyPr spcFirstLastPara="1" wrap="square" lIns="91425" tIns="45700" rIns="91425" bIns="45700" anchor="t" anchorCtr="0">
            <a:noAutofit/>
          </a:bodyPr>
          <a:lstStyle/>
          <a:p>
            <a:pPr algn="ctr">
              <a:buClr>
                <a:srgbClr val="000000"/>
              </a:buClr>
              <a:buSzPts val="4400"/>
              <a:buFont typeface="Arial"/>
              <a:buNone/>
            </a:pPr>
            <a:r>
              <a:rPr lang="es-CO" sz="4400" kern="0" dirty="0">
                <a:solidFill>
                  <a:srgbClr val="424913"/>
                </a:solidFill>
                <a:latin typeface="Bebas Neue"/>
                <a:ea typeface="Bebas Neue"/>
                <a:cs typeface="Bebas Neue"/>
                <a:sym typeface="Bebas Neue"/>
              </a:rPr>
              <a:t>METAS</a:t>
            </a:r>
            <a:endParaRPr sz="4400" kern="0" dirty="0">
              <a:solidFill>
                <a:srgbClr val="424913"/>
              </a:solidFill>
              <a:latin typeface="Bebas Neue"/>
              <a:ea typeface="Bebas Neue"/>
              <a:cs typeface="Bebas Neue"/>
              <a:sym typeface="Bebas Neue"/>
            </a:endParaRPr>
          </a:p>
        </p:txBody>
      </p:sp>
      <p:sp>
        <p:nvSpPr>
          <p:cNvPr id="452" name="Google Shape;452;p39"/>
          <p:cNvSpPr/>
          <p:nvPr/>
        </p:nvSpPr>
        <p:spPr>
          <a:xfrm>
            <a:off x="-1" y="283430"/>
            <a:ext cx="2947737" cy="430887"/>
          </a:xfrm>
          <a:prstGeom prst="rect">
            <a:avLst/>
          </a:prstGeom>
          <a:noFill/>
          <a:ln>
            <a:noFill/>
          </a:ln>
        </p:spPr>
        <p:txBody>
          <a:bodyPr spcFirstLastPara="1" wrap="square" lIns="0" tIns="0" rIns="0" bIns="0" anchor="t" anchorCtr="0">
            <a:noAutofit/>
          </a:bodyPr>
          <a:lstStyle/>
          <a:p>
            <a:pPr algn="ctr">
              <a:buClr>
                <a:srgbClr val="CAD23B"/>
              </a:buClr>
              <a:buSzPts val="2800"/>
              <a:buFont typeface="Bebas Neue"/>
              <a:buNone/>
            </a:pPr>
            <a:r>
              <a:rPr lang="es-CO" sz="2800" kern="0" dirty="0">
                <a:solidFill>
                  <a:srgbClr val="780C53"/>
                </a:solidFill>
                <a:latin typeface="Bebas Neue"/>
                <a:ea typeface="Bebas Neue"/>
                <a:cs typeface="Bebas Neue"/>
                <a:sym typeface="Bebas Neue"/>
              </a:rPr>
              <a:t>PROPÓSITO 4</a:t>
            </a:r>
            <a:endParaRPr sz="1200" kern="0" dirty="0">
              <a:solidFill>
                <a:srgbClr val="780C53"/>
              </a:solidFill>
              <a:cs typeface="Arial"/>
              <a:sym typeface="Arial"/>
            </a:endParaRPr>
          </a:p>
        </p:txBody>
      </p:sp>
      <p:graphicFrame>
        <p:nvGraphicFramePr>
          <p:cNvPr id="5" name="Tabla 4"/>
          <p:cNvGraphicFramePr>
            <a:graphicFrameLocks noGrp="1"/>
          </p:cNvGraphicFramePr>
          <p:nvPr>
            <p:extLst>
              <p:ext uri="{D42A27DB-BD31-4B8C-83A1-F6EECF244321}">
                <p14:modId xmlns:p14="http://schemas.microsoft.com/office/powerpoint/2010/main" val="971127876"/>
              </p:ext>
            </p:extLst>
          </p:nvPr>
        </p:nvGraphicFramePr>
        <p:xfrm>
          <a:off x="535416" y="769442"/>
          <a:ext cx="10310775" cy="4660687"/>
        </p:xfrm>
        <a:graphic>
          <a:graphicData uri="http://schemas.openxmlformats.org/drawingml/2006/table">
            <a:tbl>
              <a:tblPr/>
              <a:tblGrid>
                <a:gridCol w="1175009">
                  <a:extLst>
                    <a:ext uri="{9D8B030D-6E8A-4147-A177-3AD203B41FA5}">
                      <a16:colId xmlns:a16="http://schemas.microsoft.com/office/drawing/2014/main" val="20000"/>
                    </a:ext>
                  </a:extLst>
                </a:gridCol>
                <a:gridCol w="1006239">
                  <a:extLst>
                    <a:ext uri="{9D8B030D-6E8A-4147-A177-3AD203B41FA5}">
                      <a16:colId xmlns:a16="http://schemas.microsoft.com/office/drawing/2014/main" val="20001"/>
                    </a:ext>
                  </a:extLst>
                </a:gridCol>
                <a:gridCol w="2267224">
                  <a:extLst>
                    <a:ext uri="{9D8B030D-6E8A-4147-A177-3AD203B41FA5}">
                      <a16:colId xmlns:a16="http://schemas.microsoft.com/office/drawing/2014/main" val="20002"/>
                    </a:ext>
                  </a:extLst>
                </a:gridCol>
                <a:gridCol w="764233">
                  <a:extLst>
                    <a:ext uri="{9D8B030D-6E8A-4147-A177-3AD203B41FA5}">
                      <a16:colId xmlns:a16="http://schemas.microsoft.com/office/drawing/2014/main" val="20003"/>
                    </a:ext>
                  </a:extLst>
                </a:gridCol>
                <a:gridCol w="764233">
                  <a:extLst>
                    <a:ext uri="{9D8B030D-6E8A-4147-A177-3AD203B41FA5}">
                      <a16:colId xmlns:a16="http://schemas.microsoft.com/office/drawing/2014/main" val="20004"/>
                    </a:ext>
                  </a:extLst>
                </a:gridCol>
                <a:gridCol w="1018977">
                  <a:extLst>
                    <a:ext uri="{9D8B030D-6E8A-4147-A177-3AD203B41FA5}">
                      <a16:colId xmlns:a16="http://schemas.microsoft.com/office/drawing/2014/main" val="20005"/>
                    </a:ext>
                  </a:extLst>
                </a:gridCol>
                <a:gridCol w="1022161">
                  <a:extLst>
                    <a:ext uri="{9D8B030D-6E8A-4147-A177-3AD203B41FA5}">
                      <a16:colId xmlns:a16="http://schemas.microsoft.com/office/drawing/2014/main" val="20006"/>
                    </a:ext>
                  </a:extLst>
                </a:gridCol>
                <a:gridCol w="2292699">
                  <a:extLst>
                    <a:ext uri="{9D8B030D-6E8A-4147-A177-3AD203B41FA5}">
                      <a16:colId xmlns:a16="http://schemas.microsoft.com/office/drawing/2014/main" val="20007"/>
                    </a:ext>
                  </a:extLst>
                </a:gridCol>
              </a:tblGrid>
              <a:tr h="941859">
                <a:tc>
                  <a:txBody>
                    <a:bodyPr/>
                    <a:lstStyle/>
                    <a:p>
                      <a:pPr algn="ctr" fontAlgn="b"/>
                      <a:r>
                        <a:rPr lang="es-CO" sz="1200" b="1" i="0" u="none" strike="noStrike" dirty="0">
                          <a:solidFill>
                            <a:srgbClr val="000000"/>
                          </a:solidFill>
                          <a:effectLst/>
                          <a:latin typeface="+mj-lt"/>
                        </a:rPr>
                        <a:t>No CTTO DE OBRA</a:t>
                      </a:r>
                    </a:p>
                  </a:txBody>
                  <a:tcPr marL="8706" marR="8706" marT="87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CO" sz="1200" b="1" i="0" u="none" strike="noStrike" dirty="0">
                          <a:solidFill>
                            <a:srgbClr val="000000"/>
                          </a:solidFill>
                          <a:effectLst/>
                          <a:latin typeface="+mj-lt"/>
                        </a:rPr>
                        <a:t>NOMBRE COTO DE CONTRATO</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CO" sz="1200" b="1" i="0" u="none" strike="noStrike" dirty="0">
                          <a:solidFill>
                            <a:srgbClr val="000000"/>
                          </a:solidFill>
                          <a:effectLst/>
                          <a:latin typeface="+mj-lt"/>
                        </a:rPr>
                        <a:t>OBJETO CONTRACTUAL</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CO" sz="1200" b="1" i="0" u="none" strike="noStrike" dirty="0">
                          <a:solidFill>
                            <a:srgbClr val="000000"/>
                          </a:solidFill>
                          <a:effectLst/>
                          <a:latin typeface="+mj-lt"/>
                        </a:rPr>
                        <a:t>LOCALIDAD</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CO" sz="1200" b="1" i="0" u="none" strike="noStrike" dirty="0">
                          <a:solidFill>
                            <a:srgbClr val="000000"/>
                          </a:solidFill>
                          <a:effectLst/>
                          <a:latin typeface="+mj-lt"/>
                        </a:rPr>
                        <a:t>ESTADO</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CO" sz="1200" b="1" i="0" u="none" strike="noStrike" dirty="0">
                          <a:solidFill>
                            <a:srgbClr val="000000"/>
                          </a:solidFill>
                          <a:effectLst/>
                          <a:latin typeface="+mj-lt"/>
                        </a:rPr>
                        <a:t>ETAPAS</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CO" sz="1200" b="1" i="0" u="none" strike="noStrike">
                          <a:solidFill>
                            <a:srgbClr val="000000"/>
                          </a:solidFill>
                          <a:effectLst/>
                          <a:latin typeface="+mj-lt"/>
                        </a:rPr>
                        <a:t>NOMBRE DEL COORDINADOR SOCIAL IDU</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CO" sz="1200" b="1" i="0" u="none" strike="noStrike">
                          <a:solidFill>
                            <a:srgbClr val="000000"/>
                          </a:solidFill>
                          <a:effectLst/>
                          <a:latin typeface="+mj-lt"/>
                        </a:rPr>
                        <a:t>OBSERVACIONES </a:t>
                      </a:r>
                    </a:p>
                  </a:txBody>
                  <a:tcPr marL="8706" marR="8706" marT="87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819316">
                <a:tc>
                  <a:txBody>
                    <a:bodyPr/>
                    <a:lstStyle/>
                    <a:p>
                      <a:pPr algn="ctr" fontAlgn="b"/>
                      <a:r>
                        <a:rPr lang="es-CO" sz="1200" b="1" i="0" u="none" strike="noStrike" dirty="0">
                          <a:solidFill>
                            <a:srgbClr val="000000"/>
                          </a:solidFill>
                          <a:effectLst/>
                          <a:latin typeface="+mj-lt"/>
                        </a:rPr>
                        <a:t>1699-2020</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Conservación SITP</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ES" sz="1400" b="1" i="0" u="none" strike="noStrike" cap="none" dirty="0">
                          <a:solidFill>
                            <a:schemeClr val="tx1"/>
                          </a:solidFill>
                          <a:effectLst/>
                          <a:latin typeface="+mj-lt"/>
                          <a:ea typeface="+mn-ea"/>
                          <a:cs typeface="+mn-cs"/>
                          <a:sym typeface="Arial"/>
                        </a:rPr>
                        <a:t>Mantenimiento de espacio público y paraderos SITP grupo 2 2020</a:t>
                      </a:r>
                      <a:endParaRPr lang="es-CO" sz="1200" b="1" i="0" u="none" strike="noStrike" dirty="0">
                        <a:solidFill>
                          <a:srgbClr val="000000"/>
                        </a:solidFill>
                        <a:effectLst/>
                        <a:latin typeface="+mj-lt"/>
                      </a:endParaRP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Ciudad Bolívar </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activo</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Diagnóstico y preliminares</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Andrea Méndez </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Definiendo Diagnóstico preliminar para los segmentos viales.</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01"/>
                  </a:ext>
                </a:extLst>
              </a:tr>
              <a:tr h="1148845">
                <a:tc>
                  <a:txBody>
                    <a:bodyPr/>
                    <a:lstStyle/>
                    <a:p>
                      <a:pPr algn="l" fontAlgn="b"/>
                      <a:r>
                        <a:rPr lang="es-CO" sz="1200" b="1" i="0" u="none" strike="noStrike" dirty="0">
                          <a:solidFill>
                            <a:srgbClr val="000000"/>
                          </a:solidFill>
                          <a:effectLst/>
                          <a:latin typeface="+mj-lt"/>
                        </a:rPr>
                        <a:t>1626-2020</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Mantenimiento de vías Arteriales</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ES" sz="1400" b="1" i="0" u="none" strike="noStrike" cap="none" dirty="0">
                          <a:solidFill>
                            <a:schemeClr val="tx1"/>
                          </a:solidFill>
                          <a:effectLst/>
                          <a:latin typeface="+mj-lt"/>
                          <a:ea typeface="+mn-ea"/>
                          <a:cs typeface="+mn-cs"/>
                          <a:sym typeface="Arial"/>
                        </a:rPr>
                        <a:t>Conservación malla vial arterial grupo 1 2020</a:t>
                      </a:r>
                      <a:endParaRPr lang="es-CO" sz="1200" b="1" i="0" u="none" strike="noStrike" dirty="0">
                        <a:solidFill>
                          <a:srgbClr val="000000"/>
                        </a:solidFill>
                        <a:effectLst/>
                        <a:latin typeface="+mj-lt"/>
                      </a:endParaRP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Ciudad Bolívar </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Activo</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Mantenimiento vías principales.</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Andrea Méndez</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s-CO" sz="1200" b="1" i="0" u="none" strike="noStrike" dirty="0">
                          <a:solidFill>
                            <a:srgbClr val="000000"/>
                          </a:solidFill>
                          <a:effectLst/>
                          <a:latin typeface="+mj-lt"/>
                        </a:rPr>
                        <a:t>Definiendo Diagnóstico preliminar para los segmentos viales: Autopista sur, rio Tunjuelito, av. Villavicencio y vía a Usme.</a:t>
                      </a:r>
                    </a:p>
                    <a:p>
                      <a:pPr algn="l" fontAlgn="b"/>
                      <a:endParaRPr lang="es-CO" sz="1200" b="1" i="0" u="none" strike="noStrike" dirty="0">
                        <a:solidFill>
                          <a:srgbClr val="000000"/>
                        </a:solidFill>
                        <a:effectLst/>
                        <a:latin typeface="+mj-lt"/>
                      </a:endParaRP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02"/>
                  </a:ext>
                </a:extLst>
              </a:tr>
              <a:tr h="1750667">
                <a:tc>
                  <a:txBody>
                    <a:bodyPr/>
                    <a:lstStyle/>
                    <a:p>
                      <a:pPr algn="l" fontAlgn="b"/>
                      <a:r>
                        <a:rPr lang="es-CO" sz="1200" b="1" i="0" u="none" strike="noStrike" dirty="0">
                          <a:solidFill>
                            <a:srgbClr val="000000"/>
                          </a:solidFill>
                          <a:effectLst/>
                          <a:latin typeface="+mj-lt"/>
                        </a:rPr>
                        <a:t>IDU-1507-2017</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Intersección Autopista Sur por la NQS</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FACTIBILIDAD, ESTUDIOS Y DISEÑOS DE LA INTERSECCIÓN A DESNIVEL AUTOPISTA SUR (NQS) CON LA AVENIDA Bosa, EN LA CIUDAD DE BOGOTA D.C</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Bosa, Kennedy y Ciudad Bolívar</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En proceso de liquidación</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Estudios y Diseños </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Maribel Ramos Arias </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Proceso de liquidación por parte del IDU, para la etapa de construcción  se presento al Ministerio de Hacienda y Planeación ya que los recursos que se requieren son por regalías.</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97406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9"/>
          <p:cNvSpPr/>
          <p:nvPr/>
        </p:nvSpPr>
        <p:spPr>
          <a:xfrm>
            <a:off x="3201251" y="217647"/>
            <a:ext cx="4369409" cy="769441"/>
          </a:xfrm>
          <a:prstGeom prst="rect">
            <a:avLst/>
          </a:prstGeom>
          <a:solidFill>
            <a:srgbClr val="C9D41E"/>
          </a:solidFill>
          <a:ln>
            <a:noFill/>
          </a:ln>
        </p:spPr>
        <p:txBody>
          <a:bodyPr spcFirstLastPara="1" wrap="square" lIns="91425" tIns="45700" rIns="91425" bIns="45700" anchor="t" anchorCtr="0">
            <a:noAutofit/>
          </a:bodyPr>
          <a:lstStyle/>
          <a:p>
            <a:pPr algn="ctr">
              <a:buClr>
                <a:srgbClr val="000000"/>
              </a:buClr>
              <a:buSzPts val="4400"/>
              <a:buFont typeface="Arial"/>
              <a:buNone/>
            </a:pPr>
            <a:r>
              <a:rPr lang="es-CO" sz="4400" kern="0" dirty="0">
                <a:solidFill>
                  <a:srgbClr val="424913"/>
                </a:solidFill>
                <a:latin typeface="Bebas Neue"/>
                <a:ea typeface="Bebas Neue"/>
                <a:cs typeface="Bebas Neue"/>
                <a:sym typeface="Bebas Neue"/>
              </a:rPr>
              <a:t>METAS</a:t>
            </a:r>
            <a:endParaRPr sz="4400" kern="0" dirty="0">
              <a:solidFill>
                <a:srgbClr val="424913"/>
              </a:solidFill>
              <a:latin typeface="Bebas Neue"/>
              <a:ea typeface="Bebas Neue"/>
              <a:cs typeface="Bebas Neue"/>
              <a:sym typeface="Bebas Neue"/>
            </a:endParaRPr>
          </a:p>
        </p:txBody>
      </p:sp>
      <p:sp>
        <p:nvSpPr>
          <p:cNvPr id="452" name="Google Shape;452;p39"/>
          <p:cNvSpPr/>
          <p:nvPr/>
        </p:nvSpPr>
        <p:spPr>
          <a:xfrm>
            <a:off x="-1" y="283430"/>
            <a:ext cx="2947737" cy="430887"/>
          </a:xfrm>
          <a:prstGeom prst="rect">
            <a:avLst/>
          </a:prstGeom>
          <a:noFill/>
          <a:ln>
            <a:noFill/>
          </a:ln>
        </p:spPr>
        <p:txBody>
          <a:bodyPr spcFirstLastPara="1" wrap="square" lIns="0" tIns="0" rIns="0" bIns="0" anchor="t" anchorCtr="0">
            <a:noAutofit/>
          </a:bodyPr>
          <a:lstStyle/>
          <a:p>
            <a:pPr algn="ctr">
              <a:buClr>
                <a:srgbClr val="CAD23B"/>
              </a:buClr>
              <a:buSzPts val="2800"/>
              <a:buFont typeface="Bebas Neue"/>
              <a:buNone/>
            </a:pPr>
            <a:r>
              <a:rPr lang="es-CO" sz="2800" kern="0" dirty="0">
                <a:solidFill>
                  <a:srgbClr val="780C53"/>
                </a:solidFill>
                <a:latin typeface="Bebas Neue"/>
                <a:ea typeface="Bebas Neue"/>
                <a:cs typeface="Bebas Neue"/>
                <a:sym typeface="Bebas Neue"/>
              </a:rPr>
              <a:t>PROPÓSITO 4</a:t>
            </a:r>
            <a:endParaRPr sz="1200" kern="0" dirty="0">
              <a:solidFill>
                <a:srgbClr val="780C53"/>
              </a:solidFill>
              <a:cs typeface="Arial"/>
              <a:sym typeface="Arial"/>
            </a:endParaRPr>
          </a:p>
        </p:txBody>
      </p:sp>
      <p:graphicFrame>
        <p:nvGraphicFramePr>
          <p:cNvPr id="3" name="Tabla 2"/>
          <p:cNvGraphicFramePr>
            <a:graphicFrameLocks noGrp="1"/>
          </p:cNvGraphicFramePr>
          <p:nvPr>
            <p:extLst>
              <p:ext uri="{D42A27DB-BD31-4B8C-83A1-F6EECF244321}">
                <p14:modId xmlns:p14="http://schemas.microsoft.com/office/powerpoint/2010/main" val="1179043770"/>
              </p:ext>
            </p:extLst>
          </p:nvPr>
        </p:nvGraphicFramePr>
        <p:xfrm>
          <a:off x="457199" y="838202"/>
          <a:ext cx="10304584" cy="4801346"/>
        </p:xfrm>
        <a:graphic>
          <a:graphicData uri="http://schemas.openxmlformats.org/drawingml/2006/table">
            <a:tbl>
              <a:tblPr/>
              <a:tblGrid>
                <a:gridCol w="1145796">
                  <a:extLst>
                    <a:ext uri="{9D8B030D-6E8A-4147-A177-3AD203B41FA5}">
                      <a16:colId xmlns:a16="http://schemas.microsoft.com/office/drawing/2014/main" val="20000"/>
                    </a:ext>
                  </a:extLst>
                </a:gridCol>
                <a:gridCol w="981224">
                  <a:extLst>
                    <a:ext uri="{9D8B030D-6E8A-4147-A177-3AD203B41FA5}">
                      <a16:colId xmlns:a16="http://schemas.microsoft.com/office/drawing/2014/main" val="20001"/>
                    </a:ext>
                  </a:extLst>
                </a:gridCol>
                <a:gridCol w="2210858">
                  <a:extLst>
                    <a:ext uri="{9D8B030D-6E8A-4147-A177-3AD203B41FA5}">
                      <a16:colId xmlns:a16="http://schemas.microsoft.com/office/drawing/2014/main" val="20002"/>
                    </a:ext>
                  </a:extLst>
                </a:gridCol>
                <a:gridCol w="745233">
                  <a:extLst>
                    <a:ext uri="{9D8B030D-6E8A-4147-A177-3AD203B41FA5}">
                      <a16:colId xmlns:a16="http://schemas.microsoft.com/office/drawing/2014/main" val="20003"/>
                    </a:ext>
                  </a:extLst>
                </a:gridCol>
                <a:gridCol w="745233">
                  <a:extLst>
                    <a:ext uri="{9D8B030D-6E8A-4147-A177-3AD203B41FA5}">
                      <a16:colId xmlns:a16="http://schemas.microsoft.com/office/drawing/2014/main" val="20004"/>
                    </a:ext>
                  </a:extLst>
                </a:gridCol>
                <a:gridCol w="993643">
                  <a:extLst>
                    <a:ext uri="{9D8B030D-6E8A-4147-A177-3AD203B41FA5}">
                      <a16:colId xmlns:a16="http://schemas.microsoft.com/office/drawing/2014/main" val="20005"/>
                    </a:ext>
                  </a:extLst>
                </a:gridCol>
                <a:gridCol w="996748">
                  <a:extLst>
                    <a:ext uri="{9D8B030D-6E8A-4147-A177-3AD203B41FA5}">
                      <a16:colId xmlns:a16="http://schemas.microsoft.com/office/drawing/2014/main" val="20006"/>
                    </a:ext>
                  </a:extLst>
                </a:gridCol>
                <a:gridCol w="2485849">
                  <a:extLst>
                    <a:ext uri="{9D8B030D-6E8A-4147-A177-3AD203B41FA5}">
                      <a16:colId xmlns:a16="http://schemas.microsoft.com/office/drawing/2014/main" val="20007"/>
                    </a:ext>
                  </a:extLst>
                </a:gridCol>
              </a:tblGrid>
              <a:tr h="803252">
                <a:tc>
                  <a:txBody>
                    <a:bodyPr/>
                    <a:lstStyle/>
                    <a:p>
                      <a:pPr algn="ctr" fontAlgn="b"/>
                      <a:r>
                        <a:rPr lang="es-CO" sz="1200" b="1" i="0" u="none" strike="noStrike" dirty="0">
                          <a:solidFill>
                            <a:srgbClr val="000000"/>
                          </a:solidFill>
                          <a:effectLst/>
                          <a:latin typeface="+mj-lt"/>
                        </a:rPr>
                        <a:t>No CTTO DE OBRA</a:t>
                      </a:r>
                    </a:p>
                  </a:txBody>
                  <a:tcPr marL="8671" marR="8671" marT="867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CO" sz="1200" b="1" i="0" u="none" strike="noStrike" dirty="0">
                          <a:solidFill>
                            <a:srgbClr val="000000"/>
                          </a:solidFill>
                          <a:effectLst/>
                          <a:latin typeface="+mj-lt"/>
                        </a:rPr>
                        <a:t>NOMBRE COTO DE CONTRATO</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CO" sz="1200" b="1" i="0" u="none" strike="noStrike" dirty="0">
                          <a:solidFill>
                            <a:srgbClr val="000000"/>
                          </a:solidFill>
                          <a:effectLst/>
                          <a:latin typeface="+mj-lt"/>
                        </a:rPr>
                        <a:t>OBJETO CONTRACTUAL</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CO" sz="1200" b="1" i="0" u="none" strike="noStrike">
                          <a:solidFill>
                            <a:srgbClr val="000000"/>
                          </a:solidFill>
                          <a:effectLst/>
                          <a:latin typeface="+mj-lt"/>
                        </a:rPr>
                        <a:t>LOCALIDAD</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CO" sz="1200" b="1" i="0" u="none" strike="noStrike">
                          <a:solidFill>
                            <a:srgbClr val="000000"/>
                          </a:solidFill>
                          <a:effectLst/>
                          <a:latin typeface="+mj-lt"/>
                        </a:rPr>
                        <a:t>ESTADO</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CO" sz="1200" b="1" i="0" u="none" strike="noStrike">
                          <a:solidFill>
                            <a:srgbClr val="000000"/>
                          </a:solidFill>
                          <a:effectLst/>
                          <a:latin typeface="+mj-lt"/>
                        </a:rPr>
                        <a:t>ETAPAS</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CO" sz="1200" b="1" i="0" u="none" strike="noStrike">
                          <a:solidFill>
                            <a:srgbClr val="000000"/>
                          </a:solidFill>
                          <a:effectLst/>
                          <a:latin typeface="+mj-lt"/>
                        </a:rPr>
                        <a:t>NOMBRE DEL COORDINADOR SOCIAL IDU</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CO" sz="1200" b="1" i="0" u="none" strike="noStrike">
                          <a:solidFill>
                            <a:srgbClr val="000000"/>
                          </a:solidFill>
                          <a:effectLst/>
                          <a:latin typeface="+mj-lt"/>
                        </a:rPr>
                        <a:t>OBSERVACIONES </a:t>
                      </a:r>
                    </a:p>
                  </a:txBody>
                  <a:tcPr marL="8671" marR="8671" marT="86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1638685">
                <a:tc>
                  <a:txBody>
                    <a:bodyPr/>
                    <a:lstStyle/>
                    <a:p>
                      <a:pPr algn="l" fontAlgn="b"/>
                      <a:r>
                        <a:rPr lang="es-CO" sz="1200" b="1" i="0" u="none" strike="noStrike" dirty="0">
                          <a:solidFill>
                            <a:srgbClr val="000000"/>
                          </a:solidFill>
                          <a:effectLst/>
                          <a:latin typeface="+mj-lt"/>
                        </a:rPr>
                        <a:t>IDU-1309-2018</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Mejoramiento de la capacidad de estaciones del sistema  Transmilenio grupo 2</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ESTUDIOS, DISEÑOS Y CONTRUCCIÓN DE LAS OBRAS COMPLEMENTARIAS PARA EL MEJORAMIENTO DE LA CAPACIDAD DE ESTACIONES DEL SISTEMA DE TRANSMILENIO, EN BOGOTA D.C GRUPO 2</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Mártires, Puente Aranda, Antonio Nariño, Tunjuelito, Bosa , Ciudad Bolívar</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Activo</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Estudios y Diseños </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Maribel Ramos Arias </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Etapa de Estudios y Diseños termina en el mes de Julio de 2020 Se esta realizando ampliación y mantenimiento a la estación Madalena</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01"/>
                  </a:ext>
                </a:extLst>
              </a:tr>
              <a:tr h="1095319">
                <a:tc>
                  <a:txBody>
                    <a:bodyPr/>
                    <a:lstStyle/>
                    <a:p>
                      <a:pPr algn="l" fontAlgn="b"/>
                      <a:r>
                        <a:rPr lang="es-CO" sz="1200" b="1" i="0" u="none" strike="noStrike">
                          <a:solidFill>
                            <a:srgbClr val="000000"/>
                          </a:solidFill>
                          <a:effectLst/>
                          <a:latin typeface="+mj-lt"/>
                        </a:rPr>
                        <a:t>IDU-1598-2019</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a:solidFill>
                            <a:srgbClr val="000000"/>
                          </a:solidFill>
                          <a:effectLst/>
                          <a:latin typeface="+mj-lt"/>
                        </a:rPr>
                        <a:t>Paseos comerciales de Ciudad Bolivar </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CALLES COMERCIALES A CIELO ABIERTO GRUPO 2, EN LA LOCALIDAD DE CIUDAD BOLIVAR DE LA CIUDAD DE BOGOTA D.C</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a:solidFill>
                            <a:srgbClr val="000000"/>
                          </a:solidFill>
                          <a:effectLst/>
                          <a:latin typeface="+mj-lt"/>
                        </a:rPr>
                        <a:t>Ciudad Bolivar</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Activo</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Estudios y Diseños, construcción </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Maribel Ramos Arias </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CO" sz="1200" b="1" i="0" u="none" strike="noStrike" dirty="0">
                          <a:solidFill>
                            <a:srgbClr val="000000"/>
                          </a:solidFill>
                          <a:effectLst/>
                          <a:latin typeface="+mj-lt"/>
                        </a:rPr>
                        <a:t>Esta en etapa de Estudios y Diseños. </a:t>
                      </a:r>
                      <a:r>
                        <a:rPr lang="es-CO" sz="1200" b="1" i="0" u="none" strike="noStrike" kern="1200" dirty="0">
                          <a:solidFill>
                            <a:srgbClr val="000000"/>
                          </a:solidFill>
                          <a:effectLst/>
                          <a:latin typeface="+mj-lt"/>
                          <a:ea typeface="+mn-ea"/>
                          <a:cs typeface="+mn-cs"/>
                        </a:rPr>
                        <a:t>Barrio San Francisco: Carrera 19D entre Diagonal 62 Sur y Calle 68 Sur</a:t>
                      </a:r>
                      <a:r>
                        <a:rPr lang="es-ES" sz="1200" b="1" i="0" u="none" strike="noStrike" kern="1200" dirty="0">
                          <a:solidFill>
                            <a:srgbClr val="000000"/>
                          </a:solidFill>
                          <a:effectLst/>
                          <a:latin typeface="+mj-lt"/>
                          <a:ea typeface="+mn-ea"/>
                          <a:cs typeface="+mn-cs"/>
                        </a:rPr>
                        <a:t>, la Calle 66 Sur entre Carrera 20B y Carrera 19D y la Diagonal 62A Sur entre Carrera 19D y Carrera 19B</a:t>
                      </a:r>
                      <a:endParaRPr lang="es-CO" sz="1200" b="1" i="0" u="none" strike="noStrike" dirty="0">
                        <a:solidFill>
                          <a:srgbClr val="000000"/>
                        </a:solidFill>
                        <a:effectLst/>
                        <a:latin typeface="+mj-lt"/>
                      </a:endParaRP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02"/>
                  </a:ext>
                </a:extLst>
              </a:tr>
              <a:tr h="1237552">
                <a:tc>
                  <a:txBody>
                    <a:bodyPr/>
                    <a:lstStyle/>
                    <a:p>
                      <a:pPr algn="l" fontAlgn="b"/>
                      <a:r>
                        <a:rPr lang="es-CO" sz="1200" b="1" i="0" u="none" strike="noStrike" dirty="0">
                          <a:solidFill>
                            <a:srgbClr val="000000"/>
                          </a:solidFill>
                          <a:effectLst/>
                          <a:latin typeface="+mj-lt"/>
                        </a:rPr>
                        <a:t>1683-2020</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Mantenimiento de vías rurales</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ES" sz="1400" b="1" i="0" u="none" strike="noStrike" cap="none" dirty="0">
                          <a:solidFill>
                            <a:schemeClr val="tx1"/>
                          </a:solidFill>
                          <a:effectLst/>
                          <a:latin typeface="+mn-lt"/>
                          <a:ea typeface="+mn-ea"/>
                          <a:cs typeface="+mn-cs"/>
                          <a:sym typeface="Arial"/>
                        </a:rPr>
                        <a:t>Ejecución de las actividades y obras requeridas para la conservación de la malla vial rural principal, en la ciudad de Bogotá, D.C</a:t>
                      </a:r>
                      <a:endParaRPr lang="es-CO" sz="1200" b="1" i="0" u="none" strike="noStrike" dirty="0">
                        <a:solidFill>
                          <a:srgbClr val="000000"/>
                        </a:solidFill>
                        <a:effectLst/>
                        <a:latin typeface="+mj-lt"/>
                      </a:endParaRP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Ciudad Bolívar </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Activo</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Mantenimiento vías rurales </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Julio Cesar Higuera</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dirty="0">
                          <a:solidFill>
                            <a:srgbClr val="000000"/>
                          </a:solidFill>
                          <a:effectLst/>
                          <a:latin typeface="+mj-lt"/>
                        </a:rPr>
                        <a:t>Preliminar </a:t>
                      </a:r>
                      <a:r>
                        <a:rPr lang="es-CO" sz="1200" b="1" i="0" u="none" strike="noStrike" dirty="0" err="1">
                          <a:solidFill>
                            <a:srgbClr val="000000"/>
                          </a:solidFill>
                          <a:effectLst/>
                          <a:latin typeface="+mj-lt"/>
                        </a:rPr>
                        <a:t>Pasquilla</a:t>
                      </a:r>
                      <a:r>
                        <a:rPr lang="es-CO" sz="1200" b="1" i="0" u="none" strike="noStrike" dirty="0">
                          <a:solidFill>
                            <a:srgbClr val="000000"/>
                          </a:solidFill>
                          <a:effectLst/>
                          <a:latin typeface="+mj-lt"/>
                        </a:rPr>
                        <a:t> (fresado, mantenimiento rutinario) </a:t>
                      </a:r>
                    </a:p>
                  </a:txBody>
                  <a:tcPr marL="8671" marR="8671" marT="86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17183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9"/>
          <p:cNvSpPr/>
          <p:nvPr/>
        </p:nvSpPr>
        <p:spPr>
          <a:xfrm>
            <a:off x="3352800" y="114152"/>
            <a:ext cx="4369409" cy="769441"/>
          </a:xfrm>
          <a:prstGeom prst="rect">
            <a:avLst/>
          </a:prstGeom>
          <a:solidFill>
            <a:srgbClr val="C9D41E"/>
          </a:solidFill>
          <a:ln>
            <a:noFill/>
          </a:ln>
        </p:spPr>
        <p:txBody>
          <a:bodyPr spcFirstLastPara="1" wrap="square" lIns="91425" tIns="45700" rIns="91425" bIns="45700" anchor="t" anchorCtr="0">
            <a:noAutofit/>
          </a:bodyPr>
          <a:lstStyle/>
          <a:p>
            <a:pPr algn="ctr">
              <a:buClr>
                <a:srgbClr val="000000"/>
              </a:buClr>
              <a:buSzPts val="4400"/>
              <a:buFont typeface="Arial"/>
              <a:buNone/>
            </a:pPr>
            <a:r>
              <a:rPr lang="es-CO" sz="4400" kern="0" dirty="0">
                <a:solidFill>
                  <a:srgbClr val="424913"/>
                </a:solidFill>
                <a:latin typeface="Bebas Neue"/>
                <a:ea typeface="Bebas Neue"/>
                <a:cs typeface="Bebas Neue"/>
                <a:sym typeface="Bebas Neue"/>
              </a:rPr>
              <a:t>METAS</a:t>
            </a:r>
            <a:endParaRPr sz="4400" kern="0" dirty="0">
              <a:solidFill>
                <a:srgbClr val="424913"/>
              </a:solidFill>
              <a:latin typeface="Bebas Neue"/>
              <a:ea typeface="Bebas Neue"/>
              <a:cs typeface="Bebas Neue"/>
              <a:sym typeface="Bebas Neue"/>
            </a:endParaRPr>
          </a:p>
        </p:txBody>
      </p:sp>
      <p:sp>
        <p:nvSpPr>
          <p:cNvPr id="452" name="Google Shape;452;p39"/>
          <p:cNvSpPr/>
          <p:nvPr/>
        </p:nvSpPr>
        <p:spPr>
          <a:xfrm>
            <a:off x="-1" y="283430"/>
            <a:ext cx="2947737" cy="430887"/>
          </a:xfrm>
          <a:prstGeom prst="rect">
            <a:avLst/>
          </a:prstGeom>
          <a:noFill/>
          <a:ln>
            <a:noFill/>
          </a:ln>
        </p:spPr>
        <p:txBody>
          <a:bodyPr spcFirstLastPara="1" wrap="square" lIns="0" tIns="0" rIns="0" bIns="0" anchor="t" anchorCtr="0">
            <a:noAutofit/>
          </a:bodyPr>
          <a:lstStyle/>
          <a:p>
            <a:pPr algn="ctr">
              <a:buClr>
                <a:srgbClr val="CAD23B"/>
              </a:buClr>
              <a:buSzPts val="2800"/>
              <a:buFont typeface="Bebas Neue"/>
              <a:buNone/>
            </a:pPr>
            <a:r>
              <a:rPr lang="es-CO" sz="2800" kern="0" dirty="0">
                <a:solidFill>
                  <a:srgbClr val="780C53"/>
                </a:solidFill>
                <a:latin typeface="Bebas Neue"/>
                <a:ea typeface="Bebas Neue"/>
                <a:cs typeface="Bebas Neue"/>
                <a:sym typeface="Bebas Neue"/>
              </a:rPr>
              <a:t>PROPÓSITO 4</a:t>
            </a:r>
            <a:endParaRPr sz="1200" kern="0" dirty="0">
              <a:solidFill>
                <a:srgbClr val="780C53"/>
              </a:solidFill>
              <a:cs typeface="Arial"/>
              <a:sym typeface="Arial"/>
            </a:endParaRPr>
          </a:p>
        </p:txBody>
      </p:sp>
      <p:graphicFrame>
        <p:nvGraphicFramePr>
          <p:cNvPr id="5" name="Tabla 4"/>
          <p:cNvGraphicFramePr>
            <a:graphicFrameLocks noGrp="1"/>
          </p:cNvGraphicFramePr>
          <p:nvPr>
            <p:extLst>
              <p:ext uri="{D42A27DB-BD31-4B8C-83A1-F6EECF244321}">
                <p14:modId xmlns:p14="http://schemas.microsoft.com/office/powerpoint/2010/main" val="1310658839"/>
              </p:ext>
            </p:extLst>
          </p:nvPr>
        </p:nvGraphicFramePr>
        <p:xfrm>
          <a:off x="630223" y="1168087"/>
          <a:ext cx="10314442" cy="4824750"/>
        </p:xfrm>
        <a:graphic>
          <a:graphicData uri="http://schemas.openxmlformats.org/drawingml/2006/table">
            <a:tbl>
              <a:tblPr/>
              <a:tblGrid>
                <a:gridCol w="508261">
                  <a:extLst>
                    <a:ext uri="{9D8B030D-6E8A-4147-A177-3AD203B41FA5}">
                      <a16:colId xmlns:a16="http://schemas.microsoft.com/office/drawing/2014/main" val="20000"/>
                    </a:ext>
                  </a:extLst>
                </a:gridCol>
                <a:gridCol w="980879">
                  <a:extLst>
                    <a:ext uri="{9D8B030D-6E8A-4147-A177-3AD203B41FA5}">
                      <a16:colId xmlns:a16="http://schemas.microsoft.com/office/drawing/2014/main" val="20001"/>
                    </a:ext>
                  </a:extLst>
                </a:gridCol>
                <a:gridCol w="2512448">
                  <a:extLst>
                    <a:ext uri="{9D8B030D-6E8A-4147-A177-3AD203B41FA5}">
                      <a16:colId xmlns:a16="http://schemas.microsoft.com/office/drawing/2014/main" val="20002"/>
                    </a:ext>
                  </a:extLst>
                </a:gridCol>
                <a:gridCol w="2276767">
                  <a:extLst>
                    <a:ext uri="{9D8B030D-6E8A-4147-A177-3AD203B41FA5}">
                      <a16:colId xmlns:a16="http://schemas.microsoft.com/office/drawing/2014/main" val="20003"/>
                    </a:ext>
                  </a:extLst>
                </a:gridCol>
                <a:gridCol w="576584">
                  <a:extLst>
                    <a:ext uri="{9D8B030D-6E8A-4147-A177-3AD203B41FA5}">
                      <a16:colId xmlns:a16="http://schemas.microsoft.com/office/drawing/2014/main" val="20004"/>
                    </a:ext>
                  </a:extLst>
                </a:gridCol>
                <a:gridCol w="901836">
                  <a:extLst>
                    <a:ext uri="{9D8B030D-6E8A-4147-A177-3AD203B41FA5}">
                      <a16:colId xmlns:a16="http://schemas.microsoft.com/office/drawing/2014/main" val="20005"/>
                    </a:ext>
                  </a:extLst>
                </a:gridCol>
                <a:gridCol w="990542">
                  <a:extLst>
                    <a:ext uri="{9D8B030D-6E8A-4147-A177-3AD203B41FA5}">
                      <a16:colId xmlns:a16="http://schemas.microsoft.com/office/drawing/2014/main" val="20006"/>
                    </a:ext>
                  </a:extLst>
                </a:gridCol>
                <a:gridCol w="1567125">
                  <a:extLst>
                    <a:ext uri="{9D8B030D-6E8A-4147-A177-3AD203B41FA5}">
                      <a16:colId xmlns:a16="http://schemas.microsoft.com/office/drawing/2014/main" val="20007"/>
                    </a:ext>
                  </a:extLst>
                </a:gridCol>
              </a:tblGrid>
              <a:tr h="895807">
                <a:tc>
                  <a:txBody>
                    <a:bodyPr/>
                    <a:lstStyle/>
                    <a:p>
                      <a:pPr algn="ctr" fontAlgn="b"/>
                      <a:r>
                        <a:rPr lang="es-CO" sz="1200" b="1" i="0" u="none" strike="noStrike" cap="none" dirty="0">
                          <a:solidFill>
                            <a:srgbClr val="000000"/>
                          </a:solidFill>
                          <a:effectLst/>
                          <a:latin typeface="+mj-lt"/>
                          <a:ea typeface="+mn-ea"/>
                          <a:cs typeface="+mn-cs"/>
                          <a:sym typeface="Arial"/>
                        </a:rPr>
                        <a:t>No CTTO DE OBRA</a:t>
                      </a:r>
                    </a:p>
                  </a:txBody>
                  <a:tcPr marL="8566" marR="8566" marT="85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CO" sz="1200" b="1" i="0" u="none" strike="noStrike" cap="none" dirty="0">
                          <a:solidFill>
                            <a:srgbClr val="000000"/>
                          </a:solidFill>
                          <a:effectLst/>
                          <a:latin typeface="+mj-lt"/>
                          <a:ea typeface="+mn-ea"/>
                          <a:cs typeface="+mn-cs"/>
                          <a:sym typeface="Arial"/>
                        </a:rPr>
                        <a:t>NOMBRE COTO DE CONTRATO</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CO" sz="1200" b="1" i="0" u="none" strike="noStrike" cap="none" dirty="0">
                          <a:solidFill>
                            <a:srgbClr val="000000"/>
                          </a:solidFill>
                          <a:effectLst/>
                          <a:latin typeface="+mj-lt"/>
                          <a:ea typeface="+mn-ea"/>
                          <a:cs typeface="+mn-cs"/>
                          <a:sym typeface="Arial"/>
                        </a:rPr>
                        <a:t>OBJETO CONTRACTUAL</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CO" sz="1200" b="1" i="0" u="none" strike="noStrike" cap="none">
                          <a:solidFill>
                            <a:srgbClr val="000000"/>
                          </a:solidFill>
                          <a:effectLst/>
                          <a:latin typeface="+mj-lt"/>
                          <a:ea typeface="+mn-ea"/>
                          <a:cs typeface="+mn-cs"/>
                          <a:sym typeface="Arial"/>
                        </a:rPr>
                        <a:t>LOCALIDAD</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CO" sz="1200" b="1" i="0" u="none" strike="noStrike" cap="none" dirty="0">
                          <a:solidFill>
                            <a:srgbClr val="000000"/>
                          </a:solidFill>
                          <a:effectLst/>
                          <a:latin typeface="+mj-lt"/>
                          <a:ea typeface="+mn-ea"/>
                          <a:cs typeface="+mn-cs"/>
                          <a:sym typeface="Arial"/>
                        </a:rPr>
                        <a:t>ESTADO</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CO" sz="1200" b="1" i="0" u="none" strike="noStrike" cap="none">
                          <a:solidFill>
                            <a:srgbClr val="000000"/>
                          </a:solidFill>
                          <a:effectLst/>
                          <a:latin typeface="+mj-lt"/>
                          <a:ea typeface="+mn-ea"/>
                          <a:cs typeface="+mn-cs"/>
                          <a:sym typeface="Arial"/>
                        </a:rPr>
                        <a:t>ETAPAS</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CO" sz="1200" b="1" i="0" u="none" strike="noStrike" cap="none" dirty="0">
                          <a:solidFill>
                            <a:srgbClr val="000000"/>
                          </a:solidFill>
                          <a:effectLst/>
                          <a:latin typeface="+mj-lt"/>
                          <a:ea typeface="+mn-ea"/>
                          <a:cs typeface="+mn-cs"/>
                          <a:sym typeface="Arial"/>
                        </a:rPr>
                        <a:t>NOMBRE DEL COORDINADOR SOCIAL IDU</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CO" sz="1200" b="1" i="0" u="none" strike="noStrike" cap="none">
                          <a:solidFill>
                            <a:srgbClr val="000000"/>
                          </a:solidFill>
                          <a:effectLst/>
                          <a:latin typeface="+mj-lt"/>
                          <a:ea typeface="+mn-ea"/>
                          <a:cs typeface="+mn-cs"/>
                          <a:sym typeface="Arial"/>
                        </a:rPr>
                        <a:t>OBSERVACIONES </a:t>
                      </a:r>
                    </a:p>
                  </a:txBody>
                  <a:tcPr marL="8566" marR="8566" marT="85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1559887">
                <a:tc>
                  <a:txBody>
                    <a:bodyPr/>
                    <a:lstStyle/>
                    <a:p>
                      <a:pPr algn="l" fontAlgn="b"/>
                      <a:r>
                        <a:rPr lang="es-CO" sz="1200" b="1" i="0" u="none" strike="noStrike" cap="none" dirty="0">
                          <a:solidFill>
                            <a:srgbClr val="000000"/>
                          </a:solidFill>
                          <a:effectLst/>
                          <a:latin typeface="+mj-lt"/>
                          <a:ea typeface="+mn-ea"/>
                          <a:cs typeface="+mn-cs"/>
                          <a:sym typeface="Arial"/>
                        </a:rPr>
                        <a:t>IDU-1614-2019</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cap="none" dirty="0">
                          <a:solidFill>
                            <a:srgbClr val="000000"/>
                          </a:solidFill>
                          <a:effectLst/>
                          <a:latin typeface="+mj-lt"/>
                          <a:ea typeface="+mn-ea"/>
                          <a:cs typeface="+mn-cs"/>
                          <a:sym typeface="Arial"/>
                        </a:rPr>
                        <a:t>Conservación malla vial del sistema integrado SITP</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cap="none" dirty="0">
                          <a:solidFill>
                            <a:srgbClr val="000000"/>
                          </a:solidFill>
                          <a:effectLst/>
                          <a:latin typeface="+mj-lt"/>
                          <a:ea typeface="+mn-ea"/>
                          <a:cs typeface="+mn-cs"/>
                          <a:sym typeface="Arial"/>
                        </a:rPr>
                        <a:t>BRIGADAS DE REACCIÓN VIAL PARA JECUTAR ACTIVIDADES PUNTUALES A PRECIOS UNITARIOS Y AMONTO AGOTABLE EN LA MALLA VIAL QUE SOPORTA RUTAS DEL ISTEMA INTEGRADO DE TRANSPORTE PÚBLICO. SITP</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cap="none" dirty="0">
                          <a:solidFill>
                            <a:srgbClr val="000000"/>
                          </a:solidFill>
                          <a:effectLst/>
                          <a:latin typeface="+mj-lt"/>
                          <a:ea typeface="+mn-ea"/>
                          <a:cs typeface="+mn-cs"/>
                          <a:sym typeface="Arial"/>
                        </a:rPr>
                        <a:t>Kennedy, Fontibón, Suba, Barrios Unidos, Teusaquillo. Los Mártires, Antonio Nariño, Puente Aranda, Candelaria, Rafael Uribe , Ciudad Bolívar</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cap="none" dirty="0">
                          <a:solidFill>
                            <a:srgbClr val="000000"/>
                          </a:solidFill>
                          <a:effectLst/>
                          <a:latin typeface="+mj-lt"/>
                          <a:ea typeface="+mn-ea"/>
                          <a:cs typeface="+mn-cs"/>
                          <a:sym typeface="Arial"/>
                        </a:rPr>
                        <a:t>Activo</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cap="none" dirty="0">
                          <a:solidFill>
                            <a:srgbClr val="000000"/>
                          </a:solidFill>
                          <a:effectLst/>
                          <a:latin typeface="+mj-lt"/>
                          <a:ea typeface="+mn-ea"/>
                          <a:cs typeface="+mn-cs"/>
                          <a:sym typeface="Arial"/>
                        </a:rPr>
                        <a:t>Conservación y mantenimiento </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cap="none" dirty="0">
                          <a:solidFill>
                            <a:srgbClr val="000000"/>
                          </a:solidFill>
                          <a:effectLst/>
                          <a:latin typeface="+mj-lt"/>
                          <a:ea typeface="+mn-ea"/>
                          <a:cs typeface="+mn-cs"/>
                          <a:sym typeface="Arial"/>
                        </a:rPr>
                        <a:t>Claudia Tovar </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cap="none" dirty="0">
                          <a:solidFill>
                            <a:srgbClr val="000000"/>
                          </a:solidFill>
                          <a:effectLst/>
                          <a:latin typeface="+mj-lt"/>
                          <a:ea typeface="+mn-ea"/>
                          <a:cs typeface="+mn-cs"/>
                          <a:sym typeface="Arial"/>
                        </a:rPr>
                        <a:t>En mantenimiento por la toda la ciudad </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01"/>
                  </a:ext>
                </a:extLst>
              </a:tr>
              <a:tr h="1340910">
                <a:tc>
                  <a:txBody>
                    <a:bodyPr/>
                    <a:lstStyle/>
                    <a:p>
                      <a:pPr algn="l" fontAlgn="b"/>
                      <a:r>
                        <a:rPr lang="es-CO" sz="1200" b="1" i="0" u="none" strike="noStrike" cap="none" dirty="0">
                          <a:solidFill>
                            <a:srgbClr val="000000"/>
                          </a:solidFill>
                          <a:effectLst/>
                          <a:latin typeface="+mj-lt"/>
                          <a:ea typeface="+mn-ea"/>
                          <a:cs typeface="+mn-cs"/>
                          <a:sym typeface="Arial"/>
                        </a:rPr>
                        <a:t>1208-2020</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cap="none" dirty="0">
                          <a:solidFill>
                            <a:srgbClr val="000000"/>
                          </a:solidFill>
                          <a:effectLst/>
                          <a:latin typeface="+mj-lt"/>
                          <a:ea typeface="+mn-ea"/>
                          <a:cs typeface="+mn-cs"/>
                          <a:sym typeface="Arial"/>
                        </a:rPr>
                        <a:t>Puentes Peatonales </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ES" sz="1200" b="1" i="0" u="none" strike="noStrike" cap="none" dirty="0">
                          <a:solidFill>
                            <a:srgbClr val="000000"/>
                          </a:solidFill>
                          <a:effectLst/>
                          <a:latin typeface="+mj-lt"/>
                          <a:ea typeface="+mn-ea"/>
                          <a:cs typeface="+mn-cs"/>
                          <a:sym typeface="Arial"/>
                        </a:rPr>
                        <a:t>Ejecutar a precios unitarios y a monto agotable las actividades y obras requeridas para la conservación de puentes peatonales en Bogotá D.C., incluye superestructura, subestructura y accesos. Grupos 1</a:t>
                      </a:r>
                      <a:endParaRPr lang="es-CO" sz="1200" b="1" i="0" u="none" strike="noStrike" cap="none" dirty="0">
                        <a:solidFill>
                          <a:srgbClr val="000000"/>
                        </a:solidFill>
                        <a:effectLst/>
                        <a:latin typeface="+mj-lt"/>
                        <a:ea typeface="+mn-ea"/>
                        <a:cs typeface="+mn-cs"/>
                        <a:sym typeface="Arial"/>
                      </a:endParaRP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cap="none" dirty="0">
                          <a:solidFill>
                            <a:srgbClr val="000000"/>
                          </a:solidFill>
                          <a:effectLst/>
                          <a:latin typeface="+mj-lt"/>
                          <a:ea typeface="+mn-ea"/>
                          <a:cs typeface="+mn-cs"/>
                          <a:sym typeface="Arial"/>
                        </a:rPr>
                        <a:t>Antonio Nariño, Rafael Uribe </a:t>
                      </a:r>
                      <a:br>
                        <a:rPr lang="es-CO" sz="1200" b="1" i="0" u="none" strike="noStrike" cap="none" dirty="0">
                          <a:solidFill>
                            <a:srgbClr val="000000"/>
                          </a:solidFill>
                          <a:effectLst/>
                          <a:latin typeface="+mj-lt"/>
                          <a:ea typeface="+mn-ea"/>
                          <a:cs typeface="+mn-cs"/>
                          <a:sym typeface="Arial"/>
                        </a:rPr>
                      </a:br>
                      <a:r>
                        <a:rPr lang="es-CO" sz="1200" b="1" i="0" u="none" strike="noStrike" cap="none" dirty="0">
                          <a:solidFill>
                            <a:srgbClr val="000000"/>
                          </a:solidFill>
                          <a:effectLst/>
                          <a:latin typeface="+mj-lt"/>
                          <a:ea typeface="+mn-ea"/>
                          <a:cs typeface="+mn-cs"/>
                          <a:sym typeface="Arial"/>
                        </a:rPr>
                        <a:t>Usme, Ciudad Bolívar, Kennedy</a:t>
                      </a:r>
                      <a:br>
                        <a:rPr lang="es-CO" sz="1200" b="1" i="0" u="none" strike="noStrike" cap="none" dirty="0">
                          <a:solidFill>
                            <a:srgbClr val="000000"/>
                          </a:solidFill>
                          <a:effectLst/>
                          <a:latin typeface="+mj-lt"/>
                          <a:ea typeface="+mn-ea"/>
                          <a:cs typeface="+mn-cs"/>
                          <a:sym typeface="Arial"/>
                        </a:rPr>
                      </a:br>
                      <a:r>
                        <a:rPr lang="es-CO" sz="1200" b="1" i="0" u="none" strike="noStrike" cap="none" dirty="0">
                          <a:solidFill>
                            <a:srgbClr val="000000"/>
                          </a:solidFill>
                          <a:effectLst/>
                          <a:latin typeface="+mj-lt"/>
                          <a:ea typeface="+mn-ea"/>
                          <a:cs typeface="+mn-cs"/>
                          <a:sym typeface="Arial"/>
                        </a:rPr>
                        <a:t>Fontibón, Engativá, Santa Fe</a:t>
                      </a:r>
                      <a:br>
                        <a:rPr lang="es-CO" sz="1200" b="1" i="0" u="none" strike="noStrike" cap="none" dirty="0">
                          <a:solidFill>
                            <a:srgbClr val="000000"/>
                          </a:solidFill>
                          <a:effectLst/>
                          <a:latin typeface="+mj-lt"/>
                          <a:ea typeface="+mn-ea"/>
                          <a:cs typeface="+mn-cs"/>
                          <a:sym typeface="Arial"/>
                        </a:rPr>
                      </a:br>
                      <a:r>
                        <a:rPr lang="es-CO" sz="1200" b="1" i="0" u="none" strike="noStrike" cap="none" dirty="0">
                          <a:solidFill>
                            <a:srgbClr val="000000"/>
                          </a:solidFill>
                          <a:effectLst/>
                          <a:latin typeface="+mj-lt"/>
                          <a:ea typeface="+mn-ea"/>
                          <a:cs typeface="+mn-cs"/>
                          <a:sym typeface="Arial"/>
                        </a:rPr>
                        <a:t>Suba, Puente Aranda</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cap="none" dirty="0">
                          <a:solidFill>
                            <a:srgbClr val="000000"/>
                          </a:solidFill>
                          <a:effectLst/>
                          <a:latin typeface="+mj-lt"/>
                          <a:ea typeface="+mn-ea"/>
                          <a:cs typeface="+mn-cs"/>
                          <a:sym typeface="Arial"/>
                        </a:rPr>
                        <a:t>Activo</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cap="none" dirty="0">
                          <a:solidFill>
                            <a:srgbClr val="000000"/>
                          </a:solidFill>
                          <a:effectLst/>
                          <a:latin typeface="+mj-lt"/>
                          <a:ea typeface="+mn-ea"/>
                          <a:cs typeface="+mn-cs"/>
                          <a:sym typeface="Arial"/>
                        </a:rPr>
                        <a:t>Conservación y mantenimiento </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cap="none" dirty="0">
                          <a:solidFill>
                            <a:srgbClr val="000000"/>
                          </a:solidFill>
                          <a:effectLst/>
                          <a:latin typeface="+mj-lt"/>
                          <a:ea typeface="+mn-ea"/>
                          <a:cs typeface="+mn-cs"/>
                          <a:sym typeface="Arial"/>
                        </a:rPr>
                        <a:t>Tatiana Castaño</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cap="none" dirty="0">
                          <a:solidFill>
                            <a:srgbClr val="000000"/>
                          </a:solidFill>
                          <a:effectLst/>
                          <a:latin typeface="+mj-lt"/>
                          <a:ea typeface="+mn-ea"/>
                          <a:cs typeface="+mn-cs"/>
                          <a:sym typeface="Arial"/>
                        </a:rPr>
                        <a:t>Mantenimiento </a:t>
                      </a:r>
                      <a:r>
                        <a:rPr lang="es-ES" sz="1200" b="1" i="0" u="none" strike="noStrike" cap="none" dirty="0">
                          <a:solidFill>
                            <a:srgbClr val="000000"/>
                          </a:solidFill>
                          <a:effectLst/>
                          <a:latin typeface="+mj-lt"/>
                          <a:ea typeface="+mn-ea"/>
                          <a:cs typeface="+mn-cs"/>
                          <a:sym typeface="Arial"/>
                        </a:rPr>
                        <a:t>Av. Del sur por calle 57 D sur</a:t>
                      </a:r>
                      <a:endParaRPr lang="es-CO" sz="1200" b="1" i="0" u="none" strike="noStrike" cap="none" dirty="0">
                        <a:solidFill>
                          <a:srgbClr val="000000"/>
                        </a:solidFill>
                        <a:effectLst/>
                        <a:latin typeface="+mj-lt"/>
                        <a:ea typeface="+mn-ea"/>
                        <a:cs typeface="+mn-cs"/>
                        <a:sym typeface="Arial"/>
                      </a:endParaRP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71968083"/>
                  </a:ext>
                </a:extLst>
              </a:tr>
              <a:tr h="1028146">
                <a:tc>
                  <a:txBody>
                    <a:bodyPr/>
                    <a:lstStyle/>
                    <a:p>
                      <a:pPr algn="l" fontAlgn="b"/>
                      <a:r>
                        <a:rPr lang="es-CO" sz="1200" b="1" i="0" u="none" strike="noStrike" cap="none" dirty="0">
                          <a:solidFill>
                            <a:srgbClr val="000000"/>
                          </a:solidFill>
                          <a:effectLst/>
                          <a:latin typeface="+mj-lt"/>
                          <a:ea typeface="+mn-ea"/>
                          <a:cs typeface="+mn-cs"/>
                          <a:sym typeface="Arial"/>
                        </a:rPr>
                        <a:t>1618-2019</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cap="none" dirty="0">
                          <a:solidFill>
                            <a:srgbClr val="000000"/>
                          </a:solidFill>
                          <a:effectLst/>
                          <a:latin typeface="+mj-lt"/>
                          <a:ea typeface="+mn-ea"/>
                          <a:cs typeface="+mn-cs"/>
                          <a:sym typeface="Arial"/>
                        </a:rPr>
                        <a:t>Patio SUMMA</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ES" sz="1200" b="1" i="0" u="none" strike="noStrike" cap="none" dirty="0">
                          <a:solidFill>
                            <a:srgbClr val="000000"/>
                          </a:solidFill>
                          <a:effectLst/>
                          <a:latin typeface="+mj-lt"/>
                          <a:ea typeface="+mn-ea"/>
                          <a:cs typeface="+mn-cs"/>
                          <a:sym typeface="Arial"/>
                        </a:rPr>
                        <a:t>factibilidad, estudios y diseños para la construcción del patio zonal Alameda El Jardín en la localidad de Ciudad Bolívar, en Bogotá D.C.</a:t>
                      </a:r>
                      <a:endParaRPr lang="es-CO" sz="1200" b="1" i="0" u="none" strike="noStrike" cap="none" dirty="0">
                        <a:solidFill>
                          <a:srgbClr val="000000"/>
                        </a:solidFill>
                        <a:effectLst/>
                        <a:latin typeface="+mj-lt"/>
                        <a:ea typeface="+mn-ea"/>
                        <a:cs typeface="+mn-cs"/>
                        <a:sym typeface="Arial"/>
                      </a:endParaRP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cap="none" dirty="0">
                          <a:solidFill>
                            <a:srgbClr val="000000"/>
                          </a:solidFill>
                          <a:effectLst/>
                          <a:latin typeface="+mj-lt"/>
                          <a:ea typeface="+mn-ea"/>
                          <a:cs typeface="+mn-cs"/>
                          <a:sym typeface="Arial"/>
                        </a:rPr>
                        <a:t>Ciudad Bolívar </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cap="none" dirty="0">
                          <a:solidFill>
                            <a:srgbClr val="000000"/>
                          </a:solidFill>
                          <a:effectLst/>
                          <a:latin typeface="+mj-lt"/>
                          <a:ea typeface="+mn-ea"/>
                          <a:cs typeface="+mn-cs"/>
                          <a:sym typeface="Arial"/>
                        </a:rPr>
                        <a:t>Activo</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cap="none" dirty="0">
                          <a:solidFill>
                            <a:srgbClr val="000000"/>
                          </a:solidFill>
                          <a:effectLst/>
                          <a:latin typeface="+mj-lt"/>
                          <a:ea typeface="+mn-ea"/>
                          <a:cs typeface="+mn-cs"/>
                          <a:sym typeface="Arial"/>
                        </a:rPr>
                        <a:t>Estudios y Diseños </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cap="none" dirty="0">
                          <a:solidFill>
                            <a:srgbClr val="000000"/>
                          </a:solidFill>
                          <a:effectLst/>
                          <a:latin typeface="+mj-lt"/>
                          <a:ea typeface="+mn-ea"/>
                          <a:cs typeface="+mn-cs"/>
                          <a:sym typeface="Arial"/>
                        </a:rPr>
                        <a:t>Maribel Ramos Arias</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s-CO" sz="1200" b="1" i="0" u="none" strike="noStrike" cap="none" dirty="0">
                          <a:solidFill>
                            <a:srgbClr val="000000"/>
                          </a:solidFill>
                          <a:effectLst/>
                          <a:latin typeface="+mj-lt"/>
                          <a:ea typeface="+mn-ea"/>
                          <a:cs typeface="+mn-cs"/>
                          <a:sym typeface="Arial"/>
                        </a:rPr>
                        <a:t>Estudios y diseños </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962401060"/>
                  </a:ext>
                </a:extLst>
              </a:tr>
            </a:tbl>
          </a:graphicData>
        </a:graphic>
      </p:graphicFrame>
    </p:spTree>
    <p:extLst>
      <p:ext uri="{BB962C8B-B14F-4D97-AF65-F5344CB8AC3E}">
        <p14:creationId xmlns:p14="http://schemas.microsoft.com/office/powerpoint/2010/main" val="2721515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9"/>
          <p:cNvSpPr/>
          <p:nvPr/>
        </p:nvSpPr>
        <p:spPr>
          <a:xfrm>
            <a:off x="3352800" y="114152"/>
            <a:ext cx="4369409" cy="769441"/>
          </a:xfrm>
          <a:prstGeom prst="rect">
            <a:avLst/>
          </a:prstGeom>
          <a:solidFill>
            <a:srgbClr val="C9D41E"/>
          </a:solidFill>
          <a:ln>
            <a:noFill/>
          </a:ln>
        </p:spPr>
        <p:txBody>
          <a:bodyPr spcFirstLastPara="1" wrap="square" lIns="91425" tIns="45700" rIns="91425" bIns="45700" anchor="t" anchorCtr="0">
            <a:noAutofit/>
          </a:bodyPr>
          <a:lstStyle/>
          <a:p>
            <a:pPr algn="ctr">
              <a:buClr>
                <a:srgbClr val="000000"/>
              </a:buClr>
              <a:buSzPts val="4400"/>
              <a:buFont typeface="Arial"/>
              <a:buNone/>
            </a:pPr>
            <a:r>
              <a:rPr lang="es-CO" sz="4400" kern="0" dirty="0">
                <a:solidFill>
                  <a:srgbClr val="424913"/>
                </a:solidFill>
                <a:latin typeface="Bebas Neue"/>
                <a:ea typeface="Bebas Neue"/>
                <a:cs typeface="Bebas Neue"/>
                <a:sym typeface="Bebas Neue"/>
              </a:rPr>
              <a:t>METAS</a:t>
            </a:r>
            <a:endParaRPr sz="4400" kern="0" dirty="0">
              <a:solidFill>
                <a:srgbClr val="424913"/>
              </a:solidFill>
              <a:latin typeface="Bebas Neue"/>
              <a:ea typeface="Bebas Neue"/>
              <a:cs typeface="Bebas Neue"/>
              <a:sym typeface="Bebas Neue"/>
            </a:endParaRPr>
          </a:p>
        </p:txBody>
      </p:sp>
      <p:sp>
        <p:nvSpPr>
          <p:cNvPr id="452" name="Google Shape;452;p39"/>
          <p:cNvSpPr/>
          <p:nvPr/>
        </p:nvSpPr>
        <p:spPr>
          <a:xfrm>
            <a:off x="-1" y="283430"/>
            <a:ext cx="2947737" cy="430887"/>
          </a:xfrm>
          <a:prstGeom prst="rect">
            <a:avLst/>
          </a:prstGeom>
          <a:noFill/>
          <a:ln>
            <a:noFill/>
          </a:ln>
        </p:spPr>
        <p:txBody>
          <a:bodyPr spcFirstLastPara="1" wrap="square" lIns="0" tIns="0" rIns="0" bIns="0" anchor="t" anchorCtr="0">
            <a:noAutofit/>
          </a:bodyPr>
          <a:lstStyle/>
          <a:p>
            <a:pPr algn="ctr">
              <a:buClr>
                <a:srgbClr val="CAD23B"/>
              </a:buClr>
              <a:buSzPts val="2800"/>
              <a:buFont typeface="Bebas Neue"/>
              <a:buNone/>
            </a:pPr>
            <a:r>
              <a:rPr lang="es-CO" sz="2800" kern="0" dirty="0">
                <a:solidFill>
                  <a:srgbClr val="780C53"/>
                </a:solidFill>
                <a:latin typeface="Bebas Neue"/>
                <a:ea typeface="Bebas Neue"/>
                <a:cs typeface="Bebas Neue"/>
                <a:sym typeface="Bebas Neue"/>
              </a:rPr>
              <a:t>PROPÓSITO 4</a:t>
            </a:r>
            <a:endParaRPr sz="1200" kern="0" dirty="0">
              <a:solidFill>
                <a:srgbClr val="780C53"/>
              </a:solidFill>
              <a:cs typeface="Arial"/>
              <a:sym typeface="Arial"/>
            </a:endParaRPr>
          </a:p>
        </p:txBody>
      </p:sp>
      <p:graphicFrame>
        <p:nvGraphicFramePr>
          <p:cNvPr id="5" name="Tabla 4"/>
          <p:cNvGraphicFramePr>
            <a:graphicFrameLocks noGrp="1"/>
          </p:cNvGraphicFramePr>
          <p:nvPr>
            <p:extLst>
              <p:ext uri="{D42A27DB-BD31-4B8C-83A1-F6EECF244321}">
                <p14:modId xmlns:p14="http://schemas.microsoft.com/office/powerpoint/2010/main" val="2613596955"/>
              </p:ext>
            </p:extLst>
          </p:nvPr>
        </p:nvGraphicFramePr>
        <p:xfrm>
          <a:off x="387502" y="883593"/>
          <a:ext cx="10300004" cy="5211386"/>
        </p:xfrm>
        <a:graphic>
          <a:graphicData uri="http://schemas.openxmlformats.org/drawingml/2006/table">
            <a:tbl>
              <a:tblPr/>
              <a:tblGrid>
                <a:gridCol w="828328">
                  <a:extLst>
                    <a:ext uri="{9D8B030D-6E8A-4147-A177-3AD203B41FA5}">
                      <a16:colId xmlns:a16="http://schemas.microsoft.com/office/drawing/2014/main" val="20000"/>
                    </a:ext>
                  </a:extLst>
                </a:gridCol>
                <a:gridCol w="1386052">
                  <a:extLst>
                    <a:ext uri="{9D8B030D-6E8A-4147-A177-3AD203B41FA5}">
                      <a16:colId xmlns:a16="http://schemas.microsoft.com/office/drawing/2014/main" val="20001"/>
                    </a:ext>
                  </a:extLst>
                </a:gridCol>
                <a:gridCol w="2851162">
                  <a:extLst>
                    <a:ext uri="{9D8B030D-6E8A-4147-A177-3AD203B41FA5}">
                      <a16:colId xmlns:a16="http://schemas.microsoft.com/office/drawing/2014/main" val="20002"/>
                    </a:ext>
                  </a:extLst>
                </a:gridCol>
                <a:gridCol w="1259058">
                  <a:extLst>
                    <a:ext uri="{9D8B030D-6E8A-4147-A177-3AD203B41FA5}">
                      <a16:colId xmlns:a16="http://schemas.microsoft.com/office/drawing/2014/main" val="20003"/>
                    </a:ext>
                  </a:extLst>
                </a:gridCol>
                <a:gridCol w="537128">
                  <a:extLst>
                    <a:ext uri="{9D8B030D-6E8A-4147-A177-3AD203B41FA5}">
                      <a16:colId xmlns:a16="http://schemas.microsoft.com/office/drawing/2014/main" val="20004"/>
                    </a:ext>
                  </a:extLst>
                </a:gridCol>
                <a:gridCol w="1063072">
                  <a:extLst>
                    <a:ext uri="{9D8B030D-6E8A-4147-A177-3AD203B41FA5}">
                      <a16:colId xmlns:a16="http://schemas.microsoft.com/office/drawing/2014/main" val="20005"/>
                    </a:ext>
                  </a:extLst>
                </a:gridCol>
                <a:gridCol w="1066800">
                  <a:extLst>
                    <a:ext uri="{9D8B030D-6E8A-4147-A177-3AD203B41FA5}">
                      <a16:colId xmlns:a16="http://schemas.microsoft.com/office/drawing/2014/main" val="20006"/>
                    </a:ext>
                  </a:extLst>
                </a:gridCol>
                <a:gridCol w="1308404">
                  <a:extLst>
                    <a:ext uri="{9D8B030D-6E8A-4147-A177-3AD203B41FA5}">
                      <a16:colId xmlns:a16="http://schemas.microsoft.com/office/drawing/2014/main" val="20007"/>
                    </a:ext>
                  </a:extLst>
                </a:gridCol>
              </a:tblGrid>
              <a:tr h="731300">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No CTTO DE OBRA</a:t>
                      </a:r>
                    </a:p>
                  </a:txBody>
                  <a:tcPr marL="8566" marR="8566" marT="85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NOMBRE COTO DE CONTRATO</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OBJETO CONTRACTUAL</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LOCALIDAD</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ESTADO</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a:solidFill>
                            <a:srgbClr val="000000"/>
                          </a:solidFill>
                          <a:effectLst/>
                          <a:latin typeface="+mj-lt"/>
                          <a:ea typeface="+mn-ea"/>
                          <a:cs typeface="+mn-cs"/>
                          <a:sym typeface="Arial"/>
                        </a:rPr>
                        <a:t>ETAPAS</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NOMBRE DEL COORDINADOR SOCIAL IDU</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OBSERVACIONES </a:t>
                      </a:r>
                    </a:p>
                  </a:txBody>
                  <a:tcPr marL="8566" marR="8566" marT="85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1536734">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IDU-1387-2017</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Conservación malla vial troncal grupo 3</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EJECUTR A PRECIOS UNITARIOS Y A MONTO AGOTABLE, LAS ACTIVIDADESNECESARIAS PARA LA EJECUCIÓN DE LA MALLA VIAL ARTERIAL TRONCAL Y MALLA VIAL, QUE SOPORTAN LAS RUTAS DEL SOPORTAN LAS RUTAS DEL SISTEMA INTEGRADO DE TRANSPORTE PÚBLICO SITP,EN LA CIUDAD DE BOGOTA D.C GRUPO 3</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Kennedy , Bosa</a:t>
                      </a:r>
                      <a:br>
                        <a:rPr lang="es-CO" sz="1200" b="1" i="0" u="none" strike="noStrike" cap="none" dirty="0">
                          <a:solidFill>
                            <a:srgbClr val="000000"/>
                          </a:solidFill>
                          <a:effectLst/>
                          <a:latin typeface="+mj-lt"/>
                          <a:ea typeface="+mn-ea"/>
                          <a:cs typeface="+mn-cs"/>
                          <a:sym typeface="Arial"/>
                        </a:rPr>
                      </a:br>
                      <a:r>
                        <a:rPr lang="es-CO" sz="1200" b="1" i="0" u="none" strike="noStrike" cap="none" dirty="0">
                          <a:solidFill>
                            <a:srgbClr val="000000"/>
                          </a:solidFill>
                          <a:effectLst/>
                          <a:latin typeface="+mj-lt"/>
                          <a:ea typeface="+mn-ea"/>
                          <a:cs typeface="+mn-cs"/>
                          <a:sym typeface="Arial"/>
                        </a:rPr>
                        <a:t>Ciudad Bolívar, Tunjuelito</a:t>
                      </a:r>
                      <a:br>
                        <a:rPr lang="es-CO" sz="1200" b="1" i="0" u="none" strike="noStrike" cap="none" dirty="0">
                          <a:solidFill>
                            <a:srgbClr val="000000"/>
                          </a:solidFill>
                          <a:effectLst/>
                          <a:latin typeface="+mj-lt"/>
                          <a:ea typeface="+mn-ea"/>
                          <a:cs typeface="+mn-cs"/>
                          <a:sym typeface="Arial"/>
                        </a:rPr>
                      </a:br>
                      <a:r>
                        <a:rPr lang="es-CO" sz="1200" b="1" i="0" u="none" strike="noStrike" cap="none" dirty="0">
                          <a:solidFill>
                            <a:srgbClr val="000000"/>
                          </a:solidFill>
                          <a:effectLst/>
                          <a:latin typeface="+mj-lt"/>
                          <a:ea typeface="+mn-ea"/>
                          <a:cs typeface="+mn-cs"/>
                          <a:sym typeface="Arial"/>
                        </a:rPr>
                        <a:t>Usme</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Activo</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Mantenimiento ( conservación)</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Tatiana Castaño Naranjo</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Fecha de terminación del contrato 20 de Septiembre de 2020.   Estaciones</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01"/>
                  </a:ext>
                </a:extLst>
              </a:tr>
              <a:tr h="894993">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IDU-1552-2018</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Ciclo parqueaderos Transmilenio: portal Sur y portal Suba</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FACTIBILIDAD, ESTUDIOS Y DISEÑOS PARA LA AMPLIACIÓN Y MEJORAMIENTO DE LOS COCLOPARQUEADEROS ASOCIADOS A LA INFRAESTRUTURA FISICA DE TRANSMILENIO EN LA CIUDAD DE BOGOTA D.C</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Suba, Bosa, Ciudad Bolívar</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Suspendido</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Factibilidad</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Tatiana Castaño Naranjo</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Terminación del contrato en Estudios y Diseños </a:t>
                      </a:r>
                      <a:br>
                        <a:rPr lang="es-CO" sz="1200" b="1" i="0" u="none" strike="noStrike" cap="none" dirty="0">
                          <a:solidFill>
                            <a:srgbClr val="000000"/>
                          </a:solidFill>
                          <a:effectLst/>
                          <a:latin typeface="+mj-lt"/>
                          <a:ea typeface="+mn-ea"/>
                          <a:cs typeface="+mn-cs"/>
                          <a:sym typeface="Arial"/>
                        </a:rPr>
                      </a:br>
                      <a:r>
                        <a:rPr lang="es-CO" sz="1200" b="1" i="0" u="none" strike="noStrike" cap="none" dirty="0">
                          <a:solidFill>
                            <a:srgbClr val="000000"/>
                          </a:solidFill>
                          <a:effectLst/>
                          <a:latin typeface="+mj-lt"/>
                          <a:ea typeface="+mn-ea"/>
                          <a:cs typeface="+mn-cs"/>
                          <a:sym typeface="Arial"/>
                        </a:rPr>
                        <a:t>Portal Suba 432 nuevos cupos</a:t>
                      </a:r>
                      <a:br>
                        <a:rPr lang="es-CO" sz="1200" b="1" i="0" u="none" strike="noStrike" cap="none" dirty="0">
                          <a:solidFill>
                            <a:srgbClr val="000000"/>
                          </a:solidFill>
                          <a:effectLst/>
                          <a:latin typeface="+mj-lt"/>
                          <a:ea typeface="+mn-ea"/>
                          <a:cs typeface="+mn-cs"/>
                          <a:sym typeface="Arial"/>
                        </a:rPr>
                      </a:br>
                      <a:r>
                        <a:rPr lang="es-CO" sz="1200" b="1" i="0" u="none" strike="noStrike" cap="none" dirty="0">
                          <a:solidFill>
                            <a:srgbClr val="000000"/>
                          </a:solidFill>
                          <a:effectLst/>
                          <a:latin typeface="+mj-lt"/>
                          <a:ea typeface="+mn-ea"/>
                          <a:cs typeface="+mn-cs"/>
                          <a:sym typeface="Arial"/>
                        </a:rPr>
                        <a:t>Portal Sur 532 nuevos cupos </a:t>
                      </a:r>
                    </a:p>
                  </a:txBody>
                  <a:tcPr marL="8706" marR="8706" marT="87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962401060"/>
                  </a:ext>
                </a:extLst>
              </a:tr>
              <a:tr h="1454137">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IDU-1591-2019</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Conservación malla vial del sistema integrado SITP</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BRIGADAS DE REACCIÓN VIAL NO TRONCAL</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Kennedy, Fontibón, Suba,  Barrios Unidos, Teusaquillo. Los Mártires, Antonio Nariño, Puente Aranda, Candelaria, Rafael Uribe </a:t>
                      </a:r>
                      <a:r>
                        <a:rPr lang="es-CO" sz="1200" b="1" i="0" u="none" strike="noStrike" cap="none" dirty="0" err="1">
                          <a:solidFill>
                            <a:srgbClr val="000000"/>
                          </a:solidFill>
                          <a:effectLst/>
                          <a:latin typeface="+mj-lt"/>
                          <a:ea typeface="+mn-ea"/>
                          <a:cs typeface="+mn-cs"/>
                          <a:sym typeface="Arial"/>
                        </a:rPr>
                        <a:t>Uribe</a:t>
                      </a:r>
                      <a:r>
                        <a:rPr lang="es-CO" sz="1200" b="1" i="0" u="none" strike="noStrike" cap="none" dirty="0">
                          <a:solidFill>
                            <a:srgbClr val="000000"/>
                          </a:solidFill>
                          <a:effectLst/>
                          <a:latin typeface="+mj-lt"/>
                          <a:ea typeface="+mn-ea"/>
                          <a:cs typeface="+mn-cs"/>
                          <a:sym typeface="Arial"/>
                        </a:rPr>
                        <a:t>, Ciudad Bolívar</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a:solidFill>
                            <a:srgbClr val="000000"/>
                          </a:solidFill>
                          <a:effectLst/>
                          <a:latin typeface="+mj-lt"/>
                          <a:ea typeface="+mn-ea"/>
                          <a:cs typeface="+mn-cs"/>
                          <a:sym typeface="Arial"/>
                        </a:rPr>
                        <a:t>Activo</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Mantenimiento </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Wilson Suárez</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R="0" algn="ctr" rtl="0" fontAlgn="b">
                        <a:lnSpc>
                          <a:spcPct val="100000"/>
                        </a:lnSpc>
                        <a:spcBef>
                          <a:spcPts val="0"/>
                        </a:spcBef>
                        <a:spcAft>
                          <a:spcPts val="0"/>
                        </a:spcAft>
                        <a:buClr>
                          <a:srgbClr val="000000"/>
                        </a:buClr>
                        <a:buFont typeface="Arial"/>
                      </a:pPr>
                      <a:r>
                        <a:rPr lang="es-CO" sz="1200" b="1" i="0" u="none" strike="noStrike" cap="none" dirty="0">
                          <a:solidFill>
                            <a:srgbClr val="000000"/>
                          </a:solidFill>
                          <a:effectLst/>
                          <a:latin typeface="+mj-lt"/>
                          <a:ea typeface="+mn-ea"/>
                          <a:cs typeface="+mn-cs"/>
                          <a:sym typeface="Arial"/>
                        </a:rPr>
                        <a:t>En liquidación </a:t>
                      </a:r>
                    </a:p>
                  </a:txBody>
                  <a:tcPr marL="8566" marR="8566" marT="85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868229241"/>
                  </a:ext>
                </a:extLst>
              </a:tr>
            </a:tbl>
          </a:graphicData>
        </a:graphic>
      </p:graphicFrame>
    </p:spTree>
    <p:extLst>
      <p:ext uri="{BB962C8B-B14F-4D97-AF65-F5344CB8AC3E}">
        <p14:creationId xmlns:p14="http://schemas.microsoft.com/office/powerpoint/2010/main" val="1629385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152401" y="381000"/>
            <a:ext cx="3276600" cy="6858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CONTRATO IDU 1532 DE 2018</a:t>
            </a:r>
          </a:p>
          <a:p>
            <a:pPr algn="ctr"/>
            <a:endParaRPr lang="es-CO" altLang="en-US" sz="1600" dirty="0"/>
          </a:p>
        </p:txBody>
      </p:sp>
      <p:sp>
        <p:nvSpPr>
          <p:cNvPr id="2" name="CuadroTexto 1"/>
          <p:cNvSpPr txBox="1"/>
          <p:nvPr/>
        </p:nvSpPr>
        <p:spPr>
          <a:xfrm>
            <a:off x="762000" y="838200"/>
            <a:ext cx="8763000" cy="738664"/>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158750" algn="ctr"/>
            <a:r>
              <a:rPr lang="es-ES" sz="1400" spc="5" dirty="0"/>
              <a:t>ACTUALIZACIÓN </a:t>
            </a:r>
            <a:r>
              <a:rPr lang="es-ES" sz="1400" spc="15" dirty="0"/>
              <a:t>Y </a:t>
            </a:r>
            <a:r>
              <a:rPr lang="es-ES" sz="1400" dirty="0"/>
              <a:t>AJUSTE DE </a:t>
            </a:r>
            <a:r>
              <a:rPr lang="es-ES" sz="1400" spc="-15" dirty="0"/>
              <a:t>FACTIBILIDAD, </a:t>
            </a:r>
            <a:r>
              <a:rPr lang="es-ES" sz="1400" spc="15" dirty="0"/>
              <a:t>Y </a:t>
            </a:r>
            <a:r>
              <a:rPr lang="es-ES" sz="1400" dirty="0"/>
              <a:t>ESTUDIOS </a:t>
            </a:r>
            <a:r>
              <a:rPr lang="es-ES" sz="1400" spc="15" dirty="0"/>
              <a:t>Y</a:t>
            </a:r>
            <a:r>
              <a:rPr lang="es-ES" sz="1400" spc="120" dirty="0"/>
              <a:t> </a:t>
            </a:r>
            <a:r>
              <a:rPr lang="es-ES" sz="1400" dirty="0"/>
              <a:t>DISEÑOS </a:t>
            </a:r>
            <a:r>
              <a:rPr lang="es-ES" sz="1400" spc="-45" dirty="0"/>
              <a:t>PARA </a:t>
            </a:r>
            <a:r>
              <a:rPr lang="es-ES" sz="1400" spc="25" dirty="0"/>
              <a:t>LA </a:t>
            </a:r>
            <a:r>
              <a:rPr lang="es-ES" sz="1400" spc="-10" dirty="0"/>
              <a:t>ADECUACIÓN </a:t>
            </a:r>
            <a:r>
              <a:rPr lang="es-ES" sz="1400" dirty="0"/>
              <a:t>AL </a:t>
            </a:r>
            <a:r>
              <a:rPr lang="es-ES" sz="1400" spc="-10" dirty="0"/>
              <a:t>SISTEMA </a:t>
            </a:r>
            <a:r>
              <a:rPr lang="es-ES" sz="1400" dirty="0"/>
              <a:t>TRANSMILENIO DE </a:t>
            </a:r>
            <a:r>
              <a:rPr lang="es-ES" sz="1400" spc="20" dirty="0"/>
              <a:t>LA </a:t>
            </a:r>
            <a:r>
              <a:rPr lang="es-ES" sz="1400" dirty="0"/>
              <a:t>TRONCAL  </a:t>
            </a:r>
            <a:r>
              <a:rPr lang="es-ES" sz="1400" spc="-150" dirty="0"/>
              <a:t>AV. </a:t>
            </a:r>
            <a:r>
              <a:rPr lang="es-ES" sz="1400" dirty="0"/>
              <a:t>VILLAVICENCIO </a:t>
            </a:r>
            <a:r>
              <a:rPr lang="es-ES" sz="1400" spc="-10" dirty="0"/>
              <a:t>DESDE </a:t>
            </a:r>
            <a:r>
              <a:rPr lang="es-ES" sz="1400" spc="10" dirty="0"/>
              <a:t>EL </a:t>
            </a:r>
            <a:r>
              <a:rPr lang="es-ES" sz="1400" spc="-35" dirty="0"/>
              <a:t>PORTAL </a:t>
            </a:r>
            <a:r>
              <a:rPr lang="es-ES" sz="1400" spc="-10" dirty="0"/>
              <a:t>TUNAL </a:t>
            </a:r>
            <a:r>
              <a:rPr lang="es-ES" sz="1400" spc="-60" dirty="0"/>
              <a:t>HASTA </a:t>
            </a:r>
            <a:r>
              <a:rPr lang="es-ES" sz="1400" spc="20" dirty="0"/>
              <a:t>LA </a:t>
            </a:r>
            <a:r>
              <a:rPr lang="es-ES" sz="1400" dirty="0"/>
              <a:t>TRONCAL  </a:t>
            </a:r>
            <a:r>
              <a:rPr lang="es-ES" sz="1400" spc="-15" dirty="0"/>
              <a:t>NQS, </a:t>
            </a:r>
            <a:r>
              <a:rPr lang="es-ES" sz="1400" spc="15" dirty="0"/>
              <a:t>EN </a:t>
            </a:r>
            <a:r>
              <a:rPr lang="es-ES" sz="1400" spc="-35" dirty="0"/>
              <a:t>BOGOTÁ</a:t>
            </a:r>
            <a:r>
              <a:rPr lang="es-ES" sz="1400" spc="345" dirty="0"/>
              <a:t> </a:t>
            </a:r>
            <a:r>
              <a:rPr lang="es-ES" sz="1400" spc="-25" dirty="0"/>
              <a:t>D.C.</a:t>
            </a:r>
            <a:endParaRPr lang="es-ES" sz="1400" dirty="0"/>
          </a:p>
        </p:txBody>
      </p:sp>
      <p:sp>
        <p:nvSpPr>
          <p:cNvPr id="4" name="Rectangle 1"/>
          <p:cNvSpPr>
            <a:spLocks noChangeArrowheads="1"/>
          </p:cNvSpPr>
          <p:nvPr/>
        </p:nvSpPr>
        <p:spPr bwMode="auto">
          <a:xfrm>
            <a:off x="0" y="-341099"/>
            <a:ext cx="1246196" cy="6821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142640" tIns="0" rIns="9144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graphicFrame>
        <p:nvGraphicFramePr>
          <p:cNvPr id="11" name="4 Marcador de contenido">
            <a:extLst>
              <a:ext uri="{FF2B5EF4-FFF2-40B4-BE49-F238E27FC236}">
                <a16:creationId xmlns:a16="http://schemas.microsoft.com/office/drawing/2014/main" id="{3DA26BE2-DE22-476B-8B4C-3AC8D02561A3}"/>
              </a:ext>
            </a:extLst>
          </p:cNvPr>
          <p:cNvGraphicFramePr>
            <a:graphicFrameLocks/>
          </p:cNvGraphicFramePr>
          <p:nvPr>
            <p:extLst>
              <p:ext uri="{D42A27DB-BD31-4B8C-83A1-F6EECF244321}">
                <p14:modId xmlns:p14="http://schemas.microsoft.com/office/powerpoint/2010/main" val="1463132404"/>
              </p:ext>
            </p:extLst>
          </p:nvPr>
        </p:nvGraphicFramePr>
        <p:xfrm>
          <a:off x="172873" y="1828800"/>
          <a:ext cx="4664042" cy="3180289"/>
        </p:xfrm>
        <a:graphic>
          <a:graphicData uri="http://schemas.openxmlformats.org/drawingml/2006/table">
            <a:tbl>
              <a:tblPr firstRow="1" firstCol="1" bandRow="1">
                <a:tableStyleId>{F5AB1C69-6EDB-4FF4-983F-18BD219EF322}</a:tableStyleId>
              </a:tblPr>
              <a:tblGrid>
                <a:gridCol w="1877134">
                  <a:extLst>
                    <a:ext uri="{9D8B030D-6E8A-4147-A177-3AD203B41FA5}">
                      <a16:colId xmlns:a16="http://schemas.microsoft.com/office/drawing/2014/main" val="20000"/>
                    </a:ext>
                  </a:extLst>
                </a:gridCol>
                <a:gridCol w="2786908">
                  <a:extLst>
                    <a:ext uri="{9D8B030D-6E8A-4147-A177-3AD203B41FA5}">
                      <a16:colId xmlns:a16="http://schemas.microsoft.com/office/drawing/2014/main" val="20001"/>
                    </a:ext>
                  </a:extLst>
                </a:gridCol>
              </a:tblGrid>
              <a:tr h="512696">
                <a:tc>
                  <a:txBody>
                    <a:bodyPr/>
                    <a:lstStyle/>
                    <a:p>
                      <a:pPr algn="l">
                        <a:lnSpc>
                          <a:spcPct val="150000"/>
                        </a:lnSpc>
                        <a:spcAft>
                          <a:spcPts val="0"/>
                        </a:spcAft>
                      </a:pPr>
                      <a:r>
                        <a:rPr lang="es-CO" sz="1600" dirty="0">
                          <a:effectLst/>
                        </a:rPr>
                        <a:t>Fecha Inicio y finalización :</a:t>
                      </a:r>
                      <a:endParaRPr lang="es-ES" sz="1600" b="1" dirty="0">
                        <a:effectLst/>
                        <a:latin typeface="Verdana" panose="020B0604030504040204" pitchFamily="34" charset="0"/>
                        <a:ea typeface="Verdana" panose="020B0604030504040204" pitchFamily="34" charset="0"/>
                        <a:cs typeface="Verdana" panose="020B0604030504040204" pitchFamily="34" charset="0"/>
                      </a:endParaRPr>
                    </a:p>
                  </a:txBody>
                  <a:tcPr marL="51443" marR="51443" marT="0" marB="0" anchor="ctr"/>
                </a:tc>
                <a:tc>
                  <a:txBody>
                    <a:bodyPr/>
                    <a:lstStyle/>
                    <a:p>
                      <a:pPr algn="just">
                        <a:lnSpc>
                          <a:spcPct val="150000"/>
                        </a:lnSpc>
                        <a:spcBef>
                          <a:spcPts val="0"/>
                        </a:spcBef>
                      </a:pPr>
                      <a:r>
                        <a:rPr lang="es-CO" sz="1600" dirty="0"/>
                        <a:t>30 de enero de 2018- 22 de julio de 2020</a:t>
                      </a:r>
                      <a:endParaRPr lang="es-CO" sz="16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51443" marR="51443" marT="0" marB="0" anchor="ctr"/>
                </a:tc>
                <a:extLst>
                  <a:ext uri="{0D108BD9-81ED-4DB2-BD59-A6C34878D82A}">
                    <a16:rowId xmlns:a16="http://schemas.microsoft.com/office/drawing/2014/main" val="10004"/>
                  </a:ext>
                </a:extLst>
              </a:tr>
              <a:tr h="829676">
                <a:tc>
                  <a:txBody>
                    <a:bodyPr/>
                    <a:lstStyle/>
                    <a:p>
                      <a:pPr algn="l">
                        <a:lnSpc>
                          <a:spcPct val="150000"/>
                        </a:lnSpc>
                        <a:spcAft>
                          <a:spcPts val="0"/>
                        </a:spcAft>
                      </a:pPr>
                      <a:r>
                        <a:rPr lang="es-CO" sz="1600" dirty="0">
                          <a:effectLst/>
                        </a:rPr>
                        <a:t>Fecha Finalización:</a:t>
                      </a:r>
                      <a:endParaRPr lang="es-ES" sz="1600" b="1" dirty="0">
                        <a:effectLst/>
                        <a:latin typeface="Verdana" panose="020B0604030504040204" pitchFamily="34" charset="0"/>
                        <a:ea typeface="Verdana" panose="020B0604030504040204" pitchFamily="34" charset="0"/>
                        <a:cs typeface="Verdana" panose="020B0604030504040204" pitchFamily="34" charset="0"/>
                      </a:endParaRPr>
                    </a:p>
                  </a:txBody>
                  <a:tcPr marL="51443" marR="51443" marT="0" marB="0"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s-CO" sz="1600" kern="1200" dirty="0"/>
                        <a:t>ACTUALMENTE ACTIVO</a:t>
                      </a:r>
                      <a:endParaRPr lang="es-CO" sz="1600" b="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51443" marR="51443" marT="0" marB="0" anchor="ctr"/>
                </a:tc>
                <a:extLst>
                  <a:ext uri="{0D108BD9-81ED-4DB2-BD59-A6C34878D82A}">
                    <a16:rowId xmlns:a16="http://schemas.microsoft.com/office/drawing/2014/main" val="10005"/>
                  </a:ext>
                </a:extLst>
              </a:tr>
              <a:tr h="829676">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s-ES" sz="1600" dirty="0">
                          <a:effectLst/>
                        </a:rPr>
                        <a:t>Valor del contrato:</a:t>
                      </a:r>
                      <a:endParaRPr lang="es-ES" sz="1600" b="1" dirty="0">
                        <a:effectLst/>
                        <a:latin typeface="Verdana" panose="020B0604030504040204" pitchFamily="34" charset="0"/>
                        <a:ea typeface="Verdana" panose="020B0604030504040204" pitchFamily="34" charset="0"/>
                        <a:cs typeface="Verdana" panose="020B0604030504040204" pitchFamily="34" charset="0"/>
                      </a:endParaRPr>
                    </a:p>
                  </a:txBody>
                  <a:tcPr marL="51443" marR="51443" marT="0" marB="0" anchor="ctr"/>
                </a:tc>
                <a:tc>
                  <a:txBody>
                    <a:bodyPr/>
                    <a:lstStyle/>
                    <a:p>
                      <a:r>
                        <a:rPr lang="es-ES" sz="1600" u="none" strike="noStrike" kern="1200" dirty="0">
                          <a:effectLst/>
                        </a:rPr>
                        <a:t>$16.549.973.713</a:t>
                      </a:r>
                      <a:endParaRPr lang="es-CO" sz="1600" b="0" dirty="0">
                        <a:latin typeface="Verdana" panose="020B0604030504040204" pitchFamily="34" charset="0"/>
                        <a:ea typeface="Verdana" panose="020B0604030504040204" pitchFamily="34" charset="0"/>
                        <a:cs typeface="Verdana" panose="020B0604030504040204" pitchFamily="34" charset="0"/>
                      </a:endParaRPr>
                    </a:p>
                  </a:txBody>
                  <a:tcPr marL="51443" marR="51443" marT="0" marB="0" anchor="ctr"/>
                </a:tc>
                <a:extLst>
                  <a:ext uri="{0D108BD9-81ED-4DB2-BD59-A6C34878D82A}">
                    <a16:rowId xmlns:a16="http://schemas.microsoft.com/office/drawing/2014/main" val="10006"/>
                  </a:ext>
                </a:extLst>
              </a:tr>
              <a:tr h="829676">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s-ES" sz="1600" dirty="0">
                          <a:effectLst/>
                        </a:rPr>
                        <a:t>Empresa Consultora:</a:t>
                      </a:r>
                      <a:endParaRPr lang="es-ES" sz="1600" b="1" dirty="0">
                        <a:effectLst/>
                        <a:latin typeface="Verdana" panose="020B0604030504040204" pitchFamily="34" charset="0"/>
                        <a:ea typeface="Verdana" panose="020B0604030504040204" pitchFamily="34" charset="0"/>
                        <a:cs typeface="Verdana" panose="020B0604030504040204" pitchFamily="34" charset="0"/>
                      </a:endParaRPr>
                    </a:p>
                  </a:txBody>
                  <a:tcPr marL="51443" marR="51443" marT="0" marB="0" anchor="ctr"/>
                </a:tc>
                <a:tc>
                  <a:txBody>
                    <a:bodyPr/>
                    <a:lstStyle/>
                    <a:p>
                      <a:r>
                        <a:rPr lang="es-CO" sz="1600" dirty="0">
                          <a:effectLst>
                            <a:outerShdw blurRad="38100" dist="38100" dir="2700000" algn="tl">
                              <a:srgbClr val="000000">
                                <a:alpha val="43137"/>
                              </a:srgbClr>
                            </a:outerShdw>
                          </a:effectLst>
                        </a:rPr>
                        <a:t>Consorcio</a:t>
                      </a:r>
                      <a:r>
                        <a:rPr lang="es-CO" sz="1600" baseline="0" dirty="0">
                          <a:effectLst>
                            <a:outerShdw blurRad="38100" dist="38100" dir="2700000" algn="tl">
                              <a:srgbClr val="000000">
                                <a:alpha val="43137"/>
                              </a:srgbClr>
                            </a:outerShdw>
                          </a:effectLst>
                        </a:rPr>
                        <a:t> el Tunal </a:t>
                      </a:r>
                      <a:endParaRPr lang="es-CO" sz="1600" b="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txBody>
                  <a:tcPr marL="51443" marR="51443" marT="0" marB="0" anchor="ctr"/>
                </a:tc>
                <a:extLst>
                  <a:ext uri="{0D108BD9-81ED-4DB2-BD59-A6C34878D82A}">
                    <a16:rowId xmlns:a16="http://schemas.microsoft.com/office/drawing/2014/main" val="10007"/>
                  </a:ext>
                </a:extLst>
              </a:tr>
            </a:tbl>
          </a:graphicData>
        </a:graphic>
      </p:graphicFrame>
      <p:pic>
        <p:nvPicPr>
          <p:cNvPr id="2050" name="Picture 2" descr="Para ampliar y adecuar el Portal Tunal el IDU invirtió aproximadamente $20.048 millones.">
            <a:extLst>
              <a:ext uri="{FF2B5EF4-FFF2-40B4-BE49-F238E27FC236}">
                <a16:creationId xmlns:a16="http://schemas.microsoft.com/office/drawing/2014/main" id="{EAA16ACA-6B4A-4030-BCF3-5D79DEE60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6915" y="1828800"/>
            <a:ext cx="6257925"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004360"/>
      </p:ext>
    </p:extLst>
  </p:cSld>
  <p:clrMapOvr>
    <a:masterClrMapping/>
  </p:clrMapOvr>
</p:sld>
</file>

<file path=ppt/theme/theme1.xml><?xml version="1.0" encoding="utf-8"?>
<a:theme xmlns:a="http://schemas.openxmlformats.org/drawingml/2006/main" name="Tema IDU">
  <a:themeElements>
    <a:clrScheme name="IDU">
      <a:dk1>
        <a:sysClr val="windowText" lastClr="000000"/>
      </a:dk1>
      <a:lt1>
        <a:sysClr val="window" lastClr="FFFFFF"/>
      </a:lt1>
      <a:dk2>
        <a:srgbClr val="A9B918"/>
      </a:dk2>
      <a:lt2>
        <a:srgbClr val="E7E6E6"/>
      </a:lt2>
      <a:accent1>
        <a:srgbClr val="4C531E"/>
      </a:accent1>
      <a:accent2>
        <a:srgbClr val="002060"/>
      </a:accent2>
      <a:accent3>
        <a:srgbClr val="3399FF"/>
      </a:accent3>
      <a:accent4>
        <a:srgbClr val="99CCFF"/>
      </a:accent4>
      <a:accent5>
        <a:srgbClr val="BED000"/>
      </a:accent5>
      <a:accent6>
        <a:srgbClr val="859225"/>
      </a:accent6>
      <a:hlink>
        <a:srgbClr val="7F7F7F"/>
      </a:hlink>
      <a:folHlink>
        <a:srgbClr val="49711E"/>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idrio ahumado">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4885</TotalTime>
  <Words>2193</Words>
  <Application>Microsoft Office PowerPoint</Application>
  <PresentationFormat>Panorámica</PresentationFormat>
  <Paragraphs>330</Paragraphs>
  <Slides>17</Slides>
  <Notes>7</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17</vt:i4>
      </vt:variant>
    </vt:vector>
  </HeadingPairs>
  <TitlesOfParts>
    <vt:vector size="25" baseType="lpstr">
      <vt:lpstr>Arial</vt:lpstr>
      <vt:lpstr>Bebas Neue</vt:lpstr>
      <vt:lpstr>Calibri</vt:lpstr>
      <vt:lpstr>Calibri Light</vt:lpstr>
      <vt:lpstr>Metrophobic</vt:lpstr>
      <vt:lpstr>Roboto</vt:lpstr>
      <vt:lpstr>Verdana</vt:lpstr>
      <vt:lpstr>Tema IDU</vt:lpstr>
      <vt:lpstr>IDU, Rendición de cuentas sector Movilidad.</vt:lpstr>
      <vt:lpstr>Gestión territorio </vt:lpstr>
      <vt:lpstr>Gestión Social </vt:lpstr>
      <vt:lpstr>Estado de la malla vial urbana 2020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CABLE AÉREO EN CIUDAD BOLÍVAR - DE PORTAL SUR A POTOSÍ</vt:lpstr>
      <vt:lpstr>Presentación de PowerPoint</vt:lpstr>
      <vt:lpstr>Atención ciudadana </vt:lpstr>
      <vt:lpstr>Presentación de PowerPoint</vt:lpstr>
      <vt:lpstr>Presentación de PowerPoint</vt:lpstr>
      <vt:lpstr>Gracias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Carolina Buitrago Monsalve</dc:creator>
  <cp:lastModifiedBy>Carolina Vargas</cp:lastModifiedBy>
  <cp:revision>120</cp:revision>
  <dcterms:created xsi:type="dcterms:W3CDTF">2020-01-29T20:24:30Z</dcterms:created>
  <dcterms:modified xsi:type="dcterms:W3CDTF">2021-07-23T23:12:01Z</dcterms:modified>
</cp:coreProperties>
</file>