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580" r:id="rId2"/>
    <p:sldId id="1448" r:id="rId3"/>
    <p:sldId id="1442" r:id="rId4"/>
    <p:sldId id="1444" r:id="rId5"/>
    <p:sldId id="1445" r:id="rId6"/>
    <p:sldId id="1452" r:id="rId7"/>
    <p:sldId id="1450" r:id="rId8"/>
    <p:sldId id="1451" r:id="rId9"/>
    <p:sldId id="1453" r:id="rId10"/>
    <p:sldId id="1464" r:id="rId11"/>
    <p:sldId id="1465" r:id="rId12"/>
    <p:sldId id="1468" r:id="rId13"/>
    <p:sldId id="1466" r:id="rId14"/>
    <p:sldId id="1469" r:id="rId15"/>
    <p:sldId id="1454" r:id="rId16"/>
    <p:sldId id="1467" r:id="rId17"/>
    <p:sldId id="1470" r:id="rId18"/>
    <p:sldId id="1455" r:id="rId19"/>
    <p:sldId id="1460" r:id="rId20"/>
    <p:sldId id="1461" r:id="rId21"/>
    <p:sldId id="1462" r:id="rId22"/>
    <p:sldId id="1456" r:id="rId23"/>
    <p:sldId id="1457" r:id="rId24"/>
    <p:sldId id="1459" r:id="rId25"/>
    <p:sldId id="1443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275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12FB-0F28-4057-97A8-2315AC195D1D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7B6-B32C-4CC3-9EB6-1611FF753C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46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2FE4D-09E4-4E6C-BFF9-B6A713EF3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1E5D68-C141-4731-878A-F89DDCDA2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E950A9-15A7-4899-8ECF-49485CD6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27CCF-AA69-429F-8C18-B9FC85F0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1E6C04-98EC-42CE-BCBB-B586F76A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18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043FB-53AA-4369-B1EB-05F4C354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DCD366-5614-441C-B92F-BE4E4F96F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2909F1-1EE0-41A7-B409-FF248110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58658A-0BDC-420C-AD2C-0032CC0C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1007E2-F9E9-4E16-BC95-AA011D3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24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A800AF-ED7F-4CDA-B830-833C1EBB5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3AEF27-0467-44C2-BE98-05BF40127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66F115-B3A6-49C1-93E7-CBED2EC6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BDF5B-37E1-4C87-AA36-3552B5D3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3CC3E-8920-443F-9769-48742C80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28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FF840-86BC-4048-BE12-60BFC9AB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1C9E5-E236-4C8F-AA95-E5737B04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26B0C-6F04-4A93-9C34-7199159D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C0D362-CD2F-43B8-AFB6-95D2F8A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AFEA0C-95D7-4E95-8271-F8D58B94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9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ACCF7-FBA5-4155-BAF8-A673C5A9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821B1C-26B8-40C4-BF0E-4C1E78FA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5103DE-6B20-48A5-B2E8-26308E47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A21E5-1427-4A4A-B686-ECC87B7C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11152-1E36-4E96-8A09-51A54290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376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476BC-93BD-492C-B134-D590B4D7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381AC8-8749-4373-AC43-04A3255A6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FBEDFC-6EDC-48BA-9D48-64DC71430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3C09D5-F6BC-4AC5-BED4-93AF3100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A41461-B2BC-45E4-AB68-C5437EF7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B2E006-79E8-4546-9C32-5A1DF3C6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9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30E57-CB3A-4888-96F5-BB3F8498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36C71B-ECA6-45CE-80FC-C7627876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709485-4643-462A-A13B-341453DEE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3066A8-E952-4672-98C2-06743914C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3E2126-83D5-44F5-BF31-1587BD83C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7445F4C-A0EC-499B-A15D-B5F1760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31088F-4BEA-405C-AFEA-78AEC228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92D154-B866-41B6-BFD8-DDB4E1D9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11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901AF-63F8-4A7E-A0A5-568C4782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D5ADE7-7F63-4768-991D-D1234B27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EF1EF8-9D5E-4508-9770-56C40255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BDC478-BA9A-4923-B113-04B84726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77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DB88F2-18F8-4EA4-A5DB-0D61EE1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28AB09-F277-40C3-B7FB-4DE5D733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67BC88-ED4F-4567-AA00-3DF1EC97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352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3A6EE-33F0-4EBA-8216-3B1BDFFF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5520AE-0570-45CE-A704-4ED272A0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4A9FD0-3E35-46A9-A53D-159AC5E51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E8771C-8BE2-4040-BA79-C04DF787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A5060-22C3-48D9-8A74-68613D49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FD1122-E4A8-4883-A390-6CC4DF08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52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00683-2E64-45EB-A346-2BAE2CBF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4A96BA6-5045-420A-8B7F-F5E03D53E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DC2694-BC2F-4FA0-88EA-5343640C9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C9CA10-CCF9-4D55-B678-A9D31BD9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02ED17-DEB9-409E-9FEF-FC550601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E6ACBF-B052-41CA-A2B1-D2E69A4A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783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0599311-4741-4703-A630-B1D943C4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2AAE98-7EBA-4468-B7A7-6D5C63DC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D7BF5-35E6-4381-953C-92710BD3D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7690-E9A5-4AE7-83B8-65E490A5C835}" type="datetimeFigureOut">
              <a:rPr lang="es-CO" smtClean="0"/>
              <a:t>19/08/2021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5FE346-A1FB-4D14-AABB-39B4DF7AD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174F4C-58C1-4FB7-B902-5DA1D5AC6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17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carlos.vargas@transmilenio.gov.c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61D3911B-0F86-418E-870C-BB2B232BC206}"/>
              </a:ext>
            </a:extLst>
          </p:cNvPr>
          <p:cNvGrpSpPr/>
          <p:nvPr/>
        </p:nvGrpSpPr>
        <p:grpSpPr>
          <a:xfrm>
            <a:off x="0" y="-54592"/>
            <a:ext cx="12013378" cy="6912591"/>
            <a:chOff x="0" y="-54592"/>
            <a:chExt cx="12013378" cy="6912591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-54592"/>
              <a:ext cx="6128083" cy="6912591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E6665F7-AFC8-4E9E-8383-69396B18D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470B77D-E71C-48EF-860F-F7A1F04C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8204405" y="6054622"/>
            <a:ext cx="2154436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CDBCBF57-1578-464F-9FE3-CAA086F75739}"/>
              </a:ext>
            </a:extLst>
          </p:cNvPr>
          <p:cNvSpPr txBox="1"/>
          <p:nvPr/>
        </p:nvSpPr>
        <p:spPr>
          <a:xfrm>
            <a:off x="6364364" y="2694264"/>
            <a:ext cx="5658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 defTabSz="1085625"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dirty="0">
                <a:solidFill>
                  <a:srgbClr val="254275"/>
                </a:solidFill>
              </a:rPr>
              <a:t>Subgerencia de Atención al Usuario</a:t>
            </a:r>
          </a:p>
          <a:p>
            <a:r>
              <a:rPr lang="es-CO" dirty="0">
                <a:solidFill>
                  <a:srgbClr val="254275"/>
                </a:solidFill>
              </a:rPr>
              <a:t>y Comunicaciones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6B91DC1-FDC0-43C8-9F77-A6C55CE2FDC5}"/>
              </a:ext>
            </a:extLst>
          </p:cNvPr>
          <p:cNvSpPr txBox="1"/>
          <p:nvPr/>
        </p:nvSpPr>
        <p:spPr>
          <a:xfrm>
            <a:off x="7392402" y="3949936"/>
            <a:ext cx="38395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</a:t>
            </a:r>
            <a:r>
              <a:rPr lang="es-CO" sz="2000" b="1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000" b="1" dirty="0">
              <a:solidFill>
                <a:srgbClr val="25427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</p:spTree>
    <p:extLst>
      <p:ext uri="{BB962C8B-B14F-4D97-AF65-F5344CB8AC3E}">
        <p14:creationId xmlns:p14="http://schemas.microsoft.com/office/powerpoint/2010/main" val="251317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8864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06164"/>
              </p:ext>
            </p:extLst>
          </p:nvPr>
        </p:nvGraphicFramePr>
        <p:xfrm>
          <a:off x="5375614" y="1718110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389014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AF3241C-AB32-49CD-86FE-7DF42C16A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213594"/>
              </p:ext>
            </p:extLst>
          </p:nvPr>
        </p:nvGraphicFramePr>
        <p:xfrm>
          <a:off x="5388123" y="1992003"/>
          <a:ext cx="6145929" cy="3280668"/>
        </p:xfrm>
        <a:graphic>
          <a:graphicData uri="http://schemas.openxmlformats.org/drawingml/2006/table">
            <a:tbl>
              <a:tblPr firstRow="1" firstCol="1" bandRow="1"/>
              <a:tblGrid>
                <a:gridCol w="571243">
                  <a:extLst>
                    <a:ext uri="{9D8B030D-6E8A-4147-A177-3AD203B41FA5}">
                      <a16:colId xmlns:a16="http://schemas.microsoft.com/office/drawing/2014/main" val="4286258288"/>
                    </a:ext>
                  </a:extLst>
                </a:gridCol>
                <a:gridCol w="2863017">
                  <a:extLst>
                    <a:ext uri="{9D8B030D-6E8A-4147-A177-3AD203B41FA5}">
                      <a16:colId xmlns:a16="http://schemas.microsoft.com/office/drawing/2014/main" val="2859647888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325772072"/>
                    </a:ext>
                  </a:extLst>
                </a:gridCol>
                <a:gridCol w="952238">
                  <a:extLst>
                    <a:ext uri="{9D8B030D-6E8A-4147-A177-3AD203B41FA5}">
                      <a16:colId xmlns:a16="http://schemas.microsoft.com/office/drawing/2014/main" val="2036537126"/>
                    </a:ext>
                  </a:extLst>
                </a:gridCol>
                <a:gridCol w="939624">
                  <a:extLst>
                    <a:ext uri="{9D8B030D-6E8A-4147-A177-3AD203B41FA5}">
                      <a16:colId xmlns:a16="http://schemas.microsoft.com/office/drawing/2014/main" val="112844572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806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PROVIDENCIA ALTA - SABANA DEL DORADO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2575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CENTRO - BACHUE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306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TERMINAL - EL TUNO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75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TIERRA BUENA - LA FISCALA ALTA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6168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C101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PROVIDENCIA - EL PALMAR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53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C27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ESTANCIA - NORMANDIA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3284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C29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ISLANDIA -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415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C701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METROVIVIENDA - RESTREPO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Antonio Nariño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799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C97A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CERROS DE ORIENTE - PORVENIR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808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E44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MIRANDELA - EL UVAL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4005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E70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CASALOMA </a:t>
                      </a: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COLINA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26085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C100AE2-04FF-4723-8434-6FF62BA19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878645"/>
              </p:ext>
            </p:extLst>
          </p:nvPr>
        </p:nvGraphicFramePr>
        <p:xfrm>
          <a:off x="5381817" y="5290582"/>
          <a:ext cx="6139623" cy="809415"/>
        </p:xfrm>
        <a:graphic>
          <a:graphicData uri="http://schemas.openxmlformats.org/drawingml/2006/table">
            <a:tbl>
              <a:tblPr firstRow="1" firstCol="1" bandRow="1"/>
              <a:tblGrid>
                <a:gridCol w="577549">
                  <a:extLst>
                    <a:ext uri="{9D8B030D-6E8A-4147-A177-3AD203B41FA5}">
                      <a16:colId xmlns:a16="http://schemas.microsoft.com/office/drawing/2014/main" val="4104231690"/>
                    </a:ext>
                  </a:extLst>
                </a:gridCol>
                <a:gridCol w="2856711">
                  <a:extLst>
                    <a:ext uri="{9D8B030D-6E8A-4147-A177-3AD203B41FA5}">
                      <a16:colId xmlns:a16="http://schemas.microsoft.com/office/drawing/2014/main" val="1698289313"/>
                    </a:ext>
                  </a:extLst>
                </a:gridCol>
                <a:gridCol w="826113">
                  <a:extLst>
                    <a:ext uri="{9D8B030D-6E8A-4147-A177-3AD203B41FA5}">
                      <a16:colId xmlns:a16="http://schemas.microsoft.com/office/drawing/2014/main" val="653422869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3859496009"/>
                    </a:ext>
                  </a:extLst>
                </a:gridCol>
                <a:gridCol w="933319">
                  <a:extLst>
                    <a:ext uri="{9D8B030D-6E8A-4147-A177-3AD203B41FA5}">
                      <a16:colId xmlns:a16="http://schemas.microsoft.com/office/drawing/2014/main" val="1557774505"/>
                    </a:ext>
                  </a:extLst>
                </a:gridCol>
              </a:tblGrid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GL508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 SANTAFE - EST. AV. 1 MAYO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9106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GL510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 CENTRO - CLI. SAN RAFAEL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01823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HA600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VIVIANA - CHAPINERO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Chapinero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244359"/>
                  </a:ext>
                </a:extLst>
              </a:tr>
            </a:tbl>
          </a:graphicData>
        </a:graphic>
      </p:graphicFrame>
      <p:pic>
        <p:nvPicPr>
          <p:cNvPr id="70" name="Imagen 69">
            <a:extLst>
              <a:ext uri="{FF2B5EF4-FFF2-40B4-BE49-F238E27FC236}">
                <a16:creationId xmlns:a16="http://schemas.microsoft.com/office/drawing/2014/main" id="{768914F7-788C-4AD5-B672-83A0E5CF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331" y="2086665"/>
            <a:ext cx="2932430" cy="37188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1F2C90D-5A93-430C-871A-68FF35959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965" y="6178162"/>
            <a:ext cx="155461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9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8864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893277"/>
              </p:ext>
            </p:extLst>
          </p:nvPr>
        </p:nvGraphicFramePr>
        <p:xfrm>
          <a:off x="5375614" y="1705491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439465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AF3241C-AB32-49CD-86FE-7DF42C16A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835909"/>
              </p:ext>
            </p:extLst>
          </p:nvPr>
        </p:nvGraphicFramePr>
        <p:xfrm>
          <a:off x="5388123" y="1979393"/>
          <a:ext cx="6145929" cy="2984376"/>
        </p:xfrm>
        <a:graphic>
          <a:graphicData uri="http://schemas.openxmlformats.org/drawingml/2006/table">
            <a:tbl>
              <a:tblPr firstRow="1" firstCol="1" bandRow="1"/>
              <a:tblGrid>
                <a:gridCol w="571243">
                  <a:extLst>
                    <a:ext uri="{9D8B030D-6E8A-4147-A177-3AD203B41FA5}">
                      <a16:colId xmlns:a16="http://schemas.microsoft.com/office/drawing/2014/main" val="4286258288"/>
                    </a:ext>
                  </a:extLst>
                </a:gridCol>
                <a:gridCol w="2863017">
                  <a:extLst>
                    <a:ext uri="{9D8B030D-6E8A-4147-A177-3AD203B41FA5}">
                      <a16:colId xmlns:a16="http://schemas.microsoft.com/office/drawing/2014/main" val="2859647888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325772072"/>
                    </a:ext>
                  </a:extLst>
                </a:gridCol>
                <a:gridCol w="952238">
                  <a:extLst>
                    <a:ext uri="{9D8B030D-6E8A-4147-A177-3AD203B41FA5}">
                      <a16:colId xmlns:a16="http://schemas.microsoft.com/office/drawing/2014/main" val="2036537126"/>
                    </a:ext>
                  </a:extLst>
                </a:gridCol>
                <a:gridCol w="939624">
                  <a:extLst>
                    <a:ext uri="{9D8B030D-6E8A-4147-A177-3AD203B41FA5}">
                      <a16:colId xmlns:a16="http://schemas.microsoft.com/office/drawing/2014/main" val="112844572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HA602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GALICIA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2575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HA610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PARAISO - CHICO NORTE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306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HA702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UVAL - LAS NIEVES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75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HA704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UVAL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6168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HA706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UVAL - SAN DIEGO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53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HA708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ANTONIO J. DE SUCRE - CHICO NORTE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3284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HB608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ARABIA - CHICO NAVARRA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415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HC605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ARBORIZADORA ALTA-SUBA COMPARTIR-CORPAS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799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HK700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BELLAVISTA - TERMINAL SALITRE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808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HL613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PERDOMO - HORACIO ORJUELA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4005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LD800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GAVIOTAS - VILLA GLADYS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26085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C100AE2-04FF-4723-8434-6FF62BA19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214127"/>
              </p:ext>
            </p:extLst>
          </p:nvPr>
        </p:nvGraphicFramePr>
        <p:xfrm>
          <a:off x="5381817" y="4962672"/>
          <a:ext cx="6139623" cy="809415"/>
        </p:xfrm>
        <a:graphic>
          <a:graphicData uri="http://schemas.openxmlformats.org/drawingml/2006/table">
            <a:tbl>
              <a:tblPr firstRow="1" firstCol="1" bandRow="1"/>
              <a:tblGrid>
                <a:gridCol w="577549">
                  <a:extLst>
                    <a:ext uri="{9D8B030D-6E8A-4147-A177-3AD203B41FA5}">
                      <a16:colId xmlns:a16="http://schemas.microsoft.com/office/drawing/2014/main" val="4104231690"/>
                    </a:ext>
                  </a:extLst>
                </a:gridCol>
                <a:gridCol w="2856711">
                  <a:extLst>
                    <a:ext uri="{9D8B030D-6E8A-4147-A177-3AD203B41FA5}">
                      <a16:colId xmlns:a16="http://schemas.microsoft.com/office/drawing/2014/main" val="1698289313"/>
                    </a:ext>
                  </a:extLst>
                </a:gridCol>
                <a:gridCol w="826113">
                  <a:extLst>
                    <a:ext uri="{9D8B030D-6E8A-4147-A177-3AD203B41FA5}">
                      <a16:colId xmlns:a16="http://schemas.microsoft.com/office/drawing/2014/main" val="653422869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3859496009"/>
                    </a:ext>
                  </a:extLst>
                </a:gridCol>
                <a:gridCol w="933319">
                  <a:extLst>
                    <a:ext uri="{9D8B030D-6E8A-4147-A177-3AD203B41FA5}">
                      <a16:colId xmlns:a16="http://schemas.microsoft.com/office/drawing/2014/main" val="1557774505"/>
                    </a:ext>
                  </a:extLst>
                </a:gridCol>
              </a:tblGrid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LK801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GAVIOTAS - NORMANDIA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9106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LK803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GAVIOTAS - TERMINAL SALITRE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01823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N16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GAVIOTAS - EST. 1RO MAYO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244359"/>
                  </a:ext>
                </a:extLst>
              </a:tr>
            </a:tbl>
          </a:graphicData>
        </a:graphic>
      </p:graphicFrame>
      <p:pic>
        <p:nvPicPr>
          <p:cNvPr id="70" name="Imagen 69">
            <a:extLst>
              <a:ext uri="{FF2B5EF4-FFF2-40B4-BE49-F238E27FC236}">
                <a16:creationId xmlns:a16="http://schemas.microsoft.com/office/drawing/2014/main" id="{8AB19D40-1DD3-4B00-8981-7CD157D14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331" y="2086665"/>
            <a:ext cx="2932430" cy="37188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F647D4A-D1E6-4DDA-AABC-C1A9A3A8D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462" y="5922108"/>
            <a:ext cx="155461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16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8864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956715"/>
              </p:ext>
            </p:extLst>
          </p:nvPr>
        </p:nvGraphicFramePr>
        <p:xfrm>
          <a:off x="5375614" y="1705493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382709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AF3241C-AB32-49CD-86FE-7DF42C16A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867308"/>
              </p:ext>
            </p:extLst>
          </p:nvPr>
        </p:nvGraphicFramePr>
        <p:xfrm>
          <a:off x="5388123" y="1979389"/>
          <a:ext cx="6145929" cy="3280668"/>
        </p:xfrm>
        <a:graphic>
          <a:graphicData uri="http://schemas.openxmlformats.org/drawingml/2006/table">
            <a:tbl>
              <a:tblPr firstRow="1" firstCol="1" bandRow="1"/>
              <a:tblGrid>
                <a:gridCol w="571243">
                  <a:extLst>
                    <a:ext uri="{9D8B030D-6E8A-4147-A177-3AD203B41FA5}">
                      <a16:colId xmlns:a16="http://schemas.microsoft.com/office/drawing/2014/main" val="4286258288"/>
                    </a:ext>
                  </a:extLst>
                </a:gridCol>
                <a:gridCol w="2863017">
                  <a:extLst>
                    <a:ext uri="{9D8B030D-6E8A-4147-A177-3AD203B41FA5}">
                      <a16:colId xmlns:a16="http://schemas.microsoft.com/office/drawing/2014/main" val="2859647888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325772072"/>
                    </a:ext>
                  </a:extLst>
                </a:gridCol>
                <a:gridCol w="952238">
                  <a:extLst>
                    <a:ext uri="{9D8B030D-6E8A-4147-A177-3AD203B41FA5}">
                      <a16:colId xmlns:a16="http://schemas.microsoft.com/office/drawing/2014/main" val="2036537126"/>
                    </a:ext>
                  </a:extLst>
                </a:gridCol>
                <a:gridCol w="939624">
                  <a:extLst>
                    <a:ext uri="{9D8B030D-6E8A-4147-A177-3AD203B41FA5}">
                      <a16:colId xmlns:a16="http://schemas.microsoft.com/office/drawing/2014/main" val="112844572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806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PROVIDENCIA ALTA - SABANA DEL DORADO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2575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CENTRO - BACHUE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306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TERMINAL - EL TUNO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75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TIERRA BUENA - LA FISCALA ALTA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6168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C101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PROVIDENCIA - EL PALMAR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53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C27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ESTANCIA - NORMANDIA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3284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C29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ISLANDIA -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415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C701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METROVIVIENDA - RESTREPO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Antonio Nariño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799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C97A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CERROS DE ORIENTE - PORVENIR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808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E44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MIRANDELA - EL UVAL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4005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E70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CASALOMA </a:t>
                      </a: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COLINA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26085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C100AE2-04FF-4723-8434-6FF62BA19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006884"/>
              </p:ext>
            </p:extLst>
          </p:nvPr>
        </p:nvGraphicFramePr>
        <p:xfrm>
          <a:off x="5381817" y="5240136"/>
          <a:ext cx="6139623" cy="809415"/>
        </p:xfrm>
        <a:graphic>
          <a:graphicData uri="http://schemas.openxmlformats.org/drawingml/2006/table">
            <a:tbl>
              <a:tblPr firstRow="1" firstCol="1" bandRow="1"/>
              <a:tblGrid>
                <a:gridCol w="577549">
                  <a:extLst>
                    <a:ext uri="{9D8B030D-6E8A-4147-A177-3AD203B41FA5}">
                      <a16:colId xmlns:a16="http://schemas.microsoft.com/office/drawing/2014/main" val="4104231690"/>
                    </a:ext>
                  </a:extLst>
                </a:gridCol>
                <a:gridCol w="2856711">
                  <a:extLst>
                    <a:ext uri="{9D8B030D-6E8A-4147-A177-3AD203B41FA5}">
                      <a16:colId xmlns:a16="http://schemas.microsoft.com/office/drawing/2014/main" val="1698289313"/>
                    </a:ext>
                  </a:extLst>
                </a:gridCol>
                <a:gridCol w="826113">
                  <a:extLst>
                    <a:ext uri="{9D8B030D-6E8A-4147-A177-3AD203B41FA5}">
                      <a16:colId xmlns:a16="http://schemas.microsoft.com/office/drawing/2014/main" val="653422869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3859496009"/>
                    </a:ext>
                  </a:extLst>
                </a:gridCol>
                <a:gridCol w="933319">
                  <a:extLst>
                    <a:ext uri="{9D8B030D-6E8A-4147-A177-3AD203B41FA5}">
                      <a16:colId xmlns:a16="http://schemas.microsoft.com/office/drawing/2014/main" val="1557774505"/>
                    </a:ext>
                  </a:extLst>
                </a:gridCol>
              </a:tblGrid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GL508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 SANTAFE - EST. AV. 1 MAYO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9106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GL510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 CENTRO - CLI. SAN RAFAEL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01823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HA600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VIVIANA - 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Chapinero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244359"/>
                  </a:ext>
                </a:extLst>
              </a:tr>
            </a:tbl>
          </a:graphicData>
        </a:graphic>
      </p:graphicFrame>
      <p:pic>
        <p:nvPicPr>
          <p:cNvPr id="70" name="Imagen 69">
            <a:extLst>
              <a:ext uri="{FF2B5EF4-FFF2-40B4-BE49-F238E27FC236}">
                <a16:creationId xmlns:a16="http://schemas.microsoft.com/office/drawing/2014/main" id="{768914F7-788C-4AD5-B672-83A0E5CF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331" y="2086665"/>
            <a:ext cx="2932430" cy="37188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89A2630-54EC-4D1B-A380-D45314036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18" y="6133314"/>
            <a:ext cx="155461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6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8864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618619"/>
              </p:ext>
            </p:extLst>
          </p:nvPr>
        </p:nvGraphicFramePr>
        <p:xfrm>
          <a:off x="5375614" y="178116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420545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AF3241C-AB32-49CD-86FE-7DF42C16A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722942"/>
              </p:ext>
            </p:extLst>
          </p:nvPr>
        </p:nvGraphicFramePr>
        <p:xfrm>
          <a:off x="5388123" y="2073985"/>
          <a:ext cx="6145929" cy="2688084"/>
        </p:xfrm>
        <a:graphic>
          <a:graphicData uri="http://schemas.openxmlformats.org/drawingml/2006/table">
            <a:tbl>
              <a:tblPr firstRow="1" firstCol="1" bandRow="1"/>
              <a:tblGrid>
                <a:gridCol w="571243">
                  <a:extLst>
                    <a:ext uri="{9D8B030D-6E8A-4147-A177-3AD203B41FA5}">
                      <a16:colId xmlns:a16="http://schemas.microsoft.com/office/drawing/2014/main" val="4286258288"/>
                    </a:ext>
                  </a:extLst>
                </a:gridCol>
                <a:gridCol w="2863017">
                  <a:extLst>
                    <a:ext uri="{9D8B030D-6E8A-4147-A177-3AD203B41FA5}">
                      <a16:colId xmlns:a16="http://schemas.microsoft.com/office/drawing/2014/main" val="2859647888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325772072"/>
                    </a:ext>
                  </a:extLst>
                </a:gridCol>
                <a:gridCol w="952238">
                  <a:extLst>
                    <a:ext uri="{9D8B030D-6E8A-4147-A177-3AD203B41FA5}">
                      <a16:colId xmlns:a16="http://schemas.microsoft.com/office/drawing/2014/main" val="2036537126"/>
                    </a:ext>
                  </a:extLst>
                </a:gridCol>
                <a:gridCol w="939624">
                  <a:extLst>
                    <a:ext uri="{9D8B030D-6E8A-4147-A177-3AD203B41FA5}">
                      <a16:colId xmlns:a16="http://schemas.microsoft.com/office/drawing/2014/main" val="112844572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BLAS - BOSA CARBONELL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2575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P24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BLASS - BOSA SAN JOSL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306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CANADA GUIRA - SAN BERNARDINO POTRERITOS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75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PINARES - PORVENIR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6168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SE14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DIANA TURBAY CULTIVOS - ENGATIVÁ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53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ROCA - VILLA GLADYS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3284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ALPES - CALLE 222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415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T12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QUINTAS DEL SUR - CALLE 100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799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T25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Usaquén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808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T26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PALERMO SUR - COUNTRY CLUB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4005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T30A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DOÑA LILIANA - PATIO BONITO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26085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C100AE2-04FF-4723-8434-6FF62BA19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534878"/>
              </p:ext>
            </p:extLst>
          </p:nvPr>
        </p:nvGraphicFramePr>
        <p:xfrm>
          <a:off x="5388123" y="4397474"/>
          <a:ext cx="6139623" cy="1586920"/>
        </p:xfrm>
        <a:graphic>
          <a:graphicData uri="http://schemas.openxmlformats.org/drawingml/2006/table">
            <a:tbl>
              <a:tblPr firstRow="1" firstCol="1" bandRow="1"/>
              <a:tblGrid>
                <a:gridCol w="577549">
                  <a:extLst>
                    <a:ext uri="{9D8B030D-6E8A-4147-A177-3AD203B41FA5}">
                      <a16:colId xmlns:a16="http://schemas.microsoft.com/office/drawing/2014/main" val="4104231690"/>
                    </a:ext>
                  </a:extLst>
                </a:gridCol>
                <a:gridCol w="2856711">
                  <a:extLst>
                    <a:ext uri="{9D8B030D-6E8A-4147-A177-3AD203B41FA5}">
                      <a16:colId xmlns:a16="http://schemas.microsoft.com/office/drawing/2014/main" val="1698289313"/>
                    </a:ext>
                  </a:extLst>
                </a:gridCol>
                <a:gridCol w="826113">
                  <a:extLst>
                    <a:ext uri="{9D8B030D-6E8A-4147-A177-3AD203B41FA5}">
                      <a16:colId xmlns:a16="http://schemas.microsoft.com/office/drawing/2014/main" val="653422869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3859496009"/>
                    </a:ext>
                  </a:extLst>
                </a:gridCol>
                <a:gridCol w="933319">
                  <a:extLst>
                    <a:ext uri="{9D8B030D-6E8A-4147-A177-3AD203B41FA5}">
                      <a16:colId xmlns:a16="http://schemas.microsoft.com/office/drawing/2014/main" val="1557774505"/>
                    </a:ext>
                  </a:extLst>
                </a:gridCol>
              </a:tblGrid>
              <a:tr h="3700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9106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T30B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PATIO BONITO - TIHUAQUE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</a:t>
                      </a:r>
                      <a:r>
                        <a:rPr lang="es-CO" sz="1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01823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MADELENA - GENERAL SANTANDER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Tunjuelito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866726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TC17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LOMAS - RESTREPO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Antonio Nariño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244359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Z12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METROVIVIENDA - 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623155"/>
                  </a:ext>
                </a:extLst>
              </a:tr>
            </a:tbl>
          </a:graphicData>
        </a:graphic>
      </p:graphicFrame>
      <p:pic>
        <p:nvPicPr>
          <p:cNvPr id="70" name="Imagen 69">
            <a:extLst>
              <a:ext uri="{FF2B5EF4-FFF2-40B4-BE49-F238E27FC236}">
                <a16:creationId xmlns:a16="http://schemas.microsoft.com/office/drawing/2014/main" id="{C438B688-FCA6-40CB-AE74-905EEF44D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331" y="2086665"/>
            <a:ext cx="2932430" cy="37188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AAC48C-58AF-4A04-B3E5-57346B4C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158" y="6235760"/>
            <a:ext cx="155461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98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8864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/>
        </p:nvGraphicFramePr>
        <p:xfrm>
          <a:off x="5375614" y="178116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420545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C100AE2-04FF-4723-8434-6FF62BA19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836211"/>
              </p:ext>
            </p:extLst>
          </p:nvPr>
        </p:nvGraphicFramePr>
        <p:xfrm>
          <a:off x="5388123" y="2076795"/>
          <a:ext cx="6139623" cy="1216902"/>
        </p:xfrm>
        <a:graphic>
          <a:graphicData uri="http://schemas.openxmlformats.org/drawingml/2006/table">
            <a:tbl>
              <a:tblPr firstRow="1" firstCol="1" bandRow="1"/>
              <a:tblGrid>
                <a:gridCol w="577549">
                  <a:extLst>
                    <a:ext uri="{9D8B030D-6E8A-4147-A177-3AD203B41FA5}">
                      <a16:colId xmlns:a16="http://schemas.microsoft.com/office/drawing/2014/main" val="4104231690"/>
                    </a:ext>
                  </a:extLst>
                </a:gridCol>
                <a:gridCol w="2856711">
                  <a:extLst>
                    <a:ext uri="{9D8B030D-6E8A-4147-A177-3AD203B41FA5}">
                      <a16:colId xmlns:a16="http://schemas.microsoft.com/office/drawing/2014/main" val="1698289313"/>
                    </a:ext>
                  </a:extLst>
                </a:gridCol>
                <a:gridCol w="826113">
                  <a:extLst>
                    <a:ext uri="{9D8B030D-6E8A-4147-A177-3AD203B41FA5}">
                      <a16:colId xmlns:a16="http://schemas.microsoft.com/office/drawing/2014/main" val="653422869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3859496009"/>
                    </a:ext>
                  </a:extLst>
                </a:gridCol>
                <a:gridCol w="933319">
                  <a:extLst>
                    <a:ext uri="{9D8B030D-6E8A-4147-A177-3AD203B41FA5}">
                      <a16:colId xmlns:a16="http://schemas.microsoft.com/office/drawing/2014/main" val="1557774505"/>
                    </a:ext>
                  </a:extLst>
                </a:gridCol>
              </a:tblGrid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T30B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PATIO BONITO - TIHUAQUE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01823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MADELENA - GENERAL SANTANDER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866726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TC17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LOMAS - RESTREPO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Antonio Nariño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244359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Z12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METROVIVIENDA - 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623155"/>
                  </a:ext>
                </a:extLst>
              </a:tr>
            </a:tbl>
          </a:graphicData>
        </a:graphic>
      </p:graphicFrame>
      <p:pic>
        <p:nvPicPr>
          <p:cNvPr id="70" name="Imagen 69">
            <a:extLst>
              <a:ext uri="{FF2B5EF4-FFF2-40B4-BE49-F238E27FC236}">
                <a16:creationId xmlns:a16="http://schemas.microsoft.com/office/drawing/2014/main" id="{C438B688-FCA6-40CB-AE74-905EEF44D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331" y="2086665"/>
            <a:ext cx="2932430" cy="3718882"/>
          </a:xfrm>
          <a:prstGeom prst="rect">
            <a:avLst/>
          </a:prstGeom>
        </p:spPr>
      </p:pic>
      <p:sp>
        <p:nvSpPr>
          <p:cNvPr id="71" name="CuadroTexto 70">
            <a:extLst>
              <a:ext uri="{FF2B5EF4-FFF2-40B4-BE49-F238E27FC236}">
                <a16:creationId xmlns:a16="http://schemas.microsoft.com/office/drawing/2014/main" id="{67DD6BCE-73F6-4C65-B869-296884514E6F}"/>
              </a:ext>
            </a:extLst>
          </p:cNvPr>
          <p:cNvSpPr txBox="1"/>
          <p:nvPr/>
        </p:nvSpPr>
        <p:spPr>
          <a:xfrm>
            <a:off x="5325587" y="4295613"/>
            <a:ext cx="61233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74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del componente Zonal cuyo trazado cubre la localidad Rafael Uribe 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Uribe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84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9870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036151"/>
              </p:ext>
            </p:extLst>
          </p:nvPr>
        </p:nvGraphicFramePr>
        <p:xfrm>
          <a:off x="5343737" y="220531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0AAE44F-1E86-4A91-8B3E-027CE3F1B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806112"/>
              </p:ext>
            </p:extLst>
          </p:nvPr>
        </p:nvGraphicFramePr>
        <p:xfrm>
          <a:off x="5340818" y="2519308"/>
          <a:ext cx="6177357" cy="3511709"/>
        </p:xfrm>
        <a:graphic>
          <a:graphicData uri="http://schemas.openxmlformats.org/drawingml/2006/table">
            <a:tbl>
              <a:tblPr firstRow="1" firstCol="1" bandRow="1"/>
              <a:tblGrid>
                <a:gridCol w="596364">
                  <a:extLst>
                    <a:ext uri="{9D8B030D-6E8A-4147-A177-3AD203B41FA5}">
                      <a16:colId xmlns:a16="http://schemas.microsoft.com/office/drawing/2014/main" val="1642721342"/>
                    </a:ext>
                  </a:extLst>
                </a:gridCol>
                <a:gridCol w="2844099">
                  <a:extLst>
                    <a:ext uri="{9D8B030D-6E8A-4147-A177-3AD203B41FA5}">
                      <a16:colId xmlns:a16="http://schemas.microsoft.com/office/drawing/2014/main" val="2349688672"/>
                    </a:ext>
                  </a:extLst>
                </a:gridCol>
                <a:gridCol w="813501">
                  <a:extLst>
                    <a:ext uri="{9D8B030D-6E8A-4147-A177-3AD203B41FA5}">
                      <a16:colId xmlns:a16="http://schemas.microsoft.com/office/drawing/2014/main" val="2897069796"/>
                    </a:ext>
                  </a:extLst>
                </a:gridCol>
                <a:gridCol w="958543">
                  <a:extLst>
                    <a:ext uri="{9D8B030D-6E8A-4147-A177-3AD203B41FA5}">
                      <a16:colId xmlns:a16="http://schemas.microsoft.com/office/drawing/2014/main" val="1250030005"/>
                    </a:ext>
                  </a:extLst>
                </a:gridCol>
                <a:gridCol w="964850">
                  <a:extLst>
                    <a:ext uri="{9D8B030D-6E8A-4147-A177-3AD203B41FA5}">
                      <a16:colId xmlns:a16="http://schemas.microsoft.com/office/drawing/2014/main" val="211928882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ZP-126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GLORIA SAUCES - VILLA GLADYS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1188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ZP-133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CORTIJO - PINARES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7666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ZP-140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ISLA DEL SOL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3582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ZP-150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DOÑA LILIANA - SAN CARLOS DE TIBABUYES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5586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ZP-152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DEL CERRO - VILLA CINDY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4300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ZP-168A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RECREO - LA ROCA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223157"/>
                  </a:ext>
                </a:extLst>
              </a:tr>
              <a:tr h="254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ZP-229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 BRISAS HB - SAN MARTIN DE LOBA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637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ZP-238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 BRISAS HB - LA BELLEZA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931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ZP-254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PALERMO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Teusaquillo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093721"/>
                  </a:ext>
                </a:extLst>
              </a:tr>
              <a:tr h="243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ZP-35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DIANA TURBAY - BILBAO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197936"/>
                  </a:ext>
                </a:extLst>
              </a:tr>
              <a:tr h="242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ZP-361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GLORIA - EL REFUGIO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510494"/>
                  </a:ext>
                </a:extLst>
              </a:tr>
              <a:tr h="15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ZP-387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HORACIO ORJUELA - FERIAS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676610"/>
                  </a:ext>
                </a:extLst>
              </a:tr>
              <a:tr h="116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ZP-491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OLARTE - JULIO FLOREZ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Barrios Unidos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8449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ZP-551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GALICIA - BACHUE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761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ZP-686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MOLINOS 2 - BOITA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22608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8F4143E-2438-4826-B383-13F175EA8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37" y="6182892"/>
            <a:ext cx="1554615" cy="512108"/>
          </a:xfrm>
          <a:prstGeom prst="rect">
            <a:avLst/>
          </a:prstGeom>
        </p:spPr>
      </p:pic>
      <p:pic>
        <p:nvPicPr>
          <p:cNvPr id="71" name="Imagen 70" descr="Mapa&#10;&#10;Descripción generada automáticamente">
            <a:extLst>
              <a:ext uri="{FF2B5EF4-FFF2-40B4-BE49-F238E27FC236}">
                <a16:creationId xmlns:a16="http://schemas.microsoft.com/office/drawing/2014/main" id="{DAB888B2-6FBD-4C04-9D91-03EDDD08F3DE}"/>
              </a:ext>
            </a:extLst>
          </p:cNvPr>
          <p:cNvPicPr/>
          <p:nvPr/>
        </p:nvPicPr>
        <p:blipFill rotWithShape="1">
          <a:blip r:embed="rId3"/>
          <a:srcRect r="49293"/>
          <a:stretch/>
        </p:blipFill>
        <p:spPr bwMode="auto">
          <a:xfrm>
            <a:off x="1250976" y="2290579"/>
            <a:ext cx="2845435" cy="3441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9161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9870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/>
        </p:nvGraphicFramePr>
        <p:xfrm>
          <a:off x="5343737" y="220531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0AAE44F-1E86-4A91-8B3E-027CE3F1B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92011"/>
              </p:ext>
            </p:extLst>
          </p:nvPr>
        </p:nvGraphicFramePr>
        <p:xfrm>
          <a:off x="5340818" y="2519308"/>
          <a:ext cx="6177357" cy="3009677"/>
        </p:xfrm>
        <a:graphic>
          <a:graphicData uri="http://schemas.openxmlformats.org/drawingml/2006/table">
            <a:tbl>
              <a:tblPr firstRow="1" firstCol="1" bandRow="1"/>
              <a:tblGrid>
                <a:gridCol w="596364">
                  <a:extLst>
                    <a:ext uri="{9D8B030D-6E8A-4147-A177-3AD203B41FA5}">
                      <a16:colId xmlns:a16="http://schemas.microsoft.com/office/drawing/2014/main" val="1642721342"/>
                    </a:ext>
                  </a:extLst>
                </a:gridCol>
                <a:gridCol w="2844099">
                  <a:extLst>
                    <a:ext uri="{9D8B030D-6E8A-4147-A177-3AD203B41FA5}">
                      <a16:colId xmlns:a16="http://schemas.microsoft.com/office/drawing/2014/main" val="2349688672"/>
                    </a:ext>
                  </a:extLst>
                </a:gridCol>
                <a:gridCol w="813501">
                  <a:extLst>
                    <a:ext uri="{9D8B030D-6E8A-4147-A177-3AD203B41FA5}">
                      <a16:colId xmlns:a16="http://schemas.microsoft.com/office/drawing/2014/main" val="2897069796"/>
                    </a:ext>
                  </a:extLst>
                </a:gridCol>
                <a:gridCol w="958543">
                  <a:extLst>
                    <a:ext uri="{9D8B030D-6E8A-4147-A177-3AD203B41FA5}">
                      <a16:colId xmlns:a16="http://schemas.microsoft.com/office/drawing/2014/main" val="1250030005"/>
                    </a:ext>
                  </a:extLst>
                </a:gridCol>
                <a:gridCol w="964850">
                  <a:extLst>
                    <a:ext uri="{9D8B030D-6E8A-4147-A177-3AD203B41FA5}">
                      <a16:colId xmlns:a16="http://schemas.microsoft.com/office/drawing/2014/main" val="211928882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ZP-732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TIERRA BUENA - DIANA TURBAY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1188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ZP-84B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GALICIA - SAN DIEGO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7666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ZP-98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GLORIA - BOITA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3582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SIERRA MORENA TRES ESQUINAS - BACHUE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5586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ZP-C35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REFUGIO - SAN MARTIN DE LOBA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4300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ZP-C56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ISLA DEL SOL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223157"/>
                  </a:ext>
                </a:extLst>
              </a:tr>
              <a:tr h="254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ZP-C61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MORALBA - AEROPUERTO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637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ZP-C64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MARTIN DE LOBA - SUBA COMPARTIR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931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ZP-C70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LAS BRISAS HB - AGUAS CLARAS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093721"/>
                  </a:ext>
                </a:extLst>
              </a:tr>
              <a:tr h="243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ZP-C74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BOSQUES DE SAN CARLOS - BOLIVIA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197936"/>
                  </a:ext>
                </a:extLst>
              </a:tr>
              <a:tr h="242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ZP-E31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RITA SUR ORIENTAL - SUBA GAITANA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510494"/>
                  </a:ext>
                </a:extLst>
              </a:tr>
              <a:tr h="15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ZP-E4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CINDY - VILLA DEL CERRO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676610"/>
                  </a:ext>
                </a:extLst>
              </a:tr>
              <a:tr h="116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ZP-E67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LIJACA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Barrios Unidos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844915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02186DF-F466-4143-8EB2-B66AC780E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37" y="5758491"/>
            <a:ext cx="1554615" cy="512108"/>
          </a:xfrm>
          <a:prstGeom prst="rect">
            <a:avLst/>
          </a:prstGeom>
        </p:spPr>
      </p:pic>
      <p:pic>
        <p:nvPicPr>
          <p:cNvPr id="70" name="Imagen 69" descr="Mapa&#10;&#10;Descripción generada automáticamente">
            <a:extLst>
              <a:ext uri="{FF2B5EF4-FFF2-40B4-BE49-F238E27FC236}">
                <a16:creationId xmlns:a16="http://schemas.microsoft.com/office/drawing/2014/main" id="{47C6BA28-6E2B-4272-B8AC-76F278F4BCDA}"/>
              </a:ext>
            </a:extLst>
          </p:cNvPr>
          <p:cNvPicPr/>
          <p:nvPr/>
        </p:nvPicPr>
        <p:blipFill rotWithShape="1">
          <a:blip r:embed="rId3"/>
          <a:srcRect r="49293"/>
          <a:stretch/>
        </p:blipFill>
        <p:spPr bwMode="auto">
          <a:xfrm>
            <a:off x="1250976" y="2095093"/>
            <a:ext cx="2845435" cy="3441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6355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9870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/>
        </p:nvGraphicFramePr>
        <p:xfrm>
          <a:off x="5343737" y="220531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0AAE44F-1E86-4A91-8B3E-027CE3F1B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498970"/>
              </p:ext>
            </p:extLst>
          </p:nvPr>
        </p:nvGraphicFramePr>
        <p:xfrm>
          <a:off x="5340818" y="2519308"/>
          <a:ext cx="6177357" cy="910146"/>
        </p:xfrm>
        <a:graphic>
          <a:graphicData uri="http://schemas.openxmlformats.org/drawingml/2006/table">
            <a:tbl>
              <a:tblPr firstRow="1" firstCol="1" bandRow="1"/>
              <a:tblGrid>
                <a:gridCol w="596364">
                  <a:extLst>
                    <a:ext uri="{9D8B030D-6E8A-4147-A177-3AD203B41FA5}">
                      <a16:colId xmlns:a16="http://schemas.microsoft.com/office/drawing/2014/main" val="1642721342"/>
                    </a:ext>
                  </a:extLst>
                </a:gridCol>
                <a:gridCol w="2844099">
                  <a:extLst>
                    <a:ext uri="{9D8B030D-6E8A-4147-A177-3AD203B41FA5}">
                      <a16:colId xmlns:a16="http://schemas.microsoft.com/office/drawing/2014/main" val="2349688672"/>
                    </a:ext>
                  </a:extLst>
                </a:gridCol>
                <a:gridCol w="813501">
                  <a:extLst>
                    <a:ext uri="{9D8B030D-6E8A-4147-A177-3AD203B41FA5}">
                      <a16:colId xmlns:a16="http://schemas.microsoft.com/office/drawing/2014/main" val="2897069796"/>
                    </a:ext>
                  </a:extLst>
                </a:gridCol>
                <a:gridCol w="958543">
                  <a:extLst>
                    <a:ext uri="{9D8B030D-6E8A-4147-A177-3AD203B41FA5}">
                      <a16:colId xmlns:a16="http://schemas.microsoft.com/office/drawing/2014/main" val="1250030005"/>
                    </a:ext>
                  </a:extLst>
                </a:gridCol>
                <a:gridCol w="964850">
                  <a:extLst>
                    <a:ext uri="{9D8B030D-6E8A-4147-A177-3AD203B41FA5}">
                      <a16:colId xmlns:a16="http://schemas.microsoft.com/office/drawing/2014/main" val="211928882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ZP-E74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CARLOS TIBABUYES - VILLA DEL CERRO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761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ZP-P47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ARABIA - SAN DIEGO CENTRO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2260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ZP-T29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SANTO DOMINGO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404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ZP-Z9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AEROPUERTO - QUIROGA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</a:t>
                      </a:r>
                      <a:r>
                        <a:rPr lang="es-CO" sz="1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653225"/>
                  </a:ext>
                </a:extLst>
              </a:tr>
            </a:tbl>
          </a:graphicData>
        </a:graphic>
      </p:graphicFrame>
      <p:sp>
        <p:nvSpPr>
          <p:cNvPr id="70" name="CuadroTexto 69">
            <a:extLst>
              <a:ext uri="{FF2B5EF4-FFF2-40B4-BE49-F238E27FC236}">
                <a16:creationId xmlns:a16="http://schemas.microsoft.com/office/drawing/2014/main" id="{01E975E9-260C-4672-AC39-4F56131DF8B9}"/>
              </a:ext>
            </a:extLst>
          </p:cNvPr>
          <p:cNvSpPr txBox="1"/>
          <p:nvPr/>
        </p:nvSpPr>
        <p:spPr>
          <a:xfrm>
            <a:off x="5388651" y="4295613"/>
            <a:ext cx="61233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del SITP Provisional cuyo trazado cubre la localidad Rafael Uribe Uribe.</a:t>
            </a:r>
          </a:p>
        </p:txBody>
      </p:sp>
      <p:pic>
        <p:nvPicPr>
          <p:cNvPr id="71" name="Imagen 70" descr="Mapa&#10;&#10;Descripción generada automáticamente">
            <a:extLst>
              <a:ext uri="{FF2B5EF4-FFF2-40B4-BE49-F238E27FC236}">
                <a16:creationId xmlns:a16="http://schemas.microsoft.com/office/drawing/2014/main" id="{D747F074-77E0-4292-89BF-F44560D9262A}"/>
              </a:ext>
            </a:extLst>
          </p:cNvPr>
          <p:cNvPicPr/>
          <p:nvPr/>
        </p:nvPicPr>
        <p:blipFill rotWithShape="1">
          <a:blip r:embed="rId2"/>
          <a:srcRect r="49293"/>
          <a:stretch/>
        </p:blipFill>
        <p:spPr bwMode="auto">
          <a:xfrm>
            <a:off x="1250976" y="2240131"/>
            <a:ext cx="2845435" cy="3441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5277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77490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 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41211" y="1103515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de Recargas en </a:t>
            </a:r>
            <a:r>
              <a:rPr lang="es-CO" sz="2800" b="1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800" b="1" dirty="0">
              <a:solidFill>
                <a:srgbClr val="25427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ED48D51-A2A3-439D-BE1B-18394EC12CEB}"/>
              </a:ext>
            </a:extLst>
          </p:cNvPr>
          <p:cNvGrpSpPr/>
          <p:nvPr/>
        </p:nvGrpSpPr>
        <p:grpSpPr>
          <a:xfrm>
            <a:off x="1259072" y="2299221"/>
            <a:ext cx="5513296" cy="3503587"/>
            <a:chOff x="904144" y="2321253"/>
            <a:chExt cx="5513296" cy="3503587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041307" y="2321253"/>
              <a:ext cx="27254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PERSONALIZACIÓN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230167" y="2178133"/>
              <a:ext cx="861250" cy="5513296"/>
            </a:xfrm>
            <a:prstGeom prst="leftBrace">
              <a:avLst/>
            </a:prstGeom>
            <a:ln>
              <a:solidFill>
                <a:srgbClr val="2542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234322" y="5385489"/>
              <a:ext cx="5064821" cy="439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 LLAVE – RECAUDO BOGOTÁ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4379469" y="2321253"/>
              <a:ext cx="16818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RECARGA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697135" y="3328385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596814" y="3308302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137</a:t>
              </a:r>
            </a:p>
          </p:txBody>
        </p:sp>
      </p:grpSp>
      <p:pic>
        <p:nvPicPr>
          <p:cNvPr id="129" name="Imagen 128">
            <a:extLst>
              <a:ext uri="{FF2B5EF4-FFF2-40B4-BE49-F238E27FC236}">
                <a16:creationId xmlns:a16="http://schemas.microsoft.com/office/drawing/2014/main" id="{904FCB3F-4999-431B-A9D0-DB8185827B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163" y="2202866"/>
            <a:ext cx="1751213" cy="2452268"/>
          </a:xfrm>
          <a:prstGeom prst="rect">
            <a:avLst/>
          </a:prstGeom>
        </p:spPr>
      </p:pic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DEDC1F95-B510-473A-88AF-7A8838F4C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490591"/>
              </p:ext>
            </p:extLst>
          </p:nvPr>
        </p:nvGraphicFramePr>
        <p:xfrm>
          <a:off x="7697964" y="5467946"/>
          <a:ext cx="4167642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983">
                  <a:extLst>
                    <a:ext uri="{9D8B030D-6E8A-4147-A177-3AD203B41FA5}">
                      <a16:colId xmlns:a16="http://schemas.microsoft.com/office/drawing/2014/main" val="275434864"/>
                    </a:ext>
                  </a:extLst>
                </a:gridCol>
                <a:gridCol w="1258431">
                  <a:extLst>
                    <a:ext uri="{9D8B030D-6E8A-4147-A177-3AD203B41FA5}">
                      <a16:colId xmlns:a16="http://schemas.microsoft.com/office/drawing/2014/main" val="3309276606"/>
                    </a:ext>
                  </a:extLst>
                </a:gridCol>
                <a:gridCol w="1472228">
                  <a:extLst>
                    <a:ext uri="{9D8B030D-6E8A-4147-A177-3AD203B41FA5}">
                      <a16:colId xmlns:a16="http://schemas.microsoft.com/office/drawing/2014/main" val="97108958"/>
                    </a:ext>
                  </a:extLst>
                </a:gridCol>
              </a:tblGrid>
              <a:tr h="210673"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Lugar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Dirección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Horario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808746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DC4E99E-58A0-458C-B452-DED1B31A1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45807"/>
              </p:ext>
            </p:extLst>
          </p:nvPr>
        </p:nvGraphicFramePr>
        <p:xfrm>
          <a:off x="7718797" y="5721830"/>
          <a:ext cx="4146810" cy="588645"/>
        </p:xfrm>
        <a:graphic>
          <a:graphicData uri="http://schemas.openxmlformats.org/drawingml/2006/table">
            <a:tbl>
              <a:tblPr firstRow="1" firstCol="1" bandRow="1"/>
              <a:tblGrid>
                <a:gridCol w="1399272">
                  <a:extLst>
                    <a:ext uri="{9D8B030D-6E8A-4147-A177-3AD203B41FA5}">
                      <a16:colId xmlns:a16="http://schemas.microsoft.com/office/drawing/2014/main" val="3959537812"/>
                    </a:ext>
                  </a:extLst>
                </a:gridCol>
                <a:gridCol w="1274560">
                  <a:extLst>
                    <a:ext uri="{9D8B030D-6E8A-4147-A177-3AD203B41FA5}">
                      <a16:colId xmlns:a16="http://schemas.microsoft.com/office/drawing/2014/main" val="1752930231"/>
                    </a:ext>
                  </a:extLst>
                </a:gridCol>
                <a:gridCol w="736489">
                  <a:extLst>
                    <a:ext uri="{9D8B030D-6E8A-4147-A177-3AD203B41FA5}">
                      <a16:colId xmlns:a16="http://schemas.microsoft.com/office/drawing/2014/main" val="4221884639"/>
                    </a:ext>
                  </a:extLst>
                </a:gridCol>
                <a:gridCol w="736489">
                  <a:extLst>
                    <a:ext uri="{9D8B030D-6E8A-4147-A177-3AD203B41FA5}">
                      <a16:colId xmlns:a16="http://schemas.microsoft.com/office/drawing/2014/main" val="4101681834"/>
                    </a:ext>
                  </a:extLst>
                </a:gridCol>
              </a:tblGrid>
              <a:tr h="396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ctr" rtl="0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CADE Santa Lucía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algn="ctr" rtl="0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Av. Caracas # 41B – 30 Sur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153597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Lun - Vie: 07:00-17:30</a:t>
                      </a:r>
                    </a:p>
                    <a:p>
                      <a:pPr algn="ctr" rtl="0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53597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Sab: 08:00-12:00</a:t>
                      </a:r>
                    </a:p>
                    <a:p>
                      <a:pPr algn="ctr" rtl="0" fontAlgn="ctr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950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065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DABBCA-93BE-41A3-B2A7-F2A717DAEC5D}"/>
              </a:ext>
            </a:extLst>
          </p:cNvPr>
          <p:cNvSpPr/>
          <p:nvPr/>
        </p:nvSpPr>
        <p:spPr>
          <a:xfrm>
            <a:off x="0" y="9222"/>
            <a:ext cx="7327867" cy="684877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6665F7-AFC8-4E9E-8383-69396B18D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498" y="387404"/>
            <a:ext cx="1451029" cy="14510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70B77D-E71C-48EF-860F-F7A1F04CE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19" y="36043"/>
            <a:ext cx="1938061" cy="193806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0759CC9-4824-4525-97E4-30440E7F975A}"/>
              </a:ext>
            </a:extLst>
          </p:cNvPr>
          <p:cNvGrpSpPr/>
          <p:nvPr/>
        </p:nvGrpSpPr>
        <p:grpSpPr>
          <a:xfrm>
            <a:off x="9183624" y="173362"/>
            <a:ext cx="1940245" cy="523946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203C1A9-E9AD-408A-AF7B-744C7F9A126D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5288F33-57E1-44CC-AB0A-F157179D56D9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1414347-FD91-4584-A645-AF1753C76D09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650509C-FC2F-4C66-8C4E-029F745E6A31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7327A5F-C7B5-424B-A066-3BE11C32CDD6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3FF2072-DA7F-4357-8A1F-5EBD1F6B542E}"/>
                </a:ext>
              </a:extLst>
            </p:cNvPr>
            <p:cNvSpPr/>
            <p:nvPr/>
          </p:nvSpPr>
          <p:spPr>
            <a:xfrm>
              <a:off x="9638622" y="8524843"/>
              <a:ext cx="433002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AB4A09B-C63C-4082-83C2-D17A295D12AB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87A20FE1-6FAF-4BF7-A09C-D09D4EA80CF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4554041-5E13-42ED-B6F7-BF399A1A0275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D614B39-8743-4F55-BC92-0253EBAF74DD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3FB7B1B-7FE5-4385-9ACB-A9C03E91E105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24075EED-24C5-42FC-82F1-40DA1C1C34E3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3F5092CA-3BBB-41C5-84E8-B6BE38615399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AF78A2F8-BF37-47E9-990E-5D3959C3CAD6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BC8756A-B699-4021-9913-731F81AB4BC5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7B6FB06-B141-4438-BD2C-DC753E1343BA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860C4892-381D-41C5-8C58-B879456612FF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7311D9C-AC8B-4789-A152-0D20421622E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EFD1714-6F7E-46B5-BC94-BFF3B18331A2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8B15A19-9BCA-415A-9380-F7A13E5240B9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3D9D767-9C05-40E9-900D-B3B3D3445AA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305E688E-7A47-4ECC-B914-2004543B17AA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018F87-0F89-4806-9EA0-726ADABDA9E1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3EDE986-09E1-4584-B0E3-12EE23D2725F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E88E067-AA60-4860-AEA8-C289FF89DAA9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A1D3991-3D0D-405C-831E-EF12B55E29E5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C5959EA-AA0D-421B-BDE4-4AFC0839BDB6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40897ABA-26A3-41C5-8E63-F835A5357299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1865DB50-CB62-46EC-A1C9-0C4EF51F28F1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1294BC5-B501-4D82-BAA8-6D24356339B4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F561F4E0-A6C3-4CF3-AD4B-FB4367351DC5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8020EDF-AC06-4A92-984D-091E42A2B4AB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88D73645-6D17-4882-81E4-406E04459E45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37A3E86-95C8-4B13-8346-A854EABF6957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77179D90-0D0C-489C-8623-126ACE0B27ED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2C8005E-7351-4B92-8E39-BCD61812C83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35C9C02B-D983-4B00-B1E2-32A9538AF90D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19410848-B6D0-4542-A6C7-F1113425AF1F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54968340-3345-4673-9BED-A780BB8C74F6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138BC6E2-EEA0-4768-BC0E-86DEF8BFDE59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1344BCA-0303-4754-9884-4665966A5E06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0942E5F-C2F7-49B0-960F-3EF4AD3C546F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DF66D08B-CA49-47A7-8E31-F0F493783540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A447B6A8-522A-4019-A0AD-791E58889468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D4049D19-E14F-4795-A812-4B646BB92FB1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C5E9994A-3BD3-400A-88BF-39B25BC4DA7F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A8529F9-8741-4740-8AB3-802592ECBC1B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BC8A83A0-C3C9-4DAD-9A01-C0FE3FA6AB71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669D903C-97D7-48A6-B6F6-352E3084DE43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3005CEF9-7F3B-47AA-8CA2-A6BD19611562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BCBAEF91-FFA7-47BC-904A-C98F8F47A052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id="{425FDE9B-4B2E-4A62-BF6A-3891C73D7B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691" y="132012"/>
            <a:ext cx="696687" cy="596134"/>
          </a:xfrm>
          <a:prstGeom prst="rect">
            <a:avLst/>
          </a:prstGeom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2F7F1779-C77D-489A-9BEF-FE37186B0E3E}"/>
              </a:ext>
            </a:extLst>
          </p:cNvPr>
          <p:cNvCxnSpPr>
            <a:cxnSpLocks/>
          </p:cNvCxnSpPr>
          <p:nvPr/>
        </p:nvCxnSpPr>
        <p:spPr>
          <a:xfrm>
            <a:off x="0" y="1957173"/>
            <a:ext cx="73278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7EFA0F70-B74D-41BC-AD7B-B453798F6965}"/>
              </a:ext>
            </a:extLst>
          </p:cNvPr>
          <p:cNvCxnSpPr>
            <a:cxnSpLocks/>
          </p:cNvCxnSpPr>
          <p:nvPr/>
        </p:nvCxnSpPr>
        <p:spPr>
          <a:xfrm>
            <a:off x="-1" y="2000925"/>
            <a:ext cx="73278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10094D8-2280-4F35-9E1F-19B100D13316}"/>
              </a:ext>
            </a:extLst>
          </p:cNvPr>
          <p:cNvSpPr txBox="1"/>
          <p:nvPr/>
        </p:nvSpPr>
        <p:spPr>
          <a:xfrm>
            <a:off x="8352486" y="6218417"/>
            <a:ext cx="38395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</a:t>
            </a:r>
            <a:r>
              <a:rPr lang="es-CO" sz="2000" b="1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000" b="1" dirty="0">
              <a:solidFill>
                <a:srgbClr val="25427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46AB173-4D22-4F0C-AD12-4EDA4484CC82}"/>
              </a:ext>
            </a:extLst>
          </p:cNvPr>
          <p:cNvSpPr txBox="1"/>
          <p:nvPr/>
        </p:nvSpPr>
        <p:spPr>
          <a:xfrm>
            <a:off x="389463" y="3324070"/>
            <a:ext cx="6476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equipo de Gestión Social de TRANSMILENIO S.A desarrolla actividades dirigidas a la ciudadanía, con el propósito de dar a conocer los componentes del SITP y fomentar las buenas prácticas de Cultura ciudadana.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la vigencia 2020, se realizaron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5401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actividades de Gestión Social a nivel distrito; de las cuales se desarrollaron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3282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las localidades de manera presencial y/o virtual en el marco de la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bajo tres líneas de intervención: Información, participación y pedagogía.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41388971-95B1-46A0-9E10-D46E3E1673B5}"/>
              </a:ext>
            </a:extLst>
          </p:cNvPr>
          <p:cNvGrpSpPr/>
          <p:nvPr/>
        </p:nvGrpSpPr>
        <p:grpSpPr>
          <a:xfrm>
            <a:off x="890414" y="2461411"/>
            <a:ext cx="5658921" cy="691945"/>
            <a:chOff x="205767" y="2484130"/>
            <a:chExt cx="5658921" cy="691945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CDBCBF57-1578-464F-9FE3-CAA086F75739}"/>
                </a:ext>
              </a:extLst>
            </p:cNvPr>
            <p:cNvSpPr txBox="1"/>
            <p:nvPr/>
          </p:nvSpPr>
          <p:spPr>
            <a:xfrm>
              <a:off x="205767" y="2484130"/>
              <a:ext cx="56589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 algn="ctr" defTabSz="1085625">
                <a:defRPr sz="2400" b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GESTIÓN SOCIAL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1C7176AD-92FF-456C-8BED-CC89E88989C7}"/>
                </a:ext>
              </a:extLst>
            </p:cNvPr>
            <p:cNvSpPr txBox="1"/>
            <p:nvPr/>
          </p:nvSpPr>
          <p:spPr>
            <a:xfrm>
              <a:off x="2000906" y="2868298"/>
              <a:ext cx="2068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TRANSMILENIO S.A.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2F1341DA-32C3-4852-B77E-7A6E949ECA38}"/>
              </a:ext>
            </a:extLst>
          </p:cNvPr>
          <p:cNvSpPr txBox="1"/>
          <p:nvPr/>
        </p:nvSpPr>
        <p:spPr>
          <a:xfrm>
            <a:off x="6766031" y="3577862"/>
            <a:ext cx="53455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 </a:t>
            </a:r>
            <a:r>
              <a:rPr lang="es-CO" sz="1200" b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Boletines informativos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Sesiones de Grupos Focales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de datos “Tenderos RUU”</a:t>
            </a:r>
          </a:p>
          <a:p>
            <a:pPr marL="742950" lvl="1" indent="-285750" algn="r">
              <a:buFont typeface="Wingdings" panose="05000000000000000000" pitchFamily="2" charset="2"/>
              <a:buChar char="ü"/>
            </a:pP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s-CO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Capacitaciones </a:t>
            </a:r>
            <a:r>
              <a:rPr lang="es-CO" sz="1200" b="1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TrasMi</a:t>
            </a:r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-Virtual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retos de Transmilenio en época de Coronavirus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Alertas Tempranas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 un solo sistema – Nueva Señalética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historia del Transporte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Transmicable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TransMi, un Sistema Accesible</a:t>
            </a:r>
          </a:p>
        </p:txBody>
      </p:sp>
    </p:spTree>
    <p:extLst>
      <p:ext uri="{BB962C8B-B14F-4D97-AF65-F5344CB8AC3E}">
        <p14:creationId xmlns:p14="http://schemas.microsoft.com/office/powerpoint/2010/main" val="2620343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856742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99A61CDE-A2C6-4F4E-9568-41036A74EFF7}"/>
              </a:ext>
            </a:extLst>
          </p:cNvPr>
          <p:cNvSpPr/>
          <p:nvPr/>
        </p:nvSpPr>
        <p:spPr>
          <a:xfrm>
            <a:off x="5087147" y="2808443"/>
            <a:ext cx="519071" cy="2249135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671A81-0215-4983-8A1B-D71BA88DA15E}"/>
              </a:ext>
            </a:extLst>
          </p:cNvPr>
          <p:cNvSpPr txBox="1"/>
          <p:nvPr/>
        </p:nvSpPr>
        <p:spPr>
          <a:xfrm>
            <a:off x="617276" y="1125468"/>
            <a:ext cx="11149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localidad de Rafael Uribe Uribe tiene 5 UPZ las cuales están asignadas a las siguientes zonas operacionales del SITP:</a:t>
            </a:r>
            <a:endParaRPr lang="es-CO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B62311-3164-4D11-9469-E4E85BD4A3A9}"/>
              </a:ext>
            </a:extLst>
          </p:cNvPr>
          <p:cNvSpPr txBox="1"/>
          <p:nvPr/>
        </p:nvSpPr>
        <p:spPr>
          <a:xfrm>
            <a:off x="1309816" y="2712269"/>
            <a:ext cx="207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43876A-2593-4CD1-BC21-F7DCA3F7D193}"/>
              </a:ext>
            </a:extLst>
          </p:cNvPr>
          <p:cNvSpPr txBox="1"/>
          <p:nvPr/>
        </p:nvSpPr>
        <p:spPr>
          <a:xfrm>
            <a:off x="732323" y="3214284"/>
            <a:ext cx="3770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</a:t>
            </a:r>
            <a:r>
              <a:rPr lang="es-CO" sz="2800" b="1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800" dirty="0">
              <a:solidFill>
                <a:srgbClr val="254275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811A94-4A7B-4CB1-937A-CCED3D2B1FD4}"/>
              </a:ext>
            </a:extLst>
          </p:cNvPr>
          <p:cNvSpPr txBox="1"/>
          <p:nvPr/>
        </p:nvSpPr>
        <p:spPr>
          <a:xfrm>
            <a:off x="5511738" y="2808443"/>
            <a:ext cx="5085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Diana Turbay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Marco Fidel Suarez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Marruecos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Quiroga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6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 José</a:t>
            </a:r>
          </a:p>
          <a:p>
            <a:pPr algn="just">
              <a:defRPr/>
            </a:pPr>
            <a:endParaRPr lang="es-CO" sz="26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424922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7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807449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 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</a:t>
            </a:r>
            <a:r>
              <a:rPr lang="es-CO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10230234" y="5597716"/>
            <a:ext cx="942174" cy="9142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AB0EC9BC-BEDA-4734-B6FE-E0818437A805}"/>
              </a:ext>
            </a:extLst>
          </p:cNvPr>
          <p:cNvSpPr txBox="1"/>
          <p:nvPr/>
        </p:nvSpPr>
        <p:spPr>
          <a:xfrm>
            <a:off x="8963753" y="6509198"/>
            <a:ext cx="34126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 de personalización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14FEB3D-4A5A-44B7-A86C-C106A5D29848}"/>
              </a:ext>
            </a:extLst>
          </p:cNvPr>
          <p:cNvGrpSpPr/>
          <p:nvPr/>
        </p:nvGrpSpPr>
        <p:grpSpPr>
          <a:xfrm>
            <a:off x="240566" y="2192963"/>
            <a:ext cx="4937796" cy="3094058"/>
            <a:chOff x="259373" y="2456164"/>
            <a:chExt cx="4937796" cy="309405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280907" y="2546703"/>
              <a:ext cx="1532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Reuniones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2297646" y="2117499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513205" y="5110872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PARTICIPACIÓN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1914837" y="2561347"/>
              <a:ext cx="15664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Recorridos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467640" y="326370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106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2083382" y="325043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BF99C828-473E-4564-AB11-ACE692EA84D4}"/>
                </a:ext>
              </a:extLst>
            </p:cNvPr>
            <p:cNvSpPr/>
            <p:nvPr/>
          </p:nvSpPr>
          <p:spPr>
            <a:xfrm>
              <a:off x="3651197" y="2456164"/>
              <a:ext cx="12410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Mesa de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trabajo</a:t>
              </a:r>
            </a:p>
          </p:txBody>
        </p:sp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550CD096-3D10-4141-BC42-E077F3E08719}"/>
                </a:ext>
              </a:extLst>
            </p:cNvPr>
            <p:cNvSpPr/>
            <p:nvPr/>
          </p:nvSpPr>
          <p:spPr>
            <a:xfrm>
              <a:off x="3640276" y="325043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EE70CDC-DCEF-4708-AF70-9DEC5ACDB877}"/>
              </a:ext>
            </a:extLst>
          </p:cNvPr>
          <p:cNvGrpSpPr/>
          <p:nvPr/>
        </p:nvGrpSpPr>
        <p:grpSpPr>
          <a:xfrm>
            <a:off x="4213557" y="2403113"/>
            <a:ext cx="4536135" cy="2917421"/>
            <a:chOff x="4084534" y="2665889"/>
            <a:chExt cx="4536135" cy="2917421"/>
          </a:xfrm>
        </p:grpSpPr>
        <p:sp>
          <p:nvSpPr>
            <p:cNvPr id="134" name="Rectángulo 133">
              <a:extLst>
                <a:ext uri="{FF2B5EF4-FFF2-40B4-BE49-F238E27FC236}">
                  <a16:creationId xmlns:a16="http://schemas.microsoft.com/office/drawing/2014/main" id="{1F88D1CB-06FC-464A-92F6-629628AFF8DF}"/>
                </a:ext>
              </a:extLst>
            </p:cNvPr>
            <p:cNvSpPr/>
            <p:nvPr/>
          </p:nvSpPr>
          <p:spPr>
            <a:xfrm>
              <a:off x="5565372" y="2665889"/>
              <a:ext cx="15343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5" name="Abrir llave 134">
              <a:extLst>
                <a:ext uri="{FF2B5EF4-FFF2-40B4-BE49-F238E27FC236}">
                  <a16:creationId xmlns:a16="http://schemas.microsoft.com/office/drawing/2014/main" id="{2908A0A7-A67A-45ED-8003-B3752A62F32A}"/>
                </a:ext>
              </a:extLst>
            </p:cNvPr>
            <p:cNvSpPr/>
            <p:nvPr/>
          </p:nvSpPr>
          <p:spPr>
            <a:xfrm rot="16200000">
              <a:off x="5878192" y="3826028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13BADFA0-1BAE-4D81-9909-A6F9DC46B261}"/>
                </a:ext>
              </a:extLst>
            </p:cNvPr>
            <p:cNvSpPr txBox="1"/>
            <p:nvPr/>
          </p:nvSpPr>
          <p:spPr>
            <a:xfrm>
              <a:off x="4084534" y="5143960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id="{FFBE99AD-05F4-47A2-9DF2-45C2947C8807}"/>
                </a:ext>
              </a:extLst>
            </p:cNvPr>
            <p:cNvSpPr/>
            <p:nvPr/>
          </p:nvSpPr>
          <p:spPr>
            <a:xfrm>
              <a:off x="5717886" y="3300549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CE90D84-2D0A-403A-A221-02CAF2B83B1D}"/>
              </a:ext>
            </a:extLst>
          </p:cNvPr>
          <p:cNvGrpSpPr/>
          <p:nvPr/>
        </p:nvGrpSpPr>
        <p:grpSpPr>
          <a:xfrm>
            <a:off x="6620188" y="2447927"/>
            <a:ext cx="4536135" cy="2889285"/>
            <a:chOff x="6499062" y="2651994"/>
            <a:chExt cx="4536135" cy="2889285"/>
          </a:xfrm>
        </p:grpSpPr>
        <p:sp>
          <p:nvSpPr>
            <p:cNvPr id="139" name="Rectángulo 138">
              <a:extLst>
                <a:ext uri="{FF2B5EF4-FFF2-40B4-BE49-F238E27FC236}">
                  <a16:creationId xmlns:a16="http://schemas.microsoft.com/office/drawing/2014/main" id="{1BC0FBA3-D4D2-4CDE-8085-4758E18E5553}"/>
                </a:ext>
              </a:extLst>
            </p:cNvPr>
            <p:cNvSpPr/>
            <p:nvPr/>
          </p:nvSpPr>
          <p:spPr>
            <a:xfrm>
              <a:off x="7899751" y="2651994"/>
              <a:ext cx="1694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Divulgación</a:t>
              </a:r>
            </a:p>
          </p:txBody>
        </p:sp>
        <p:sp>
          <p:nvSpPr>
            <p:cNvPr id="141" name="Abrir llave 140">
              <a:extLst>
                <a:ext uri="{FF2B5EF4-FFF2-40B4-BE49-F238E27FC236}">
                  <a16:creationId xmlns:a16="http://schemas.microsoft.com/office/drawing/2014/main" id="{317116E5-EDC2-476F-B286-4AD58005E0F7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F59B313A-32B0-4C0E-AF27-F387EC05DD16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INFORMACIÓN</a:t>
              </a:r>
            </a:p>
          </p:txBody>
        </p:sp>
        <p:sp>
          <p:nvSpPr>
            <p:cNvPr id="146" name="Elipse 145">
              <a:extLst>
                <a:ext uri="{FF2B5EF4-FFF2-40B4-BE49-F238E27FC236}">
                  <a16:creationId xmlns:a16="http://schemas.microsoft.com/office/drawing/2014/main" id="{859AEF9F-E22A-4B48-BBD9-6BA095820150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5CB22C92-3FA2-4528-A6E6-D5C86E8D9CD2}"/>
              </a:ext>
            </a:extLst>
          </p:cNvPr>
          <p:cNvGrpSpPr/>
          <p:nvPr/>
        </p:nvGrpSpPr>
        <p:grpSpPr>
          <a:xfrm>
            <a:off x="8942451" y="2223185"/>
            <a:ext cx="4536135" cy="3128440"/>
            <a:chOff x="6499062" y="2412839"/>
            <a:chExt cx="4536135" cy="3128440"/>
          </a:xfrm>
        </p:grpSpPr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917E4673-6EBC-470D-B62F-F4904EF5D099}"/>
                </a:ext>
              </a:extLst>
            </p:cNvPr>
            <p:cNvSpPr/>
            <p:nvPr/>
          </p:nvSpPr>
          <p:spPr>
            <a:xfrm>
              <a:off x="7829772" y="2412839"/>
              <a:ext cx="1665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Actividades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 general</a:t>
              </a:r>
            </a:p>
          </p:txBody>
        </p:sp>
        <p:sp>
          <p:nvSpPr>
            <p:cNvPr id="149" name="Abrir llave 148">
              <a:extLst>
                <a:ext uri="{FF2B5EF4-FFF2-40B4-BE49-F238E27FC236}">
                  <a16:creationId xmlns:a16="http://schemas.microsoft.com/office/drawing/2014/main" id="{8EB38832-F181-419A-A39B-EBD93B570914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id="{44549B6F-74AA-499F-B3C7-57E0CFFD16C8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OTROS</a:t>
              </a:r>
            </a:p>
          </p:txBody>
        </p:sp>
        <p:sp>
          <p:nvSpPr>
            <p:cNvPr id="151" name="Elipse 150">
              <a:extLst>
                <a:ext uri="{FF2B5EF4-FFF2-40B4-BE49-F238E27FC236}">
                  <a16:creationId xmlns:a16="http://schemas.microsoft.com/office/drawing/2014/main" id="{02E3FEAA-4552-4044-BBBA-D9F4F7C67B18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01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856742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914386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703537" y="1855922"/>
            <a:ext cx="10781638" cy="213476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virtuales y/o presenciales para atender temas como: Cobertura de la localidad, comunidad con discapacidad, articulación de acciones pedagógicas, implementación de nuevas rutas, reuniones interinstitucionales (CLD, UAT, CLIP, CLOPS, COLEV, COLMYEG, entre otros).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recorridos sociales y/o con técnicos de Transmilenio S.A. para recibir solicitudes comunitarias, verificación de trazados UFO 5 entre otras.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Mesas de trabajo de cobertura en UPZ Diana Turbay, UPZ Marco Fidel Suarez.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451E73C1-8C43-4139-AA98-8F67599BEA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76" y="4474199"/>
            <a:ext cx="2591852" cy="20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483B73D-F58F-4D68-82D3-315083275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303" y="4474199"/>
            <a:ext cx="1826698" cy="2134763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851B8571-AE52-4A4B-AE6D-66608E72A78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219951" y="4474199"/>
            <a:ext cx="2265224" cy="20657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7B1560-2912-4911-8967-21DE858D7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611" y="4474199"/>
            <a:ext cx="2855300" cy="213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909367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Rafael Uribe U.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1112084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</a:t>
            </a:r>
            <a:r>
              <a:rPr lang="es-CO" sz="2800" b="1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800" b="1" dirty="0">
              <a:solidFill>
                <a:srgbClr val="25427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Pedagogía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762821" y="2476024"/>
            <a:ext cx="10781638" cy="1500482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pedagogía en: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Colegios de la localidad: Liceo Psicopedagógico San Pablo, IED San Agustín, Centro Crecer.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Imagen 6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DAF05E8D-73EB-4A73-8880-A5292DDCE4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0204" y="4629375"/>
            <a:ext cx="2846498" cy="1793325"/>
          </a:xfrm>
          <a:prstGeom prst="rect">
            <a:avLst/>
          </a:prstGeom>
        </p:spPr>
      </p:pic>
      <p:pic>
        <p:nvPicPr>
          <p:cNvPr id="65" name="Imagen 64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91592399-7AD8-4461-BF28-2B674FC69D2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01266" y="4629375"/>
            <a:ext cx="2708538" cy="174153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784FEAD-80B5-4CE5-B501-20D7D80D5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634" y="4629375"/>
            <a:ext cx="3103503" cy="17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889859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Rafael Uribe U.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B4C9CB77-322F-4654-9C59-3A18D926AE9B}"/>
              </a:ext>
            </a:extLst>
          </p:cNvPr>
          <p:cNvSpPr txBox="1"/>
          <p:nvPr/>
        </p:nvSpPr>
        <p:spPr>
          <a:xfrm>
            <a:off x="1405198" y="971406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</a:t>
            </a:r>
            <a:r>
              <a:rPr lang="es-CO" sz="2800" b="1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800" b="1" dirty="0">
              <a:solidFill>
                <a:srgbClr val="25427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</a:p>
        </p:txBody>
      </p:sp>
      <p:sp>
        <p:nvSpPr>
          <p:cNvPr id="60" name="Llaves 59">
            <a:extLst>
              <a:ext uri="{FF2B5EF4-FFF2-40B4-BE49-F238E27FC236}">
                <a16:creationId xmlns:a16="http://schemas.microsoft.com/office/drawing/2014/main" id="{1927F02F-6A36-43AA-85AC-6952BC84B534}"/>
              </a:ext>
            </a:extLst>
          </p:cNvPr>
          <p:cNvSpPr/>
          <p:nvPr/>
        </p:nvSpPr>
        <p:spPr>
          <a:xfrm>
            <a:off x="703537" y="1861502"/>
            <a:ext cx="1078163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divulgación en: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alimentadora 7-3 Ingles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A506 – G506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H602 – A602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Envíos de información de interés a nivel local y distrital en ocasión de la pandemia COVID -19 y ajustes en la prestación del servicio, iniciativas de Cultura Ciudadana, comunicados de TRANSMILENIO S.A y Alcaldía mayor de Bogotá; entre otros.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7F5560-76C4-437E-A799-E10F0B558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208" y="4805330"/>
            <a:ext cx="1541458" cy="18958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B54D619-C1FC-4301-A8FE-993C565D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240" y="4814442"/>
            <a:ext cx="1541458" cy="18958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3359FE-4429-4B39-9A58-4EDACE714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686" y="4814442"/>
            <a:ext cx="1541458" cy="18958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8BE249-DA0D-45CD-AB34-8B42A622F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606" y="4814441"/>
            <a:ext cx="1316417" cy="18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9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upo 193">
            <a:extLst>
              <a:ext uri="{FF2B5EF4-FFF2-40B4-BE49-F238E27FC236}">
                <a16:creationId xmlns:a16="http://schemas.microsoft.com/office/drawing/2014/main" id="{6E4AD85D-A1A4-4EEB-BCA6-7DC5C45CD7FE}"/>
              </a:ext>
            </a:extLst>
          </p:cNvPr>
          <p:cNvGrpSpPr/>
          <p:nvPr/>
        </p:nvGrpSpPr>
        <p:grpSpPr>
          <a:xfrm>
            <a:off x="-1675272" y="-453030"/>
            <a:ext cx="15542544" cy="7764059"/>
            <a:chOff x="-1629735" y="-565207"/>
            <a:chExt cx="15542544" cy="7764059"/>
          </a:xfrm>
        </p:grpSpPr>
        <p:grpSp>
          <p:nvGrpSpPr>
            <p:cNvPr id="165" name="Grupo 164">
              <a:extLst>
                <a:ext uri="{FF2B5EF4-FFF2-40B4-BE49-F238E27FC236}">
                  <a16:creationId xmlns:a16="http://schemas.microsoft.com/office/drawing/2014/main" id="{B43F782E-1ADF-456C-90ED-899D6BB48419}"/>
                </a:ext>
              </a:extLst>
            </p:cNvPr>
            <p:cNvGrpSpPr/>
            <p:nvPr/>
          </p:nvGrpSpPr>
          <p:grpSpPr>
            <a:xfrm>
              <a:off x="-1629735" y="-565207"/>
              <a:ext cx="15542544" cy="7764059"/>
              <a:chOff x="-1629735" y="-565207"/>
              <a:chExt cx="15542544" cy="7764059"/>
            </a:xfrm>
          </p:grpSpPr>
          <p:grpSp>
            <p:nvGrpSpPr>
              <p:cNvPr id="100" name="Grupo 99">
                <a:extLst>
                  <a:ext uri="{FF2B5EF4-FFF2-40B4-BE49-F238E27FC236}">
                    <a16:creationId xmlns:a16="http://schemas.microsoft.com/office/drawing/2014/main" id="{86295D11-73E0-4A68-BAED-CAF50E3F1B04}"/>
                  </a:ext>
                </a:extLst>
              </p:cNvPr>
              <p:cNvGrpSpPr/>
              <p:nvPr/>
            </p:nvGrpSpPr>
            <p:grpSpPr>
              <a:xfrm>
                <a:off x="-1629735" y="-565207"/>
                <a:ext cx="15463395" cy="3366352"/>
                <a:chOff x="-1712863" y="-419733"/>
                <a:chExt cx="15463395" cy="3366352"/>
              </a:xfrm>
            </p:grpSpPr>
            <p:grpSp>
              <p:nvGrpSpPr>
                <p:cNvPr id="77" name="Grupo 76">
                  <a:extLst>
                    <a:ext uri="{FF2B5EF4-FFF2-40B4-BE49-F238E27FC236}">
                      <a16:creationId xmlns:a16="http://schemas.microsoft.com/office/drawing/2014/main" id="{D9DBE7AD-2058-42A8-9665-B4597FD9DB85}"/>
                    </a:ext>
                  </a:extLst>
                </p:cNvPr>
                <p:cNvGrpSpPr/>
                <p:nvPr/>
              </p:nvGrpSpPr>
              <p:grpSpPr>
                <a:xfrm>
                  <a:off x="-1712863" y="-419733"/>
                  <a:ext cx="15309065" cy="1778068"/>
                  <a:chOff x="-1712863" y="-419733"/>
                  <a:chExt cx="15309065" cy="1778068"/>
                </a:xfrm>
              </p:grpSpPr>
              <p:sp>
                <p:nvSpPr>
                  <p:cNvPr id="19" name="CuadroTexto 18">
                    <a:extLst>
                      <a:ext uri="{FF2B5EF4-FFF2-40B4-BE49-F238E27FC236}">
                        <a16:creationId xmlns:a16="http://schemas.microsoft.com/office/drawing/2014/main" id="{78C04C5F-2262-4AD8-8D67-25699F5A02EB}"/>
                      </a:ext>
                    </a:extLst>
                  </p:cNvPr>
                  <p:cNvSpPr txBox="1"/>
                  <p:nvPr/>
                </p:nvSpPr>
                <p:spPr>
                  <a:xfrm>
                    <a:off x="1383824" y="962866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9" name="CuadroTexto 28">
                    <a:extLst>
                      <a:ext uri="{FF2B5EF4-FFF2-40B4-BE49-F238E27FC236}">
                        <a16:creationId xmlns:a16="http://schemas.microsoft.com/office/drawing/2014/main" id="{5B0ED5CB-4478-415E-B57D-2F1B873459A4}"/>
                      </a:ext>
                    </a:extLst>
                  </p:cNvPr>
                  <p:cNvSpPr txBox="1"/>
                  <p:nvPr/>
                </p:nvSpPr>
                <p:spPr>
                  <a:xfrm>
                    <a:off x="4561813" y="953902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9" name="CuadroTexto 38">
                    <a:extLst>
                      <a:ext uri="{FF2B5EF4-FFF2-40B4-BE49-F238E27FC236}">
                        <a16:creationId xmlns:a16="http://schemas.microsoft.com/office/drawing/2014/main" id="{F09005D0-9679-4964-A076-72CA9B06D117}"/>
                      </a:ext>
                    </a:extLst>
                  </p:cNvPr>
                  <p:cNvSpPr txBox="1"/>
                  <p:nvPr/>
                </p:nvSpPr>
                <p:spPr>
                  <a:xfrm>
                    <a:off x="7648117" y="94493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9" name="CuadroTexto 48">
                    <a:extLst>
                      <a:ext uri="{FF2B5EF4-FFF2-40B4-BE49-F238E27FC236}">
                        <a16:creationId xmlns:a16="http://schemas.microsoft.com/office/drawing/2014/main" id="{B73A9B75-BB9B-44D2-9E85-7CCEA56EBF34}"/>
                      </a:ext>
                    </a:extLst>
                  </p:cNvPr>
                  <p:cNvSpPr txBox="1"/>
                  <p:nvPr/>
                </p:nvSpPr>
                <p:spPr>
                  <a:xfrm>
                    <a:off x="10678189" y="96286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59" name="CuadroTexto 58">
                    <a:extLst>
                      <a:ext uri="{FF2B5EF4-FFF2-40B4-BE49-F238E27FC236}">
                        <a16:creationId xmlns:a16="http://schemas.microsoft.com/office/drawing/2014/main" id="{B597C5F9-4222-4F61-8486-4304394E831A}"/>
                      </a:ext>
                    </a:extLst>
                  </p:cNvPr>
                  <p:cNvSpPr txBox="1"/>
                  <p:nvPr/>
                </p:nvSpPr>
                <p:spPr>
                  <a:xfrm>
                    <a:off x="-1645227" y="98900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0" name="CuadroTexto 59">
                    <a:extLst>
                      <a:ext uri="{FF2B5EF4-FFF2-40B4-BE49-F238E27FC236}">
                        <a16:creationId xmlns:a16="http://schemas.microsoft.com/office/drawing/2014/main" id="{F555A0BA-DE25-40CB-82DE-7859CE12798A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188" y="544062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1" name="CuadroTexto 60">
                    <a:extLst>
                      <a:ext uri="{FF2B5EF4-FFF2-40B4-BE49-F238E27FC236}">
                        <a16:creationId xmlns:a16="http://schemas.microsoft.com/office/drawing/2014/main" id="{1A5D5666-7980-42D4-8676-3852C12868E3}"/>
                      </a:ext>
                    </a:extLst>
                  </p:cNvPr>
                  <p:cNvSpPr txBox="1"/>
                  <p:nvPr/>
                </p:nvSpPr>
                <p:spPr>
                  <a:xfrm>
                    <a:off x="1320671" y="157362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2" name="CuadroTexto 61">
                    <a:extLst>
                      <a:ext uri="{FF2B5EF4-FFF2-40B4-BE49-F238E27FC236}">
                        <a16:creationId xmlns:a16="http://schemas.microsoft.com/office/drawing/2014/main" id="{5EE37C9A-7AA0-4C0B-B390-7CCAF40624A1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968" y="-401805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3" name="CuadroTexto 62">
                    <a:extLst>
                      <a:ext uri="{FF2B5EF4-FFF2-40B4-BE49-F238E27FC236}">
                        <a16:creationId xmlns:a16="http://schemas.microsoft.com/office/drawing/2014/main" id="{5331EC30-B422-4375-AAE8-2E4439D57143}"/>
                      </a:ext>
                    </a:extLst>
                  </p:cNvPr>
                  <p:cNvSpPr txBox="1"/>
                  <p:nvPr/>
                </p:nvSpPr>
                <p:spPr>
                  <a:xfrm>
                    <a:off x="4494177" y="53509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4" name="CuadroTexto 63">
                    <a:extLst>
                      <a:ext uri="{FF2B5EF4-FFF2-40B4-BE49-F238E27FC236}">
                        <a16:creationId xmlns:a16="http://schemas.microsoft.com/office/drawing/2014/main" id="{ADC335FB-6C16-4C48-ADB9-F5AB4AB65ED5}"/>
                      </a:ext>
                    </a:extLst>
                  </p:cNvPr>
                  <p:cNvSpPr txBox="1"/>
                  <p:nvPr/>
                </p:nvSpPr>
                <p:spPr>
                  <a:xfrm>
                    <a:off x="4498660" y="14839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5" name="CuadroTexto 64">
                    <a:extLst>
                      <a:ext uri="{FF2B5EF4-FFF2-40B4-BE49-F238E27FC236}">
                        <a16:creationId xmlns:a16="http://schemas.microsoft.com/office/drawing/2014/main" id="{000B495D-125A-40F5-AF93-2906B31486DD}"/>
                      </a:ext>
                    </a:extLst>
                  </p:cNvPr>
                  <p:cNvSpPr txBox="1"/>
                  <p:nvPr/>
                </p:nvSpPr>
                <p:spPr>
                  <a:xfrm>
                    <a:off x="4547957" y="-41076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6" name="CuadroTexto 65">
                    <a:extLst>
                      <a:ext uri="{FF2B5EF4-FFF2-40B4-BE49-F238E27FC236}">
                        <a16:creationId xmlns:a16="http://schemas.microsoft.com/office/drawing/2014/main" id="{B4B42572-88EE-4CD8-94BA-A0C42B31E470}"/>
                      </a:ext>
                    </a:extLst>
                  </p:cNvPr>
                  <p:cNvSpPr txBox="1"/>
                  <p:nvPr/>
                </p:nvSpPr>
                <p:spPr>
                  <a:xfrm>
                    <a:off x="7580481" y="52613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7" name="CuadroTexto 66">
                    <a:extLst>
                      <a:ext uri="{FF2B5EF4-FFF2-40B4-BE49-F238E27FC236}">
                        <a16:creationId xmlns:a16="http://schemas.microsoft.com/office/drawing/2014/main" id="{CF68A1E9-DE37-403E-BA2C-C30728B51D61}"/>
                      </a:ext>
                    </a:extLst>
                  </p:cNvPr>
                  <p:cNvSpPr txBox="1"/>
                  <p:nvPr/>
                </p:nvSpPr>
                <p:spPr>
                  <a:xfrm>
                    <a:off x="7584964" y="13943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8" name="CuadroTexto 67">
                    <a:extLst>
                      <a:ext uri="{FF2B5EF4-FFF2-40B4-BE49-F238E27FC236}">
                        <a16:creationId xmlns:a16="http://schemas.microsoft.com/office/drawing/2014/main" id="{CA5CEF8B-F58A-435A-BFB8-DD4D4A1259F5}"/>
                      </a:ext>
                    </a:extLst>
                  </p:cNvPr>
                  <p:cNvSpPr txBox="1"/>
                  <p:nvPr/>
                </p:nvSpPr>
                <p:spPr>
                  <a:xfrm>
                    <a:off x="7634261" y="-41973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69" name="CuadroTexto 68">
                    <a:extLst>
                      <a:ext uri="{FF2B5EF4-FFF2-40B4-BE49-F238E27FC236}">
                        <a16:creationId xmlns:a16="http://schemas.microsoft.com/office/drawing/2014/main" id="{A83ACBCC-17B4-4D21-A973-9E12961B7943}"/>
                      </a:ext>
                    </a:extLst>
                  </p:cNvPr>
                  <p:cNvSpPr txBox="1"/>
                  <p:nvPr/>
                </p:nvSpPr>
                <p:spPr>
                  <a:xfrm>
                    <a:off x="10610553" y="54406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70" name="CuadroTexto 69">
                    <a:extLst>
                      <a:ext uri="{FF2B5EF4-FFF2-40B4-BE49-F238E27FC236}">
                        <a16:creationId xmlns:a16="http://schemas.microsoft.com/office/drawing/2014/main" id="{BCD66F9B-5FB8-431B-9007-A1DE1F3A63F4}"/>
                      </a:ext>
                    </a:extLst>
                  </p:cNvPr>
                  <p:cNvSpPr txBox="1"/>
                  <p:nvPr/>
                </p:nvSpPr>
                <p:spPr>
                  <a:xfrm>
                    <a:off x="10615036" y="15736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71" name="CuadroTexto 70">
                    <a:extLst>
                      <a:ext uri="{FF2B5EF4-FFF2-40B4-BE49-F238E27FC236}">
                        <a16:creationId xmlns:a16="http://schemas.microsoft.com/office/drawing/2014/main" id="{75416CCB-F25D-4118-9567-F3C3BB371633}"/>
                      </a:ext>
                    </a:extLst>
                  </p:cNvPr>
                  <p:cNvSpPr txBox="1"/>
                  <p:nvPr/>
                </p:nvSpPr>
                <p:spPr>
                  <a:xfrm>
                    <a:off x="10664333" y="-40180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72" name="CuadroTexto 71">
                    <a:extLst>
                      <a:ext uri="{FF2B5EF4-FFF2-40B4-BE49-F238E27FC236}">
                        <a16:creationId xmlns:a16="http://schemas.microsoft.com/office/drawing/2014/main" id="{AEE408EC-7A29-466E-A97E-3156F38F3D1E}"/>
                      </a:ext>
                    </a:extLst>
                  </p:cNvPr>
                  <p:cNvSpPr txBox="1"/>
                  <p:nvPr/>
                </p:nvSpPr>
                <p:spPr>
                  <a:xfrm>
                    <a:off x="-1712863" y="57019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73" name="CuadroTexto 72">
                    <a:extLst>
                      <a:ext uri="{FF2B5EF4-FFF2-40B4-BE49-F238E27FC236}">
                        <a16:creationId xmlns:a16="http://schemas.microsoft.com/office/drawing/2014/main" id="{4EF582CE-C7DD-4B7E-9550-F852E77254BE}"/>
                      </a:ext>
                    </a:extLst>
                  </p:cNvPr>
                  <p:cNvSpPr txBox="1"/>
                  <p:nvPr/>
                </p:nvSpPr>
                <p:spPr>
                  <a:xfrm>
                    <a:off x="-1708380" y="18349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74" name="CuadroTexto 73">
                    <a:extLst>
                      <a:ext uri="{FF2B5EF4-FFF2-40B4-BE49-F238E27FC236}">
                        <a16:creationId xmlns:a16="http://schemas.microsoft.com/office/drawing/2014/main" id="{A50DD1C3-F088-4CD5-A8D7-5869E011997E}"/>
                      </a:ext>
                    </a:extLst>
                  </p:cNvPr>
                  <p:cNvSpPr txBox="1"/>
                  <p:nvPr/>
                </p:nvSpPr>
                <p:spPr>
                  <a:xfrm>
                    <a:off x="-1659083" y="-37566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grpSp>
              <p:nvGrpSpPr>
                <p:cNvPr id="99" name="Grupo 98">
                  <a:extLst>
                    <a:ext uri="{FF2B5EF4-FFF2-40B4-BE49-F238E27FC236}">
                      <a16:creationId xmlns:a16="http://schemas.microsoft.com/office/drawing/2014/main" id="{2033CC37-F999-4378-9AA0-7ACCAF22B6CD}"/>
                    </a:ext>
                  </a:extLst>
                </p:cNvPr>
                <p:cNvGrpSpPr/>
                <p:nvPr/>
              </p:nvGrpSpPr>
              <p:grpSpPr>
                <a:xfrm>
                  <a:off x="-1558533" y="1334807"/>
                  <a:ext cx="15309065" cy="1611812"/>
                  <a:chOff x="-1558533" y="1916698"/>
                  <a:chExt cx="15309065" cy="1611812"/>
                </a:xfrm>
              </p:grpSpPr>
              <p:sp>
                <p:nvSpPr>
                  <p:cNvPr id="79" name="CuadroTexto 78">
                    <a:extLst>
                      <a:ext uri="{FF2B5EF4-FFF2-40B4-BE49-F238E27FC236}">
                        <a16:creationId xmlns:a16="http://schemas.microsoft.com/office/drawing/2014/main" id="{4B59FDE4-F81A-45A6-810A-B7FACC176804}"/>
                      </a:ext>
                    </a:extLst>
                  </p:cNvPr>
                  <p:cNvSpPr txBox="1"/>
                  <p:nvPr/>
                </p:nvSpPr>
                <p:spPr>
                  <a:xfrm>
                    <a:off x="1538154" y="3133041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0" name="CuadroTexto 79">
                    <a:extLst>
                      <a:ext uri="{FF2B5EF4-FFF2-40B4-BE49-F238E27FC236}">
                        <a16:creationId xmlns:a16="http://schemas.microsoft.com/office/drawing/2014/main" id="{C73E41E1-E92D-4198-955B-8A6056745BA9}"/>
                      </a:ext>
                    </a:extLst>
                  </p:cNvPr>
                  <p:cNvSpPr txBox="1"/>
                  <p:nvPr/>
                </p:nvSpPr>
                <p:spPr>
                  <a:xfrm>
                    <a:off x="4716143" y="3124077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1" name="CuadroTexto 80">
                    <a:extLst>
                      <a:ext uri="{FF2B5EF4-FFF2-40B4-BE49-F238E27FC236}">
                        <a16:creationId xmlns:a16="http://schemas.microsoft.com/office/drawing/2014/main" id="{F5D3CB45-544F-4BCB-A668-252E546C6CE5}"/>
                      </a:ext>
                    </a:extLst>
                  </p:cNvPr>
                  <p:cNvSpPr txBox="1"/>
                  <p:nvPr/>
                </p:nvSpPr>
                <p:spPr>
                  <a:xfrm>
                    <a:off x="7802447" y="311511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2" name="CuadroTexto 81">
                    <a:extLst>
                      <a:ext uri="{FF2B5EF4-FFF2-40B4-BE49-F238E27FC236}">
                        <a16:creationId xmlns:a16="http://schemas.microsoft.com/office/drawing/2014/main" id="{BB219EC3-1DC6-463D-80B0-5E5C34B92172}"/>
                      </a:ext>
                    </a:extLst>
                  </p:cNvPr>
                  <p:cNvSpPr txBox="1"/>
                  <p:nvPr/>
                </p:nvSpPr>
                <p:spPr>
                  <a:xfrm>
                    <a:off x="10832519" y="313304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3" name="CuadroTexto 82">
                    <a:extLst>
                      <a:ext uri="{FF2B5EF4-FFF2-40B4-BE49-F238E27FC236}">
                        <a16:creationId xmlns:a16="http://schemas.microsoft.com/office/drawing/2014/main" id="{033D19C8-E8A1-489C-AC9A-0BC442F85C27}"/>
                      </a:ext>
                    </a:extLst>
                  </p:cNvPr>
                  <p:cNvSpPr txBox="1"/>
                  <p:nvPr/>
                </p:nvSpPr>
                <p:spPr>
                  <a:xfrm>
                    <a:off x="-1490897" y="315917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4" name="CuadroTexto 83">
                    <a:extLst>
                      <a:ext uri="{FF2B5EF4-FFF2-40B4-BE49-F238E27FC236}">
                        <a16:creationId xmlns:a16="http://schemas.microsoft.com/office/drawing/2014/main" id="{A80A0848-97CC-4CA0-B04E-34511C75474A}"/>
                      </a:ext>
                    </a:extLst>
                  </p:cNvPr>
                  <p:cNvSpPr txBox="1"/>
                  <p:nvPr/>
                </p:nvSpPr>
                <p:spPr>
                  <a:xfrm>
                    <a:off x="1470518" y="2714237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5" name="CuadroTexto 84">
                    <a:extLst>
                      <a:ext uri="{FF2B5EF4-FFF2-40B4-BE49-F238E27FC236}">
                        <a16:creationId xmlns:a16="http://schemas.microsoft.com/office/drawing/2014/main" id="{084E13B0-2BD1-4036-AF03-249F8CD0B201}"/>
                      </a:ext>
                    </a:extLst>
                  </p:cNvPr>
                  <p:cNvSpPr txBox="1"/>
                  <p:nvPr/>
                </p:nvSpPr>
                <p:spPr>
                  <a:xfrm>
                    <a:off x="1475001" y="2327537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6" name="CuadroTexto 85">
                    <a:extLst>
                      <a:ext uri="{FF2B5EF4-FFF2-40B4-BE49-F238E27FC236}">
                        <a16:creationId xmlns:a16="http://schemas.microsoft.com/office/drawing/2014/main" id="{2863035D-9270-42DE-9F0A-E1CEAC69A906}"/>
                      </a:ext>
                    </a:extLst>
                  </p:cNvPr>
                  <p:cNvSpPr txBox="1"/>
                  <p:nvPr/>
                </p:nvSpPr>
                <p:spPr>
                  <a:xfrm>
                    <a:off x="1524298" y="1934626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7" name="CuadroTexto 86">
                    <a:extLst>
                      <a:ext uri="{FF2B5EF4-FFF2-40B4-BE49-F238E27FC236}">
                        <a16:creationId xmlns:a16="http://schemas.microsoft.com/office/drawing/2014/main" id="{C22495FC-C32D-4740-B44B-B6135D6C3D86}"/>
                      </a:ext>
                    </a:extLst>
                  </p:cNvPr>
                  <p:cNvSpPr txBox="1"/>
                  <p:nvPr/>
                </p:nvSpPr>
                <p:spPr>
                  <a:xfrm>
                    <a:off x="4648507" y="270527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8" name="CuadroTexto 87">
                    <a:extLst>
                      <a:ext uri="{FF2B5EF4-FFF2-40B4-BE49-F238E27FC236}">
                        <a16:creationId xmlns:a16="http://schemas.microsoft.com/office/drawing/2014/main" id="{2A94AC21-856D-4BDD-8D5F-7F751B7919A0}"/>
                      </a:ext>
                    </a:extLst>
                  </p:cNvPr>
                  <p:cNvSpPr txBox="1"/>
                  <p:nvPr/>
                </p:nvSpPr>
                <p:spPr>
                  <a:xfrm>
                    <a:off x="4652990" y="231857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9" name="CuadroTexto 88">
                    <a:extLst>
                      <a:ext uri="{FF2B5EF4-FFF2-40B4-BE49-F238E27FC236}">
                        <a16:creationId xmlns:a16="http://schemas.microsoft.com/office/drawing/2014/main" id="{87D8FF54-EE6B-40D5-8F1F-B6FE331BEC98}"/>
                      </a:ext>
                    </a:extLst>
                  </p:cNvPr>
                  <p:cNvSpPr txBox="1"/>
                  <p:nvPr/>
                </p:nvSpPr>
                <p:spPr>
                  <a:xfrm>
                    <a:off x="4702287" y="1925662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0" name="CuadroTexto 89">
                    <a:extLst>
                      <a:ext uri="{FF2B5EF4-FFF2-40B4-BE49-F238E27FC236}">
                        <a16:creationId xmlns:a16="http://schemas.microsoft.com/office/drawing/2014/main" id="{884A43A6-A592-46D7-9FE2-D02F5A8D9F6C}"/>
                      </a:ext>
                    </a:extLst>
                  </p:cNvPr>
                  <p:cNvSpPr txBox="1"/>
                  <p:nvPr/>
                </p:nvSpPr>
                <p:spPr>
                  <a:xfrm>
                    <a:off x="7734811" y="269630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1" name="CuadroTexto 90">
                    <a:extLst>
                      <a:ext uri="{FF2B5EF4-FFF2-40B4-BE49-F238E27FC236}">
                        <a16:creationId xmlns:a16="http://schemas.microsoft.com/office/drawing/2014/main" id="{E02F4945-C41D-4DFF-8AB1-39A8D608B68A}"/>
                      </a:ext>
                    </a:extLst>
                  </p:cNvPr>
                  <p:cNvSpPr txBox="1"/>
                  <p:nvPr/>
                </p:nvSpPr>
                <p:spPr>
                  <a:xfrm>
                    <a:off x="7739294" y="230960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2" name="CuadroTexto 91">
                    <a:extLst>
                      <a:ext uri="{FF2B5EF4-FFF2-40B4-BE49-F238E27FC236}">
                        <a16:creationId xmlns:a16="http://schemas.microsoft.com/office/drawing/2014/main" id="{A1AD2957-1791-467A-956F-C89A31A5D1C2}"/>
                      </a:ext>
                    </a:extLst>
                  </p:cNvPr>
                  <p:cNvSpPr txBox="1"/>
                  <p:nvPr/>
                </p:nvSpPr>
                <p:spPr>
                  <a:xfrm>
                    <a:off x="7788591" y="191669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3" name="CuadroTexto 92">
                    <a:extLst>
                      <a:ext uri="{FF2B5EF4-FFF2-40B4-BE49-F238E27FC236}">
                        <a16:creationId xmlns:a16="http://schemas.microsoft.com/office/drawing/2014/main" id="{3B99BDDB-3A40-4271-8D36-6E71312FEA20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4883" y="271423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4" name="CuadroTexto 93">
                    <a:extLst>
                      <a:ext uri="{FF2B5EF4-FFF2-40B4-BE49-F238E27FC236}">
                        <a16:creationId xmlns:a16="http://schemas.microsoft.com/office/drawing/2014/main" id="{7E1B315B-A8A8-44D1-9C42-6302993AA5C1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9366" y="2327539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5" name="CuadroTexto 94">
                    <a:extLst>
                      <a:ext uri="{FF2B5EF4-FFF2-40B4-BE49-F238E27FC236}">
                        <a16:creationId xmlns:a16="http://schemas.microsoft.com/office/drawing/2014/main" id="{BE5BCFD8-D517-4079-A84C-DE8335E8F598}"/>
                      </a:ext>
                    </a:extLst>
                  </p:cNvPr>
                  <p:cNvSpPr txBox="1"/>
                  <p:nvPr/>
                </p:nvSpPr>
                <p:spPr>
                  <a:xfrm>
                    <a:off x="10818663" y="1934628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6" name="CuadroTexto 95">
                    <a:extLst>
                      <a:ext uri="{FF2B5EF4-FFF2-40B4-BE49-F238E27FC236}">
                        <a16:creationId xmlns:a16="http://schemas.microsoft.com/office/drawing/2014/main" id="{C24F251D-3A89-4B30-8DB7-E6CA9C452037}"/>
                      </a:ext>
                    </a:extLst>
                  </p:cNvPr>
                  <p:cNvSpPr txBox="1"/>
                  <p:nvPr/>
                </p:nvSpPr>
                <p:spPr>
                  <a:xfrm>
                    <a:off x="-1558533" y="274037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7" name="CuadroTexto 96">
                    <a:extLst>
                      <a:ext uri="{FF2B5EF4-FFF2-40B4-BE49-F238E27FC236}">
                        <a16:creationId xmlns:a16="http://schemas.microsoft.com/office/drawing/2014/main" id="{720FD8B4-12A9-4CB5-9463-07DECDF8B20D}"/>
                      </a:ext>
                    </a:extLst>
                  </p:cNvPr>
                  <p:cNvSpPr txBox="1"/>
                  <p:nvPr/>
                </p:nvSpPr>
                <p:spPr>
                  <a:xfrm>
                    <a:off x="-1554050" y="2353674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8" name="CuadroTexto 97">
                    <a:extLst>
                      <a:ext uri="{FF2B5EF4-FFF2-40B4-BE49-F238E27FC236}">
                        <a16:creationId xmlns:a16="http://schemas.microsoft.com/office/drawing/2014/main" id="{52129F0E-37CB-4D3D-92A0-D609956D4A02}"/>
                      </a:ext>
                    </a:extLst>
                  </p:cNvPr>
                  <p:cNvSpPr txBox="1"/>
                  <p:nvPr/>
                </p:nvSpPr>
                <p:spPr>
                  <a:xfrm>
                    <a:off x="-1504753" y="1960763"/>
                    <a:ext cx="291801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Wave2">
                      <a:avLst/>
                    </a:prstTxWarp>
                    <a:spAutoFit/>
                  </a:bodyPr>
                  <a:lstStyle/>
                  <a:p>
                    <a:r>
                      <a:rPr lang="es-CO" b="1" dirty="0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GESTIÓN SOCIAL </a:t>
                    </a:r>
                    <a:r>
                      <a:rPr lang="es-CO" b="1">
                        <a:solidFill>
                          <a:schemeClr val="bg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Rafael Uribe Uribe</a:t>
                    </a:r>
                    <a:endPara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  <p:grpSp>
            <p:nvGrpSpPr>
              <p:cNvPr id="102" name="Grupo 101">
                <a:extLst>
                  <a:ext uri="{FF2B5EF4-FFF2-40B4-BE49-F238E27FC236}">
                    <a16:creationId xmlns:a16="http://schemas.microsoft.com/office/drawing/2014/main" id="{B4124912-B51F-46BC-AB29-E1815162B059}"/>
                  </a:ext>
                </a:extLst>
              </p:cNvPr>
              <p:cNvGrpSpPr/>
              <p:nvPr/>
            </p:nvGrpSpPr>
            <p:grpSpPr>
              <a:xfrm>
                <a:off x="-1489261" y="2806552"/>
                <a:ext cx="15309065" cy="1218901"/>
                <a:chOff x="-1712863" y="139434"/>
                <a:chExt cx="15309065" cy="1218901"/>
              </a:xfrm>
            </p:grpSpPr>
            <p:sp>
              <p:nvSpPr>
                <p:cNvPr id="124" name="CuadroTexto 123">
                  <a:extLst>
                    <a:ext uri="{FF2B5EF4-FFF2-40B4-BE49-F238E27FC236}">
                      <a16:creationId xmlns:a16="http://schemas.microsoft.com/office/drawing/2014/main" id="{DD54F7BB-7B89-4706-9006-2BE98553B6B6}"/>
                    </a:ext>
                  </a:extLst>
                </p:cNvPr>
                <p:cNvSpPr txBox="1"/>
                <p:nvPr/>
              </p:nvSpPr>
              <p:spPr>
                <a:xfrm>
                  <a:off x="1383824" y="962866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5" name="CuadroTexto 124">
                  <a:extLst>
                    <a:ext uri="{FF2B5EF4-FFF2-40B4-BE49-F238E27FC236}">
                      <a16:creationId xmlns:a16="http://schemas.microsoft.com/office/drawing/2014/main" id="{36B75120-86DC-49BD-9DF7-3CB8EEB70030}"/>
                    </a:ext>
                  </a:extLst>
                </p:cNvPr>
                <p:cNvSpPr txBox="1"/>
                <p:nvPr/>
              </p:nvSpPr>
              <p:spPr>
                <a:xfrm>
                  <a:off x="4561813" y="95390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6" name="CuadroTexto 125">
                  <a:extLst>
                    <a:ext uri="{FF2B5EF4-FFF2-40B4-BE49-F238E27FC236}">
                      <a16:creationId xmlns:a16="http://schemas.microsoft.com/office/drawing/2014/main" id="{2E24A8F8-9688-441D-9D0A-819CC5D91DF7}"/>
                    </a:ext>
                  </a:extLst>
                </p:cNvPr>
                <p:cNvSpPr txBox="1"/>
                <p:nvPr/>
              </p:nvSpPr>
              <p:spPr>
                <a:xfrm>
                  <a:off x="7648117" y="94493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7" name="CuadroTexto 126">
                  <a:extLst>
                    <a:ext uri="{FF2B5EF4-FFF2-40B4-BE49-F238E27FC236}">
                      <a16:creationId xmlns:a16="http://schemas.microsoft.com/office/drawing/2014/main" id="{7330E2B4-1A7E-41DA-984E-C191617EDFD6}"/>
                    </a:ext>
                  </a:extLst>
                </p:cNvPr>
                <p:cNvSpPr txBox="1"/>
                <p:nvPr/>
              </p:nvSpPr>
              <p:spPr>
                <a:xfrm>
                  <a:off x="10678189" y="96286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8" name="CuadroTexto 127">
                  <a:extLst>
                    <a:ext uri="{FF2B5EF4-FFF2-40B4-BE49-F238E27FC236}">
                      <a16:creationId xmlns:a16="http://schemas.microsoft.com/office/drawing/2014/main" id="{6A857D16-6EEC-4056-9712-5006E4C83E71}"/>
                    </a:ext>
                  </a:extLst>
                </p:cNvPr>
                <p:cNvSpPr txBox="1"/>
                <p:nvPr/>
              </p:nvSpPr>
              <p:spPr>
                <a:xfrm>
                  <a:off x="-1645227" y="98900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9" name="CuadroTexto 128">
                  <a:extLst>
                    <a:ext uri="{FF2B5EF4-FFF2-40B4-BE49-F238E27FC236}">
                      <a16:creationId xmlns:a16="http://schemas.microsoft.com/office/drawing/2014/main" id="{0DCC330D-DFB8-4F44-BC80-DE91D35C7C76}"/>
                    </a:ext>
                  </a:extLst>
                </p:cNvPr>
                <p:cNvSpPr txBox="1"/>
                <p:nvPr/>
              </p:nvSpPr>
              <p:spPr>
                <a:xfrm>
                  <a:off x="1316188" y="54406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0" name="CuadroTexto 129">
                  <a:extLst>
                    <a:ext uri="{FF2B5EF4-FFF2-40B4-BE49-F238E27FC236}">
                      <a16:creationId xmlns:a16="http://schemas.microsoft.com/office/drawing/2014/main" id="{C335C485-4F7D-43B8-8071-00040119AD7E}"/>
                    </a:ext>
                  </a:extLst>
                </p:cNvPr>
                <p:cNvSpPr txBox="1"/>
                <p:nvPr/>
              </p:nvSpPr>
              <p:spPr>
                <a:xfrm>
                  <a:off x="1320671" y="15736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2" name="CuadroTexto 131">
                  <a:extLst>
                    <a:ext uri="{FF2B5EF4-FFF2-40B4-BE49-F238E27FC236}">
                      <a16:creationId xmlns:a16="http://schemas.microsoft.com/office/drawing/2014/main" id="{4A5ABC07-A345-445A-8F27-E1DEFF305705}"/>
                    </a:ext>
                  </a:extLst>
                </p:cNvPr>
                <p:cNvSpPr txBox="1"/>
                <p:nvPr/>
              </p:nvSpPr>
              <p:spPr>
                <a:xfrm>
                  <a:off x="4494177" y="53509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3" name="CuadroTexto 132">
                  <a:extLst>
                    <a:ext uri="{FF2B5EF4-FFF2-40B4-BE49-F238E27FC236}">
                      <a16:creationId xmlns:a16="http://schemas.microsoft.com/office/drawing/2014/main" id="{2151645F-4A0D-4638-AAF8-24FCD27F287F}"/>
                    </a:ext>
                  </a:extLst>
                </p:cNvPr>
                <p:cNvSpPr txBox="1"/>
                <p:nvPr/>
              </p:nvSpPr>
              <p:spPr>
                <a:xfrm>
                  <a:off x="4498660" y="14839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5" name="CuadroTexto 134">
                  <a:extLst>
                    <a:ext uri="{FF2B5EF4-FFF2-40B4-BE49-F238E27FC236}">
                      <a16:creationId xmlns:a16="http://schemas.microsoft.com/office/drawing/2014/main" id="{366FA9BD-DC9C-4A29-85AD-6AA88338C5F4}"/>
                    </a:ext>
                  </a:extLst>
                </p:cNvPr>
                <p:cNvSpPr txBox="1"/>
                <p:nvPr/>
              </p:nvSpPr>
              <p:spPr>
                <a:xfrm>
                  <a:off x="7580481" y="52613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6" name="CuadroTexto 135">
                  <a:extLst>
                    <a:ext uri="{FF2B5EF4-FFF2-40B4-BE49-F238E27FC236}">
                      <a16:creationId xmlns:a16="http://schemas.microsoft.com/office/drawing/2014/main" id="{137EB0DA-3575-4465-8ECE-A664EFEE3441}"/>
                    </a:ext>
                  </a:extLst>
                </p:cNvPr>
                <p:cNvSpPr txBox="1"/>
                <p:nvPr/>
              </p:nvSpPr>
              <p:spPr>
                <a:xfrm>
                  <a:off x="7584964" y="13943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8" name="CuadroTexto 137">
                  <a:extLst>
                    <a:ext uri="{FF2B5EF4-FFF2-40B4-BE49-F238E27FC236}">
                      <a16:creationId xmlns:a16="http://schemas.microsoft.com/office/drawing/2014/main" id="{3FAF6028-F074-42FC-86F5-4A5BAB022F1C}"/>
                    </a:ext>
                  </a:extLst>
                </p:cNvPr>
                <p:cNvSpPr txBox="1"/>
                <p:nvPr/>
              </p:nvSpPr>
              <p:spPr>
                <a:xfrm>
                  <a:off x="10610553" y="54406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9" name="CuadroTexto 138">
                  <a:extLst>
                    <a:ext uri="{FF2B5EF4-FFF2-40B4-BE49-F238E27FC236}">
                      <a16:creationId xmlns:a16="http://schemas.microsoft.com/office/drawing/2014/main" id="{45627F3F-5EE1-4DE7-9953-DEA2DEF5FC57}"/>
                    </a:ext>
                  </a:extLst>
                </p:cNvPr>
                <p:cNvSpPr txBox="1"/>
                <p:nvPr/>
              </p:nvSpPr>
              <p:spPr>
                <a:xfrm>
                  <a:off x="10615036" y="15736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1" name="CuadroTexto 140">
                  <a:extLst>
                    <a:ext uri="{FF2B5EF4-FFF2-40B4-BE49-F238E27FC236}">
                      <a16:creationId xmlns:a16="http://schemas.microsoft.com/office/drawing/2014/main" id="{D2841FCD-CBBB-495F-947E-143FBEC0198E}"/>
                    </a:ext>
                  </a:extLst>
                </p:cNvPr>
                <p:cNvSpPr txBox="1"/>
                <p:nvPr/>
              </p:nvSpPr>
              <p:spPr>
                <a:xfrm>
                  <a:off x="-1712863" y="57019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2" name="CuadroTexto 141">
                  <a:extLst>
                    <a:ext uri="{FF2B5EF4-FFF2-40B4-BE49-F238E27FC236}">
                      <a16:creationId xmlns:a16="http://schemas.microsoft.com/office/drawing/2014/main" id="{B84C78BD-5181-42FF-9B4F-BA03A633CE8C}"/>
                    </a:ext>
                  </a:extLst>
                </p:cNvPr>
                <p:cNvSpPr txBox="1"/>
                <p:nvPr/>
              </p:nvSpPr>
              <p:spPr>
                <a:xfrm>
                  <a:off x="-1708380" y="18349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03" name="Grupo 102">
                <a:extLst>
                  <a:ext uri="{FF2B5EF4-FFF2-40B4-BE49-F238E27FC236}">
                    <a16:creationId xmlns:a16="http://schemas.microsoft.com/office/drawing/2014/main" id="{2F69DC58-8AD2-49DA-B88D-1E12E8AFA396}"/>
                  </a:ext>
                </a:extLst>
              </p:cNvPr>
              <p:cNvGrpSpPr/>
              <p:nvPr/>
            </p:nvGrpSpPr>
            <p:grpSpPr>
              <a:xfrm>
                <a:off x="-1396256" y="4020097"/>
                <a:ext cx="15309065" cy="1611812"/>
                <a:chOff x="-1558533" y="1916698"/>
                <a:chExt cx="15309065" cy="1611812"/>
              </a:xfrm>
            </p:grpSpPr>
            <p:sp>
              <p:nvSpPr>
                <p:cNvPr id="104" name="CuadroTexto 103">
                  <a:extLst>
                    <a:ext uri="{FF2B5EF4-FFF2-40B4-BE49-F238E27FC236}">
                      <a16:creationId xmlns:a16="http://schemas.microsoft.com/office/drawing/2014/main" id="{EC02A926-51AF-4059-BCAB-45008CC470BC}"/>
                    </a:ext>
                  </a:extLst>
                </p:cNvPr>
                <p:cNvSpPr txBox="1"/>
                <p:nvPr/>
              </p:nvSpPr>
              <p:spPr>
                <a:xfrm>
                  <a:off x="1538154" y="3133041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5" name="CuadroTexto 104">
                  <a:extLst>
                    <a:ext uri="{FF2B5EF4-FFF2-40B4-BE49-F238E27FC236}">
                      <a16:creationId xmlns:a16="http://schemas.microsoft.com/office/drawing/2014/main" id="{F550A31A-D3EF-42C9-BC36-ABE35701FBFD}"/>
                    </a:ext>
                  </a:extLst>
                </p:cNvPr>
                <p:cNvSpPr txBox="1"/>
                <p:nvPr/>
              </p:nvSpPr>
              <p:spPr>
                <a:xfrm>
                  <a:off x="4716143" y="312407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6" name="CuadroTexto 105">
                  <a:extLst>
                    <a:ext uri="{FF2B5EF4-FFF2-40B4-BE49-F238E27FC236}">
                      <a16:creationId xmlns:a16="http://schemas.microsoft.com/office/drawing/2014/main" id="{A9508E68-CA71-4755-82ED-EFD9433D03A0}"/>
                    </a:ext>
                  </a:extLst>
                </p:cNvPr>
                <p:cNvSpPr txBox="1"/>
                <p:nvPr/>
              </p:nvSpPr>
              <p:spPr>
                <a:xfrm>
                  <a:off x="7802447" y="311511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7" name="CuadroTexto 106">
                  <a:extLst>
                    <a:ext uri="{FF2B5EF4-FFF2-40B4-BE49-F238E27FC236}">
                      <a16:creationId xmlns:a16="http://schemas.microsoft.com/office/drawing/2014/main" id="{9237CF60-C0A4-49DA-A17E-17FDD24C35EF}"/>
                    </a:ext>
                  </a:extLst>
                </p:cNvPr>
                <p:cNvSpPr txBox="1"/>
                <p:nvPr/>
              </p:nvSpPr>
              <p:spPr>
                <a:xfrm>
                  <a:off x="10832519" y="313304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8" name="CuadroTexto 107">
                  <a:extLst>
                    <a:ext uri="{FF2B5EF4-FFF2-40B4-BE49-F238E27FC236}">
                      <a16:creationId xmlns:a16="http://schemas.microsoft.com/office/drawing/2014/main" id="{DA1FBA9F-FD7A-420A-B463-65F3F8A71E14}"/>
                    </a:ext>
                  </a:extLst>
                </p:cNvPr>
                <p:cNvSpPr txBox="1"/>
                <p:nvPr/>
              </p:nvSpPr>
              <p:spPr>
                <a:xfrm>
                  <a:off x="-1490897" y="315917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9" name="CuadroTexto 108">
                  <a:extLst>
                    <a:ext uri="{FF2B5EF4-FFF2-40B4-BE49-F238E27FC236}">
                      <a16:creationId xmlns:a16="http://schemas.microsoft.com/office/drawing/2014/main" id="{22B5E54E-E29C-4A84-9B1B-6F88AFD0FE53}"/>
                    </a:ext>
                  </a:extLst>
                </p:cNvPr>
                <p:cNvSpPr txBox="1"/>
                <p:nvPr/>
              </p:nvSpPr>
              <p:spPr>
                <a:xfrm>
                  <a:off x="1470518" y="271423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0" name="CuadroTexto 109">
                  <a:extLst>
                    <a:ext uri="{FF2B5EF4-FFF2-40B4-BE49-F238E27FC236}">
                      <a16:creationId xmlns:a16="http://schemas.microsoft.com/office/drawing/2014/main" id="{F5D6FB76-37CE-47FC-A1AB-8C777A20DD1E}"/>
                    </a:ext>
                  </a:extLst>
                </p:cNvPr>
                <p:cNvSpPr txBox="1"/>
                <p:nvPr/>
              </p:nvSpPr>
              <p:spPr>
                <a:xfrm>
                  <a:off x="1475001" y="232753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1" name="CuadroTexto 110">
                  <a:extLst>
                    <a:ext uri="{FF2B5EF4-FFF2-40B4-BE49-F238E27FC236}">
                      <a16:creationId xmlns:a16="http://schemas.microsoft.com/office/drawing/2014/main" id="{12BD263C-B54E-48A0-B669-A4BBC0976B45}"/>
                    </a:ext>
                  </a:extLst>
                </p:cNvPr>
                <p:cNvSpPr txBox="1"/>
                <p:nvPr/>
              </p:nvSpPr>
              <p:spPr>
                <a:xfrm>
                  <a:off x="1524298" y="1934626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2" name="CuadroTexto 111">
                  <a:extLst>
                    <a:ext uri="{FF2B5EF4-FFF2-40B4-BE49-F238E27FC236}">
                      <a16:creationId xmlns:a16="http://schemas.microsoft.com/office/drawing/2014/main" id="{7F7293DE-C4F6-4C90-9CAD-D8E2ACCB7B31}"/>
                    </a:ext>
                  </a:extLst>
                </p:cNvPr>
                <p:cNvSpPr txBox="1"/>
                <p:nvPr/>
              </p:nvSpPr>
              <p:spPr>
                <a:xfrm>
                  <a:off x="4648507" y="270527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3" name="CuadroTexto 112">
                  <a:extLst>
                    <a:ext uri="{FF2B5EF4-FFF2-40B4-BE49-F238E27FC236}">
                      <a16:creationId xmlns:a16="http://schemas.microsoft.com/office/drawing/2014/main" id="{59AFD96D-550C-4544-A2A1-5D739A11B01D}"/>
                    </a:ext>
                  </a:extLst>
                </p:cNvPr>
                <p:cNvSpPr txBox="1"/>
                <p:nvPr/>
              </p:nvSpPr>
              <p:spPr>
                <a:xfrm>
                  <a:off x="4652990" y="231857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4" name="CuadroTexto 113">
                  <a:extLst>
                    <a:ext uri="{FF2B5EF4-FFF2-40B4-BE49-F238E27FC236}">
                      <a16:creationId xmlns:a16="http://schemas.microsoft.com/office/drawing/2014/main" id="{5695095D-2FF0-458D-8BBD-9207E39B7DF7}"/>
                    </a:ext>
                  </a:extLst>
                </p:cNvPr>
                <p:cNvSpPr txBox="1"/>
                <p:nvPr/>
              </p:nvSpPr>
              <p:spPr>
                <a:xfrm>
                  <a:off x="4702287" y="192566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5" name="CuadroTexto 114">
                  <a:extLst>
                    <a:ext uri="{FF2B5EF4-FFF2-40B4-BE49-F238E27FC236}">
                      <a16:creationId xmlns:a16="http://schemas.microsoft.com/office/drawing/2014/main" id="{B65B9288-D687-4BCC-B9CE-0D1C3468466D}"/>
                    </a:ext>
                  </a:extLst>
                </p:cNvPr>
                <p:cNvSpPr txBox="1"/>
                <p:nvPr/>
              </p:nvSpPr>
              <p:spPr>
                <a:xfrm>
                  <a:off x="7734811" y="269630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6" name="CuadroTexto 115">
                  <a:extLst>
                    <a:ext uri="{FF2B5EF4-FFF2-40B4-BE49-F238E27FC236}">
                      <a16:creationId xmlns:a16="http://schemas.microsoft.com/office/drawing/2014/main" id="{60F69AEC-D6FB-4E38-97B9-44C142737F8A}"/>
                    </a:ext>
                  </a:extLst>
                </p:cNvPr>
                <p:cNvSpPr txBox="1"/>
                <p:nvPr/>
              </p:nvSpPr>
              <p:spPr>
                <a:xfrm>
                  <a:off x="7739294" y="230960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7" name="CuadroTexto 116">
                  <a:extLst>
                    <a:ext uri="{FF2B5EF4-FFF2-40B4-BE49-F238E27FC236}">
                      <a16:creationId xmlns:a16="http://schemas.microsoft.com/office/drawing/2014/main" id="{2A0766A8-9B65-469F-B3AF-AE1E4EEB8C43}"/>
                    </a:ext>
                  </a:extLst>
                </p:cNvPr>
                <p:cNvSpPr txBox="1"/>
                <p:nvPr/>
              </p:nvSpPr>
              <p:spPr>
                <a:xfrm>
                  <a:off x="7788591" y="191669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8" name="CuadroTexto 117">
                  <a:extLst>
                    <a:ext uri="{FF2B5EF4-FFF2-40B4-BE49-F238E27FC236}">
                      <a16:creationId xmlns:a16="http://schemas.microsoft.com/office/drawing/2014/main" id="{8149DD13-D57B-4308-A5BC-503233F5E4FE}"/>
                    </a:ext>
                  </a:extLst>
                </p:cNvPr>
                <p:cNvSpPr txBox="1"/>
                <p:nvPr/>
              </p:nvSpPr>
              <p:spPr>
                <a:xfrm>
                  <a:off x="10764883" y="271423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9" name="CuadroTexto 118">
                  <a:extLst>
                    <a:ext uri="{FF2B5EF4-FFF2-40B4-BE49-F238E27FC236}">
                      <a16:creationId xmlns:a16="http://schemas.microsoft.com/office/drawing/2014/main" id="{874FD1F3-D6A3-43E2-A255-E2A9DF76FF67}"/>
                    </a:ext>
                  </a:extLst>
                </p:cNvPr>
                <p:cNvSpPr txBox="1"/>
                <p:nvPr/>
              </p:nvSpPr>
              <p:spPr>
                <a:xfrm>
                  <a:off x="10769366" y="232753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0" name="CuadroTexto 119">
                  <a:extLst>
                    <a:ext uri="{FF2B5EF4-FFF2-40B4-BE49-F238E27FC236}">
                      <a16:creationId xmlns:a16="http://schemas.microsoft.com/office/drawing/2014/main" id="{4A91B844-43B3-48CB-A7C0-DD16F877F5B6}"/>
                    </a:ext>
                  </a:extLst>
                </p:cNvPr>
                <p:cNvSpPr txBox="1"/>
                <p:nvPr/>
              </p:nvSpPr>
              <p:spPr>
                <a:xfrm>
                  <a:off x="10818663" y="193462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1" name="CuadroTexto 120">
                  <a:extLst>
                    <a:ext uri="{FF2B5EF4-FFF2-40B4-BE49-F238E27FC236}">
                      <a16:creationId xmlns:a16="http://schemas.microsoft.com/office/drawing/2014/main" id="{5703E2C2-BA5C-41C2-BA97-C837AC970DE0}"/>
                    </a:ext>
                  </a:extLst>
                </p:cNvPr>
                <p:cNvSpPr txBox="1"/>
                <p:nvPr/>
              </p:nvSpPr>
              <p:spPr>
                <a:xfrm>
                  <a:off x="-1558533" y="274037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2" name="CuadroTexto 121">
                  <a:extLst>
                    <a:ext uri="{FF2B5EF4-FFF2-40B4-BE49-F238E27FC236}">
                      <a16:creationId xmlns:a16="http://schemas.microsoft.com/office/drawing/2014/main" id="{4960374E-9E3D-43C6-BA0E-866756DB629E}"/>
                    </a:ext>
                  </a:extLst>
                </p:cNvPr>
                <p:cNvSpPr txBox="1"/>
                <p:nvPr/>
              </p:nvSpPr>
              <p:spPr>
                <a:xfrm>
                  <a:off x="-1554050" y="235367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3" name="CuadroTexto 122">
                  <a:extLst>
                    <a:ext uri="{FF2B5EF4-FFF2-40B4-BE49-F238E27FC236}">
                      <a16:creationId xmlns:a16="http://schemas.microsoft.com/office/drawing/2014/main" id="{F9CC63FD-4A02-4AE8-9B73-1BD861382F13}"/>
                    </a:ext>
                  </a:extLst>
                </p:cNvPr>
                <p:cNvSpPr txBox="1"/>
                <p:nvPr/>
              </p:nvSpPr>
              <p:spPr>
                <a:xfrm>
                  <a:off x="-1504753" y="196076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144" name="Grupo 143">
                <a:extLst>
                  <a:ext uri="{FF2B5EF4-FFF2-40B4-BE49-F238E27FC236}">
                    <a16:creationId xmlns:a16="http://schemas.microsoft.com/office/drawing/2014/main" id="{3D4AF54E-D79B-4D7E-8EB0-39D27AC317D5}"/>
                  </a:ext>
                </a:extLst>
              </p:cNvPr>
              <p:cNvGrpSpPr/>
              <p:nvPr/>
            </p:nvGrpSpPr>
            <p:grpSpPr>
              <a:xfrm>
                <a:off x="-1421625" y="5587040"/>
                <a:ext cx="15309065" cy="1611812"/>
                <a:chOff x="-1558533" y="1916698"/>
                <a:chExt cx="15309065" cy="1611812"/>
              </a:xfrm>
            </p:grpSpPr>
            <p:sp>
              <p:nvSpPr>
                <p:cNvPr id="145" name="CuadroTexto 144">
                  <a:extLst>
                    <a:ext uri="{FF2B5EF4-FFF2-40B4-BE49-F238E27FC236}">
                      <a16:creationId xmlns:a16="http://schemas.microsoft.com/office/drawing/2014/main" id="{E46F24E8-AFB1-4B5A-B16D-CA2D0153761D}"/>
                    </a:ext>
                  </a:extLst>
                </p:cNvPr>
                <p:cNvSpPr txBox="1"/>
                <p:nvPr/>
              </p:nvSpPr>
              <p:spPr>
                <a:xfrm>
                  <a:off x="1538154" y="3133041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6" name="CuadroTexto 145">
                  <a:extLst>
                    <a:ext uri="{FF2B5EF4-FFF2-40B4-BE49-F238E27FC236}">
                      <a16:creationId xmlns:a16="http://schemas.microsoft.com/office/drawing/2014/main" id="{9E1F04E8-E1F7-4600-B315-886F9E2CC3E9}"/>
                    </a:ext>
                  </a:extLst>
                </p:cNvPr>
                <p:cNvSpPr txBox="1"/>
                <p:nvPr/>
              </p:nvSpPr>
              <p:spPr>
                <a:xfrm>
                  <a:off x="4716143" y="312407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7" name="CuadroTexto 146">
                  <a:extLst>
                    <a:ext uri="{FF2B5EF4-FFF2-40B4-BE49-F238E27FC236}">
                      <a16:creationId xmlns:a16="http://schemas.microsoft.com/office/drawing/2014/main" id="{1E7A5053-7E59-44E2-AE03-97B9E9601369}"/>
                    </a:ext>
                  </a:extLst>
                </p:cNvPr>
                <p:cNvSpPr txBox="1"/>
                <p:nvPr/>
              </p:nvSpPr>
              <p:spPr>
                <a:xfrm>
                  <a:off x="7802447" y="311511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8" name="CuadroTexto 147">
                  <a:extLst>
                    <a:ext uri="{FF2B5EF4-FFF2-40B4-BE49-F238E27FC236}">
                      <a16:creationId xmlns:a16="http://schemas.microsoft.com/office/drawing/2014/main" id="{205E51C8-DF95-472F-B042-B690D409C27C}"/>
                    </a:ext>
                  </a:extLst>
                </p:cNvPr>
                <p:cNvSpPr txBox="1"/>
                <p:nvPr/>
              </p:nvSpPr>
              <p:spPr>
                <a:xfrm>
                  <a:off x="10832519" y="313304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9" name="CuadroTexto 148">
                  <a:extLst>
                    <a:ext uri="{FF2B5EF4-FFF2-40B4-BE49-F238E27FC236}">
                      <a16:creationId xmlns:a16="http://schemas.microsoft.com/office/drawing/2014/main" id="{6E91B72A-DD89-40BA-B3E3-2317A708193D}"/>
                    </a:ext>
                  </a:extLst>
                </p:cNvPr>
                <p:cNvSpPr txBox="1"/>
                <p:nvPr/>
              </p:nvSpPr>
              <p:spPr>
                <a:xfrm>
                  <a:off x="-1490897" y="315917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0" name="CuadroTexto 149">
                  <a:extLst>
                    <a:ext uri="{FF2B5EF4-FFF2-40B4-BE49-F238E27FC236}">
                      <a16:creationId xmlns:a16="http://schemas.microsoft.com/office/drawing/2014/main" id="{9FB41565-B97D-4F2E-9A28-5B8E0971C56D}"/>
                    </a:ext>
                  </a:extLst>
                </p:cNvPr>
                <p:cNvSpPr txBox="1"/>
                <p:nvPr/>
              </p:nvSpPr>
              <p:spPr>
                <a:xfrm>
                  <a:off x="1470518" y="271423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1" name="CuadroTexto 150">
                  <a:extLst>
                    <a:ext uri="{FF2B5EF4-FFF2-40B4-BE49-F238E27FC236}">
                      <a16:creationId xmlns:a16="http://schemas.microsoft.com/office/drawing/2014/main" id="{A1BF07BD-643F-4C14-8918-2958BD19A241}"/>
                    </a:ext>
                  </a:extLst>
                </p:cNvPr>
                <p:cNvSpPr txBox="1"/>
                <p:nvPr/>
              </p:nvSpPr>
              <p:spPr>
                <a:xfrm>
                  <a:off x="1475001" y="2327537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2" name="CuadroTexto 151">
                  <a:extLst>
                    <a:ext uri="{FF2B5EF4-FFF2-40B4-BE49-F238E27FC236}">
                      <a16:creationId xmlns:a16="http://schemas.microsoft.com/office/drawing/2014/main" id="{F8790C99-F4EB-40A5-9759-DEA025118178}"/>
                    </a:ext>
                  </a:extLst>
                </p:cNvPr>
                <p:cNvSpPr txBox="1"/>
                <p:nvPr/>
              </p:nvSpPr>
              <p:spPr>
                <a:xfrm>
                  <a:off x="1524298" y="1934626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3" name="CuadroTexto 152">
                  <a:extLst>
                    <a:ext uri="{FF2B5EF4-FFF2-40B4-BE49-F238E27FC236}">
                      <a16:creationId xmlns:a16="http://schemas.microsoft.com/office/drawing/2014/main" id="{51702857-DAF2-45B0-A669-3D12A694F38A}"/>
                    </a:ext>
                  </a:extLst>
                </p:cNvPr>
                <p:cNvSpPr txBox="1"/>
                <p:nvPr/>
              </p:nvSpPr>
              <p:spPr>
                <a:xfrm>
                  <a:off x="4648507" y="270527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4" name="CuadroTexto 153">
                  <a:extLst>
                    <a:ext uri="{FF2B5EF4-FFF2-40B4-BE49-F238E27FC236}">
                      <a16:creationId xmlns:a16="http://schemas.microsoft.com/office/drawing/2014/main" id="{EC30F72B-BC92-4754-A64E-465371D20FB7}"/>
                    </a:ext>
                  </a:extLst>
                </p:cNvPr>
                <p:cNvSpPr txBox="1"/>
                <p:nvPr/>
              </p:nvSpPr>
              <p:spPr>
                <a:xfrm>
                  <a:off x="4652990" y="231857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5" name="CuadroTexto 154">
                  <a:extLst>
                    <a:ext uri="{FF2B5EF4-FFF2-40B4-BE49-F238E27FC236}">
                      <a16:creationId xmlns:a16="http://schemas.microsoft.com/office/drawing/2014/main" id="{762C7586-6711-477F-B517-FB05E7695545}"/>
                    </a:ext>
                  </a:extLst>
                </p:cNvPr>
                <p:cNvSpPr txBox="1"/>
                <p:nvPr/>
              </p:nvSpPr>
              <p:spPr>
                <a:xfrm>
                  <a:off x="4702287" y="1925662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6" name="CuadroTexto 155">
                  <a:extLst>
                    <a:ext uri="{FF2B5EF4-FFF2-40B4-BE49-F238E27FC236}">
                      <a16:creationId xmlns:a16="http://schemas.microsoft.com/office/drawing/2014/main" id="{886CE53A-8422-4555-8DF7-0FB8C8E908E9}"/>
                    </a:ext>
                  </a:extLst>
                </p:cNvPr>
                <p:cNvSpPr txBox="1"/>
                <p:nvPr/>
              </p:nvSpPr>
              <p:spPr>
                <a:xfrm>
                  <a:off x="7734811" y="269630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7" name="CuadroTexto 156">
                  <a:extLst>
                    <a:ext uri="{FF2B5EF4-FFF2-40B4-BE49-F238E27FC236}">
                      <a16:creationId xmlns:a16="http://schemas.microsoft.com/office/drawing/2014/main" id="{633D5212-4FE8-424B-A6EC-4E5B9E6B9CC8}"/>
                    </a:ext>
                  </a:extLst>
                </p:cNvPr>
                <p:cNvSpPr txBox="1"/>
                <p:nvPr/>
              </p:nvSpPr>
              <p:spPr>
                <a:xfrm>
                  <a:off x="7739294" y="230960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8" name="CuadroTexto 157">
                  <a:extLst>
                    <a:ext uri="{FF2B5EF4-FFF2-40B4-BE49-F238E27FC236}">
                      <a16:creationId xmlns:a16="http://schemas.microsoft.com/office/drawing/2014/main" id="{9DB90EDC-9752-42D4-B74B-288817AE6042}"/>
                    </a:ext>
                  </a:extLst>
                </p:cNvPr>
                <p:cNvSpPr txBox="1"/>
                <p:nvPr/>
              </p:nvSpPr>
              <p:spPr>
                <a:xfrm>
                  <a:off x="7788591" y="191669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9" name="CuadroTexto 158">
                  <a:extLst>
                    <a:ext uri="{FF2B5EF4-FFF2-40B4-BE49-F238E27FC236}">
                      <a16:creationId xmlns:a16="http://schemas.microsoft.com/office/drawing/2014/main" id="{5C2FB950-962D-4A3B-8F98-D47FC420C8C1}"/>
                    </a:ext>
                  </a:extLst>
                </p:cNvPr>
                <p:cNvSpPr txBox="1"/>
                <p:nvPr/>
              </p:nvSpPr>
              <p:spPr>
                <a:xfrm>
                  <a:off x="10764883" y="271423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0" name="CuadroTexto 159">
                  <a:extLst>
                    <a:ext uri="{FF2B5EF4-FFF2-40B4-BE49-F238E27FC236}">
                      <a16:creationId xmlns:a16="http://schemas.microsoft.com/office/drawing/2014/main" id="{525566D4-78AF-4E4D-A4CD-629A45B69AE4}"/>
                    </a:ext>
                  </a:extLst>
                </p:cNvPr>
                <p:cNvSpPr txBox="1"/>
                <p:nvPr/>
              </p:nvSpPr>
              <p:spPr>
                <a:xfrm>
                  <a:off x="10769366" y="2327539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1" name="CuadroTexto 160">
                  <a:extLst>
                    <a:ext uri="{FF2B5EF4-FFF2-40B4-BE49-F238E27FC236}">
                      <a16:creationId xmlns:a16="http://schemas.microsoft.com/office/drawing/2014/main" id="{87BBBAE2-3183-437C-ABB4-76DF46FC547E}"/>
                    </a:ext>
                  </a:extLst>
                </p:cNvPr>
                <p:cNvSpPr txBox="1"/>
                <p:nvPr/>
              </p:nvSpPr>
              <p:spPr>
                <a:xfrm>
                  <a:off x="10818663" y="1934628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2" name="CuadroTexto 161">
                  <a:extLst>
                    <a:ext uri="{FF2B5EF4-FFF2-40B4-BE49-F238E27FC236}">
                      <a16:creationId xmlns:a16="http://schemas.microsoft.com/office/drawing/2014/main" id="{E10AD695-AB8F-419F-850E-ADFBC3BC2084}"/>
                    </a:ext>
                  </a:extLst>
                </p:cNvPr>
                <p:cNvSpPr txBox="1"/>
                <p:nvPr/>
              </p:nvSpPr>
              <p:spPr>
                <a:xfrm>
                  <a:off x="-1558533" y="274037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3" name="CuadroTexto 162">
                  <a:extLst>
                    <a:ext uri="{FF2B5EF4-FFF2-40B4-BE49-F238E27FC236}">
                      <a16:creationId xmlns:a16="http://schemas.microsoft.com/office/drawing/2014/main" id="{CF92E07F-8F1B-4D04-A90C-58FF079B63B4}"/>
                    </a:ext>
                  </a:extLst>
                </p:cNvPr>
                <p:cNvSpPr txBox="1"/>
                <p:nvPr/>
              </p:nvSpPr>
              <p:spPr>
                <a:xfrm>
                  <a:off x="-1554050" y="2353674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64" name="CuadroTexto 163">
                  <a:extLst>
                    <a:ext uri="{FF2B5EF4-FFF2-40B4-BE49-F238E27FC236}">
                      <a16:creationId xmlns:a16="http://schemas.microsoft.com/office/drawing/2014/main" id="{81106D80-EE5E-4324-8FF2-7A843996AF79}"/>
                    </a:ext>
                  </a:extLst>
                </p:cNvPr>
                <p:cNvSpPr txBox="1"/>
                <p:nvPr/>
              </p:nvSpPr>
              <p:spPr>
                <a:xfrm>
                  <a:off x="-1504753" y="1960763"/>
                  <a:ext cx="29180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Wave2">
                    <a:avLst/>
                  </a:prstTxWarp>
                  <a:spAutoFit/>
                </a:bodyPr>
                <a:lstStyle/>
                <a:p>
                  <a:r>
                    <a:rPr lang="es-CO" b="1" dirty="0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GESTIÓN SOCIAL </a:t>
                  </a:r>
                  <a:r>
                    <a:rPr lang="es-CO" b="1">
                      <a:solidFill>
                        <a:schemeClr val="bg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Rafael Uribe Uribe</a:t>
                  </a:r>
                  <a:endParaRPr lang="es-CO" b="1" dirty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pic>
          <p:nvPicPr>
            <p:cNvPr id="193" name="Imagen 192">
              <a:extLst>
                <a:ext uri="{FF2B5EF4-FFF2-40B4-BE49-F238E27FC236}">
                  <a16:creationId xmlns:a16="http://schemas.microsoft.com/office/drawing/2014/main" id="{320144C3-0A73-4AE9-916B-382EB1352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89315" y="5809273"/>
              <a:ext cx="1030544" cy="821106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26B36D13-02E0-41E9-A70E-DCA8E2610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08" y="531347"/>
            <a:ext cx="2719454" cy="2252595"/>
          </a:xfrm>
          <a:prstGeom prst="rect">
            <a:avLst/>
          </a:prstGeom>
        </p:spPr>
      </p:pic>
      <p:pic>
        <p:nvPicPr>
          <p:cNvPr id="131" name="Imagen 130">
            <a:extLst>
              <a:ext uri="{FF2B5EF4-FFF2-40B4-BE49-F238E27FC236}">
                <a16:creationId xmlns:a16="http://schemas.microsoft.com/office/drawing/2014/main" id="{A64A7811-1E08-4131-A09E-BAFE15502C6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34" y="505768"/>
            <a:ext cx="2349464" cy="227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Imagen 133">
            <a:extLst>
              <a:ext uri="{FF2B5EF4-FFF2-40B4-BE49-F238E27FC236}">
                <a16:creationId xmlns:a16="http://schemas.microsoft.com/office/drawing/2014/main" id="{4804571E-ACA6-4746-ADD3-3E7B0422E92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619" y="499048"/>
            <a:ext cx="3462627" cy="235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Imagen 136">
            <a:extLst>
              <a:ext uri="{FF2B5EF4-FFF2-40B4-BE49-F238E27FC236}">
                <a16:creationId xmlns:a16="http://schemas.microsoft.com/office/drawing/2014/main" id="{5BF1D5CF-58DB-4748-BAD4-CABBC1B0F5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82" y="2865428"/>
            <a:ext cx="4152900" cy="186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9E367A82-8F46-43B4-9470-E3D71E50BB7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229" y="2910325"/>
            <a:ext cx="2055495" cy="365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id="{C3CAA684-F88A-43A6-9757-55CD2910C3D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82" y="2886730"/>
            <a:ext cx="2055495" cy="365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Imagen 165">
            <a:extLst>
              <a:ext uri="{FF2B5EF4-FFF2-40B4-BE49-F238E27FC236}">
                <a16:creationId xmlns:a16="http://schemas.microsoft.com/office/drawing/2014/main" id="{DE6F34E6-26A9-4BFF-AE0E-1C8A5012060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524" y="499048"/>
            <a:ext cx="2113834" cy="235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Imagen 167">
            <a:extLst>
              <a:ext uri="{FF2B5EF4-FFF2-40B4-BE49-F238E27FC236}">
                <a16:creationId xmlns:a16="http://schemas.microsoft.com/office/drawing/2014/main" id="{7322EEEF-00C1-4F1A-A77E-D22EA9102C3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3" y="2855101"/>
            <a:ext cx="2387958" cy="1872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Imagen 169">
            <a:extLst>
              <a:ext uri="{FF2B5EF4-FFF2-40B4-BE49-F238E27FC236}">
                <a16:creationId xmlns:a16="http://schemas.microsoft.com/office/drawing/2014/main" id="{003ED5A6-5BD8-474D-BFF8-1C57FFE3C4E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7" y="4855446"/>
            <a:ext cx="2332904" cy="172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C0BE8D9D-172D-4788-A7BD-CD23855A688C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32" y="4845597"/>
            <a:ext cx="1970433" cy="1713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393F48B-17B9-4AA4-BBD4-4E66B6BB4A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5183" y="4894517"/>
            <a:ext cx="1940290" cy="16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9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B846EF1-8F31-4289-8584-4A7315179D2B}"/>
              </a:ext>
            </a:extLst>
          </p:cNvPr>
          <p:cNvSpPr txBox="1"/>
          <p:nvPr/>
        </p:nvSpPr>
        <p:spPr>
          <a:xfrm>
            <a:off x="6096000" y="3025536"/>
            <a:ext cx="6069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5625"/>
            <a:r>
              <a:rPr lang="es-MX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s-CO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7444024" y="3357421"/>
            <a:ext cx="3479221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carlos.vargas@transmilenio.gov.co</a:t>
            </a:r>
            <a:endParaRPr lang="es-CO" sz="1696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304 540 2440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E57A8920-A88F-4114-9241-AF6D355A11A9}"/>
              </a:ext>
            </a:extLst>
          </p:cNvPr>
          <p:cNvGrpSpPr/>
          <p:nvPr/>
        </p:nvGrpSpPr>
        <p:grpSpPr>
          <a:xfrm>
            <a:off x="0" y="0"/>
            <a:ext cx="12013378" cy="6858000"/>
            <a:chOff x="0" y="0"/>
            <a:chExt cx="12013378" cy="685800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0"/>
              <a:ext cx="6128083" cy="685800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1063A10C-A615-418B-8F40-19CDFD0A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12E77B8D-E3CC-4C8E-853C-B4DBA1AE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93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818910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A563F01B-16C5-4914-9400-CD864F0A1236}"/>
              </a:ext>
            </a:extLst>
          </p:cNvPr>
          <p:cNvSpPr/>
          <p:nvPr/>
        </p:nvSpPr>
        <p:spPr>
          <a:xfrm>
            <a:off x="1019984" y="2470945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PORTALES</a:t>
            </a:r>
          </a:p>
        </p:txBody>
      </p:sp>
      <p:sp>
        <p:nvSpPr>
          <p:cNvPr id="131" name="Abrir llave 130">
            <a:extLst>
              <a:ext uri="{FF2B5EF4-FFF2-40B4-BE49-F238E27FC236}">
                <a16:creationId xmlns:a16="http://schemas.microsoft.com/office/drawing/2014/main" id="{B5DF6C45-8CCC-4F57-8BFF-DBB0BF30B01D}"/>
              </a:ext>
            </a:extLst>
          </p:cNvPr>
          <p:cNvSpPr/>
          <p:nvPr/>
        </p:nvSpPr>
        <p:spPr>
          <a:xfrm rot="16200000">
            <a:off x="2272428" y="2872110"/>
            <a:ext cx="861250" cy="3408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4228" dirty="0">
              <a:solidFill>
                <a:schemeClr val="bg1"/>
              </a:solidFill>
            </a:endParaRP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944BE470-6D92-4989-A79F-EB4A02F619F7}"/>
              </a:ext>
            </a:extLst>
          </p:cNvPr>
          <p:cNvSpPr txBox="1"/>
          <p:nvPr/>
        </p:nvSpPr>
        <p:spPr>
          <a:xfrm>
            <a:off x="434986" y="5255852"/>
            <a:ext cx="4536135" cy="4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55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COMPONENTE TRONCAL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7E8725D2-8755-4E4E-BCCA-0EF01EB21956}"/>
              </a:ext>
            </a:extLst>
          </p:cNvPr>
          <p:cNvSpPr/>
          <p:nvPr/>
        </p:nvSpPr>
        <p:spPr>
          <a:xfrm>
            <a:off x="2689801" y="2469266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ESTACIONES</a:t>
            </a: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id="{93D92C12-4BCF-4438-922E-20045C84883D}"/>
              </a:ext>
            </a:extLst>
          </p:cNvPr>
          <p:cNvSpPr/>
          <p:nvPr/>
        </p:nvSpPr>
        <p:spPr>
          <a:xfrm>
            <a:off x="126729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grpSp>
        <p:nvGrpSpPr>
          <p:cNvPr id="150" name="Grupo 149">
            <a:extLst>
              <a:ext uri="{FF2B5EF4-FFF2-40B4-BE49-F238E27FC236}">
                <a16:creationId xmlns:a16="http://schemas.microsoft.com/office/drawing/2014/main" id="{FD2B9ADD-4609-4081-9C8F-C2E17DC0BE8D}"/>
              </a:ext>
            </a:extLst>
          </p:cNvPr>
          <p:cNvGrpSpPr/>
          <p:nvPr/>
        </p:nvGrpSpPr>
        <p:grpSpPr>
          <a:xfrm>
            <a:off x="6096000" y="2315378"/>
            <a:ext cx="5513505" cy="3379824"/>
            <a:chOff x="4036753" y="2320643"/>
            <a:chExt cx="5513505" cy="3379824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4036753" y="2320643"/>
              <a:ext cx="18630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SENCILLOS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6407782" y="1977713"/>
              <a:ext cx="861250" cy="527265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4560309" y="5261117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COMPONENTE ZONAL</a:t>
              </a:r>
            </a:p>
          </p:txBody>
        </p:sp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id="{3DB67A85-62D7-403A-8CAE-18C1B43050E1}"/>
                </a:ext>
              </a:extLst>
            </p:cNvPr>
            <p:cNvSpPr/>
            <p:nvPr/>
          </p:nvSpPr>
          <p:spPr>
            <a:xfrm>
              <a:off x="5824237" y="2356744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MULTIPLES</a:t>
              </a:r>
            </a:p>
          </p:txBody>
        </p:sp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E6C37FBA-CA15-4974-BCCF-02A67E65D988}"/>
                </a:ext>
              </a:extLst>
            </p:cNvPr>
            <p:cNvSpPr/>
            <p:nvPr/>
          </p:nvSpPr>
          <p:spPr>
            <a:xfrm>
              <a:off x="7687247" y="2386049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BRAILLE</a:t>
              </a:r>
            </a:p>
          </p:txBody>
        </p:sp>
      </p:grp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272927" y="123741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</a:t>
            </a:r>
            <a:r>
              <a:rPr lang="es-CO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4" name="Elipse 153">
            <a:extLst>
              <a:ext uri="{FF2B5EF4-FFF2-40B4-BE49-F238E27FC236}">
                <a16:creationId xmlns:a16="http://schemas.microsoft.com/office/drawing/2014/main" id="{DDFD743A-AA3D-4C67-88B3-AB952248EBFB}"/>
              </a:ext>
            </a:extLst>
          </p:cNvPr>
          <p:cNvSpPr/>
          <p:nvPr/>
        </p:nvSpPr>
        <p:spPr>
          <a:xfrm>
            <a:off x="2837212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id="{DB6DDAA0-BC3E-4840-8EF4-6866323032BF}"/>
              </a:ext>
            </a:extLst>
          </p:cNvPr>
          <p:cNvSpPr/>
          <p:nvPr/>
        </p:nvSpPr>
        <p:spPr>
          <a:xfrm>
            <a:off x="6412822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245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8282971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</a:p>
        </p:txBody>
      </p:sp>
      <p:sp>
        <p:nvSpPr>
          <p:cNvPr id="157" name="Elipse 156">
            <a:extLst>
              <a:ext uri="{FF2B5EF4-FFF2-40B4-BE49-F238E27FC236}">
                <a16:creationId xmlns:a16="http://schemas.microsoft.com/office/drawing/2014/main" id="{1AD02E57-D422-49F6-867B-9ACA0DCD0426}"/>
              </a:ext>
            </a:extLst>
          </p:cNvPr>
          <p:cNvSpPr/>
          <p:nvPr/>
        </p:nvSpPr>
        <p:spPr>
          <a:xfrm>
            <a:off x="1010413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87%</a:t>
            </a:r>
          </a:p>
        </p:txBody>
      </p:sp>
    </p:spTree>
    <p:extLst>
      <p:ext uri="{BB962C8B-B14F-4D97-AF65-F5344CB8AC3E}">
        <p14:creationId xmlns:p14="http://schemas.microsoft.com/office/powerpoint/2010/main" val="3783262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818910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pic>
        <p:nvPicPr>
          <p:cNvPr id="59" name="Picture 2" descr="Mapa del plano de estaciones y portales Transmilenio">
            <a:extLst>
              <a:ext uri="{FF2B5EF4-FFF2-40B4-BE49-F238E27FC236}">
                <a16:creationId xmlns:a16="http://schemas.microsoft.com/office/drawing/2014/main" id="{63B72E3B-DF1F-40BA-B0E3-2A797808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34" y="1773408"/>
            <a:ext cx="7942120" cy="3971060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ves 2">
            <a:extLst>
              <a:ext uri="{FF2B5EF4-FFF2-40B4-BE49-F238E27FC236}">
                <a16:creationId xmlns:a16="http://schemas.microsoft.com/office/drawing/2014/main" id="{1B8601AC-0416-4E9D-900C-F214A174B4D0}"/>
              </a:ext>
            </a:extLst>
          </p:cNvPr>
          <p:cNvSpPr/>
          <p:nvPr/>
        </p:nvSpPr>
        <p:spPr>
          <a:xfrm>
            <a:off x="2787798" y="5912860"/>
            <a:ext cx="6635657" cy="696102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 localidad cuenta con dos troncales del Sistema TransMilenio.</a:t>
            </a:r>
          </a:p>
          <a:p>
            <a:pPr algn="ctr"/>
            <a:endParaRPr lang="es-CO" b="1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1D6E8AA2-1BCC-4D88-B9C0-CB191AD08D11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Troncal </a:t>
            </a:r>
            <a:r>
              <a:rPr lang="es-CO" sz="2800" b="1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800" b="1" dirty="0">
              <a:solidFill>
                <a:srgbClr val="25427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1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807449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id="{DF9758BD-6E37-4F49-8D80-D410009FA4D5}"/>
              </a:ext>
            </a:extLst>
          </p:cNvPr>
          <p:cNvSpPr/>
          <p:nvPr/>
        </p:nvSpPr>
        <p:spPr>
          <a:xfrm>
            <a:off x="1146412" y="5672161"/>
            <a:ext cx="10009911" cy="932461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87%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paraderos de la localidad Rafael Uribe Uribe cuenta con accesibilidad para las</a:t>
            </a:r>
          </a:p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personas con discapacidad visual.</a:t>
            </a:r>
          </a:p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Braille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A45AFB6D-BDA6-4739-97AD-E19DC134A02F}"/>
              </a:ext>
            </a:extLst>
          </p:cNvPr>
          <p:cNvGrpSpPr/>
          <p:nvPr/>
        </p:nvGrpSpPr>
        <p:grpSpPr>
          <a:xfrm>
            <a:off x="4153133" y="2431656"/>
            <a:ext cx="1962150" cy="546482"/>
            <a:chOff x="13982700" y="9001264"/>
            <a:chExt cx="1962150" cy="546482"/>
          </a:xfrm>
        </p:grpSpPr>
        <p:sp>
          <p:nvSpPr>
            <p:cNvPr id="67" name="Flecha: a la derecha 66">
              <a:extLst>
                <a:ext uri="{FF2B5EF4-FFF2-40B4-BE49-F238E27FC236}">
                  <a16:creationId xmlns:a16="http://schemas.microsoft.com/office/drawing/2014/main" id="{534AF5FC-D7A5-4D27-B8A6-92DE11F3367E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C2665163-35A0-4CF0-B94A-9A35A6E1F65A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MÚLTIPLES</a:t>
              </a: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12A89EA5-5D4C-4443-89E5-CBEABD5E3B6D}"/>
              </a:ext>
            </a:extLst>
          </p:cNvPr>
          <p:cNvGrpSpPr/>
          <p:nvPr/>
        </p:nvGrpSpPr>
        <p:grpSpPr>
          <a:xfrm>
            <a:off x="4153133" y="4221752"/>
            <a:ext cx="1962150" cy="546482"/>
            <a:chOff x="13982700" y="9001264"/>
            <a:chExt cx="1962150" cy="546482"/>
          </a:xfrm>
        </p:grpSpPr>
        <p:sp>
          <p:nvSpPr>
            <p:cNvPr id="71" name="Flecha: a la derecha 70">
              <a:extLst>
                <a:ext uri="{FF2B5EF4-FFF2-40B4-BE49-F238E27FC236}">
                  <a16:creationId xmlns:a16="http://schemas.microsoft.com/office/drawing/2014/main" id="{DFD8126A-3523-453C-9B4C-ADA365662976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89A60291-A8DC-424D-9CDF-BEACC613B4C7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SENCILLOS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42EE20F5-3822-4D90-861C-B9A984270C4D}"/>
              </a:ext>
            </a:extLst>
          </p:cNvPr>
          <p:cNvSpPr txBox="1"/>
          <p:nvPr/>
        </p:nvSpPr>
        <p:spPr>
          <a:xfrm>
            <a:off x="741524" y="2120037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9FBB7865-D121-4753-99C4-1EB2F1ACEAD8}"/>
              </a:ext>
            </a:extLst>
          </p:cNvPr>
          <p:cNvSpPr txBox="1"/>
          <p:nvPr/>
        </p:nvSpPr>
        <p:spPr>
          <a:xfrm>
            <a:off x="694826" y="3929223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245</a:t>
            </a:r>
          </a:p>
        </p:txBody>
      </p:sp>
      <p:sp>
        <p:nvSpPr>
          <p:cNvPr id="129" name="9 CuadroTexto">
            <a:extLst>
              <a:ext uri="{FF2B5EF4-FFF2-40B4-BE49-F238E27FC236}">
                <a16:creationId xmlns:a16="http://schemas.microsoft.com/office/drawing/2014/main" id="{A38C554A-B1BF-4DB4-BECB-FB5727A21187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Zonal </a:t>
            </a:r>
            <a:r>
              <a:rPr lang="es-CO" sz="2800" b="1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800" b="1" dirty="0">
              <a:solidFill>
                <a:srgbClr val="25427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81E6185-6862-4752-8AC3-86825013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493" y="3754653"/>
            <a:ext cx="3572071" cy="172348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04BD36-8DDB-4207-96C5-1D2B6DCAB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493" y="1672834"/>
            <a:ext cx="3572071" cy="193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842792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Oferta de transporte en </a:t>
            </a:r>
            <a:r>
              <a:rPr lang="es-CO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Rafael Uribe Uribe</a:t>
            </a:r>
            <a:endParaRPr lang="es-CO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B0B222E-9616-4DF8-9A7E-BBFC79C0EB82}"/>
              </a:ext>
            </a:extLst>
          </p:cNvPr>
          <p:cNvGrpSpPr/>
          <p:nvPr/>
        </p:nvGrpSpPr>
        <p:grpSpPr>
          <a:xfrm>
            <a:off x="259373" y="2421584"/>
            <a:ext cx="4937796" cy="3128638"/>
            <a:chOff x="998980" y="2411370"/>
            <a:chExt cx="4937796" cy="312863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231152" y="2411370"/>
              <a:ext cx="17363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TRONCALES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037253" y="2107285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109781" y="5100658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TRONCAL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3397299" y="2411370"/>
              <a:ext cx="25394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ALIMENTADORAS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423541" y="325431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052354" y="3207444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2845E23-3991-431C-ADE5-6DFDA8560BD3}"/>
              </a:ext>
            </a:extLst>
          </p:cNvPr>
          <p:cNvGrpSpPr/>
          <p:nvPr/>
        </p:nvGrpSpPr>
        <p:grpSpPr>
          <a:xfrm>
            <a:off x="4876400" y="2428243"/>
            <a:ext cx="4536135" cy="3191808"/>
            <a:chOff x="5562545" y="2371967"/>
            <a:chExt cx="4536135" cy="3191808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7069956" y="2371967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ZONALES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7375287" y="3720234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5562545" y="5124425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ZONAL</a:t>
              </a:r>
            </a:p>
          </p:txBody>
        </p:sp>
        <p:sp>
          <p:nvSpPr>
            <p:cNvPr id="155" name="Elipse 154">
              <a:extLst>
                <a:ext uri="{FF2B5EF4-FFF2-40B4-BE49-F238E27FC236}">
                  <a16:creationId xmlns:a16="http://schemas.microsoft.com/office/drawing/2014/main" id="{DB6DDAA0-BC3E-4840-8EF4-6866323032BF}"/>
                </a:ext>
              </a:extLst>
            </p:cNvPr>
            <p:cNvSpPr/>
            <p:nvPr/>
          </p:nvSpPr>
          <p:spPr>
            <a:xfrm>
              <a:off x="7146328" y="3165726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74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6B48BEB4-71F2-461A-851A-B03F5C44407F}"/>
              </a:ext>
            </a:extLst>
          </p:cNvPr>
          <p:cNvGrpSpPr/>
          <p:nvPr/>
        </p:nvGrpSpPr>
        <p:grpSpPr>
          <a:xfrm>
            <a:off x="8168615" y="2395958"/>
            <a:ext cx="4536135" cy="3224093"/>
            <a:chOff x="8168615" y="2395958"/>
            <a:chExt cx="4536135" cy="3224093"/>
          </a:xfrm>
        </p:grpSpPr>
        <p:sp>
          <p:nvSpPr>
            <p:cNvPr id="156" name="Elipse 155">
              <a:extLst>
                <a:ext uri="{FF2B5EF4-FFF2-40B4-BE49-F238E27FC236}">
                  <a16:creationId xmlns:a16="http://schemas.microsoft.com/office/drawing/2014/main" id="{DF2EF8CA-EBB0-48B0-B46C-3D17D0173E55}"/>
                </a:ext>
              </a:extLst>
            </p:cNvPr>
            <p:cNvSpPr/>
            <p:nvPr/>
          </p:nvSpPr>
          <p:spPr>
            <a:xfrm>
              <a:off x="9925285" y="3264865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126" name="Abrir llave 125">
              <a:extLst>
                <a:ext uri="{FF2B5EF4-FFF2-40B4-BE49-F238E27FC236}">
                  <a16:creationId xmlns:a16="http://schemas.microsoft.com/office/drawing/2014/main" id="{713CC81D-FD06-4527-A4C8-9553672DAE2D}"/>
                </a:ext>
              </a:extLst>
            </p:cNvPr>
            <p:cNvSpPr/>
            <p:nvPr/>
          </p:nvSpPr>
          <p:spPr>
            <a:xfrm rot="16200000">
              <a:off x="10128535" y="3857962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1690ABBA-A131-46DD-B345-8AB87E86C8A4}"/>
                </a:ext>
              </a:extLst>
            </p:cNvPr>
            <p:cNvSpPr/>
            <p:nvPr/>
          </p:nvSpPr>
          <p:spPr>
            <a:xfrm>
              <a:off x="9372619" y="2395958"/>
              <a:ext cx="23551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PROVISIONALES</a:t>
              </a:r>
            </a:p>
          </p:txBody>
        </p:sp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AB0EC9BC-BEDA-4734-B6FE-E0818437A805}"/>
                </a:ext>
              </a:extLst>
            </p:cNvPr>
            <p:cNvSpPr txBox="1"/>
            <p:nvPr/>
          </p:nvSpPr>
          <p:spPr>
            <a:xfrm>
              <a:off x="8168615" y="5180701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SITP PROVISIONAL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72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29589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1B28E3A5-1083-4684-8D8A-E90BB667448A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Troncal</a:t>
            </a:r>
          </a:p>
        </p:txBody>
      </p:sp>
      <p:graphicFrame>
        <p:nvGraphicFramePr>
          <p:cNvPr id="60" name="Tabla 59">
            <a:extLst>
              <a:ext uri="{FF2B5EF4-FFF2-40B4-BE49-F238E27FC236}">
                <a16:creationId xmlns:a16="http://schemas.microsoft.com/office/drawing/2014/main" id="{BD2892DC-B46A-47C5-BCEF-2998E0B22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416168"/>
              </p:ext>
            </p:extLst>
          </p:nvPr>
        </p:nvGraphicFramePr>
        <p:xfrm>
          <a:off x="385963" y="2239517"/>
          <a:ext cx="4684760" cy="341004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849738">
                  <a:extLst>
                    <a:ext uri="{9D8B030D-6E8A-4147-A177-3AD203B41FA5}">
                      <a16:colId xmlns:a16="http://schemas.microsoft.com/office/drawing/2014/main" val="980462266"/>
                    </a:ext>
                  </a:extLst>
                </a:gridCol>
                <a:gridCol w="1842448">
                  <a:extLst>
                    <a:ext uri="{9D8B030D-6E8A-4147-A177-3AD203B41FA5}">
                      <a16:colId xmlns:a16="http://schemas.microsoft.com/office/drawing/2014/main" val="2316802400"/>
                    </a:ext>
                  </a:extLst>
                </a:gridCol>
                <a:gridCol w="1992574">
                  <a:extLst>
                    <a:ext uri="{9D8B030D-6E8A-4147-A177-3AD203B41FA5}">
                      <a16:colId xmlns:a16="http://schemas.microsoft.com/office/drawing/2014/main" val="3380748872"/>
                    </a:ext>
                  </a:extLst>
                </a:gridCol>
              </a:tblGrid>
              <a:tr h="452047"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RUTA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DENOMINACIÓN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>
                          <a:solidFill>
                            <a:schemeClr val="bg1"/>
                          </a:solidFill>
                          <a:effectLst/>
                        </a:rPr>
                        <a:t>DESTINO</a:t>
                      </a:r>
                      <a:endParaRPr lang="es-CO" sz="14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76240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3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Concejo de Bogotá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Teusaquillo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3095507974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B13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Portal Norte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Usaquén - 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4257207712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B27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Portal Norte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Usaquén - 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68041195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B71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Toberin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Usaquén – 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735662805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B72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Toberin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Usaquén – 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77879025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B75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Portal Norte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535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effectLst/>
                        </a:rPr>
                        <a:t>Usaquén – 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27696703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C15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Portal 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373595625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C17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Portal 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Suba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289578078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D20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Portal 80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Engativá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90477311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D21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Portal 80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Engativá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536830138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K54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Portal Dorado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</a:rPr>
                        <a:t>Fontibón – Engativá</a:t>
                      </a:r>
                      <a:endParaRPr lang="es-CO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2080476148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M83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Museo Nacional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Neutra</a:t>
                      </a: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862864657"/>
                  </a:ext>
                </a:extLst>
              </a:tr>
            </a:tbl>
          </a:graphicData>
        </a:graphic>
      </p:graphicFrame>
      <p:graphicFrame>
        <p:nvGraphicFramePr>
          <p:cNvPr id="62" name="Tabla 7">
            <a:extLst>
              <a:ext uri="{FF2B5EF4-FFF2-40B4-BE49-F238E27FC236}">
                <a16:creationId xmlns:a16="http://schemas.microsoft.com/office/drawing/2014/main" id="{E7203A5D-B4DC-4D95-B730-59C7E0D85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199604"/>
              </p:ext>
            </p:extLst>
          </p:nvPr>
        </p:nvGraphicFramePr>
        <p:xfrm>
          <a:off x="5435194" y="2217036"/>
          <a:ext cx="6385474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4476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589833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1218762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82814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79589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3" name="Rectángulo 62">
            <a:extLst>
              <a:ext uri="{FF2B5EF4-FFF2-40B4-BE49-F238E27FC236}">
                <a16:creationId xmlns:a16="http://schemas.microsoft.com/office/drawing/2014/main" id="{80CE24E4-E2B8-49A1-A895-A5CEEFD8CC53}"/>
              </a:ext>
            </a:extLst>
          </p:cNvPr>
          <p:cNvSpPr/>
          <p:nvPr/>
        </p:nvSpPr>
        <p:spPr>
          <a:xfrm>
            <a:off x="959336" y="1753208"/>
            <a:ext cx="35380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TRONCALES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08A9EA80-E39C-4DD1-B873-5EE368DB5268}"/>
              </a:ext>
            </a:extLst>
          </p:cNvPr>
          <p:cNvSpPr/>
          <p:nvPr/>
        </p:nvSpPr>
        <p:spPr>
          <a:xfrm>
            <a:off x="6206682" y="1781712"/>
            <a:ext cx="5324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 ALIMENTADORAS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DC52D56-AFB2-4D6E-9031-AF7C597D8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443488"/>
              </p:ext>
            </p:extLst>
          </p:nvPr>
        </p:nvGraphicFramePr>
        <p:xfrm>
          <a:off x="5473260" y="2588671"/>
          <a:ext cx="6347408" cy="256032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93311">
                  <a:extLst>
                    <a:ext uri="{9D8B030D-6E8A-4147-A177-3AD203B41FA5}">
                      <a16:colId xmlns:a16="http://schemas.microsoft.com/office/drawing/2014/main" val="450024583"/>
                    </a:ext>
                  </a:extLst>
                </a:gridCol>
                <a:gridCol w="2591851">
                  <a:extLst>
                    <a:ext uri="{9D8B030D-6E8A-4147-A177-3AD203B41FA5}">
                      <a16:colId xmlns:a16="http://schemas.microsoft.com/office/drawing/2014/main" val="2428979344"/>
                    </a:ext>
                  </a:extLst>
                </a:gridCol>
                <a:gridCol w="1198179">
                  <a:extLst>
                    <a:ext uri="{9D8B030D-6E8A-4147-A177-3AD203B41FA5}">
                      <a16:colId xmlns:a16="http://schemas.microsoft.com/office/drawing/2014/main" val="2478223375"/>
                    </a:ext>
                  </a:extLst>
                </a:gridCol>
                <a:gridCol w="990075">
                  <a:extLst>
                    <a:ext uri="{9D8B030D-6E8A-4147-A177-3AD203B41FA5}">
                      <a16:colId xmlns:a16="http://schemas.microsoft.com/office/drawing/2014/main" val="792388879"/>
                    </a:ext>
                  </a:extLst>
                </a:gridCol>
                <a:gridCol w="973992">
                  <a:extLst>
                    <a:ext uri="{9D8B030D-6E8A-4147-A177-3AD203B41FA5}">
                      <a16:colId xmlns:a16="http://schemas.microsoft.com/office/drawing/2014/main" val="703860029"/>
                    </a:ext>
                  </a:extLst>
                </a:gridCol>
              </a:tblGrid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4-1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Bochica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2037137876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4-2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Diana Turbay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2196176207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4-3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Molinos II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346147090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7-1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Uribe Uribe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2278917056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7-2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Tunal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3170915337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7-3</a:t>
                      </a:r>
                      <a:endParaRPr lang="es-CO" sz="16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Ingles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3030089469"/>
                  </a:ext>
                </a:extLst>
              </a:tr>
              <a:tr h="24650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13-13</a:t>
                      </a:r>
                      <a:endParaRPr lang="es-CO" sz="14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Resurrección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Alimentador</a:t>
                      </a: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Rafael Uribe </a:t>
                      </a:r>
                      <a:r>
                        <a:rPr lang="es-CO" sz="1200" dirty="0" err="1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Uribe</a:t>
                      </a:r>
                      <a:endParaRPr lang="es-CO" sz="1200" dirty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9835" marR="59835" marT="0" marB="0" anchor="ctr"/>
                </a:tc>
                <a:extLst>
                  <a:ext uri="{0D108BD9-81ED-4DB2-BD59-A6C34878D82A}">
                    <a16:rowId xmlns:a16="http://schemas.microsoft.com/office/drawing/2014/main" val="1554851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984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7490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297569"/>
              </p:ext>
            </p:extLst>
          </p:nvPr>
        </p:nvGraphicFramePr>
        <p:xfrm>
          <a:off x="5366589" y="1743329"/>
          <a:ext cx="618638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5316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63433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6414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52171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904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489918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16AC35E-34E3-4314-BF05-B168BA0A8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590547"/>
              </p:ext>
            </p:extLst>
          </p:nvPr>
        </p:nvGraphicFramePr>
        <p:xfrm>
          <a:off x="5375614" y="2013914"/>
          <a:ext cx="6177357" cy="4338960"/>
        </p:xfrm>
        <a:graphic>
          <a:graphicData uri="http://schemas.openxmlformats.org/drawingml/2006/table">
            <a:tbl>
              <a:tblPr firstRow="1" firstCol="1" bandRow="1"/>
              <a:tblGrid>
                <a:gridCol w="596364">
                  <a:extLst>
                    <a:ext uri="{9D8B030D-6E8A-4147-A177-3AD203B41FA5}">
                      <a16:colId xmlns:a16="http://schemas.microsoft.com/office/drawing/2014/main" val="1614598192"/>
                    </a:ext>
                  </a:extLst>
                </a:gridCol>
                <a:gridCol w="2844099">
                  <a:extLst>
                    <a:ext uri="{9D8B030D-6E8A-4147-A177-3AD203B41FA5}">
                      <a16:colId xmlns:a16="http://schemas.microsoft.com/office/drawing/2014/main" val="3584908802"/>
                    </a:ext>
                  </a:extLst>
                </a:gridCol>
                <a:gridCol w="813501">
                  <a:extLst>
                    <a:ext uri="{9D8B030D-6E8A-4147-A177-3AD203B41FA5}">
                      <a16:colId xmlns:a16="http://schemas.microsoft.com/office/drawing/2014/main" val="3894492668"/>
                    </a:ext>
                  </a:extLst>
                </a:gridCol>
                <a:gridCol w="958543">
                  <a:extLst>
                    <a:ext uri="{9D8B030D-6E8A-4147-A177-3AD203B41FA5}">
                      <a16:colId xmlns:a16="http://schemas.microsoft.com/office/drawing/2014/main" val="2265350094"/>
                    </a:ext>
                  </a:extLst>
                </a:gridCol>
                <a:gridCol w="964850">
                  <a:extLst>
                    <a:ext uri="{9D8B030D-6E8A-4147-A177-3AD203B41FA5}">
                      <a16:colId xmlns:a16="http://schemas.microsoft.com/office/drawing/2014/main" val="44921196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METROVIVIENDA - GAVIOTAS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534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ALTOS DEL ZUQUE - PALOQUEMAO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Los Mártires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2787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BERNARDINO - LIBERTADORES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2437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RECREO - SAN DIEGO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494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 SAN JOSE - JUAN REY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305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 TERESITA - DOÑA LILIANA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667730"/>
                  </a:ext>
                </a:extLst>
              </a:tr>
              <a:tr h="254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PORTAL AMERICAS - PORTAL DE </a:t>
                      </a: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366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 BLANCA NORTE - CERROS DE ORIENTE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165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CASA BLANCA NORTE - CERROS DE ORIENTE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56800"/>
                  </a:ext>
                </a:extLst>
              </a:tr>
              <a:tr h="243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FISCALA - CARVAJAL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26780"/>
                  </a:ext>
                </a:extLst>
              </a:tr>
              <a:tr h="242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RICAURTE - TIHUAQUE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Los Mártires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06088"/>
                  </a:ext>
                </a:extLst>
              </a:tr>
              <a:tr h="152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LOMAS - GRAN GRANADA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334404"/>
                  </a:ext>
                </a:extLst>
              </a:tr>
              <a:tr h="116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PALMITAS - DIANA TURBAY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983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LOMAS - RINCON DE VENECIA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Tunjuelito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617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RESURRECCION - UNICENTRO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Usaquen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570115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D275FDD5-87F6-4D2A-9A95-7F1B863B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200" y="2182484"/>
            <a:ext cx="2932385" cy="371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788641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Rafael Uribe U.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294375"/>
              </p:ext>
            </p:extLst>
          </p:nvPr>
        </p:nvGraphicFramePr>
        <p:xfrm>
          <a:off x="5375614" y="1844229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502525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AF3241C-AB32-49CD-86FE-7DF42C16A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078037"/>
              </p:ext>
            </p:extLst>
          </p:nvPr>
        </p:nvGraphicFramePr>
        <p:xfrm>
          <a:off x="5388123" y="2137041"/>
          <a:ext cx="6145929" cy="2984376"/>
        </p:xfrm>
        <a:graphic>
          <a:graphicData uri="http://schemas.openxmlformats.org/drawingml/2006/table">
            <a:tbl>
              <a:tblPr firstRow="1" firstCol="1" bandRow="1"/>
              <a:tblGrid>
                <a:gridCol w="571243">
                  <a:extLst>
                    <a:ext uri="{9D8B030D-6E8A-4147-A177-3AD203B41FA5}">
                      <a16:colId xmlns:a16="http://schemas.microsoft.com/office/drawing/2014/main" val="4286258288"/>
                    </a:ext>
                  </a:extLst>
                </a:gridCol>
                <a:gridCol w="2863017">
                  <a:extLst>
                    <a:ext uri="{9D8B030D-6E8A-4147-A177-3AD203B41FA5}">
                      <a16:colId xmlns:a16="http://schemas.microsoft.com/office/drawing/2014/main" val="2859647888"/>
                    </a:ext>
                  </a:extLst>
                </a:gridCol>
                <a:gridCol w="819807">
                  <a:extLst>
                    <a:ext uri="{9D8B030D-6E8A-4147-A177-3AD203B41FA5}">
                      <a16:colId xmlns:a16="http://schemas.microsoft.com/office/drawing/2014/main" val="2325772072"/>
                    </a:ext>
                  </a:extLst>
                </a:gridCol>
                <a:gridCol w="952238">
                  <a:extLst>
                    <a:ext uri="{9D8B030D-6E8A-4147-A177-3AD203B41FA5}">
                      <a16:colId xmlns:a16="http://schemas.microsoft.com/office/drawing/2014/main" val="2036537126"/>
                    </a:ext>
                  </a:extLst>
                </a:gridCol>
                <a:gridCol w="939624">
                  <a:extLst>
                    <a:ext uri="{9D8B030D-6E8A-4147-A177-3AD203B41FA5}">
                      <a16:colId xmlns:a16="http://schemas.microsoft.com/office/drawing/2014/main" val="112844572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577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 - DIANA TURBAY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2575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 SAN JOSE - EST. BICENTENARIO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Candelaria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306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 SAN DIEGO - SUBA GAITANA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75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BACHUE - ZARAZOTA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6168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BOLONIA </a:t>
                      </a: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MONTEVIDEO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53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BACHUE - SANTO DOMINGO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53284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DE JULIO - VERBENAL DEL SUR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415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MIRANDELA - PENINSULA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799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FLORIDA - EL UVAL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Rafael Uribe 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808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TIERRA BUENA - SAN CARLOS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4005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738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JAZMIN OCCIDENTAL - SAN CRISTÓBAL SUR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26085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C100AE2-04FF-4723-8434-6FF62BA19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171952"/>
              </p:ext>
            </p:extLst>
          </p:nvPr>
        </p:nvGraphicFramePr>
        <p:xfrm>
          <a:off x="5381817" y="5139233"/>
          <a:ext cx="6139623" cy="809415"/>
        </p:xfrm>
        <a:graphic>
          <a:graphicData uri="http://schemas.openxmlformats.org/drawingml/2006/table">
            <a:tbl>
              <a:tblPr firstRow="1" firstCol="1" bandRow="1"/>
              <a:tblGrid>
                <a:gridCol w="577549">
                  <a:extLst>
                    <a:ext uri="{9D8B030D-6E8A-4147-A177-3AD203B41FA5}">
                      <a16:colId xmlns:a16="http://schemas.microsoft.com/office/drawing/2014/main" val="4104231690"/>
                    </a:ext>
                  </a:extLst>
                </a:gridCol>
                <a:gridCol w="2856711">
                  <a:extLst>
                    <a:ext uri="{9D8B030D-6E8A-4147-A177-3AD203B41FA5}">
                      <a16:colId xmlns:a16="http://schemas.microsoft.com/office/drawing/2014/main" val="1698289313"/>
                    </a:ext>
                  </a:extLst>
                </a:gridCol>
                <a:gridCol w="826113">
                  <a:extLst>
                    <a:ext uri="{9D8B030D-6E8A-4147-A177-3AD203B41FA5}">
                      <a16:colId xmlns:a16="http://schemas.microsoft.com/office/drawing/2014/main" val="653422869"/>
                    </a:ext>
                  </a:extLst>
                </a:gridCol>
                <a:gridCol w="945931">
                  <a:extLst>
                    <a:ext uri="{9D8B030D-6E8A-4147-A177-3AD203B41FA5}">
                      <a16:colId xmlns:a16="http://schemas.microsoft.com/office/drawing/2014/main" val="3859496009"/>
                    </a:ext>
                  </a:extLst>
                </a:gridCol>
                <a:gridCol w="933319">
                  <a:extLst>
                    <a:ext uri="{9D8B030D-6E8A-4147-A177-3AD203B41FA5}">
                      <a16:colId xmlns:a16="http://schemas.microsoft.com/office/drawing/2014/main" val="1557774505"/>
                    </a:ext>
                  </a:extLst>
                </a:gridCol>
              </a:tblGrid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CANADA GUIRA - ENGATIVÁ LA TORTIGUA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9106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METROVIVIENDA - DIANA TURBAY-PUENTES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018237"/>
                  </a:ext>
                </a:extLst>
              </a:tr>
              <a:tr h="269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796A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MOCHUELO BAJO - 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Urbana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Fe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244359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F692ED0-61E8-4148-875F-E166E2D4B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35" y="2086665"/>
            <a:ext cx="2932430" cy="37188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991017-AED9-4EBE-9BB1-3E7C5D6B3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410" y="5959300"/>
            <a:ext cx="1554615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2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3100</TotalTime>
  <Words>2918</Words>
  <Application>Microsoft Office PowerPoint</Application>
  <PresentationFormat>Panorámica</PresentationFormat>
  <Paragraphs>1037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Maria Gomez Chavez</dc:creator>
  <cp:lastModifiedBy>Carolina Vargas</cp:lastModifiedBy>
  <cp:revision>183</cp:revision>
  <dcterms:created xsi:type="dcterms:W3CDTF">2021-05-10T14:25:57Z</dcterms:created>
  <dcterms:modified xsi:type="dcterms:W3CDTF">2021-08-19T16:30:43Z</dcterms:modified>
</cp:coreProperties>
</file>