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5"/>
  </p:notesMasterIdLst>
  <p:sldIdLst>
    <p:sldId id="256" r:id="rId3"/>
    <p:sldId id="258" r:id="rId4"/>
    <p:sldId id="357" r:id="rId5"/>
    <p:sldId id="311" r:id="rId6"/>
    <p:sldId id="312" r:id="rId7"/>
    <p:sldId id="313" r:id="rId8"/>
    <p:sldId id="401" r:id="rId9"/>
    <p:sldId id="399" r:id="rId10"/>
    <p:sldId id="288" r:id="rId11"/>
    <p:sldId id="400" r:id="rId12"/>
    <p:sldId id="265" r:id="rId13"/>
    <p:sldId id="260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6CC58-C7D8-40BD-8D96-F0E1BC02E84D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5B574D26-5934-4AA9-B06F-80E1DB80754A}">
      <dgm:prSet phldrT="[Texto]"/>
      <dgm:spPr/>
      <dgm:t>
        <a:bodyPr/>
        <a:lstStyle/>
        <a:p>
          <a:r>
            <a:rPr lang="es-CO" dirty="0"/>
            <a:t>Diagnóstico o</a:t>
          </a:r>
        </a:p>
        <a:p>
          <a:r>
            <a:rPr lang="es-CO" dirty="0"/>
            <a:t>Inventario de daños</a:t>
          </a:r>
        </a:p>
      </dgm:t>
    </dgm:pt>
    <dgm:pt modelId="{8341E48E-38E0-480C-86CC-DCDAA27664DA}" type="parTrans" cxnId="{FD8E1169-C053-4D35-872B-B1903C2A6791}">
      <dgm:prSet/>
      <dgm:spPr/>
      <dgm:t>
        <a:bodyPr/>
        <a:lstStyle/>
        <a:p>
          <a:endParaRPr lang="es-CO"/>
        </a:p>
      </dgm:t>
    </dgm:pt>
    <dgm:pt modelId="{CF1801C3-A76E-4C9C-BB0E-DB4D215C635C}" type="sibTrans" cxnId="{FD8E1169-C053-4D35-872B-B1903C2A6791}">
      <dgm:prSet/>
      <dgm:spPr/>
      <dgm:t>
        <a:bodyPr/>
        <a:lstStyle/>
        <a:p>
          <a:endParaRPr lang="es-CO"/>
        </a:p>
      </dgm:t>
    </dgm:pt>
    <dgm:pt modelId="{FAD89CB4-1D9C-494D-BE5F-709BAFDAAB33}">
      <dgm:prSet phldrT="[Texto]"/>
      <dgm:spPr/>
      <dgm:t>
        <a:bodyPr/>
        <a:lstStyle/>
        <a:p>
          <a:r>
            <a:rPr lang="es-CO" dirty="0"/>
            <a:t>Diseño de la intervención</a:t>
          </a:r>
        </a:p>
      </dgm:t>
    </dgm:pt>
    <dgm:pt modelId="{549D25EF-B682-451C-B0C9-DF30C63EEA44}" type="parTrans" cxnId="{8FCE012D-7076-4339-BE11-6FC438D166D6}">
      <dgm:prSet/>
      <dgm:spPr/>
      <dgm:t>
        <a:bodyPr/>
        <a:lstStyle/>
        <a:p>
          <a:endParaRPr lang="es-CO"/>
        </a:p>
      </dgm:t>
    </dgm:pt>
    <dgm:pt modelId="{11D09B8B-ED59-461D-8A7E-0388B0841B6C}" type="sibTrans" cxnId="{8FCE012D-7076-4339-BE11-6FC438D166D6}">
      <dgm:prSet/>
      <dgm:spPr/>
      <dgm:t>
        <a:bodyPr/>
        <a:lstStyle/>
        <a:p>
          <a:endParaRPr lang="es-CO"/>
        </a:p>
      </dgm:t>
    </dgm:pt>
    <dgm:pt modelId="{12054EA8-9D58-4E7B-8704-8300B9019EE0}">
      <dgm:prSet phldrT="[Texto]"/>
      <dgm:spPr/>
      <dgm:t>
        <a:bodyPr/>
        <a:lstStyle/>
        <a:p>
          <a:r>
            <a:rPr lang="es-CO" dirty="0"/>
            <a:t>Obras de conservación</a:t>
          </a:r>
        </a:p>
      </dgm:t>
    </dgm:pt>
    <dgm:pt modelId="{63AA69E5-94DE-4B6B-8358-D20D287DEBDB}" type="parTrans" cxnId="{2A45B580-6949-4E55-A7A6-8BC32B889619}">
      <dgm:prSet/>
      <dgm:spPr/>
      <dgm:t>
        <a:bodyPr/>
        <a:lstStyle/>
        <a:p>
          <a:endParaRPr lang="es-CO"/>
        </a:p>
      </dgm:t>
    </dgm:pt>
    <dgm:pt modelId="{401AF2B8-FFE9-4197-A026-42376CD1BD9B}" type="sibTrans" cxnId="{2A45B580-6949-4E55-A7A6-8BC32B889619}">
      <dgm:prSet/>
      <dgm:spPr/>
      <dgm:t>
        <a:bodyPr/>
        <a:lstStyle/>
        <a:p>
          <a:endParaRPr lang="es-CO"/>
        </a:p>
      </dgm:t>
    </dgm:pt>
    <dgm:pt modelId="{BB529134-CF74-4955-9309-406A86A19CE3}" type="pres">
      <dgm:prSet presAssocID="{BEB6CC58-C7D8-40BD-8D96-F0E1BC02E84D}" presName="Name0" presStyleCnt="0">
        <dgm:presLayoutVars>
          <dgm:dir/>
          <dgm:resizeHandles val="exact"/>
        </dgm:presLayoutVars>
      </dgm:prSet>
      <dgm:spPr/>
    </dgm:pt>
    <dgm:pt modelId="{025E414B-531E-4F45-B014-73E16021D509}" type="pres">
      <dgm:prSet presAssocID="{5B574D26-5934-4AA9-B06F-80E1DB80754A}" presName="node" presStyleLbl="node1" presStyleIdx="0" presStyleCnt="3">
        <dgm:presLayoutVars>
          <dgm:bulletEnabled val="1"/>
        </dgm:presLayoutVars>
      </dgm:prSet>
      <dgm:spPr/>
    </dgm:pt>
    <dgm:pt modelId="{B5604C53-B6F8-425A-899B-A1AD0F55E080}" type="pres">
      <dgm:prSet presAssocID="{CF1801C3-A76E-4C9C-BB0E-DB4D215C635C}" presName="sibTrans" presStyleLbl="sibTrans2D1" presStyleIdx="0" presStyleCnt="2"/>
      <dgm:spPr/>
    </dgm:pt>
    <dgm:pt modelId="{03EA438E-26EF-4730-92CC-4A77863B6EA7}" type="pres">
      <dgm:prSet presAssocID="{CF1801C3-A76E-4C9C-BB0E-DB4D215C635C}" presName="connectorText" presStyleLbl="sibTrans2D1" presStyleIdx="0" presStyleCnt="2"/>
      <dgm:spPr/>
    </dgm:pt>
    <dgm:pt modelId="{50B6D931-1E09-40ED-A459-2BB06ABE76D8}" type="pres">
      <dgm:prSet presAssocID="{FAD89CB4-1D9C-494D-BE5F-709BAFDAAB33}" presName="node" presStyleLbl="node1" presStyleIdx="1" presStyleCnt="3">
        <dgm:presLayoutVars>
          <dgm:bulletEnabled val="1"/>
        </dgm:presLayoutVars>
      </dgm:prSet>
      <dgm:spPr/>
    </dgm:pt>
    <dgm:pt modelId="{D2DFF419-D203-4652-95AB-2F93B6471576}" type="pres">
      <dgm:prSet presAssocID="{11D09B8B-ED59-461D-8A7E-0388B0841B6C}" presName="sibTrans" presStyleLbl="sibTrans2D1" presStyleIdx="1" presStyleCnt="2"/>
      <dgm:spPr/>
    </dgm:pt>
    <dgm:pt modelId="{939C99C7-65C5-4D42-8DB5-7C698581642F}" type="pres">
      <dgm:prSet presAssocID="{11D09B8B-ED59-461D-8A7E-0388B0841B6C}" presName="connectorText" presStyleLbl="sibTrans2D1" presStyleIdx="1" presStyleCnt="2"/>
      <dgm:spPr/>
    </dgm:pt>
    <dgm:pt modelId="{A5B9E5C7-3C89-44E6-8B8B-D38DC6B1CCAB}" type="pres">
      <dgm:prSet presAssocID="{12054EA8-9D58-4E7B-8704-8300B9019EE0}" presName="node" presStyleLbl="node1" presStyleIdx="2" presStyleCnt="3">
        <dgm:presLayoutVars>
          <dgm:bulletEnabled val="1"/>
        </dgm:presLayoutVars>
      </dgm:prSet>
      <dgm:spPr/>
    </dgm:pt>
  </dgm:ptLst>
  <dgm:cxnLst>
    <dgm:cxn modelId="{C1C9E803-978F-480B-AD93-0E5AC71D6F77}" type="presOf" srcId="{11D09B8B-ED59-461D-8A7E-0388B0841B6C}" destId="{D2DFF419-D203-4652-95AB-2F93B6471576}" srcOrd="0" destOrd="0" presId="urn:microsoft.com/office/officeart/2005/8/layout/process1"/>
    <dgm:cxn modelId="{8FCE012D-7076-4339-BE11-6FC438D166D6}" srcId="{BEB6CC58-C7D8-40BD-8D96-F0E1BC02E84D}" destId="{FAD89CB4-1D9C-494D-BE5F-709BAFDAAB33}" srcOrd="1" destOrd="0" parTransId="{549D25EF-B682-451C-B0C9-DF30C63EEA44}" sibTransId="{11D09B8B-ED59-461D-8A7E-0388B0841B6C}"/>
    <dgm:cxn modelId="{55FBB75E-1FC7-456C-95FC-440E00E5A46D}" type="presOf" srcId="{12054EA8-9D58-4E7B-8704-8300B9019EE0}" destId="{A5B9E5C7-3C89-44E6-8B8B-D38DC6B1CCAB}" srcOrd="0" destOrd="0" presId="urn:microsoft.com/office/officeart/2005/8/layout/process1"/>
    <dgm:cxn modelId="{FD8E1169-C053-4D35-872B-B1903C2A6791}" srcId="{BEB6CC58-C7D8-40BD-8D96-F0E1BC02E84D}" destId="{5B574D26-5934-4AA9-B06F-80E1DB80754A}" srcOrd="0" destOrd="0" parTransId="{8341E48E-38E0-480C-86CC-DCDAA27664DA}" sibTransId="{CF1801C3-A76E-4C9C-BB0E-DB4D215C635C}"/>
    <dgm:cxn modelId="{971AAF69-FA93-424B-B8E1-D3847109AB4A}" type="presOf" srcId="{FAD89CB4-1D9C-494D-BE5F-709BAFDAAB33}" destId="{50B6D931-1E09-40ED-A459-2BB06ABE76D8}" srcOrd="0" destOrd="0" presId="urn:microsoft.com/office/officeart/2005/8/layout/process1"/>
    <dgm:cxn modelId="{19AE9C7A-1F40-49F4-8338-CE6DF76AE9C9}" type="presOf" srcId="{BEB6CC58-C7D8-40BD-8D96-F0E1BC02E84D}" destId="{BB529134-CF74-4955-9309-406A86A19CE3}" srcOrd="0" destOrd="0" presId="urn:microsoft.com/office/officeart/2005/8/layout/process1"/>
    <dgm:cxn modelId="{2A45B580-6949-4E55-A7A6-8BC32B889619}" srcId="{BEB6CC58-C7D8-40BD-8D96-F0E1BC02E84D}" destId="{12054EA8-9D58-4E7B-8704-8300B9019EE0}" srcOrd="2" destOrd="0" parTransId="{63AA69E5-94DE-4B6B-8358-D20D287DEBDB}" sibTransId="{401AF2B8-FFE9-4197-A026-42376CD1BD9B}"/>
    <dgm:cxn modelId="{14543D92-A493-4435-BFB8-3A9E9A5FFF5B}" type="presOf" srcId="{11D09B8B-ED59-461D-8A7E-0388B0841B6C}" destId="{939C99C7-65C5-4D42-8DB5-7C698581642F}" srcOrd="1" destOrd="0" presId="urn:microsoft.com/office/officeart/2005/8/layout/process1"/>
    <dgm:cxn modelId="{82B151A4-C741-4D3F-A227-0B2FA22CA482}" type="presOf" srcId="{CF1801C3-A76E-4C9C-BB0E-DB4D215C635C}" destId="{B5604C53-B6F8-425A-899B-A1AD0F55E080}" srcOrd="0" destOrd="0" presId="urn:microsoft.com/office/officeart/2005/8/layout/process1"/>
    <dgm:cxn modelId="{476EEAAD-2314-4D8B-B38F-4EB25F5D8D2E}" type="presOf" srcId="{5B574D26-5934-4AA9-B06F-80E1DB80754A}" destId="{025E414B-531E-4F45-B014-73E16021D509}" srcOrd="0" destOrd="0" presId="urn:microsoft.com/office/officeart/2005/8/layout/process1"/>
    <dgm:cxn modelId="{581CC4E6-DDC6-4337-A95C-060CCD17C989}" type="presOf" srcId="{CF1801C3-A76E-4C9C-BB0E-DB4D215C635C}" destId="{03EA438E-26EF-4730-92CC-4A77863B6EA7}" srcOrd="1" destOrd="0" presId="urn:microsoft.com/office/officeart/2005/8/layout/process1"/>
    <dgm:cxn modelId="{568C98DB-DB88-4CED-9FB3-804C09EC0FAE}" type="presParOf" srcId="{BB529134-CF74-4955-9309-406A86A19CE3}" destId="{025E414B-531E-4F45-B014-73E16021D509}" srcOrd="0" destOrd="0" presId="urn:microsoft.com/office/officeart/2005/8/layout/process1"/>
    <dgm:cxn modelId="{03D1C7F1-BB85-4B45-88B7-BCE8B3B5654A}" type="presParOf" srcId="{BB529134-CF74-4955-9309-406A86A19CE3}" destId="{B5604C53-B6F8-425A-899B-A1AD0F55E080}" srcOrd="1" destOrd="0" presId="urn:microsoft.com/office/officeart/2005/8/layout/process1"/>
    <dgm:cxn modelId="{3B48BF5D-DF3D-4C3D-86B6-E1256D084F54}" type="presParOf" srcId="{B5604C53-B6F8-425A-899B-A1AD0F55E080}" destId="{03EA438E-26EF-4730-92CC-4A77863B6EA7}" srcOrd="0" destOrd="0" presId="urn:microsoft.com/office/officeart/2005/8/layout/process1"/>
    <dgm:cxn modelId="{3D62D53C-980B-4B65-A08C-9607ADF26274}" type="presParOf" srcId="{BB529134-CF74-4955-9309-406A86A19CE3}" destId="{50B6D931-1E09-40ED-A459-2BB06ABE76D8}" srcOrd="2" destOrd="0" presId="urn:microsoft.com/office/officeart/2005/8/layout/process1"/>
    <dgm:cxn modelId="{75423F72-3520-426C-B01A-193364BD8B95}" type="presParOf" srcId="{BB529134-CF74-4955-9309-406A86A19CE3}" destId="{D2DFF419-D203-4652-95AB-2F93B6471576}" srcOrd="3" destOrd="0" presId="urn:microsoft.com/office/officeart/2005/8/layout/process1"/>
    <dgm:cxn modelId="{0FBD8BAD-63AB-4319-88F9-80131A66A99A}" type="presParOf" srcId="{D2DFF419-D203-4652-95AB-2F93B6471576}" destId="{939C99C7-65C5-4D42-8DB5-7C698581642F}" srcOrd="0" destOrd="0" presId="urn:microsoft.com/office/officeart/2005/8/layout/process1"/>
    <dgm:cxn modelId="{27DFE68B-FEE7-4868-92BF-2009BFEC53B2}" type="presParOf" srcId="{BB529134-CF74-4955-9309-406A86A19CE3}" destId="{A5B9E5C7-3C89-44E6-8B8B-D38DC6B1CC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414B-531E-4F45-B014-73E16021D509}">
      <dsp:nvSpPr>
        <dsp:cNvPr id="0" name=""/>
        <dsp:cNvSpPr/>
      </dsp:nvSpPr>
      <dsp:spPr>
        <a:xfrm>
          <a:off x="5887" y="961612"/>
          <a:ext cx="1759737" cy="1055842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Diagnóstico 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Inventario de daños</a:t>
          </a:r>
        </a:p>
      </dsp:txBody>
      <dsp:txXfrm>
        <a:off x="36812" y="992537"/>
        <a:ext cx="1697887" cy="993992"/>
      </dsp:txXfrm>
    </dsp:sp>
    <dsp:sp modelId="{B5604C53-B6F8-425A-899B-A1AD0F55E080}">
      <dsp:nvSpPr>
        <dsp:cNvPr id="0" name=""/>
        <dsp:cNvSpPr/>
      </dsp:nvSpPr>
      <dsp:spPr>
        <a:xfrm>
          <a:off x="1941598" y="1271326"/>
          <a:ext cx="373064" cy="436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1941598" y="1358609"/>
        <a:ext cx="261145" cy="261848"/>
      </dsp:txXfrm>
    </dsp:sp>
    <dsp:sp modelId="{50B6D931-1E09-40ED-A459-2BB06ABE76D8}">
      <dsp:nvSpPr>
        <dsp:cNvPr id="0" name=""/>
        <dsp:cNvSpPr/>
      </dsp:nvSpPr>
      <dsp:spPr>
        <a:xfrm>
          <a:off x="2469520" y="961612"/>
          <a:ext cx="1759737" cy="1055842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Diseño de la intervención</a:t>
          </a:r>
        </a:p>
      </dsp:txBody>
      <dsp:txXfrm>
        <a:off x="2500445" y="992537"/>
        <a:ext cx="1697887" cy="993992"/>
      </dsp:txXfrm>
    </dsp:sp>
    <dsp:sp modelId="{D2DFF419-D203-4652-95AB-2F93B6471576}">
      <dsp:nvSpPr>
        <dsp:cNvPr id="0" name=""/>
        <dsp:cNvSpPr/>
      </dsp:nvSpPr>
      <dsp:spPr>
        <a:xfrm>
          <a:off x="4405231" y="1271326"/>
          <a:ext cx="373064" cy="436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4405231" y="1358609"/>
        <a:ext cx="261145" cy="261848"/>
      </dsp:txXfrm>
    </dsp:sp>
    <dsp:sp modelId="{A5B9E5C7-3C89-44E6-8B8B-D38DC6B1CCAB}">
      <dsp:nvSpPr>
        <dsp:cNvPr id="0" name=""/>
        <dsp:cNvSpPr/>
      </dsp:nvSpPr>
      <dsp:spPr>
        <a:xfrm>
          <a:off x="4933152" y="961612"/>
          <a:ext cx="1759737" cy="1055842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Obras de conservación</a:t>
          </a:r>
        </a:p>
      </dsp:txBody>
      <dsp:txXfrm>
        <a:off x="4964077" y="992537"/>
        <a:ext cx="1697887" cy="993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9985-EB21-4390-B388-1CABF6095E4A}" type="datetimeFigureOut">
              <a:rPr lang="es-CO" smtClean="0"/>
              <a:t>16/06/2021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7791-7055-4317-900E-621A79854B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806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E6AB-ED99-4F29-B627-20EF04452FE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89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E6AB-ED99-4F29-B627-20EF04452FE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E6AB-ED99-4F29-B627-20EF04452FE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4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E6AB-ED99-4F29-B627-20EF04452FE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2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689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87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36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98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E6AB-ED99-4F29-B627-20EF04452FE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2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E6AB-ED99-4F29-B627-20EF04452FE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90472" y="2633482"/>
            <a:ext cx="6993649" cy="1325563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590472" y="4070964"/>
            <a:ext cx="6993649" cy="7667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15332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  <a:latin typeface="+mj-lt"/>
              </a:defRPr>
            </a:lvl1pPr>
            <a:lvl2pPr algn="just">
              <a:defRPr>
                <a:solidFill>
                  <a:schemeClr val="tx1"/>
                </a:solidFill>
                <a:latin typeface="+mj-lt"/>
              </a:defRPr>
            </a:lvl2pPr>
            <a:lvl3pPr algn="just">
              <a:defRPr>
                <a:solidFill>
                  <a:schemeClr val="tx1"/>
                </a:solidFill>
                <a:latin typeface="+mj-lt"/>
              </a:defRPr>
            </a:lvl3pPr>
            <a:lvl4pPr algn="just">
              <a:defRPr>
                <a:solidFill>
                  <a:schemeClr val="tx1"/>
                </a:solidFill>
                <a:latin typeface="+mj-lt"/>
              </a:defRPr>
            </a:lvl4pPr>
            <a:lvl5pPr algn="just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8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1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11500"/>
              <a:buFont typeface="Calibri"/>
              <a:buNone/>
              <a:defRPr sz="575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1942829" y="3788418"/>
            <a:ext cx="8306341" cy="7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3600" b="1">
                <a:solidFill>
                  <a:schemeClr val="lt1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97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1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3820081" y="943616"/>
            <a:ext cx="7669404" cy="64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6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2"/>
          </p:nvPr>
        </p:nvSpPr>
        <p:spPr>
          <a:xfrm>
            <a:off x="3820081" y="2853570"/>
            <a:ext cx="7669404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6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3"/>
          </p:nvPr>
        </p:nvSpPr>
        <p:spPr>
          <a:xfrm>
            <a:off x="3820081" y="1913636"/>
            <a:ext cx="766940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6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4"/>
          </p:nvPr>
        </p:nvSpPr>
        <p:spPr>
          <a:xfrm>
            <a:off x="3820081" y="3867323"/>
            <a:ext cx="7669404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6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5"/>
          </p:nvPr>
        </p:nvSpPr>
        <p:spPr>
          <a:xfrm>
            <a:off x="3820081" y="4837420"/>
            <a:ext cx="7669404" cy="63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6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19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1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1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1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4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1800"/>
            </a:lvl1pPr>
            <a:lvl2pPr marL="457200" lvl="1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2pPr>
            <a:lvl3pPr marL="685800" lvl="2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3pPr>
            <a:lvl4pPr marL="914400" lvl="3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4pPr>
            <a:lvl5pPr marL="1143000" lvl="4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2959293" y="1951838"/>
            <a:ext cx="7353779" cy="286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4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21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1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590472" y="2633482"/>
            <a:ext cx="6993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9600"/>
              <a:buFont typeface="Calibri"/>
              <a:buNone/>
              <a:defRPr sz="48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1590472" y="4070964"/>
            <a:ext cx="6993649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5400"/>
              <a:buNone/>
              <a:defRPr sz="2700" b="1">
                <a:solidFill>
                  <a:srgbClr val="1D8A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88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</p:spPr>
        <p:txBody>
          <a:bodyPr anchor="ctr"/>
          <a:lstStyle>
            <a:lvl1pPr algn="ctr">
              <a:defRPr sz="575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42829" y="3788418"/>
            <a:ext cx="8306341" cy="757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1491258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1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558328" y="2338785"/>
            <a:ext cx="5990693" cy="50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4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558328" y="3111909"/>
            <a:ext cx="5990693" cy="21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marL="457200" lvl="1" indent="-146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Char char="•"/>
              <a:defRPr sz="500">
                <a:solidFill>
                  <a:srgbClr val="595959"/>
                </a:solidFill>
              </a:defRPr>
            </a:lvl2pPr>
            <a:lvl3pPr marL="685800" lvl="2" indent="-146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Char char="•"/>
              <a:defRPr sz="500">
                <a:solidFill>
                  <a:srgbClr val="595959"/>
                </a:solidFill>
              </a:defRPr>
            </a:lvl3pPr>
            <a:lvl4pPr marL="914400" lvl="3" indent="-146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Char char="•"/>
              <a:defRPr sz="500">
                <a:solidFill>
                  <a:srgbClr val="595959"/>
                </a:solidFill>
              </a:defRPr>
            </a:lvl4pPr>
            <a:lvl5pPr marL="1143000" lvl="4" indent="-146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Char char="•"/>
              <a:defRPr sz="500">
                <a:solidFill>
                  <a:srgbClr val="595959"/>
                </a:solidFill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1165301" y="796132"/>
            <a:ext cx="3879309" cy="255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  <a:defRPr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1165301" y="3613150"/>
            <a:ext cx="3879309" cy="2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  <a:defRPr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Char char="•"/>
              <a:defRPr>
                <a:solidFill>
                  <a:srgbClr val="3F3F3F"/>
                </a:solidFill>
              </a:defRPr>
            </a:lvl2pPr>
            <a:lvl3pPr marL="685800" lvl="2" indent="-241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>
                <a:solidFill>
                  <a:srgbClr val="3F3F3F"/>
                </a:solidFill>
              </a:defRPr>
            </a:lvl3pPr>
            <a:lvl4pPr marL="9144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3600"/>
              <a:buChar char="•"/>
              <a:defRPr>
                <a:solidFill>
                  <a:srgbClr val="3F3F3F"/>
                </a:solidFill>
              </a:defRPr>
            </a:lvl4pPr>
            <a:lvl5pPr marL="1143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3600"/>
              <a:buChar char="•"/>
              <a:defRPr>
                <a:solidFill>
                  <a:srgbClr val="3F3F3F"/>
                </a:solidFill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99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820081" y="943616"/>
            <a:ext cx="7669404" cy="6492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820081" y="2853570"/>
            <a:ext cx="7669404" cy="6929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820081" y="1913636"/>
            <a:ext cx="7669404" cy="6191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20081" y="3867323"/>
            <a:ext cx="7669404" cy="64928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20081" y="4837420"/>
            <a:ext cx="7669404" cy="6342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5937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5558328" y="2338785"/>
            <a:ext cx="5990693" cy="508616"/>
          </a:xfrm>
          <a:prstGeom prst="rect">
            <a:avLst/>
          </a:prstGeom>
        </p:spPr>
        <p:txBody>
          <a:bodyPr anchor="ctr"/>
          <a:lstStyle>
            <a:lvl1pPr>
              <a:defRPr sz="22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8328" y="3111909"/>
            <a:ext cx="5990693" cy="210779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1165301" y="796132"/>
            <a:ext cx="3879309" cy="255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1165301" y="3613150"/>
            <a:ext cx="3879309" cy="258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0471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261284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36439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4A1AFE-B7AD-3948-9594-BC358EE500B2}"/>
              </a:ext>
            </a:extLst>
          </p:cNvPr>
          <p:cNvSpPr txBox="1"/>
          <p:nvPr userDrawn="1"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84356"/>
                </a:solidFill>
              </a:rPr>
              <a:t>Síguenos en</a:t>
            </a:r>
            <a:r>
              <a:rPr lang="es-CO" sz="900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E6E1841-5BCB-7544-A681-2B20C243BDCF}"/>
              </a:ext>
            </a:extLst>
          </p:cNvPr>
          <p:cNvSpPr/>
          <p:nvPr userDrawn="1"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288492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9296E-8572-4537-8985-81252D41B34F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BB46A-EC30-4AD2-9152-700D6C0A88D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55" y="1932039"/>
            <a:ext cx="10515491" cy="424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510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255" y="1932039"/>
            <a:ext cx="10515491" cy="424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8000"/>
              <a:buFont typeface="Calibri"/>
              <a:buNone/>
              <a:defRPr sz="80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939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070" y="2103437"/>
            <a:ext cx="8185889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DIRECCION TÉCNICA DE MANTENIMIENTO - IDU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90765" y="3842364"/>
            <a:ext cx="6993194" cy="766763"/>
          </a:xfrm>
        </p:spPr>
        <p:txBody>
          <a:bodyPr>
            <a:normAutofit/>
          </a:bodyPr>
          <a:lstStyle/>
          <a:p>
            <a:r>
              <a:rPr lang="es-CO" dirty="0"/>
              <a:t>Mayo -12 -2021</a:t>
            </a:r>
          </a:p>
        </p:txBody>
      </p:sp>
    </p:spTree>
    <p:extLst>
      <p:ext uri="{BB962C8B-B14F-4D97-AF65-F5344CB8AC3E}">
        <p14:creationId xmlns:p14="http://schemas.microsoft.com/office/powerpoint/2010/main" val="3673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1449481" y="974477"/>
            <a:ext cx="7418922" cy="36222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Plan de Acción Estratégico DTM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58956" y="351408"/>
            <a:ext cx="10204174" cy="618876"/>
          </a:xfrm>
        </p:spPr>
        <p:txBody>
          <a:bodyPr>
            <a:noAutofit/>
          </a:bodyPr>
          <a:lstStyle/>
          <a:p>
            <a:pPr algn="ctr"/>
            <a:r>
              <a:rPr lang="es-ES" sz="3000" dirty="0"/>
              <a:t>METAS FÍSICAS CONSERVACIÓN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E01A3F2-A350-4C95-ACFE-B6191577EFF1}"/>
              </a:ext>
            </a:extLst>
          </p:cNvPr>
          <p:cNvGraphicFramePr>
            <a:graphicFrameLocks noGrp="1"/>
          </p:cNvGraphicFramePr>
          <p:nvPr/>
        </p:nvGraphicFramePr>
        <p:xfrm>
          <a:off x="1650513" y="1395696"/>
          <a:ext cx="9182256" cy="2209800"/>
        </p:xfrm>
        <a:graphic>
          <a:graphicData uri="http://schemas.openxmlformats.org/drawingml/2006/table">
            <a:tbl>
              <a:tblPr/>
              <a:tblGrid>
                <a:gridCol w="6568313">
                  <a:extLst>
                    <a:ext uri="{9D8B030D-6E8A-4147-A177-3AD203B41FA5}">
                      <a16:colId xmlns:a16="http://schemas.microsoft.com/office/drawing/2014/main" val="4279501170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3075365238"/>
                    </a:ext>
                  </a:extLst>
                </a:gridCol>
                <a:gridCol w="1407995">
                  <a:extLst>
                    <a:ext uri="{9D8B030D-6E8A-4147-A177-3AD203B41FA5}">
                      <a16:colId xmlns:a16="http://schemas.microsoft.com/office/drawing/2014/main" val="16605265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79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MALLA VIAL ARTERIAL NO TRONCAL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Km/carril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87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MALLA VIAL ARTERIAL TRONCAL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Km/carril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18192"/>
                  </a:ext>
                </a:extLst>
              </a:tr>
              <a:tr h="2472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MALLA VIAL INTERMEDIA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Km/carril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55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MALLA VIAL RURAL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Km/carril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76314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465000"/>
                  </a:ext>
                </a:extLst>
              </a:tr>
            </a:tbl>
          </a:graphicData>
        </a:graphic>
      </p:graphicFrame>
      <p:graphicFrame>
        <p:nvGraphicFramePr>
          <p:cNvPr id="7" name="Tabla 11">
            <a:extLst>
              <a:ext uri="{FF2B5EF4-FFF2-40B4-BE49-F238E27FC236}">
                <a16:creationId xmlns:a16="http://schemas.microsoft.com/office/drawing/2014/main" id="{29D05054-24EB-48BC-AE33-61485F0FFE2F}"/>
              </a:ext>
            </a:extLst>
          </p:cNvPr>
          <p:cNvGraphicFramePr>
            <a:graphicFrameLocks noGrp="1"/>
          </p:cNvGraphicFramePr>
          <p:nvPr/>
        </p:nvGraphicFramePr>
        <p:xfrm>
          <a:off x="1650513" y="3774039"/>
          <a:ext cx="7011357" cy="1112520"/>
        </p:xfrm>
        <a:graphic>
          <a:graphicData uri="http://schemas.openxmlformats.org/drawingml/2006/table">
            <a:tbl>
              <a:tblPr/>
              <a:tblGrid>
                <a:gridCol w="4470871">
                  <a:extLst>
                    <a:ext uri="{9D8B030D-6E8A-4147-A177-3AD203B41FA5}">
                      <a16:colId xmlns:a16="http://schemas.microsoft.com/office/drawing/2014/main" val="4279501170"/>
                    </a:ext>
                  </a:extLst>
                </a:gridCol>
                <a:gridCol w="1108837">
                  <a:extLst>
                    <a:ext uri="{9D8B030D-6E8A-4147-A177-3AD203B41FA5}">
                      <a16:colId xmlns:a16="http://schemas.microsoft.com/office/drawing/2014/main" val="3075365238"/>
                    </a:ext>
                  </a:extLst>
                </a:gridCol>
                <a:gridCol w="1431649">
                  <a:extLst>
                    <a:ext uri="{9D8B030D-6E8A-4147-A177-3AD203B41FA5}">
                      <a16:colId xmlns:a16="http://schemas.microsoft.com/office/drawing/2014/main" val="16605265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79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CICLORUTAS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55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ESPACIO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262265,25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763149"/>
                  </a:ext>
                </a:extLst>
              </a:tr>
            </a:tbl>
          </a:graphicData>
        </a:graphic>
      </p:graphicFrame>
      <p:graphicFrame>
        <p:nvGraphicFramePr>
          <p:cNvPr id="8" name="Tabla 11">
            <a:extLst>
              <a:ext uri="{FF2B5EF4-FFF2-40B4-BE49-F238E27FC236}">
                <a16:creationId xmlns:a16="http://schemas.microsoft.com/office/drawing/2014/main" id="{29D05054-24EB-48BC-AE33-61485F0FFE2F}"/>
              </a:ext>
            </a:extLst>
          </p:cNvPr>
          <p:cNvGraphicFramePr>
            <a:graphicFrameLocks noGrp="1"/>
          </p:cNvGraphicFramePr>
          <p:nvPr/>
        </p:nvGraphicFramePr>
        <p:xfrm>
          <a:off x="1650513" y="5118507"/>
          <a:ext cx="7639265" cy="1112520"/>
        </p:xfrm>
        <a:graphic>
          <a:graphicData uri="http://schemas.openxmlformats.org/drawingml/2006/table">
            <a:tbl>
              <a:tblPr/>
              <a:tblGrid>
                <a:gridCol w="5017326">
                  <a:extLst>
                    <a:ext uri="{9D8B030D-6E8A-4147-A177-3AD203B41FA5}">
                      <a16:colId xmlns:a16="http://schemas.microsoft.com/office/drawing/2014/main" val="4279501170"/>
                    </a:ext>
                  </a:extLst>
                </a:gridCol>
                <a:gridCol w="1214652">
                  <a:extLst>
                    <a:ext uri="{9D8B030D-6E8A-4147-A177-3AD203B41FA5}">
                      <a16:colId xmlns:a16="http://schemas.microsoft.com/office/drawing/2014/main" val="3075365238"/>
                    </a:ext>
                  </a:extLst>
                </a:gridCol>
                <a:gridCol w="1407287">
                  <a:extLst>
                    <a:ext uri="{9D8B030D-6E8A-4147-A177-3AD203B41FA5}">
                      <a16:colId xmlns:a16="http://schemas.microsoft.com/office/drawing/2014/main" val="16605265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79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PUENTES VEHICULARES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82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PUENTES PEATONALES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61250"/>
                  </a:ext>
                </a:extLst>
              </a:tr>
            </a:tbl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9FD84624-9551-4DA6-8F2B-F2EEF9A41074}"/>
              </a:ext>
            </a:extLst>
          </p:cNvPr>
          <p:cNvSpPr/>
          <p:nvPr/>
        </p:nvSpPr>
        <p:spPr>
          <a:xfrm>
            <a:off x="609703" y="98709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4196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/>
          <p:nvPr/>
        </p:nvSpPr>
        <p:spPr>
          <a:xfrm>
            <a:off x="3433793" y="752767"/>
            <a:ext cx="6866792" cy="100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s-CO" sz="4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br>
              <a:rPr lang="es-CO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3049130" y="752767"/>
            <a:ext cx="6097465" cy="100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s-CO" sz="4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4 .</a:t>
            </a:r>
            <a:endParaRPr sz="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br>
              <a:rPr lang="es-CO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1133399" y="198769"/>
            <a:ext cx="10077940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s-CO" sz="3000" b="1" kern="0" dirty="0">
                <a:solidFill>
                  <a:srgbClr val="084356"/>
                </a:solidFill>
                <a:latin typeface="Arial"/>
                <a:cs typeface="Arial"/>
                <a:sym typeface="Arial"/>
              </a:rPr>
              <a:t>CANALES DE ATENCIÓN IDU</a:t>
            </a:r>
            <a:endParaRPr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447" y="752863"/>
            <a:ext cx="9271938" cy="59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10">
            <a:extLst>
              <a:ext uri="{FF2B5EF4-FFF2-40B4-BE49-F238E27FC236}">
                <a16:creationId xmlns:a16="http://schemas.microsoft.com/office/drawing/2014/main" id="{0A67E740-B202-4C26-8F09-C4CD39981306}"/>
              </a:ext>
            </a:extLst>
          </p:cNvPr>
          <p:cNvSpPr/>
          <p:nvPr/>
        </p:nvSpPr>
        <p:spPr>
          <a:xfrm>
            <a:off x="491110" y="198769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11153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933287" y="1656690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" name="Elipse 7"/>
          <p:cNvSpPr/>
          <p:nvPr/>
        </p:nvSpPr>
        <p:spPr>
          <a:xfrm>
            <a:off x="2924693" y="2322256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9" name="Elipse 8"/>
          <p:cNvSpPr/>
          <p:nvPr/>
        </p:nvSpPr>
        <p:spPr>
          <a:xfrm>
            <a:off x="2939915" y="3032390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7674F67-0B7A-49A3-9047-345D41F1EEB0}"/>
              </a:ext>
            </a:extLst>
          </p:cNvPr>
          <p:cNvSpPr/>
          <p:nvPr/>
        </p:nvSpPr>
        <p:spPr>
          <a:xfrm>
            <a:off x="2931629" y="948824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9" name="Marcador de texto 1">
            <a:extLst>
              <a:ext uri="{FF2B5EF4-FFF2-40B4-BE49-F238E27FC236}">
                <a16:creationId xmlns:a16="http://schemas.microsoft.com/office/drawing/2014/main" id="{CC62E35F-7FD4-43BC-A60B-54F4EC00581E}"/>
              </a:ext>
            </a:extLst>
          </p:cNvPr>
          <p:cNvSpPr txBox="1">
            <a:spLocks/>
          </p:cNvSpPr>
          <p:nvPr/>
        </p:nvSpPr>
        <p:spPr>
          <a:xfrm>
            <a:off x="3528015" y="845206"/>
            <a:ext cx="8389067" cy="81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94456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COMPETENCIAS QUE TIENEN LAS DIFERENTES ENTIDADES PARA LA ATENCIÓN DE LA MALLA VIAL Y ESPACIO PÚBLICO</a:t>
            </a:r>
          </a:p>
          <a:p>
            <a:pPr algn="just"/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76D27031-C262-418C-8E2B-B0FE0971234B}"/>
              </a:ext>
            </a:extLst>
          </p:cNvPr>
          <p:cNvSpPr txBox="1">
            <a:spLocks/>
          </p:cNvSpPr>
          <p:nvPr/>
        </p:nvSpPr>
        <p:spPr>
          <a:xfrm>
            <a:off x="3840109" y="5718836"/>
            <a:ext cx="7668905" cy="634207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rgbClr val="094456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55">
              <a:spcBef>
                <a:spcPts val="1000"/>
              </a:spcBef>
            </a:pPr>
            <a:endParaRPr lang="es-CO" sz="2100" dirty="0"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023C1BB-6336-4085-A21D-709500505C81}"/>
              </a:ext>
            </a:extLst>
          </p:cNvPr>
          <p:cNvSpPr/>
          <p:nvPr/>
        </p:nvSpPr>
        <p:spPr>
          <a:xfrm>
            <a:off x="2945791" y="3774985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92DF65-D5FD-41BC-B1A6-9DA754A154DA}"/>
              </a:ext>
            </a:extLst>
          </p:cNvPr>
          <p:cNvSpPr txBox="1"/>
          <p:nvPr/>
        </p:nvSpPr>
        <p:spPr>
          <a:xfrm>
            <a:off x="3528015" y="2393135"/>
            <a:ext cx="8030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9445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EJECUCIÓN DE LOS PROGRAMAS DE CONSERVACIÓN MALLA VIAL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51B41A-6AF3-4498-B1B5-024B7FD6997D}"/>
              </a:ext>
            </a:extLst>
          </p:cNvPr>
          <p:cNvSpPr txBox="1"/>
          <p:nvPr/>
        </p:nvSpPr>
        <p:spPr>
          <a:xfrm>
            <a:off x="3528015" y="38629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9445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SOLICITUD APOYO INTERINSTITUCIONAL UAERMV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5C11DF-5A99-4604-B823-5596BDCB6117}"/>
              </a:ext>
            </a:extLst>
          </p:cNvPr>
          <p:cNvSpPr txBox="1"/>
          <p:nvPr/>
        </p:nvSpPr>
        <p:spPr>
          <a:xfrm>
            <a:off x="3528015" y="3043451"/>
            <a:ext cx="8262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9445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EJECUCIÓN DE LOS PROGRAMAS DE CONSERVACIÓN ESPACIO PÚBLICO Y CICLORRUTAS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74C4D2-70C9-4162-AE71-27637BA92F58}"/>
              </a:ext>
            </a:extLst>
          </p:cNvPr>
          <p:cNvSpPr txBox="1"/>
          <p:nvPr/>
        </p:nvSpPr>
        <p:spPr>
          <a:xfrm>
            <a:off x="3525077" y="4519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9445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METAS CONSERVACIÓN 2020 Y 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59D634-0C57-43A9-BAB5-E82FDDD7D1B9}"/>
              </a:ext>
            </a:extLst>
          </p:cNvPr>
          <p:cNvSpPr txBox="1"/>
          <p:nvPr/>
        </p:nvSpPr>
        <p:spPr>
          <a:xfrm>
            <a:off x="3525077" y="5189538"/>
            <a:ext cx="3670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9445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CANALES DE ATENCIÓN IDU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5398FD-AE47-49CA-AC42-D6484930A6CB}"/>
              </a:ext>
            </a:extLst>
          </p:cNvPr>
          <p:cNvSpPr txBox="1"/>
          <p:nvPr/>
        </p:nvSpPr>
        <p:spPr>
          <a:xfrm>
            <a:off x="3528015" y="1727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9445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CONSERVACIÓN DE VÍAS Y ANDENES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59C302A-4152-4C0F-B873-19FC960C1305}"/>
              </a:ext>
            </a:extLst>
          </p:cNvPr>
          <p:cNvSpPr/>
          <p:nvPr/>
        </p:nvSpPr>
        <p:spPr>
          <a:xfrm>
            <a:off x="2924693" y="4447928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EA23F44-0AA9-4A5D-A632-9F8472328711}"/>
              </a:ext>
            </a:extLst>
          </p:cNvPr>
          <p:cNvSpPr/>
          <p:nvPr/>
        </p:nvSpPr>
        <p:spPr>
          <a:xfrm>
            <a:off x="2939915" y="5158062"/>
            <a:ext cx="540000" cy="5400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767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1180" y="192593"/>
            <a:ext cx="10582767" cy="618876"/>
          </a:xfrm>
        </p:spPr>
        <p:txBody>
          <a:bodyPr>
            <a:noAutofit/>
          </a:bodyPr>
          <a:lstStyle/>
          <a:p>
            <a:r>
              <a:rPr lang="es-CO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COMPETENCIAS QUE TIENEN LAS DIFERENTES ENTIDADES PARA LA ATENCIÓN DE LA MALLA VIAL Y ESPACIO PÚBLICO</a:t>
            </a:r>
            <a:endParaRPr lang="es-CO" sz="36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1156EBA-E274-4708-8BD1-0A6B3C619817}"/>
              </a:ext>
            </a:extLst>
          </p:cNvPr>
          <p:cNvGraphicFramePr>
            <a:graphicFrameLocks noGrp="1"/>
          </p:cNvGraphicFramePr>
          <p:nvPr/>
        </p:nvGraphicFramePr>
        <p:xfrm>
          <a:off x="1291180" y="804225"/>
          <a:ext cx="10582767" cy="5687060"/>
        </p:xfrm>
        <a:graphic>
          <a:graphicData uri="http://schemas.openxmlformats.org/drawingml/2006/table">
            <a:tbl>
              <a:tblPr firstRow="1" firstCol="1" bandRow="1"/>
              <a:tblGrid>
                <a:gridCol w="4857829">
                  <a:extLst>
                    <a:ext uri="{9D8B030D-6E8A-4147-A177-3AD203B41FA5}">
                      <a16:colId xmlns:a16="http://schemas.microsoft.com/office/drawing/2014/main" val="3994680124"/>
                    </a:ext>
                  </a:extLst>
                </a:gridCol>
                <a:gridCol w="2305878">
                  <a:extLst>
                    <a:ext uri="{9D8B030D-6E8A-4147-A177-3AD203B41FA5}">
                      <a16:colId xmlns:a16="http://schemas.microsoft.com/office/drawing/2014/main" val="4127849660"/>
                    </a:ext>
                  </a:extLst>
                </a:gridCol>
                <a:gridCol w="3419060">
                  <a:extLst>
                    <a:ext uri="{9D8B030D-6E8A-4147-A177-3AD203B41FA5}">
                      <a16:colId xmlns:a16="http://schemas.microsoft.com/office/drawing/2014/main" val="1539705675"/>
                    </a:ext>
                  </a:extLst>
                </a:gridCol>
              </a:tblGrid>
              <a:tr h="204117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INTERVENCION Y TIPO DE MALLA VIAL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029" marR="5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ENTIDAD COMPETENTE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b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MARCO NORMATIVO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45817"/>
                  </a:ext>
                </a:extLst>
              </a:tr>
              <a:tr h="8275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16535" algn="l"/>
                        </a:tabLst>
                      </a:pPr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CONSTRUCCIÓN DE MALLA ARTERIAL PRINCIPAL Y MALLA ARTERIAL COMPLEMENTARIA 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88290" algn="l"/>
                        </a:tabLst>
                      </a:pPr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EN SECTORES URBANOS DESARROLLADOS </a:t>
                      </a:r>
                      <a:r>
                        <a:rPr lang="es-CO" sz="1100" b="1" u="sng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PODRÁ</a:t>
                      </a:r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ADELANTAR LA CONSTRUCCIÓN DE LAS VÍAS DE LA MALLA VIAL INTERMEDIA Y LOCAL. 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51029" marR="51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INSTITUTO DE DESARROLLO URBANO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PLAN DE ORDENAMIENTO TERRITORIAL – Decreto 190 de 2004    </a:t>
                      </a:r>
                      <a:r>
                        <a:rPr lang="es-CO" sz="1100" i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Artículo 172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6619"/>
                  </a:ext>
                </a:extLst>
              </a:tr>
              <a:tr h="9927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CONSTRUCCIÓN Y MANTENIMIENTO VÍAS LOCALES E INTERMEDIAS. 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ADELANTAR EL DISEÑO, CONSTRUCCIÓN Y CONSERVACIÓN DE LA MALLA VIAL LOCAL E INTERMEDIA, DEL ESPACIO PÚBLICO Y PEATONAL LOCAL E INTERMEDIO; ASÍ COMO DE LOS PUENTES PEATONALES Y/O VEHICULARES QUE PERTENEZCAN A LA MALLA VIAL LOCAL E INTERMEDIA, INCLUYENDO LOS UBICADOS SOBRE CUERPOS DE AGUA. 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457200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PODRÁN COORDINAR CON LAS ENTIDADES DEL SECTOR MOVILIDAD SU PARTICIPACIÓN EN LA CONSERVACIÓN DE LA MALLA VIAL Y ESPACIO PÚBLICO ARTERIAL, SIN TRANSPORTE MASIVO.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51029" marR="51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FONDOS DE DESARROLLO LOCAL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ALCALDES LOCALES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ACUERDO 6 DE 1992:</a:t>
                      </a:r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“ARTÍCULO 3º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(REPARTO DE COMPETENCIAS Y ORGANIZACIÓN ADMINISTRATIVA DE LAS LOCALIDADES EN EL D.C.)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ACUERDO No. 740 DE 2019 ARTÍCULO 5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“POR EL CUAL SE DICTAN NORMAS EN RELACIÓN CON LA ORGANIZACIÓN Y EL FUNCIONAMIENTO DE LAS LOCALIDADES DE BOGOTÁ, D.C.”</a:t>
                      </a:r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252552"/>
                  </a:ext>
                </a:extLst>
              </a:tr>
              <a:tr h="7923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REHABILITACIÓN Y MANTENIMIENTO PERIODICO DE LA MALLA VIAL LOCAL.</a:t>
                      </a:r>
                      <a:endParaRPr lang="es-CO" sz="11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ATENCIÓN INMEDIATA DE TODO EL SUBSISTEMA DE LA MALLA VIAL CUANDO SE PRESENTEN SITUACIONES IMPREVISTAS QUE DIFICULTEN LA MOVILIDAD EN EL DISTRITO CAPITAL.</a:t>
                      </a:r>
                      <a:endParaRPr lang="es-CO" sz="11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51029" marR="51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UNIDAD ADMINISTRATIVA ESPECIAL DE REHABILITACIÓN Y MANTENIMIENTO VIAL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ACUERDO 257 DE 2006 </a:t>
                      </a:r>
                      <a:r>
                        <a:rPr lang="es-CO" sz="1100" i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Articulo 109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(Normas básicas sobre estructura, organización y funcionamiento de los organismos y entidades del D.C.)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06655"/>
                  </a:ext>
                </a:extLst>
              </a:tr>
              <a:tr h="259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INVENTARIO Y DIAGNÓSTICO DE LA MALLA VIAL, Y EL ESPACIO PÚBLICO CONSTRUIDOS EN LA CIUDAD.</a:t>
                      </a:r>
                      <a:endParaRPr lang="es-CO" sz="11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51029" marR="51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INSTITUTO DE DESARROLLO URBANO</a:t>
                      </a:r>
                      <a:endParaRPr lang="es-CO" sz="110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ACUERDO 02 DE 1999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es-CO" sz="1100" i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(Sistema de información de la malla vial)</a:t>
                      </a:r>
                      <a:endParaRPr lang="es-CO" sz="110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267689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68166F2D-9FAC-4B08-A3FC-BFDA98D29AB8}"/>
              </a:ext>
            </a:extLst>
          </p:cNvPr>
          <p:cNvSpPr/>
          <p:nvPr/>
        </p:nvSpPr>
        <p:spPr>
          <a:xfrm>
            <a:off x="641927" y="192593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542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/>
              <a:t>CONSERVACIÓN DE VÍAS Y ANDENES</a:t>
            </a:r>
          </a:p>
        </p:txBody>
      </p:sp>
      <p:sp>
        <p:nvSpPr>
          <p:cNvPr id="11" name="Elipse 10"/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711FF8-1B5D-4612-8459-3B9B87CDCFF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3" t="7184" b="9386"/>
          <a:stretch/>
        </p:blipFill>
        <p:spPr bwMode="auto">
          <a:xfrm>
            <a:off x="8183104" y="779174"/>
            <a:ext cx="3587382" cy="4733352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0F600B4-6182-4094-B4F7-509039B3E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390850"/>
              </p:ext>
            </p:extLst>
          </p:nvPr>
        </p:nvGraphicFramePr>
        <p:xfrm>
          <a:off x="1076739" y="2413658"/>
          <a:ext cx="6698778" cy="297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15 CuadroTexto">
            <a:extLst>
              <a:ext uri="{FF2B5EF4-FFF2-40B4-BE49-F238E27FC236}">
                <a16:creationId xmlns:a16="http://schemas.microsoft.com/office/drawing/2014/main" id="{EAB3815D-ED9C-4115-8CA8-FCE64A0A8520}"/>
              </a:ext>
            </a:extLst>
          </p:cNvPr>
          <p:cNvSpPr txBox="1"/>
          <p:nvPr/>
        </p:nvSpPr>
        <p:spPr>
          <a:xfrm>
            <a:off x="1245354" y="5740558"/>
            <a:ext cx="9701291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puede pasar directamente del Diagnóstico a la ejecución de las obras </a:t>
            </a:r>
          </a:p>
          <a:p>
            <a:r>
              <a:rPr lang="es-CO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(Mantenimiento Periódico  y Rutinario)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se realiza solamente inventario de daños, se pasa después a ejecución de obras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14 Abrir llave">
            <a:extLst>
              <a:ext uri="{FF2B5EF4-FFF2-40B4-BE49-F238E27FC236}">
                <a16:creationId xmlns:a16="http://schemas.microsoft.com/office/drawing/2014/main" id="{C2851A1E-3A92-4B85-A348-05719AE489D0}"/>
              </a:ext>
            </a:extLst>
          </p:cNvPr>
          <p:cNvSpPr/>
          <p:nvPr/>
        </p:nvSpPr>
        <p:spPr>
          <a:xfrm rot="16200000">
            <a:off x="3804795" y="2480364"/>
            <a:ext cx="942165" cy="5380850"/>
          </a:xfrm>
          <a:prstGeom prst="leftBrace">
            <a:avLst>
              <a:gd name="adj1" fmla="val 8333"/>
              <a:gd name="adj2" fmla="val 49743"/>
            </a:avLst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  <p:txBody>
          <a:bodyPr wrap="square" lIns="45720" tIns="22860" rIns="45720" bIns="22860" rtlCol="0" anchor="ctr">
            <a:noAutofit/>
          </a:bodyPr>
          <a:lstStyle/>
          <a:p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3F48221-ECB4-4AB0-B166-AC30E4C9735B}"/>
              </a:ext>
            </a:extLst>
          </p:cNvPr>
          <p:cNvSpPr/>
          <p:nvPr/>
        </p:nvSpPr>
        <p:spPr>
          <a:xfrm>
            <a:off x="1377594" y="1123539"/>
            <a:ext cx="5990337" cy="183127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just"/>
            <a:r>
              <a:rPr lang="es-CO" sz="1600" b="1" dirty="0">
                <a:latin typeface="Arial" panose="020B0604020202020204" pitchFamily="34" charset="0"/>
                <a:ea typeface="SimSun" panose="02010600030101010101" pitchFamily="2" charset="-122"/>
                <a:cs typeface="Mangal" panose="020B0502040204020203" pitchFamily="18" charset="0"/>
              </a:rPr>
              <a:t>“</a:t>
            </a:r>
            <a:r>
              <a:rPr lang="es-CO" sz="2000" b="1" dirty="0">
                <a:solidFill>
                  <a:srgbClr val="1D8A72"/>
                </a:solidFill>
                <a:latin typeface="+mj-lt"/>
              </a:rPr>
              <a:t>Conservación: </a:t>
            </a:r>
            <a:r>
              <a:rPr lang="es-CO" sz="1600" i="1" dirty="0">
                <a:ea typeface="SimSun" panose="02010600030101010101" pitchFamily="2" charset="-122"/>
                <a:cs typeface="Mangal" panose="020B0502040204020203" pitchFamily="18" charset="0"/>
              </a:rPr>
              <a:t>Conjunto de actividades que se ejecutan sobre un elemento vial y de espacio público orientadas a preservar las estructuras de pavimento para que ofrezcan condiciones de uso aceptable ya sea que se cumpla en período de vida útil o a ampliar un nuevo período, empleando los tratamientos necesarios con el fin de retardar su deterioro. Incluye las actividades de mantenimiento rutinario, periódico, rehabilitación o reconstrucción</a:t>
            </a:r>
            <a:r>
              <a:rPr lang="es-CO" sz="1600" dirty="0">
                <a:ea typeface="SimSun" panose="02010600030101010101" pitchFamily="2" charset="-122"/>
                <a:cs typeface="Mangal" panose="020B0502040204020203" pitchFamily="18" charset="0"/>
              </a:rPr>
              <a:t>.”</a:t>
            </a:r>
            <a:endParaRPr lang="es-CO" dirty="0">
              <a:ea typeface="SimSun" panose="02010600030101010101" pitchFamily="2" charset="-122"/>
              <a:cs typeface="Mangal" panose="020B05020402040202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5324FD-02CA-47DF-954F-CA6AC163067C}"/>
              </a:ext>
            </a:extLst>
          </p:cNvPr>
          <p:cNvSpPr txBox="1"/>
          <p:nvPr/>
        </p:nvSpPr>
        <p:spPr>
          <a:xfrm>
            <a:off x="3671127" y="4583237"/>
            <a:ext cx="1692895" cy="47705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142875" indent="-142875">
              <a:buFont typeface="Courier New" panose="02070309020205020404" pitchFamily="49" charset="0"/>
              <a:buChar char="o"/>
            </a:pPr>
            <a:r>
              <a:rPr lang="es-CO" sz="1400" dirty="0">
                <a:solidFill>
                  <a:schemeClr val="tx2">
                    <a:lumMod val="75000"/>
                  </a:schemeClr>
                </a:solidFill>
              </a:rPr>
              <a:t>Rehabilitación</a:t>
            </a:r>
          </a:p>
          <a:p>
            <a:pPr marL="142875" indent="-142875">
              <a:buFont typeface="Courier New" panose="02070309020205020404" pitchFamily="49" charset="0"/>
              <a:buChar char="o"/>
            </a:pPr>
            <a:r>
              <a:rPr lang="es-CO" sz="1400" dirty="0">
                <a:solidFill>
                  <a:schemeClr val="tx2">
                    <a:lumMod val="75000"/>
                  </a:schemeClr>
                </a:solidFill>
              </a:rPr>
              <a:t>Reconstrucción</a:t>
            </a:r>
          </a:p>
        </p:txBody>
      </p:sp>
    </p:spTree>
    <p:extLst>
      <p:ext uri="{BB962C8B-B14F-4D97-AF65-F5344CB8AC3E}">
        <p14:creationId xmlns:p14="http://schemas.microsoft.com/office/powerpoint/2010/main" val="321522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2</a:t>
            </a:r>
          </a:p>
        </p:txBody>
      </p:sp>
      <p:sp>
        <p:nvSpPr>
          <p:cNvPr id="24" name="Título 6">
            <a:extLst>
              <a:ext uri="{FF2B5EF4-FFF2-40B4-BE49-F238E27FC236}">
                <a16:creationId xmlns:a16="http://schemas.microsoft.com/office/drawing/2014/main" id="{B73032C0-F0A4-4FBB-8C1D-9A1ED26D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30" y="435225"/>
            <a:ext cx="9255682" cy="618876"/>
          </a:xfrm>
        </p:spPr>
        <p:txBody>
          <a:bodyPr>
            <a:normAutofit/>
          </a:bodyPr>
          <a:lstStyle/>
          <a:p>
            <a:r>
              <a:rPr lang="es-CO" sz="3000" dirty="0"/>
              <a:t>CONSERVACIÓN DE VÍAS Y ANDENES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E9224C-0381-4442-BBAA-A8477F0226A9}"/>
              </a:ext>
            </a:extLst>
          </p:cNvPr>
          <p:cNvSpPr txBox="1"/>
          <p:nvPr/>
        </p:nvSpPr>
        <p:spPr>
          <a:xfrm>
            <a:off x="1643768" y="1453131"/>
            <a:ext cx="3963290" cy="35394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45720" tIns="22860" rIns="45720" bIns="22860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000" b="1" dirty="0"/>
              <a:t>INTERVENCIÓN PROGRAMADA</a:t>
            </a:r>
            <a:endParaRPr lang="es-MX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9E98B8-5F38-4166-A12F-EF7B56479537}"/>
              </a:ext>
            </a:extLst>
          </p:cNvPr>
          <p:cNvSpPr/>
          <p:nvPr/>
        </p:nvSpPr>
        <p:spPr>
          <a:xfrm>
            <a:off x="1118161" y="2105110"/>
            <a:ext cx="5014506" cy="2539157"/>
          </a:xfrm>
          <a:prstGeom prst="rect">
            <a:avLst/>
          </a:prstGeom>
          <a:ln>
            <a:solidFill>
              <a:srgbClr val="BED100"/>
            </a:solidFill>
          </a:ln>
        </p:spPr>
        <p:txBody>
          <a:bodyPr wrap="square" lIns="45720" tIns="22860" rIns="45720" bIns="22860">
            <a:spAutoFit/>
          </a:bodyPr>
          <a:lstStyle/>
          <a:p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ALCANCE: </a:t>
            </a:r>
          </a:p>
          <a:p>
            <a:r>
              <a:rPr lang="es-MX" dirty="0"/>
              <a:t>Contempla actividades como: </a:t>
            </a:r>
          </a:p>
          <a:p>
            <a:pPr marL="285736" indent="-285736">
              <a:buFontTx/>
              <a:buChar char="-"/>
            </a:pPr>
            <a:r>
              <a:rPr lang="es-MX" dirty="0"/>
              <a:t>Elaboración de Diagnósticos </a:t>
            </a:r>
          </a:p>
          <a:p>
            <a:pPr marL="285736" indent="-285736">
              <a:buFontTx/>
              <a:buChar char="-"/>
            </a:pPr>
            <a:r>
              <a:rPr lang="es-MX" dirty="0"/>
              <a:t>Diseños de alternativas de intervención (para intervenciones que producto del diagnóstico den como resultado: rehabilitación y reconstrucción). </a:t>
            </a:r>
          </a:p>
          <a:p>
            <a:pPr marL="285736" indent="-285736">
              <a:buFontTx/>
              <a:buChar char="-"/>
            </a:pPr>
            <a:r>
              <a:rPr lang="es-MX" dirty="0"/>
              <a:t>Actividades de obra: mantenimiento rutinario, mantenimiento periódico, rehabilitación y reconstrucción.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4E24F8-34EA-46D3-B198-B53454BC11C5}"/>
              </a:ext>
            </a:extLst>
          </p:cNvPr>
          <p:cNvSpPr/>
          <p:nvPr/>
        </p:nvSpPr>
        <p:spPr>
          <a:xfrm>
            <a:off x="6301198" y="2116454"/>
            <a:ext cx="5515334" cy="3924151"/>
          </a:xfrm>
          <a:prstGeom prst="rect">
            <a:avLst/>
          </a:prstGeom>
          <a:ln>
            <a:solidFill>
              <a:srgbClr val="BED100"/>
            </a:solidFill>
          </a:ln>
        </p:spPr>
        <p:txBody>
          <a:bodyPr wrap="square" lIns="45720" tIns="22860" rIns="45720" bIns="22860">
            <a:spAutoFit/>
          </a:bodyPr>
          <a:lstStyle/>
          <a:p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ALCANCE: </a:t>
            </a:r>
          </a:p>
          <a:p>
            <a:r>
              <a:rPr lang="es-MX" dirty="0"/>
              <a:t>Contempla actividades como: </a:t>
            </a:r>
          </a:p>
          <a:p>
            <a:pPr marL="285736" indent="-285736">
              <a:buFontTx/>
              <a:buChar char="-"/>
            </a:pPr>
            <a:r>
              <a:rPr lang="es-MX" dirty="0"/>
              <a:t>Inventario de daños.</a:t>
            </a:r>
          </a:p>
          <a:p>
            <a:pPr marL="285736" indent="-285736">
              <a:buFontTx/>
              <a:buChar char="-"/>
            </a:pPr>
            <a:r>
              <a:rPr lang="es-MX" dirty="0"/>
              <a:t>Actividades de obra de Conservación por Reacción: Parcheo, Bacheo, Fresado y Reposición de carpeta asfáltica, Reposición total o parcial de losas de concreto hidráulico).</a:t>
            </a:r>
          </a:p>
          <a:p>
            <a:pPr marL="285736" indent="-285736">
              <a:buFontTx/>
              <a:buChar char="-"/>
            </a:pPr>
            <a:r>
              <a:rPr lang="es-MX" dirty="0"/>
              <a:t>Así como atención de emergencias: actividades que no son producto de un diagnóstico, con el fin de mejorar la movilidad y  disminuir el riesgo de accidentalidad (Parcheo, Bacheo, Fresado y Reposición de carpeta asfáltica, Reposición total o parcial de losas de concreto hidráulico, reposición de barandas y láminas de piso en puentes peatonales)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E54DB9-39AD-4844-AA44-3800BBCECF71}"/>
              </a:ext>
            </a:extLst>
          </p:cNvPr>
          <p:cNvSpPr txBox="1"/>
          <p:nvPr/>
        </p:nvSpPr>
        <p:spPr>
          <a:xfrm>
            <a:off x="6521207" y="1145355"/>
            <a:ext cx="5075316" cy="6617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45720" tIns="22860" rIns="45720" bIns="22860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000" b="1" dirty="0"/>
              <a:t>INTERVENCIÓN POR CONDICIÓN DE RESPUESTA O DE REACCIÓN </a:t>
            </a:r>
            <a:endParaRPr lang="es-MX" sz="2000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07B7ADF-BA16-4F00-9224-7C507029B994}"/>
              </a:ext>
            </a:extLst>
          </p:cNvPr>
          <p:cNvCxnSpPr/>
          <p:nvPr/>
        </p:nvCxnSpPr>
        <p:spPr>
          <a:xfrm>
            <a:off x="3329204" y="1807074"/>
            <a:ext cx="0" cy="307777"/>
          </a:xfrm>
          <a:prstGeom prst="straightConnector1">
            <a:avLst/>
          </a:prstGeom>
          <a:ln w="57150">
            <a:solidFill>
              <a:srgbClr val="BED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8F49203-0407-4285-93B2-BB4A8755004D}"/>
              </a:ext>
            </a:extLst>
          </p:cNvPr>
          <p:cNvCxnSpPr/>
          <p:nvPr/>
        </p:nvCxnSpPr>
        <p:spPr>
          <a:xfrm>
            <a:off x="8920743" y="1797334"/>
            <a:ext cx="0" cy="307777"/>
          </a:xfrm>
          <a:prstGeom prst="straightConnector1">
            <a:avLst/>
          </a:prstGeom>
          <a:ln w="57150">
            <a:solidFill>
              <a:srgbClr val="BED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5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30429" y="435225"/>
            <a:ext cx="9886927" cy="618876"/>
          </a:xfrm>
        </p:spPr>
        <p:txBody>
          <a:bodyPr>
            <a:noAutofit/>
          </a:bodyPr>
          <a:lstStyle/>
          <a:p>
            <a:r>
              <a:rPr lang="es-CO" sz="3000" dirty="0"/>
              <a:t>EJECUCIÓN DE LOS PROGRAMAS DE CONSERVACIÓN MALLA VIAL</a:t>
            </a:r>
          </a:p>
        </p:txBody>
      </p:sp>
      <p:sp>
        <p:nvSpPr>
          <p:cNvPr id="11" name="Elipse 10"/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3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2238994-100F-4B40-981B-F123496D6ABA}"/>
              </a:ext>
            </a:extLst>
          </p:cNvPr>
          <p:cNvSpPr/>
          <p:nvPr/>
        </p:nvSpPr>
        <p:spPr>
          <a:xfrm>
            <a:off x="734029" y="2798880"/>
            <a:ext cx="429983" cy="39531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4E9F31F-FCFD-49EA-B4A3-DAD0A60C68F2}"/>
              </a:ext>
            </a:extLst>
          </p:cNvPr>
          <p:cNvSpPr/>
          <p:nvPr/>
        </p:nvSpPr>
        <p:spPr>
          <a:xfrm>
            <a:off x="783587" y="4005002"/>
            <a:ext cx="380425" cy="395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42B31BB-6DF0-4621-80D4-9988C00BC06D}"/>
              </a:ext>
            </a:extLst>
          </p:cNvPr>
          <p:cNvSpPr/>
          <p:nvPr/>
        </p:nvSpPr>
        <p:spPr>
          <a:xfrm>
            <a:off x="788726" y="5182068"/>
            <a:ext cx="380425" cy="39331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9E16805-47DB-4837-A6CE-1FD766A6FB87}"/>
              </a:ext>
            </a:extLst>
          </p:cNvPr>
          <p:cNvSpPr/>
          <p:nvPr/>
        </p:nvSpPr>
        <p:spPr>
          <a:xfrm>
            <a:off x="1205256" y="2605087"/>
            <a:ext cx="5826439" cy="32316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MX" b="1" dirty="0">
                <a:solidFill>
                  <a:srgbClr val="1D8A72"/>
                </a:solidFill>
                <a:latin typeface="+mj-lt"/>
              </a:rPr>
              <a:t>Mantenimiento Periódico 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EEA9E28-60F3-43FA-A2BB-932352BA6486}"/>
              </a:ext>
            </a:extLst>
          </p:cNvPr>
          <p:cNvSpPr/>
          <p:nvPr/>
        </p:nvSpPr>
        <p:spPr>
          <a:xfrm>
            <a:off x="1227685" y="3856256"/>
            <a:ext cx="5826439" cy="292388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/>
          <a:p>
            <a:pPr defTabSz="914355">
              <a:lnSpc>
                <a:spcPct val="90000"/>
              </a:lnSpc>
              <a:spcBef>
                <a:spcPts val="1000"/>
              </a:spcBef>
            </a:pPr>
            <a:r>
              <a:rPr lang="es-MX" b="1" dirty="0">
                <a:solidFill>
                  <a:srgbClr val="1D8A72"/>
                </a:solidFill>
                <a:latin typeface="+mj-lt"/>
              </a:rPr>
              <a:t>Rehabilitación 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B661710-A990-4AE2-9A1A-6F9CD3B1F35C}"/>
              </a:ext>
            </a:extLst>
          </p:cNvPr>
          <p:cNvSpPr/>
          <p:nvPr/>
        </p:nvSpPr>
        <p:spPr>
          <a:xfrm>
            <a:off x="1227685" y="5120916"/>
            <a:ext cx="5826439" cy="292388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/>
          <a:p>
            <a:pPr defTabSz="914355">
              <a:lnSpc>
                <a:spcPct val="90000"/>
              </a:lnSpc>
              <a:spcBef>
                <a:spcPts val="1000"/>
              </a:spcBef>
            </a:pPr>
            <a:r>
              <a:rPr lang="es-MX" b="1" dirty="0">
                <a:solidFill>
                  <a:srgbClr val="1D8A72"/>
                </a:solidFill>
                <a:latin typeface="+mj-lt"/>
              </a:rPr>
              <a:t>Reconstrucción 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1E5A376-989F-4652-B362-90934BA163D2}"/>
              </a:ext>
            </a:extLst>
          </p:cNvPr>
          <p:cNvSpPr/>
          <p:nvPr/>
        </p:nvSpPr>
        <p:spPr>
          <a:xfrm>
            <a:off x="1205256" y="1872598"/>
            <a:ext cx="4890744" cy="53860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CO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Limpieza de drenajes, pozos, alcantarillas, sumideros, sello de grietas y sello de juntas.</a:t>
            </a:r>
            <a:endParaRPr lang="es-CO" sz="1600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FB2697B-3C15-4C00-A4C3-B2BB0E880BC6}"/>
              </a:ext>
            </a:extLst>
          </p:cNvPr>
          <p:cNvSpPr/>
          <p:nvPr/>
        </p:nvSpPr>
        <p:spPr>
          <a:xfrm>
            <a:off x="735843" y="1698961"/>
            <a:ext cx="429983" cy="395310"/>
          </a:xfrm>
          <a:prstGeom prst="ellipse">
            <a:avLst/>
          </a:prstGeom>
          <a:solidFill>
            <a:srgbClr val="9EF5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6716E28-4739-4206-8225-E6C53AC01B5A}"/>
              </a:ext>
            </a:extLst>
          </p:cNvPr>
          <p:cNvSpPr/>
          <p:nvPr/>
        </p:nvSpPr>
        <p:spPr>
          <a:xfrm>
            <a:off x="1205256" y="1566182"/>
            <a:ext cx="5826439" cy="32316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MX" b="1" dirty="0">
                <a:solidFill>
                  <a:srgbClr val="1D8A72"/>
                </a:solidFill>
                <a:latin typeface="+mj-lt"/>
              </a:rPr>
              <a:t>Mantenimiento Rutinario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B853D4A-6257-4034-A7C7-BA170A8A544E}"/>
              </a:ext>
            </a:extLst>
          </p:cNvPr>
          <p:cNvSpPr/>
          <p:nvPr/>
        </p:nvSpPr>
        <p:spPr>
          <a:xfrm>
            <a:off x="1227685" y="2881231"/>
            <a:ext cx="4862897" cy="78483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CO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Pavimento flexible: parcheo, bacheo, lechadas asfálticas, sello de arena, tratamiento superficial simple, </a:t>
            </a:r>
            <a:r>
              <a:rPr lang="es-CO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microaglomerados</a:t>
            </a:r>
            <a:r>
              <a:rPr lang="es-CO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fresado y reposición asfáltica. </a:t>
            </a:r>
            <a:endParaRPr lang="es-CO" sz="16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EB36041-3D09-4259-8665-0481F6068B18}"/>
              </a:ext>
            </a:extLst>
          </p:cNvPr>
          <p:cNvSpPr/>
          <p:nvPr/>
        </p:nvSpPr>
        <p:spPr>
          <a:xfrm>
            <a:off x="1227686" y="4170872"/>
            <a:ext cx="4862896" cy="78483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CO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Mejoran o recuperan la condición funcional y estructural del pavimento, cuando los daños superan el 50% del área de la calzada. </a:t>
            </a:r>
            <a:endParaRPr lang="es-CO" sz="160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D7B0CAC-E74E-4C90-87CC-723FDAD94FC7}"/>
              </a:ext>
            </a:extLst>
          </p:cNvPr>
          <p:cNvSpPr/>
          <p:nvPr/>
        </p:nvSpPr>
        <p:spPr>
          <a:xfrm>
            <a:off x="1227685" y="5406734"/>
            <a:ext cx="4724079" cy="103105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just"/>
            <a:r>
              <a:rPr lang="es-CO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Consiste en la demolición total de la estructura de pavimento existente, debido a la perdida de su capacidad estructural. Para su reemplazo por nueva estructura incluye intervención de redes</a:t>
            </a:r>
            <a:endParaRPr lang="es-CO" sz="1600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2BA395F1-F2E9-48FC-9F11-3308C8813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81" y="3017877"/>
            <a:ext cx="2322446" cy="1664188"/>
          </a:xfrm>
          <a:prstGeom prst="rect">
            <a:avLst/>
          </a:prstGeom>
        </p:spPr>
      </p:pic>
      <p:pic>
        <p:nvPicPr>
          <p:cNvPr id="36" name="10 Imagen" descr="C:\Users\dell\Documents\VIDAL\CONTRATO IDU 1387\PROGRAMACION 15 y 16 FEBRERO\101MSDCF\DSC00007.JPG">
            <a:extLst>
              <a:ext uri="{FF2B5EF4-FFF2-40B4-BE49-F238E27FC236}">
                <a16:creationId xmlns:a16="http://schemas.microsoft.com/office/drawing/2014/main" id="{02A244D7-8C81-4A43-AEAE-D5569EE594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0"/>
          <a:stretch/>
        </p:blipFill>
        <p:spPr bwMode="auto">
          <a:xfrm>
            <a:off x="6096000" y="1164197"/>
            <a:ext cx="2317028" cy="170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A57A798-025F-4DB7-A029-60759A998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55" y="4922872"/>
            <a:ext cx="2258773" cy="1557806"/>
          </a:xfrm>
          <a:prstGeom prst="rect">
            <a:avLst/>
          </a:prstGeom>
        </p:spPr>
      </p:pic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AED8B0-25F9-4253-BFE9-EDB84E335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15266"/>
              </p:ext>
            </p:extLst>
          </p:nvPr>
        </p:nvGraphicFramePr>
        <p:xfrm>
          <a:off x="8726556" y="2659829"/>
          <a:ext cx="3051986" cy="185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533813" imgH="1180990" progId="Excel.Sheet.12">
                  <p:embed/>
                </p:oleObj>
              </mc:Choice>
              <mc:Fallback>
                <p:oleObj name="Hoja de cálculo" r:id="rId6" imgW="3533813" imgH="1180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26556" y="2659829"/>
                        <a:ext cx="3051986" cy="185731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ángulo 38">
            <a:extLst>
              <a:ext uri="{FF2B5EF4-FFF2-40B4-BE49-F238E27FC236}">
                <a16:creationId xmlns:a16="http://schemas.microsoft.com/office/drawing/2014/main" id="{A9D55E1C-8076-4F39-B398-02439EE3936A}"/>
              </a:ext>
            </a:extLst>
          </p:cNvPr>
          <p:cNvSpPr/>
          <p:nvPr/>
        </p:nvSpPr>
        <p:spPr>
          <a:xfrm>
            <a:off x="9136663" y="2311538"/>
            <a:ext cx="2317027" cy="600165"/>
          </a:xfrm>
          <a:prstGeom prst="rect">
            <a:avLst/>
          </a:prstGeom>
          <a:ln>
            <a:noFill/>
            <a:prstDash val="dash"/>
          </a:ln>
        </p:spPr>
        <p:txBody>
          <a:bodyPr wrap="square" lIns="45720" tIns="22860" rIns="45720" bIns="2286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A9B918">
                    <a:lumMod val="75000"/>
                  </a:srgbClr>
                </a:solidFill>
              </a:rPr>
              <a:t>En Puentes Peatonales</a:t>
            </a:r>
          </a:p>
          <a:p>
            <a:pPr>
              <a:defRPr/>
            </a:pPr>
            <a:endParaRPr lang="es-CO" b="1" dirty="0">
              <a:solidFill>
                <a:srgbClr val="004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30430" y="236445"/>
            <a:ext cx="10348112" cy="618876"/>
          </a:xfrm>
        </p:spPr>
        <p:txBody>
          <a:bodyPr>
            <a:normAutofit fontScale="90000"/>
          </a:bodyPr>
          <a:lstStyle/>
          <a:p>
            <a:r>
              <a:rPr lang="es-CO" sz="3000" dirty="0"/>
              <a:t>EJECUCIÓN DE LOS PROGRAMAS DE CONSERVACIÓN ESPACIO PÚBLICO Y CICLORRUTAS</a:t>
            </a:r>
          </a:p>
        </p:txBody>
      </p:sp>
      <p:sp>
        <p:nvSpPr>
          <p:cNvPr id="11" name="Elipse 10"/>
          <p:cNvSpPr/>
          <p:nvPr/>
        </p:nvSpPr>
        <p:spPr>
          <a:xfrm>
            <a:off x="641927" y="22127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4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2238994-100F-4B40-981B-F123496D6ABA}"/>
              </a:ext>
            </a:extLst>
          </p:cNvPr>
          <p:cNvSpPr/>
          <p:nvPr/>
        </p:nvSpPr>
        <p:spPr>
          <a:xfrm>
            <a:off x="720135" y="2383203"/>
            <a:ext cx="429983" cy="39531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4E9F31F-FCFD-49EA-B4A3-DAD0A60C68F2}"/>
              </a:ext>
            </a:extLst>
          </p:cNvPr>
          <p:cNvSpPr/>
          <p:nvPr/>
        </p:nvSpPr>
        <p:spPr>
          <a:xfrm>
            <a:off x="783587" y="3445032"/>
            <a:ext cx="380425" cy="395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42B31BB-6DF0-4621-80D4-9988C00BC06D}"/>
              </a:ext>
            </a:extLst>
          </p:cNvPr>
          <p:cNvSpPr/>
          <p:nvPr/>
        </p:nvSpPr>
        <p:spPr>
          <a:xfrm>
            <a:off x="782945" y="5341519"/>
            <a:ext cx="380425" cy="39331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9E16805-47DB-4837-A6CE-1FD766A6FB87}"/>
              </a:ext>
            </a:extLst>
          </p:cNvPr>
          <p:cNvSpPr/>
          <p:nvPr/>
        </p:nvSpPr>
        <p:spPr>
          <a:xfrm>
            <a:off x="1205256" y="2366551"/>
            <a:ext cx="5826439" cy="32316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MX" b="1" dirty="0">
                <a:solidFill>
                  <a:srgbClr val="1D8A72"/>
                </a:solidFill>
                <a:latin typeface="+mj-lt"/>
              </a:rPr>
              <a:t>Mantenimiento Periódico 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EEA9E28-60F3-43FA-A2BB-932352BA6486}"/>
              </a:ext>
            </a:extLst>
          </p:cNvPr>
          <p:cNvSpPr/>
          <p:nvPr/>
        </p:nvSpPr>
        <p:spPr>
          <a:xfrm>
            <a:off x="1227685" y="3432192"/>
            <a:ext cx="5826439" cy="292388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/>
          <a:p>
            <a:pPr defTabSz="914355">
              <a:lnSpc>
                <a:spcPct val="90000"/>
              </a:lnSpc>
              <a:spcBef>
                <a:spcPts val="1000"/>
              </a:spcBef>
            </a:pPr>
            <a:r>
              <a:rPr lang="es-MX" b="1" dirty="0">
                <a:solidFill>
                  <a:srgbClr val="1D8A72"/>
                </a:solidFill>
                <a:latin typeface="+mj-lt"/>
              </a:rPr>
              <a:t>Rehabilitación 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B661710-A990-4AE2-9A1A-6F9CD3B1F35C}"/>
              </a:ext>
            </a:extLst>
          </p:cNvPr>
          <p:cNvSpPr/>
          <p:nvPr/>
        </p:nvSpPr>
        <p:spPr>
          <a:xfrm>
            <a:off x="1247565" y="5388609"/>
            <a:ext cx="5826439" cy="292388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/>
          <a:p>
            <a:pPr defTabSz="914355">
              <a:lnSpc>
                <a:spcPct val="90000"/>
              </a:lnSpc>
              <a:spcBef>
                <a:spcPts val="1000"/>
              </a:spcBef>
            </a:pPr>
            <a:r>
              <a:rPr lang="es-MX" b="1" dirty="0">
                <a:solidFill>
                  <a:srgbClr val="1D8A72"/>
                </a:solidFill>
                <a:latin typeface="+mj-lt"/>
              </a:rPr>
              <a:t>Reconstrucción 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1E5A376-989F-4652-B362-90934BA163D2}"/>
              </a:ext>
            </a:extLst>
          </p:cNvPr>
          <p:cNvSpPr/>
          <p:nvPr/>
        </p:nvSpPr>
        <p:spPr>
          <a:xfrm>
            <a:off x="865133" y="1291196"/>
            <a:ext cx="5679630" cy="81798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marL="449580" algn="just">
              <a:lnSpc>
                <a:spcPct val="106000"/>
              </a:lnSpc>
              <a:spcAft>
                <a:spcPts val="800"/>
              </a:spcAft>
            </a:pPr>
            <a:r>
              <a:rPr lang="es-CO" sz="1600" dirty="0">
                <a:cs typeface="Times New Roman" panose="02020603050405020304" pitchFamily="18" charset="0"/>
              </a:rPr>
              <a:t>Barrido de pisos, el deshierbe (podas), resello en arena, sello de juntas (ciclorrutas y pompeyanos), limpieza del mobiliario urbano (lavado), pintura de superficie, entre otros.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FB2697B-3C15-4C00-A4C3-B2BB0E880BC6}"/>
              </a:ext>
            </a:extLst>
          </p:cNvPr>
          <p:cNvSpPr/>
          <p:nvPr/>
        </p:nvSpPr>
        <p:spPr>
          <a:xfrm>
            <a:off x="720135" y="1237733"/>
            <a:ext cx="429983" cy="395310"/>
          </a:xfrm>
          <a:prstGeom prst="ellipse">
            <a:avLst/>
          </a:prstGeom>
          <a:solidFill>
            <a:srgbClr val="9EF5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6716E28-4739-4206-8225-E6C53AC01B5A}"/>
              </a:ext>
            </a:extLst>
          </p:cNvPr>
          <p:cNvSpPr/>
          <p:nvPr/>
        </p:nvSpPr>
        <p:spPr>
          <a:xfrm>
            <a:off x="1291180" y="960112"/>
            <a:ext cx="5826439" cy="32316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MX" b="1" dirty="0">
                <a:solidFill>
                  <a:srgbClr val="1D8A72"/>
                </a:solidFill>
                <a:latin typeface="+mj-lt"/>
              </a:rPr>
              <a:t>Mantenimiento Rutinario</a:t>
            </a:r>
            <a:endParaRPr lang="es-CO" b="1" dirty="0">
              <a:solidFill>
                <a:srgbClr val="1D8A72"/>
              </a:solidFill>
              <a:latin typeface="+mj-lt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B853D4A-6257-4034-A7C7-BA170A8A544E}"/>
              </a:ext>
            </a:extLst>
          </p:cNvPr>
          <p:cNvSpPr/>
          <p:nvPr/>
        </p:nvSpPr>
        <p:spPr>
          <a:xfrm>
            <a:off x="1234314" y="2669394"/>
            <a:ext cx="5310450" cy="53860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just"/>
            <a:r>
              <a:rPr lang="es-CO" sz="1600" dirty="0">
                <a:cs typeface="Times New Roman" panose="02020603050405020304" pitchFamily="18" charset="0"/>
              </a:rPr>
              <a:t>Reparación de asentamientos, hundimientos, fisuras, desintegración de bordes, pérdida de material de superficie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EB36041-3D09-4259-8665-0481F6068B18}"/>
              </a:ext>
            </a:extLst>
          </p:cNvPr>
          <p:cNvSpPr/>
          <p:nvPr/>
        </p:nvSpPr>
        <p:spPr>
          <a:xfrm>
            <a:off x="783588" y="3681229"/>
            <a:ext cx="5902238" cy="1600887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marL="449580" algn="just">
              <a:lnSpc>
                <a:spcPct val="106000"/>
              </a:lnSpc>
              <a:spcAft>
                <a:spcPts val="800"/>
              </a:spcAft>
            </a:pPr>
            <a:r>
              <a:rPr lang="es-CO" sz="1600" dirty="0">
                <a:cs typeface="Times New Roman" panose="02020603050405020304" pitchFamily="18" charset="0"/>
              </a:rPr>
              <a:t>Retiro o mejoramiento de parte de la estructura existente para colocar posteriormente un refuerzo. Fallas asociadas más comunes son: falta de pendiente longitudinal y transversal, grietas en pavimento flexible, pérdida de confinamiento-desplazamiento de borde, obstaculización, abultamiento (redes, árboles).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D7B0CAC-E74E-4C90-87CC-723FDAD94FC7}"/>
              </a:ext>
            </a:extLst>
          </p:cNvPr>
          <p:cNvSpPr/>
          <p:nvPr/>
        </p:nvSpPr>
        <p:spPr>
          <a:xfrm>
            <a:off x="1270028" y="5666887"/>
            <a:ext cx="5515085" cy="82484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900430" algn="l"/>
                <a:tab pos="990600" algn="l"/>
                <a:tab pos="2340610" algn="l"/>
                <a:tab pos="5850890" algn="l"/>
              </a:tabLst>
            </a:pPr>
            <a:r>
              <a:rPr lang="es-CO" sz="1600" dirty="0">
                <a:cs typeface="Times New Roman" panose="02020603050405020304" pitchFamily="18" charset="0"/>
              </a:rPr>
              <a:t>Se define como el retiro y reemplazo total de la estructura para generar una nueva estructura. Es posible considerar la reutilización total o parcial de los materiales existentes.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246DF9F-124E-4524-86B4-76DDA20EF0C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" b="34711"/>
          <a:stretch/>
        </p:blipFill>
        <p:spPr bwMode="auto">
          <a:xfrm>
            <a:off x="6685825" y="575094"/>
            <a:ext cx="3234384" cy="15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Vista de una calle&#10;&#10;Descripción generada automáticamente con confianza baja">
            <a:extLst>
              <a:ext uri="{FF2B5EF4-FFF2-40B4-BE49-F238E27FC236}">
                <a16:creationId xmlns:a16="http://schemas.microsoft.com/office/drawing/2014/main" id="{261D30DC-9534-4E69-93FB-6FBB2484A5D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/>
          <a:stretch/>
        </p:blipFill>
        <p:spPr>
          <a:xfrm>
            <a:off x="7189834" y="4102852"/>
            <a:ext cx="2226366" cy="2533078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5235E0F3-F4C2-4269-8CC8-C89BBB4E01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3"/>
          <a:stretch/>
        </p:blipFill>
        <p:spPr bwMode="auto">
          <a:xfrm>
            <a:off x="8485597" y="2238044"/>
            <a:ext cx="3234384" cy="174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48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1180" y="324258"/>
            <a:ext cx="9303027" cy="618876"/>
          </a:xfrm>
        </p:spPr>
        <p:txBody>
          <a:bodyPr>
            <a:noAutofit/>
          </a:bodyPr>
          <a:lstStyle/>
          <a:p>
            <a:r>
              <a:rPr lang="es-CO" sz="3000" dirty="0"/>
              <a:t>SOLICITUD APOYO INTERINSTITUCIONAL UAERMV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437374" y="1391762"/>
            <a:ext cx="6770267" cy="530642"/>
          </a:xfrm>
        </p:spPr>
        <p:txBody>
          <a:bodyPr/>
          <a:lstStyle/>
          <a:p>
            <a:pPr lvl="0"/>
            <a:r>
              <a:rPr lang="es-CO" sz="1200" dirty="0">
                <a:solidFill>
                  <a:schemeClr val="tx1"/>
                </a:solidFill>
                <a:latin typeface="Calibri" panose="020F0502020204030204"/>
              </a:rPr>
              <a:t>"POR EL CUAL SE DICTAN NORMAS BÁSICAS SOBRE LA ESTRUCTURA, ORGANIZACIÓN Y FUNCIONAMIENTO DE LOS ORGANISMOS Y DE LAS ENTIDADES DE BOGOTÁ, DISTRITO CAPITAL, Y SE EXPIDEN OTRAS DISPOSICIONES"</a:t>
            </a:r>
          </a:p>
        </p:txBody>
      </p:sp>
      <p:sp>
        <p:nvSpPr>
          <p:cNvPr id="8" name="2 Pentágono"/>
          <p:cNvSpPr/>
          <p:nvPr/>
        </p:nvSpPr>
        <p:spPr>
          <a:xfrm>
            <a:off x="1429968" y="1274695"/>
            <a:ext cx="2007191" cy="647709"/>
          </a:xfrm>
          <a:prstGeom prst="homePlate">
            <a:avLst/>
          </a:prstGeom>
          <a:solidFill>
            <a:srgbClr val="BE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Literal D del Articulo 109 del Acuerdo 257 de 2006</a:t>
            </a:r>
          </a:p>
        </p:txBody>
      </p:sp>
      <p:graphicFrame>
        <p:nvGraphicFramePr>
          <p:cNvPr id="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62428"/>
              </p:ext>
            </p:extLst>
          </p:nvPr>
        </p:nvGraphicFramePr>
        <p:xfrm>
          <a:off x="3314369" y="2585526"/>
          <a:ext cx="5563262" cy="331698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24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Descripción Tramo Vial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Desde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Hasta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Autopista Norte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Calle 170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Límites del Distrito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AK.</a:t>
                      </a:r>
                      <a:r>
                        <a:rPr lang="es-CO" sz="1600" b="0" baseline="0" dirty="0">
                          <a:effectLst/>
                        </a:rPr>
                        <a:t> 19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Ac.</a:t>
                      </a:r>
                      <a:r>
                        <a:rPr lang="es-CO" sz="1600" baseline="0" dirty="0">
                          <a:effectLst/>
                        </a:rPr>
                        <a:t> 127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Ac.</a:t>
                      </a:r>
                      <a:r>
                        <a:rPr lang="es-CO" sz="1600" baseline="0" dirty="0">
                          <a:effectLst/>
                        </a:rPr>
                        <a:t> 134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Av. Américas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Av. NQS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AK.</a:t>
                      </a:r>
                      <a:r>
                        <a:rPr lang="es-CO" sz="1600" baseline="0" dirty="0">
                          <a:effectLst/>
                        </a:rPr>
                        <a:t> 50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AK. 68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Autopista Sur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Autopista Norte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AC.</a:t>
                      </a:r>
                      <a:r>
                        <a:rPr lang="es-CO" sz="1600" b="0" baseline="0" dirty="0">
                          <a:effectLst/>
                        </a:rPr>
                        <a:t> 100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Autopista Norte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AK.</a:t>
                      </a:r>
                      <a:r>
                        <a:rPr lang="es-CO" sz="1600" baseline="0" dirty="0">
                          <a:effectLst/>
                        </a:rPr>
                        <a:t> 7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AK.</a:t>
                      </a:r>
                      <a:r>
                        <a:rPr lang="es-CO" sz="1600" b="0" baseline="0" dirty="0">
                          <a:effectLst/>
                        </a:rPr>
                        <a:t> 15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Ac.</a:t>
                      </a:r>
                      <a:r>
                        <a:rPr lang="es-CO" sz="1600" baseline="0" dirty="0">
                          <a:effectLst/>
                        </a:rPr>
                        <a:t> 127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aseline="0" dirty="0">
                          <a:effectLst/>
                        </a:rPr>
                        <a:t>Calle 127 C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AC. 45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Carrera 28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Av. NQS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Mangal"/>
                        </a:rPr>
                        <a:t>Av.</a:t>
                      </a:r>
                      <a:r>
                        <a:rPr lang="es-CO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Mangal"/>
                        </a:rPr>
                        <a:t> Boyacá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Mangal"/>
                        </a:rPr>
                        <a:t>Ac.</a:t>
                      </a:r>
                      <a:r>
                        <a:rPr lang="es-CO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Mangal"/>
                        </a:rPr>
                        <a:t> 21A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Mangal"/>
                        </a:rPr>
                        <a:t>Calle 152</a:t>
                      </a: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AK 7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Calle</a:t>
                      </a:r>
                      <a:r>
                        <a:rPr lang="es-CO" sz="1600" baseline="0" dirty="0">
                          <a:effectLst/>
                        </a:rPr>
                        <a:t> 170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Límites del Distrito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Ac. 127</a:t>
                      </a: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Carrera 12</a:t>
                      </a:r>
                    </a:p>
                  </a:txBody>
                  <a:tcPr marL="22137" marR="2213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AK. 15</a:t>
                      </a:r>
                    </a:p>
                  </a:txBody>
                  <a:tcPr marL="22137" marR="2213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Elipse 10">
            <a:extLst>
              <a:ext uri="{FF2B5EF4-FFF2-40B4-BE49-F238E27FC236}">
                <a16:creationId xmlns:a16="http://schemas.microsoft.com/office/drawing/2014/main" id="{7D6035CA-596A-4D5B-8DB9-CAFD7D5631EB}"/>
              </a:ext>
            </a:extLst>
          </p:cNvPr>
          <p:cNvSpPr/>
          <p:nvPr/>
        </p:nvSpPr>
        <p:spPr>
          <a:xfrm>
            <a:off x="641927" y="340545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300" b="1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kumimoji="0" lang="es-CO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34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>
            <a:extLst>
              <a:ext uri="{FF2B5EF4-FFF2-40B4-BE49-F238E27FC236}">
                <a16:creationId xmlns:a16="http://schemas.microsoft.com/office/drawing/2014/main" id="{36A782C2-2387-40FD-A0F1-EED7905F7D06}"/>
              </a:ext>
            </a:extLst>
          </p:cNvPr>
          <p:cNvSpPr/>
          <p:nvPr/>
        </p:nvSpPr>
        <p:spPr bwMode="auto">
          <a:xfrm>
            <a:off x="2152906" y="127395"/>
            <a:ext cx="8454887" cy="6985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>
                <a:ln>
                  <a:noFill/>
                </a:ln>
                <a:solidFill>
                  <a:srgbClr val="0944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METAS FÍSICAS CONSERVACIÓN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1FFD6B-CD1D-4E65-BC89-34411F8605BC}"/>
              </a:ext>
            </a:extLst>
          </p:cNvPr>
          <p:cNvGraphicFramePr>
            <a:graphicFrameLocks noGrp="1"/>
          </p:cNvGraphicFramePr>
          <p:nvPr/>
        </p:nvGraphicFramePr>
        <p:xfrm>
          <a:off x="1325217" y="746468"/>
          <a:ext cx="10190921" cy="2133600"/>
        </p:xfrm>
        <a:graphic>
          <a:graphicData uri="http://schemas.openxmlformats.org/drawingml/2006/table">
            <a:tbl>
              <a:tblPr/>
              <a:tblGrid>
                <a:gridCol w="3191284">
                  <a:extLst>
                    <a:ext uri="{9D8B030D-6E8A-4147-A177-3AD203B41FA5}">
                      <a16:colId xmlns:a16="http://schemas.microsoft.com/office/drawing/2014/main" val="2285812606"/>
                    </a:ext>
                  </a:extLst>
                </a:gridCol>
                <a:gridCol w="1213647">
                  <a:extLst>
                    <a:ext uri="{9D8B030D-6E8A-4147-A177-3AD203B41FA5}">
                      <a16:colId xmlns:a16="http://schemas.microsoft.com/office/drawing/2014/main" val="3525965985"/>
                    </a:ext>
                  </a:extLst>
                </a:gridCol>
                <a:gridCol w="2031440">
                  <a:extLst>
                    <a:ext uri="{9D8B030D-6E8A-4147-A177-3AD203B41FA5}">
                      <a16:colId xmlns:a16="http://schemas.microsoft.com/office/drawing/2014/main" val="1186015217"/>
                    </a:ext>
                  </a:extLst>
                </a:gridCol>
                <a:gridCol w="2145764">
                  <a:extLst>
                    <a:ext uri="{9D8B030D-6E8A-4147-A177-3AD203B41FA5}">
                      <a16:colId xmlns:a16="http://schemas.microsoft.com/office/drawing/2014/main" val="3831944921"/>
                    </a:ext>
                  </a:extLst>
                </a:gridCol>
                <a:gridCol w="1608786">
                  <a:extLst>
                    <a:ext uri="{9D8B030D-6E8A-4147-A177-3AD203B41FA5}">
                      <a16:colId xmlns:a16="http://schemas.microsoft.com/office/drawing/2014/main" val="330142067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MALLA VIAL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2020 CON PRESUPUESTO PDD BMPT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2020 CON PRESUPUESTO PDD 2020-2024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2020</a:t>
                      </a:r>
                      <a:b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(Enero 1 a Diciembre 31)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45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 VIAL ARTERIAL NO TRONCAL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810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 VIAL ARTERIAL TRONCAL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45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 VIAL INTERMEDIA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030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 VIAL RURAL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487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48871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E9ED60-2E02-442A-82FE-E0803DE3656A}"/>
              </a:ext>
            </a:extLst>
          </p:cNvPr>
          <p:cNvGraphicFramePr>
            <a:graphicFrameLocks noGrp="1"/>
          </p:cNvGraphicFramePr>
          <p:nvPr/>
        </p:nvGraphicFramePr>
        <p:xfrm>
          <a:off x="1311964" y="3080100"/>
          <a:ext cx="10217426" cy="2819400"/>
        </p:xfrm>
        <a:graphic>
          <a:graphicData uri="http://schemas.openxmlformats.org/drawingml/2006/table">
            <a:tbl>
              <a:tblPr/>
              <a:tblGrid>
                <a:gridCol w="3202080">
                  <a:extLst>
                    <a:ext uri="{9D8B030D-6E8A-4147-A177-3AD203B41FA5}">
                      <a16:colId xmlns:a16="http://schemas.microsoft.com/office/drawing/2014/main" val="2859649372"/>
                    </a:ext>
                  </a:extLst>
                </a:gridCol>
                <a:gridCol w="1195798">
                  <a:extLst>
                    <a:ext uri="{9D8B030D-6E8A-4147-A177-3AD203B41FA5}">
                      <a16:colId xmlns:a16="http://schemas.microsoft.com/office/drawing/2014/main" val="3371082021"/>
                    </a:ext>
                  </a:extLst>
                </a:gridCol>
                <a:gridCol w="2019569">
                  <a:extLst>
                    <a:ext uri="{9D8B030D-6E8A-4147-A177-3AD203B41FA5}">
                      <a16:colId xmlns:a16="http://schemas.microsoft.com/office/drawing/2014/main" val="2060204052"/>
                    </a:ext>
                  </a:extLst>
                </a:gridCol>
                <a:gridCol w="2205582">
                  <a:extLst>
                    <a:ext uri="{9D8B030D-6E8A-4147-A177-3AD203B41FA5}">
                      <a16:colId xmlns:a16="http://schemas.microsoft.com/office/drawing/2014/main" val="2958056982"/>
                    </a:ext>
                  </a:extLst>
                </a:gridCol>
                <a:gridCol w="1594397">
                  <a:extLst>
                    <a:ext uri="{9D8B030D-6E8A-4147-A177-3AD203B41FA5}">
                      <a16:colId xmlns:a16="http://schemas.microsoft.com/office/drawing/2014/main" val="27673965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2020 CON PRESUPUESTO PDD BMPT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2020 CON PRESUPUESTO PDD 2020-2024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2020</a:t>
                      </a:r>
                      <a:b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(Enero 1 a Diciembre 31)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98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CICLORUTAS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07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ESPACIO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167891,12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35917,93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203809,05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09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PUENTES PEATONALES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82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PUENTES VEHICULARES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150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LIMPIEZA DE SEGREGADORES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8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DE RETAMO ESPINOSO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894452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F6C9F692-6BA5-46C1-A51A-34ED361FE4B0}"/>
              </a:ext>
            </a:extLst>
          </p:cNvPr>
          <p:cNvSpPr/>
          <p:nvPr/>
        </p:nvSpPr>
        <p:spPr>
          <a:xfrm>
            <a:off x="609703" y="98709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s-CO" sz="33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238847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1332</Words>
  <Application>Microsoft Office PowerPoint</Application>
  <PresentationFormat>Panorámica</PresentationFormat>
  <Paragraphs>279</Paragraphs>
  <Slides>12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Times New Roman</vt:lpstr>
      <vt:lpstr>1_Tema de Office</vt:lpstr>
      <vt:lpstr>Tema de Office</vt:lpstr>
      <vt:lpstr>Hoja de cálculo</vt:lpstr>
      <vt:lpstr>DIRECCION TÉCNICA DE MANTENIMIENTO - IDU</vt:lpstr>
      <vt:lpstr>Presentación de PowerPoint</vt:lpstr>
      <vt:lpstr>COMPETENCIAS QUE TIENEN LAS DIFERENTES ENTIDADES PARA LA ATENCIÓN DE LA MALLA VIAL Y ESPACIO PÚBLICO</vt:lpstr>
      <vt:lpstr>CONSERVACIÓN DE VÍAS Y ANDENES</vt:lpstr>
      <vt:lpstr>CONSERVACIÓN DE VÍAS Y ANDENES</vt:lpstr>
      <vt:lpstr>EJECUCIÓN DE LOS PROGRAMAS DE CONSERVACIÓN MALLA VIAL</vt:lpstr>
      <vt:lpstr>EJECUCIÓN DE LOS PROGRAMAS DE CONSERVACIÓN ESPACIO PÚBLICO Y CICLORRUTAS</vt:lpstr>
      <vt:lpstr>SOLICITUD APOYO INTERINSTITUCIONAL UAERMV</vt:lpstr>
      <vt:lpstr>Presentación de PowerPoint</vt:lpstr>
      <vt:lpstr>METAS FÍSICAS CONSERVACIÓN 2021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disponible de la DTM  a 19-11-2020</dc:title>
  <dc:creator>Alexandra Tenjo Medellin</dc:creator>
  <cp:lastModifiedBy>Carolina Vargas</cp:lastModifiedBy>
  <cp:revision>179</cp:revision>
  <dcterms:created xsi:type="dcterms:W3CDTF">2020-11-24T21:08:38Z</dcterms:created>
  <dcterms:modified xsi:type="dcterms:W3CDTF">2021-06-16T15:40:06Z</dcterms:modified>
</cp:coreProperties>
</file>