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86" r:id="rId5"/>
    <p:sldId id="288" r:id="rId6"/>
    <p:sldId id="289" r:id="rId7"/>
    <p:sldId id="290" r:id="rId8"/>
    <p:sldId id="299" r:id="rId9"/>
    <p:sldId id="298" r:id="rId10"/>
    <p:sldId id="304" r:id="rId11"/>
    <p:sldId id="300" r:id="rId12"/>
    <p:sldId id="301" r:id="rId13"/>
    <p:sldId id="302" r:id="rId14"/>
    <p:sldId id="303" r:id="rId15"/>
    <p:sldId id="29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Re1wqUfML5AMt6sT2ynPZ5jHY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Vargas" initials="CV" lastIdx="1" clrIdx="0">
    <p:extLst>
      <p:ext uri="{19B8F6BF-5375-455C-9EA6-DF929625EA0E}">
        <p15:presenceInfo xmlns:p15="http://schemas.microsoft.com/office/powerpoint/2012/main" userId="49e88336096d6d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C6A3FB-78B1-4DE4-AA1C-5B5C6AA3A2C8}">
  <a:tblStyle styleId="{F7C6A3FB-78B1-4DE4-AA1C-5B5C6AA3A2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633B93-43B5-4E34-8198-949A0BE62F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 autoAdjust="0"/>
    <p:restoredTop sz="94628"/>
  </p:normalViewPr>
  <p:slideViewPr>
    <p:cSldViewPr snapToGrid="0">
      <p:cViewPr varScale="1">
        <p:scale>
          <a:sx n="45" d="100"/>
          <a:sy n="45" d="100"/>
        </p:scale>
        <p:origin x="79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4T09:41:32.12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796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9673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344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12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194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88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59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sz="110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que participa la administración distrital, la ciudadanía, la sociedad civil, los gremios, la academia, etc. </a:t>
            </a: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56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15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6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32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967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76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2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l="44030" r="20558"/>
          <a:stretch/>
        </p:blipFill>
        <p:spPr>
          <a:xfrm>
            <a:off x="5446712" y="0"/>
            <a:ext cx="674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-1138237" y="0"/>
            <a:ext cx="8990100" cy="6858000"/>
          </a:xfrm>
          <a:prstGeom prst="parallelogram">
            <a:avLst>
              <a:gd name="adj" fmla="val 4120"/>
            </a:avLst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582737" y="4471987"/>
            <a:ext cx="1682750" cy="195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-1138237" y="0"/>
            <a:ext cx="8791450" cy="6858000"/>
          </a:xfrm>
          <a:prstGeom prst="parallelogram">
            <a:avLst>
              <a:gd name="adj" fmla="val 4120"/>
            </a:avLst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28" y="5709145"/>
            <a:ext cx="4375876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-151890" y="1617785"/>
            <a:ext cx="7805103" cy="273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DIÁLOGO CIUDADANO NODO NOROCCIDENTE</a:t>
            </a:r>
            <a:b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Sector Movilidad</a:t>
            </a:r>
            <a:b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 12 de 2021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B3EE2-6FD2-4BBE-AE2C-84FB1572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054" y="5709145"/>
            <a:ext cx="2559118" cy="865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2- Arreglo de vías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3BFF4BAF-C7E2-4973-AF7B-7704E0DCAA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1171" y="2631242"/>
            <a:ext cx="2328035" cy="18775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</p:pic>
      <p:pic>
        <p:nvPicPr>
          <p:cNvPr id="3" name="Imagen 2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62CF6E1F-B3B9-4502-ACDD-1297EEEB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452" y="2592823"/>
            <a:ext cx="4161184" cy="18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9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Concurso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áfico 3" descr="Cabeza con engranajes con relleno sólido">
            <a:extLst>
              <a:ext uri="{FF2B5EF4-FFF2-40B4-BE49-F238E27FC236}">
                <a16:creationId xmlns:a16="http://schemas.microsoft.com/office/drawing/2014/main" id="{C4144C9C-9787-45B7-A62C-8D96963F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49768" y="1955136"/>
            <a:ext cx="3213295" cy="32132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BFD4DB-90D7-4A92-AC38-C0324967C04A}"/>
              </a:ext>
            </a:extLst>
          </p:cNvPr>
          <p:cNvSpPr txBox="1"/>
          <p:nvPr/>
        </p:nvSpPr>
        <p:spPr>
          <a:xfrm>
            <a:off x="7680960" y="2574388"/>
            <a:ext cx="2028305" cy="163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BF73A-64EA-4A44-9F41-E3F040D9592F}"/>
              </a:ext>
            </a:extLst>
          </p:cNvPr>
          <p:cNvSpPr txBox="1"/>
          <p:nvPr/>
        </p:nvSpPr>
        <p:spPr>
          <a:xfrm>
            <a:off x="5777131" y="2967335"/>
            <a:ext cx="369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Te invitamos a medir tus conocimientos sobre rendición de cuentas por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Quizizz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 del espacio de participación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8;p3" descr="Imagen que contiene amarillo, firmar, estacionado&#10;&#10;Descripción generada automáticamente">
            <a:extLst>
              <a:ext uri="{FF2B5EF4-FFF2-40B4-BE49-F238E27FC236}">
                <a16:creationId xmlns:a16="http://schemas.microsoft.com/office/drawing/2014/main" id="{D2BE1B0D-1616-42E0-8059-E75797D8EE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7149" y="2313338"/>
            <a:ext cx="2437904" cy="2849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9ECA6C-D9E9-4BD4-862A-46212D3EEF23}"/>
              </a:ext>
            </a:extLst>
          </p:cNvPr>
          <p:cNvSpPr txBox="1"/>
          <p:nvPr/>
        </p:nvSpPr>
        <p:spPr>
          <a:xfrm>
            <a:off x="4375053" y="2801247"/>
            <a:ext cx="6018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Queremos conocer tus consideraciones frente a este espacio participativo, por ello te invitamos a evaluar esta reunión diligenciando el formulario que aparece en el chat </a:t>
            </a:r>
            <a:r>
              <a:rPr lang="es-E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https://forms.gle/YGTJY4BFi9QEvu9t6</a:t>
            </a:r>
          </a:p>
        </p:txBody>
      </p:sp>
    </p:spTree>
    <p:extLst>
      <p:ext uri="{BB962C8B-B14F-4D97-AF65-F5344CB8AC3E}">
        <p14:creationId xmlns:p14="http://schemas.microsoft.com/office/powerpoint/2010/main" val="43428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Prográmate para tu audiencia pública participativa de la rendición de cuentas locales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6EB555-7EB8-4CF7-B66A-018151E679E5}"/>
              </a:ext>
            </a:extLst>
          </p:cNvPr>
          <p:cNvGraphicFramePr>
            <a:graphicFrameLocks noGrp="1"/>
          </p:cNvGraphicFramePr>
          <p:nvPr/>
        </p:nvGraphicFramePr>
        <p:xfrm>
          <a:off x="3716560" y="1506669"/>
          <a:ext cx="7351905" cy="4533890"/>
        </p:xfrm>
        <a:graphic>
          <a:graphicData uri="http://schemas.openxmlformats.org/drawingml/2006/table">
            <a:tbl>
              <a:tblPr>
                <a:tableStyleId>{F7C6A3FB-78B1-4DE4-AA1C-5B5C6AA3A2C8}</a:tableStyleId>
              </a:tblPr>
              <a:tblGrid>
                <a:gridCol w="969482">
                  <a:extLst>
                    <a:ext uri="{9D8B030D-6E8A-4147-A177-3AD203B41FA5}">
                      <a16:colId xmlns:a16="http://schemas.microsoft.com/office/drawing/2014/main" val="3082863880"/>
                    </a:ext>
                  </a:extLst>
                </a:gridCol>
                <a:gridCol w="1535013">
                  <a:extLst>
                    <a:ext uri="{9D8B030D-6E8A-4147-A177-3AD203B41FA5}">
                      <a16:colId xmlns:a16="http://schemas.microsoft.com/office/drawing/2014/main" val="1445226046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97554073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433664710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545625524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1733435158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80485252"/>
                    </a:ext>
                  </a:extLst>
                </a:gridCol>
              </a:tblGrid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  <a:latin typeface="Century Gothic" panose="020B0502020202020204" pitchFamily="34" charset="0"/>
                        </a:rPr>
                        <a:t>AUDIENCIAS PÚBLICAS PARTICIPATIVAS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79909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AGOSTO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3715"/>
                  </a:ext>
                </a:extLst>
              </a:tr>
              <a:tr h="1977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44915980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16974371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5776730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SANTAFE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4387034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23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81975374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56572097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88447854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0650626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KENNEDY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421881195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30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4233146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CIUDAD BOLIVAR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23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421743169"/>
                  </a:ext>
                </a:extLst>
              </a:tr>
              <a:tr h="197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 CRISTÓBAL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Viernes 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6335657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ANTONIO NARIÑO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397999900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RAFAEL URIBE URIBE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17650332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TUNJUELITO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59121731"/>
                  </a:ext>
                </a:extLst>
              </a:tr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RURAL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USME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05942846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SUMAPAZ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Sábado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72003434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NOR</a:t>
                      </a:r>
                    </a:p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OCCIDENTE</a:t>
                      </a:r>
                    </a:p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69202539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OCCIDENTE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ENGATIVÁ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909949876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FONTIBÓN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9416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-17198" y="287138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90274" y="2784239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3871984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89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-17198" y="180969"/>
            <a:ext cx="12209198" cy="118053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90274" y="122851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 DEL DÍA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3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-17198" y="136150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D7D24DA-F49B-4DCC-B4C9-50197498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29771"/>
              </p:ext>
            </p:extLst>
          </p:nvPr>
        </p:nvGraphicFramePr>
        <p:xfrm>
          <a:off x="1732602" y="1744791"/>
          <a:ext cx="9929515" cy="3967452"/>
        </p:xfrm>
        <a:graphic>
          <a:graphicData uri="http://schemas.openxmlformats.org/drawingml/2006/table">
            <a:tbl>
              <a:tblPr firstRow="1" firstCol="1" bandRow="1">
                <a:tableStyleId>{F7C6A3FB-78B1-4DE4-AA1C-5B5C6AA3A2C8}</a:tableStyleId>
              </a:tblPr>
              <a:tblGrid>
                <a:gridCol w="1624804">
                  <a:extLst>
                    <a:ext uri="{9D8B030D-6E8A-4147-A177-3AD203B41FA5}">
                      <a16:colId xmlns:a16="http://schemas.microsoft.com/office/drawing/2014/main" val="3569624869"/>
                    </a:ext>
                  </a:extLst>
                </a:gridCol>
                <a:gridCol w="4498220">
                  <a:extLst>
                    <a:ext uri="{9D8B030D-6E8A-4147-A177-3AD203B41FA5}">
                      <a16:colId xmlns:a16="http://schemas.microsoft.com/office/drawing/2014/main" val="2906283159"/>
                    </a:ext>
                  </a:extLst>
                </a:gridCol>
                <a:gridCol w="3806491">
                  <a:extLst>
                    <a:ext uri="{9D8B030D-6E8A-4147-A177-3AD203B41FA5}">
                      <a16:colId xmlns:a16="http://schemas.microsoft.com/office/drawing/2014/main" val="1708743984"/>
                    </a:ext>
                  </a:extLst>
                </a:gridCol>
              </a:tblGrid>
              <a:tr h="412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Hora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Actividad 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48138"/>
                  </a:ext>
                </a:extLst>
              </a:tr>
              <a:tr h="386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2:30 p.m. a 2:35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Bienvenida y apertura de los diálogos ciudadanos nodales</a:t>
                      </a:r>
                      <a:endParaRPr lang="es-CO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Adriana Iza Certuche- Jefe 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08491"/>
                  </a:ext>
                </a:extLst>
              </a:tr>
              <a:tr h="386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2:35 p.m. a 2:40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la agenda y funcionarios invitados al diálogo ciudadano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Adriana Iza Certuche- jefe 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69434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2:40 p.m. a 2:50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participantes y reglas de juego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469379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2:50 p.m. a 2:55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¿Qué es la rendición de cuentas?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541059"/>
                  </a:ext>
                </a:extLst>
              </a:tr>
              <a:tr h="26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2.55 p.m. a 3:00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temas más recurrentes del nodo y cómo hacer solicitudes, quejas, reclamos y denuncias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Alicia Cárdenas- Oficina de Gestión Social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Local de Movilidad- OGS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592424"/>
                  </a:ext>
                </a:extLst>
              </a:tr>
              <a:tr h="27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3:00 p.m. a 3:20 p.m. 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la Subdirectora de Control de Tránsito y Transporte 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Ingeniera Diana Lorena Urrego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00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3:20 p.m. a 3:40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60864"/>
                  </a:ext>
                </a:extLst>
              </a:tr>
              <a:tr h="32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3:40 p.m. a 4:00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Directivo del Instituto de Desarrollo Urbano-IDU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Directivo IDU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067746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4:00 p.m. a 4:20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054664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4:20 p.m. a 4:30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Plenaria- Compromisos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957342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4:30 p.m. a 4:45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Concurso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Sandra-Oficina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950603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4:45 p.m. a 4:50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Evaluación de la jornada (enlace)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249601"/>
                  </a:ext>
                </a:extLst>
              </a:tr>
              <a:tr h="44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4:50 p.m. a 5:00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Invitación a las audiencias públicas y cierre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860764"/>
                  </a:ext>
                </a:extLst>
              </a:tr>
            </a:tbl>
          </a:graphicData>
        </a:graphic>
      </p:graphicFrame>
      <p:pic>
        <p:nvPicPr>
          <p:cNvPr id="12" name="Imagen 11" descr="Imagen que contiene señal, plato, reloj&#10;&#10;Descripción generada automáticamente">
            <a:extLst>
              <a:ext uri="{FF2B5EF4-FFF2-40B4-BE49-F238E27FC236}">
                <a16:creationId xmlns:a16="http://schemas.microsoft.com/office/drawing/2014/main" id="{8167FCD6-8240-439E-8E82-39DC4BF6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118" y="1869440"/>
            <a:ext cx="1731360" cy="1731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REGLAS DE JUEGO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70341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85;p31">
            <a:extLst>
              <a:ext uri="{FF2B5EF4-FFF2-40B4-BE49-F238E27FC236}">
                <a16:creationId xmlns:a16="http://schemas.microsoft.com/office/drawing/2014/main" id="{2664F802-38CB-4508-9EEB-36EE441E54E6}"/>
              </a:ext>
            </a:extLst>
          </p:cNvPr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321A219E-B760-45E8-B292-AA8171E4A367}"/>
              </a:ext>
            </a:extLst>
          </p:cNvPr>
          <p:cNvSpPr txBox="1"/>
          <p:nvPr/>
        </p:nvSpPr>
        <p:spPr>
          <a:xfrm>
            <a:off x="1490599" y="1761593"/>
            <a:ext cx="103844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Mantener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cámara y micrófono en silencio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mientras no estamos interviniendo en la reunión.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Solicitar la palabra a través del chat o levantando la mano.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moderadora la otorgará en el momento oportuno. </a:t>
            </a:r>
          </a:p>
          <a:p>
            <a:pPr algn="just"/>
            <a:endParaRPr lang="es-CO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Sea preciso y claro en su intervención </a:t>
            </a:r>
            <a:r>
              <a:rPr lang="es-CO" sz="20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(2 minutos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máximo)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que la mayoría de las personas que quieran hablar lo puedan hacer.</a:t>
            </a:r>
          </a:p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chat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un medio importante de preguntas y respuestas, sugerimos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prestar atención a lo que se comparta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 este medio. 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 sesión será grabada en audio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elaborar las memorias de la jornada.</a:t>
            </a:r>
          </a:p>
        </p:txBody>
      </p:sp>
      <p:pic>
        <p:nvPicPr>
          <p:cNvPr id="14" name="Imagen 13" descr="Imagen que contiene señal, dibujo, reloj&#10;&#10;Descripción generada automáticamente">
            <a:extLst>
              <a:ext uri="{FF2B5EF4-FFF2-40B4-BE49-F238E27FC236}">
                <a16:creationId xmlns:a16="http://schemas.microsoft.com/office/drawing/2014/main" id="{3FFEDE89-1223-4C77-B4A6-04C53F07B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83" y="1847911"/>
            <a:ext cx="643872" cy="5697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056E271-EFA2-42F1-BC63-8C2E2B3F5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08" y="2663121"/>
            <a:ext cx="714972" cy="714972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9367E9F-4789-445A-BDCD-10E6DB306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1883" y="4396533"/>
            <a:ext cx="709649" cy="709649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5DD6F54-E5BD-49A5-96BF-702AE747C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66" y="5357005"/>
            <a:ext cx="624052" cy="624052"/>
          </a:xfrm>
          <a:prstGeom prst="rect">
            <a:avLst/>
          </a:prstGeom>
        </p:spPr>
      </p:pic>
      <p:pic>
        <p:nvPicPr>
          <p:cNvPr id="4" name="Gráfico 3" descr="Centro de llamadas con relleno sólido">
            <a:extLst>
              <a:ext uri="{FF2B5EF4-FFF2-40B4-BE49-F238E27FC236}">
                <a16:creationId xmlns:a16="http://schemas.microsoft.com/office/drawing/2014/main" id="{0416364D-75A8-4A9D-AC4D-B4046C896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1884" y="3550631"/>
            <a:ext cx="709648" cy="709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2830037" y="1459480"/>
            <a:ext cx="9085297" cy="4579222"/>
          </a:xfrm>
          <a:prstGeom prst="rect">
            <a:avLst/>
          </a:prstGeom>
          <a:solidFill>
            <a:srgbClr val="C1D3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6038702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104817" y="1532754"/>
            <a:ext cx="8647691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el proceso</a:t>
            </a:r>
            <a:r>
              <a:rPr lang="es-ES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conformado por un conjunto de normas, procedimientos, metodologías, estructuras, prácticas y resultados mediante los cuales, las entidades de la administración pública del nivel nacional y territorial y los servidores públicos informan, explican y dan a conocer los resultados de su gestión a los ciudadanos, la sociedad civil, otras entidades públicas y a los organismos de control, a partir de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la promoción del diálogo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(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Ley 1757 de 2015</a:t>
            </a:r>
            <a:r>
              <a:rPr lang="es-E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)</a:t>
            </a:r>
            <a:endParaRPr lang="es-ES" sz="20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También es: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Una expresión de control social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un proceso que se basa en la interrelación del Estado con la ciudadanía</a:t>
            </a:r>
          </a:p>
          <a:p>
            <a:pPr marL="342900" indent="-342900" algn="just">
              <a:buFontTx/>
              <a:buChar char="-"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la capacidad como organismo público para responder a la ciudadanía sobre los compromisos asumidos.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1493C6-7D99-48B3-9F10-51520C8AB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92" y="2276290"/>
            <a:ext cx="2527935" cy="2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0BC514-B901-4855-9C61-64DB24F20D42}"/>
              </a:ext>
            </a:extLst>
          </p:cNvPr>
          <p:cNvSpPr txBox="1"/>
          <p:nvPr/>
        </p:nvSpPr>
        <p:spPr>
          <a:xfrm>
            <a:off x="250167" y="1398077"/>
            <a:ext cx="48564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/>
              <a:t>Diálogos ciudadanos nodales</a:t>
            </a:r>
            <a:endParaRPr lang="es-CO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FF0ACC-0165-4A5E-BEF4-AF42A86BAAB6}"/>
              </a:ext>
            </a:extLst>
          </p:cNvPr>
          <p:cNvSpPr txBox="1"/>
          <p:nvPr/>
        </p:nvSpPr>
        <p:spPr>
          <a:xfrm>
            <a:off x="9160136" y="3724910"/>
            <a:ext cx="1098258" cy="185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1DB573EB-2195-480B-8CC8-9A71BD46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83" y="1991275"/>
            <a:ext cx="8421779" cy="40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6EB555-7EB8-4CF7-B66A-018151E6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12823"/>
              </p:ext>
            </p:extLst>
          </p:nvPr>
        </p:nvGraphicFramePr>
        <p:xfrm>
          <a:off x="3716560" y="1506669"/>
          <a:ext cx="7351905" cy="4533890"/>
        </p:xfrm>
        <a:graphic>
          <a:graphicData uri="http://schemas.openxmlformats.org/drawingml/2006/table">
            <a:tbl>
              <a:tblPr>
                <a:tableStyleId>{F7C6A3FB-78B1-4DE4-AA1C-5B5C6AA3A2C8}</a:tableStyleId>
              </a:tblPr>
              <a:tblGrid>
                <a:gridCol w="969482">
                  <a:extLst>
                    <a:ext uri="{9D8B030D-6E8A-4147-A177-3AD203B41FA5}">
                      <a16:colId xmlns:a16="http://schemas.microsoft.com/office/drawing/2014/main" val="3082863880"/>
                    </a:ext>
                  </a:extLst>
                </a:gridCol>
                <a:gridCol w="1535013">
                  <a:extLst>
                    <a:ext uri="{9D8B030D-6E8A-4147-A177-3AD203B41FA5}">
                      <a16:colId xmlns:a16="http://schemas.microsoft.com/office/drawing/2014/main" val="1445226046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97554073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433664710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545625524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1733435158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80485252"/>
                    </a:ext>
                  </a:extLst>
                </a:gridCol>
              </a:tblGrid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  <a:latin typeface="Century Gothic" panose="020B0502020202020204" pitchFamily="34" charset="0"/>
                        </a:rPr>
                        <a:t>AUDIENCIAS PÚBLICAS PARTICIPATIVAS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79909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AGOSTO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3715"/>
                  </a:ext>
                </a:extLst>
              </a:tr>
              <a:tr h="1977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44915980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16974371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5776730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SANTAFE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4387034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23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81975374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56572097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88447854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0650626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KENNEDY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421881195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30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4233146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CIUDAD BOLIVAR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23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421743169"/>
                  </a:ext>
                </a:extLst>
              </a:tr>
              <a:tr h="197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 CRISTÓBAL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Viernes 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6335657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ANTONIO NARIÑO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397999900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RAFAEL URIBE URIBE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17650332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TUNJUELITO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59121731"/>
                  </a:ext>
                </a:extLst>
              </a:tr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RURAL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USME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05942846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SUMAPAZ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Sábado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72003434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NOR</a:t>
                      </a:r>
                    </a:p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OCCIDENTE</a:t>
                      </a:r>
                    </a:p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69202539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OCCIDENTE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ENGATIVÁ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909949876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FONTIBÓN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9416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8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¿Cuáles fueron los temas priorizados para los diálogos ciudadanos?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0" y="1286852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6EB8F8C-EE57-435D-A98E-B97CDCF6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83585"/>
              </p:ext>
            </p:extLst>
          </p:nvPr>
        </p:nvGraphicFramePr>
        <p:xfrm>
          <a:off x="2003867" y="2378145"/>
          <a:ext cx="8201464" cy="2101709"/>
        </p:xfrm>
        <a:graphic>
          <a:graphicData uri="http://schemas.openxmlformats.org/drawingml/2006/table">
            <a:tbl>
              <a:tblPr/>
              <a:tblGrid>
                <a:gridCol w="2088572">
                  <a:extLst>
                    <a:ext uri="{9D8B030D-6E8A-4147-A177-3AD203B41FA5}">
                      <a16:colId xmlns:a16="http://schemas.microsoft.com/office/drawing/2014/main" val="4019248347"/>
                    </a:ext>
                  </a:extLst>
                </a:gridCol>
                <a:gridCol w="2521568">
                  <a:extLst>
                    <a:ext uri="{9D8B030D-6E8A-4147-A177-3AD203B41FA5}">
                      <a16:colId xmlns:a16="http://schemas.microsoft.com/office/drawing/2014/main" val="2715890414"/>
                    </a:ext>
                  </a:extLst>
                </a:gridCol>
                <a:gridCol w="3591324">
                  <a:extLst>
                    <a:ext uri="{9D8B030D-6E8A-4147-A177-3AD203B41FA5}">
                      <a16:colId xmlns:a16="http://schemas.microsoft.com/office/drawing/2014/main" val="1143385080"/>
                    </a:ext>
                  </a:extLst>
                </a:gridCol>
              </a:tblGrid>
              <a:tr h="7510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LOCALIDAD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TEMAS PRIORIZADOS DIÁLOGOS CIUDADANOS NODALES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07284"/>
                  </a:ext>
                </a:extLst>
              </a:tr>
              <a:tr h="509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NOROCCIDENTE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 al tránsito y transporte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Arreglo de vías y andenes del IDU</a:t>
                      </a:r>
                    </a:p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820908"/>
                  </a:ext>
                </a:extLst>
              </a:tr>
              <a:tr h="4737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ENGATIVÁ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 al tránsito y transporte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Arreglo de vías y andenes del IDU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38636"/>
                  </a:ext>
                </a:extLst>
              </a:tr>
              <a:tr h="356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FONTIBÓN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62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6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1- Control de Tránsito y transporte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796A85-7F55-4D07-BA81-3F19207EA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67" y="2055880"/>
            <a:ext cx="5619958" cy="37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9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860</Words>
  <Application>Microsoft Office PowerPoint</Application>
  <PresentationFormat>Panorámica</PresentationFormat>
  <Paragraphs>374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Century Gothic</vt:lpstr>
      <vt:lpstr>Arial</vt:lpstr>
      <vt:lpstr>Wingdings</vt:lpstr>
      <vt:lpstr>Tema de Office</vt:lpstr>
      <vt:lpstr>DIÁLOGO CIUDADANO NODO NOROCCIDENTE Sector Movilidad Mayo 12 de 2021</vt:lpstr>
      <vt:lpstr>AGENDA DEL DÍA</vt:lpstr>
      <vt:lpstr>REGLAS DE JUEGO</vt:lpstr>
      <vt:lpstr>¿Qué es la rendición de cuentas?</vt:lpstr>
      <vt:lpstr> ¿Cómo participar en la rendición de cuentas?</vt:lpstr>
      <vt:lpstr> ¿Cómo participar en la rendición de cuentas?</vt:lpstr>
      <vt:lpstr>¿Cuáles fueron los temas priorizados para los diálogos ciudadanos?</vt:lpstr>
      <vt:lpstr>Diálogo 1- Control de Tránsito y transporte</vt:lpstr>
      <vt:lpstr>Preguntas</vt:lpstr>
      <vt:lpstr>Diálogo 2- Arreglo de vías</vt:lpstr>
      <vt:lpstr>Preguntas</vt:lpstr>
      <vt:lpstr>Concurso</vt:lpstr>
      <vt:lpstr>Evaluación del espacio de participación</vt:lpstr>
      <vt:lpstr> Prográmate para tu audiencia pública participativa de la rendición de cuentas locales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PMM_Social</dc:title>
  <dc:creator>Julián Díaz</dc:creator>
  <cp:lastModifiedBy>Alicia C.</cp:lastModifiedBy>
  <cp:revision>167</cp:revision>
  <dcterms:created xsi:type="dcterms:W3CDTF">2020-01-07T17:00:58Z</dcterms:created>
  <dcterms:modified xsi:type="dcterms:W3CDTF">2021-06-09T17:00:34Z</dcterms:modified>
</cp:coreProperties>
</file>