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66" r:id="rId2"/>
    <p:sldId id="299" r:id="rId3"/>
    <p:sldId id="271" r:id="rId4"/>
    <p:sldId id="290" r:id="rId5"/>
    <p:sldId id="283" r:id="rId6"/>
    <p:sldId id="292" r:id="rId7"/>
    <p:sldId id="293" r:id="rId8"/>
    <p:sldId id="287" r:id="rId9"/>
    <p:sldId id="294" r:id="rId10"/>
    <p:sldId id="288" r:id="rId11"/>
    <p:sldId id="295" r:id="rId12"/>
    <p:sldId id="285" r:id="rId13"/>
    <p:sldId id="296" r:id="rId14"/>
    <p:sldId id="286" r:id="rId15"/>
    <p:sldId id="300" r:id="rId16"/>
    <p:sldId id="297" r:id="rId17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Black" panose="00000A00000000000000" pitchFamily="2" charset="0"/>
      <p:bold r:id="rId24"/>
      <p:italic r:id="rId25"/>
      <p:boldItalic r:id="rId26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B66A"/>
    <a:srgbClr val="710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7" autoAdjust="0"/>
    <p:restoredTop sz="95280" autoAdjust="0"/>
  </p:normalViewPr>
  <p:slideViewPr>
    <p:cSldViewPr snapToGrid="0">
      <p:cViewPr varScale="1">
        <p:scale>
          <a:sx n="78" d="100"/>
          <a:sy n="78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D9B28B-EAF5-457D-88A5-BA7FF43A39D1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45B2C08-0F44-42C2-910B-862E4C1B0B59}">
      <dgm:prSet phldrT="[Texto]" custT="1"/>
      <dgm:spPr>
        <a:solidFill>
          <a:schemeClr val="bg2"/>
        </a:solidFill>
      </dgm:spPr>
      <dgm:t>
        <a:bodyPr/>
        <a:lstStyle/>
        <a:p>
          <a:r>
            <a:rPr lang="es-US" sz="24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Confianza</a:t>
          </a:r>
          <a:endParaRPr lang="es-CO" sz="2400" b="1" dirty="0">
            <a:solidFill>
              <a:schemeClr val="tx1"/>
            </a:solidFill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341B2E90-F2C3-4343-A281-E2EDAC120079}" type="parTrans" cxnId="{45DF0DE7-C07F-4AC4-A182-A67BCB299BAA}">
      <dgm:prSet/>
      <dgm:spPr/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C48CB283-B0C5-4F63-AC9B-AA7958C3BEFC}" type="sibTrans" cxnId="{45DF0DE7-C07F-4AC4-A182-A67BCB299BAA}">
      <dgm:prSet/>
      <dgm:spPr/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CE4A3F33-6169-4965-8369-4661C3857E77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US" sz="1000" b="1" dirty="0">
              <a:latin typeface="Poppins" panose="00000500000000000000" pitchFamily="2" charset="0"/>
              <a:cs typeface="Poppins" panose="00000500000000000000" pitchFamily="2" charset="0"/>
            </a:rPr>
            <a:t>Bogotá se siente segura</a:t>
          </a:r>
          <a:endParaRPr lang="es-CO" sz="1000" b="1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48CF4485-BE23-4163-96F3-9CC5075DE1B2}" type="parTrans" cxnId="{18EDAE0C-5E70-4712-9F90-5843FAAE6BE5}">
      <dgm:prSet/>
      <dgm:spPr/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43F3419B-C432-48A0-9556-1BF06653F6E4}" type="sibTrans" cxnId="{18EDAE0C-5E70-4712-9F90-5843FAAE6BE5}">
      <dgm:prSet/>
      <dgm:spPr>
        <a:solidFill>
          <a:srgbClr val="FFC000"/>
        </a:solidFill>
      </dgm:spPr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468C4F5C-4FC8-417C-8B1E-BC19E0C61DEA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US" sz="1000" b="1" dirty="0">
              <a:latin typeface="Poppins" panose="00000500000000000000" pitchFamily="2" charset="0"/>
              <a:cs typeface="Poppins" panose="00000500000000000000" pitchFamily="2" charset="0"/>
            </a:rPr>
            <a:t>Bogotá confía en su Bien-Estar</a:t>
          </a:r>
        </a:p>
      </dgm:t>
    </dgm:pt>
    <dgm:pt modelId="{B1011E39-C3C9-435B-9A73-B723266F88E1}" type="parTrans" cxnId="{FC8715F8-EFC1-4205-84BB-C40F8E299CE7}">
      <dgm:prSet/>
      <dgm:spPr/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0F393216-DD87-410F-ACAE-35C4E5A99ABE}" type="sibTrans" cxnId="{FC8715F8-EFC1-4205-84BB-C40F8E299CE7}">
      <dgm:prSet/>
      <dgm:spPr>
        <a:solidFill>
          <a:srgbClr val="FFC000"/>
        </a:solidFill>
      </dgm:spPr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5C036AAF-3D62-4956-8138-791F468F5AB4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US" sz="1000" b="1" dirty="0">
              <a:latin typeface="Poppins" panose="00000500000000000000" pitchFamily="2" charset="0"/>
              <a:cs typeface="Poppins" panose="00000500000000000000" pitchFamily="2" charset="0"/>
            </a:rPr>
            <a:t>Bogotá Confía en su Potencial</a:t>
          </a:r>
          <a:endParaRPr lang="es-CO" sz="1000" b="1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DE5735DF-8AEE-4D07-9BA7-9373AFAD307B}" type="parTrans" cxnId="{46A43603-9A37-4FAC-8BAE-D740E56E6208}">
      <dgm:prSet/>
      <dgm:spPr/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A70D133B-E02E-44ED-9796-2914133DD963}" type="sibTrans" cxnId="{46A43603-9A37-4FAC-8BAE-D740E56E6208}">
      <dgm:prSet/>
      <dgm:spPr>
        <a:solidFill>
          <a:srgbClr val="FFC000"/>
        </a:solidFill>
      </dgm:spPr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0613A124-4B73-41E3-8C18-D609190FBDE3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US" sz="1000" b="1" dirty="0">
              <a:latin typeface="Poppins" panose="00000500000000000000" pitchFamily="2" charset="0"/>
              <a:cs typeface="Poppins" panose="00000500000000000000" pitchFamily="2" charset="0"/>
            </a:rPr>
            <a:t>Bogotá cuida su medio ambiente y confía en el desarrollo sostenible / de su territorio</a:t>
          </a:r>
          <a:endParaRPr lang="es-CO" sz="1000" b="1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C992C552-E00D-4B63-A950-C56A299542B0}" type="parTrans" cxnId="{34A3D8A2-4C64-4FF5-B5D1-579B6B583C08}">
      <dgm:prSet/>
      <dgm:spPr/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D0A00B85-7F8E-4CD8-8C34-D2EFEF386260}" type="sibTrans" cxnId="{34A3D8A2-4C64-4FF5-B5D1-579B6B583C08}">
      <dgm:prSet/>
      <dgm:spPr>
        <a:solidFill>
          <a:srgbClr val="FFC000"/>
        </a:solidFill>
      </dgm:spPr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4407840F-7F45-49A4-BBB8-D3D6805FDC79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US" sz="1000" b="1" dirty="0">
              <a:latin typeface="Poppins" panose="00000500000000000000" pitchFamily="2" charset="0"/>
              <a:cs typeface="Poppins" panose="00000500000000000000" pitchFamily="2" charset="0"/>
            </a:rPr>
            <a:t>Bogotá confía en su gobierno</a:t>
          </a:r>
          <a:endParaRPr lang="es-CO" sz="1000" b="1" dirty="0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F61D365B-61B2-4424-BBA1-4A8C1D927AE0}" type="parTrans" cxnId="{97E57985-DF0A-418F-B253-FA7FDD8D73C7}">
      <dgm:prSet/>
      <dgm:spPr/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94DC8F13-5206-41C9-994B-ED9B07AE11BF}" type="sibTrans" cxnId="{97E57985-DF0A-418F-B253-FA7FDD8D73C7}">
      <dgm:prSet/>
      <dgm:spPr>
        <a:solidFill>
          <a:srgbClr val="FFC000"/>
        </a:solidFill>
      </dgm:spPr>
      <dgm:t>
        <a:bodyPr/>
        <a:lstStyle/>
        <a:p>
          <a:endParaRPr lang="es-CO" sz="24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9EABC7EE-9764-4547-84A9-AF8F36ECD800}" type="pres">
      <dgm:prSet presAssocID="{2FD9B28B-EAF5-457D-88A5-BA7FF43A39D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58AFB55-7A82-40B6-9BF4-B7B0E2922D7E}" type="pres">
      <dgm:prSet presAssocID="{645B2C08-0F44-42C2-910B-862E4C1B0B59}" presName="centerShape" presStyleLbl="node0" presStyleIdx="0" presStyleCnt="1" custScaleX="116350"/>
      <dgm:spPr/>
    </dgm:pt>
    <dgm:pt modelId="{3E07210A-1987-4CE2-8FE6-97015558CF6D}" type="pres">
      <dgm:prSet presAssocID="{CE4A3F33-6169-4965-8369-4661C3857E77}" presName="node" presStyleLbl="node1" presStyleIdx="0" presStyleCnt="5">
        <dgm:presLayoutVars>
          <dgm:bulletEnabled val="1"/>
        </dgm:presLayoutVars>
      </dgm:prSet>
      <dgm:spPr/>
    </dgm:pt>
    <dgm:pt modelId="{DB338DE7-68E9-4C2B-998E-6179AAAFC8A9}" type="pres">
      <dgm:prSet presAssocID="{CE4A3F33-6169-4965-8369-4661C3857E77}" presName="dummy" presStyleCnt="0"/>
      <dgm:spPr/>
    </dgm:pt>
    <dgm:pt modelId="{CB7A5848-0387-49BD-B4CA-E2875F0E9C5A}" type="pres">
      <dgm:prSet presAssocID="{43F3419B-C432-48A0-9556-1BF06653F6E4}" presName="sibTrans" presStyleLbl="sibTrans2D1" presStyleIdx="0" presStyleCnt="5"/>
      <dgm:spPr/>
    </dgm:pt>
    <dgm:pt modelId="{EF092B70-278A-4ECD-9775-36A928DEE922}" type="pres">
      <dgm:prSet presAssocID="{468C4F5C-4FC8-417C-8B1E-BC19E0C61DEA}" presName="node" presStyleLbl="node1" presStyleIdx="1" presStyleCnt="5">
        <dgm:presLayoutVars>
          <dgm:bulletEnabled val="1"/>
        </dgm:presLayoutVars>
      </dgm:prSet>
      <dgm:spPr/>
    </dgm:pt>
    <dgm:pt modelId="{B4E09931-4974-4956-9882-EB986F8D1DFB}" type="pres">
      <dgm:prSet presAssocID="{468C4F5C-4FC8-417C-8B1E-BC19E0C61DEA}" presName="dummy" presStyleCnt="0"/>
      <dgm:spPr/>
    </dgm:pt>
    <dgm:pt modelId="{0D505216-4727-46E6-9902-7D969C11A450}" type="pres">
      <dgm:prSet presAssocID="{0F393216-DD87-410F-ACAE-35C4E5A99ABE}" presName="sibTrans" presStyleLbl="sibTrans2D1" presStyleIdx="1" presStyleCnt="5"/>
      <dgm:spPr/>
    </dgm:pt>
    <dgm:pt modelId="{29BAE4C5-F603-4CDA-8176-5CC755A3B72A}" type="pres">
      <dgm:prSet presAssocID="{5C036AAF-3D62-4956-8138-791F468F5AB4}" presName="node" presStyleLbl="node1" presStyleIdx="2" presStyleCnt="5">
        <dgm:presLayoutVars>
          <dgm:bulletEnabled val="1"/>
        </dgm:presLayoutVars>
      </dgm:prSet>
      <dgm:spPr/>
    </dgm:pt>
    <dgm:pt modelId="{6362A8A1-8F32-4B34-8D61-206CC7846054}" type="pres">
      <dgm:prSet presAssocID="{5C036AAF-3D62-4956-8138-791F468F5AB4}" presName="dummy" presStyleCnt="0"/>
      <dgm:spPr/>
    </dgm:pt>
    <dgm:pt modelId="{75D609A6-CF69-419F-A106-E31C093B1574}" type="pres">
      <dgm:prSet presAssocID="{A70D133B-E02E-44ED-9796-2914133DD963}" presName="sibTrans" presStyleLbl="sibTrans2D1" presStyleIdx="2" presStyleCnt="5"/>
      <dgm:spPr/>
    </dgm:pt>
    <dgm:pt modelId="{D5823BAC-E27E-43AE-8E78-07776689BDDF}" type="pres">
      <dgm:prSet presAssocID="{0613A124-4B73-41E3-8C18-D609190FBDE3}" presName="node" presStyleLbl="node1" presStyleIdx="3" presStyleCnt="5">
        <dgm:presLayoutVars>
          <dgm:bulletEnabled val="1"/>
        </dgm:presLayoutVars>
      </dgm:prSet>
      <dgm:spPr/>
    </dgm:pt>
    <dgm:pt modelId="{CAE8E6BE-5E14-40D6-8394-B00A6FAC1A5D}" type="pres">
      <dgm:prSet presAssocID="{0613A124-4B73-41E3-8C18-D609190FBDE3}" presName="dummy" presStyleCnt="0"/>
      <dgm:spPr/>
    </dgm:pt>
    <dgm:pt modelId="{8CA3470B-14DB-415E-85C9-FF0E61029235}" type="pres">
      <dgm:prSet presAssocID="{D0A00B85-7F8E-4CD8-8C34-D2EFEF386260}" presName="sibTrans" presStyleLbl="sibTrans2D1" presStyleIdx="3" presStyleCnt="5"/>
      <dgm:spPr/>
    </dgm:pt>
    <dgm:pt modelId="{E933F40F-D432-44E6-A86B-AF34CC49B60C}" type="pres">
      <dgm:prSet presAssocID="{4407840F-7F45-49A4-BBB8-D3D6805FDC79}" presName="node" presStyleLbl="node1" presStyleIdx="4" presStyleCnt="5">
        <dgm:presLayoutVars>
          <dgm:bulletEnabled val="1"/>
        </dgm:presLayoutVars>
      </dgm:prSet>
      <dgm:spPr/>
    </dgm:pt>
    <dgm:pt modelId="{6520EACC-DB66-4EA7-9099-865B0280F847}" type="pres">
      <dgm:prSet presAssocID="{4407840F-7F45-49A4-BBB8-D3D6805FDC79}" presName="dummy" presStyleCnt="0"/>
      <dgm:spPr/>
    </dgm:pt>
    <dgm:pt modelId="{7B58CA6D-492D-48CB-A3F9-C83B64515A1B}" type="pres">
      <dgm:prSet presAssocID="{94DC8F13-5206-41C9-994B-ED9B07AE11BF}" presName="sibTrans" presStyleLbl="sibTrans2D1" presStyleIdx="4" presStyleCnt="5"/>
      <dgm:spPr/>
    </dgm:pt>
  </dgm:ptLst>
  <dgm:cxnLst>
    <dgm:cxn modelId="{B48D3203-806D-471E-B92B-AB5F40A6B0C2}" type="presOf" srcId="{645B2C08-0F44-42C2-910B-862E4C1B0B59}" destId="{C58AFB55-7A82-40B6-9BF4-B7B0E2922D7E}" srcOrd="0" destOrd="0" presId="urn:microsoft.com/office/officeart/2005/8/layout/radial6"/>
    <dgm:cxn modelId="{46A43603-9A37-4FAC-8BAE-D740E56E6208}" srcId="{645B2C08-0F44-42C2-910B-862E4C1B0B59}" destId="{5C036AAF-3D62-4956-8138-791F468F5AB4}" srcOrd="2" destOrd="0" parTransId="{DE5735DF-8AEE-4D07-9BA7-9373AFAD307B}" sibTransId="{A70D133B-E02E-44ED-9796-2914133DD963}"/>
    <dgm:cxn modelId="{62456E09-2CE0-4CCE-8699-BE16D3650DF9}" type="presOf" srcId="{D0A00B85-7F8E-4CD8-8C34-D2EFEF386260}" destId="{8CA3470B-14DB-415E-85C9-FF0E61029235}" srcOrd="0" destOrd="0" presId="urn:microsoft.com/office/officeart/2005/8/layout/radial6"/>
    <dgm:cxn modelId="{18EDAE0C-5E70-4712-9F90-5843FAAE6BE5}" srcId="{645B2C08-0F44-42C2-910B-862E4C1B0B59}" destId="{CE4A3F33-6169-4965-8369-4661C3857E77}" srcOrd="0" destOrd="0" parTransId="{48CF4485-BE23-4163-96F3-9CC5075DE1B2}" sibTransId="{43F3419B-C432-48A0-9556-1BF06653F6E4}"/>
    <dgm:cxn modelId="{576A2C26-D954-45FA-957B-153F26419E1F}" type="presOf" srcId="{43F3419B-C432-48A0-9556-1BF06653F6E4}" destId="{CB7A5848-0387-49BD-B4CA-E2875F0E9C5A}" srcOrd="0" destOrd="0" presId="urn:microsoft.com/office/officeart/2005/8/layout/radial6"/>
    <dgm:cxn modelId="{2FC79239-9920-4F87-8DAF-5D0F279B52B1}" type="presOf" srcId="{0F393216-DD87-410F-ACAE-35C4E5A99ABE}" destId="{0D505216-4727-46E6-9902-7D969C11A450}" srcOrd="0" destOrd="0" presId="urn:microsoft.com/office/officeart/2005/8/layout/radial6"/>
    <dgm:cxn modelId="{0113003D-41F6-4265-8D4B-696012F1B705}" type="presOf" srcId="{A70D133B-E02E-44ED-9796-2914133DD963}" destId="{75D609A6-CF69-419F-A106-E31C093B1574}" srcOrd="0" destOrd="0" presId="urn:microsoft.com/office/officeart/2005/8/layout/radial6"/>
    <dgm:cxn modelId="{3E8F5151-7D72-45EF-8B25-65505AAEE316}" type="presOf" srcId="{94DC8F13-5206-41C9-994B-ED9B07AE11BF}" destId="{7B58CA6D-492D-48CB-A3F9-C83B64515A1B}" srcOrd="0" destOrd="0" presId="urn:microsoft.com/office/officeart/2005/8/layout/radial6"/>
    <dgm:cxn modelId="{97E57985-DF0A-418F-B253-FA7FDD8D73C7}" srcId="{645B2C08-0F44-42C2-910B-862E4C1B0B59}" destId="{4407840F-7F45-49A4-BBB8-D3D6805FDC79}" srcOrd="4" destOrd="0" parTransId="{F61D365B-61B2-4424-BBA1-4A8C1D927AE0}" sibTransId="{94DC8F13-5206-41C9-994B-ED9B07AE11BF}"/>
    <dgm:cxn modelId="{34A3D8A2-4C64-4FF5-B5D1-579B6B583C08}" srcId="{645B2C08-0F44-42C2-910B-862E4C1B0B59}" destId="{0613A124-4B73-41E3-8C18-D609190FBDE3}" srcOrd="3" destOrd="0" parTransId="{C992C552-E00D-4B63-A950-C56A299542B0}" sibTransId="{D0A00B85-7F8E-4CD8-8C34-D2EFEF386260}"/>
    <dgm:cxn modelId="{F7AEABB8-FD5D-4F9E-9C17-BD80178614AC}" type="presOf" srcId="{5C036AAF-3D62-4956-8138-791F468F5AB4}" destId="{29BAE4C5-F603-4CDA-8176-5CC755A3B72A}" srcOrd="0" destOrd="0" presId="urn:microsoft.com/office/officeart/2005/8/layout/radial6"/>
    <dgm:cxn modelId="{DD5496CB-B0D9-4F85-ABCA-7FDEB2CA55E9}" type="presOf" srcId="{CE4A3F33-6169-4965-8369-4661C3857E77}" destId="{3E07210A-1987-4CE2-8FE6-97015558CF6D}" srcOrd="0" destOrd="0" presId="urn:microsoft.com/office/officeart/2005/8/layout/radial6"/>
    <dgm:cxn modelId="{F1DD36D9-E351-4D2E-88BD-FF18735EE934}" type="presOf" srcId="{0613A124-4B73-41E3-8C18-D609190FBDE3}" destId="{D5823BAC-E27E-43AE-8E78-07776689BDDF}" srcOrd="0" destOrd="0" presId="urn:microsoft.com/office/officeart/2005/8/layout/radial6"/>
    <dgm:cxn modelId="{88DC8DDB-ECCC-4F2C-AF36-5F2CDAAC1183}" type="presOf" srcId="{468C4F5C-4FC8-417C-8B1E-BC19E0C61DEA}" destId="{EF092B70-278A-4ECD-9775-36A928DEE922}" srcOrd="0" destOrd="0" presId="urn:microsoft.com/office/officeart/2005/8/layout/radial6"/>
    <dgm:cxn modelId="{5F2EB9DD-F768-46BB-BF63-525E3E49F7EC}" type="presOf" srcId="{4407840F-7F45-49A4-BBB8-D3D6805FDC79}" destId="{E933F40F-D432-44E6-A86B-AF34CC49B60C}" srcOrd="0" destOrd="0" presId="urn:microsoft.com/office/officeart/2005/8/layout/radial6"/>
    <dgm:cxn modelId="{45DF0DE7-C07F-4AC4-A182-A67BCB299BAA}" srcId="{2FD9B28B-EAF5-457D-88A5-BA7FF43A39D1}" destId="{645B2C08-0F44-42C2-910B-862E4C1B0B59}" srcOrd="0" destOrd="0" parTransId="{341B2E90-F2C3-4343-A281-E2EDAC120079}" sibTransId="{C48CB283-B0C5-4F63-AC9B-AA7958C3BEFC}"/>
    <dgm:cxn modelId="{E1C480EB-7FE3-48F1-AF7E-C4947D9FF3CD}" type="presOf" srcId="{2FD9B28B-EAF5-457D-88A5-BA7FF43A39D1}" destId="{9EABC7EE-9764-4547-84A9-AF8F36ECD800}" srcOrd="0" destOrd="0" presId="urn:microsoft.com/office/officeart/2005/8/layout/radial6"/>
    <dgm:cxn modelId="{FC8715F8-EFC1-4205-84BB-C40F8E299CE7}" srcId="{645B2C08-0F44-42C2-910B-862E4C1B0B59}" destId="{468C4F5C-4FC8-417C-8B1E-BC19E0C61DEA}" srcOrd="1" destOrd="0" parTransId="{B1011E39-C3C9-435B-9A73-B723266F88E1}" sibTransId="{0F393216-DD87-410F-ACAE-35C4E5A99ABE}"/>
    <dgm:cxn modelId="{E10C5EA4-A359-4CAC-82C8-03817F4C5000}" type="presParOf" srcId="{9EABC7EE-9764-4547-84A9-AF8F36ECD800}" destId="{C58AFB55-7A82-40B6-9BF4-B7B0E2922D7E}" srcOrd="0" destOrd="0" presId="urn:microsoft.com/office/officeart/2005/8/layout/radial6"/>
    <dgm:cxn modelId="{E80473E3-ADC3-4559-8862-95788BFB7FBD}" type="presParOf" srcId="{9EABC7EE-9764-4547-84A9-AF8F36ECD800}" destId="{3E07210A-1987-4CE2-8FE6-97015558CF6D}" srcOrd="1" destOrd="0" presId="urn:microsoft.com/office/officeart/2005/8/layout/radial6"/>
    <dgm:cxn modelId="{A0881BC0-B8AD-44E2-9AD2-DC3E0B619C8A}" type="presParOf" srcId="{9EABC7EE-9764-4547-84A9-AF8F36ECD800}" destId="{DB338DE7-68E9-4C2B-998E-6179AAAFC8A9}" srcOrd="2" destOrd="0" presId="urn:microsoft.com/office/officeart/2005/8/layout/radial6"/>
    <dgm:cxn modelId="{DDEC28BF-3E32-471B-A921-906BF966CC3D}" type="presParOf" srcId="{9EABC7EE-9764-4547-84A9-AF8F36ECD800}" destId="{CB7A5848-0387-49BD-B4CA-E2875F0E9C5A}" srcOrd="3" destOrd="0" presId="urn:microsoft.com/office/officeart/2005/8/layout/radial6"/>
    <dgm:cxn modelId="{789BA81F-AF03-484A-865E-A5B6C1B740F5}" type="presParOf" srcId="{9EABC7EE-9764-4547-84A9-AF8F36ECD800}" destId="{EF092B70-278A-4ECD-9775-36A928DEE922}" srcOrd="4" destOrd="0" presId="urn:microsoft.com/office/officeart/2005/8/layout/radial6"/>
    <dgm:cxn modelId="{07C5C734-7DF6-4491-90A1-9595CC416042}" type="presParOf" srcId="{9EABC7EE-9764-4547-84A9-AF8F36ECD800}" destId="{B4E09931-4974-4956-9882-EB986F8D1DFB}" srcOrd="5" destOrd="0" presId="urn:microsoft.com/office/officeart/2005/8/layout/radial6"/>
    <dgm:cxn modelId="{21388D92-7BEE-4264-B8DD-7BBD93DF8826}" type="presParOf" srcId="{9EABC7EE-9764-4547-84A9-AF8F36ECD800}" destId="{0D505216-4727-46E6-9902-7D969C11A450}" srcOrd="6" destOrd="0" presId="urn:microsoft.com/office/officeart/2005/8/layout/radial6"/>
    <dgm:cxn modelId="{830A229B-3D95-4341-8D1F-B7EB95A9E008}" type="presParOf" srcId="{9EABC7EE-9764-4547-84A9-AF8F36ECD800}" destId="{29BAE4C5-F603-4CDA-8176-5CC755A3B72A}" srcOrd="7" destOrd="0" presId="urn:microsoft.com/office/officeart/2005/8/layout/radial6"/>
    <dgm:cxn modelId="{F8778B85-C0CF-4532-B1EA-0221FB131E4C}" type="presParOf" srcId="{9EABC7EE-9764-4547-84A9-AF8F36ECD800}" destId="{6362A8A1-8F32-4B34-8D61-206CC7846054}" srcOrd="8" destOrd="0" presId="urn:microsoft.com/office/officeart/2005/8/layout/radial6"/>
    <dgm:cxn modelId="{6DC454F0-D2D1-4DC5-AD05-8BC9943CD698}" type="presParOf" srcId="{9EABC7EE-9764-4547-84A9-AF8F36ECD800}" destId="{75D609A6-CF69-419F-A106-E31C093B1574}" srcOrd="9" destOrd="0" presId="urn:microsoft.com/office/officeart/2005/8/layout/radial6"/>
    <dgm:cxn modelId="{D8D4C68D-2DF9-4DFE-ADD9-271BF284985F}" type="presParOf" srcId="{9EABC7EE-9764-4547-84A9-AF8F36ECD800}" destId="{D5823BAC-E27E-43AE-8E78-07776689BDDF}" srcOrd="10" destOrd="0" presId="urn:microsoft.com/office/officeart/2005/8/layout/radial6"/>
    <dgm:cxn modelId="{8A568302-9D56-4AC1-B3EF-865702152DE3}" type="presParOf" srcId="{9EABC7EE-9764-4547-84A9-AF8F36ECD800}" destId="{CAE8E6BE-5E14-40D6-8394-B00A6FAC1A5D}" srcOrd="11" destOrd="0" presId="urn:microsoft.com/office/officeart/2005/8/layout/radial6"/>
    <dgm:cxn modelId="{26ABE822-649D-4593-834E-10F9D1E41741}" type="presParOf" srcId="{9EABC7EE-9764-4547-84A9-AF8F36ECD800}" destId="{8CA3470B-14DB-415E-85C9-FF0E61029235}" srcOrd="12" destOrd="0" presId="urn:microsoft.com/office/officeart/2005/8/layout/radial6"/>
    <dgm:cxn modelId="{5603139F-11D1-4F13-AC52-891D83F0ABB3}" type="presParOf" srcId="{9EABC7EE-9764-4547-84A9-AF8F36ECD800}" destId="{E933F40F-D432-44E6-A86B-AF34CC49B60C}" srcOrd="13" destOrd="0" presId="urn:microsoft.com/office/officeart/2005/8/layout/radial6"/>
    <dgm:cxn modelId="{6064A6BF-918A-4413-8175-EA0EE6E40909}" type="presParOf" srcId="{9EABC7EE-9764-4547-84A9-AF8F36ECD800}" destId="{6520EACC-DB66-4EA7-9099-865B0280F847}" srcOrd="14" destOrd="0" presId="urn:microsoft.com/office/officeart/2005/8/layout/radial6"/>
    <dgm:cxn modelId="{872A6220-3EFE-4D76-ADC2-E267E6A683EC}" type="presParOf" srcId="{9EABC7EE-9764-4547-84A9-AF8F36ECD800}" destId="{7B58CA6D-492D-48CB-A3F9-C83B64515A1B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8CA6D-492D-48CB-A3F9-C83B64515A1B}">
      <dsp:nvSpPr>
        <dsp:cNvPr id="0" name=""/>
        <dsp:cNvSpPr/>
      </dsp:nvSpPr>
      <dsp:spPr>
        <a:xfrm>
          <a:off x="3241873" y="662423"/>
          <a:ext cx="4417615" cy="4417615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3470B-14DB-415E-85C9-FF0E61029235}">
      <dsp:nvSpPr>
        <dsp:cNvPr id="0" name=""/>
        <dsp:cNvSpPr/>
      </dsp:nvSpPr>
      <dsp:spPr>
        <a:xfrm>
          <a:off x="3241873" y="662423"/>
          <a:ext cx="4417615" cy="4417615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609A6-CF69-419F-A106-E31C093B1574}">
      <dsp:nvSpPr>
        <dsp:cNvPr id="0" name=""/>
        <dsp:cNvSpPr/>
      </dsp:nvSpPr>
      <dsp:spPr>
        <a:xfrm>
          <a:off x="3241873" y="662423"/>
          <a:ext cx="4417615" cy="4417615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05216-4727-46E6-9902-7D969C11A450}">
      <dsp:nvSpPr>
        <dsp:cNvPr id="0" name=""/>
        <dsp:cNvSpPr/>
      </dsp:nvSpPr>
      <dsp:spPr>
        <a:xfrm>
          <a:off x="3241873" y="662423"/>
          <a:ext cx="4417615" cy="4417615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A5848-0387-49BD-B4CA-E2875F0E9C5A}">
      <dsp:nvSpPr>
        <dsp:cNvPr id="0" name=""/>
        <dsp:cNvSpPr/>
      </dsp:nvSpPr>
      <dsp:spPr>
        <a:xfrm>
          <a:off x="3241873" y="662423"/>
          <a:ext cx="4417615" cy="4417615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AFB55-7A82-40B6-9BF4-B7B0E2922D7E}">
      <dsp:nvSpPr>
        <dsp:cNvPr id="0" name=""/>
        <dsp:cNvSpPr/>
      </dsp:nvSpPr>
      <dsp:spPr>
        <a:xfrm>
          <a:off x="4267774" y="1854551"/>
          <a:ext cx="2365814" cy="2033359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24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Confianza</a:t>
          </a:r>
          <a:endParaRPr lang="es-CO" sz="2400" b="1" kern="1200" dirty="0">
            <a:solidFill>
              <a:schemeClr val="tx1"/>
            </a:solidFill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4614239" y="2152330"/>
        <a:ext cx="1672884" cy="1437801"/>
      </dsp:txXfrm>
    </dsp:sp>
    <dsp:sp modelId="{3E07210A-1987-4CE2-8FE6-97015558CF6D}">
      <dsp:nvSpPr>
        <dsp:cNvPr id="0" name=""/>
        <dsp:cNvSpPr/>
      </dsp:nvSpPr>
      <dsp:spPr>
        <a:xfrm>
          <a:off x="4739005" y="1988"/>
          <a:ext cx="1423351" cy="142335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000" b="1" kern="1200" dirty="0">
              <a:latin typeface="Poppins" panose="00000500000000000000" pitchFamily="2" charset="0"/>
              <a:cs typeface="Poppins" panose="00000500000000000000" pitchFamily="2" charset="0"/>
            </a:rPr>
            <a:t>Bogotá se siente segura</a:t>
          </a:r>
          <a:endParaRPr lang="es-CO" sz="1000" b="1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4947450" y="210433"/>
        <a:ext cx="1006461" cy="1006461"/>
      </dsp:txXfrm>
    </dsp:sp>
    <dsp:sp modelId="{EF092B70-278A-4ECD-9775-36A928DEE922}">
      <dsp:nvSpPr>
        <dsp:cNvPr id="0" name=""/>
        <dsp:cNvSpPr/>
      </dsp:nvSpPr>
      <dsp:spPr>
        <a:xfrm>
          <a:off x="6790973" y="1492830"/>
          <a:ext cx="1423351" cy="142335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000" b="1" kern="1200" dirty="0">
              <a:latin typeface="Poppins" panose="00000500000000000000" pitchFamily="2" charset="0"/>
              <a:cs typeface="Poppins" panose="00000500000000000000" pitchFamily="2" charset="0"/>
            </a:rPr>
            <a:t>Bogotá confía en su Bien-Estar</a:t>
          </a:r>
        </a:p>
      </dsp:txBody>
      <dsp:txXfrm>
        <a:off x="6999418" y="1701275"/>
        <a:ext cx="1006461" cy="1006461"/>
      </dsp:txXfrm>
    </dsp:sp>
    <dsp:sp modelId="{29BAE4C5-F603-4CDA-8176-5CC755A3B72A}">
      <dsp:nvSpPr>
        <dsp:cNvPr id="0" name=""/>
        <dsp:cNvSpPr/>
      </dsp:nvSpPr>
      <dsp:spPr>
        <a:xfrm>
          <a:off x="6007191" y="3905063"/>
          <a:ext cx="1423351" cy="142335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000" b="1" kern="1200" dirty="0">
              <a:latin typeface="Poppins" panose="00000500000000000000" pitchFamily="2" charset="0"/>
              <a:cs typeface="Poppins" panose="00000500000000000000" pitchFamily="2" charset="0"/>
            </a:rPr>
            <a:t>Bogotá Confía en su Potencial</a:t>
          </a:r>
          <a:endParaRPr lang="es-CO" sz="1000" b="1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6215636" y="4113508"/>
        <a:ext cx="1006461" cy="1006461"/>
      </dsp:txXfrm>
    </dsp:sp>
    <dsp:sp modelId="{D5823BAC-E27E-43AE-8E78-07776689BDDF}">
      <dsp:nvSpPr>
        <dsp:cNvPr id="0" name=""/>
        <dsp:cNvSpPr/>
      </dsp:nvSpPr>
      <dsp:spPr>
        <a:xfrm>
          <a:off x="3470819" y="3905063"/>
          <a:ext cx="1423351" cy="142335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000" b="1" kern="1200" dirty="0">
              <a:latin typeface="Poppins" panose="00000500000000000000" pitchFamily="2" charset="0"/>
              <a:cs typeface="Poppins" panose="00000500000000000000" pitchFamily="2" charset="0"/>
            </a:rPr>
            <a:t>Bogotá cuida su medio ambiente y confía en el desarrollo sostenible / de su territorio</a:t>
          </a:r>
          <a:endParaRPr lang="es-CO" sz="1000" b="1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3679264" y="4113508"/>
        <a:ext cx="1006461" cy="1006461"/>
      </dsp:txXfrm>
    </dsp:sp>
    <dsp:sp modelId="{E933F40F-D432-44E6-A86B-AF34CC49B60C}">
      <dsp:nvSpPr>
        <dsp:cNvPr id="0" name=""/>
        <dsp:cNvSpPr/>
      </dsp:nvSpPr>
      <dsp:spPr>
        <a:xfrm>
          <a:off x="2687037" y="1492830"/>
          <a:ext cx="1423351" cy="142335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000" b="1" kern="1200" dirty="0">
              <a:latin typeface="Poppins" panose="00000500000000000000" pitchFamily="2" charset="0"/>
              <a:cs typeface="Poppins" panose="00000500000000000000" pitchFamily="2" charset="0"/>
            </a:rPr>
            <a:t>Bogotá confía en su gobierno</a:t>
          </a:r>
          <a:endParaRPr lang="es-CO" sz="1000" b="1" kern="1200" dirty="0"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2895482" y="1701275"/>
        <a:ext cx="1006461" cy="1006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2877-9BC6-4A3F-8A85-0BF8D0C553BF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D4233-13E3-4AB3-8B66-F24AF1A9B1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73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756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16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33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755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7722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980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>
          <a:extLst>
            <a:ext uri="{FF2B5EF4-FFF2-40B4-BE49-F238E27FC236}">
              <a16:creationId xmlns:a16="http://schemas.microsoft.com/office/drawing/2014/main" id="{B235BCF9-D0BE-6011-8F68-473AFEB9F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>
            <a:extLst>
              <a:ext uri="{FF2B5EF4-FFF2-40B4-BE49-F238E27FC236}">
                <a16:creationId xmlns:a16="http://schemas.microsoft.com/office/drawing/2014/main" id="{F884C5FC-9911-8432-8FDB-469DA45A72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>
            <a:extLst>
              <a:ext uri="{FF2B5EF4-FFF2-40B4-BE49-F238E27FC236}">
                <a16:creationId xmlns:a16="http://schemas.microsoft.com/office/drawing/2014/main" id="{FE722672-0723-C427-D40F-261A548214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37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>
          <a:extLst>
            <a:ext uri="{FF2B5EF4-FFF2-40B4-BE49-F238E27FC236}">
              <a16:creationId xmlns:a16="http://schemas.microsoft.com/office/drawing/2014/main" id="{7B5915AA-D8EE-5EF4-5ABD-576F565DB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>
            <a:extLst>
              <a:ext uri="{FF2B5EF4-FFF2-40B4-BE49-F238E27FC236}">
                <a16:creationId xmlns:a16="http://schemas.microsoft.com/office/drawing/2014/main" id="{2D452C12-351F-7517-B4BC-F9FC83CA98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>
            <a:extLst>
              <a:ext uri="{FF2B5EF4-FFF2-40B4-BE49-F238E27FC236}">
                <a16:creationId xmlns:a16="http://schemas.microsoft.com/office/drawing/2014/main" id="{FF30E81A-2D53-AA0F-2C27-C01897FB6B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08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110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7508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55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694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6395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0119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823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591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516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6224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EA3482-8B27-0C82-A095-F685A0144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79" t="17580" r="10731" b="143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Google Shape;78;p15">
            <a:extLst>
              <a:ext uri="{FF2B5EF4-FFF2-40B4-BE49-F238E27FC236}">
                <a16:creationId xmlns:a16="http://schemas.microsoft.com/office/drawing/2014/main" id="{428A7C73-8702-0B9B-920C-366B17C64D7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61657" y="6166993"/>
            <a:ext cx="1384850" cy="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39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250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26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5256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934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882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645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83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454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62AF8-74F5-42F9-A411-62A6651C5B8C}" type="datetimeFigureOut">
              <a:rPr lang="es-CO" smtClean="0"/>
              <a:t>16/02/2024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C105E-AB4D-4375-9BB3-E742D909C0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31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CBA266C5-6425-4ACD-BA6E-8112E0CD24BF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Plan de acción Modelo Integrado de Planeación y Gestión - MIPG 2024</a:t>
            </a:r>
            <a:endParaRPr lang="es-419" sz="2400" dirty="0">
              <a:solidFill>
                <a:srgbClr val="C00000"/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F6E3D53-1543-C5A6-100D-D5BF8E6DF9E3}"/>
              </a:ext>
            </a:extLst>
          </p:cNvPr>
          <p:cNvGrpSpPr/>
          <p:nvPr/>
        </p:nvGrpSpPr>
        <p:grpSpPr>
          <a:xfrm>
            <a:off x="1032387" y="983226"/>
            <a:ext cx="11236523" cy="4945626"/>
            <a:chOff x="420688" y="639763"/>
            <a:chExt cx="11622087" cy="6218237"/>
          </a:xfrm>
        </p:grpSpPr>
        <p:pic>
          <p:nvPicPr>
            <p:cNvPr id="9" name="Imagen 1">
              <a:extLst>
                <a:ext uri="{FF2B5EF4-FFF2-40B4-BE49-F238E27FC236}">
                  <a16:creationId xmlns:a16="http://schemas.microsoft.com/office/drawing/2014/main" id="{C05EF3D6-EE94-E51D-28B1-D805AD9FC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88" y="639763"/>
              <a:ext cx="11622087" cy="621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64305F4-74B5-1311-AD2E-2A84ED858DF4}"/>
                </a:ext>
              </a:extLst>
            </p:cNvPr>
            <p:cNvSpPr/>
            <p:nvPr/>
          </p:nvSpPr>
          <p:spPr>
            <a:xfrm>
              <a:off x="5466735" y="646331"/>
              <a:ext cx="1307691" cy="464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Reporte FURAG 2023</a:t>
              </a:r>
              <a:endParaRPr lang="es-CO" sz="1400" b="1" dirty="0">
                <a:solidFill>
                  <a:srgbClr val="00B05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C67B197-3610-FB03-D5D2-7A338887C896}"/>
                </a:ext>
              </a:extLst>
            </p:cNvPr>
            <p:cNvSpPr/>
            <p:nvPr/>
          </p:nvSpPr>
          <p:spPr>
            <a:xfrm>
              <a:off x="673509" y="5736177"/>
              <a:ext cx="2305665" cy="646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b="1" dirty="0">
                <a:solidFill>
                  <a:srgbClr val="00B05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43E623F-6549-99CB-735A-980AD54D4312}"/>
              </a:ext>
            </a:extLst>
          </p:cNvPr>
          <p:cNvSpPr txBox="1"/>
          <p:nvPr/>
        </p:nvSpPr>
        <p:spPr>
          <a:xfrm>
            <a:off x="1710817" y="6115663"/>
            <a:ext cx="9547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kumimoji="0" sz="36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MX" sz="2400" b="0" dirty="0">
                <a:latin typeface="+mn-lt"/>
              </a:rPr>
              <a:t>Revisión de Plataforma Estratégica de cada Entidad</a:t>
            </a:r>
            <a:endParaRPr lang="es-CO" sz="2400" b="0" dirty="0">
              <a:latin typeface="+mn-lt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17F39F5-570B-202B-2C61-01EB2500446A}"/>
              </a:ext>
            </a:extLst>
          </p:cNvPr>
          <p:cNvSpPr/>
          <p:nvPr/>
        </p:nvSpPr>
        <p:spPr>
          <a:xfrm rot="16200000" flipH="1">
            <a:off x="6480597" y="1961547"/>
            <a:ext cx="45719" cy="82700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343A406-B3F7-B737-5A98-3FECECF962AA}"/>
              </a:ext>
            </a:extLst>
          </p:cNvPr>
          <p:cNvSpPr/>
          <p:nvPr/>
        </p:nvSpPr>
        <p:spPr>
          <a:xfrm>
            <a:off x="2281084" y="1434522"/>
            <a:ext cx="2625214" cy="369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500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7788929-707D-5937-FB11-1C1F5FB9CBE7}"/>
              </a:ext>
            </a:extLst>
          </p:cNvPr>
          <p:cNvSpPr/>
          <p:nvPr/>
        </p:nvSpPr>
        <p:spPr>
          <a:xfrm>
            <a:off x="-13886" y="2556723"/>
            <a:ext cx="1233088" cy="152366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  <a:cs typeface="Arial" panose="020B0604020202020204" pitchFamily="34" charset="0"/>
              </a:rPr>
              <a:t>Ene/24 Establecer acciones de implementación y mejora</a:t>
            </a:r>
            <a:endParaRPr lang="es-CO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62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EC48F9-959D-2063-7ECD-7239EEDFB870}"/>
              </a:ext>
            </a:extLst>
          </p:cNvPr>
          <p:cNvSpPr txBox="1"/>
          <p:nvPr/>
        </p:nvSpPr>
        <p:spPr>
          <a:xfrm>
            <a:off x="5736446" y="1690998"/>
            <a:ext cx="54773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latin typeface="Poppins" panose="00000500000000000000" pitchFamily="2" charset="0"/>
                <a:cs typeface="Poppins" panose="00000500000000000000" pitchFamily="2" charset="0"/>
              </a:rPr>
              <a:t>Fortalecer el territorio como un espacio propicio para el desarrollo empresarial, el fomento de capacidades, la generación valor y riqueza y de soluciones innovadoras para el territorio. Incluir acceso a oportunidades de formación para el emprendimiento y el trabajo y oportunidades de empleo y educación superior.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83A434E-086D-4375-A9DB-0EF233F682ED}"/>
              </a:ext>
            </a:extLst>
          </p:cNvPr>
          <p:cNvSpPr/>
          <p:nvPr/>
        </p:nvSpPr>
        <p:spPr>
          <a:xfrm>
            <a:off x="-1383909" y="0"/>
            <a:ext cx="6711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746E480-5165-422C-9E4C-3DBF052D86AE}"/>
              </a:ext>
            </a:extLst>
          </p:cNvPr>
          <p:cNvSpPr/>
          <p:nvPr/>
        </p:nvSpPr>
        <p:spPr>
          <a:xfrm rot="16200000">
            <a:off x="6441684" y="982277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840B935-ADAC-4F53-9021-F748EA4891FE}"/>
              </a:ext>
            </a:extLst>
          </p:cNvPr>
          <p:cNvSpPr/>
          <p:nvPr/>
        </p:nvSpPr>
        <p:spPr>
          <a:xfrm>
            <a:off x="11702562" y="0"/>
            <a:ext cx="489438" cy="22661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2F90CA9-BEDD-46A6-B348-CCE032D89040}"/>
              </a:ext>
            </a:extLst>
          </p:cNvPr>
          <p:cNvSpPr txBox="1"/>
          <p:nvPr/>
        </p:nvSpPr>
        <p:spPr>
          <a:xfrm rot="5400000">
            <a:off x="10795384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B2DAEEB-A4D5-4B00-980A-547860A90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r="22105"/>
          <a:stretch/>
        </p:blipFill>
        <p:spPr>
          <a:xfrm>
            <a:off x="-1470212" y="-1"/>
            <a:ext cx="6797999" cy="6858000"/>
          </a:xfrm>
          <a:prstGeom prst="rect">
            <a:avLst/>
          </a:prstGeom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0981D0EB-4DBA-4419-878C-0B5F01412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370" y="896874"/>
            <a:ext cx="492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Bogotá confía en su potencial</a:t>
            </a:r>
          </a:p>
        </p:txBody>
      </p:sp>
    </p:spTree>
    <p:extLst>
      <p:ext uri="{BB962C8B-B14F-4D97-AF65-F5344CB8AC3E}">
        <p14:creationId xmlns:p14="http://schemas.microsoft.com/office/powerpoint/2010/main" val="283734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3C80794-DB2F-4628-94DB-293BEB85E6DA}"/>
              </a:ext>
            </a:extLst>
          </p:cNvPr>
          <p:cNvSpPr/>
          <p:nvPr/>
        </p:nvSpPr>
        <p:spPr>
          <a:xfrm>
            <a:off x="27209" y="33765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509C89-943D-99DB-9A6F-AA7150095F3E}"/>
              </a:ext>
            </a:extLst>
          </p:cNvPr>
          <p:cNvSpPr txBox="1"/>
          <p:nvPr/>
        </p:nvSpPr>
        <p:spPr>
          <a:xfrm>
            <a:off x="6555724" y="2507169"/>
            <a:ext cx="4689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419" altLang="es-CO" sz="2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Lograr acciones concretas para la ordenación del territorio, la movilidad sostenible, el acceso a la vivienda, la infraestructura de  servicios públicos y la mitigación y adaptación al cambio climático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CC0762-FEB9-42A9-84DC-7F09178BFE16}"/>
              </a:ext>
            </a:extLst>
          </p:cNvPr>
          <p:cNvSpPr/>
          <p:nvPr/>
        </p:nvSpPr>
        <p:spPr>
          <a:xfrm>
            <a:off x="12082272" y="374904"/>
            <a:ext cx="109728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7101FF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2300E9C-7C82-458D-A42A-FACD3591296D}"/>
              </a:ext>
            </a:extLst>
          </p:cNvPr>
          <p:cNvSpPr/>
          <p:nvPr/>
        </p:nvSpPr>
        <p:spPr>
          <a:xfrm rot="16200000">
            <a:off x="1529543" y="4968008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62D536A-0933-47F9-8399-72B6EF8AB6AD}"/>
              </a:ext>
            </a:extLst>
          </p:cNvPr>
          <p:cNvSpPr/>
          <p:nvPr/>
        </p:nvSpPr>
        <p:spPr>
          <a:xfrm rot="16200000">
            <a:off x="5266042" y="1834414"/>
            <a:ext cx="56974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E3C506-4E42-440F-B804-768123AE8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48" y="2615453"/>
            <a:ext cx="3963925" cy="264261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FF5CF99-D5E2-494F-97AA-36450C493B50}"/>
              </a:ext>
            </a:extLst>
          </p:cNvPr>
          <p:cNvSpPr txBox="1"/>
          <p:nvPr/>
        </p:nvSpPr>
        <p:spPr>
          <a:xfrm>
            <a:off x="1565586" y="1839509"/>
            <a:ext cx="4075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4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51DF0FA-B836-42AA-AE43-3D8CB7D4AAD2}"/>
              </a:ext>
            </a:extLst>
          </p:cNvPr>
          <p:cNvSpPr/>
          <p:nvPr/>
        </p:nvSpPr>
        <p:spPr>
          <a:xfrm>
            <a:off x="0" y="0"/>
            <a:ext cx="470564" cy="21629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5278B5-581A-4509-80EC-0618C8A3EB14}"/>
              </a:ext>
            </a:extLst>
          </p:cNvPr>
          <p:cNvSpPr txBox="1"/>
          <p:nvPr/>
        </p:nvSpPr>
        <p:spPr>
          <a:xfrm rot="5400000">
            <a:off x="-891539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8AFF70AB-4867-4827-AA80-B904E7A4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786300"/>
            <a:ext cx="10791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000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Bogotá cuida su medio ambiente y confía en el desarrollo de su territorio</a:t>
            </a:r>
            <a:endParaRPr lang="es-CO" altLang="es-CO" sz="4000" b="1" dirty="0">
              <a:solidFill>
                <a:srgbClr val="FFC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4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BECC7C-336C-2651-5FB4-D4105F74B6A2}"/>
              </a:ext>
            </a:extLst>
          </p:cNvPr>
          <p:cNvSpPr txBox="1"/>
          <p:nvPr/>
        </p:nvSpPr>
        <p:spPr>
          <a:xfrm>
            <a:off x="-144779" y="8600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Objetivos estratégicos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29D744-2D5D-4835-0B67-67133CF2F0B3}"/>
              </a:ext>
            </a:extLst>
          </p:cNvPr>
          <p:cNvSpPr txBox="1"/>
          <p:nvPr/>
        </p:nvSpPr>
        <p:spPr>
          <a:xfrm>
            <a:off x="496626" y="1709359"/>
            <a:ext cx="73878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latin typeface="Poppins" panose="00000500000000000000" pitchFamily="2" charset="0"/>
                <a:cs typeface="Poppins" panose="00000500000000000000" pitchFamily="2" charset="0"/>
              </a:rPr>
              <a:t>Lograr acciones concretas para la mitigación y adaptación al cambio climático, la ordenación del territorio, la movilidad sostenible, el acceso a la vivienda y la infraestructura de los servicios públicos. </a:t>
            </a:r>
          </a:p>
          <a:p>
            <a:endParaRPr lang="es-MX" sz="1600" b="1" dirty="0">
              <a:solidFill>
                <a:srgbClr val="7101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MX"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Acciones del Sector Movilidad: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Avanzar en la estructuración y construcción de las líneas de Metro, L1, L2, calle 100.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Avanzar en la estructuración, diseño y construcción de troncales, cables, patios, estación central.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Fortalecer el mantenimiento de estaciones e intervenciones en infraestructura.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Implementar PRUMS + desarrollo urbanístico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Avanzar en la inserción e integración de </a:t>
            </a:r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Regiotram</a:t>
            </a: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Implementar nuevas fuentes de financiación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E8F1C50-6A1B-4C46-B2A1-4BDD8553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721" y="6121699"/>
            <a:ext cx="2243182" cy="44538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C116D5C-FDE8-4E4D-B772-46DC3F3A11B9}"/>
              </a:ext>
            </a:extLst>
          </p:cNvPr>
          <p:cNvSpPr/>
          <p:nvPr/>
        </p:nvSpPr>
        <p:spPr>
          <a:xfrm>
            <a:off x="7949953" y="0"/>
            <a:ext cx="515173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2360590-F4FE-48C2-B12F-213742A5DA94}"/>
              </a:ext>
            </a:extLst>
          </p:cNvPr>
          <p:cNvSpPr/>
          <p:nvPr/>
        </p:nvSpPr>
        <p:spPr>
          <a:xfrm rot="16200000">
            <a:off x="1557411" y="976510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C77396-53A0-4AAC-A55F-96244223236E}"/>
              </a:ext>
            </a:extLst>
          </p:cNvPr>
          <p:cNvSpPr txBox="1"/>
          <p:nvPr/>
        </p:nvSpPr>
        <p:spPr>
          <a:xfrm rot="5400000">
            <a:off x="-854354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7101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C65238F-940D-448D-A208-0D9BBAC4120C}"/>
              </a:ext>
            </a:extLst>
          </p:cNvPr>
          <p:cNvSpPr/>
          <p:nvPr/>
        </p:nvSpPr>
        <p:spPr>
          <a:xfrm>
            <a:off x="-21152" y="0"/>
            <a:ext cx="489438" cy="22661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2BC9E54-7333-44D0-A8D5-EE53B6A56949}"/>
              </a:ext>
            </a:extLst>
          </p:cNvPr>
          <p:cNvSpPr txBox="1"/>
          <p:nvPr/>
        </p:nvSpPr>
        <p:spPr>
          <a:xfrm rot="5400000">
            <a:off x="-928330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D6A3553-BE8F-41D3-95B6-6F9F6BCDE9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32727"/>
          <a:stretch/>
        </p:blipFill>
        <p:spPr>
          <a:xfrm>
            <a:off x="8000999" y="-1"/>
            <a:ext cx="5161905" cy="6858000"/>
          </a:xfrm>
          <a:prstGeom prst="rect">
            <a:avLst/>
          </a:prstGeom>
        </p:spPr>
      </p:pic>
      <p:sp>
        <p:nvSpPr>
          <p:cNvPr id="18" name="CuadroTexto 2">
            <a:extLst>
              <a:ext uri="{FF2B5EF4-FFF2-40B4-BE49-F238E27FC236}">
                <a16:creationId xmlns:a16="http://schemas.microsoft.com/office/drawing/2014/main" id="{558B904A-CB9D-451E-AD90-44996F309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643" y="789336"/>
            <a:ext cx="553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s-CO" sz="20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Bogotá cuida su medio ambiente y confía en el desarrollo de su territorio</a:t>
            </a:r>
          </a:p>
        </p:txBody>
      </p:sp>
    </p:spTree>
    <p:extLst>
      <p:ext uri="{BB962C8B-B14F-4D97-AF65-F5344CB8AC3E}">
        <p14:creationId xmlns:p14="http://schemas.microsoft.com/office/powerpoint/2010/main" val="204739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3C80794-DB2F-4628-94DB-293BEB85E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509C89-943D-99DB-9A6F-AA7150095F3E}"/>
              </a:ext>
            </a:extLst>
          </p:cNvPr>
          <p:cNvSpPr txBox="1"/>
          <p:nvPr/>
        </p:nvSpPr>
        <p:spPr>
          <a:xfrm>
            <a:off x="6795882" y="2274838"/>
            <a:ext cx="5026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Lograr un espacio de confianza en donde el ciudadano se sienta </a:t>
            </a:r>
            <a:r>
              <a:rPr lang="es-419" sz="2400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respaldado por la administración pública en sus relaciones cotidianas. </a:t>
            </a:r>
            <a:endParaRPr lang="es-CO" sz="2400" dirty="0">
              <a:solidFill>
                <a:srgbClr val="FFC000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CC0762-FEB9-42A9-84DC-7F09178BFE16}"/>
              </a:ext>
            </a:extLst>
          </p:cNvPr>
          <p:cNvSpPr/>
          <p:nvPr/>
        </p:nvSpPr>
        <p:spPr>
          <a:xfrm>
            <a:off x="12082272" y="374904"/>
            <a:ext cx="109728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B1BF1C-A343-4AEC-A054-3E979AD8D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1" y="2071942"/>
            <a:ext cx="3963924" cy="264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3449CA6-AC43-4E43-8716-212BBE219741}"/>
              </a:ext>
            </a:extLst>
          </p:cNvPr>
          <p:cNvSpPr/>
          <p:nvPr/>
        </p:nvSpPr>
        <p:spPr>
          <a:xfrm rot="16200000">
            <a:off x="1239712" y="3830985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984D19-CC7E-4999-A83B-8E526BB999AC}"/>
              </a:ext>
            </a:extLst>
          </p:cNvPr>
          <p:cNvSpPr/>
          <p:nvPr/>
        </p:nvSpPr>
        <p:spPr>
          <a:xfrm rot="16200000">
            <a:off x="5816654" y="1178639"/>
            <a:ext cx="56974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29E409-D820-4D7C-A8B1-246E575D1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41" y="2071942"/>
            <a:ext cx="3963924" cy="264282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1048D19-2364-4900-8878-A9D4C44AA17F}"/>
              </a:ext>
            </a:extLst>
          </p:cNvPr>
          <p:cNvSpPr txBox="1"/>
          <p:nvPr/>
        </p:nvSpPr>
        <p:spPr>
          <a:xfrm>
            <a:off x="1684169" y="1210525"/>
            <a:ext cx="4075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5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CDB8B28-CFA5-4A3D-ABCB-DBFB3CDDA377}"/>
              </a:ext>
            </a:extLst>
          </p:cNvPr>
          <p:cNvSpPr/>
          <p:nvPr/>
        </p:nvSpPr>
        <p:spPr>
          <a:xfrm>
            <a:off x="0" y="0"/>
            <a:ext cx="470564" cy="21629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99F1D03-F8A7-4838-BB5C-4E40D7A86C61}"/>
              </a:ext>
            </a:extLst>
          </p:cNvPr>
          <p:cNvSpPr txBox="1"/>
          <p:nvPr/>
        </p:nvSpPr>
        <p:spPr>
          <a:xfrm rot="5400000">
            <a:off x="-891539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C9B9D166-2D3D-43E0-B07F-75A6307F9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880892"/>
            <a:ext cx="9259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3200" b="1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Bogotá confía en su Gobierno </a:t>
            </a:r>
          </a:p>
        </p:txBody>
      </p:sp>
    </p:spTree>
    <p:extLst>
      <p:ext uri="{BB962C8B-B14F-4D97-AF65-F5344CB8AC3E}">
        <p14:creationId xmlns:p14="http://schemas.microsoft.com/office/powerpoint/2010/main" val="128851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9AB19D-D16A-0318-20BB-72AE1CB71CFB}"/>
              </a:ext>
            </a:extLst>
          </p:cNvPr>
          <p:cNvSpPr txBox="1"/>
          <p:nvPr/>
        </p:nvSpPr>
        <p:spPr>
          <a:xfrm>
            <a:off x="5994843" y="1797783"/>
            <a:ext cx="50696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latin typeface="Poppins" panose="00000500000000000000" pitchFamily="2" charset="0"/>
                <a:cs typeface="Poppins" panose="00000500000000000000" pitchFamily="2" charset="0"/>
              </a:rPr>
              <a:t>Establecer un espacio de confianza donde los ciudadanos se sientan respaldados por la administración pública en sus interacciones cotidianas, promoviendo la transparencia, la eficiencia y la cercanía.</a:t>
            </a:r>
            <a:endParaRPr lang="es-CO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s-CO" sz="16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50838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MX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Acciones del Sector Movilidad: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Racionalización y virtualización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Fortalecer la Incidencia ciudadana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Mejorar la satisfacción ciudadana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Mejorar y fortalecer la formación de capacidades</a:t>
            </a:r>
          </a:p>
          <a:p>
            <a:endParaRPr lang="es-CO" sz="3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0FD371-0A2B-49AB-9F91-EE7713517025}"/>
              </a:ext>
            </a:extLst>
          </p:cNvPr>
          <p:cNvSpPr txBox="1"/>
          <p:nvPr/>
        </p:nvSpPr>
        <p:spPr>
          <a:xfrm rot="5400000">
            <a:off x="-854354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7101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2340401-09D2-4E4E-904C-2C77AF484E7E}"/>
              </a:ext>
            </a:extLst>
          </p:cNvPr>
          <p:cNvSpPr/>
          <p:nvPr/>
        </p:nvSpPr>
        <p:spPr>
          <a:xfrm>
            <a:off x="-1383909" y="0"/>
            <a:ext cx="6711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14D7ACF-C6CC-49BD-A4D5-B19FF5D79F4C}"/>
              </a:ext>
            </a:extLst>
          </p:cNvPr>
          <p:cNvSpPr/>
          <p:nvPr/>
        </p:nvSpPr>
        <p:spPr>
          <a:xfrm>
            <a:off x="11702562" y="0"/>
            <a:ext cx="489438" cy="22661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7A5BC88-564D-49AD-9255-C11AFDC69409}"/>
              </a:ext>
            </a:extLst>
          </p:cNvPr>
          <p:cNvSpPr txBox="1"/>
          <p:nvPr/>
        </p:nvSpPr>
        <p:spPr>
          <a:xfrm rot="5400000">
            <a:off x="10795384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843B49E-A89D-4376-8C5D-78F0A7649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26450"/>
          <a:stretch/>
        </p:blipFill>
        <p:spPr>
          <a:xfrm>
            <a:off x="-1470212" y="-1"/>
            <a:ext cx="6797999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E098D4B-603E-41C9-9F74-62EBDDDA9E3A}"/>
              </a:ext>
            </a:extLst>
          </p:cNvPr>
          <p:cNvSpPr/>
          <p:nvPr/>
        </p:nvSpPr>
        <p:spPr>
          <a:xfrm rot="16200000">
            <a:off x="6648157" y="982277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CuadroTexto 2">
            <a:extLst>
              <a:ext uri="{FF2B5EF4-FFF2-40B4-BE49-F238E27FC236}">
                <a16:creationId xmlns:a16="http://schemas.microsoft.com/office/drawing/2014/main" id="{5A04720C-6A23-467D-9654-15C4CE30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843" y="896874"/>
            <a:ext cx="492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Bogotá confía en su Gobierno</a:t>
            </a:r>
          </a:p>
        </p:txBody>
      </p:sp>
    </p:spTree>
    <p:extLst>
      <p:ext uri="{BB962C8B-B14F-4D97-AF65-F5344CB8AC3E}">
        <p14:creationId xmlns:p14="http://schemas.microsoft.com/office/powerpoint/2010/main" val="931177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>
          <a:extLst>
            <a:ext uri="{FF2B5EF4-FFF2-40B4-BE49-F238E27FC236}">
              <a16:creationId xmlns:a16="http://schemas.microsoft.com/office/drawing/2014/main" id="{A70A8348-FD39-141C-93A0-4D80A8FB9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2">
            <a:extLst>
              <a:ext uri="{FF2B5EF4-FFF2-40B4-BE49-F238E27FC236}">
                <a16:creationId xmlns:a16="http://schemas.microsoft.com/office/drawing/2014/main" id="{E6D0C736-59E6-226A-ECB1-F7AC3D970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755"/>
            <a:ext cx="492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lang="es-CO" altLang="es-CO" sz="24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ronograma</a:t>
            </a:r>
            <a:r>
              <a:rPr lang="es-CO" altLang="es-CO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PDD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3EE0886-B3D8-29A3-EAC7-45B0F387E1F6}"/>
              </a:ext>
            </a:extLst>
          </p:cNvPr>
          <p:cNvCxnSpPr/>
          <p:nvPr/>
        </p:nvCxnSpPr>
        <p:spPr>
          <a:xfrm>
            <a:off x="393405" y="3625702"/>
            <a:ext cx="11121655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66E1A54-80EA-DC57-6C24-3AB0EF16D57D}"/>
              </a:ext>
            </a:extLst>
          </p:cNvPr>
          <p:cNvSpPr txBox="1"/>
          <p:nvPr/>
        </p:nvSpPr>
        <p:spPr>
          <a:xfrm>
            <a:off x="360736" y="3614501"/>
            <a:ext cx="84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15-feb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40F038-5BF8-F46E-F7C1-A1D69BE5C2B6}"/>
              </a:ext>
            </a:extLst>
          </p:cNvPr>
          <p:cNvSpPr txBox="1"/>
          <p:nvPr/>
        </p:nvSpPr>
        <p:spPr>
          <a:xfrm>
            <a:off x="2870136" y="3614500"/>
            <a:ext cx="845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29-feb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700B39-D821-68D1-F16B-D75C1C726161}"/>
              </a:ext>
            </a:extLst>
          </p:cNvPr>
          <p:cNvSpPr txBox="1"/>
          <p:nvPr/>
        </p:nvSpPr>
        <p:spPr>
          <a:xfrm>
            <a:off x="5260671" y="3613953"/>
            <a:ext cx="100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31-mar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C542C38-0A43-3520-375B-A88D93C29DAC}"/>
              </a:ext>
            </a:extLst>
          </p:cNvPr>
          <p:cNvSpPr txBox="1"/>
          <p:nvPr/>
        </p:nvSpPr>
        <p:spPr>
          <a:xfrm>
            <a:off x="8128698" y="3603343"/>
            <a:ext cx="845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30-abr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445A07-5316-5AA2-BF92-0DDD12222989}"/>
              </a:ext>
            </a:extLst>
          </p:cNvPr>
          <p:cNvSpPr txBox="1"/>
          <p:nvPr/>
        </p:nvSpPr>
        <p:spPr>
          <a:xfrm>
            <a:off x="10985443" y="3636926"/>
            <a:ext cx="1020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31-may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0E1B36-78E3-E7C3-356A-335D7EED1772}"/>
              </a:ext>
            </a:extLst>
          </p:cNvPr>
          <p:cNvSpPr txBox="1"/>
          <p:nvPr/>
        </p:nvSpPr>
        <p:spPr>
          <a:xfrm>
            <a:off x="2282327" y="4125717"/>
            <a:ext cx="20930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Instalación CTPD  y entrega de Anteproyecto PDD</a:t>
            </a:r>
          </a:p>
          <a:p>
            <a:pPr algn="ctr"/>
            <a:endParaRPr lang="es-MX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Reto de Innovación</a:t>
            </a: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D24A57F-1011-31FA-D90D-66B5C7FFDABF}"/>
              </a:ext>
            </a:extLst>
          </p:cNvPr>
          <p:cNvSpPr txBox="1"/>
          <p:nvPr/>
        </p:nvSpPr>
        <p:spPr>
          <a:xfrm>
            <a:off x="4841574" y="4125173"/>
            <a:ext cx="209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Entrega del concepto del CTPD</a:t>
            </a: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C448C45-B850-4700-97A0-49811C8835E3}"/>
              </a:ext>
            </a:extLst>
          </p:cNvPr>
          <p:cNvSpPr txBox="1"/>
          <p:nvPr/>
        </p:nvSpPr>
        <p:spPr>
          <a:xfrm>
            <a:off x="7474000" y="4121330"/>
            <a:ext cx="2093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Entrega del proyecto de Acuerdo PDD al Concejo</a:t>
            </a: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D179EA-DF98-1633-937D-F095EE6ABC3C}"/>
              </a:ext>
            </a:extLst>
          </p:cNvPr>
          <p:cNvSpPr txBox="1"/>
          <p:nvPr/>
        </p:nvSpPr>
        <p:spPr>
          <a:xfrm>
            <a:off x="6041446" y="5377164"/>
            <a:ext cx="209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Respuesta al CTPD</a:t>
            </a:r>
            <a:endParaRPr lang="es-C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33AE7BD-1F54-E04E-0108-38C88152E82D}"/>
              </a:ext>
            </a:extLst>
          </p:cNvPr>
          <p:cNvSpPr txBox="1"/>
          <p:nvPr/>
        </p:nvSpPr>
        <p:spPr>
          <a:xfrm>
            <a:off x="9980126" y="4048258"/>
            <a:ext cx="209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Acuerdo PDD  Concejo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CAFA820-C9FD-F89A-EF1A-EDBC7D5D0083}"/>
              </a:ext>
            </a:extLst>
          </p:cNvPr>
          <p:cNvCxnSpPr>
            <a:cxnSpLocks/>
          </p:cNvCxnSpPr>
          <p:nvPr/>
        </p:nvCxnSpPr>
        <p:spPr>
          <a:xfrm>
            <a:off x="3615450" y="3614635"/>
            <a:ext cx="0" cy="506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47F5F499-A61B-6166-8317-7BBD9BCD7629}"/>
              </a:ext>
            </a:extLst>
          </p:cNvPr>
          <p:cNvCxnSpPr>
            <a:cxnSpLocks/>
          </p:cNvCxnSpPr>
          <p:nvPr/>
        </p:nvCxnSpPr>
        <p:spPr>
          <a:xfrm>
            <a:off x="6170808" y="3657772"/>
            <a:ext cx="0" cy="506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A17F888E-C1CF-EE2F-8CC6-CF5088DAC466}"/>
              </a:ext>
            </a:extLst>
          </p:cNvPr>
          <p:cNvCxnSpPr>
            <a:cxnSpLocks/>
          </p:cNvCxnSpPr>
          <p:nvPr/>
        </p:nvCxnSpPr>
        <p:spPr>
          <a:xfrm>
            <a:off x="8870678" y="3657771"/>
            <a:ext cx="0" cy="506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F8F04BA5-6702-D4E8-75DB-8166301B1F77}"/>
              </a:ext>
            </a:extLst>
          </p:cNvPr>
          <p:cNvCxnSpPr>
            <a:cxnSpLocks/>
          </p:cNvCxnSpPr>
          <p:nvPr/>
        </p:nvCxnSpPr>
        <p:spPr>
          <a:xfrm>
            <a:off x="11026644" y="3625702"/>
            <a:ext cx="0" cy="506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13735302-12DF-51DB-1139-59A8A2D1AE08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7087964" y="3657770"/>
            <a:ext cx="3924" cy="1719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BD5DD9B-26EC-1B52-C2ED-AE1D46930FDD}"/>
              </a:ext>
            </a:extLst>
          </p:cNvPr>
          <p:cNvSpPr txBox="1"/>
          <p:nvPr/>
        </p:nvSpPr>
        <p:spPr>
          <a:xfrm>
            <a:off x="3907015" y="1176537"/>
            <a:ext cx="598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</a:rPr>
              <a:t>Formulación de nuevos proyectos de inversión SDM metodología MGA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85F5648-9D76-3352-DC27-37D32A73B191}"/>
              </a:ext>
            </a:extLst>
          </p:cNvPr>
          <p:cNvSpPr txBox="1"/>
          <p:nvPr/>
        </p:nvSpPr>
        <p:spPr>
          <a:xfrm>
            <a:off x="3769366" y="6102168"/>
            <a:ext cx="503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Meta: 41 eventos ciudadanos + mínimo 13 talleres poblacionales + 120.000 propuestas ciudadanas </a:t>
            </a:r>
            <a:endParaRPr lang="es-CO" b="1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9D63BCE-A1B2-5CDA-C968-594EF3C9FAD0}"/>
              </a:ext>
            </a:extLst>
          </p:cNvPr>
          <p:cNvSpPr txBox="1"/>
          <p:nvPr/>
        </p:nvSpPr>
        <p:spPr>
          <a:xfrm>
            <a:off x="8561593" y="1964778"/>
            <a:ext cx="3099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</a:rPr>
              <a:t>Registro de los nuevos proyectos de inversión en el Banco de Proyectos de SDP y DNP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947253E-EB38-0C6F-403F-B4F4AAD25BC8}"/>
              </a:ext>
            </a:extLst>
          </p:cNvPr>
          <p:cNvCxnSpPr>
            <a:cxnSpLocks/>
          </p:cNvCxnSpPr>
          <p:nvPr/>
        </p:nvCxnSpPr>
        <p:spPr>
          <a:xfrm>
            <a:off x="3724939" y="6064102"/>
            <a:ext cx="513590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25450E2E-520F-49D7-4F7D-92D6FD03D303}"/>
              </a:ext>
            </a:extLst>
          </p:cNvPr>
          <p:cNvCxnSpPr>
            <a:cxnSpLocks/>
          </p:cNvCxnSpPr>
          <p:nvPr/>
        </p:nvCxnSpPr>
        <p:spPr>
          <a:xfrm flipV="1">
            <a:off x="10537705" y="2949677"/>
            <a:ext cx="0" cy="70809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D4473DCD-444B-77E8-AC44-82804ADAEBB0}"/>
              </a:ext>
            </a:extLst>
          </p:cNvPr>
          <p:cNvCxnSpPr>
            <a:cxnSpLocks/>
          </p:cNvCxnSpPr>
          <p:nvPr/>
        </p:nvCxnSpPr>
        <p:spPr>
          <a:xfrm>
            <a:off x="3782502" y="1836445"/>
            <a:ext cx="647154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E8F05791-3909-D322-AC02-2291335BDD81}"/>
              </a:ext>
            </a:extLst>
          </p:cNvPr>
          <p:cNvCxnSpPr>
            <a:cxnSpLocks/>
          </p:cNvCxnSpPr>
          <p:nvPr/>
        </p:nvCxnSpPr>
        <p:spPr>
          <a:xfrm flipV="1">
            <a:off x="3804444" y="2795943"/>
            <a:ext cx="0" cy="8618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0926AE8F-62DF-5E5A-25F8-0B6B6EFE4666}"/>
              </a:ext>
            </a:extLst>
          </p:cNvPr>
          <p:cNvCxnSpPr>
            <a:cxnSpLocks/>
          </p:cNvCxnSpPr>
          <p:nvPr/>
        </p:nvCxnSpPr>
        <p:spPr>
          <a:xfrm flipV="1">
            <a:off x="4458816" y="3362278"/>
            <a:ext cx="0" cy="2410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E127176D-04D5-13B7-7F95-C0870E33A119}"/>
              </a:ext>
            </a:extLst>
          </p:cNvPr>
          <p:cNvCxnSpPr>
            <a:cxnSpLocks/>
          </p:cNvCxnSpPr>
          <p:nvPr/>
        </p:nvCxnSpPr>
        <p:spPr>
          <a:xfrm flipV="1">
            <a:off x="6315439" y="3362278"/>
            <a:ext cx="0" cy="2410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44A9150B-BD69-A756-46FA-45FA90EEC172}"/>
              </a:ext>
            </a:extLst>
          </p:cNvPr>
          <p:cNvCxnSpPr>
            <a:cxnSpLocks/>
          </p:cNvCxnSpPr>
          <p:nvPr/>
        </p:nvCxnSpPr>
        <p:spPr>
          <a:xfrm flipV="1">
            <a:off x="7780846" y="3366322"/>
            <a:ext cx="0" cy="2410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296C15F3-1C86-0EDB-71DF-96044A0612B0}"/>
              </a:ext>
            </a:extLst>
          </p:cNvPr>
          <p:cNvCxnSpPr>
            <a:cxnSpLocks/>
          </p:cNvCxnSpPr>
          <p:nvPr/>
        </p:nvCxnSpPr>
        <p:spPr>
          <a:xfrm flipV="1">
            <a:off x="790666" y="3328373"/>
            <a:ext cx="0" cy="24106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1D7791C-2061-A057-6BC6-9A60DAB29ECE}"/>
              </a:ext>
            </a:extLst>
          </p:cNvPr>
          <p:cNvSpPr txBox="1"/>
          <p:nvPr/>
        </p:nvSpPr>
        <p:spPr>
          <a:xfrm>
            <a:off x="-91266" y="2115445"/>
            <a:ext cx="1826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0070C0"/>
                </a:solidFill>
              </a:rPr>
              <a:t>2da versión metas y artículos PDD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6C1F9B9-8DD0-3E9D-8DBD-196D5AEDCC09}"/>
              </a:ext>
            </a:extLst>
          </p:cNvPr>
          <p:cNvSpPr txBox="1"/>
          <p:nvPr/>
        </p:nvSpPr>
        <p:spPr>
          <a:xfrm>
            <a:off x="9980126" y="4878185"/>
            <a:ext cx="1957463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  <a:latin typeface="Arial Black" panose="020B0A04020102020204" pitchFamily="34" charset="0"/>
              </a:rPr>
              <a:t>Inicia Armonización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5AEDC65-B41A-429F-4B2E-03EC821329AF}"/>
              </a:ext>
            </a:extLst>
          </p:cNvPr>
          <p:cNvSpPr txBox="1"/>
          <p:nvPr/>
        </p:nvSpPr>
        <p:spPr>
          <a:xfrm>
            <a:off x="-40108" y="3964657"/>
            <a:ext cx="158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Sondeos</a:t>
            </a:r>
          </a:p>
          <a:p>
            <a:pPr algn="ctr"/>
            <a:endParaRPr lang="es-MX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MX" sz="1400" b="1" dirty="0"/>
              <a:t>Mínimo 60.000 sondeos</a:t>
            </a:r>
            <a:endParaRPr lang="es-CO" sz="1400" b="1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FDD08985-B296-3CE2-B253-70D37EC07573}"/>
              </a:ext>
            </a:extLst>
          </p:cNvPr>
          <p:cNvSpPr/>
          <p:nvPr/>
        </p:nvSpPr>
        <p:spPr>
          <a:xfrm rot="16200000">
            <a:off x="2408774" y="-461007"/>
            <a:ext cx="62427" cy="25699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75804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748291D-0B15-4D7B-B719-F74E7CA4C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4" t="15616" r="64"/>
          <a:stretch/>
        </p:blipFill>
        <p:spPr>
          <a:xfrm>
            <a:off x="0" y="-355"/>
            <a:ext cx="12191999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B41449D-43C5-4462-97F1-63C644B196FF}"/>
              </a:ext>
            </a:extLst>
          </p:cNvPr>
          <p:cNvSpPr/>
          <p:nvPr/>
        </p:nvSpPr>
        <p:spPr>
          <a:xfrm>
            <a:off x="0" y="0"/>
            <a:ext cx="1220763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3DD2E2-E6D7-4E19-8FE4-BFDFCA81782D}"/>
              </a:ext>
            </a:extLst>
          </p:cNvPr>
          <p:cNvSpPr txBox="1"/>
          <p:nvPr/>
        </p:nvSpPr>
        <p:spPr>
          <a:xfrm>
            <a:off x="482874" y="2274978"/>
            <a:ext cx="112196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¡Gracias!</a:t>
            </a:r>
            <a:endParaRPr kumimoji="0" lang="es-MX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6EF7D68-260F-4A32-A140-6ED7151BDE00}"/>
              </a:ext>
            </a:extLst>
          </p:cNvPr>
          <p:cNvSpPr/>
          <p:nvPr/>
        </p:nvSpPr>
        <p:spPr>
          <a:xfrm>
            <a:off x="11711526" y="0"/>
            <a:ext cx="489438" cy="22661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0F06B0-1030-4541-8058-365850BBB579}"/>
              </a:ext>
            </a:extLst>
          </p:cNvPr>
          <p:cNvSpPr/>
          <p:nvPr/>
        </p:nvSpPr>
        <p:spPr>
          <a:xfrm>
            <a:off x="0" y="4591814"/>
            <a:ext cx="489438" cy="22661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0122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>
          <a:extLst>
            <a:ext uri="{FF2B5EF4-FFF2-40B4-BE49-F238E27FC236}">
              <a16:creationId xmlns:a16="http://schemas.microsoft.com/office/drawing/2014/main" id="{D8D99852-12CF-2FD4-7C74-65CD043A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257374C-A064-87F4-4558-A2915BB4905D}"/>
              </a:ext>
            </a:extLst>
          </p:cNvPr>
          <p:cNvSpPr/>
          <p:nvPr/>
        </p:nvSpPr>
        <p:spPr>
          <a:xfrm>
            <a:off x="5681029" y="3969615"/>
            <a:ext cx="5505033" cy="40011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119BA6-DDE7-A2FC-7797-A05AF50FFD22}"/>
              </a:ext>
            </a:extLst>
          </p:cNvPr>
          <p:cNvSpPr txBox="1"/>
          <p:nvPr/>
        </p:nvSpPr>
        <p:spPr>
          <a:xfrm>
            <a:off x="5387788" y="1955172"/>
            <a:ext cx="6091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Planeación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40585FE-F0A9-59AD-C7F5-8A77289E541D}"/>
              </a:ext>
            </a:extLst>
          </p:cNvPr>
          <p:cNvSpPr/>
          <p:nvPr/>
        </p:nvSpPr>
        <p:spPr>
          <a:xfrm>
            <a:off x="4980509" y="4533251"/>
            <a:ext cx="6825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Plan de Desarrollo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2024-2028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57D462E-7D31-400D-224F-62E295B2B927}"/>
              </a:ext>
            </a:extLst>
          </p:cNvPr>
          <p:cNvSpPr/>
          <p:nvPr/>
        </p:nvSpPr>
        <p:spPr>
          <a:xfrm>
            <a:off x="5681029" y="3969615"/>
            <a:ext cx="5505033" cy="40011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</a:rPr>
              <a:t>Identificación de objetivos estratégicos</a:t>
            </a:r>
            <a:endParaRPr kumimoji="0" lang="es-CO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7FEB518-DB55-2629-8CEE-950D554EFDA7}"/>
              </a:ext>
            </a:extLst>
          </p:cNvPr>
          <p:cNvSpPr/>
          <p:nvPr/>
        </p:nvSpPr>
        <p:spPr>
          <a:xfrm>
            <a:off x="-2248833" y="-1045535"/>
            <a:ext cx="7229342" cy="722934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F8624A-5FAC-2E09-C447-FEC16B94C547}"/>
              </a:ext>
            </a:extLst>
          </p:cNvPr>
          <p:cNvSpPr txBox="1"/>
          <p:nvPr/>
        </p:nvSpPr>
        <p:spPr>
          <a:xfrm>
            <a:off x="5505451" y="2795870"/>
            <a:ext cx="720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estratégica</a:t>
            </a:r>
            <a:endParaRPr lang="es-419" sz="7200" dirty="0">
              <a:solidFill>
                <a:srgbClr val="C00000"/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3C1EDF94-9165-500E-280F-CED4F700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1767" y="1298448"/>
            <a:ext cx="421368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2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6B8A0D6-F4EE-42F4-B2DA-1A10A8B5C4AE}"/>
              </a:ext>
            </a:extLst>
          </p:cNvPr>
          <p:cNvSpPr/>
          <p:nvPr/>
        </p:nvSpPr>
        <p:spPr>
          <a:xfrm>
            <a:off x="5581496" y="5991719"/>
            <a:ext cx="3746562" cy="4453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anose="020B0604020202020204" pitchFamily="34" charset="0"/>
              <a:buNone/>
            </a:pPr>
            <a:r>
              <a:rPr lang="es-CO" altLang="es-CO" sz="1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Bogotá será la ciudad donde queremos estar.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0E2550-DBDD-4B2F-B3F9-922DADBFAA06}"/>
              </a:ext>
            </a:extLst>
          </p:cNvPr>
          <p:cNvSpPr/>
          <p:nvPr/>
        </p:nvSpPr>
        <p:spPr>
          <a:xfrm>
            <a:off x="0" y="0"/>
            <a:ext cx="282728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BECC7C-336C-2651-5FB4-D4105F74B6A2}"/>
              </a:ext>
            </a:extLst>
          </p:cNvPr>
          <p:cNvSpPr txBox="1"/>
          <p:nvPr/>
        </p:nvSpPr>
        <p:spPr>
          <a:xfrm>
            <a:off x="4623716" y="627509"/>
            <a:ext cx="5233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Visión estratégica del PDD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C192134-A9A1-417E-8725-498C2C19FE88}"/>
              </a:ext>
            </a:extLst>
          </p:cNvPr>
          <p:cNvSpPr/>
          <p:nvPr/>
        </p:nvSpPr>
        <p:spPr>
          <a:xfrm>
            <a:off x="12082272" y="374904"/>
            <a:ext cx="109728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380B476-FFCC-4813-B56F-74219B369D8E}"/>
              </a:ext>
            </a:extLst>
          </p:cNvPr>
          <p:cNvSpPr/>
          <p:nvPr/>
        </p:nvSpPr>
        <p:spPr>
          <a:xfrm>
            <a:off x="2335265" y="0"/>
            <a:ext cx="492018" cy="5339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471241-F4E3-4241-88BD-9D5AD28C7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0" y="2354359"/>
            <a:ext cx="3418750" cy="243072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0751372-2B69-449A-9454-AEF8A79A824C}"/>
              </a:ext>
            </a:extLst>
          </p:cNvPr>
          <p:cNvSpPr txBox="1"/>
          <p:nvPr/>
        </p:nvSpPr>
        <p:spPr>
          <a:xfrm>
            <a:off x="4292280" y="1971890"/>
            <a:ext cx="70483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CO" altLang="es-CO" dirty="0">
                <a:latin typeface="Poppins" panose="00000500000000000000" pitchFamily="2" charset="0"/>
                <a:cs typeface="Poppins" panose="00000500000000000000" pitchFamily="2" charset="0"/>
              </a:rPr>
              <a:t>Bogotá será la ciudad del </a:t>
            </a:r>
            <a:r>
              <a:rPr lang="es-CO" altLang="es-CO" b="1" dirty="0">
                <a:latin typeface="Poppins" panose="00000500000000000000" pitchFamily="2" charset="0"/>
                <a:cs typeface="Poppins" panose="00000500000000000000" pitchFamily="2" charset="0"/>
              </a:rPr>
              <a:t>bien-estar y de la igualdad de oportunidades</a:t>
            </a:r>
            <a:r>
              <a:rPr lang="es-CO" altLang="es-CO" dirty="0">
                <a:latin typeface="Poppins" panose="00000500000000000000" pitchFamily="2" charset="0"/>
                <a:cs typeface="Poppins" panose="00000500000000000000" pitchFamily="2" charset="0"/>
              </a:rPr>
              <a:t> en el marco de la </a:t>
            </a:r>
            <a:r>
              <a:rPr lang="es-CO" altLang="es-CO" b="1" dirty="0">
                <a:latin typeface="Poppins" panose="00000500000000000000" pitchFamily="2" charset="0"/>
                <a:cs typeface="Poppins" panose="00000500000000000000" pitchFamily="2" charset="0"/>
              </a:rPr>
              <a:t>confianza,</a:t>
            </a:r>
            <a:r>
              <a:rPr lang="es-CO" altLang="es-CO" dirty="0">
                <a:latin typeface="Poppins" panose="00000500000000000000" pitchFamily="2" charset="0"/>
                <a:cs typeface="Poppins" panose="00000500000000000000" pitchFamily="2" charset="0"/>
              </a:rPr>
              <a:t> el respeto y la libertad. Será una ciudad diversa, </a:t>
            </a:r>
            <a:r>
              <a:rPr lang="es-CO" altLang="es-CO" b="1" dirty="0">
                <a:latin typeface="Poppins" panose="00000500000000000000" pitchFamily="2" charset="0"/>
                <a:cs typeface="Poppins" panose="00000500000000000000" pitchFamily="2" charset="0"/>
              </a:rPr>
              <a:t>segura y justa,</a:t>
            </a:r>
            <a:r>
              <a:rPr lang="es-CO" altLang="es-CO" dirty="0">
                <a:latin typeface="Poppins" panose="00000500000000000000" pitchFamily="2" charset="0"/>
                <a:cs typeface="Poppins" panose="00000500000000000000" pitchFamily="2" charset="0"/>
              </a:rPr>
              <a:t> generadora de acuerdos en los que todas y todos tengamos la posibilidad de ser y hacer.</a:t>
            </a:r>
          </a:p>
          <a:p>
            <a:pPr algn="just">
              <a:buFont typeface="Arial" panose="020B0604020202020204" pitchFamily="34" charset="0"/>
              <a:buNone/>
            </a:pPr>
            <a:endParaRPr lang="es-CO" altLang="es-CO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s-CO" altLang="es-CO" b="1" dirty="0">
                <a:latin typeface="Poppins" panose="00000500000000000000" pitchFamily="2" charset="0"/>
                <a:cs typeface="Poppins" panose="00000500000000000000" pitchFamily="2" charset="0"/>
              </a:rPr>
              <a:t>En esta capital global, incluyente, productiva e innovadora</a:t>
            </a:r>
            <a:r>
              <a:rPr lang="es-CO" altLang="es-CO" dirty="0">
                <a:latin typeface="Poppins" panose="00000500000000000000" pitchFamily="2" charset="0"/>
                <a:cs typeface="Poppins" panose="00000500000000000000" pitchFamily="2" charset="0"/>
              </a:rPr>
              <a:t>, la ciudadanía será la protagonista de un proyecto de desarrollo sostenible que nos una, </a:t>
            </a:r>
            <a:r>
              <a:rPr lang="es-CO" altLang="es-CO" b="1" dirty="0">
                <a:latin typeface="Poppins" panose="00000500000000000000" pitchFamily="2" charset="0"/>
                <a:cs typeface="Poppins" panose="00000500000000000000" pitchFamily="2" charset="0"/>
              </a:rPr>
              <a:t>y nos permita adaptarnos al cambio climático. </a:t>
            </a:r>
          </a:p>
          <a:p>
            <a:pPr algn="just">
              <a:buFont typeface="Arial" panose="020B0604020202020204" pitchFamily="34" charset="0"/>
              <a:buNone/>
            </a:pPr>
            <a:endParaRPr lang="es-CO" altLang="es-CO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s-CO" altLang="es-CO" dirty="0">
                <a:latin typeface="Poppins" panose="00000500000000000000" pitchFamily="2" charset="0"/>
                <a:cs typeface="Poppins" panose="00000500000000000000" pitchFamily="2" charset="0"/>
              </a:rPr>
              <a:t>En Bogotá seremos capaces de resolver nuestros problemas y de construir una visión conjunta de futuro. </a:t>
            </a:r>
          </a:p>
        </p:txBody>
      </p:sp>
    </p:spTree>
    <p:extLst>
      <p:ext uri="{BB962C8B-B14F-4D97-AF65-F5344CB8AC3E}">
        <p14:creationId xmlns:p14="http://schemas.microsoft.com/office/powerpoint/2010/main" val="189459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BECC7C-336C-2651-5FB4-D4105F74B6A2}"/>
              </a:ext>
            </a:extLst>
          </p:cNvPr>
          <p:cNvSpPr txBox="1"/>
          <p:nvPr/>
        </p:nvSpPr>
        <p:spPr>
          <a:xfrm>
            <a:off x="870205" y="848290"/>
            <a:ext cx="47091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Planteamiento discursivo detrás de los Objetivos Estratégicos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4ECA26-3734-736F-90FF-128D280B656E}"/>
              </a:ext>
            </a:extLst>
          </p:cNvPr>
          <p:cNvSpPr txBox="1"/>
          <p:nvPr/>
        </p:nvSpPr>
        <p:spPr>
          <a:xfrm>
            <a:off x="470156" y="3973621"/>
            <a:ext cx="4709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s-CO" sz="1600" dirty="0">
                <a:latin typeface="Poppins" panose="00000500000000000000" pitchFamily="2" charset="0"/>
                <a:cs typeface="Poppins" panose="00000500000000000000" pitchFamily="2" charset="0"/>
              </a:rPr>
              <a:t>Queremos que la confianza sea un eje fundamental del Plan de Desarrollo, cuando los ciudadanos confían en sí mismos, en los demás, en el gobierno, en las instituciones, y en el potencial de su comunidad, se generan las bases para un desarrollo sólido y armonioso.</a:t>
            </a:r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0C87E20F-AAEC-4A00-7BB9-95D603A49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7108684"/>
              </p:ext>
            </p:extLst>
          </p:nvPr>
        </p:nvGraphicFramePr>
        <p:xfrm>
          <a:off x="2824736" y="472097"/>
          <a:ext cx="10901363" cy="536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5C47818C-7454-402B-81F9-39502DE17F9B}"/>
              </a:ext>
            </a:extLst>
          </p:cNvPr>
          <p:cNvSpPr/>
          <p:nvPr/>
        </p:nvSpPr>
        <p:spPr>
          <a:xfrm>
            <a:off x="940868" y="3496765"/>
            <a:ext cx="3563796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US" altLang="es-CO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 camino hacia la confianza</a:t>
            </a:r>
            <a:endParaRPr lang="es-CO" altLang="es-CO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D1502CA-8AD5-4942-8704-5E5DC3A0FB5D}"/>
              </a:ext>
            </a:extLst>
          </p:cNvPr>
          <p:cNvSpPr/>
          <p:nvPr/>
        </p:nvSpPr>
        <p:spPr>
          <a:xfrm>
            <a:off x="0" y="374904"/>
            <a:ext cx="109728" cy="11612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0971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3C80794-DB2F-4628-94DB-293BEB85E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64D5A0E-3EB7-46F7-8790-D41CB03F90A4}"/>
              </a:ext>
            </a:extLst>
          </p:cNvPr>
          <p:cNvSpPr/>
          <p:nvPr/>
        </p:nvSpPr>
        <p:spPr>
          <a:xfrm>
            <a:off x="0" y="0"/>
            <a:ext cx="470564" cy="21629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509C89-943D-99DB-9A6F-AA7150095F3E}"/>
              </a:ext>
            </a:extLst>
          </p:cNvPr>
          <p:cNvSpPr txBox="1"/>
          <p:nvPr/>
        </p:nvSpPr>
        <p:spPr>
          <a:xfrm>
            <a:off x="6795882" y="2521164"/>
            <a:ext cx="5026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Lograr que las </a:t>
            </a:r>
            <a:r>
              <a:rPr lang="es-CO" sz="2400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personas se sientan seguras y confíen en una ciudad que preserva la vida, </a:t>
            </a:r>
            <a:r>
              <a:rPr lang="es-CO" sz="24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garantiza sus derechos y protege su patrimonio.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CC0762-FEB9-42A9-84DC-7F09178BFE16}"/>
              </a:ext>
            </a:extLst>
          </p:cNvPr>
          <p:cNvSpPr/>
          <p:nvPr/>
        </p:nvSpPr>
        <p:spPr>
          <a:xfrm>
            <a:off x="12082272" y="374904"/>
            <a:ext cx="109728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AEEF5FA-E3BC-4BB5-BA3B-54116F20D742}"/>
              </a:ext>
            </a:extLst>
          </p:cNvPr>
          <p:cNvSpPr txBox="1"/>
          <p:nvPr/>
        </p:nvSpPr>
        <p:spPr>
          <a:xfrm rot="5400000">
            <a:off x="-891539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B1BF1C-A343-4AEC-A054-3E979AD8D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1" y="2071942"/>
            <a:ext cx="3963924" cy="264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1048D19-2364-4900-8878-A9D4C44AA17F}"/>
              </a:ext>
            </a:extLst>
          </p:cNvPr>
          <p:cNvSpPr txBox="1"/>
          <p:nvPr/>
        </p:nvSpPr>
        <p:spPr>
          <a:xfrm>
            <a:off x="1887966" y="1210525"/>
            <a:ext cx="4075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1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ED41CF8-7743-4B20-8C73-C6D7F1EF5F92}"/>
              </a:ext>
            </a:extLst>
          </p:cNvPr>
          <p:cNvSpPr/>
          <p:nvPr/>
        </p:nvSpPr>
        <p:spPr>
          <a:xfrm rot="16200000">
            <a:off x="1657893" y="3830985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5F8BE1C-CD3B-410F-9C43-1F6B750AD873}"/>
              </a:ext>
            </a:extLst>
          </p:cNvPr>
          <p:cNvSpPr/>
          <p:nvPr/>
        </p:nvSpPr>
        <p:spPr>
          <a:xfrm rot="16200000">
            <a:off x="5816654" y="1178639"/>
            <a:ext cx="56974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12" name="CuadroTexto 1">
            <a:extLst>
              <a:ext uri="{FF2B5EF4-FFF2-40B4-BE49-F238E27FC236}">
                <a16:creationId xmlns:a16="http://schemas.microsoft.com/office/drawing/2014/main" id="{0C232192-355E-472C-90FA-3A928057E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966" y="772819"/>
            <a:ext cx="82264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4400" b="1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Bogotá se siente segura</a:t>
            </a:r>
          </a:p>
        </p:txBody>
      </p:sp>
    </p:spTree>
    <p:extLst>
      <p:ext uri="{BB962C8B-B14F-4D97-AF65-F5344CB8AC3E}">
        <p14:creationId xmlns:p14="http://schemas.microsoft.com/office/powerpoint/2010/main" val="3560286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92A3DAF7-A486-44E8-B5E7-05F7D72BDB31}"/>
              </a:ext>
            </a:extLst>
          </p:cNvPr>
          <p:cNvSpPr/>
          <p:nvPr/>
        </p:nvSpPr>
        <p:spPr>
          <a:xfrm>
            <a:off x="11702562" y="0"/>
            <a:ext cx="489438" cy="22661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F5E07D-70DE-42E5-9181-4F82236D1023}"/>
              </a:ext>
            </a:extLst>
          </p:cNvPr>
          <p:cNvSpPr/>
          <p:nvPr/>
        </p:nvSpPr>
        <p:spPr>
          <a:xfrm>
            <a:off x="-1383909" y="0"/>
            <a:ext cx="67116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389AD4-0D9D-45D6-8664-FE99F67C9265}"/>
              </a:ext>
            </a:extLst>
          </p:cNvPr>
          <p:cNvSpPr txBox="1"/>
          <p:nvPr/>
        </p:nvSpPr>
        <p:spPr>
          <a:xfrm rot="5400000">
            <a:off x="10795384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F4AAF9-A13A-4A74-A80E-F1712B4E0FCB}"/>
              </a:ext>
            </a:extLst>
          </p:cNvPr>
          <p:cNvSpPr/>
          <p:nvPr/>
        </p:nvSpPr>
        <p:spPr>
          <a:xfrm rot="16200000">
            <a:off x="6420848" y="128669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06CBD1-BF82-4A6F-B9C8-B320A628A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16775" r="24682" b="10078"/>
          <a:stretch/>
        </p:blipFill>
        <p:spPr>
          <a:xfrm>
            <a:off x="-1470212" y="-1"/>
            <a:ext cx="6797999" cy="6858000"/>
          </a:xfrm>
          <a:prstGeom prst="rect">
            <a:avLst/>
          </a:prstGeom>
        </p:spPr>
      </p:pic>
      <p:sp>
        <p:nvSpPr>
          <p:cNvPr id="12" name="CuadroTexto 2">
            <a:extLst>
              <a:ext uri="{FF2B5EF4-FFF2-40B4-BE49-F238E27FC236}">
                <a16:creationId xmlns:a16="http://schemas.microsoft.com/office/drawing/2014/main" id="{7A0886E3-9B7E-477A-8B9D-AA9C19A2B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534" y="43266"/>
            <a:ext cx="492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Bogotá se siente segura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A6AF1A-0E3C-153B-1F2A-F4BD2CB8FFC8}"/>
              </a:ext>
            </a:extLst>
          </p:cNvPr>
          <p:cNvSpPr txBox="1"/>
          <p:nvPr/>
        </p:nvSpPr>
        <p:spPr>
          <a:xfrm>
            <a:off x="6020198" y="2025799"/>
            <a:ext cx="60467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b="1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Acciones del Sector Movilidad: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Fortalecer y continuar el programa Niños y niñas primero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Incrementar los viajes sostenibles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Recuperar espacio público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Mejorar la seguridad personal y de género en el SITP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Reducir la evasión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Diseñar e implementar la estrategia de Seguridad Vial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Fortalecer la gestión en vía y cultura ciudadana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Conservar y construir enlaces peatonales seguros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Conservar y construir infraestructura peatonal segura</a:t>
            </a:r>
            <a:endParaRPr lang="es-CO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6509C89-943D-99DB-9A6F-AA7150095F3E}"/>
              </a:ext>
            </a:extLst>
          </p:cNvPr>
          <p:cNvSpPr txBox="1"/>
          <p:nvPr/>
        </p:nvSpPr>
        <p:spPr>
          <a:xfrm>
            <a:off x="5371177" y="856248"/>
            <a:ext cx="62767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latin typeface="Poppins" panose="00000500000000000000" pitchFamily="2" charset="0"/>
                <a:cs typeface="Poppins" panose="00000500000000000000" pitchFamily="2" charset="0"/>
              </a:rPr>
              <a:t>Promover la convivencia pacífica, consolidando la cultura ciudadana, creando entornos seguros y generando oportunidades para todas y todos. Resaltar el espacio público como un lugar de encuentro seguro, limpio  y accesible para la ciudadanía.</a:t>
            </a:r>
            <a:endParaRPr lang="es-CO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7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3C80794-DB2F-4628-94DB-293BEB85E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509C89-943D-99DB-9A6F-AA7150095F3E}"/>
              </a:ext>
            </a:extLst>
          </p:cNvPr>
          <p:cNvSpPr txBox="1"/>
          <p:nvPr/>
        </p:nvSpPr>
        <p:spPr>
          <a:xfrm>
            <a:off x="7616256" y="2793085"/>
            <a:ext cx="3600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Consolidar a Bogotá como la ciudad del </a:t>
            </a:r>
            <a:r>
              <a:rPr lang="es-419" sz="2400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bien-estar.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CC0762-FEB9-42A9-84DC-7F09178BFE16}"/>
              </a:ext>
            </a:extLst>
          </p:cNvPr>
          <p:cNvSpPr/>
          <p:nvPr/>
        </p:nvSpPr>
        <p:spPr>
          <a:xfrm>
            <a:off x="12082272" y="374904"/>
            <a:ext cx="109728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7101FF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CD64C50-6272-4D5C-8B46-E5086A211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74" y="2071942"/>
            <a:ext cx="3963924" cy="264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1344E1-AE45-4307-902C-8DDDC5326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74" y="2071942"/>
            <a:ext cx="3963924" cy="264261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FF5CF99-D5E2-494F-97AA-36450C493B50}"/>
              </a:ext>
            </a:extLst>
          </p:cNvPr>
          <p:cNvSpPr txBox="1"/>
          <p:nvPr/>
        </p:nvSpPr>
        <p:spPr>
          <a:xfrm>
            <a:off x="2424676" y="1210525"/>
            <a:ext cx="4075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2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93E8B71-16C3-4134-BBFB-5EF3E8131625}"/>
              </a:ext>
            </a:extLst>
          </p:cNvPr>
          <p:cNvSpPr/>
          <p:nvPr/>
        </p:nvSpPr>
        <p:spPr>
          <a:xfrm rot="16200000">
            <a:off x="1657893" y="3830985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797F67D-DA27-4128-A480-5F2F72463B95}"/>
              </a:ext>
            </a:extLst>
          </p:cNvPr>
          <p:cNvSpPr/>
          <p:nvPr/>
        </p:nvSpPr>
        <p:spPr>
          <a:xfrm rot="16200000">
            <a:off x="5816654" y="1178639"/>
            <a:ext cx="56974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0818D72-8E16-407F-8EE3-594FE0E7F45E}"/>
              </a:ext>
            </a:extLst>
          </p:cNvPr>
          <p:cNvSpPr/>
          <p:nvPr/>
        </p:nvSpPr>
        <p:spPr>
          <a:xfrm>
            <a:off x="0" y="0"/>
            <a:ext cx="470564" cy="21629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1D4C41F-91B4-493F-A079-C92EED453DA9}"/>
              </a:ext>
            </a:extLst>
          </p:cNvPr>
          <p:cNvSpPr txBox="1"/>
          <p:nvPr/>
        </p:nvSpPr>
        <p:spPr>
          <a:xfrm rot="5400000">
            <a:off x="-891539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FE96C876-78C3-410E-8881-643758FB2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930616"/>
            <a:ext cx="8643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3600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Bogotá confía en su Bien-Estar</a:t>
            </a:r>
          </a:p>
        </p:txBody>
      </p:sp>
    </p:spTree>
    <p:extLst>
      <p:ext uri="{BB962C8B-B14F-4D97-AF65-F5344CB8AC3E}">
        <p14:creationId xmlns:p14="http://schemas.microsoft.com/office/powerpoint/2010/main" val="311802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500308F-BC98-4541-BA3F-7E2FDB720F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r="12688"/>
          <a:stretch/>
        </p:blipFill>
        <p:spPr>
          <a:xfrm>
            <a:off x="5951220" y="-1"/>
            <a:ext cx="6797999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905F90-D9A9-5C3B-06A1-ECEBF7C93145}"/>
              </a:ext>
            </a:extLst>
          </p:cNvPr>
          <p:cNvSpPr txBox="1"/>
          <p:nvPr/>
        </p:nvSpPr>
        <p:spPr>
          <a:xfrm>
            <a:off x="601878" y="1757470"/>
            <a:ext cx="503399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>
                <a:latin typeface="Poppins" panose="00000500000000000000" pitchFamily="2" charset="0"/>
                <a:cs typeface="Poppins" panose="00000500000000000000" pitchFamily="2" charset="0"/>
              </a:rPr>
              <a:t>Impulsar un acceso equitativo y de calidad a servicios clave como educación, Salud, cuidado, cultura, recreación, deporte y soluciones habitacionales. Superar la pobreza, garantizar la igualdad y equidad de género y hacer que Bogotá sea una ciudad igual para todas y todos.</a:t>
            </a:r>
            <a:endParaRPr lang="es-CO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s-CO" sz="1400" i="1" dirty="0">
              <a:solidFill>
                <a:srgbClr val="7101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MX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Acciones del Sector Movilidad: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Implementar beneficios tarifarios SITP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Aumentar el número de mujeres operadoras SITP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70A51E0-9CAF-417A-9BDB-8790CDB74BCD}"/>
              </a:ext>
            </a:extLst>
          </p:cNvPr>
          <p:cNvSpPr/>
          <p:nvPr/>
        </p:nvSpPr>
        <p:spPr>
          <a:xfrm rot="16200000">
            <a:off x="1557411" y="532452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7F59846-946F-4698-B18D-4D09D28187A1}"/>
              </a:ext>
            </a:extLst>
          </p:cNvPr>
          <p:cNvSpPr/>
          <p:nvPr/>
        </p:nvSpPr>
        <p:spPr>
          <a:xfrm>
            <a:off x="-21152" y="0"/>
            <a:ext cx="489438" cy="22661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3942E7-AD63-490A-B3F6-4B514B0668EA}"/>
              </a:ext>
            </a:extLst>
          </p:cNvPr>
          <p:cNvSpPr txBox="1"/>
          <p:nvPr/>
        </p:nvSpPr>
        <p:spPr>
          <a:xfrm rot="5400000">
            <a:off x="-928330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506AB8A4-992C-4157-8611-78302916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28" y="592519"/>
            <a:ext cx="50339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Bogotá confía en su bien-estar</a:t>
            </a:r>
          </a:p>
        </p:txBody>
      </p:sp>
    </p:spTree>
    <p:extLst>
      <p:ext uri="{BB962C8B-B14F-4D97-AF65-F5344CB8AC3E}">
        <p14:creationId xmlns:p14="http://schemas.microsoft.com/office/powerpoint/2010/main" val="1846339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3C80794-DB2F-4628-94DB-293BEB85E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509C89-943D-99DB-9A6F-AA7150095F3E}"/>
              </a:ext>
            </a:extLst>
          </p:cNvPr>
          <p:cNvSpPr txBox="1"/>
          <p:nvPr/>
        </p:nvSpPr>
        <p:spPr>
          <a:xfrm>
            <a:off x="6795882" y="2521164"/>
            <a:ext cx="5026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Fortalecer un entorno productivo que permita </a:t>
            </a:r>
            <a:r>
              <a:rPr lang="es-419" sz="2400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potencializar las capacidades de la ciudad y de su gente, </a:t>
            </a:r>
            <a:r>
              <a:rPr lang="es-419" sz="24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para que logren alcanzar sus sueños</a:t>
            </a:r>
            <a:endParaRPr lang="es-CO" sz="24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CC0762-FEB9-42A9-84DC-7F09178BFE16}"/>
              </a:ext>
            </a:extLst>
          </p:cNvPr>
          <p:cNvSpPr/>
          <p:nvPr/>
        </p:nvSpPr>
        <p:spPr>
          <a:xfrm>
            <a:off x="12082272" y="374904"/>
            <a:ext cx="109728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B1BF1C-A343-4AEC-A054-3E979AD8D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1" y="2071942"/>
            <a:ext cx="3963924" cy="264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944FD6-3C83-469E-A3CB-82C25ACF0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1" y="2071942"/>
            <a:ext cx="3964267" cy="264261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1048D19-2364-4900-8878-A9D4C44AA17F}"/>
              </a:ext>
            </a:extLst>
          </p:cNvPr>
          <p:cNvSpPr txBox="1"/>
          <p:nvPr/>
        </p:nvSpPr>
        <p:spPr>
          <a:xfrm>
            <a:off x="1684169" y="1210525"/>
            <a:ext cx="4075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30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Black" panose="00000A00000000000000" pitchFamily="2" charset="0"/>
                <a:cs typeface="Poppins Black" panose="00000A00000000000000" pitchFamily="2" charset="0"/>
                <a:sym typeface="Arial"/>
              </a:rPr>
              <a:t>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47CC61E-90AC-4997-AD2C-5FBB132A8CEB}"/>
              </a:ext>
            </a:extLst>
          </p:cNvPr>
          <p:cNvSpPr/>
          <p:nvPr/>
        </p:nvSpPr>
        <p:spPr>
          <a:xfrm rot="16200000">
            <a:off x="932212" y="3981449"/>
            <a:ext cx="56974" cy="116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3135EB1-B683-4B46-B2A9-15804A32B139}"/>
              </a:ext>
            </a:extLst>
          </p:cNvPr>
          <p:cNvSpPr/>
          <p:nvPr/>
        </p:nvSpPr>
        <p:spPr>
          <a:xfrm rot="16200000">
            <a:off x="5816654" y="1178639"/>
            <a:ext cx="56974" cy="116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1FB66A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68A8603-E127-4EAF-B9C1-9EA88A2425F9}"/>
              </a:ext>
            </a:extLst>
          </p:cNvPr>
          <p:cNvSpPr/>
          <p:nvPr/>
        </p:nvSpPr>
        <p:spPr>
          <a:xfrm>
            <a:off x="0" y="0"/>
            <a:ext cx="470564" cy="21629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E98EE8E-492F-4CC7-B8C1-77F49035FB01}"/>
              </a:ext>
            </a:extLst>
          </p:cNvPr>
          <p:cNvSpPr txBox="1"/>
          <p:nvPr/>
        </p:nvSpPr>
        <p:spPr>
          <a:xfrm rot="5400000">
            <a:off x="-891539" y="994594"/>
            <a:ext cx="2266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>
                <a:tab pos="365125" algn="l"/>
              </a:tabLst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Objetivos estratégicos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3D00DF10-47A1-4325-9CFD-036D2615E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930616"/>
            <a:ext cx="8643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3600" b="1" dirty="0">
                <a:solidFill>
                  <a:srgbClr val="FFC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Bogotá confía en su potencial</a:t>
            </a:r>
          </a:p>
        </p:txBody>
      </p:sp>
    </p:spTree>
    <p:extLst>
      <p:ext uri="{BB962C8B-B14F-4D97-AF65-F5344CB8AC3E}">
        <p14:creationId xmlns:p14="http://schemas.microsoft.com/office/powerpoint/2010/main" val="1617211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9033</TotalTime>
  <Words>924</Words>
  <Application>Microsoft Office PowerPoint</Application>
  <PresentationFormat>Panorámica</PresentationFormat>
  <Paragraphs>117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Poppins Black</vt:lpstr>
      <vt:lpstr>Arial Black</vt:lpstr>
      <vt:lpstr>Calibri</vt:lpstr>
      <vt:lpstr>Arial</vt:lpstr>
      <vt:lpstr>Calibri Light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 Manuel Parra Mora</dc:creator>
  <cp:lastModifiedBy>Julieth Rojas Betancour</cp:lastModifiedBy>
  <cp:revision>69</cp:revision>
  <cp:lastPrinted>2024-01-24T18:02:13Z</cp:lastPrinted>
  <dcterms:created xsi:type="dcterms:W3CDTF">2024-01-16T16:01:03Z</dcterms:created>
  <dcterms:modified xsi:type="dcterms:W3CDTF">2024-02-16T11:09:45Z</dcterms:modified>
</cp:coreProperties>
</file>