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5143500" cx="9144000"/>
  <p:notesSz cx="6858000" cy="9144000"/>
  <p:embeddedFontLst>
    <p:embeddedFont>
      <p:font typeface="Arial Black"/>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0" roundtripDataSignature="AMtx7mhvR3ONW/9WD4WL/uxDt2JkCTSE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font" Target="fonts/ArialBlack-regular.fntdata"/><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136" name="Google Shape;13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ff1f1d7559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14" name="Google Shape;314;g1ff1f1d7559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7: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0" name="Google Shape;3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3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92" name="Google Shape;1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10" name="Google Shape;21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26" name="Google Shape;22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45" name="Google Shape;24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ff1f1d7559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82" name="Google Shape;282;g1ff1f1d7559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ff1f1d7559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95" name="Google Shape;295;g1ff1f1d7559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6" name="Shape 5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Diapositiva de título" type="tx">
  <p:cSld name="TITLE_AND_BODY">
    <p:spTree>
      <p:nvGrpSpPr>
        <p:cNvPr id="63" name="Shape 63"/>
        <p:cNvGrpSpPr/>
        <p:nvPr/>
      </p:nvGrpSpPr>
      <p:grpSpPr>
        <a:xfrm>
          <a:off x="0" y="0"/>
          <a:ext cx="0" cy="0"/>
          <a:chOff x="0" y="0"/>
          <a:chExt cx="0" cy="0"/>
        </a:xfrm>
      </p:grpSpPr>
      <p:sp>
        <p:nvSpPr>
          <p:cNvPr id="64" name="Google Shape;64;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65" name="Shape 65"/>
        <p:cNvGrpSpPr/>
        <p:nvPr/>
      </p:nvGrpSpPr>
      <p:grpSpPr>
        <a:xfrm>
          <a:off x="0" y="0"/>
          <a:ext cx="0" cy="0"/>
          <a:chOff x="0" y="0"/>
          <a:chExt cx="0" cy="0"/>
        </a:xfrm>
      </p:grpSpPr>
      <p:sp>
        <p:nvSpPr>
          <p:cNvPr id="66" name="Google Shape;66;p2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24"/>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68" name="Google Shape;68;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9" name="Google Shape;69;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71" name="Shape 71"/>
        <p:cNvGrpSpPr/>
        <p:nvPr/>
      </p:nvGrpSpPr>
      <p:grpSpPr>
        <a:xfrm>
          <a:off x="0" y="0"/>
          <a:ext cx="0" cy="0"/>
          <a:chOff x="0" y="0"/>
          <a:chExt cx="0" cy="0"/>
        </a:xfrm>
      </p:grpSpPr>
      <p:sp>
        <p:nvSpPr>
          <p:cNvPr id="72" name="Google Shape;72;p2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2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 name="Google Shape;74;p2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p2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2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77" name="Shape 77"/>
        <p:cNvGrpSpPr/>
        <p:nvPr/>
      </p:nvGrpSpPr>
      <p:grpSpPr>
        <a:xfrm>
          <a:off x="0" y="0"/>
          <a:ext cx="0" cy="0"/>
          <a:chOff x="0" y="0"/>
          <a:chExt cx="0" cy="0"/>
        </a:xfrm>
      </p:grpSpPr>
      <p:sp>
        <p:nvSpPr>
          <p:cNvPr id="78" name="Google Shape;78;p26"/>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26"/>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80" name="Google Shape;80;p2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1" name="Google Shape;81;p2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2" name="Google Shape;82;p2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83" name="Shape 83"/>
        <p:cNvGrpSpPr/>
        <p:nvPr/>
      </p:nvGrpSpPr>
      <p:grpSpPr>
        <a:xfrm>
          <a:off x="0" y="0"/>
          <a:ext cx="0" cy="0"/>
          <a:chOff x="0" y="0"/>
          <a:chExt cx="0" cy="0"/>
        </a:xfrm>
      </p:grpSpPr>
      <p:sp>
        <p:nvSpPr>
          <p:cNvPr id="84" name="Google Shape;84;p2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27"/>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6" name="Google Shape;86;p27"/>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2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p2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9" name="Google Shape;89;p2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90" name="Shape 90"/>
        <p:cNvGrpSpPr/>
        <p:nvPr/>
      </p:nvGrpSpPr>
      <p:grpSpPr>
        <a:xfrm>
          <a:off x="0" y="0"/>
          <a:ext cx="0" cy="0"/>
          <a:chOff x="0" y="0"/>
          <a:chExt cx="0" cy="0"/>
        </a:xfrm>
      </p:grpSpPr>
      <p:sp>
        <p:nvSpPr>
          <p:cNvPr id="91" name="Google Shape;91;p28"/>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28"/>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3" name="Google Shape;93;p28"/>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4" name="Google Shape;94;p2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5" name="Google Shape;95;p28"/>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6" name="Google Shape;96;p2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7" name="Google Shape;97;p2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p2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9" name="Shape 99"/>
        <p:cNvGrpSpPr/>
        <p:nvPr/>
      </p:nvGrpSpPr>
      <p:grpSpPr>
        <a:xfrm>
          <a:off x="0" y="0"/>
          <a:ext cx="0" cy="0"/>
          <a:chOff x="0" y="0"/>
          <a:chExt cx="0" cy="0"/>
        </a:xfrm>
      </p:grpSpPr>
      <p:sp>
        <p:nvSpPr>
          <p:cNvPr id="100" name="Google Shape;100;p2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1" name="Google Shape;101;p2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2" name="Google Shape;102;p2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3" name="Google Shape;103;p2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04" name="Shape 104"/>
        <p:cNvGrpSpPr/>
        <p:nvPr/>
      </p:nvGrpSpPr>
      <p:grpSpPr>
        <a:xfrm>
          <a:off x="0" y="0"/>
          <a:ext cx="0" cy="0"/>
          <a:chOff x="0" y="0"/>
          <a:chExt cx="0" cy="0"/>
        </a:xfrm>
      </p:grpSpPr>
      <p:sp>
        <p:nvSpPr>
          <p:cNvPr id="105" name="Google Shape;105;p3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6" name="Google Shape;106;p3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7" name="Google Shape;107;p3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08" name="Shape 108"/>
        <p:cNvGrpSpPr/>
        <p:nvPr/>
      </p:nvGrpSpPr>
      <p:grpSpPr>
        <a:xfrm>
          <a:off x="0" y="0"/>
          <a:ext cx="0" cy="0"/>
          <a:chOff x="0" y="0"/>
          <a:chExt cx="0" cy="0"/>
        </a:xfrm>
      </p:grpSpPr>
      <p:sp>
        <p:nvSpPr>
          <p:cNvPr id="109" name="Google Shape;109;p3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0" name="Google Shape;110;p3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11" name="Google Shape;111;p3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2" name="Google Shape;112;p3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3" name="Google Shape;113;p3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4" name="Google Shape;114;p3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15" name="Shape 115"/>
        <p:cNvGrpSpPr/>
        <p:nvPr/>
      </p:nvGrpSpPr>
      <p:grpSpPr>
        <a:xfrm>
          <a:off x="0" y="0"/>
          <a:ext cx="0" cy="0"/>
          <a:chOff x="0" y="0"/>
          <a:chExt cx="0" cy="0"/>
        </a:xfrm>
      </p:grpSpPr>
      <p:sp>
        <p:nvSpPr>
          <p:cNvPr id="116" name="Google Shape;116;p3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7" name="Google Shape;117;p32"/>
          <p:cNvSpPr/>
          <p:nvPr>
            <p:ph idx="2" type="pic"/>
          </p:nvPr>
        </p:nvSpPr>
        <p:spPr>
          <a:xfrm>
            <a:off x="3887391" y="740569"/>
            <a:ext cx="4629150" cy="3655219"/>
          </a:xfrm>
          <a:prstGeom prst="rect">
            <a:avLst/>
          </a:prstGeom>
          <a:noFill/>
          <a:ln>
            <a:noFill/>
          </a:ln>
        </p:spPr>
      </p:sp>
      <p:sp>
        <p:nvSpPr>
          <p:cNvPr id="118" name="Google Shape;118;p3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9" name="Google Shape;119;p3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0" name="Google Shape;120;p3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1" name="Google Shape;121;p3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22" name="Shape 122"/>
        <p:cNvGrpSpPr/>
        <p:nvPr/>
      </p:nvGrpSpPr>
      <p:grpSpPr>
        <a:xfrm>
          <a:off x="0" y="0"/>
          <a:ext cx="0" cy="0"/>
          <a:chOff x="0" y="0"/>
          <a:chExt cx="0" cy="0"/>
        </a:xfrm>
      </p:grpSpPr>
      <p:sp>
        <p:nvSpPr>
          <p:cNvPr id="123" name="Google Shape;123;p3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4" name="Google Shape;124;p3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5" name="Google Shape;125;p3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6" name="Google Shape;126;p3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7" name="Google Shape;127;p3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28" name="Shape 128"/>
        <p:cNvGrpSpPr/>
        <p:nvPr/>
      </p:nvGrpSpPr>
      <p:grpSpPr>
        <a:xfrm>
          <a:off x="0" y="0"/>
          <a:ext cx="0" cy="0"/>
          <a:chOff x="0" y="0"/>
          <a:chExt cx="0" cy="0"/>
        </a:xfrm>
      </p:grpSpPr>
      <p:sp>
        <p:nvSpPr>
          <p:cNvPr id="129" name="Google Shape;129;p34"/>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0" name="Google Shape;130;p34"/>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1" name="Google Shape;131;p3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2" name="Google Shape;132;p3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3" name="Google Shape;133;p3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0"/>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5" name="Google Shape;55;p1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9" name="Google Shape;59;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0" name="Google Shape;60;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1" name="Google Shape;61;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2" name="Google Shape;62;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5.jp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4.png"/><Relationship Id="rId7"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0.png"/><Relationship Id="rId4" Type="http://schemas.openxmlformats.org/officeDocument/2006/relationships/image" Target="../media/image2.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27.png"/><Relationship Id="rId6"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hyperlink" Target="http://drive.google.com/file/d/1Q5biYwGcUr235djw40ZrdP2SQzvf-R0V/view" TargetMode="External"/><Relationship Id="rId5" Type="http://schemas.openxmlformats.org/officeDocument/2006/relationships/image" Target="../media/image4.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9.png"/><Relationship Id="rId4" Type="http://schemas.openxmlformats.org/officeDocument/2006/relationships/hyperlink" Target="http://drive.google.com/file/d/1ShmJfhlOpHWNVrNcnOEaAgSpSRck8vOW/view" TargetMode="External"/><Relationship Id="rId5" Type="http://schemas.openxmlformats.org/officeDocument/2006/relationships/image" Target="../media/image7.jpg"/><Relationship Id="rId6" Type="http://schemas.openxmlformats.org/officeDocument/2006/relationships/hyperlink" Target="http://drive.google.com/file/d/1fHIOh0UPaN2iXMt5JSKuDZCnLFbtIO-l/view" TargetMode="External"/><Relationship Id="rId7" Type="http://schemas.openxmlformats.org/officeDocument/2006/relationships/image" Target="../media/image4.png"/><Relationship Id="rId8"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image" Target="../media/image25.png"/><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
          <p:cNvSpPr txBox="1"/>
          <p:nvPr/>
        </p:nvSpPr>
        <p:spPr>
          <a:xfrm>
            <a:off x="258715" y="4024526"/>
            <a:ext cx="5007000" cy="5517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4C531E"/>
              </a:buClr>
              <a:buSzPts val="3600"/>
              <a:buFont typeface="Arial Black"/>
              <a:buNone/>
            </a:pPr>
            <a:r>
              <a:rPr b="0" i="0" lang="es" sz="2500" u="none" cap="none" strike="noStrike">
                <a:solidFill>
                  <a:srgbClr val="FFFFFF"/>
                </a:solidFill>
                <a:latin typeface="Arial Black"/>
                <a:ea typeface="Arial Black"/>
                <a:cs typeface="Arial Black"/>
                <a:sym typeface="Arial Black"/>
              </a:rPr>
              <a:t>Título dasdasdasdasdasd</a:t>
            </a:r>
            <a:endParaRPr b="0" i="0" sz="2500" u="none" cap="none" strike="noStrike">
              <a:solidFill>
                <a:srgbClr val="FFFFFF"/>
              </a:solidFill>
              <a:latin typeface="Arial Black"/>
              <a:ea typeface="Arial Black"/>
              <a:cs typeface="Arial Black"/>
              <a:sym typeface="Arial Black"/>
            </a:endParaRPr>
          </a:p>
        </p:txBody>
      </p:sp>
      <p:pic>
        <p:nvPicPr>
          <p:cNvPr descr="Imagen que contiene dibujo&#10;&#10;Descripción generada automáticamente" id="139" name="Google Shape;139;p1"/>
          <p:cNvPicPr preferRelativeResize="0"/>
          <p:nvPr/>
        </p:nvPicPr>
        <p:blipFill rotWithShape="1">
          <a:blip r:embed="rId3">
            <a:alphaModFix/>
          </a:blip>
          <a:srcRect b="0" l="0" r="0" t="0"/>
          <a:stretch/>
        </p:blipFill>
        <p:spPr>
          <a:xfrm>
            <a:off x="6889263" y="4560540"/>
            <a:ext cx="2113298" cy="466767"/>
          </a:xfrm>
          <a:prstGeom prst="rect">
            <a:avLst/>
          </a:prstGeom>
          <a:noFill/>
          <a:ln>
            <a:noFill/>
          </a:ln>
        </p:spPr>
      </p:pic>
      <p:sp>
        <p:nvSpPr>
          <p:cNvPr id="140" name="Google Shape;140;p1"/>
          <p:cNvSpPr txBox="1"/>
          <p:nvPr/>
        </p:nvSpPr>
        <p:spPr>
          <a:xfrm>
            <a:off x="258715" y="4418190"/>
            <a:ext cx="3020900" cy="28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BDCF42"/>
                </a:solidFill>
                <a:latin typeface="Arial Black"/>
                <a:ea typeface="Arial Black"/>
                <a:cs typeface="Arial Black"/>
                <a:sym typeface="Arial Black"/>
              </a:rPr>
              <a:t>Felipe Ramírez Buitrago</a:t>
            </a:r>
            <a:endParaRPr b="0" i="0" sz="1400" u="none" cap="none" strike="noStrike">
              <a:solidFill>
                <a:srgbClr val="BDCF42"/>
              </a:solidFill>
              <a:latin typeface="Arial"/>
              <a:ea typeface="Arial"/>
              <a:cs typeface="Arial"/>
              <a:sym typeface="Arial"/>
            </a:endParaRPr>
          </a:p>
        </p:txBody>
      </p:sp>
      <p:sp>
        <p:nvSpPr>
          <p:cNvPr id="141" name="Google Shape;141;p1"/>
          <p:cNvSpPr txBox="1"/>
          <p:nvPr/>
        </p:nvSpPr>
        <p:spPr>
          <a:xfrm>
            <a:off x="258715" y="4646813"/>
            <a:ext cx="3210600" cy="28466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1" i="0" lang="es" sz="1400" u="none" cap="none" strike="noStrike">
                <a:solidFill>
                  <a:srgbClr val="FFFFFF"/>
                </a:solidFill>
                <a:latin typeface="Arial"/>
                <a:ea typeface="Arial"/>
                <a:cs typeface="Arial"/>
                <a:sym typeface="Arial"/>
              </a:rPr>
              <a:t>23 de febrero de 2022</a:t>
            </a:r>
            <a:endParaRPr b="1" i="0" sz="1400" u="none" cap="none" strike="noStrike">
              <a:solidFill>
                <a:srgbClr val="000000"/>
              </a:solidFill>
              <a:latin typeface="Arial"/>
              <a:ea typeface="Arial"/>
              <a:cs typeface="Arial"/>
              <a:sym typeface="Arial"/>
            </a:endParaRPr>
          </a:p>
        </p:txBody>
      </p:sp>
      <p:pic>
        <p:nvPicPr>
          <p:cNvPr id="142" name="Google Shape;142;p1"/>
          <p:cNvPicPr preferRelativeResize="0"/>
          <p:nvPr/>
        </p:nvPicPr>
        <p:blipFill rotWithShape="1">
          <a:blip r:embed="rId4">
            <a:alphaModFix/>
          </a:blip>
          <a:srcRect b="0" l="0" r="0" t="0"/>
          <a:stretch/>
        </p:blipFill>
        <p:spPr>
          <a:xfrm>
            <a:off x="0" y="0"/>
            <a:ext cx="9144000" cy="5143500"/>
          </a:xfrm>
          <a:prstGeom prst="rect">
            <a:avLst/>
          </a:prstGeom>
          <a:noFill/>
          <a:ln>
            <a:noFill/>
          </a:ln>
        </p:spPr>
      </p:pic>
      <p:sp>
        <p:nvSpPr>
          <p:cNvPr id="143" name="Google Shape;143;p1"/>
          <p:cNvSpPr/>
          <p:nvPr/>
        </p:nvSpPr>
        <p:spPr>
          <a:xfrm>
            <a:off x="720358" y="973662"/>
            <a:ext cx="7703284" cy="3658773"/>
          </a:xfrm>
          <a:prstGeom prst="rect">
            <a:avLst/>
          </a:prstGeom>
          <a:solidFill>
            <a:srgbClr val="707070">
              <a:alpha val="4151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4" name="Google Shape;144;p1"/>
          <p:cNvSpPr/>
          <p:nvPr/>
        </p:nvSpPr>
        <p:spPr>
          <a:xfrm>
            <a:off x="8666270" y="0"/>
            <a:ext cx="477730" cy="1612217"/>
          </a:xfrm>
          <a:prstGeom prst="rect">
            <a:avLst/>
          </a:prstGeom>
          <a:solidFill>
            <a:srgbClr val="70707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5" name="Google Shape;145;p1"/>
          <p:cNvSpPr/>
          <p:nvPr/>
        </p:nvSpPr>
        <p:spPr>
          <a:xfrm>
            <a:off x="0" y="3985260"/>
            <a:ext cx="1158240" cy="1158240"/>
          </a:xfrm>
          <a:prstGeom prst="rect">
            <a:avLst/>
          </a:prstGeom>
          <a:solidFill>
            <a:srgbClr val="F89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46" name="Google Shape;146;p1"/>
          <p:cNvPicPr preferRelativeResize="0"/>
          <p:nvPr/>
        </p:nvPicPr>
        <p:blipFill>
          <a:blip r:embed="rId5">
            <a:alphaModFix/>
          </a:blip>
          <a:stretch>
            <a:fillRect/>
          </a:stretch>
        </p:blipFill>
        <p:spPr>
          <a:xfrm>
            <a:off x="-4372687" y="1889388"/>
            <a:ext cx="4238625" cy="1533525"/>
          </a:xfrm>
          <a:prstGeom prst="rect">
            <a:avLst/>
          </a:prstGeom>
          <a:noFill/>
          <a:ln>
            <a:noFill/>
          </a:ln>
        </p:spPr>
      </p:pic>
      <p:pic>
        <p:nvPicPr>
          <p:cNvPr id="147" name="Google Shape;147;p1"/>
          <p:cNvPicPr preferRelativeResize="0"/>
          <p:nvPr/>
        </p:nvPicPr>
        <p:blipFill rotWithShape="1">
          <a:blip r:embed="rId6">
            <a:alphaModFix/>
          </a:blip>
          <a:srcRect b="0" l="0" r="0" t="0"/>
          <a:stretch/>
        </p:blipFill>
        <p:spPr>
          <a:xfrm>
            <a:off x="5612077" y="3791142"/>
            <a:ext cx="2333835" cy="466767"/>
          </a:xfrm>
          <a:prstGeom prst="rect">
            <a:avLst/>
          </a:prstGeom>
          <a:noFill/>
          <a:ln>
            <a:noFill/>
          </a:ln>
          <a:effectLst>
            <a:outerShdw blurRad="57150" rotWithShape="0" algn="bl" dir="5400000" dist="19050">
              <a:srgbClr val="000000">
                <a:alpha val="50000"/>
              </a:srgbClr>
            </a:outerShdw>
          </a:effectLst>
        </p:spPr>
      </p:pic>
      <p:sp>
        <p:nvSpPr>
          <p:cNvPr id="148" name="Google Shape;148;p1"/>
          <p:cNvSpPr/>
          <p:nvPr/>
        </p:nvSpPr>
        <p:spPr>
          <a:xfrm>
            <a:off x="1014175" y="2195375"/>
            <a:ext cx="4238700" cy="284700"/>
          </a:xfrm>
          <a:prstGeom prst="rect">
            <a:avLst/>
          </a:prstGeom>
          <a:solidFill>
            <a:srgbClr val="F89F3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 name="Google Shape;149;p1"/>
          <p:cNvSpPr txBox="1"/>
          <p:nvPr/>
        </p:nvSpPr>
        <p:spPr>
          <a:xfrm>
            <a:off x="1018050" y="1279350"/>
            <a:ext cx="5601000" cy="12315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s" sz="2800" u="none" cap="none" strike="noStrike">
                <a:solidFill>
                  <a:schemeClr val="lt1"/>
                </a:solidFill>
                <a:latin typeface="Arial Black"/>
                <a:ea typeface="Arial Black"/>
                <a:cs typeface="Arial Black"/>
                <a:sym typeface="Arial Black"/>
              </a:rPr>
              <a:t>Responsabilidad Social Empresarial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chemeClr val="lt1"/>
                </a:solidFill>
                <a:latin typeface="Arial"/>
                <a:ea typeface="Arial"/>
                <a:cs typeface="Arial"/>
                <a:sym typeface="Arial"/>
              </a:rPr>
              <a:t>Dirección Administrativa y Financiera</a:t>
            </a:r>
            <a:endParaRPr b="1" i="0" sz="18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5" name="Shape 315"/>
        <p:cNvGrpSpPr/>
        <p:nvPr/>
      </p:nvGrpSpPr>
      <p:grpSpPr>
        <a:xfrm>
          <a:off x="0" y="0"/>
          <a:ext cx="0" cy="0"/>
          <a:chOff x="0" y="0"/>
          <a:chExt cx="0" cy="0"/>
        </a:xfrm>
      </p:grpSpPr>
      <p:sp>
        <p:nvSpPr>
          <p:cNvPr id="316" name="Google Shape;316;g1ff1f1d7559_0_1"/>
          <p:cNvSpPr/>
          <p:nvPr/>
        </p:nvSpPr>
        <p:spPr>
          <a:xfrm>
            <a:off x="6748575" y="1149925"/>
            <a:ext cx="1610700" cy="3285900"/>
          </a:xfrm>
          <a:prstGeom prst="rect">
            <a:avLst/>
          </a:prstGeom>
          <a:solidFill>
            <a:schemeClr val="lt1"/>
          </a:solidFill>
          <a:ln>
            <a:noFill/>
          </a:ln>
          <a:effectLst>
            <a:outerShdw blurRad="141887" rotWithShape="0" algn="tl">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7" name="Google Shape;317;g1ff1f1d7559_0_1"/>
          <p:cNvSpPr/>
          <p:nvPr/>
        </p:nvSpPr>
        <p:spPr>
          <a:xfrm>
            <a:off x="768950" y="1149925"/>
            <a:ext cx="1610700" cy="3285900"/>
          </a:xfrm>
          <a:prstGeom prst="rect">
            <a:avLst/>
          </a:prstGeom>
          <a:solidFill>
            <a:schemeClr val="lt1"/>
          </a:solidFill>
          <a:ln>
            <a:noFill/>
          </a:ln>
          <a:effectLst>
            <a:outerShdw blurRad="141887" rotWithShape="0" algn="tl">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8" name="Google Shape;318;g1ff1f1d7559_0_1"/>
          <p:cNvSpPr/>
          <p:nvPr/>
        </p:nvSpPr>
        <p:spPr>
          <a:xfrm>
            <a:off x="2767449" y="1149925"/>
            <a:ext cx="1610700" cy="3285900"/>
          </a:xfrm>
          <a:prstGeom prst="rect">
            <a:avLst/>
          </a:prstGeom>
          <a:solidFill>
            <a:schemeClr val="lt1"/>
          </a:solidFill>
          <a:ln>
            <a:noFill/>
          </a:ln>
          <a:effectLst>
            <a:outerShdw blurRad="141887" rotWithShape="0" algn="tl">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9" name="Google Shape;319;g1ff1f1d7559_0_1"/>
          <p:cNvSpPr/>
          <p:nvPr/>
        </p:nvSpPr>
        <p:spPr>
          <a:xfrm>
            <a:off x="4765960" y="1149925"/>
            <a:ext cx="1610700" cy="3285900"/>
          </a:xfrm>
          <a:prstGeom prst="rect">
            <a:avLst/>
          </a:prstGeom>
          <a:solidFill>
            <a:schemeClr val="lt1"/>
          </a:solidFill>
          <a:ln>
            <a:noFill/>
          </a:ln>
          <a:effectLst>
            <a:outerShdw blurRad="141887" rotWithShape="0" algn="tl">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0" name="Google Shape;320;g1ff1f1d7559_0_1"/>
          <p:cNvSpPr txBox="1"/>
          <p:nvPr/>
        </p:nvSpPr>
        <p:spPr>
          <a:xfrm>
            <a:off x="799239" y="2908948"/>
            <a:ext cx="15501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s" sz="1000" u="none" cap="none" strike="noStrike">
                <a:solidFill>
                  <a:srgbClr val="F89F3F"/>
                </a:solidFill>
                <a:latin typeface="Arial"/>
                <a:ea typeface="Arial"/>
                <a:cs typeface="Arial"/>
                <a:sym typeface="Arial"/>
              </a:rPr>
              <a:t>Movilidad Sostenible</a:t>
            </a:r>
            <a:endParaRPr b="1" i="0" sz="1000" u="none" cap="none" strike="noStrike">
              <a:solidFill>
                <a:srgbClr val="F89F3F"/>
              </a:solidFill>
            </a:endParaRPr>
          </a:p>
          <a:p>
            <a:pPr indent="0" lvl="0" marL="0" marR="0" rtl="0" algn="l">
              <a:lnSpc>
                <a:spcPct val="100000"/>
              </a:lnSpc>
              <a:spcBef>
                <a:spcPts val="0"/>
              </a:spcBef>
              <a:spcAft>
                <a:spcPts val="0"/>
              </a:spcAft>
              <a:buClr>
                <a:srgbClr val="000000"/>
              </a:buClr>
              <a:buSzPts val="1000"/>
              <a:buFont typeface="Arial"/>
              <a:buNone/>
            </a:pPr>
            <a:r>
              <a:rPr b="0" i="0" lang="es" sz="1000" u="none" cap="none" strike="noStrike">
                <a:solidFill>
                  <a:srgbClr val="707070"/>
                </a:solidFill>
                <a:latin typeface="Arial"/>
                <a:ea typeface="Arial"/>
                <a:cs typeface="Arial"/>
                <a:sym typeface="Arial"/>
              </a:rPr>
              <a:t>La SDM promueve que los colaboradores de la entidad tengan buenas prácticas de movilidad sostenible, que beneficien la movilidad de la ciudad</a:t>
            </a:r>
            <a:endParaRPr b="0" i="0" sz="1000" u="none" cap="none" strike="noStrike">
              <a:solidFill>
                <a:srgbClr val="707070"/>
              </a:solidFill>
              <a:latin typeface="Arial"/>
              <a:ea typeface="Arial"/>
              <a:cs typeface="Arial"/>
              <a:sym typeface="Arial"/>
            </a:endParaRPr>
          </a:p>
        </p:txBody>
      </p:sp>
      <p:sp>
        <p:nvSpPr>
          <p:cNvPr id="321" name="Google Shape;321;g1ff1f1d7559_0_1"/>
          <p:cNvSpPr txBox="1"/>
          <p:nvPr/>
        </p:nvSpPr>
        <p:spPr>
          <a:xfrm>
            <a:off x="2797744" y="2985898"/>
            <a:ext cx="15501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s" sz="1000" u="none" cap="none" strike="noStrike">
                <a:solidFill>
                  <a:srgbClr val="F89F3F"/>
                </a:solidFill>
                <a:latin typeface="Arial"/>
                <a:ea typeface="Arial"/>
                <a:cs typeface="Arial"/>
                <a:sym typeface="Arial"/>
              </a:rPr>
              <a:t>“Huerta Urbana Paloquemao“</a:t>
            </a:r>
            <a:endParaRPr b="0" i="0" sz="1000" u="none" cap="none" strike="noStrike">
              <a:solidFill>
                <a:srgbClr val="F89F3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 sz="1000" u="none" cap="none" strike="noStrike">
                <a:solidFill>
                  <a:srgbClr val="707070"/>
                </a:solidFill>
                <a:latin typeface="Arial"/>
                <a:ea typeface="Arial"/>
                <a:cs typeface="Arial"/>
                <a:sym typeface="Arial"/>
              </a:rPr>
              <a:t>La SDM recuperó un espacio erosionado de la sede Paloquemao,</a:t>
            </a:r>
            <a:endParaRPr b="0" i="0" sz="1000" u="none" cap="none" strike="noStrike">
              <a:solidFill>
                <a:srgbClr val="70707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 sz="1000" u="none" cap="none" strike="noStrike">
                <a:solidFill>
                  <a:srgbClr val="707070"/>
                </a:solidFill>
                <a:latin typeface="Arial"/>
                <a:ea typeface="Arial"/>
                <a:cs typeface="Arial"/>
                <a:sym typeface="Arial"/>
              </a:rPr>
              <a:t>transformándolo en bella huerta urbana.</a:t>
            </a:r>
            <a:endParaRPr b="0" i="0" sz="1000" u="none" cap="none" strike="noStrike">
              <a:solidFill>
                <a:srgbClr val="707070"/>
              </a:solidFill>
              <a:latin typeface="Arial"/>
              <a:ea typeface="Arial"/>
              <a:cs typeface="Arial"/>
              <a:sym typeface="Arial"/>
            </a:endParaRPr>
          </a:p>
        </p:txBody>
      </p:sp>
      <p:sp>
        <p:nvSpPr>
          <p:cNvPr id="322" name="Google Shape;322;g1ff1f1d7559_0_1"/>
          <p:cNvSpPr txBox="1"/>
          <p:nvPr/>
        </p:nvSpPr>
        <p:spPr>
          <a:xfrm>
            <a:off x="4821462" y="2831998"/>
            <a:ext cx="14997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s" sz="1000" u="none" cap="none" strike="noStrike">
                <a:solidFill>
                  <a:srgbClr val="F89F3F"/>
                </a:solidFill>
                <a:latin typeface="Arial"/>
                <a:ea typeface="Arial"/>
                <a:cs typeface="Arial"/>
                <a:sym typeface="Arial"/>
              </a:rPr>
              <a:t>“Movipacas“</a:t>
            </a:r>
            <a:endParaRPr b="0" i="0" sz="1000" u="none" cap="none" strike="noStrike">
              <a:solidFill>
                <a:srgbClr val="F89F3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 sz="1000" u="none" cap="none" strike="noStrike">
                <a:solidFill>
                  <a:srgbClr val="707070"/>
                </a:solidFill>
                <a:latin typeface="Arial"/>
                <a:ea typeface="Arial"/>
                <a:cs typeface="Arial"/>
                <a:sym typeface="Arial"/>
              </a:rPr>
              <a:t>Buscando reducir la</a:t>
            </a:r>
            <a:endParaRPr b="0" i="0" sz="1000" u="none" cap="none" strike="noStrike">
              <a:solidFill>
                <a:srgbClr val="70707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 sz="1000" u="none" cap="none" strike="noStrike">
                <a:solidFill>
                  <a:srgbClr val="707070"/>
                </a:solidFill>
                <a:latin typeface="Arial"/>
                <a:ea typeface="Arial"/>
                <a:cs typeface="Arial"/>
                <a:sym typeface="Arial"/>
              </a:rPr>
              <a:t>cantidad de residuos</a:t>
            </a:r>
            <a:endParaRPr b="0" i="0" sz="1000" u="none" cap="none" strike="noStrike">
              <a:solidFill>
                <a:srgbClr val="70707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 sz="1000" u="none" cap="none" strike="noStrike">
                <a:solidFill>
                  <a:srgbClr val="707070"/>
                </a:solidFill>
                <a:latin typeface="Arial"/>
                <a:ea typeface="Arial"/>
                <a:cs typeface="Arial"/>
                <a:sym typeface="Arial"/>
              </a:rPr>
              <a:t>orgánicos sanitarios</a:t>
            </a:r>
            <a:endParaRPr b="0" i="0" sz="1000" u="none" cap="none" strike="noStrike">
              <a:solidFill>
                <a:srgbClr val="70707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 sz="1000" u="none" cap="none" strike="noStrike">
                <a:solidFill>
                  <a:srgbClr val="707070"/>
                </a:solidFill>
                <a:latin typeface="Arial"/>
                <a:ea typeface="Arial"/>
                <a:cs typeface="Arial"/>
                <a:sym typeface="Arial"/>
              </a:rPr>
              <a:t>dispuestos en relleno</a:t>
            </a:r>
            <a:endParaRPr b="0" i="0" sz="1000" u="none" cap="none" strike="noStrike">
              <a:solidFill>
                <a:srgbClr val="70707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 sz="1000" u="none" cap="none" strike="noStrike">
                <a:solidFill>
                  <a:srgbClr val="707070"/>
                </a:solidFill>
                <a:latin typeface="Arial"/>
                <a:ea typeface="Arial"/>
                <a:cs typeface="Arial"/>
                <a:sym typeface="Arial"/>
              </a:rPr>
              <a:t>sanitario, la SDM lidera</a:t>
            </a:r>
            <a:endParaRPr b="0" i="0" sz="1000" u="none" cap="none" strike="noStrike">
              <a:solidFill>
                <a:srgbClr val="70707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 sz="1000" u="none" cap="none" strike="noStrike">
                <a:solidFill>
                  <a:srgbClr val="707070"/>
                </a:solidFill>
                <a:latin typeface="Arial"/>
                <a:ea typeface="Arial"/>
                <a:cs typeface="Arial"/>
                <a:sym typeface="Arial"/>
              </a:rPr>
              <a:t>Esta campaña para el</a:t>
            </a:r>
            <a:endParaRPr b="0" i="0" sz="1000" u="none" cap="none" strike="noStrike">
              <a:solidFill>
                <a:srgbClr val="70707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 sz="1000" u="none" cap="none" strike="noStrike">
                <a:solidFill>
                  <a:srgbClr val="707070"/>
                </a:solidFill>
                <a:latin typeface="Arial"/>
                <a:ea typeface="Arial"/>
                <a:cs typeface="Arial"/>
                <a:sym typeface="Arial"/>
              </a:rPr>
              <a:t>aprovechamiento de estos residuos.</a:t>
            </a:r>
            <a:endParaRPr b="0" i="0" sz="1000" u="none" cap="none" strike="noStrike">
              <a:solidFill>
                <a:srgbClr val="707070"/>
              </a:solidFill>
              <a:latin typeface="Arial"/>
              <a:ea typeface="Arial"/>
              <a:cs typeface="Arial"/>
              <a:sym typeface="Arial"/>
            </a:endParaRPr>
          </a:p>
        </p:txBody>
      </p:sp>
      <p:sp>
        <p:nvSpPr>
          <p:cNvPr id="323" name="Google Shape;323;g1ff1f1d7559_0_1"/>
          <p:cNvSpPr/>
          <p:nvPr/>
        </p:nvSpPr>
        <p:spPr>
          <a:xfrm>
            <a:off x="768926" y="2715537"/>
            <a:ext cx="509100" cy="48900"/>
          </a:xfrm>
          <a:prstGeom prst="rect">
            <a:avLst/>
          </a:prstGeom>
          <a:solidFill>
            <a:srgbClr val="70707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4" name="Google Shape;324;g1ff1f1d7559_0_1"/>
          <p:cNvSpPr/>
          <p:nvPr/>
        </p:nvSpPr>
        <p:spPr>
          <a:xfrm>
            <a:off x="2759651" y="2715537"/>
            <a:ext cx="509100" cy="48900"/>
          </a:xfrm>
          <a:prstGeom prst="rect">
            <a:avLst/>
          </a:prstGeom>
          <a:solidFill>
            <a:srgbClr val="70707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5" name="Google Shape;325;g1ff1f1d7559_0_1"/>
          <p:cNvSpPr/>
          <p:nvPr/>
        </p:nvSpPr>
        <p:spPr>
          <a:xfrm>
            <a:off x="4753562" y="2715537"/>
            <a:ext cx="509100" cy="48900"/>
          </a:xfrm>
          <a:prstGeom prst="rect">
            <a:avLst/>
          </a:prstGeom>
          <a:solidFill>
            <a:srgbClr val="70707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6" name="Google Shape;326;g1ff1f1d7559_0_1"/>
          <p:cNvSpPr/>
          <p:nvPr/>
        </p:nvSpPr>
        <p:spPr>
          <a:xfrm>
            <a:off x="6764452" y="2715537"/>
            <a:ext cx="509100" cy="48900"/>
          </a:xfrm>
          <a:prstGeom prst="rect">
            <a:avLst/>
          </a:prstGeom>
          <a:solidFill>
            <a:srgbClr val="70707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27" name="Google Shape;327;g1ff1f1d7559_0_1"/>
          <p:cNvPicPr preferRelativeResize="0"/>
          <p:nvPr/>
        </p:nvPicPr>
        <p:blipFill rotWithShape="1">
          <a:blip r:embed="rId3">
            <a:alphaModFix/>
          </a:blip>
          <a:srcRect b="0" l="0" r="0" t="0"/>
          <a:stretch/>
        </p:blipFill>
        <p:spPr>
          <a:xfrm>
            <a:off x="856449" y="1256980"/>
            <a:ext cx="1435679" cy="1306648"/>
          </a:xfrm>
          <a:prstGeom prst="rect">
            <a:avLst/>
          </a:prstGeom>
          <a:noFill/>
          <a:ln>
            <a:noFill/>
          </a:ln>
        </p:spPr>
      </p:pic>
      <p:pic>
        <p:nvPicPr>
          <p:cNvPr id="328" name="Google Shape;328;g1ff1f1d7559_0_1"/>
          <p:cNvPicPr preferRelativeResize="0"/>
          <p:nvPr/>
        </p:nvPicPr>
        <p:blipFill rotWithShape="1">
          <a:blip r:embed="rId4">
            <a:alphaModFix/>
          </a:blip>
          <a:srcRect b="14742" l="0" r="0" t="12093"/>
          <a:stretch/>
        </p:blipFill>
        <p:spPr>
          <a:xfrm>
            <a:off x="2854957" y="1256979"/>
            <a:ext cx="1435675" cy="1306650"/>
          </a:xfrm>
          <a:prstGeom prst="rect">
            <a:avLst/>
          </a:prstGeom>
          <a:noFill/>
          <a:ln>
            <a:noFill/>
          </a:ln>
        </p:spPr>
      </p:pic>
      <p:pic>
        <p:nvPicPr>
          <p:cNvPr id="329" name="Google Shape;329;g1ff1f1d7559_0_1"/>
          <p:cNvPicPr preferRelativeResize="0"/>
          <p:nvPr/>
        </p:nvPicPr>
        <p:blipFill rotWithShape="1">
          <a:blip r:embed="rId5">
            <a:alphaModFix/>
          </a:blip>
          <a:srcRect b="27893" l="0" r="0" t="2391"/>
          <a:stretch/>
        </p:blipFill>
        <p:spPr>
          <a:xfrm>
            <a:off x="4853474" y="1256979"/>
            <a:ext cx="1435675" cy="1306650"/>
          </a:xfrm>
          <a:prstGeom prst="rect">
            <a:avLst/>
          </a:prstGeom>
          <a:noFill/>
          <a:ln>
            <a:noFill/>
          </a:ln>
        </p:spPr>
      </p:pic>
      <p:pic>
        <p:nvPicPr>
          <p:cNvPr id="330" name="Google Shape;330;g1ff1f1d7559_0_1"/>
          <p:cNvPicPr preferRelativeResize="0"/>
          <p:nvPr/>
        </p:nvPicPr>
        <p:blipFill rotWithShape="1">
          <a:blip r:embed="rId6">
            <a:alphaModFix/>
          </a:blip>
          <a:srcRect b="0" l="23527" r="12031" t="0"/>
          <a:stretch/>
        </p:blipFill>
        <p:spPr>
          <a:xfrm>
            <a:off x="6836089" y="1272392"/>
            <a:ext cx="1435675" cy="1275825"/>
          </a:xfrm>
          <a:prstGeom prst="rect">
            <a:avLst/>
          </a:prstGeom>
          <a:noFill/>
          <a:ln>
            <a:noFill/>
          </a:ln>
        </p:spPr>
      </p:pic>
      <p:pic>
        <p:nvPicPr>
          <p:cNvPr id="331" name="Google Shape;331;g1ff1f1d7559_0_1"/>
          <p:cNvPicPr preferRelativeResize="0"/>
          <p:nvPr/>
        </p:nvPicPr>
        <p:blipFill rotWithShape="1">
          <a:blip r:embed="rId7">
            <a:alphaModFix/>
          </a:blip>
          <a:srcRect b="14026" l="10924" r="10198" t="26211"/>
          <a:stretch/>
        </p:blipFill>
        <p:spPr>
          <a:xfrm>
            <a:off x="6892128" y="4488850"/>
            <a:ext cx="1703660" cy="692700"/>
          </a:xfrm>
          <a:prstGeom prst="rect">
            <a:avLst/>
          </a:prstGeom>
          <a:noFill/>
          <a:ln>
            <a:noFill/>
          </a:ln>
        </p:spPr>
      </p:pic>
      <p:sp>
        <p:nvSpPr>
          <p:cNvPr id="332" name="Google Shape;332;g1ff1f1d7559_0_1"/>
          <p:cNvSpPr/>
          <p:nvPr/>
        </p:nvSpPr>
        <p:spPr>
          <a:xfrm>
            <a:off x="0" y="4764950"/>
            <a:ext cx="6933900" cy="92100"/>
          </a:xfrm>
          <a:prstGeom prst="rect">
            <a:avLst/>
          </a:prstGeom>
          <a:solidFill>
            <a:srgbClr val="F89F3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latin typeface="Calibri"/>
                <a:ea typeface="Calibri"/>
                <a:cs typeface="Calibri"/>
                <a:sym typeface="Calibri"/>
              </a:rPr>
              <a:t> </a:t>
            </a:r>
            <a:endParaRPr>
              <a:latin typeface="Calibri"/>
              <a:ea typeface="Calibri"/>
              <a:cs typeface="Calibri"/>
              <a:sym typeface="Calibri"/>
            </a:endParaRPr>
          </a:p>
        </p:txBody>
      </p:sp>
      <p:sp>
        <p:nvSpPr>
          <p:cNvPr id="333" name="Google Shape;333;g1ff1f1d7559_0_1"/>
          <p:cNvSpPr/>
          <p:nvPr/>
        </p:nvSpPr>
        <p:spPr>
          <a:xfrm>
            <a:off x="8637600" y="4764950"/>
            <a:ext cx="506400" cy="92100"/>
          </a:xfrm>
          <a:prstGeom prst="rect">
            <a:avLst/>
          </a:prstGeom>
          <a:solidFill>
            <a:srgbClr val="F89F3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latin typeface="Calibri"/>
                <a:ea typeface="Calibri"/>
                <a:cs typeface="Calibri"/>
                <a:sym typeface="Calibri"/>
              </a:rPr>
              <a:t> </a:t>
            </a:r>
            <a:endParaRPr>
              <a:latin typeface="Calibri"/>
              <a:ea typeface="Calibri"/>
              <a:cs typeface="Calibri"/>
              <a:sym typeface="Calibri"/>
            </a:endParaRPr>
          </a:p>
        </p:txBody>
      </p:sp>
      <p:sp>
        <p:nvSpPr>
          <p:cNvPr id="334" name="Google Shape;334;g1ff1f1d7559_0_1"/>
          <p:cNvSpPr/>
          <p:nvPr/>
        </p:nvSpPr>
        <p:spPr>
          <a:xfrm>
            <a:off x="383425" y="5"/>
            <a:ext cx="654600" cy="913800"/>
          </a:xfrm>
          <a:prstGeom prst="rect">
            <a:avLst/>
          </a:prstGeom>
          <a:solidFill>
            <a:srgbClr val="7070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5" name="Google Shape;335;g1ff1f1d7559_0_1"/>
          <p:cNvSpPr/>
          <p:nvPr/>
        </p:nvSpPr>
        <p:spPr>
          <a:xfrm>
            <a:off x="482125" y="288500"/>
            <a:ext cx="457200" cy="4572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36" name="Google Shape;336;g1ff1f1d7559_0_1"/>
          <p:cNvSpPr txBox="1"/>
          <p:nvPr/>
        </p:nvSpPr>
        <p:spPr>
          <a:xfrm>
            <a:off x="1229675" y="302450"/>
            <a:ext cx="6473400" cy="415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800"/>
              <a:buFont typeface="Arial"/>
              <a:buNone/>
            </a:pPr>
            <a:r>
              <a:rPr b="1" lang="es" sz="1800">
                <a:solidFill>
                  <a:srgbClr val="F89F3F"/>
                </a:solidFill>
                <a:latin typeface="Arial Black"/>
                <a:ea typeface="Arial Black"/>
                <a:cs typeface="Arial Black"/>
                <a:sym typeface="Arial Black"/>
              </a:rPr>
              <a:t>Avances PIGA campañas - SDM</a:t>
            </a:r>
            <a:endParaRPr b="1" i="0" sz="1800" u="none" cap="none" strike="noStrike">
              <a:solidFill>
                <a:srgbClr val="F89F3F"/>
              </a:solidFill>
              <a:latin typeface="Arial Black"/>
              <a:ea typeface="Arial Black"/>
              <a:cs typeface="Arial Black"/>
              <a:sym typeface="Arial Black"/>
            </a:endParaRPr>
          </a:p>
        </p:txBody>
      </p:sp>
      <p:sp>
        <p:nvSpPr>
          <p:cNvPr id="337" name="Google Shape;337;g1ff1f1d7559_0_1"/>
          <p:cNvSpPr txBox="1"/>
          <p:nvPr/>
        </p:nvSpPr>
        <p:spPr>
          <a:xfrm>
            <a:off x="6748577" y="2754898"/>
            <a:ext cx="1610700" cy="163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s" sz="1000" u="none" cap="none" strike="noStrike">
                <a:solidFill>
                  <a:srgbClr val="F89F3F"/>
                </a:solidFill>
                <a:latin typeface="Arial"/>
                <a:ea typeface="Arial"/>
                <a:cs typeface="Arial"/>
                <a:sym typeface="Arial"/>
              </a:rPr>
              <a:t>Participación en Proyectos Ciudades C40</a:t>
            </a:r>
            <a:endParaRPr b="0" i="0" sz="1000" u="none" cap="none" strike="noStrike">
              <a:solidFill>
                <a:srgbClr val="F89F3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 sz="1000" u="none" cap="none" strike="noStrike">
                <a:solidFill>
                  <a:srgbClr val="707070"/>
                </a:solidFill>
                <a:latin typeface="Arial"/>
                <a:ea typeface="Arial"/>
                <a:cs typeface="Arial"/>
                <a:sym typeface="Arial"/>
              </a:rPr>
              <a:t>LA SDM cumple con los compromisos del Proyecto Ciudades C40, que busca mejorar la eficiencia energética en las entidades públicas de la ciudad.</a:t>
            </a:r>
            <a:endParaRPr b="0" i="0" sz="1000" u="none" cap="none" strike="noStrike">
              <a:solidFill>
                <a:srgbClr val="70707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7"/>
          <p:cNvPicPr preferRelativeResize="0"/>
          <p:nvPr/>
        </p:nvPicPr>
        <p:blipFill rotWithShape="1">
          <a:blip r:embed="rId3">
            <a:alphaModFix amt="51000"/>
          </a:blip>
          <a:srcRect b="0" l="0" r="0" t="0"/>
          <a:stretch/>
        </p:blipFill>
        <p:spPr>
          <a:xfrm>
            <a:off x="0" y="1338"/>
            <a:ext cx="9143998" cy="5140822"/>
          </a:xfrm>
          <a:prstGeom prst="rect">
            <a:avLst/>
          </a:prstGeom>
          <a:noFill/>
          <a:ln>
            <a:noFill/>
          </a:ln>
        </p:spPr>
      </p:pic>
      <p:sp>
        <p:nvSpPr>
          <p:cNvPr id="343" name="Google Shape;343;p7"/>
          <p:cNvSpPr/>
          <p:nvPr/>
        </p:nvSpPr>
        <p:spPr>
          <a:xfrm>
            <a:off x="1267250" y="1449400"/>
            <a:ext cx="7945200" cy="2108700"/>
          </a:xfrm>
          <a:prstGeom prst="rect">
            <a:avLst/>
          </a:prstGeom>
          <a:solidFill>
            <a:schemeClr val="lt1"/>
          </a:solidFill>
          <a:ln>
            <a:noFill/>
          </a:ln>
          <a:effectLst>
            <a:outerShdw blurRad="226136"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4" name="Google Shape;344;p7"/>
          <p:cNvSpPr/>
          <p:nvPr/>
        </p:nvSpPr>
        <p:spPr>
          <a:xfrm>
            <a:off x="687375" y="1455550"/>
            <a:ext cx="393900" cy="2108700"/>
          </a:xfrm>
          <a:prstGeom prst="rect">
            <a:avLst/>
          </a:prstGeom>
          <a:solidFill>
            <a:srgbClr val="F89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89F3F"/>
              </a:solidFill>
              <a:latin typeface="Arial"/>
              <a:ea typeface="Arial"/>
              <a:cs typeface="Arial"/>
              <a:sym typeface="Arial"/>
            </a:endParaRPr>
          </a:p>
        </p:txBody>
      </p:sp>
      <p:sp>
        <p:nvSpPr>
          <p:cNvPr id="345" name="Google Shape;345;p7"/>
          <p:cNvSpPr txBox="1"/>
          <p:nvPr/>
        </p:nvSpPr>
        <p:spPr>
          <a:xfrm>
            <a:off x="3173257" y="2108950"/>
            <a:ext cx="3698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s" sz="4400" u="none" cap="none" strike="noStrike">
                <a:solidFill>
                  <a:srgbClr val="F89F3F"/>
                </a:solidFill>
                <a:latin typeface="Arial Black"/>
                <a:ea typeface="Arial Black"/>
                <a:cs typeface="Arial Black"/>
                <a:sym typeface="Arial Black"/>
              </a:rPr>
              <a:t>Gracias</a:t>
            </a:r>
            <a:endParaRPr b="0" i="0" sz="1400" u="none" cap="none" strike="noStrike">
              <a:solidFill>
                <a:srgbClr val="F89F3F"/>
              </a:solidFill>
              <a:latin typeface="Arial"/>
              <a:ea typeface="Arial"/>
              <a:cs typeface="Arial"/>
              <a:sym typeface="Arial"/>
            </a:endParaRPr>
          </a:p>
        </p:txBody>
      </p:sp>
      <p:sp>
        <p:nvSpPr>
          <p:cNvPr id="346" name="Google Shape;346;p7"/>
          <p:cNvSpPr/>
          <p:nvPr/>
        </p:nvSpPr>
        <p:spPr>
          <a:xfrm>
            <a:off x="6002750" y="4030025"/>
            <a:ext cx="3209700" cy="769500"/>
          </a:xfrm>
          <a:prstGeom prst="rect">
            <a:avLst/>
          </a:prstGeom>
          <a:solidFill>
            <a:srgbClr val="F89F3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707070"/>
              </a:solidFill>
              <a:latin typeface="Calibri"/>
              <a:ea typeface="Calibri"/>
              <a:cs typeface="Calibri"/>
              <a:sym typeface="Calibri"/>
            </a:endParaRPr>
          </a:p>
        </p:txBody>
      </p:sp>
      <p:pic>
        <p:nvPicPr>
          <p:cNvPr id="347" name="Google Shape;347;p7"/>
          <p:cNvPicPr preferRelativeResize="0"/>
          <p:nvPr/>
        </p:nvPicPr>
        <p:blipFill rotWithShape="1">
          <a:blip r:embed="rId4">
            <a:alphaModFix/>
          </a:blip>
          <a:srcRect b="14026" l="10924" r="10198" t="26211"/>
          <a:stretch/>
        </p:blipFill>
        <p:spPr>
          <a:xfrm>
            <a:off x="332825" y="25425"/>
            <a:ext cx="2957553" cy="1202526"/>
          </a:xfrm>
          <a:prstGeom prst="rect">
            <a:avLst/>
          </a:prstGeom>
          <a:noFill/>
          <a:ln>
            <a:noFill/>
          </a:ln>
        </p:spPr>
      </p:pic>
      <p:pic>
        <p:nvPicPr>
          <p:cNvPr id="348" name="Google Shape;348;p7"/>
          <p:cNvPicPr preferRelativeResize="0"/>
          <p:nvPr/>
        </p:nvPicPr>
        <p:blipFill rotWithShape="1">
          <a:blip r:embed="rId5">
            <a:alphaModFix/>
          </a:blip>
          <a:srcRect b="0" l="0" r="0" t="0"/>
          <a:stretch/>
        </p:blipFill>
        <p:spPr>
          <a:xfrm>
            <a:off x="6440677" y="4181392"/>
            <a:ext cx="2333836" cy="466767"/>
          </a:xfrm>
          <a:prstGeom prst="rect">
            <a:avLst/>
          </a:prstGeom>
          <a:noFill/>
          <a:ln>
            <a:noFill/>
          </a:ln>
        </p:spPr>
      </p:pic>
      <p:sp>
        <p:nvSpPr>
          <p:cNvPr id="349" name="Google Shape;349;p7"/>
          <p:cNvSpPr/>
          <p:nvPr/>
        </p:nvSpPr>
        <p:spPr>
          <a:xfrm>
            <a:off x="8431253" y="0"/>
            <a:ext cx="781200" cy="1612200"/>
          </a:xfrm>
          <a:prstGeom prst="rect">
            <a:avLst/>
          </a:prstGeom>
          <a:solidFill>
            <a:srgbClr val="70707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0" name="Google Shape;350;p7"/>
          <p:cNvSpPr/>
          <p:nvPr/>
        </p:nvSpPr>
        <p:spPr>
          <a:xfrm>
            <a:off x="2108100" y="3252300"/>
            <a:ext cx="929100" cy="929100"/>
          </a:xfrm>
          <a:prstGeom prst="rect">
            <a:avLst/>
          </a:prstGeom>
          <a:solidFill>
            <a:srgbClr val="7070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5"/>
          <p:cNvSpPr/>
          <p:nvPr/>
        </p:nvSpPr>
        <p:spPr>
          <a:xfrm>
            <a:off x="0" y="0"/>
            <a:ext cx="9144000" cy="5143500"/>
          </a:xfrm>
          <a:prstGeom prst="rect">
            <a:avLst/>
          </a:prstGeom>
          <a:solidFill>
            <a:srgbClr val="F1F1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6" name="Google Shape;156;p35"/>
          <p:cNvSpPr/>
          <p:nvPr/>
        </p:nvSpPr>
        <p:spPr>
          <a:xfrm>
            <a:off x="0" y="754748"/>
            <a:ext cx="365700" cy="3206400"/>
          </a:xfrm>
          <a:prstGeom prst="rect">
            <a:avLst/>
          </a:prstGeom>
          <a:solidFill>
            <a:srgbClr val="F89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7" name="Google Shape;157;p35"/>
          <p:cNvSpPr/>
          <p:nvPr/>
        </p:nvSpPr>
        <p:spPr>
          <a:xfrm>
            <a:off x="2354580" y="365295"/>
            <a:ext cx="7147500" cy="3985200"/>
          </a:xfrm>
          <a:prstGeom prst="rect">
            <a:avLst/>
          </a:prstGeom>
          <a:solidFill>
            <a:schemeClr val="lt1"/>
          </a:solidFill>
          <a:ln>
            <a:noFill/>
          </a:ln>
          <a:effectLst>
            <a:outerShdw blurRad="346181" sx="97000" rotWithShape="0" algn="l" sy="97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8" name="Google Shape;158;p35"/>
          <p:cNvSpPr txBox="1"/>
          <p:nvPr/>
        </p:nvSpPr>
        <p:spPr>
          <a:xfrm>
            <a:off x="3848411" y="928600"/>
            <a:ext cx="4231335" cy="415488"/>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300"/>
              <a:buFont typeface="Arial"/>
              <a:buNone/>
            </a:pPr>
            <a:r>
              <a:rPr b="1" i="0" lang="es" sz="1800" u="none" cap="none" strike="noStrike">
                <a:solidFill>
                  <a:srgbClr val="F89F3F"/>
                </a:solidFill>
                <a:latin typeface="Arial Black"/>
                <a:ea typeface="Arial Black"/>
                <a:cs typeface="Arial Black"/>
                <a:sym typeface="Arial Black"/>
              </a:rPr>
              <a:t>Concepto de RSE</a:t>
            </a:r>
            <a:endParaRPr b="1" i="0" sz="1800" u="none" cap="none" strike="noStrike">
              <a:solidFill>
                <a:srgbClr val="F89F3F"/>
              </a:solidFill>
              <a:latin typeface="Arial Black"/>
              <a:ea typeface="Arial Black"/>
              <a:cs typeface="Arial Black"/>
              <a:sym typeface="Arial Black"/>
            </a:endParaRPr>
          </a:p>
        </p:txBody>
      </p:sp>
      <p:sp>
        <p:nvSpPr>
          <p:cNvPr id="159" name="Google Shape;159;p35"/>
          <p:cNvSpPr txBox="1"/>
          <p:nvPr/>
        </p:nvSpPr>
        <p:spPr>
          <a:xfrm>
            <a:off x="3848411" y="1305025"/>
            <a:ext cx="4678800" cy="2739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s" sz="1400" u="none" cap="none" strike="noStrike">
                <a:solidFill>
                  <a:srgbClr val="707070"/>
                </a:solidFill>
                <a:latin typeface="Arial"/>
                <a:ea typeface="Arial"/>
                <a:cs typeface="Arial"/>
                <a:sym typeface="Arial"/>
              </a:rPr>
              <a:t>La Responsabilidad Social Empresarial (RSE) es un concepto en el cual, las empresas deben operar de manera ética y transparente, teniendo en cuenta el impacto social, económico y ambiental de sus operaciones. </a:t>
            </a:r>
            <a:endParaRPr b="0" i="0" sz="1400" u="none" cap="none" strike="noStrike">
              <a:solidFill>
                <a:srgbClr val="70707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89F3F"/>
                </a:solidFill>
                <a:latin typeface="Arial Black"/>
                <a:ea typeface="Arial Black"/>
                <a:cs typeface="Arial Black"/>
                <a:sym typeface="Arial Black"/>
              </a:rPr>
              <a:t>Marco legal</a:t>
            </a:r>
            <a:endParaRPr b="0" i="0" sz="1400" u="none" cap="none" strike="noStrike">
              <a:solidFill>
                <a:srgbClr val="F89F3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7" marL="285750" marR="0" rtl="0" algn="l">
              <a:lnSpc>
                <a:spcPct val="100000"/>
              </a:lnSpc>
              <a:spcBef>
                <a:spcPts val="0"/>
              </a:spcBef>
              <a:spcAft>
                <a:spcPts val="0"/>
              </a:spcAft>
              <a:buClr>
                <a:srgbClr val="707070"/>
              </a:buClr>
              <a:buSzPts val="1400"/>
              <a:buFont typeface="Arial"/>
              <a:buChar char="•"/>
            </a:pPr>
            <a:r>
              <a:rPr b="0" i="0" lang="es" sz="1400" u="none" cap="none" strike="noStrike">
                <a:solidFill>
                  <a:srgbClr val="707070"/>
                </a:solidFill>
                <a:latin typeface="Arial"/>
                <a:ea typeface="Arial"/>
                <a:cs typeface="Arial"/>
                <a:sym typeface="Arial"/>
              </a:rPr>
              <a:t>Constitución Política de Colombia Arts. 2 y 333</a:t>
            </a:r>
            <a:endParaRPr b="0" i="0" sz="1400" u="none" cap="none" strike="noStrike">
              <a:solidFill>
                <a:srgbClr val="707070"/>
              </a:solidFill>
              <a:latin typeface="Arial"/>
              <a:ea typeface="Arial"/>
              <a:cs typeface="Arial"/>
              <a:sym typeface="Arial"/>
            </a:endParaRPr>
          </a:p>
          <a:p>
            <a:pPr indent="-285750" lvl="6" marL="285750" marR="0" rtl="0" algn="l">
              <a:lnSpc>
                <a:spcPct val="100000"/>
              </a:lnSpc>
              <a:spcBef>
                <a:spcPts val="0"/>
              </a:spcBef>
              <a:spcAft>
                <a:spcPts val="0"/>
              </a:spcAft>
              <a:buClr>
                <a:srgbClr val="707070"/>
              </a:buClr>
              <a:buSzPts val="1400"/>
              <a:buFont typeface="Arial"/>
              <a:buChar char="•"/>
            </a:pPr>
            <a:r>
              <a:rPr b="0" i="0" lang="es" sz="1400" u="none" cap="none" strike="noStrike">
                <a:solidFill>
                  <a:srgbClr val="707070"/>
                </a:solidFill>
                <a:latin typeface="Arial"/>
                <a:ea typeface="Arial"/>
                <a:cs typeface="Arial"/>
                <a:sym typeface="Arial"/>
              </a:rPr>
              <a:t>Código de Ética y de Buen Gobierno</a:t>
            </a:r>
            <a:endParaRPr b="0" i="0" sz="1400" u="none" cap="none" strike="noStrike">
              <a:solidFill>
                <a:srgbClr val="707070"/>
              </a:solidFill>
              <a:latin typeface="Arial"/>
              <a:ea typeface="Arial"/>
              <a:cs typeface="Arial"/>
              <a:sym typeface="Arial"/>
            </a:endParaRPr>
          </a:p>
          <a:p>
            <a:pPr indent="-285750" lvl="6" marL="285750" marR="0" rtl="0" algn="l">
              <a:lnSpc>
                <a:spcPct val="100000"/>
              </a:lnSpc>
              <a:spcBef>
                <a:spcPts val="0"/>
              </a:spcBef>
              <a:spcAft>
                <a:spcPts val="0"/>
              </a:spcAft>
              <a:buClr>
                <a:srgbClr val="707070"/>
              </a:buClr>
              <a:buSzPts val="1400"/>
              <a:buFont typeface="Arial"/>
              <a:buChar char="•"/>
            </a:pPr>
            <a:r>
              <a:rPr b="0" i="0" lang="es" sz="1400" u="none" cap="none" strike="noStrike">
                <a:solidFill>
                  <a:srgbClr val="707070"/>
                </a:solidFill>
                <a:latin typeface="Arial"/>
                <a:ea typeface="Arial"/>
                <a:cs typeface="Arial"/>
                <a:sym typeface="Arial"/>
              </a:rPr>
              <a:t>ISO 26000:2010</a:t>
            </a:r>
            <a:endParaRPr b="0" i="0" sz="1400" u="none" cap="none" strike="noStrike">
              <a:solidFill>
                <a:srgbClr val="70707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0" name="Google Shape;160;p35"/>
          <p:cNvPicPr preferRelativeResize="0"/>
          <p:nvPr/>
        </p:nvPicPr>
        <p:blipFill rotWithShape="1">
          <a:blip r:embed="rId3">
            <a:alphaModFix/>
          </a:blip>
          <a:srcRect b="14026" l="10924" r="10198" t="26211"/>
          <a:stretch/>
        </p:blipFill>
        <p:spPr>
          <a:xfrm>
            <a:off x="506400" y="4432325"/>
            <a:ext cx="1703660" cy="692700"/>
          </a:xfrm>
          <a:prstGeom prst="rect">
            <a:avLst/>
          </a:prstGeom>
          <a:noFill/>
          <a:ln>
            <a:noFill/>
          </a:ln>
        </p:spPr>
      </p:pic>
      <p:sp>
        <p:nvSpPr>
          <p:cNvPr id="161" name="Google Shape;161;p35"/>
          <p:cNvSpPr/>
          <p:nvPr/>
        </p:nvSpPr>
        <p:spPr>
          <a:xfrm rot="10800000">
            <a:off x="2210100" y="4700300"/>
            <a:ext cx="6933900" cy="92100"/>
          </a:xfrm>
          <a:prstGeom prst="rect">
            <a:avLst/>
          </a:prstGeom>
          <a:solidFill>
            <a:srgbClr val="F89F3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latin typeface="Calibri"/>
                <a:ea typeface="Calibri"/>
                <a:cs typeface="Calibri"/>
                <a:sym typeface="Calibri"/>
              </a:rPr>
              <a:t> </a:t>
            </a:r>
            <a:endParaRPr>
              <a:latin typeface="Calibri"/>
              <a:ea typeface="Calibri"/>
              <a:cs typeface="Calibri"/>
              <a:sym typeface="Calibri"/>
            </a:endParaRPr>
          </a:p>
        </p:txBody>
      </p:sp>
      <p:sp>
        <p:nvSpPr>
          <p:cNvPr id="162" name="Google Shape;162;p35"/>
          <p:cNvSpPr/>
          <p:nvPr/>
        </p:nvSpPr>
        <p:spPr>
          <a:xfrm rot="10800000">
            <a:off x="0" y="4700300"/>
            <a:ext cx="506400" cy="92100"/>
          </a:xfrm>
          <a:prstGeom prst="rect">
            <a:avLst/>
          </a:prstGeom>
          <a:solidFill>
            <a:srgbClr val="F89F3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latin typeface="Calibri"/>
                <a:ea typeface="Calibri"/>
                <a:cs typeface="Calibri"/>
                <a:sym typeface="Calibri"/>
              </a:rPr>
              <a:t> </a:t>
            </a:r>
            <a:endParaRPr>
              <a:latin typeface="Calibri"/>
              <a:ea typeface="Calibri"/>
              <a:cs typeface="Calibri"/>
              <a:sym typeface="Calibri"/>
            </a:endParaRPr>
          </a:p>
        </p:txBody>
      </p:sp>
      <p:sp>
        <p:nvSpPr>
          <p:cNvPr id="163" name="Google Shape;163;p35"/>
          <p:cNvSpPr/>
          <p:nvPr/>
        </p:nvSpPr>
        <p:spPr>
          <a:xfrm>
            <a:off x="8079746" y="4079246"/>
            <a:ext cx="1064254" cy="1064254"/>
          </a:xfrm>
          <a:prstGeom prst="rect">
            <a:avLst/>
          </a:prstGeom>
          <a:solidFill>
            <a:srgbClr val="70707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64" name="Google Shape;164;p35"/>
          <p:cNvPicPr preferRelativeResize="0"/>
          <p:nvPr/>
        </p:nvPicPr>
        <p:blipFill rotWithShape="1">
          <a:blip r:embed="rId4">
            <a:alphaModFix/>
          </a:blip>
          <a:srcRect b="0" l="16797" r="16810" t="0"/>
          <a:stretch/>
        </p:blipFill>
        <p:spPr>
          <a:xfrm>
            <a:off x="650075" y="944825"/>
            <a:ext cx="2809400" cy="28201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
          <p:cNvSpPr/>
          <p:nvPr/>
        </p:nvSpPr>
        <p:spPr>
          <a:xfrm>
            <a:off x="3318175" y="2495550"/>
            <a:ext cx="2507700" cy="1788300"/>
          </a:xfrm>
          <a:prstGeom prst="roundRect">
            <a:avLst>
              <a:gd fmla="val 16667" name="adj"/>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71" name="Google Shape;171;p3"/>
          <p:cNvSpPr/>
          <p:nvPr/>
        </p:nvSpPr>
        <p:spPr>
          <a:xfrm>
            <a:off x="6128875" y="2495550"/>
            <a:ext cx="2507700" cy="1788300"/>
          </a:xfrm>
          <a:prstGeom prst="roundRect">
            <a:avLst>
              <a:gd fmla="val 16667" name="adj"/>
            </a:avLst>
          </a:prstGeom>
          <a:solidFill>
            <a:srgbClr val="EDEDE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t/>
            </a:r>
            <a:endParaRPr>
              <a:solidFill>
                <a:srgbClr val="707070"/>
              </a:solidFill>
            </a:endParaRPr>
          </a:p>
        </p:txBody>
      </p:sp>
      <p:cxnSp>
        <p:nvCxnSpPr>
          <p:cNvPr id="172" name="Google Shape;172;p3"/>
          <p:cNvCxnSpPr/>
          <p:nvPr/>
        </p:nvCxnSpPr>
        <p:spPr>
          <a:xfrm>
            <a:off x="4180695" y="-3028264"/>
            <a:ext cx="0" cy="407485"/>
          </a:xfrm>
          <a:prstGeom prst="straightConnector1">
            <a:avLst/>
          </a:prstGeom>
          <a:noFill/>
          <a:ln cap="flat" cmpd="sng" w="9525">
            <a:solidFill>
              <a:srgbClr val="BDCF42"/>
            </a:solidFill>
            <a:prstDash val="solid"/>
            <a:round/>
            <a:headEnd len="sm" w="sm" type="none"/>
            <a:tailEnd len="sm" w="sm" type="none"/>
          </a:ln>
        </p:spPr>
      </p:cxnSp>
      <p:sp>
        <p:nvSpPr>
          <p:cNvPr id="173" name="Google Shape;173;p3"/>
          <p:cNvSpPr txBox="1"/>
          <p:nvPr/>
        </p:nvSpPr>
        <p:spPr>
          <a:xfrm>
            <a:off x="1229675" y="240025"/>
            <a:ext cx="6473400" cy="6927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89F3F"/>
                </a:solidFill>
                <a:latin typeface="Arial Black"/>
                <a:ea typeface="Arial Black"/>
                <a:cs typeface="Arial Black"/>
                <a:sym typeface="Arial Black"/>
              </a:rPr>
              <a:t>La Responsabilidad Social Empresarial</a:t>
            </a:r>
            <a:endParaRPr b="1" sz="1800">
              <a:solidFill>
                <a:srgbClr val="F89F3F"/>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89F3F"/>
                </a:solidFill>
                <a:latin typeface="Arial Black"/>
                <a:ea typeface="Arial Black"/>
                <a:cs typeface="Arial Black"/>
                <a:sym typeface="Arial Black"/>
              </a:rPr>
              <a:t>(RSE) en el sector Público</a:t>
            </a:r>
            <a:endParaRPr b="1" i="0" sz="1800" u="none" cap="none" strike="noStrike">
              <a:solidFill>
                <a:srgbClr val="F89F3F"/>
              </a:solidFill>
              <a:latin typeface="Arial Black"/>
              <a:ea typeface="Arial Black"/>
              <a:cs typeface="Arial Black"/>
              <a:sym typeface="Arial Black"/>
            </a:endParaRPr>
          </a:p>
        </p:txBody>
      </p:sp>
      <p:sp>
        <p:nvSpPr>
          <p:cNvPr id="174" name="Google Shape;174;p3"/>
          <p:cNvSpPr/>
          <p:nvPr/>
        </p:nvSpPr>
        <p:spPr>
          <a:xfrm>
            <a:off x="6391525" y="3227838"/>
            <a:ext cx="1982400" cy="692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lang="es">
                <a:solidFill>
                  <a:srgbClr val="707070"/>
                </a:solidFill>
                <a:latin typeface="Arial Black"/>
                <a:ea typeface="Arial Black"/>
                <a:cs typeface="Arial Black"/>
                <a:sym typeface="Arial Black"/>
              </a:rPr>
              <a:t>3.</a:t>
            </a:r>
            <a:r>
              <a:rPr lang="es">
                <a:solidFill>
                  <a:srgbClr val="707070"/>
                </a:solidFill>
              </a:rPr>
              <a:t> </a:t>
            </a:r>
            <a:endParaRPr>
              <a:solidFill>
                <a:srgbClr val="707070"/>
              </a:solidFill>
            </a:endParaRPr>
          </a:p>
          <a:p>
            <a:pPr indent="0" lvl="0" marL="0" marR="0" rtl="0" algn="ctr">
              <a:lnSpc>
                <a:spcPct val="100000"/>
              </a:lnSpc>
              <a:spcBef>
                <a:spcPts val="0"/>
              </a:spcBef>
              <a:spcAft>
                <a:spcPts val="0"/>
              </a:spcAft>
              <a:buClr>
                <a:srgbClr val="000000"/>
              </a:buClr>
              <a:buSzPts val="2100"/>
              <a:buFont typeface="Arial"/>
              <a:buNone/>
            </a:pPr>
            <a:r>
              <a:rPr lang="es">
                <a:solidFill>
                  <a:srgbClr val="707070"/>
                </a:solidFill>
              </a:rPr>
              <a:t>Protección </a:t>
            </a:r>
            <a:endParaRPr>
              <a:solidFill>
                <a:srgbClr val="707070"/>
              </a:solidFill>
            </a:endParaRPr>
          </a:p>
          <a:p>
            <a:pPr indent="0" lvl="0" marL="0" marR="0" rtl="0" algn="ctr">
              <a:lnSpc>
                <a:spcPct val="100000"/>
              </a:lnSpc>
              <a:spcBef>
                <a:spcPts val="0"/>
              </a:spcBef>
              <a:spcAft>
                <a:spcPts val="0"/>
              </a:spcAft>
              <a:buClr>
                <a:srgbClr val="000000"/>
              </a:buClr>
              <a:buSzPts val="2100"/>
              <a:buFont typeface="Arial"/>
              <a:buNone/>
            </a:pPr>
            <a:r>
              <a:rPr lang="es">
                <a:solidFill>
                  <a:srgbClr val="707070"/>
                </a:solidFill>
              </a:rPr>
              <a:t>ambiental</a:t>
            </a:r>
            <a:endParaRPr>
              <a:solidFill>
                <a:srgbClr val="707070"/>
              </a:solidFill>
            </a:endParaRPr>
          </a:p>
        </p:txBody>
      </p:sp>
      <p:pic>
        <p:nvPicPr>
          <p:cNvPr id="175" name="Google Shape;175;p3"/>
          <p:cNvPicPr preferRelativeResize="0"/>
          <p:nvPr/>
        </p:nvPicPr>
        <p:blipFill rotWithShape="1">
          <a:blip r:embed="rId3">
            <a:alphaModFix/>
          </a:blip>
          <a:srcRect b="14026" l="10924" r="10198" t="26211"/>
          <a:stretch/>
        </p:blipFill>
        <p:spPr>
          <a:xfrm>
            <a:off x="6933940" y="4432325"/>
            <a:ext cx="1703660" cy="692700"/>
          </a:xfrm>
          <a:prstGeom prst="rect">
            <a:avLst/>
          </a:prstGeom>
          <a:noFill/>
          <a:ln>
            <a:noFill/>
          </a:ln>
        </p:spPr>
      </p:pic>
      <p:sp>
        <p:nvSpPr>
          <p:cNvPr id="176" name="Google Shape;176;p3"/>
          <p:cNvSpPr/>
          <p:nvPr/>
        </p:nvSpPr>
        <p:spPr>
          <a:xfrm>
            <a:off x="0" y="4764950"/>
            <a:ext cx="6933900" cy="92100"/>
          </a:xfrm>
          <a:prstGeom prst="rect">
            <a:avLst/>
          </a:prstGeom>
          <a:solidFill>
            <a:srgbClr val="F89F3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latin typeface="Calibri"/>
                <a:ea typeface="Calibri"/>
                <a:cs typeface="Calibri"/>
                <a:sym typeface="Calibri"/>
              </a:rPr>
              <a:t> </a:t>
            </a:r>
            <a:endParaRPr>
              <a:latin typeface="Calibri"/>
              <a:ea typeface="Calibri"/>
              <a:cs typeface="Calibri"/>
              <a:sym typeface="Calibri"/>
            </a:endParaRPr>
          </a:p>
        </p:txBody>
      </p:sp>
      <p:sp>
        <p:nvSpPr>
          <p:cNvPr id="177" name="Google Shape;177;p3"/>
          <p:cNvSpPr/>
          <p:nvPr/>
        </p:nvSpPr>
        <p:spPr>
          <a:xfrm>
            <a:off x="8637600" y="4764950"/>
            <a:ext cx="506400" cy="92100"/>
          </a:xfrm>
          <a:prstGeom prst="rect">
            <a:avLst/>
          </a:prstGeom>
          <a:solidFill>
            <a:srgbClr val="F89F3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latin typeface="Calibri"/>
                <a:ea typeface="Calibri"/>
                <a:cs typeface="Calibri"/>
                <a:sym typeface="Calibri"/>
              </a:rPr>
              <a:t> </a:t>
            </a:r>
            <a:endParaRPr>
              <a:latin typeface="Calibri"/>
              <a:ea typeface="Calibri"/>
              <a:cs typeface="Calibri"/>
              <a:sym typeface="Calibri"/>
            </a:endParaRPr>
          </a:p>
        </p:txBody>
      </p:sp>
      <p:sp>
        <p:nvSpPr>
          <p:cNvPr id="178" name="Google Shape;178;p3"/>
          <p:cNvSpPr txBox="1"/>
          <p:nvPr/>
        </p:nvSpPr>
        <p:spPr>
          <a:xfrm>
            <a:off x="377250" y="1217625"/>
            <a:ext cx="8389500" cy="52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600"/>
              <a:buFont typeface="Arial"/>
              <a:buNone/>
            </a:pPr>
            <a:r>
              <a:rPr lang="es">
                <a:solidFill>
                  <a:srgbClr val="707070"/>
                </a:solidFill>
              </a:rPr>
              <a:t>La RSE en el sector público se manifiesta a través de diversos programas y políticas gubernamentales que buscan promover la sostenibilidad, la transparencia y el bienestar de la sociedad en su conjunto.</a:t>
            </a:r>
            <a:endParaRPr>
              <a:solidFill>
                <a:srgbClr val="707070"/>
              </a:solidFill>
            </a:endParaRPr>
          </a:p>
        </p:txBody>
      </p:sp>
      <p:sp>
        <p:nvSpPr>
          <p:cNvPr id="179" name="Google Shape;179;p3"/>
          <p:cNvSpPr/>
          <p:nvPr/>
        </p:nvSpPr>
        <p:spPr>
          <a:xfrm>
            <a:off x="507425" y="2495550"/>
            <a:ext cx="2507700" cy="1788300"/>
          </a:xfrm>
          <a:prstGeom prst="roundRect">
            <a:avLst>
              <a:gd fmla="val 16667" name="adj"/>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80" name="Google Shape;180;p3"/>
          <p:cNvSpPr/>
          <p:nvPr/>
        </p:nvSpPr>
        <p:spPr>
          <a:xfrm>
            <a:off x="1304375" y="1978425"/>
            <a:ext cx="913800" cy="913800"/>
          </a:xfrm>
          <a:prstGeom prst="ellipse">
            <a:avLst/>
          </a:prstGeom>
          <a:solidFill>
            <a:schemeClr val="lt1"/>
          </a:solidFill>
          <a:ln cap="flat" cmpd="sng" w="76200">
            <a:solidFill>
              <a:srgbClr val="F89F3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81" name="Google Shape;181;p3"/>
          <p:cNvSpPr/>
          <p:nvPr/>
        </p:nvSpPr>
        <p:spPr>
          <a:xfrm>
            <a:off x="4115125" y="2038650"/>
            <a:ext cx="913800" cy="913800"/>
          </a:xfrm>
          <a:prstGeom prst="ellipse">
            <a:avLst/>
          </a:prstGeom>
          <a:solidFill>
            <a:schemeClr val="lt1"/>
          </a:solidFill>
          <a:ln cap="flat" cmpd="sng" w="76200">
            <a:solidFill>
              <a:srgbClr val="F89F3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82" name="Google Shape;182;p3"/>
          <p:cNvSpPr/>
          <p:nvPr/>
        </p:nvSpPr>
        <p:spPr>
          <a:xfrm>
            <a:off x="6925825" y="2038650"/>
            <a:ext cx="913800" cy="913800"/>
          </a:xfrm>
          <a:prstGeom prst="ellipse">
            <a:avLst/>
          </a:prstGeom>
          <a:solidFill>
            <a:schemeClr val="lt1"/>
          </a:solidFill>
          <a:ln cap="flat" cmpd="sng" w="76200">
            <a:solidFill>
              <a:srgbClr val="F89F3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83" name="Google Shape;183;p3"/>
          <p:cNvSpPr/>
          <p:nvPr/>
        </p:nvSpPr>
        <p:spPr>
          <a:xfrm>
            <a:off x="507425" y="3227838"/>
            <a:ext cx="2507700" cy="801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lang="es">
                <a:solidFill>
                  <a:srgbClr val="707070"/>
                </a:solidFill>
                <a:latin typeface="Arial Black"/>
                <a:ea typeface="Arial Black"/>
                <a:cs typeface="Arial Black"/>
                <a:sym typeface="Arial Black"/>
              </a:rPr>
              <a:t>1.</a:t>
            </a:r>
            <a:r>
              <a:rPr lang="es">
                <a:solidFill>
                  <a:srgbClr val="707070"/>
                </a:solidFill>
              </a:rPr>
              <a:t> </a:t>
            </a:r>
            <a:endParaRPr>
              <a:solidFill>
                <a:srgbClr val="707070"/>
              </a:solidFill>
            </a:endParaRPr>
          </a:p>
          <a:p>
            <a:pPr indent="0" lvl="0" marL="0" marR="0" rtl="0" algn="ctr">
              <a:lnSpc>
                <a:spcPct val="100000"/>
              </a:lnSpc>
              <a:spcBef>
                <a:spcPts val="0"/>
              </a:spcBef>
              <a:spcAft>
                <a:spcPts val="0"/>
              </a:spcAft>
              <a:buClr>
                <a:srgbClr val="000000"/>
              </a:buClr>
              <a:buSzPts val="2100"/>
              <a:buFont typeface="Arial"/>
              <a:buNone/>
            </a:pPr>
            <a:r>
              <a:rPr lang="es">
                <a:solidFill>
                  <a:srgbClr val="707070"/>
                </a:solidFill>
              </a:rPr>
              <a:t>Transparencia</a:t>
            </a:r>
            <a:endParaRPr>
              <a:solidFill>
                <a:srgbClr val="707070"/>
              </a:solidFill>
            </a:endParaRPr>
          </a:p>
          <a:p>
            <a:pPr indent="0" lvl="0" marL="0" marR="0" rtl="0" algn="ctr">
              <a:lnSpc>
                <a:spcPct val="100000"/>
              </a:lnSpc>
              <a:spcBef>
                <a:spcPts val="0"/>
              </a:spcBef>
              <a:spcAft>
                <a:spcPts val="0"/>
              </a:spcAft>
              <a:buClr>
                <a:srgbClr val="000000"/>
              </a:buClr>
              <a:buSzPts val="2100"/>
              <a:buFont typeface="Arial"/>
              <a:buNone/>
            </a:pPr>
            <a:r>
              <a:rPr lang="es">
                <a:solidFill>
                  <a:srgbClr val="707070"/>
                </a:solidFill>
              </a:rPr>
              <a:t>y rendición de cuentas</a:t>
            </a:r>
            <a:endParaRPr b="0" i="0" sz="3100" u="none" cap="none" strike="noStrike">
              <a:solidFill>
                <a:schemeClr val="dk1"/>
              </a:solidFill>
              <a:latin typeface="Arial"/>
              <a:ea typeface="Arial"/>
              <a:cs typeface="Arial"/>
              <a:sym typeface="Arial"/>
            </a:endParaRPr>
          </a:p>
        </p:txBody>
      </p:sp>
      <p:sp>
        <p:nvSpPr>
          <p:cNvPr id="184" name="Google Shape;184;p3"/>
          <p:cNvSpPr/>
          <p:nvPr/>
        </p:nvSpPr>
        <p:spPr>
          <a:xfrm>
            <a:off x="383425" y="5"/>
            <a:ext cx="654600" cy="913800"/>
          </a:xfrm>
          <a:prstGeom prst="rect">
            <a:avLst/>
          </a:prstGeom>
          <a:solidFill>
            <a:srgbClr val="7070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5" name="Google Shape;185;p3"/>
          <p:cNvSpPr/>
          <p:nvPr/>
        </p:nvSpPr>
        <p:spPr>
          <a:xfrm>
            <a:off x="482125" y="288500"/>
            <a:ext cx="457200" cy="4572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86" name="Google Shape;186;p3"/>
          <p:cNvSpPr/>
          <p:nvPr/>
        </p:nvSpPr>
        <p:spPr>
          <a:xfrm>
            <a:off x="3368875" y="3227838"/>
            <a:ext cx="2406300" cy="801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lang="es">
                <a:solidFill>
                  <a:srgbClr val="707070"/>
                </a:solidFill>
                <a:latin typeface="Arial Black"/>
                <a:ea typeface="Arial Black"/>
                <a:cs typeface="Arial Black"/>
                <a:sym typeface="Arial Black"/>
              </a:rPr>
              <a:t>2.</a:t>
            </a:r>
            <a:r>
              <a:rPr lang="es">
                <a:solidFill>
                  <a:srgbClr val="707070"/>
                </a:solidFill>
              </a:rPr>
              <a:t> </a:t>
            </a:r>
            <a:endParaRPr>
              <a:solidFill>
                <a:srgbClr val="707070"/>
              </a:solidFill>
            </a:endParaRPr>
          </a:p>
          <a:p>
            <a:pPr indent="0" lvl="0" marL="0" marR="0" rtl="0" algn="ctr">
              <a:lnSpc>
                <a:spcPct val="100000"/>
              </a:lnSpc>
              <a:spcBef>
                <a:spcPts val="0"/>
              </a:spcBef>
              <a:spcAft>
                <a:spcPts val="0"/>
              </a:spcAft>
              <a:buClr>
                <a:srgbClr val="000000"/>
              </a:buClr>
              <a:buSzPts val="2100"/>
              <a:buFont typeface="Arial"/>
              <a:buNone/>
            </a:pPr>
            <a:r>
              <a:rPr lang="es">
                <a:solidFill>
                  <a:srgbClr val="707070"/>
                </a:solidFill>
              </a:rPr>
              <a:t>Inclusión </a:t>
            </a:r>
            <a:endParaRPr>
              <a:solidFill>
                <a:srgbClr val="707070"/>
              </a:solidFill>
            </a:endParaRPr>
          </a:p>
          <a:p>
            <a:pPr indent="0" lvl="0" marL="0" marR="0" rtl="0" algn="ctr">
              <a:lnSpc>
                <a:spcPct val="100000"/>
              </a:lnSpc>
              <a:spcBef>
                <a:spcPts val="0"/>
              </a:spcBef>
              <a:spcAft>
                <a:spcPts val="0"/>
              </a:spcAft>
              <a:buClr>
                <a:srgbClr val="000000"/>
              </a:buClr>
              <a:buSzPts val="2100"/>
              <a:buFont typeface="Arial"/>
              <a:buNone/>
            </a:pPr>
            <a:r>
              <a:rPr lang="es">
                <a:solidFill>
                  <a:srgbClr val="707070"/>
                </a:solidFill>
              </a:rPr>
              <a:t>social</a:t>
            </a:r>
            <a:endParaRPr b="0" i="0" sz="2100" u="none" cap="none" strike="noStrike">
              <a:solidFill>
                <a:schemeClr val="dk1"/>
              </a:solidFill>
              <a:latin typeface="Arial"/>
              <a:ea typeface="Arial"/>
              <a:cs typeface="Arial"/>
              <a:sym typeface="Arial"/>
            </a:endParaRPr>
          </a:p>
        </p:txBody>
      </p:sp>
      <p:pic>
        <p:nvPicPr>
          <p:cNvPr id="187" name="Google Shape;187;p3"/>
          <p:cNvPicPr preferRelativeResize="0"/>
          <p:nvPr/>
        </p:nvPicPr>
        <p:blipFill>
          <a:blip r:embed="rId4">
            <a:alphaModFix/>
          </a:blip>
          <a:stretch>
            <a:fillRect/>
          </a:stretch>
        </p:blipFill>
        <p:spPr>
          <a:xfrm>
            <a:off x="1377750" y="2051750"/>
            <a:ext cx="767150" cy="767150"/>
          </a:xfrm>
          <a:prstGeom prst="rect">
            <a:avLst/>
          </a:prstGeom>
          <a:noFill/>
          <a:ln>
            <a:noFill/>
          </a:ln>
        </p:spPr>
      </p:pic>
      <p:pic>
        <p:nvPicPr>
          <p:cNvPr id="188" name="Google Shape;188;p3"/>
          <p:cNvPicPr preferRelativeResize="0"/>
          <p:nvPr/>
        </p:nvPicPr>
        <p:blipFill>
          <a:blip r:embed="rId5">
            <a:alphaModFix/>
          </a:blip>
          <a:stretch>
            <a:fillRect/>
          </a:stretch>
        </p:blipFill>
        <p:spPr>
          <a:xfrm>
            <a:off x="4188425" y="2111975"/>
            <a:ext cx="767150" cy="767150"/>
          </a:xfrm>
          <a:prstGeom prst="rect">
            <a:avLst/>
          </a:prstGeom>
          <a:noFill/>
          <a:ln>
            <a:noFill/>
          </a:ln>
        </p:spPr>
      </p:pic>
      <p:pic>
        <p:nvPicPr>
          <p:cNvPr id="189" name="Google Shape;189;p3"/>
          <p:cNvPicPr preferRelativeResize="0"/>
          <p:nvPr/>
        </p:nvPicPr>
        <p:blipFill>
          <a:blip r:embed="rId6">
            <a:alphaModFix/>
          </a:blip>
          <a:stretch>
            <a:fillRect/>
          </a:stretch>
        </p:blipFill>
        <p:spPr>
          <a:xfrm>
            <a:off x="6999150" y="2111975"/>
            <a:ext cx="767150" cy="767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3" name="Shape 193"/>
        <p:cNvGrpSpPr/>
        <p:nvPr/>
      </p:nvGrpSpPr>
      <p:grpSpPr>
        <a:xfrm>
          <a:off x="0" y="0"/>
          <a:ext cx="0" cy="0"/>
          <a:chOff x="0" y="0"/>
          <a:chExt cx="0" cy="0"/>
        </a:xfrm>
      </p:grpSpPr>
      <p:pic>
        <p:nvPicPr>
          <p:cNvPr id="194" name="Google Shape;194;p6"/>
          <p:cNvPicPr preferRelativeResize="0"/>
          <p:nvPr/>
        </p:nvPicPr>
        <p:blipFill rotWithShape="1">
          <a:blip r:embed="rId3">
            <a:alphaModFix/>
          </a:blip>
          <a:srcRect b="0" l="0" r="0" t="0"/>
          <a:stretch/>
        </p:blipFill>
        <p:spPr>
          <a:xfrm>
            <a:off x="9506450" y="0"/>
            <a:ext cx="2971800" cy="5143501"/>
          </a:xfrm>
          <a:prstGeom prst="rect">
            <a:avLst/>
          </a:prstGeom>
          <a:noFill/>
          <a:ln>
            <a:noFill/>
          </a:ln>
        </p:spPr>
      </p:pic>
      <p:sp>
        <p:nvSpPr>
          <p:cNvPr id="195" name="Google Shape;195;p6"/>
          <p:cNvSpPr/>
          <p:nvPr/>
        </p:nvSpPr>
        <p:spPr>
          <a:xfrm>
            <a:off x="4572000" y="0"/>
            <a:ext cx="4572000" cy="5143500"/>
          </a:xfrm>
          <a:prstGeom prst="rect">
            <a:avLst/>
          </a:prstGeom>
          <a:solidFill>
            <a:srgbClr val="F1F1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6" name="Google Shape;196;p6"/>
          <p:cNvSpPr txBox="1"/>
          <p:nvPr/>
        </p:nvSpPr>
        <p:spPr>
          <a:xfrm>
            <a:off x="3151908" y="-1650843"/>
            <a:ext cx="4231200" cy="415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191C3A"/>
                </a:solidFill>
                <a:latin typeface="Arial Black"/>
                <a:ea typeface="Arial Black"/>
                <a:cs typeface="Arial Black"/>
                <a:sym typeface="Arial Black"/>
              </a:rPr>
              <a:t>1.</a:t>
            </a:r>
            <a:endParaRPr b="1" i="0" sz="1800" u="none" cap="none" strike="noStrike">
              <a:solidFill>
                <a:srgbClr val="191C3A"/>
              </a:solidFill>
              <a:latin typeface="Arial Black"/>
              <a:ea typeface="Arial Black"/>
              <a:cs typeface="Arial Black"/>
              <a:sym typeface="Arial Black"/>
            </a:endParaRPr>
          </a:p>
        </p:txBody>
      </p:sp>
      <p:sp>
        <p:nvSpPr>
          <p:cNvPr id="197" name="Google Shape;197;p6"/>
          <p:cNvSpPr txBox="1"/>
          <p:nvPr/>
        </p:nvSpPr>
        <p:spPr>
          <a:xfrm>
            <a:off x="5172900" y="885949"/>
            <a:ext cx="3370200" cy="3109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000"/>
              <a:buFont typeface="Arial"/>
              <a:buNone/>
            </a:pPr>
            <a:r>
              <a:rPr lang="es">
                <a:solidFill>
                  <a:srgbClr val="707070"/>
                </a:solidFill>
              </a:rPr>
              <a:t>Los organismos gubernamentales están cada vez más enfocados en ser transparentes en sus acciones y en rendir cuentas ante la ciudadanía.</a:t>
            </a:r>
            <a:r>
              <a:rPr lang="es">
                <a:solidFill>
                  <a:srgbClr val="707070"/>
                </a:solidFill>
              </a:rPr>
              <a:t> </a:t>
            </a:r>
            <a:endParaRPr>
              <a:solidFill>
                <a:srgbClr val="707070"/>
              </a:solidFill>
            </a:endParaRPr>
          </a:p>
          <a:p>
            <a:pPr indent="0" lvl="0" marL="0" marR="0" rtl="0" algn="just">
              <a:lnSpc>
                <a:spcPct val="100000"/>
              </a:lnSpc>
              <a:spcBef>
                <a:spcPts val="0"/>
              </a:spcBef>
              <a:spcAft>
                <a:spcPts val="0"/>
              </a:spcAft>
              <a:buClr>
                <a:srgbClr val="000000"/>
              </a:buClr>
              <a:buSzPts val="1000"/>
              <a:buFont typeface="Arial"/>
              <a:buNone/>
            </a:pPr>
            <a:r>
              <a:t/>
            </a:r>
            <a:endParaRPr>
              <a:solidFill>
                <a:srgbClr val="707070"/>
              </a:solidFill>
            </a:endParaRPr>
          </a:p>
          <a:p>
            <a:pPr indent="0" lvl="0" marL="0" marR="0" rtl="0" algn="just">
              <a:lnSpc>
                <a:spcPct val="100000"/>
              </a:lnSpc>
              <a:spcBef>
                <a:spcPts val="0"/>
              </a:spcBef>
              <a:spcAft>
                <a:spcPts val="0"/>
              </a:spcAft>
              <a:buClr>
                <a:srgbClr val="000000"/>
              </a:buClr>
              <a:buSzPts val="1000"/>
              <a:buFont typeface="Arial"/>
              <a:buNone/>
            </a:pPr>
            <a:r>
              <a:rPr lang="es">
                <a:solidFill>
                  <a:srgbClr val="707070"/>
                </a:solidFill>
              </a:rPr>
              <a:t>Publicar informes de sostenibilidad, divulgar información sobre presupuestos y gastos públicos, y llevar a cabo auditorías periódicas son algunas de las formas en que se promueve la transparencia.</a:t>
            </a:r>
            <a:endParaRPr>
              <a:solidFill>
                <a:srgbClr val="707070"/>
              </a:solidFill>
            </a:endParaRPr>
          </a:p>
          <a:p>
            <a:pPr indent="0" lvl="0" marL="0" marR="0" rtl="0" algn="just">
              <a:lnSpc>
                <a:spcPct val="100000"/>
              </a:lnSpc>
              <a:spcBef>
                <a:spcPts val="0"/>
              </a:spcBef>
              <a:spcAft>
                <a:spcPts val="0"/>
              </a:spcAft>
              <a:buClr>
                <a:srgbClr val="000000"/>
              </a:buClr>
              <a:buSzPts val="1000"/>
              <a:buFont typeface="Arial"/>
              <a:buNone/>
            </a:pPr>
            <a:r>
              <a:t/>
            </a:r>
            <a:endParaRPr>
              <a:solidFill>
                <a:srgbClr val="707070"/>
              </a:solidFill>
            </a:endParaRPr>
          </a:p>
          <a:p>
            <a:pPr indent="0" lvl="0" marL="0" marR="0" rtl="0" algn="just">
              <a:lnSpc>
                <a:spcPct val="100000"/>
              </a:lnSpc>
              <a:spcBef>
                <a:spcPts val="0"/>
              </a:spcBef>
              <a:spcAft>
                <a:spcPts val="0"/>
              </a:spcAft>
              <a:buClr>
                <a:srgbClr val="000000"/>
              </a:buClr>
              <a:buSzPts val="1000"/>
              <a:buFont typeface="Arial"/>
              <a:buNone/>
            </a:pPr>
            <a:r>
              <a:rPr lang="es">
                <a:solidFill>
                  <a:srgbClr val="707070"/>
                </a:solidFill>
              </a:rPr>
              <a:t>Para la SDM se maneja de la siguiente manera</a:t>
            </a:r>
            <a:r>
              <a:rPr b="0" i="0" lang="es" u="none" cap="none" strike="noStrike">
                <a:solidFill>
                  <a:srgbClr val="191C3A"/>
                </a:solidFill>
                <a:latin typeface="Arial"/>
                <a:ea typeface="Arial"/>
                <a:cs typeface="Arial"/>
                <a:sym typeface="Arial"/>
              </a:rPr>
              <a:t>. </a:t>
            </a:r>
            <a:endParaRPr b="0" i="0" u="none" cap="none" strike="noStrike">
              <a:solidFill>
                <a:srgbClr val="000000"/>
              </a:solidFill>
              <a:latin typeface="Arial"/>
              <a:ea typeface="Arial"/>
              <a:cs typeface="Arial"/>
              <a:sym typeface="Arial"/>
            </a:endParaRPr>
          </a:p>
        </p:txBody>
      </p:sp>
      <p:cxnSp>
        <p:nvCxnSpPr>
          <p:cNvPr id="198" name="Google Shape;198;p6"/>
          <p:cNvCxnSpPr/>
          <p:nvPr/>
        </p:nvCxnSpPr>
        <p:spPr>
          <a:xfrm>
            <a:off x="4936067" y="2641600"/>
            <a:ext cx="0" cy="1329267"/>
          </a:xfrm>
          <a:prstGeom prst="straightConnector1">
            <a:avLst/>
          </a:prstGeom>
          <a:noFill/>
          <a:ln cap="flat" cmpd="sng" w="9525">
            <a:solidFill>
              <a:srgbClr val="F1F1F1"/>
            </a:solidFill>
            <a:prstDash val="solid"/>
            <a:round/>
            <a:headEnd len="sm" w="sm" type="none"/>
            <a:tailEnd len="sm" w="sm" type="none"/>
          </a:ln>
        </p:spPr>
      </p:cxnSp>
      <p:pic>
        <p:nvPicPr>
          <p:cNvPr id="199" name="Google Shape;199;p6" title="video_sin_titulo_1.mp4">
            <a:hlinkClick r:id="rId4"/>
          </p:cNvPr>
          <p:cNvPicPr preferRelativeResize="0"/>
          <p:nvPr/>
        </p:nvPicPr>
        <p:blipFill rotWithShape="1">
          <a:blip r:embed="rId5">
            <a:alphaModFix/>
          </a:blip>
          <a:srcRect b="0" l="0" r="0" t="0"/>
          <a:stretch/>
        </p:blipFill>
        <p:spPr>
          <a:xfrm>
            <a:off x="525025" y="1586750"/>
            <a:ext cx="3896387" cy="2066989"/>
          </a:xfrm>
          <a:prstGeom prst="rect">
            <a:avLst/>
          </a:prstGeom>
          <a:noFill/>
          <a:ln>
            <a:noFill/>
          </a:ln>
        </p:spPr>
      </p:pic>
      <p:pic>
        <p:nvPicPr>
          <p:cNvPr id="200" name="Google Shape;200;p6"/>
          <p:cNvPicPr preferRelativeResize="0"/>
          <p:nvPr/>
        </p:nvPicPr>
        <p:blipFill rotWithShape="1">
          <a:blip r:embed="rId6">
            <a:alphaModFix/>
          </a:blip>
          <a:srcRect b="14026" l="10924" r="10198" t="26211"/>
          <a:stretch/>
        </p:blipFill>
        <p:spPr>
          <a:xfrm>
            <a:off x="6933940" y="4432325"/>
            <a:ext cx="1703660" cy="692700"/>
          </a:xfrm>
          <a:prstGeom prst="rect">
            <a:avLst/>
          </a:prstGeom>
          <a:noFill/>
          <a:ln>
            <a:noFill/>
          </a:ln>
        </p:spPr>
      </p:pic>
      <p:sp>
        <p:nvSpPr>
          <p:cNvPr id="201" name="Google Shape;201;p6"/>
          <p:cNvSpPr/>
          <p:nvPr/>
        </p:nvSpPr>
        <p:spPr>
          <a:xfrm>
            <a:off x="0" y="4764950"/>
            <a:ext cx="6933900" cy="92100"/>
          </a:xfrm>
          <a:prstGeom prst="rect">
            <a:avLst/>
          </a:prstGeom>
          <a:solidFill>
            <a:srgbClr val="F89F3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latin typeface="Calibri"/>
                <a:ea typeface="Calibri"/>
                <a:cs typeface="Calibri"/>
                <a:sym typeface="Calibri"/>
              </a:rPr>
              <a:t> </a:t>
            </a:r>
            <a:endParaRPr>
              <a:latin typeface="Calibri"/>
              <a:ea typeface="Calibri"/>
              <a:cs typeface="Calibri"/>
              <a:sym typeface="Calibri"/>
            </a:endParaRPr>
          </a:p>
        </p:txBody>
      </p:sp>
      <p:sp>
        <p:nvSpPr>
          <p:cNvPr id="202" name="Google Shape;202;p6"/>
          <p:cNvSpPr/>
          <p:nvPr/>
        </p:nvSpPr>
        <p:spPr>
          <a:xfrm>
            <a:off x="8637600" y="4764950"/>
            <a:ext cx="506400" cy="92100"/>
          </a:xfrm>
          <a:prstGeom prst="rect">
            <a:avLst/>
          </a:prstGeom>
          <a:solidFill>
            <a:srgbClr val="F89F3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latin typeface="Calibri"/>
                <a:ea typeface="Calibri"/>
                <a:cs typeface="Calibri"/>
                <a:sym typeface="Calibri"/>
              </a:rPr>
              <a:t> </a:t>
            </a:r>
            <a:endParaRPr>
              <a:latin typeface="Calibri"/>
              <a:ea typeface="Calibri"/>
              <a:cs typeface="Calibri"/>
              <a:sym typeface="Calibri"/>
            </a:endParaRPr>
          </a:p>
        </p:txBody>
      </p:sp>
      <p:sp>
        <p:nvSpPr>
          <p:cNvPr id="203" name="Google Shape;203;p6"/>
          <p:cNvSpPr/>
          <p:nvPr/>
        </p:nvSpPr>
        <p:spPr>
          <a:xfrm>
            <a:off x="383425" y="5"/>
            <a:ext cx="654600" cy="913800"/>
          </a:xfrm>
          <a:prstGeom prst="rect">
            <a:avLst/>
          </a:prstGeom>
          <a:solidFill>
            <a:srgbClr val="7070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4" name="Google Shape;204;p6"/>
          <p:cNvSpPr txBox="1"/>
          <p:nvPr/>
        </p:nvSpPr>
        <p:spPr>
          <a:xfrm>
            <a:off x="1229675" y="156950"/>
            <a:ext cx="6473400" cy="6927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800"/>
              <a:buFont typeface="Arial"/>
              <a:buNone/>
            </a:pPr>
            <a:r>
              <a:rPr b="1" lang="es" sz="1800">
                <a:solidFill>
                  <a:srgbClr val="F89F3F"/>
                </a:solidFill>
                <a:latin typeface="Arial Black"/>
                <a:ea typeface="Arial Black"/>
                <a:cs typeface="Arial Black"/>
                <a:sym typeface="Arial Black"/>
              </a:rPr>
              <a:t>Transparencia </a:t>
            </a:r>
            <a:endParaRPr b="1" sz="1800">
              <a:solidFill>
                <a:srgbClr val="F89F3F"/>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800"/>
              <a:buFont typeface="Arial"/>
              <a:buNone/>
            </a:pPr>
            <a:r>
              <a:rPr b="1" lang="es" sz="1800">
                <a:solidFill>
                  <a:srgbClr val="F89F3F"/>
                </a:solidFill>
                <a:latin typeface="Arial Black"/>
                <a:ea typeface="Arial Black"/>
                <a:cs typeface="Arial Black"/>
                <a:sym typeface="Arial Black"/>
              </a:rPr>
              <a:t>y rendición de cuentas</a:t>
            </a:r>
            <a:endParaRPr b="1" i="0" sz="1800" u="none" cap="none" strike="noStrike">
              <a:solidFill>
                <a:srgbClr val="F89F3F"/>
              </a:solidFill>
              <a:latin typeface="Arial Black"/>
              <a:ea typeface="Arial Black"/>
              <a:cs typeface="Arial Black"/>
              <a:sym typeface="Arial Black"/>
            </a:endParaRPr>
          </a:p>
        </p:txBody>
      </p:sp>
      <p:sp>
        <p:nvSpPr>
          <p:cNvPr id="205" name="Google Shape;205;p6"/>
          <p:cNvSpPr/>
          <p:nvPr/>
        </p:nvSpPr>
        <p:spPr>
          <a:xfrm>
            <a:off x="482125" y="288500"/>
            <a:ext cx="457200" cy="4572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6" name="Google Shape;206;p6"/>
          <p:cNvSpPr txBox="1"/>
          <p:nvPr/>
        </p:nvSpPr>
        <p:spPr>
          <a:xfrm>
            <a:off x="525025" y="295550"/>
            <a:ext cx="371400" cy="415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800"/>
              <a:buFont typeface="Arial"/>
              <a:buNone/>
            </a:pPr>
            <a:r>
              <a:rPr b="1" lang="es" sz="1800">
                <a:solidFill>
                  <a:srgbClr val="F89F3F"/>
                </a:solidFill>
                <a:latin typeface="Arial Black"/>
                <a:ea typeface="Arial Black"/>
                <a:cs typeface="Arial Black"/>
                <a:sym typeface="Arial Black"/>
              </a:rPr>
              <a:t>1.</a:t>
            </a:r>
            <a:endParaRPr b="1" i="0" sz="1800" u="none" cap="none" strike="noStrike">
              <a:solidFill>
                <a:srgbClr val="F89F3F"/>
              </a:solidFill>
              <a:latin typeface="Arial Black"/>
              <a:ea typeface="Arial Black"/>
              <a:cs typeface="Arial Black"/>
              <a:sym typeface="Arial Black"/>
            </a:endParaRPr>
          </a:p>
        </p:txBody>
      </p:sp>
      <p:sp>
        <p:nvSpPr>
          <p:cNvPr id="207" name="Google Shape;207;p6"/>
          <p:cNvSpPr/>
          <p:nvPr/>
        </p:nvSpPr>
        <p:spPr>
          <a:xfrm>
            <a:off x="0" y="1586750"/>
            <a:ext cx="365700" cy="2067000"/>
          </a:xfrm>
          <a:prstGeom prst="rect">
            <a:avLst/>
          </a:prstGeom>
          <a:solidFill>
            <a:srgbClr val="F89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1" name="Shape 211"/>
        <p:cNvGrpSpPr/>
        <p:nvPr/>
      </p:nvGrpSpPr>
      <p:grpSpPr>
        <a:xfrm>
          <a:off x="0" y="0"/>
          <a:ext cx="0" cy="0"/>
          <a:chOff x="0" y="0"/>
          <a:chExt cx="0" cy="0"/>
        </a:xfrm>
      </p:grpSpPr>
      <p:sp>
        <p:nvSpPr>
          <p:cNvPr id="212" name="Google Shape;212;p5"/>
          <p:cNvSpPr/>
          <p:nvPr/>
        </p:nvSpPr>
        <p:spPr>
          <a:xfrm>
            <a:off x="0" y="0"/>
            <a:ext cx="4572000" cy="5143500"/>
          </a:xfrm>
          <a:prstGeom prst="rect">
            <a:avLst/>
          </a:prstGeom>
          <a:solidFill>
            <a:srgbClr val="F1F1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3" name="Google Shape;213;p5"/>
          <p:cNvSpPr txBox="1"/>
          <p:nvPr/>
        </p:nvSpPr>
        <p:spPr>
          <a:xfrm>
            <a:off x="600888" y="1448049"/>
            <a:ext cx="3370200" cy="22473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1200"/>
              <a:buFont typeface="Arial"/>
              <a:buNone/>
            </a:pPr>
            <a:r>
              <a:rPr lang="es">
                <a:solidFill>
                  <a:srgbClr val="707070"/>
                </a:solidFill>
              </a:rPr>
              <a:t>La alcaldía mayor de Bogotá a través del decreto 1084 de 2015 y los acuerdos distritales 022 de 1999,137 de 2004, 381 de 2009 y 505 de 2012 implementó políticas de inclusión social que buscan reducir las brechas de desigualdad y promover la equidad. </a:t>
            </a:r>
            <a:endParaRPr>
              <a:solidFill>
                <a:srgbClr val="707070"/>
              </a:solidFill>
            </a:endParaRPr>
          </a:p>
          <a:p>
            <a:pPr indent="0" lvl="0" marL="0" rtl="0" algn="just">
              <a:spcBef>
                <a:spcPts val="0"/>
              </a:spcBef>
              <a:spcAft>
                <a:spcPts val="0"/>
              </a:spcAft>
              <a:buClr>
                <a:schemeClr val="dk1"/>
              </a:buClr>
              <a:buSzPts val="1200"/>
              <a:buFont typeface="Arial"/>
              <a:buNone/>
            </a:pPr>
            <a:r>
              <a:t/>
            </a:r>
            <a:endParaRPr>
              <a:solidFill>
                <a:srgbClr val="707070"/>
              </a:solidFill>
            </a:endParaRPr>
          </a:p>
          <a:p>
            <a:pPr indent="0" lvl="0" marL="0" rtl="0" algn="just">
              <a:spcBef>
                <a:spcPts val="0"/>
              </a:spcBef>
              <a:spcAft>
                <a:spcPts val="0"/>
              </a:spcAft>
              <a:buClr>
                <a:schemeClr val="dk1"/>
              </a:buClr>
              <a:buSzPts val="1200"/>
              <a:buFont typeface="Arial"/>
              <a:buNone/>
            </a:pPr>
            <a:r>
              <a:rPr lang="es">
                <a:solidFill>
                  <a:srgbClr val="707070"/>
                </a:solidFill>
              </a:rPr>
              <a:t>La SDM ha incluido en su programa el lenguaje claro e incluyente.</a:t>
            </a:r>
            <a:endParaRPr>
              <a:solidFill>
                <a:srgbClr val="707070"/>
              </a:solidFill>
            </a:endParaRPr>
          </a:p>
        </p:txBody>
      </p:sp>
      <p:pic>
        <p:nvPicPr>
          <p:cNvPr id="214" name="Google Shape;214;p5"/>
          <p:cNvPicPr preferRelativeResize="0"/>
          <p:nvPr/>
        </p:nvPicPr>
        <p:blipFill rotWithShape="1">
          <a:blip r:embed="rId3">
            <a:alphaModFix amt="13000"/>
          </a:blip>
          <a:srcRect b="0" l="0" r="0" t="0"/>
          <a:stretch/>
        </p:blipFill>
        <p:spPr>
          <a:xfrm>
            <a:off x="4572000" y="254575"/>
            <a:ext cx="4216090" cy="4241801"/>
          </a:xfrm>
          <a:prstGeom prst="rect">
            <a:avLst/>
          </a:prstGeom>
          <a:noFill/>
          <a:ln>
            <a:noFill/>
          </a:ln>
        </p:spPr>
      </p:pic>
      <p:pic>
        <p:nvPicPr>
          <p:cNvPr id="215" name="Google Shape;215;p5" title="Video pag 5 parte 1.mp4">
            <a:hlinkClick r:id="rId4"/>
          </p:cNvPr>
          <p:cNvPicPr preferRelativeResize="0"/>
          <p:nvPr/>
        </p:nvPicPr>
        <p:blipFill rotWithShape="1">
          <a:blip r:embed="rId5">
            <a:alphaModFix/>
          </a:blip>
          <a:srcRect b="0" l="0" r="0" t="0"/>
          <a:stretch/>
        </p:blipFill>
        <p:spPr>
          <a:xfrm>
            <a:off x="5074850" y="450850"/>
            <a:ext cx="3200400" cy="1800236"/>
          </a:xfrm>
          <a:prstGeom prst="rect">
            <a:avLst/>
          </a:prstGeom>
          <a:noFill/>
          <a:ln>
            <a:noFill/>
          </a:ln>
          <a:effectLst>
            <a:outerShdw blurRad="57150" rotWithShape="0" algn="bl" dir="5400000" dist="19050">
              <a:srgbClr val="000000">
                <a:alpha val="50000"/>
              </a:srgbClr>
            </a:outerShdw>
          </a:effectLst>
        </p:spPr>
      </p:pic>
      <p:pic>
        <p:nvPicPr>
          <p:cNvPr id="216" name="Google Shape;216;p5" title="Video Pag parte 2.mp4">
            <a:hlinkClick r:id="rId6"/>
          </p:cNvPr>
          <p:cNvPicPr preferRelativeResize="0"/>
          <p:nvPr/>
        </p:nvPicPr>
        <p:blipFill rotWithShape="1">
          <a:blip r:embed="rId7">
            <a:alphaModFix/>
          </a:blip>
          <a:srcRect b="0" l="0" r="0" t="0"/>
          <a:stretch/>
        </p:blipFill>
        <p:spPr>
          <a:xfrm>
            <a:off x="5074850" y="2448200"/>
            <a:ext cx="3200400" cy="1888367"/>
          </a:xfrm>
          <a:prstGeom prst="rect">
            <a:avLst/>
          </a:prstGeom>
          <a:noFill/>
          <a:ln>
            <a:noFill/>
          </a:ln>
          <a:effectLst>
            <a:outerShdw blurRad="57150" rotWithShape="0" algn="bl" dir="5400000" dist="19050">
              <a:srgbClr val="000000">
                <a:alpha val="50000"/>
              </a:srgbClr>
            </a:outerShdw>
          </a:effectLst>
        </p:spPr>
      </p:pic>
      <p:sp>
        <p:nvSpPr>
          <p:cNvPr id="217" name="Google Shape;217;p5"/>
          <p:cNvSpPr txBox="1"/>
          <p:nvPr/>
        </p:nvSpPr>
        <p:spPr>
          <a:xfrm>
            <a:off x="1229675" y="240025"/>
            <a:ext cx="6473400" cy="415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800"/>
              <a:buFont typeface="Arial"/>
              <a:buNone/>
            </a:pPr>
            <a:r>
              <a:rPr b="1" lang="es" sz="1800">
                <a:solidFill>
                  <a:srgbClr val="F89F3F"/>
                </a:solidFill>
                <a:latin typeface="Arial Black"/>
                <a:ea typeface="Arial Black"/>
                <a:cs typeface="Arial Black"/>
                <a:sym typeface="Arial Black"/>
              </a:rPr>
              <a:t>Inclusión social:</a:t>
            </a:r>
            <a:endParaRPr b="1" i="0" sz="1800" u="none" cap="none" strike="noStrike">
              <a:solidFill>
                <a:srgbClr val="F89F3F"/>
              </a:solidFill>
              <a:latin typeface="Arial Black"/>
              <a:ea typeface="Arial Black"/>
              <a:cs typeface="Arial Black"/>
              <a:sym typeface="Arial Black"/>
            </a:endParaRPr>
          </a:p>
        </p:txBody>
      </p:sp>
      <p:pic>
        <p:nvPicPr>
          <p:cNvPr id="218" name="Google Shape;218;p5"/>
          <p:cNvPicPr preferRelativeResize="0"/>
          <p:nvPr/>
        </p:nvPicPr>
        <p:blipFill rotWithShape="1">
          <a:blip r:embed="rId8">
            <a:alphaModFix/>
          </a:blip>
          <a:srcRect b="14026" l="10924" r="10198" t="26211"/>
          <a:stretch/>
        </p:blipFill>
        <p:spPr>
          <a:xfrm>
            <a:off x="506400" y="4432325"/>
            <a:ext cx="1703660" cy="692700"/>
          </a:xfrm>
          <a:prstGeom prst="rect">
            <a:avLst/>
          </a:prstGeom>
          <a:noFill/>
          <a:ln>
            <a:noFill/>
          </a:ln>
        </p:spPr>
      </p:pic>
      <p:sp>
        <p:nvSpPr>
          <p:cNvPr id="219" name="Google Shape;219;p5"/>
          <p:cNvSpPr/>
          <p:nvPr/>
        </p:nvSpPr>
        <p:spPr>
          <a:xfrm rot="10800000">
            <a:off x="2210100" y="4700300"/>
            <a:ext cx="6933900" cy="92100"/>
          </a:xfrm>
          <a:prstGeom prst="rect">
            <a:avLst/>
          </a:prstGeom>
          <a:solidFill>
            <a:srgbClr val="F89F3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latin typeface="Calibri"/>
                <a:ea typeface="Calibri"/>
                <a:cs typeface="Calibri"/>
                <a:sym typeface="Calibri"/>
              </a:rPr>
              <a:t> </a:t>
            </a:r>
            <a:endParaRPr>
              <a:latin typeface="Calibri"/>
              <a:ea typeface="Calibri"/>
              <a:cs typeface="Calibri"/>
              <a:sym typeface="Calibri"/>
            </a:endParaRPr>
          </a:p>
        </p:txBody>
      </p:sp>
      <p:sp>
        <p:nvSpPr>
          <p:cNvPr id="220" name="Google Shape;220;p5"/>
          <p:cNvSpPr/>
          <p:nvPr/>
        </p:nvSpPr>
        <p:spPr>
          <a:xfrm rot="10800000">
            <a:off x="0" y="4700300"/>
            <a:ext cx="506400" cy="92100"/>
          </a:xfrm>
          <a:prstGeom prst="rect">
            <a:avLst/>
          </a:prstGeom>
          <a:solidFill>
            <a:srgbClr val="F89F3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latin typeface="Calibri"/>
                <a:ea typeface="Calibri"/>
                <a:cs typeface="Calibri"/>
                <a:sym typeface="Calibri"/>
              </a:rPr>
              <a:t> </a:t>
            </a:r>
            <a:endParaRPr>
              <a:latin typeface="Calibri"/>
              <a:ea typeface="Calibri"/>
              <a:cs typeface="Calibri"/>
              <a:sym typeface="Calibri"/>
            </a:endParaRPr>
          </a:p>
        </p:txBody>
      </p:sp>
      <p:sp>
        <p:nvSpPr>
          <p:cNvPr id="221" name="Google Shape;221;p5"/>
          <p:cNvSpPr/>
          <p:nvPr/>
        </p:nvSpPr>
        <p:spPr>
          <a:xfrm>
            <a:off x="383425" y="5"/>
            <a:ext cx="654600" cy="913800"/>
          </a:xfrm>
          <a:prstGeom prst="rect">
            <a:avLst/>
          </a:prstGeom>
          <a:solidFill>
            <a:srgbClr val="7070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2" name="Google Shape;222;p5"/>
          <p:cNvSpPr/>
          <p:nvPr/>
        </p:nvSpPr>
        <p:spPr>
          <a:xfrm>
            <a:off x="482125" y="288500"/>
            <a:ext cx="457200" cy="4572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3" name="Google Shape;223;p5"/>
          <p:cNvSpPr txBox="1"/>
          <p:nvPr/>
        </p:nvSpPr>
        <p:spPr>
          <a:xfrm>
            <a:off x="525025" y="295550"/>
            <a:ext cx="371400" cy="415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800"/>
              <a:buFont typeface="Arial"/>
              <a:buNone/>
            </a:pPr>
            <a:r>
              <a:rPr b="1" lang="es" sz="1800">
                <a:solidFill>
                  <a:srgbClr val="F89F3F"/>
                </a:solidFill>
                <a:latin typeface="Arial Black"/>
                <a:ea typeface="Arial Black"/>
                <a:cs typeface="Arial Black"/>
                <a:sym typeface="Arial Black"/>
              </a:rPr>
              <a:t>2</a:t>
            </a:r>
            <a:r>
              <a:rPr b="1" lang="es" sz="1800">
                <a:solidFill>
                  <a:srgbClr val="F89F3F"/>
                </a:solidFill>
                <a:latin typeface="Arial Black"/>
                <a:ea typeface="Arial Black"/>
                <a:cs typeface="Arial Black"/>
                <a:sym typeface="Arial Black"/>
              </a:rPr>
              <a:t>.</a:t>
            </a:r>
            <a:endParaRPr b="1" i="0" sz="1800" u="none" cap="none" strike="noStrike">
              <a:solidFill>
                <a:srgbClr val="F89F3F"/>
              </a:solidFill>
              <a:latin typeface="Arial Black"/>
              <a:ea typeface="Arial Black"/>
              <a:cs typeface="Arial Black"/>
              <a:sym typeface="Arial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7" name="Shape 227"/>
        <p:cNvGrpSpPr/>
        <p:nvPr/>
      </p:nvGrpSpPr>
      <p:grpSpPr>
        <a:xfrm>
          <a:off x="0" y="0"/>
          <a:ext cx="0" cy="0"/>
          <a:chOff x="0" y="0"/>
          <a:chExt cx="0" cy="0"/>
        </a:xfrm>
      </p:grpSpPr>
      <p:pic>
        <p:nvPicPr>
          <p:cNvPr id="228" name="Google Shape;228;p36"/>
          <p:cNvPicPr preferRelativeResize="0"/>
          <p:nvPr/>
        </p:nvPicPr>
        <p:blipFill rotWithShape="1">
          <a:blip r:embed="rId3">
            <a:alphaModFix/>
          </a:blip>
          <a:srcRect b="3050" l="0" r="0" t="4519"/>
          <a:stretch/>
        </p:blipFill>
        <p:spPr>
          <a:xfrm>
            <a:off x="6681350" y="364700"/>
            <a:ext cx="2203000" cy="3524426"/>
          </a:xfrm>
          <a:prstGeom prst="rect">
            <a:avLst/>
          </a:prstGeom>
          <a:noFill/>
          <a:ln>
            <a:noFill/>
          </a:ln>
        </p:spPr>
      </p:pic>
      <p:sp>
        <p:nvSpPr>
          <p:cNvPr id="229" name="Google Shape;229;p36"/>
          <p:cNvSpPr/>
          <p:nvPr/>
        </p:nvSpPr>
        <p:spPr>
          <a:xfrm>
            <a:off x="0" y="0"/>
            <a:ext cx="6473400" cy="5143500"/>
          </a:xfrm>
          <a:prstGeom prst="rect">
            <a:avLst/>
          </a:prstGeom>
          <a:solidFill>
            <a:srgbClr val="F1F1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0" name="Google Shape;230;p36"/>
          <p:cNvSpPr txBox="1"/>
          <p:nvPr/>
        </p:nvSpPr>
        <p:spPr>
          <a:xfrm>
            <a:off x="608283" y="1390375"/>
            <a:ext cx="5403600" cy="24627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1450"/>
              <a:buFont typeface="Arial"/>
              <a:buNone/>
            </a:pPr>
            <a:r>
              <a:rPr lang="es">
                <a:solidFill>
                  <a:srgbClr val="707070"/>
                </a:solidFill>
              </a:rPr>
              <a:t>La SDM ha tomado medidas para proteger el medio ambiente y fomentar el desarrollo sostenible a través del acuerdo distrital 19 de 1996 y la resolución No 107311 de 2021, asignó roles y responsabilidades del SGA.</a:t>
            </a:r>
            <a:endParaRPr>
              <a:solidFill>
                <a:srgbClr val="707070"/>
              </a:solidFill>
            </a:endParaRPr>
          </a:p>
          <a:p>
            <a:pPr indent="0" lvl="0" marL="0" rtl="0" algn="just">
              <a:spcBef>
                <a:spcPts val="0"/>
              </a:spcBef>
              <a:spcAft>
                <a:spcPts val="0"/>
              </a:spcAft>
              <a:buClr>
                <a:schemeClr val="dk1"/>
              </a:buClr>
              <a:buSzPts val="1450"/>
              <a:buFont typeface="Arial"/>
              <a:buNone/>
            </a:pPr>
            <a:r>
              <a:t/>
            </a:r>
            <a:endParaRPr>
              <a:solidFill>
                <a:srgbClr val="707070"/>
              </a:solidFill>
            </a:endParaRPr>
          </a:p>
          <a:p>
            <a:pPr indent="0" lvl="0" marL="0" rtl="0" algn="just">
              <a:spcBef>
                <a:spcPts val="0"/>
              </a:spcBef>
              <a:spcAft>
                <a:spcPts val="0"/>
              </a:spcAft>
              <a:buClr>
                <a:schemeClr val="dk1"/>
              </a:buClr>
              <a:buSzPts val="1200"/>
              <a:buFont typeface="Arial"/>
              <a:buNone/>
            </a:pPr>
            <a:r>
              <a:rPr lang="es">
                <a:solidFill>
                  <a:srgbClr val="707070"/>
                </a:solidFill>
              </a:rPr>
              <a:t>La Secretaria Distrital de Movilidad (SDM) mediante la formulación e implementación de su Plan Institucional de Gestión Ambiental -PIGA- adopta los lineamientos de formulación, concertación, implementación, evaluación, control y seguimiento armonizado con el Sistema de Gestión Ambiental de las Entidades y Organismos Distritales.</a:t>
            </a:r>
            <a:endParaRPr>
              <a:solidFill>
                <a:srgbClr val="707070"/>
              </a:solidFill>
            </a:endParaRPr>
          </a:p>
        </p:txBody>
      </p:sp>
      <p:sp>
        <p:nvSpPr>
          <p:cNvPr id="231" name="Google Shape;231;p36"/>
          <p:cNvSpPr/>
          <p:nvPr/>
        </p:nvSpPr>
        <p:spPr>
          <a:xfrm>
            <a:off x="6286500" y="3568825"/>
            <a:ext cx="2848200" cy="809400"/>
          </a:xfrm>
          <a:prstGeom prst="rect">
            <a:avLst/>
          </a:prstGeom>
          <a:solidFill>
            <a:schemeClr val="lt1"/>
          </a:solidFill>
          <a:ln>
            <a:noFill/>
          </a:ln>
          <a:effectLst>
            <a:outerShdw blurRad="226136"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32" name="Google Shape;232;p36"/>
          <p:cNvPicPr preferRelativeResize="0"/>
          <p:nvPr/>
        </p:nvPicPr>
        <p:blipFill rotWithShape="1">
          <a:blip r:embed="rId4">
            <a:alphaModFix amt="80000"/>
          </a:blip>
          <a:srcRect b="0" l="0" r="0" t="0"/>
          <a:stretch/>
        </p:blipFill>
        <p:spPr>
          <a:xfrm>
            <a:off x="7392676" y="3794086"/>
            <a:ext cx="551445" cy="358878"/>
          </a:xfrm>
          <a:prstGeom prst="rect">
            <a:avLst/>
          </a:prstGeom>
          <a:noFill/>
          <a:ln>
            <a:noFill/>
          </a:ln>
        </p:spPr>
      </p:pic>
      <p:pic>
        <p:nvPicPr>
          <p:cNvPr id="233" name="Google Shape;233;p36"/>
          <p:cNvPicPr preferRelativeResize="0"/>
          <p:nvPr/>
        </p:nvPicPr>
        <p:blipFill rotWithShape="1">
          <a:blip r:embed="rId5">
            <a:alphaModFix amt="80000"/>
          </a:blip>
          <a:srcRect b="0" l="0" r="0" t="0"/>
          <a:stretch/>
        </p:blipFill>
        <p:spPr>
          <a:xfrm>
            <a:off x="8379283" y="3823583"/>
            <a:ext cx="505067" cy="299884"/>
          </a:xfrm>
          <a:prstGeom prst="rect">
            <a:avLst/>
          </a:prstGeom>
          <a:noFill/>
          <a:ln>
            <a:noFill/>
          </a:ln>
        </p:spPr>
      </p:pic>
      <p:pic>
        <p:nvPicPr>
          <p:cNvPr id="234" name="Google Shape;234;p36"/>
          <p:cNvPicPr preferRelativeResize="0"/>
          <p:nvPr/>
        </p:nvPicPr>
        <p:blipFill rotWithShape="1">
          <a:blip r:embed="rId6">
            <a:alphaModFix amt="80000"/>
          </a:blip>
          <a:srcRect b="0" l="0" r="0" t="0"/>
          <a:stretch/>
        </p:blipFill>
        <p:spPr>
          <a:xfrm>
            <a:off x="6681351" y="3744925"/>
            <a:ext cx="276185" cy="457200"/>
          </a:xfrm>
          <a:prstGeom prst="rect">
            <a:avLst/>
          </a:prstGeom>
          <a:noFill/>
          <a:ln>
            <a:noFill/>
          </a:ln>
        </p:spPr>
      </p:pic>
      <p:cxnSp>
        <p:nvCxnSpPr>
          <p:cNvPr id="235" name="Google Shape;235;p36"/>
          <p:cNvCxnSpPr/>
          <p:nvPr/>
        </p:nvCxnSpPr>
        <p:spPr>
          <a:xfrm>
            <a:off x="5051485" y="3492621"/>
            <a:ext cx="0" cy="1329267"/>
          </a:xfrm>
          <a:prstGeom prst="straightConnector1">
            <a:avLst/>
          </a:prstGeom>
          <a:noFill/>
          <a:ln cap="flat" cmpd="sng" w="9525">
            <a:solidFill>
              <a:srgbClr val="F1F1F1"/>
            </a:solidFill>
            <a:prstDash val="solid"/>
            <a:round/>
            <a:headEnd len="sm" w="sm" type="none"/>
            <a:tailEnd len="sm" w="sm" type="none"/>
          </a:ln>
        </p:spPr>
      </p:cxnSp>
      <p:pic>
        <p:nvPicPr>
          <p:cNvPr id="236" name="Google Shape;236;p36"/>
          <p:cNvPicPr preferRelativeResize="0"/>
          <p:nvPr/>
        </p:nvPicPr>
        <p:blipFill rotWithShape="1">
          <a:blip r:embed="rId7">
            <a:alphaModFix/>
          </a:blip>
          <a:srcRect b="14026" l="10924" r="10198" t="26211"/>
          <a:stretch/>
        </p:blipFill>
        <p:spPr>
          <a:xfrm>
            <a:off x="6933940" y="4432325"/>
            <a:ext cx="1703660" cy="692700"/>
          </a:xfrm>
          <a:prstGeom prst="rect">
            <a:avLst/>
          </a:prstGeom>
          <a:noFill/>
          <a:ln>
            <a:noFill/>
          </a:ln>
        </p:spPr>
      </p:pic>
      <p:sp>
        <p:nvSpPr>
          <p:cNvPr id="237" name="Google Shape;237;p36"/>
          <p:cNvSpPr/>
          <p:nvPr/>
        </p:nvSpPr>
        <p:spPr>
          <a:xfrm>
            <a:off x="0" y="4764950"/>
            <a:ext cx="6933900" cy="92100"/>
          </a:xfrm>
          <a:prstGeom prst="rect">
            <a:avLst/>
          </a:prstGeom>
          <a:solidFill>
            <a:srgbClr val="F89F3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latin typeface="Calibri"/>
                <a:ea typeface="Calibri"/>
                <a:cs typeface="Calibri"/>
                <a:sym typeface="Calibri"/>
              </a:rPr>
              <a:t> </a:t>
            </a:r>
            <a:endParaRPr>
              <a:latin typeface="Calibri"/>
              <a:ea typeface="Calibri"/>
              <a:cs typeface="Calibri"/>
              <a:sym typeface="Calibri"/>
            </a:endParaRPr>
          </a:p>
        </p:txBody>
      </p:sp>
      <p:sp>
        <p:nvSpPr>
          <p:cNvPr id="238" name="Google Shape;238;p36"/>
          <p:cNvSpPr/>
          <p:nvPr/>
        </p:nvSpPr>
        <p:spPr>
          <a:xfrm>
            <a:off x="8637600" y="4764950"/>
            <a:ext cx="506400" cy="92100"/>
          </a:xfrm>
          <a:prstGeom prst="rect">
            <a:avLst/>
          </a:prstGeom>
          <a:solidFill>
            <a:srgbClr val="F89F3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latin typeface="Calibri"/>
                <a:ea typeface="Calibri"/>
                <a:cs typeface="Calibri"/>
                <a:sym typeface="Calibri"/>
              </a:rPr>
              <a:t> </a:t>
            </a:r>
            <a:endParaRPr>
              <a:latin typeface="Calibri"/>
              <a:ea typeface="Calibri"/>
              <a:cs typeface="Calibri"/>
              <a:sym typeface="Calibri"/>
            </a:endParaRPr>
          </a:p>
        </p:txBody>
      </p:sp>
      <p:sp>
        <p:nvSpPr>
          <p:cNvPr id="239" name="Google Shape;239;p36"/>
          <p:cNvSpPr/>
          <p:nvPr/>
        </p:nvSpPr>
        <p:spPr>
          <a:xfrm>
            <a:off x="383425" y="5"/>
            <a:ext cx="654600" cy="913800"/>
          </a:xfrm>
          <a:prstGeom prst="rect">
            <a:avLst/>
          </a:prstGeom>
          <a:solidFill>
            <a:srgbClr val="7070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0" name="Google Shape;240;p36"/>
          <p:cNvSpPr txBox="1"/>
          <p:nvPr/>
        </p:nvSpPr>
        <p:spPr>
          <a:xfrm>
            <a:off x="1229675" y="302450"/>
            <a:ext cx="6473400" cy="415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800"/>
              <a:buFont typeface="Arial"/>
              <a:buNone/>
            </a:pPr>
            <a:r>
              <a:rPr b="1" lang="es" sz="1800">
                <a:solidFill>
                  <a:srgbClr val="F89F3F"/>
                </a:solidFill>
                <a:latin typeface="Arial Black"/>
                <a:ea typeface="Arial Black"/>
                <a:cs typeface="Arial Black"/>
                <a:sym typeface="Arial Black"/>
              </a:rPr>
              <a:t>Protección ambiental</a:t>
            </a:r>
            <a:endParaRPr b="1" i="0" sz="1800" u="none" cap="none" strike="noStrike">
              <a:solidFill>
                <a:srgbClr val="F89F3F"/>
              </a:solidFill>
              <a:latin typeface="Arial Black"/>
              <a:ea typeface="Arial Black"/>
              <a:cs typeface="Arial Black"/>
              <a:sym typeface="Arial Black"/>
            </a:endParaRPr>
          </a:p>
        </p:txBody>
      </p:sp>
      <p:sp>
        <p:nvSpPr>
          <p:cNvPr id="241" name="Google Shape;241;p36"/>
          <p:cNvSpPr/>
          <p:nvPr/>
        </p:nvSpPr>
        <p:spPr>
          <a:xfrm>
            <a:off x="482125" y="288500"/>
            <a:ext cx="457200" cy="4572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2" name="Google Shape;242;p36"/>
          <p:cNvSpPr txBox="1"/>
          <p:nvPr/>
        </p:nvSpPr>
        <p:spPr>
          <a:xfrm>
            <a:off x="525025" y="302450"/>
            <a:ext cx="371400" cy="415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800"/>
              <a:buFont typeface="Arial"/>
              <a:buNone/>
            </a:pPr>
            <a:r>
              <a:rPr b="1" lang="es" sz="1800">
                <a:solidFill>
                  <a:srgbClr val="F89F3F"/>
                </a:solidFill>
                <a:latin typeface="Arial Black"/>
                <a:ea typeface="Arial Black"/>
                <a:cs typeface="Arial Black"/>
                <a:sym typeface="Arial Black"/>
              </a:rPr>
              <a:t>3</a:t>
            </a:r>
            <a:r>
              <a:rPr b="1" lang="es" sz="1800">
                <a:solidFill>
                  <a:srgbClr val="F89F3F"/>
                </a:solidFill>
                <a:latin typeface="Arial Black"/>
                <a:ea typeface="Arial Black"/>
                <a:cs typeface="Arial Black"/>
                <a:sym typeface="Arial Black"/>
              </a:rPr>
              <a:t>.</a:t>
            </a:r>
            <a:endParaRPr b="1" i="0" sz="1800" u="none" cap="none" strike="noStrike">
              <a:solidFill>
                <a:srgbClr val="F89F3F"/>
              </a:solidFill>
              <a:latin typeface="Arial Black"/>
              <a:ea typeface="Arial Black"/>
              <a:cs typeface="Arial Black"/>
              <a:sym typeface="Arial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6" name="Shape 246"/>
        <p:cNvGrpSpPr/>
        <p:nvPr/>
      </p:nvGrpSpPr>
      <p:grpSpPr>
        <a:xfrm>
          <a:off x="0" y="0"/>
          <a:ext cx="0" cy="0"/>
          <a:chOff x="0" y="0"/>
          <a:chExt cx="0" cy="0"/>
        </a:xfrm>
      </p:grpSpPr>
      <p:sp>
        <p:nvSpPr>
          <p:cNvPr id="247" name="Google Shape;247;p4"/>
          <p:cNvSpPr/>
          <p:nvPr/>
        </p:nvSpPr>
        <p:spPr>
          <a:xfrm>
            <a:off x="708575" y="1681013"/>
            <a:ext cx="457200" cy="457200"/>
          </a:xfrm>
          <a:prstGeom prst="ellipse">
            <a:avLst/>
          </a:prstGeom>
          <a:solidFill>
            <a:schemeClr val="lt1"/>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8" name="Google Shape;248;p4"/>
          <p:cNvSpPr/>
          <p:nvPr/>
        </p:nvSpPr>
        <p:spPr>
          <a:xfrm>
            <a:off x="708575" y="2353613"/>
            <a:ext cx="457200" cy="457200"/>
          </a:xfrm>
          <a:prstGeom prst="ellipse">
            <a:avLst/>
          </a:prstGeom>
          <a:solidFill>
            <a:schemeClr val="lt1"/>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9" name="Google Shape;249;p4"/>
          <p:cNvSpPr/>
          <p:nvPr/>
        </p:nvSpPr>
        <p:spPr>
          <a:xfrm>
            <a:off x="708575" y="3112750"/>
            <a:ext cx="457200" cy="457200"/>
          </a:xfrm>
          <a:prstGeom prst="ellipse">
            <a:avLst/>
          </a:prstGeom>
          <a:solidFill>
            <a:schemeClr val="lt1"/>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0" name="Google Shape;250;p4"/>
          <p:cNvSpPr/>
          <p:nvPr/>
        </p:nvSpPr>
        <p:spPr>
          <a:xfrm>
            <a:off x="708575" y="3822437"/>
            <a:ext cx="457200" cy="457200"/>
          </a:xfrm>
          <a:prstGeom prst="ellipse">
            <a:avLst/>
          </a:prstGeom>
          <a:solidFill>
            <a:schemeClr val="lt1"/>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1" name="Google Shape;251;p4"/>
          <p:cNvSpPr txBox="1"/>
          <p:nvPr/>
        </p:nvSpPr>
        <p:spPr>
          <a:xfrm>
            <a:off x="756692" y="1153869"/>
            <a:ext cx="3183900" cy="23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r>
              <a:rPr lang="es" sz="1000">
                <a:solidFill>
                  <a:srgbClr val="6D9EEB"/>
                </a:solidFill>
                <a:latin typeface="Arial Black"/>
                <a:ea typeface="Arial Black"/>
                <a:cs typeface="Arial Black"/>
                <a:sym typeface="Arial Black"/>
              </a:rPr>
              <a:t>Uso eficiente de Agua Enero - Marzo</a:t>
            </a:r>
            <a:endParaRPr i="0" sz="1100" u="none" cap="none" strike="noStrike">
              <a:solidFill>
                <a:srgbClr val="6D9EEB"/>
              </a:solidFill>
              <a:latin typeface="Arial Black"/>
              <a:ea typeface="Arial Black"/>
              <a:cs typeface="Arial Black"/>
              <a:sym typeface="Arial Black"/>
            </a:endParaRPr>
          </a:p>
        </p:txBody>
      </p:sp>
      <p:sp>
        <p:nvSpPr>
          <p:cNvPr id="252" name="Google Shape;252;p4"/>
          <p:cNvSpPr txBox="1"/>
          <p:nvPr/>
        </p:nvSpPr>
        <p:spPr>
          <a:xfrm>
            <a:off x="5041490" y="1153869"/>
            <a:ext cx="3183900" cy="23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lang="es" sz="1000">
                <a:solidFill>
                  <a:srgbClr val="BDCF42"/>
                </a:solidFill>
                <a:latin typeface="Arial Black"/>
                <a:ea typeface="Arial Black"/>
                <a:cs typeface="Arial Black"/>
                <a:sym typeface="Arial Black"/>
              </a:rPr>
              <a:t>Uso eficiente de energía Enero - Marzo</a:t>
            </a:r>
            <a:endParaRPr sz="1000">
              <a:solidFill>
                <a:srgbClr val="BDCF42"/>
              </a:solidFill>
              <a:latin typeface="Arial Black"/>
              <a:ea typeface="Arial Black"/>
              <a:cs typeface="Arial Black"/>
              <a:sym typeface="Arial Black"/>
            </a:endParaRPr>
          </a:p>
        </p:txBody>
      </p:sp>
      <p:sp>
        <p:nvSpPr>
          <p:cNvPr id="253" name="Google Shape;253;p4"/>
          <p:cNvSpPr txBox="1"/>
          <p:nvPr/>
        </p:nvSpPr>
        <p:spPr>
          <a:xfrm>
            <a:off x="1234440" y="1670363"/>
            <a:ext cx="2706000" cy="4785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800"/>
              <a:buFont typeface="Arial"/>
              <a:buNone/>
            </a:pPr>
            <a:r>
              <a:rPr lang="es" sz="900">
                <a:solidFill>
                  <a:srgbClr val="707070"/>
                </a:solidFill>
              </a:rPr>
              <a:t>10 Inspecciones en las sedes de la SDM para identificar, condiciones operativas y de funcionamiento de los sistemas hidráulicos</a:t>
            </a:r>
            <a:r>
              <a:rPr b="0" i="0" lang="es" sz="800" u="none" cap="none" strike="noStrike">
                <a:solidFill>
                  <a:schemeClr val="dk2"/>
                </a:solidFill>
                <a:latin typeface="Arial"/>
                <a:ea typeface="Arial"/>
                <a:cs typeface="Arial"/>
                <a:sym typeface="Arial"/>
              </a:rPr>
              <a:t> </a:t>
            </a:r>
            <a:endParaRPr b="0" i="0" sz="800" u="none" cap="none" strike="noStrike">
              <a:solidFill>
                <a:schemeClr val="dk2"/>
              </a:solidFill>
              <a:latin typeface="Arial"/>
              <a:ea typeface="Arial"/>
              <a:cs typeface="Arial"/>
              <a:sym typeface="Arial"/>
            </a:endParaRPr>
          </a:p>
        </p:txBody>
      </p:sp>
      <p:sp>
        <p:nvSpPr>
          <p:cNvPr id="254" name="Google Shape;254;p4"/>
          <p:cNvSpPr txBox="1"/>
          <p:nvPr/>
        </p:nvSpPr>
        <p:spPr>
          <a:xfrm>
            <a:off x="5435412" y="1670363"/>
            <a:ext cx="3000000" cy="4785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800"/>
              <a:buFont typeface="Arial"/>
              <a:buNone/>
            </a:pPr>
            <a:r>
              <a:rPr lang="es" sz="900">
                <a:solidFill>
                  <a:srgbClr val="707070"/>
                </a:solidFill>
              </a:rPr>
              <a:t>10 Inspecciones en las sedes de la SDM para identificar, condiciones operativas y de funcionamiento de los sistemas eléctricos. </a:t>
            </a:r>
            <a:endParaRPr b="0" i="0" sz="800" u="none" cap="none" strike="noStrike">
              <a:solidFill>
                <a:schemeClr val="dk2"/>
              </a:solidFill>
              <a:latin typeface="Arial"/>
              <a:ea typeface="Arial"/>
              <a:cs typeface="Arial"/>
              <a:sym typeface="Arial"/>
            </a:endParaRPr>
          </a:p>
        </p:txBody>
      </p:sp>
      <p:sp>
        <p:nvSpPr>
          <p:cNvPr id="255" name="Google Shape;255;p4"/>
          <p:cNvSpPr txBox="1"/>
          <p:nvPr/>
        </p:nvSpPr>
        <p:spPr>
          <a:xfrm>
            <a:off x="1234440" y="2342963"/>
            <a:ext cx="2706000" cy="4785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800"/>
              <a:buFont typeface="Arial"/>
              <a:buNone/>
            </a:pPr>
            <a:r>
              <a:rPr lang="es" sz="900">
                <a:solidFill>
                  <a:srgbClr val="707070"/>
                </a:solidFill>
              </a:rPr>
              <a:t>Consumo de agua =0.040 m3/persona cumpliendo la meta de mantener un consumo máximo de agua per cápita de 0.1 m3/persona</a:t>
            </a:r>
            <a:r>
              <a:rPr b="0" i="0" lang="es" sz="800" u="none" cap="none" strike="noStrike">
                <a:solidFill>
                  <a:schemeClr val="dk2"/>
                </a:solidFill>
                <a:latin typeface="Arial"/>
                <a:ea typeface="Arial"/>
                <a:cs typeface="Arial"/>
                <a:sym typeface="Arial"/>
              </a:rPr>
              <a:t>.</a:t>
            </a:r>
            <a:endParaRPr b="0" i="0" sz="800" u="none" cap="none" strike="noStrike">
              <a:solidFill>
                <a:schemeClr val="dk2"/>
              </a:solidFill>
              <a:latin typeface="Arial"/>
              <a:ea typeface="Arial"/>
              <a:cs typeface="Arial"/>
              <a:sym typeface="Arial"/>
            </a:endParaRPr>
          </a:p>
        </p:txBody>
      </p:sp>
      <p:sp>
        <p:nvSpPr>
          <p:cNvPr id="256" name="Google Shape;256;p4"/>
          <p:cNvSpPr txBox="1"/>
          <p:nvPr/>
        </p:nvSpPr>
        <p:spPr>
          <a:xfrm>
            <a:off x="1234440" y="3102100"/>
            <a:ext cx="2706000" cy="4785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800"/>
              <a:buFont typeface="Arial"/>
              <a:buNone/>
            </a:pPr>
            <a:r>
              <a:rPr lang="es" sz="900">
                <a:solidFill>
                  <a:srgbClr val="707070"/>
                </a:solidFill>
              </a:rPr>
              <a:t>27/03/2024 Sensibilización liderada por la EAAB.</a:t>
            </a:r>
            <a:endParaRPr sz="900">
              <a:solidFill>
                <a:srgbClr val="707070"/>
              </a:solidFill>
            </a:endParaRPr>
          </a:p>
          <a:p>
            <a:pPr indent="0" lvl="0" marL="0" marR="0" rtl="0" algn="just">
              <a:lnSpc>
                <a:spcPct val="100000"/>
              </a:lnSpc>
              <a:spcBef>
                <a:spcPts val="0"/>
              </a:spcBef>
              <a:spcAft>
                <a:spcPts val="0"/>
              </a:spcAft>
              <a:buClr>
                <a:srgbClr val="000000"/>
              </a:buClr>
              <a:buSzPts val="800"/>
              <a:buFont typeface="Arial"/>
              <a:buNone/>
            </a:pPr>
            <a:r>
              <a:rPr lang="es" sz="900">
                <a:solidFill>
                  <a:srgbClr val="707070"/>
                </a:solidFill>
              </a:rPr>
              <a:t>Campaña puesto a puesto en Abril “valoremos el agua”</a:t>
            </a:r>
            <a:endParaRPr b="0" i="0" sz="800" u="none" cap="none" strike="noStrike">
              <a:solidFill>
                <a:schemeClr val="dk2"/>
              </a:solidFill>
              <a:latin typeface="Arial"/>
              <a:ea typeface="Arial"/>
              <a:cs typeface="Arial"/>
              <a:sym typeface="Arial"/>
            </a:endParaRPr>
          </a:p>
        </p:txBody>
      </p:sp>
      <p:sp>
        <p:nvSpPr>
          <p:cNvPr id="257" name="Google Shape;257;p4"/>
          <p:cNvSpPr txBox="1"/>
          <p:nvPr/>
        </p:nvSpPr>
        <p:spPr>
          <a:xfrm>
            <a:off x="1234440" y="3811787"/>
            <a:ext cx="2706000" cy="4785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800"/>
              <a:buFont typeface="Arial"/>
              <a:buNone/>
            </a:pPr>
            <a:r>
              <a:rPr lang="es" sz="900">
                <a:solidFill>
                  <a:srgbClr val="707070"/>
                </a:solidFill>
              </a:rPr>
              <a:t>2 piezas comunicativas respecto al ahorro y uso eficiente del agua.</a:t>
            </a:r>
            <a:endParaRPr b="0" i="0" sz="800" u="none" cap="none" strike="noStrike">
              <a:solidFill>
                <a:schemeClr val="dk2"/>
              </a:solidFill>
              <a:latin typeface="Arial"/>
              <a:ea typeface="Arial"/>
              <a:cs typeface="Arial"/>
              <a:sym typeface="Arial"/>
            </a:endParaRPr>
          </a:p>
        </p:txBody>
      </p:sp>
      <p:sp>
        <p:nvSpPr>
          <p:cNvPr id="258" name="Google Shape;258;p4"/>
          <p:cNvSpPr txBox="1"/>
          <p:nvPr/>
        </p:nvSpPr>
        <p:spPr>
          <a:xfrm>
            <a:off x="5435412" y="2342963"/>
            <a:ext cx="3000000" cy="4785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800"/>
              <a:buFont typeface="Arial"/>
              <a:buNone/>
            </a:pPr>
            <a:r>
              <a:rPr lang="es" sz="900">
                <a:solidFill>
                  <a:srgbClr val="707070"/>
                </a:solidFill>
              </a:rPr>
              <a:t>Consumo de energía=3.7Kw/persona, cumliendo la meta de mantener un consumo mensual de energía per cápita de 5 kilowatts. </a:t>
            </a:r>
            <a:endParaRPr b="0" i="0" sz="800" u="none" cap="none" strike="noStrike">
              <a:solidFill>
                <a:schemeClr val="dk2"/>
              </a:solidFill>
              <a:latin typeface="Arial"/>
              <a:ea typeface="Arial"/>
              <a:cs typeface="Arial"/>
              <a:sym typeface="Arial"/>
            </a:endParaRPr>
          </a:p>
        </p:txBody>
      </p:sp>
      <p:sp>
        <p:nvSpPr>
          <p:cNvPr id="259" name="Google Shape;259;p4"/>
          <p:cNvSpPr txBox="1"/>
          <p:nvPr/>
        </p:nvSpPr>
        <p:spPr>
          <a:xfrm>
            <a:off x="5435412" y="2964100"/>
            <a:ext cx="3000000" cy="7545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 sz="900">
                <a:solidFill>
                  <a:srgbClr val="707070"/>
                </a:solidFill>
              </a:rPr>
              <a:t>- </a:t>
            </a:r>
            <a:r>
              <a:rPr lang="es" sz="900">
                <a:solidFill>
                  <a:srgbClr val="707070"/>
                </a:solidFill>
              </a:rPr>
              <a:t>27/03/2024 Sensibilización en la que se dieron tips de ahorro de energía.</a:t>
            </a:r>
            <a:endParaRPr sz="900">
              <a:solidFill>
                <a:srgbClr val="707070"/>
              </a:solidFill>
            </a:endParaRPr>
          </a:p>
          <a:p>
            <a:pPr indent="0" lvl="0" marL="0" marR="0" rtl="0" algn="just">
              <a:lnSpc>
                <a:spcPct val="100000"/>
              </a:lnSpc>
              <a:spcBef>
                <a:spcPts val="0"/>
              </a:spcBef>
              <a:spcAft>
                <a:spcPts val="0"/>
              </a:spcAft>
              <a:buClr>
                <a:srgbClr val="000000"/>
              </a:buClr>
              <a:buSzPts val="800"/>
              <a:buFont typeface="Arial"/>
              <a:buNone/>
            </a:pPr>
            <a:r>
              <a:rPr lang="es" sz="900">
                <a:solidFill>
                  <a:srgbClr val="707070"/>
                </a:solidFill>
              </a:rPr>
              <a:t>- </a:t>
            </a:r>
            <a:r>
              <a:rPr lang="es" sz="900">
                <a:solidFill>
                  <a:srgbClr val="707070"/>
                </a:solidFill>
              </a:rPr>
              <a:t>Campaña puesto a puesto en Abril “Tips Ahorro de energía”</a:t>
            </a:r>
            <a:endParaRPr b="0" i="0" sz="800" u="none" cap="none" strike="noStrike">
              <a:solidFill>
                <a:schemeClr val="dk2"/>
              </a:solidFill>
              <a:latin typeface="Arial"/>
              <a:ea typeface="Arial"/>
              <a:cs typeface="Arial"/>
              <a:sym typeface="Arial"/>
            </a:endParaRPr>
          </a:p>
        </p:txBody>
      </p:sp>
      <p:sp>
        <p:nvSpPr>
          <p:cNvPr id="260" name="Google Shape;260;p4"/>
          <p:cNvSpPr txBox="1"/>
          <p:nvPr/>
        </p:nvSpPr>
        <p:spPr>
          <a:xfrm>
            <a:off x="5435412" y="3811787"/>
            <a:ext cx="3000000" cy="4785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800"/>
              <a:buFont typeface="Arial"/>
              <a:buNone/>
            </a:pPr>
            <a:r>
              <a:rPr lang="es" sz="900">
                <a:solidFill>
                  <a:srgbClr val="707070"/>
                </a:solidFill>
              </a:rPr>
              <a:t>1 Pieza comunicativa respecto al ahorro y uso eficiente de energía</a:t>
            </a:r>
            <a:r>
              <a:rPr b="0" i="0" lang="es" sz="800" u="none" cap="none" strike="noStrike">
                <a:solidFill>
                  <a:schemeClr val="dk2"/>
                </a:solidFill>
                <a:latin typeface="Arial"/>
                <a:ea typeface="Arial"/>
                <a:cs typeface="Arial"/>
                <a:sym typeface="Arial"/>
              </a:rPr>
              <a:t>.</a:t>
            </a:r>
            <a:endParaRPr b="0" i="0" sz="800" u="none" cap="none" strike="noStrike">
              <a:solidFill>
                <a:schemeClr val="dk2"/>
              </a:solidFill>
              <a:latin typeface="Arial"/>
              <a:ea typeface="Arial"/>
              <a:cs typeface="Arial"/>
              <a:sym typeface="Arial"/>
            </a:endParaRPr>
          </a:p>
        </p:txBody>
      </p:sp>
      <p:pic>
        <p:nvPicPr>
          <p:cNvPr id="261" name="Google Shape;261;p4"/>
          <p:cNvPicPr preferRelativeResize="0"/>
          <p:nvPr/>
        </p:nvPicPr>
        <p:blipFill rotWithShape="1">
          <a:blip r:embed="rId3">
            <a:alphaModFix/>
          </a:blip>
          <a:srcRect b="14026" l="10924" r="10198" t="26211"/>
          <a:stretch/>
        </p:blipFill>
        <p:spPr>
          <a:xfrm>
            <a:off x="6933940" y="4432325"/>
            <a:ext cx="1703660" cy="692700"/>
          </a:xfrm>
          <a:prstGeom prst="rect">
            <a:avLst/>
          </a:prstGeom>
          <a:noFill/>
          <a:ln>
            <a:noFill/>
          </a:ln>
        </p:spPr>
      </p:pic>
      <p:sp>
        <p:nvSpPr>
          <p:cNvPr id="262" name="Google Shape;262;p4"/>
          <p:cNvSpPr/>
          <p:nvPr/>
        </p:nvSpPr>
        <p:spPr>
          <a:xfrm>
            <a:off x="0" y="4764950"/>
            <a:ext cx="6933900" cy="92100"/>
          </a:xfrm>
          <a:prstGeom prst="rect">
            <a:avLst/>
          </a:prstGeom>
          <a:solidFill>
            <a:srgbClr val="F89F3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latin typeface="Calibri"/>
                <a:ea typeface="Calibri"/>
                <a:cs typeface="Calibri"/>
                <a:sym typeface="Calibri"/>
              </a:rPr>
              <a:t> </a:t>
            </a:r>
            <a:endParaRPr>
              <a:latin typeface="Calibri"/>
              <a:ea typeface="Calibri"/>
              <a:cs typeface="Calibri"/>
              <a:sym typeface="Calibri"/>
            </a:endParaRPr>
          </a:p>
        </p:txBody>
      </p:sp>
      <p:sp>
        <p:nvSpPr>
          <p:cNvPr id="263" name="Google Shape;263;p4"/>
          <p:cNvSpPr/>
          <p:nvPr/>
        </p:nvSpPr>
        <p:spPr>
          <a:xfrm>
            <a:off x="8637600" y="4764950"/>
            <a:ext cx="506400" cy="92100"/>
          </a:xfrm>
          <a:prstGeom prst="rect">
            <a:avLst/>
          </a:prstGeom>
          <a:solidFill>
            <a:srgbClr val="F89F3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latin typeface="Calibri"/>
                <a:ea typeface="Calibri"/>
                <a:cs typeface="Calibri"/>
                <a:sym typeface="Calibri"/>
              </a:rPr>
              <a:t> </a:t>
            </a:r>
            <a:endParaRPr>
              <a:latin typeface="Calibri"/>
              <a:ea typeface="Calibri"/>
              <a:cs typeface="Calibri"/>
              <a:sym typeface="Calibri"/>
            </a:endParaRPr>
          </a:p>
        </p:txBody>
      </p:sp>
      <p:sp>
        <p:nvSpPr>
          <p:cNvPr id="264" name="Google Shape;264;p4"/>
          <p:cNvSpPr/>
          <p:nvPr/>
        </p:nvSpPr>
        <p:spPr>
          <a:xfrm>
            <a:off x="383425" y="5"/>
            <a:ext cx="654600" cy="913800"/>
          </a:xfrm>
          <a:prstGeom prst="rect">
            <a:avLst/>
          </a:prstGeom>
          <a:solidFill>
            <a:srgbClr val="7070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5" name="Google Shape;265;p4"/>
          <p:cNvSpPr txBox="1"/>
          <p:nvPr/>
        </p:nvSpPr>
        <p:spPr>
          <a:xfrm>
            <a:off x="1229675" y="302450"/>
            <a:ext cx="6473400" cy="415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800"/>
              <a:buFont typeface="Arial"/>
              <a:buNone/>
            </a:pPr>
            <a:r>
              <a:rPr b="1" lang="es" sz="1800">
                <a:solidFill>
                  <a:srgbClr val="F89F3F"/>
                </a:solidFill>
                <a:latin typeface="Arial Black"/>
                <a:ea typeface="Arial Black"/>
                <a:cs typeface="Arial Black"/>
                <a:sym typeface="Arial Black"/>
              </a:rPr>
              <a:t>Avances PIGA uso eficiente de recursos - SDM</a:t>
            </a:r>
            <a:endParaRPr b="1" i="0" sz="1800" u="none" cap="none" strike="noStrike">
              <a:solidFill>
                <a:srgbClr val="F89F3F"/>
              </a:solidFill>
              <a:latin typeface="Arial Black"/>
              <a:ea typeface="Arial Black"/>
              <a:cs typeface="Arial Black"/>
              <a:sym typeface="Arial Black"/>
            </a:endParaRPr>
          </a:p>
        </p:txBody>
      </p:sp>
      <p:sp>
        <p:nvSpPr>
          <p:cNvPr id="266" name="Google Shape;266;p4"/>
          <p:cNvSpPr/>
          <p:nvPr/>
        </p:nvSpPr>
        <p:spPr>
          <a:xfrm>
            <a:off x="482125" y="288500"/>
            <a:ext cx="457200" cy="4572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7" name="Google Shape;267;p4"/>
          <p:cNvSpPr/>
          <p:nvPr/>
        </p:nvSpPr>
        <p:spPr>
          <a:xfrm>
            <a:off x="4903200" y="1681013"/>
            <a:ext cx="457200" cy="457200"/>
          </a:xfrm>
          <a:prstGeom prst="ellipse">
            <a:avLst/>
          </a:prstGeom>
          <a:solidFill>
            <a:schemeClr val="lt1"/>
          </a:solidFill>
          <a:ln cap="flat" cmpd="sng" w="38100">
            <a:solidFill>
              <a:srgbClr val="BDCF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8" name="Google Shape;268;p4"/>
          <p:cNvSpPr/>
          <p:nvPr/>
        </p:nvSpPr>
        <p:spPr>
          <a:xfrm>
            <a:off x="4903200" y="2353613"/>
            <a:ext cx="457200" cy="457200"/>
          </a:xfrm>
          <a:prstGeom prst="ellipse">
            <a:avLst/>
          </a:prstGeom>
          <a:solidFill>
            <a:schemeClr val="lt1"/>
          </a:solidFill>
          <a:ln cap="flat" cmpd="sng" w="38100">
            <a:solidFill>
              <a:srgbClr val="BDCF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9" name="Google Shape;269;p4"/>
          <p:cNvSpPr/>
          <p:nvPr/>
        </p:nvSpPr>
        <p:spPr>
          <a:xfrm>
            <a:off x="4903200" y="3112750"/>
            <a:ext cx="457200" cy="457200"/>
          </a:xfrm>
          <a:prstGeom prst="ellipse">
            <a:avLst/>
          </a:prstGeom>
          <a:solidFill>
            <a:schemeClr val="lt1"/>
          </a:solidFill>
          <a:ln cap="flat" cmpd="sng" w="38100">
            <a:solidFill>
              <a:srgbClr val="BDCF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0" name="Google Shape;270;p4"/>
          <p:cNvSpPr/>
          <p:nvPr/>
        </p:nvSpPr>
        <p:spPr>
          <a:xfrm>
            <a:off x="4903200" y="3822437"/>
            <a:ext cx="457200" cy="457200"/>
          </a:xfrm>
          <a:prstGeom prst="ellipse">
            <a:avLst/>
          </a:prstGeom>
          <a:solidFill>
            <a:schemeClr val="lt1"/>
          </a:solidFill>
          <a:ln cap="flat" cmpd="sng" w="38100">
            <a:solidFill>
              <a:srgbClr val="BDCF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271" name="Google Shape;271;p4"/>
          <p:cNvCxnSpPr/>
          <p:nvPr/>
        </p:nvCxnSpPr>
        <p:spPr>
          <a:xfrm>
            <a:off x="4435038" y="1342150"/>
            <a:ext cx="0" cy="2886300"/>
          </a:xfrm>
          <a:prstGeom prst="straightConnector1">
            <a:avLst/>
          </a:prstGeom>
          <a:noFill/>
          <a:ln cap="flat" cmpd="sng" w="38100">
            <a:solidFill>
              <a:srgbClr val="EFEFEF"/>
            </a:solidFill>
            <a:prstDash val="solid"/>
            <a:round/>
            <a:headEnd len="med" w="med" type="none"/>
            <a:tailEnd len="med" w="med" type="none"/>
          </a:ln>
        </p:spPr>
      </p:cxnSp>
      <p:pic>
        <p:nvPicPr>
          <p:cNvPr id="272" name="Google Shape;272;p4"/>
          <p:cNvPicPr preferRelativeResize="0"/>
          <p:nvPr/>
        </p:nvPicPr>
        <p:blipFill>
          <a:blip r:embed="rId4">
            <a:alphaModFix/>
          </a:blip>
          <a:stretch>
            <a:fillRect/>
          </a:stretch>
        </p:blipFill>
        <p:spPr>
          <a:xfrm>
            <a:off x="683975" y="1676025"/>
            <a:ext cx="506400" cy="506400"/>
          </a:xfrm>
          <a:prstGeom prst="rect">
            <a:avLst/>
          </a:prstGeom>
          <a:noFill/>
          <a:ln>
            <a:noFill/>
          </a:ln>
        </p:spPr>
      </p:pic>
      <p:pic>
        <p:nvPicPr>
          <p:cNvPr id="273" name="Google Shape;273;p4"/>
          <p:cNvPicPr preferRelativeResize="0"/>
          <p:nvPr/>
        </p:nvPicPr>
        <p:blipFill>
          <a:blip r:embed="rId5">
            <a:alphaModFix/>
          </a:blip>
          <a:stretch>
            <a:fillRect/>
          </a:stretch>
        </p:blipFill>
        <p:spPr>
          <a:xfrm>
            <a:off x="4878600" y="1662150"/>
            <a:ext cx="506400" cy="506400"/>
          </a:xfrm>
          <a:prstGeom prst="rect">
            <a:avLst/>
          </a:prstGeom>
          <a:noFill/>
          <a:ln>
            <a:noFill/>
          </a:ln>
        </p:spPr>
      </p:pic>
      <p:pic>
        <p:nvPicPr>
          <p:cNvPr id="274" name="Google Shape;274;p4"/>
          <p:cNvPicPr preferRelativeResize="0"/>
          <p:nvPr/>
        </p:nvPicPr>
        <p:blipFill>
          <a:blip r:embed="rId4">
            <a:alphaModFix/>
          </a:blip>
          <a:stretch>
            <a:fillRect/>
          </a:stretch>
        </p:blipFill>
        <p:spPr>
          <a:xfrm>
            <a:off x="683975" y="2352050"/>
            <a:ext cx="506400" cy="506400"/>
          </a:xfrm>
          <a:prstGeom prst="rect">
            <a:avLst/>
          </a:prstGeom>
          <a:noFill/>
          <a:ln>
            <a:noFill/>
          </a:ln>
        </p:spPr>
      </p:pic>
      <p:pic>
        <p:nvPicPr>
          <p:cNvPr id="275" name="Google Shape;275;p4"/>
          <p:cNvPicPr preferRelativeResize="0"/>
          <p:nvPr/>
        </p:nvPicPr>
        <p:blipFill>
          <a:blip r:embed="rId5">
            <a:alphaModFix/>
          </a:blip>
          <a:stretch>
            <a:fillRect/>
          </a:stretch>
        </p:blipFill>
        <p:spPr>
          <a:xfrm>
            <a:off x="4878600" y="2338175"/>
            <a:ext cx="506400" cy="506400"/>
          </a:xfrm>
          <a:prstGeom prst="rect">
            <a:avLst/>
          </a:prstGeom>
          <a:noFill/>
          <a:ln>
            <a:noFill/>
          </a:ln>
        </p:spPr>
      </p:pic>
      <p:pic>
        <p:nvPicPr>
          <p:cNvPr id="276" name="Google Shape;276;p4"/>
          <p:cNvPicPr preferRelativeResize="0"/>
          <p:nvPr/>
        </p:nvPicPr>
        <p:blipFill>
          <a:blip r:embed="rId4">
            <a:alphaModFix/>
          </a:blip>
          <a:stretch>
            <a:fillRect/>
          </a:stretch>
        </p:blipFill>
        <p:spPr>
          <a:xfrm>
            <a:off x="683975" y="3094175"/>
            <a:ext cx="506400" cy="506400"/>
          </a:xfrm>
          <a:prstGeom prst="rect">
            <a:avLst/>
          </a:prstGeom>
          <a:noFill/>
          <a:ln>
            <a:noFill/>
          </a:ln>
        </p:spPr>
      </p:pic>
      <p:pic>
        <p:nvPicPr>
          <p:cNvPr id="277" name="Google Shape;277;p4"/>
          <p:cNvPicPr preferRelativeResize="0"/>
          <p:nvPr/>
        </p:nvPicPr>
        <p:blipFill>
          <a:blip r:embed="rId5">
            <a:alphaModFix/>
          </a:blip>
          <a:stretch>
            <a:fillRect/>
          </a:stretch>
        </p:blipFill>
        <p:spPr>
          <a:xfrm>
            <a:off x="4878600" y="3080300"/>
            <a:ext cx="506400" cy="506400"/>
          </a:xfrm>
          <a:prstGeom prst="rect">
            <a:avLst/>
          </a:prstGeom>
          <a:noFill/>
          <a:ln>
            <a:noFill/>
          </a:ln>
        </p:spPr>
      </p:pic>
      <p:pic>
        <p:nvPicPr>
          <p:cNvPr id="278" name="Google Shape;278;p4"/>
          <p:cNvPicPr preferRelativeResize="0"/>
          <p:nvPr/>
        </p:nvPicPr>
        <p:blipFill>
          <a:blip r:embed="rId4">
            <a:alphaModFix/>
          </a:blip>
          <a:stretch>
            <a:fillRect/>
          </a:stretch>
        </p:blipFill>
        <p:spPr>
          <a:xfrm>
            <a:off x="683975" y="3811750"/>
            <a:ext cx="506400" cy="506400"/>
          </a:xfrm>
          <a:prstGeom prst="rect">
            <a:avLst/>
          </a:prstGeom>
          <a:noFill/>
          <a:ln>
            <a:noFill/>
          </a:ln>
        </p:spPr>
      </p:pic>
      <p:pic>
        <p:nvPicPr>
          <p:cNvPr id="279" name="Google Shape;279;p4"/>
          <p:cNvPicPr preferRelativeResize="0"/>
          <p:nvPr/>
        </p:nvPicPr>
        <p:blipFill>
          <a:blip r:embed="rId5">
            <a:alphaModFix/>
          </a:blip>
          <a:stretch>
            <a:fillRect/>
          </a:stretch>
        </p:blipFill>
        <p:spPr>
          <a:xfrm>
            <a:off x="4878600" y="3797875"/>
            <a:ext cx="506400" cy="50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3" name="Shape 283"/>
        <p:cNvGrpSpPr/>
        <p:nvPr/>
      </p:nvGrpSpPr>
      <p:grpSpPr>
        <a:xfrm>
          <a:off x="0" y="0"/>
          <a:ext cx="0" cy="0"/>
          <a:chOff x="0" y="0"/>
          <a:chExt cx="0" cy="0"/>
        </a:xfrm>
      </p:grpSpPr>
      <p:sp>
        <p:nvSpPr>
          <p:cNvPr id="284" name="Google Shape;284;g1ff1f1d7559_0_32"/>
          <p:cNvSpPr/>
          <p:nvPr/>
        </p:nvSpPr>
        <p:spPr>
          <a:xfrm>
            <a:off x="0" y="0"/>
            <a:ext cx="4572000" cy="5143500"/>
          </a:xfrm>
          <a:prstGeom prst="rect">
            <a:avLst/>
          </a:prstGeom>
          <a:solidFill>
            <a:srgbClr val="F1F1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85" name="Google Shape;285;g1ff1f1d7559_0_32"/>
          <p:cNvPicPr preferRelativeResize="0"/>
          <p:nvPr/>
        </p:nvPicPr>
        <p:blipFill rotWithShape="1">
          <a:blip r:embed="rId3">
            <a:alphaModFix/>
          </a:blip>
          <a:srcRect b="0" l="0" r="0" t="0"/>
          <a:stretch/>
        </p:blipFill>
        <p:spPr>
          <a:xfrm>
            <a:off x="853850" y="1250150"/>
            <a:ext cx="2924401" cy="2845850"/>
          </a:xfrm>
          <a:prstGeom prst="rect">
            <a:avLst/>
          </a:prstGeom>
          <a:solidFill>
            <a:srgbClr val="F1F1F1"/>
          </a:solidFill>
          <a:ln>
            <a:noFill/>
          </a:ln>
        </p:spPr>
      </p:pic>
      <p:sp>
        <p:nvSpPr>
          <p:cNvPr id="286" name="Google Shape;286;g1ff1f1d7559_0_32"/>
          <p:cNvSpPr txBox="1"/>
          <p:nvPr/>
        </p:nvSpPr>
        <p:spPr>
          <a:xfrm>
            <a:off x="1229675" y="240025"/>
            <a:ext cx="6473400" cy="6927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800"/>
              <a:buFont typeface="Arial"/>
              <a:buNone/>
            </a:pPr>
            <a:r>
              <a:rPr b="1" lang="es" sz="1800">
                <a:solidFill>
                  <a:srgbClr val="F89F3F"/>
                </a:solidFill>
                <a:latin typeface="Arial Black"/>
                <a:ea typeface="Arial Black"/>
                <a:cs typeface="Arial Black"/>
                <a:sym typeface="Arial Black"/>
              </a:rPr>
              <a:t>Avances PIGA manejo</a:t>
            </a:r>
            <a:endParaRPr b="1" sz="1800">
              <a:solidFill>
                <a:srgbClr val="F89F3F"/>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800"/>
              <a:buFont typeface="Arial"/>
              <a:buNone/>
            </a:pPr>
            <a:r>
              <a:rPr b="1" lang="es" sz="1800">
                <a:solidFill>
                  <a:srgbClr val="F89F3F"/>
                </a:solidFill>
                <a:latin typeface="Arial Black"/>
                <a:ea typeface="Arial Black"/>
                <a:cs typeface="Arial Black"/>
                <a:sym typeface="Arial Black"/>
              </a:rPr>
              <a:t>de residuos - SDM</a:t>
            </a:r>
            <a:endParaRPr b="1" sz="1800">
              <a:solidFill>
                <a:srgbClr val="F89F3F"/>
              </a:solidFill>
              <a:latin typeface="Arial Black"/>
              <a:ea typeface="Arial Black"/>
              <a:cs typeface="Arial Black"/>
              <a:sym typeface="Arial Black"/>
            </a:endParaRPr>
          </a:p>
        </p:txBody>
      </p:sp>
      <p:pic>
        <p:nvPicPr>
          <p:cNvPr id="287" name="Google Shape;287;g1ff1f1d7559_0_32"/>
          <p:cNvPicPr preferRelativeResize="0"/>
          <p:nvPr/>
        </p:nvPicPr>
        <p:blipFill rotWithShape="1">
          <a:blip r:embed="rId4">
            <a:alphaModFix/>
          </a:blip>
          <a:srcRect b="14026" l="10924" r="10198" t="26211"/>
          <a:stretch/>
        </p:blipFill>
        <p:spPr>
          <a:xfrm>
            <a:off x="506400" y="4432325"/>
            <a:ext cx="1703660" cy="692700"/>
          </a:xfrm>
          <a:prstGeom prst="rect">
            <a:avLst/>
          </a:prstGeom>
          <a:noFill/>
          <a:ln>
            <a:noFill/>
          </a:ln>
        </p:spPr>
      </p:pic>
      <p:sp>
        <p:nvSpPr>
          <p:cNvPr id="288" name="Google Shape;288;g1ff1f1d7559_0_32"/>
          <p:cNvSpPr/>
          <p:nvPr/>
        </p:nvSpPr>
        <p:spPr>
          <a:xfrm rot="10800000">
            <a:off x="2210100" y="4700300"/>
            <a:ext cx="6933900" cy="92100"/>
          </a:xfrm>
          <a:prstGeom prst="rect">
            <a:avLst/>
          </a:prstGeom>
          <a:solidFill>
            <a:srgbClr val="F89F3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latin typeface="Calibri"/>
                <a:ea typeface="Calibri"/>
                <a:cs typeface="Calibri"/>
                <a:sym typeface="Calibri"/>
              </a:rPr>
              <a:t> </a:t>
            </a:r>
            <a:endParaRPr>
              <a:latin typeface="Calibri"/>
              <a:ea typeface="Calibri"/>
              <a:cs typeface="Calibri"/>
              <a:sym typeface="Calibri"/>
            </a:endParaRPr>
          </a:p>
        </p:txBody>
      </p:sp>
      <p:sp>
        <p:nvSpPr>
          <p:cNvPr id="289" name="Google Shape;289;g1ff1f1d7559_0_32"/>
          <p:cNvSpPr/>
          <p:nvPr/>
        </p:nvSpPr>
        <p:spPr>
          <a:xfrm rot="10800000">
            <a:off x="0" y="4700300"/>
            <a:ext cx="506400" cy="92100"/>
          </a:xfrm>
          <a:prstGeom prst="rect">
            <a:avLst/>
          </a:prstGeom>
          <a:solidFill>
            <a:srgbClr val="F89F3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latin typeface="Calibri"/>
                <a:ea typeface="Calibri"/>
                <a:cs typeface="Calibri"/>
                <a:sym typeface="Calibri"/>
              </a:rPr>
              <a:t> </a:t>
            </a:r>
            <a:endParaRPr>
              <a:latin typeface="Calibri"/>
              <a:ea typeface="Calibri"/>
              <a:cs typeface="Calibri"/>
              <a:sym typeface="Calibri"/>
            </a:endParaRPr>
          </a:p>
        </p:txBody>
      </p:sp>
      <p:sp>
        <p:nvSpPr>
          <p:cNvPr id="290" name="Google Shape;290;g1ff1f1d7559_0_32"/>
          <p:cNvSpPr/>
          <p:nvPr/>
        </p:nvSpPr>
        <p:spPr>
          <a:xfrm>
            <a:off x="383425" y="5"/>
            <a:ext cx="654600" cy="913800"/>
          </a:xfrm>
          <a:prstGeom prst="rect">
            <a:avLst/>
          </a:prstGeom>
          <a:solidFill>
            <a:srgbClr val="7070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1" name="Google Shape;291;g1ff1f1d7559_0_32"/>
          <p:cNvSpPr/>
          <p:nvPr/>
        </p:nvSpPr>
        <p:spPr>
          <a:xfrm>
            <a:off x="482125" y="288500"/>
            <a:ext cx="457200" cy="4572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2" name="Google Shape;292;g1ff1f1d7559_0_32"/>
          <p:cNvSpPr txBox="1"/>
          <p:nvPr/>
        </p:nvSpPr>
        <p:spPr>
          <a:xfrm>
            <a:off x="4813600" y="540900"/>
            <a:ext cx="4064700" cy="36789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200"/>
              <a:buFont typeface="Arial"/>
              <a:buNone/>
            </a:pPr>
            <a:r>
              <a:rPr lang="es" sz="1000">
                <a:solidFill>
                  <a:srgbClr val="707070"/>
                </a:solidFill>
              </a:rPr>
              <a:t>Residuos Aprovechables: De enero a marzo de 2024 la SDM ha gestionado 4133,55 Kg con la Asociación puerta de Oro lo que ha permitido el aprovechamiento de materiales, aumento en el ingreso económico de las familias de recicladores de oficio y con ello el mejoramiento de su calidad de vida</a:t>
            </a:r>
            <a:endParaRPr sz="1000">
              <a:solidFill>
                <a:srgbClr val="707070"/>
              </a:solidFill>
            </a:endParaRPr>
          </a:p>
          <a:p>
            <a:pPr indent="0" lvl="0" marL="0" marR="0" rtl="0" algn="just">
              <a:lnSpc>
                <a:spcPct val="100000"/>
              </a:lnSpc>
              <a:spcBef>
                <a:spcPts val="0"/>
              </a:spcBef>
              <a:spcAft>
                <a:spcPts val="0"/>
              </a:spcAft>
              <a:buClr>
                <a:schemeClr val="dk1"/>
              </a:buClr>
              <a:buSzPts val="1200"/>
              <a:buFont typeface="Arial"/>
              <a:buNone/>
            </a:pPr>
            <a:r>
              <a:t/>
            </a:r>
            <a:endParaRPr sz="1000">
              <a:solidFill>
                <a:srgbClr val="707070"/>
              </a:solidFill>
            </a:endParaRPr>
          </a:p>
          <a:p>
            <a:pPr indent="0" lvl="0" marL="0" marR="0" rtl="0" algn="just">
              <a:lnSpc>
                <a:spcPct val="100000"/>
              </a:lnSpc>
              <a:spcBef>
                <a:spcPts val="0"/>
              </a:spcBef>
              <a:spcAft>
                <a:spcPts val="0"/>
              </a:spcAft>
              <a:buClr>
                <a:schemeClr val="dk1"/>
              </a:buClr>
              <a:buSzPts val="1200"/>
              <a:buFont typeface="Arial"/>
              <a:buNone/>
            </a:pPr>
            <a:r>
              <a:t/>
            </a:r>
            <a:endParaRPr sz="1000">
              <a:solidFill>
                <a:srgbClr val="707070"/>
              </a:solidFill>
            </a:endParaRPr>
          </a:p>
          <a:p>
            <a:pPr indent="0" lvl="0" marL="0" marR="0" rtl="0" algn="just">
              <a:lnSpc>
                <a:spcPct val="100000"/>
              </a:lnSpc>
              <a:spcBef>
                <a:spcPts val="0"/>
              </a:spcBef>
              <a:spcAft>
                <a:spcPts val="0"/>
              </a:spcAft>
              <a:buClr>
                <a:schemeClr val="dk1"/>
              </a:buClr>
              <a:buSzPts val="1200"/>
              <a:buFont typeface="Arial"/>
              <a:buNone/>
            </a:pPr>
            <a:r>
              <a:rPr lang="es" sz="1000">
                <a:solidFill>
                  <a:srgbClr val="707070"/>
                </a:solidFill>
              </a:rPr>
              <a:t>Residuos No Aprovechables: En el 2023 la SDM ha dispuesto solo 3071,81 Kg de residuos no aprovechables ha relleno sanitario, disminuyendo la sobrepresión del mismo, esto gracias a las acciones de sensibilización de separación en la fuente dirigido a todos los colaboradores.</a:t>
            </a:r>
            <a:endParaRPr sz="1000">
              <a:solidFill>
                <a:srgbClr val="707070"/>
              </a:solidFill>
            </a:endParaRPr>
          </a:p>
          <a:p>
            <a:pPr indent="0" lvl="0" marL="0" marR="0" rtl="0" algn="just">
              <a:lnSpc>
                <a:spcPct val="100000"/>
              </a:lnSpc>
              <a:spcBef>
                <a:spcPts val="0"/>
              </a:spcBef>
              <a:spcAft>
                <a:spcPts val="0"/>
              </a:spcAft>
              <a:buClr>
                <a:schemeClr val="dk1"/>
              </a:buClr>
              <a:buSzPts val="1200"/>
              <a:buFont typeface="Arial"/>
              <a:buNone/>
            </a:pPr>
            <a:r>
              <a:t/>
            </a:r>
            <a:endParaRPr sz="1000">
              <a:solidFill>
                <a:srgbClr val="707070"/>
              </a:solidFill>
            </a:endParaRPr>
          </a:p>
          <a:p>
            <a:pPr indent="0" lvl="0" marL="0" marR="0" rtl="0" algn="just">
              <a:lnSpc>
                <a:spcPct val="100000"/>
              </a:lnSpc>
              <a:spcBef>
                <a:spcPts val="0"/>
              </a:spcBef>
              <a:spcAft>
                <a:spcPts val="0"/>
              </a:spcAft>
              <a:buClr>
                <a:schemeClr val="dk1"/>
              </a:buClr>
              <a:buSzPts val="1200"/>
              <a:buFont typeface="Arial"/>
              <a:buNone/>
            </a:pPr>
            <a:r>
              <a:rPr lang="es" sz="1000">
                <a:solidFill>
                  <a:srgbClr val="707070"/>
                </a:solidFill>
              </a:rPr>
              <a:t>Residuos Peligrosos: En el 2023 la SDM ha gestionado adecuadamente 160,82 Kg de residuos peligrosos, entregando al gestor autorizado ECOCAPITAL a través del contrato 2023-2706., evitando que compuestos tóxicos, infecciosos, inflamables generen emergencias y daños ambientales.</a:t>
            </a:r>
            <a:endParaRPr sz="1000">
              <a:solidFill>
                <a:srgbClr val="707070"/>
              </a:solidFill>
            </a:endParaRPr>
          </a:p>
          <a:p>
            <a:pPr indent="0" lvl="0" marL="0" marR="0" rtl="0" algn="just">
              <a:lnSpc>
                <a:spcPct val="100000"/>
              </a:lnSpc>
              <a:spcBef>
                <a:spcPts val="0"/>
              </a:spcBef>
              <a:spcAft>
                <a:spcPts val="0"/>
              </a:spcAft>
              <a:buClr>
                <a:schemeClr val="dk1"/>
              </a:buClr>
              <a:buSzPts val="1200"/>
              <a:buFont typeface="Arial"/>
              <a:buNone/>
            </a:pPr>
            <a:r>
              <a:t/>
            </a:r>
            <a:endParaRPr sz="1000">
              <a:solidFill>
                <a:srgbClr val="707070"/>
              </a:solidFill>
            </a:endParaRPr>
          </a:p>
          <a:p>
            <a:pPr indent="0" lvl="0" marL="0" marR="0" rtl="0" algn="just">
              <a:lnSpc>
                <a:spcPct val="100000"/>
              </a:lnSpc>
              <a:spcBef>
                <a:spcPts val="0"/>
              </a:spcBef>
              <a:spcAft>
                <a:spcPts val="0"/>
              </a:spcAft>
              <a:buClr>
                <a:schemeClr val="dk1"/>
              </a:buClr>
              <a:buSzPts val="1200"/>
              <a:buFont typeface="Arial"/>
              <a:buNone/>
            </a:pPr>
            <a:r>
              <a:rPr lang="es" sz="1000">
                <a:solidFill>
                  <a:srgbClr val="F89F3F"/>
                </a:solidFill>
              </a:rPr>
              <a:t>Meta: Mantener en 5% de la cantidad de residuos aprovechados en las sedes de Villa Alsacia, Paloquemao, Calle 13 y Almacén. (Sedes certificadas en ISO 14001:2015). Se logra el aprovechamiento del 21,95% de aprovechamiento en estas 4 sedes</a:t>
            </a:r>
            <a:endParaRPr sz="1000">
              <a:solidFill>
                <a:srgbClr val="F89F3F"/>
              </a:solidFill>
            </a:endParaRPr>
          </a:p>
          <a:p>
            <a:pPr indent="0" lvl="0" marL="0" marR="0" rtl="0" algn="just">
              <a:lnSpc>
                <a:spcPct val="100000"/>
              </a:lnSpc>
              <a:spcBef>
                <a:spcPts val="0"/>
              </a:spcBef>
              <a:spcAft>
                <a:spcPts val="0"/>
              </a:spcAft>
              <a:buClr>
                <a:srgbClr val="000000"/>
              </a:buClr>
              <a:buSzPts val="800"/>
              <a:buFont typeface="Arial"/>
              <a:buNone/>
            </a:pPr>
            <a:r>
              <a:t/>
            </a:r>
            <a:endParaRPr b="0" i="0" sz="800" u="none" cap="none" strike="noStrike">
              <a:solidFill>
                <a:schemeClr val="dk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6" name="Shape 296"/>
        <p:cNvGrpSpPr/>
        <p:nvPr/>
      </p:nvGrpSpPr>
      <p:grpSpPr>
        <a:xfrm>
          <a:off x="0" y="0"/>
          <a:ext cx="0" cy="0"/>
          <a:chOff x="0" y="0"/>
          <a:chExt cx="0" cy="0"/>
        </a:xfrm>
      </p:grpSpPr>
      <p:sp>
        <p:nvSpPr>
          <p:cNvPr id="297" name="Google Shape;297;g1ff1f1d7559_0_24"/>
          <p:cNvSpPr txBox="1"/>
          <p:nvPr/>
        </p:nvSpPr>
        <p:spPr>
          <a:xfrm>
            <a:off x="288825" y="990000"/>
            <a:ext cx="3713400" cy="1157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i="0" lang="es" sz="1000" u="none" cap="none" strike="noStrike">
                <a:solidFill>
                  <a:srgbClr val="F89F3F"/>
                </a:solidFill>
                <a:latin typeface="Arial Black"/>
                <a:ea typeface="Arial Black"/>
                <a:cs typeface="Arial Black"/>
                <a:sym typeface="Arial Black"/>
              </a:rPr>
              <a:t>Botellitas de amor:</a:t>
            </a:r>
            <a:endParaRPr i="0" sz="1000" u="none" cap="none" strike="noStrike">
              <a:solidFill>
                <a:srgbClr val="F89F3F"/>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900"/>
              <a:buFont typeface="Arial"/>
              <a:buNone/>
            </a:pPr>
            <a:r>
              <a:t/>
            </a:r>
            <a:endParaRPr b="0" i="0" sz="1000" u="none" cap="none" strike="noStrike">
              <a:solidFill>
                <a:srgbClr val="0B5394"/>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800"/>
              <a:buFont typeface="Arial"/>
              <a:buNone/>
            </a:pPr>
            <a:r>
              <a:rPr b="0" i="0" lang="es" sz="900" u="none" cap="none" strike="noStrike">
                <a:solidFill>
                  <a:schemeClr val="dk2"/>
                </a:solidFill>
                <a:latin typeface="Arial"/>
                <a:ea typeface="Arial"/>
                <a:cs typeface="Arial"/>
                <a:sym typeface="Arial"/>
              </a:rPr>
              <a:t>E</a:t>
            </a:r>
            <a:r>
              <a:rPr b="0" i="0" lang="es" sz="900" u="none" cap="none" strike="noStrike">
                <a:solidFill>
                  <a:srgbClr val="707070"/>
                </a:solidFill>
                <a:latin typeface="Arial"/>
                <a:ea typeface="Arial"/>
                <a:cs typeface="Arial"/>
                <a:sym typeface="Arial"/>
              </a:rPr>
              <a:t>n el 2024 enero a marzo, </a:t>
            </a:r>
            <a:r>
              <a:rPr b="1" i="0" lang="es" sz="900" u="none" cap="none" strike="noStrike">
                <a:solidFill>
                  <a:srgbClr val="707070"/>
                </a:solidFill>
              </a:rPr>
              <a:t>32 colaboradores de la SDM</a:t>
            </a:r>
            <a:r>
              <a:rPr b="0" i="0" lang="es" sz="900" u="none" cap="none" strike="noStrike">
                <a:solidFill>
                  <a:srgbClr val="707070"/>
                </a:solidFill>
                <a:latin typeface="Arial"/>
                <a:ea typeface="Arial"/>
                <a:cs typeface="Arial"/>
                <a:sym typeface="Arial"/>
              </a:rPr>
              <a:t> han llenado y entregado 1</a:t>
            </a:r>
            <a:r>
              <a:rPr b="1" i="0" lang="es" sz="900" u="none" cap="none" strike="noStrike">
                <a:solidFill>
                  <a:srgbClr val="707070"/>
                </a:solidFill>
              </a:rPr>
              <a:t>08 botellitas de amor, </a:t>
            </a:r>
            <a:r>
              <a:rPr b="0" i="0" lang="es" sz="900" u="none" cap="none" strike="noStrike">
                <a:solidFill>
                  <a:srgbClr val="707070"/>
                </a:solidFill>
                <a:latin typeface="Arial"/>
                <a:ea typeface="Arial"/>
                <a:cs typeface="Arial"/>
                <a:sym typeface="Arial"/>
              </a:rPr>
              <a:t>lo que representa </a:t>
            </a:r>
            <a:r>
              <a:rPr b="1" i="0" lang="es" sz="900" u="none" cap="none" strike="noStrike">
                <a:solidFill>
                  <a:srgbClr val="707070"/>
                </a:solidFill>
              </a:rPr>
              <a:t>171 litros y 31 kilos de plástico. </a:t>
            </a:r>
            <a:r>
              <a:rPr b="0" i="0" lang="es" sz="900" u="none" cap="none" strike="noStrike">
                <a:solidFill>
                  <a:srgbClr val="707070"/>
                </a:solidFill>
                <a:latin typeface="Arial"/>
                <a:ea typeface="Arial"/>
                <a:cs typeface="Arial"/>
                <a:sym typeface="Arial"/>
              </a:rPr>
              <a:t>Con este plástico aprovechado, la Asociación puerta de Oro construye diferentes elementos como escritorios, sillas, madera plástica para la elaboración de casas.</a:t>
            </a:r>
            <a:endParaRPr b="0" i="0" sz="900" u="none" cap="none" strike="noStrike">
              <a:solidFill>
                <a:srgbClr val="707070"/>
              </a:solidFill>
              <a:latin typeface="Arial"/>
              <a:ea typeface="Arial"/>
              <a:cs typeface="Arial"/>
              <a:sym typeface="Arial"/>
            </a:endParaRPr>
          </a:p>
        </p:txBody>
      </p:sp>
      <p:sp>
        <p:nvSpPr>
          <p:cNvPr id="298" name="Google Shape;298;g1ff1f1d7559_0_24"/>
          <p:cNvSpPr txBox="1"/>
          <p:nvPr/>
        </p:nvSpPr>
        <p:spPr>
          <a:xfrm>
            <a:off x="4905675" y="990000"/>
            <a:ext cx="3882600" cy="996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lang="es" sz="1000">
                <a:solidFill>
                  <a:srgbClr val="F89F3F"/>
                </a:solidFill>
                <a:latin typeface="Arial Black"/>
                <a:ea typeface="Arial Black"/>
                <a:cs typeface="Arial Black"/>
                <a:sym typeface="Arial Black"/>
              </a:rPr>
              <a:t>Tapitas por Patitas</a:t>
            </a:r>
            <a:endParaRPr b="0" i="0" sz="900" u="none" cap="none" strike="noStrike">
              <a:solidFill>
                <a:srgbClr val="0B539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sz="900">
              <a:solidFill>
                <a:srgbClr val="707070"/>
              </a:solidFill>
            </a:endParaRPr>
          </a:p>
          <a:p>
            <a:pPr indent="0" lvl="0" marL="0" marR="0" rtl="0" algn="just">
              <a:lnSpc>
                <a:spcPct val="100000"/>
              </a:lnSpc>
              <a:spcBef>
                <a:spcPts val="0"/>
              </a:spcBef>
              <a:spcAft>
                <a:spcPts val="0"/>
              </a:spcAft>
              <a:buClr>
                <a:srgbClr val="000000"/>
              </a:buClr>
              <a:buSzPts val="800"/>
              <a:buFont typeface="Arial"/>
              <a:buNone/>
            </a:pPr>
            <a:r>
              <a:rPr lang="es" sz="900">
                <a:solidFill>
                  <a:srgbClr val="707070"/>
                </a:solidFill>
              </a:rPr>
              <a:t>En el 2024 Enero a Marzo, la SDM ha entregado 21.1 kg , de tapas plásticas, las cuales son utilizadas por la fundación Tapitas por Patitas para la compra de insumos veterinarios, comida, medicinas y demás requerimientos de animalitos rescatados de la calle.</a:t>
            </a:r>
            <a:endParaRPr b="0" i="0" sz="800" u="none" cap="none" strike="noStrike">
              <a:solidFill>
                <a:schemeClr val="dk2"/>
              </a:solidFill>
              <a:latin typeface="Arial"/>
              <a:ea typeface="Arial"/>
              <a:cs typeface="Arial"/>
              <a:sym typeface="Arial"/>
            </a:endParaRPr>
          </a:p>
        </p:txBody>
      </p:sp>
      <p:sp>
        <p:nvSpPr>
          <p:cNvPr id="299" name="Google Shape;299;g1ff1f1d7559_0_24"/>
          <p:cNvSpPr txBox="1"/>
          <p:nvPr/>
        </p:nvSpPr>
        <p:spPr>
          <a:xfrm>
            <a:off x="4820188" y="3930300"/>
            <a:ext cx="3882600" cy="611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900"/>
              <a:buFont typeface="Arial"/>
              <a:buNone/>
            </a:pPr>
            <a:r>
              <a:rPr b="1" lang="es" sz="900">
                <a:solidFill>
                  <a:srgbClr val="F89F3F"/>
                </a:solidFill>
              </a:rPr>
              <a:t>Las tapitas salvan patitas: Instalación de contenedores “las tapitas salvan patitas en las sedes:Calle 13, Paloquemao, almacén, villa Alsacia,Patio 4</a:t>
            </a:r>
            <a:endParaRPr b="1" i="0" sz="900" u="none" cap="none" strike="noStrike">
              <a:solidFill>
                <a:srgbClr val="F89F3F"/>
              </a:solidFill>
            </a:endParaRPr>
          </a:p>
        </p:txBody>
      </p:sp>
      <p:grpSp>
        <p:nvGrpSpPr>
          <p:cNvPr id="300" name="Google Shape;300;g1ff1f1d7559_0_24"/>
          <p:cNvGrpSpPr/>
          <p:nvPr/>
        </p:nvGrpSpPr>
        <p:grpSpPr>
          <a:xfrm>
            <a:off x="717437" y="2393400"/>
            <a:ext cx="2973900" cy="1874178"/>
            <a:chOff x="1018100" y="2336875"/>
            <a:chExt cx="2973900" cy="1874178"/>
          </a:xfrm>
        </p:grpSpPr>
        <p:pic>
          <p:nvPicPr>
            <p:cNvPr id="301" name="Google Shape;301;g1ff1f1d7559_0_24"/>
            <p:cNvPicPr preferRelativeResize="0"/>
            <p:nvPr/>
          </p:nvPicPr>
          <p:blipFill rotWithShape="1">
            <a:blip r:embed="rId3">
              <a:alphaModFix/>
            </a:blip>
            <a:srcRect b="0" l="0" r="0" t="0"/>
            <a:stretch/>
          </p:blipFill>
          <p:spPr>
            <a:xfrm>
              <a:off x="1018100" y="2336875"/>
              <a:ext cx="1327850" cy="1874178"/>
            </a:xfrm>
            <a:prstGeom prst="rect">
              <a:avLst/>
            </a:prstGeom>
            <a:solidFill>
              <a:srgbClr val="F1F1F1"/>
            </a:solidFill>
            <a:ln>
              <a:noFill/>
            </a:ln>
          </p:spPr>
        </p:pic>
        <p:pic>
          <p:nvPicPr>
            <p:cNvPr id="302" name="Google Shape;302;g1ff1f1d7559_0_24"/>
            <p:cNvPicPr preferRelativeResize="0"/>
            <p:nvPr/>
          </p:nvPicPr>
          <p:blipFill rotWithShape="1">
            <a:blip r:embed="rId4">
              <a:alphaModFix/>
            </a:blip>
            <a:srcRect b="3493" l="0" r="0" t="0"/>
            <a:stretch/>
          </p:blipFill>
          <p:spPr>
            <a:xfrm>
              <a:off x="2664150" y="2336875"/>
              <a:ext cx="1327850" cy="1824050"/>
            </a:xfrm>
            <a:prstGeom prst="rect">
              <a:avLst/>
            </a:prstGeom>
            <a:solidFill>
              <a:srgbClr val="F1F1F1"/>
            </a:solidFill>
            <a:ln>
              <a:noFill/>
            </a:ln>
          </p:spPr>
        </p:pic>
      </p:grpSp>
      <p:pic>
        <p:nvPicPr>
          <p:cNvPr id="303" name="Google Shape;303;g1ff1f1d7559_0_24"/>
          <p:cNvPicPr preferRelativeResize="0"/>
          <p:nvPr/>
        </p:nvPicPr>
        <p:blipFill rotWithShape="1">
          <a:blip r:embed="rId5">
            <a:alphaModFix/>
          </a:blip>
          <a:srcRect b="14266" l="0" r="0" t="0"/>
          <a:stretch/>
        </p:blipFill>
        <p:spPr>
          <a:xfrm>
            <a:off x="5352225" y="2188550"/>
            <a:ext cx="1327850" cy="1578475"/>
          </a:xfrm>
          <a:prstGeom prst="rect">
            <a:avLst/>
          </a:prstGeom>
          <a:solidFill>
            <a:srgbClr val="F1F1F1"/>
          </a:solidFill>
          <a:ln>
            <a:noFill/>
          </a:ln>
        </p:spPr>
      </p:pic>
      <p:pic>
        <p:nvPicPr>
          <p:cNvPr id="304" name="Google Shape;304;g1ff1f1d7559_0_24"/>
          <p:cNvPicPr preferRelativeResize="0"/>
          <p:nvPr/>
        </p:nvPicPr>
        <p:blipFill rotWithShape="1">
          <a:blip r:embed="rId6">
            <a:alphaModFix/>
          </a:blip>
          <a:srcRect b="0" l="0" r="0" t="0"/>
          <a:stretch/>
        </p:blipFill>
        <p:spPr>
          <a:xfrm>
            <a:off x="7044800" y="2188550"/>
            <a:ext cx="1327850" cy="1578466"/>
          </a:xfrm>
          <a:prstGeom prst="rect">
            <a:avLst/>
          </a:prstGeom>
          <a:solidFill>
            <a:srgbClr val="F1F1F1"/>
          </a:solidFill>
          <a:ln>
            <a:noFill/>
          </a:ln>
        </p:spPr>
      </p:pic>
      <p:pic>
        <p:nvPicPr>
          <p:cNvPr id="305" name="Google Shape;305;g1ff1f1d7559_0_24"/>
          <p:cNvPicPr preferRelativeResize="0"/>
          <p:nvPr/>
        </p:nvPicPr>
        <p:blipFill rotWithShape="1">
          <a:blip r:embed="rId7">
            <a:alphaModFix/>
          </a:blip>
          <a:srcRect b="14026" l="10924" r="10198" t="26211"/>
          <a:stretch/>
        </p:blipFill>
        <p:spPr>
          <a:xfrm>
            <a:off x="6892128" y="4488850"/>
            <a:ext cx="1703660" cy="692700"/>
          </a:xfrm>
          <a:prstGeom prst="rect">
            <a:avLst/>
          </a:prstGeom>
          <a:noFill/>
          <a:ln>
            <a:noFill/>
          </a:ln>
        </p:spPr>
      </p:pic>
      <p:sp>
        <p:nvSpPr>
          <p:cNvPr id="306" name="Google Shape;306;g1ff1f1d7559_0_24"/>
          <p:cNvSpPr/>
          <p:nvPr/>
        </p:nvSpPr>
        <p:spPr>
          <a:xfrm>
            <a:off x="0" y="4764950"/>
            <a:ext cx="6933900" cy="92100"/>
          </a:xfrm>
          <a:prstGeom prst="rect">
            <a:avLst/>
          </a:prstGeom>
          <a:solidFill>
            <a:srgbClr val="F89F3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latin typeface="Calibri"/>
                <a:ea typeface="Calibri"/>
                <a:cs typeface="Calibri"/>
                <a:sym typeface="Calibri"/>
              </a:rPr>
              <a:t> </a:t>
            </a:r>
            <a:endParaRPr>
              <a:latin typeface="Calibri"/>
              <a:ea typeface="Calibri"/>
              <a:cs typeface="Calibri"/>
              <a:sym typeface="Calibri"/>
            </a:endParaRPr>
          </a:p>
        </p:txBody>
      </p:sp>
      <p:sp>
        <p:nvSpPr>
          <p:cNvPr id="307" name="Google Shape;307;g1ff1f1d7559_0_24"/>
          <p:cNvSpPr/>
          <p:nvPr/>
        </p:nvSpPr>
        <p:spPr>
          <a:xfrm>
            <a:off x="8637600" y="4764950"/>
            <a:ext cx="506400" cy="92100"/>
          </a:xfrm>
          <a:prstGeom prst="rect">
            <a:avLst/>
          </a:prstGeom>
          <a:solidFill>
            <a:srgbClr val="F89F3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latin typeface="Calibri"/>
                <a:ea typeface="Calibri"/>
                <a:cs typeface="Calibri"/>
                <a:sym typeface="Calibri"/>
              </a:rPr>
              <a:t> </a:t>
            </a:r>
            <a:endParaRPr>
              <a:latin typeface="Calibri"/>
              <a:ea typeface="Calibri"/>
              <a:cs typeface="Calibri"/>
              <a:sym typeface="Calibri"/>
            </a:endParaRPr>
          </a:p>
        </p:txBody>
      </p:sp>
      <p:sp>
        <p:nvSpPr>
          <p:cNvPr id="308" name="Google Shape;308;g1ff1f1d7559_0_24"/>
          <p:cNvSpPr/>
          <p:nvPr/>
        </p:nvSpPr>
        <p:spPr>
          <a:xfrm>
            <a:off x="383425" y="5"/>
            <a:ext cx="654600" cy="913800"/>
          </a:xfrm>
          <a:prstGeom prst="rect">
            <a:avLst/>
          </a:prstGeom>
          <a:solidFill>
            <a:srgbClr val="70707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9" name="Google Shape;309;g1ff1f1d7559_0_24"/>
          <p:cNvSpPr txBox="1"/>
          <p:nvPr/>
        </p:nvSpPr>
        <p:spPr>
          <a:xfrm>
            <a:off x="1229675" y="302450"/>
            <a:ext cx="6473400" cy="415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800"/>
              <a:buFont typeface="Arial"/>
              <a:buNone/>
            </a:pPr>
            <a:r>
              <a:rPr b="1" lang="es" sz="1800">
                <a:solidFill>
                  <a:srgbClr val="F89F3F"/>
                </a:solidFill>
                <a:latin typeface="Arial Black"/>
                <a:ea typeface="Arial Black"/>
                <a:cs typeface="Arial Black"/>
                <a:sym typeface="Arial Black"/>
              </a:rPr>
              <a:t>Avances PIGA campañas - SDM</a:t>
            </a:r>
            <a:endParaRPr b="1" i="0" sz="1800" u="none" cap="none" strike="noStrike">
              <a:solidFill>
                <a:srgbClr val="F89F3F"/>
              </a:solidFill>
              <a:latin typeface="Arial Black"/>
              <a:ea typeface="Arial Black"/>
              <a:cs typeface="Arial Black"/>
              <a:sym typeface="Arial Black"/>
            </a:endParaRPr>
          </a:p>
        </p:txBody>
      </p:sp>
      <p:sp>
        <p:nvSpPr>
          <p:cNvPr id="310" name="Google Shape;310;g1ff1f1d7559_0_24"/>
          <p:cNvSpPr/>
          <p:nvPr/>
        </p:nvSpPr>
        <p:spPr>
          <a:xfrm>
            <a:off x="482125" y="288500"/>
            <a:ext cx="457200" cy="4572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311" name="Google Shape;311;g1ff1f1d7559_0_24"/>
          <p:cNvCxnSpPr/>
          <p:nvPr/>
        </p:nvCxnSpPr>
        <p:spPr>
          <a:xfrm>
            <a:off x="4453988" y="1398675"/>
            <a:ext cx="0" cy="2886300"/>
          </a:xfrm>
          <a:prstGeom prst="straightConnector1">
            <a:avLst/>
          </a:prstGeom>
          <a:noFill/>
          <a:ln cap="flat" cmpd="sng" w="38100">
            <a:solidFill>
              <a:srgbClr val="EFEFEF"/>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Julieth Rojas Betancour</dc:creator>
</cp:coreProperties>
</file>