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81" r:id="rId2"/>
    <p:sldMasterId id="2147483689" r:id="rId3"/>
  </p:sldMasterIdLst>
  <p:notesMasterIdLst>
    <p:notesMasterId r:id="rId16"/>
  </p:notesMasterIdLst>
  <p:sldIdLst>
    <p:sldId id="256" r:id="rId4"/>
    <p:sldId id="262" r:id="rId5"/>
    <p:sldId id="261" r:id="rId6"/>
    <p:sldId id="373" r:id="rId7"/>
    <p:sldId id="278" r:id="rId8"/>
    <p:sldId id="368" r:id="rId9"/>
    <p:sldId id="369" r:id="rId10"/>
    <p:sldId id="370" r:id="rId11"/>
    <p:sldId id="381" r:id="rId12"/>
    <p:sldId id="382" r:id="rId13"/>
    <p:sldId id="383" r:id="rId14"/>
    <p:sldId id="360" r:id="rId15"/>
  </p:sldIdLst>
  <p:sldSz cx="12192000" cy="6858000"/>
  <p:notesSz cx="6858000" cy="9144000"/>
  <p:embeddedFontLst>
    <p:embeddedFont>
      <p:font typeface="Arial Black" panose="020B0A04020102020204" pitchFamily="34" charset="0"/>
      <p:regular r:id="rId17"/>
      <p:bold r:id="rId18"/>
    </p:embeddedFont>
    <p:embeddedFont>
      <p:font typeface="Ultra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NTR" panose="020B0604020202020204" charset="0"/>
      <p:regular r:id="rId24"/>
    </p:embeddedFont>
    <p:embeddedFont>
      <p:font typeface="Roboto" panose="020B0604020202020204" charset="0"/>
      <p:regular r:id="rId25"/>
      <p:bold r:id="rId26"/>
      <p:italic r:id="rId27"/>
      <p:boldItalic r:id="rId28"/>
    </p:embeddedFont>
    <p:embeddedFont>
      <p:font typeface="Open Sans Light" panose="020B0604020202020204" charset="0"/>
      <p:regular r:id="rId29"/>
      <p:bold r:id="rId30"/>
      <p:italic r:id="rId31"/>
      <p:boldItalic r:id="rId32"/>
    </p:embeddedFont>
    <p:embeddedFont>
      <p:font typeface="Open Sans SemiBold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3" roundtripDataSignature="AMtx7mjzVFM3cTpkBVwNnVyjkZvkjvj/S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ubén Dario Castro Cáceres" initials="" lastIdx="1" clrIdx="0"/>
  <p:cmAuthor id="1" name="Giovanny Salcedo" initials="GS" lastIdx="2" clrIdx="1">
    <p:extLst>
      <p:ext uri="{19B8F6BF-5375-455C-9EA6-DF929625EA0E}">
        <p15:presenceInfo xmlns:p15="http://schemas.microsoft.com/office/powerpoint/2012/main" userId="864580bdfac275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00"/>
    <a:srgbClr val="32CC39"/>
    <a:srgbClr val="FF6600"/>
    <a:srgbClr val="1D2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C6033A-7003-4FC1-BBCA-2D0C5FD22F7A}">
  <a:tblStyle styleId="{4BC6033A-7003-4FC1-BBCA-2D0C5FD22F7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0FBDED1C-4444-4373-A5F1-B485967A91C0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26BD143-2AF9-4656-BFCB-7C054DDE87E7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35" autoAdjust="0"/>
    <p:restoredTop sz="95179" autoAdjust="0"/>
  </p:normalViewPr>
  <p:slideViewPr>
    <p:cSldViewPr snapToGrid="0">
      <p:cViewPr varScale="1">
        <p:scale>
          <a:sx n="64" d="100"/>
          <a:sy n="64" d="100"/>
        </p:scale>
        <p:origin x="102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104" Type="http://schemas.openxmlformats.org/officeDocument/2006/relationships/commentAuthors" Target="comment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0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10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103" Type="http://customschemas.google.com/relationships/presentationmetadata" Target="metadata"/><Relationship Id="rId10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45E6BD-AA3B-4481-B057-3A9046C8B59D}" type="doc">
      <dgm:prSet loTypeId="urn:microsoft.com/office/officeart/2005/8/layout/chevron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MX"/>
        </a:p>
      </dgm:t>
    </dgm:pt>
    <dgm:pt modelId="{1AAE4940-44B7-49FF-90BA-EF0F0C9C3DA5}">
      <dgm:prSet phldrT="[Texto]" custT="1"/>
      <dgm:spPr/>
      <dgm:t>
        <a:bodyPr/>
        <a:lstStyle/>
        <a:p>
          <a:r>
            <a:rPr lang="es-MX" sz="1200" b="1" dirty="0"/>
            <a:t>Socialización </a:t>
          </a:r>
        </a:p>
      </dgm:t>
    </dgm:pt>
    <dgm:pt modelId="{D8AD82D9-8F7A-4DC8-A228-436EB7DA4A42}" type="parTrans" cxnId="{2A1BFD45-A2A5-4FFC-BEB7-BC0938DC8321}">
      <dgm:prSet/>
      <dgm:spPr/>
      <dgm:t>
        <a:bodyPr/>
        <a:lstStyle/>
        <a:p>
          <a:endParaRPr lang="es-MX"/>
        </a:p>
      </dgm:t>
    </dgm:pt>
    <dgm:pt modelId="{5E24FE3E-35E9-4963-B33D-9D51478ECB11}" type="sibTrans" cxnId="{2A1BFD45-A2A5-4FFC-BEB7-BC0938DC8321}">
      <dgm:prSet/>
      <dgm:spPr/>
      <dgm:t>
        <a:bodyPr/>
        <a:lstStyle/>
        <a:p>
          <a:endParaRPr lang="es-MX"/>
        </a:p>
      </dgm:t>
    </dgm:pt>
    <dgm:pt modelId="{F57E5D94-7A1C-4A10-9C9A-5A26CFA79FDA}">
      <dgm:prSet phldrT="[Texto]"/>
      <dgm:spPr/>
      <dgm:t>
        <a:bodyPr/>
        <a:lstStyle/>
        <a:p>
          <a:r>
            <a:rPr lang="es-MX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Sector Movilidad </a:t>
          </a:r>
          <a:endParaRPr lang="es-MX" b="1" dirty="0">
            <a:solidFill>
              <a:srgbClr val="00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3B5FEA-8274-4F55-B278-E1D45868F85A}" type="parTrans" cxnId="{176191C4-25DE-4D09-9A6C-5FE1C774747D}">
      <dgm:prSet/>
      <dgm:spPr/>
      <dgm:t>
        <a:bodyPr/>
        <a:lstStyle/>
        <a:p>
          <a:endParaRPr lang="es-MX"/>
        </a:p>
      </dgm:t>
    </dgm:pt>
    <dgm:pt modelId="{227187BD-3F35-481C-8502-90E245312A72}" type="sibTrans" cxnId="{176191C4-25DE-4D09-9A6C-5FE1C774747D}">
      <dgm:prSet/>
      <dgm:spPr/>
      <dgm:t>
        <a:bodyPr/>
        <a:lstStyle/>
        <a:p>
          <a:endParaRPr lang="es-MX"/>
        </a:p>
      </dgm:t>
    </dgm:pt>
    <dgm:pt modelId="{EFBFC962-683B-4A57-A671-CE9737E812FF}">
      <dgm:prSet phldrT="[Texto]"/>
      <dgm:spPr/>
      <dgm:t>
        <a:bodyPr/>
        <a:lstStyle/>
        <a:p>
          <a:r>
            <a:rPr lang="es-MX" dirty="0" smtClean="0"/>
            <a:t>Colectivos de la Bicicleta</a:t>
          </a:r>
          <a:endParaRPr lang="es-MX" dirty="0"/>
        </a:p>
      </dgm:t>
    </dgm:pt>
    <dgm:pt modelId="{FE7A7402-A567-4A9C-850A-189329C5729D}" type="parTrans" cxnId="{752E7D64-8E68-4D35-A593-42DE3A2EACDC}">
      <dgm:prSet/>
      <dgm:spPr/>
      <dgm:t>
        <a:bodyPr/>
        <a:lstStyle/>
        <a:p>
          <a:endParaRPr lang="es-MX"/>
        </a:p>
      </dgm:t>
    </dgm:pt>
    <dgm:pt modelId="{B923A9F7-BEAA-4869-9DB8-D864B12D1C7C}" type="sibTrans" cxnId="{752E7D64-8E68-4D35-A593-42DE3A2EACDC}">
      <dgm:prSet/>
      <dgm:spPr/>
      <dgm:t>
        <a:bodyPr/>
        <a:lstStyle/>
        <a:p>
          <a:endParaRPr lang="es-MX"/>
        </a:p>
      </dgm:t>
    </dgm:pt>
    <dgm:pt modelId="{9EB6FBE0-B2B1-4DED-BD96-D3B179E7F941}">
      <dgm:prSet phldrT="[Texto]" custT="1"/>
      <dgm:spPr/>
      <dgm:t>
        <a:bodyPr/>
        <a:lstStyle/>
        <a:p>
          <a:r>
            <a:rPr lang="es-MX" sz="1200" b="1" dirty="0"/>
            <a:t>Seguimiento </a:t>
          </a:r>
          <a:r>
            <a:rPr lang="es-MX" sz="1200" b="1" dirty="0" smtClean="0"/>
            <a:t>SDM</a:t>
          </a:r>
          <a:endParaRPr lang="es-MX" sz="1200" b="1" dirty="0"/>
        </a:p>
      </dgm:t>
    </dgm:pt>
    <dgm:pt modelId="{2308E806-4FC0-4532-94EF-19A056C3709B}" type="parTrans" cxnId="{749641FF-11E3-4D61-AC43-B2C9CF567E1F}">
      <dgm:prSet/>
      <dgm:spPr/>
      <dgm:t>
        <a:bodyPr/>
        <a:lstStyle/>
        <a:p>
          <a:endParaRPr lang="es-MX"/>
        </a:p>
      </dgm:t>
    </dgm:pt>
    <dgm:pt modelId="{D1365D67-A017-4FFC-994A-474B4FA6C936}" type="sibTrans" cxnId="{749641FF-11E3-4D61-AC43-B2C9CF567E1F}">
      <dgm:prSet/>
      <dgm:spPr/>
      <dgm:t>
        <a:bodyPr/>
        <a:lstStyle/>
        <a:p>
          <a:endParaRPr lang="es-MX"/>
        </a:p>
      </dgm:t>
    </dgm:pt>
    <dgm:pt modelId="{9B97342D-919E-4FD5-AAA2-552AE5D50429}">
      <dgm:prSet phldrT="[Texto]"/>
      <dgm:spPr/>
      <dgm:t>
        <a:bodyPr/>
        <a:lstStyle/>
        <a:p>
          <a:r>
            <a:rPr lang="es-MX" dirty="0" smtClean="0"/>
            <a:t>Acompañamiento constante SBP</a:t>
          </a:r>
          <a:endParaRPr lang="es-MX" dirty="0"/>
        </a:p>
      </dgm:t>
    </dgm:pt>
    <dgm:pt modelId="{5FB75685-0642-42AE-8BFF-0980292A8ECA}" type="parTrans" cxnId="{3715563C-CCDD-46FB-841E-202270AE5C0F}">
      <dgm:prSet/>
      <dgm:spPr/>
      <dgm:t>
        <a:bodyPr/>
        <a:lstStyle/>
        <a:p>
          <a:endParaRPr lang="es-MX"/>
        </a:p>
      </dgm:t>
    </dgm:pt>
    <dgm:pt modelId="{BA725BEA-7FD2-4B8C-90ED-D0B08684F295}" type="sibTrans" cxnId="{3715563C-CCDD-46FB-841E-202270AE5C0F}">
      <dgm:prSet/>
      <dgm:spPr/>
      <dgm:t>
        <a:bodyPr/>
        <a:lstStyle/>
        <a:p>
          <a:endParaRPr lang="es-MX"/>
        </a:p>
      </dgm:t>
    </dgm:pt>
    <dgm:pt modelId="{8AC7CF2A-AA3E-4874-B326-E6317014E675}">
      <dgm:prSet phldrT="[Texto]"/>
      <dgm:spPr/>
      <dgm:t>
        <a:bodyPr/>
        <a:lstStyle/>
        <a:p>
          <a:r>
            <a:rPr lang="es-MX" dirty="0"/>
            <a:t>Mesas de Seguimiento SDM</a:t>
          </a:r>
        </a:p>
      </dgm:t>
    </dgm:pt>
    <dgm:pt modelId="{26D0062E-919A-49B1-A566-A61278C2EE2C}" type="parTrans" cxnId="{A7CFCB4B-814C-4F2C-928D-19E46ACC1016}">
      <dgm:prSet/>
      <dgm:spPr/>
      <dgm:t>
        <a:bodyPr/>
        <a:lstStyle/>
        <a:p>
          <a:endParaRPr lang="es-MX"/>
        </a:p>
      </dgm:t>
    </dgm:pt>
    <dgm:pt modelId="{AF2BADF7-1C72-45E3-AACA-727697B86B0C}" type="sibTrans" cxnId="{A7CFCB4B-814C-4F2C-928D-19E46ACC1016}">
      <dgm:prSet/>
      <dgm:spPr/>
      <dgm:t>
        <a:bodyPr/>
        <a:lstStyle/>
        <a:p>
          <a:endParaRPr lang="es-MX"/>
        </a:p>
      </dgm:t>
    </dgm:pt>
    <dgm:pt modelId="{BCE882EE-4740-489F-BCE8-3F210E510FE2}">
      <dgm:prSet phldrT="[Texto]" custT="1"/>
      <dgm:spPr/>
      <dgm:t>
        <a:bodyPr/>
        <a:lstStyle/>
        <a:p>
          <a:r>
            <a:rPr lang="es-MX" sz="1200" b="1" dirty="0"/>
            <a:t>Seguimiento Distrital</a:t>
          </a:r>
        </a:p>
      </dgm:t>
    </dgm:pt>
    <dgm:pt modelId="{65B71666-561F-4034-B258-785B59D46748}" type="parTrans" cxnId="{184AF4BB-0ABC-470E-8B1B-9F678AAFD4AA}">
      <dgm:prSet/>
      <dgm:spPr/>
      <dgm:t>
        <a:bodyPr/>
        <a:lstStyle/>
        <a:p>
          <a:endParaRPr lang="es-MX"/>
        </a:p>
      </dgm:t>
    </dgm:pt>
    <dgm:pt modelId="{02E686FF-BC38-4C7B-BCA2-286D392DCDCC}" type="sibTrans" cxnId="{184AF4BB-0ABC-470E-8B1B-9F678AAFD4AA}">
      <dgm:prSet/>
      <dgm:spPr/>
      <dgm:t>
        <a:bodyPr/>
        <a:lstStyle/>
        <a:p>
          <a:endParaRPr lang="es-MX"/>
        </a:p>
      </dgm:t>
    </dgm:pt>
    <dgm:pt modelId="{D33244B5-6072-4610-8B91-E42612260CC5}">
      <dgm:prSet phldrT="[Texto]"/>
      <dgm:spPr/>
      <dgm:t>
        <a:bodyPr/>
        <a:lstStyle/>
        <a:p>
          <a:r>
            <a:rPr lang="es-MX" dirty="0"/>
            <a:t>Seguimiento Trimestral </a:t>
          </a:r>
          <a:r>
            <a:rPr lang="es-MX" dirty="0" smtClean="0"/>
            <a:t>– SDP –SEGPLAN</a:t>
          </a:r>
          <a:endParaRPr lang="es-MX" dirty="0"/>
        </a:p>
      </dgm:t>
    </dgm:pt>
    <dgm:pt modelId="{5921FEB1-4A11-4EC5-B9A9-988279C1DFF3}" type="parTrans" cxnId="{67523F2F-99A9-46BF-B647-F3F2E5E2F150}">
      <dgm:prSet/>
      <dgm:spPr/>
      <dgm:t>
        <a:bodyPr/>
        <a:lstStyle/>
        <a:p>
          <a:endParaRPr lang="es-MX"/>
        </a:p>
      </dgm:t>
    </dgm:pt>
    <dgm:pt modelId="{7B04CE05-8592-4651-9A5E-35CCAC22E0AD}" type="sibTrans" cxnId="{67523F2F-99A9-46BF-B647-F3F2E5E2F150}">
      <dgm:prSet/>
      <dgm:spPr/>
      <dgm:t>
        <a:bodyPr/>
        <a:lstStyle/>
        <a:p>
          <a:endParaRPr lang="es-MX"/>
        </a:p>
      </dgm:t>
    </dgm:pt>
    <dgm:pt modelId="{D3611363-00DC-47BC-94D3-6D0CA0D51881}">
      <dgm:prSet phldrT="[Texto]"/>
      <dgm:spPr/>
      <dgm:t>
        <a:bodyPr/>
        <a:lstStyle/>
        <a:p>
          <a:r>
            <a:rPr lang="es-MX" dirty="0"/>
            <a:t>Informe Semestral Concejo de Bogotá (Art. 106 PDD)</a:t>
          </a:r>
        </a:p>
      </dgm:t>
    </dgm:pt>
    <dgm:pt modelId="{AF6326D6-E749-4E5F-A4F1-A12CB12D5664}" type="parTrans" cxnId="{BA07F88F-E0DF-43C7-B9A3-94DC3C988D5C}">
      <dgm:prSet/>
      <dgm:spPr/>
      <dgm:t>
        <a:bodyPr/>
        <a:lstStyle/>
        <a:p>
          <a:endParaRPr lang="es-MX"/>
        </a:p>
      </dgm:t>
    </dgm:pt>
    <dgm:pt modelId="{242F8F4A-4B9D-4DDD-B13B-C444060A8E9E}" type="sibTrans" cxnId="{BA07F88F-E0DF-43C7-B9A3-94DC3C988D5C}">
      <dgm:prSet/>
      <dgm:spPr/>
      <dgm:t>
        <a:bodyPr/>
        <a:lstStyle/>
        <a:p>
          <a:endParaRPr lang="es-MX"/>
        </a:p>
      </dgm:t>
    </dgm:pt>
    <dgm:pt modelId="{D0C61558-7452-4A39-B751-EB3167AA7F55}">
      <dgm:prSet phldrT="[Texto]"/>
      <dgm:spPr/>
      <dgm:t>
        <a:bodyPr/>
        <a:lstStyle/>
        <a:p>
          <a:r>
            <a:rPr lang="es-MX" dirty="0" smtClean="0"/>
            <a:t>Consejos de la Bicicleta (Locales y Distrital)</a:t>
          </a:r>
          <a:endParaRPr lang="es-MX" dirty="0"/>
        </a:p>
      </dgm:t>
    </dgm:pt>
    <dgm:pt modelId="{33692B45-F5AD-4D09-9684-7F9DDF916342}" type="parTrans" cxnId="{FE5F0A76-B14C-4178-AF9C-D7F2D2D21369}">
      <dgm:prSet/>
      <dgm:spPr/>
      <dgm:t>
        <a:bodyPr/>
        <a:lstStyle/>
        <a:p>
          <a:endParaRPr lang="es-ES"/>
        </a:p>
      </dgm:t>
    </dgm:pt>
    <dgm:pt modelId="{55CDA836-5E0E-4C37-BBE7-21854686A982}" type="sibTrans" cxnId="{FE5F0A76-B14C-4178-AF9C-D7F2D2D21369}">
      <dgm:prSet/>
      <dgm:spPr/>
      <dgm:t>
        <a:bodyPr/>
        <a:lstStyle/>
        <a:p>
          <a:endParaRPr lang="es-ES"/>
        </a:p>
      </dgm:t>
    </dgm:pt>
    <dgm:pt modelId="{8E52E66E-511F-49E3-931D-B369A7875D2E}">
      <dgm:prSet phldrT="[Texto]"/>
      <dgm:spPr/>
      <dgm:t>
        <a:bodyPr/>
        <a:lstStyle/>
        <a:p>
          <a:r>
            <a:rPr lang="es-MX" dirty="0" smtClean="0"/>
            <a:t>Concejo de Bogotá</a:t>
          </a:r>
          <a:endParaRPr lang="es-MX" dirty="0"/>
        </a:p>
      </dgm:t>
    </dgm:pt>
    <dgm:pt modelId="{074E0D15-C6A9-432C-8D6F-E4A39EDC2E4A}" type="parTrans" cxnId="{ECB9AB93-72E0-4BB8-B869-8ED4A4E024A2}">
      <dgm:prSet/>
      <dgm:spPr/>
      <dgm:t>
        <a:bodyPr/>
        <a:lstStyle/>
        <a:p>
          <a:endParaRPr lang="es-ES"/>
        </a:p>
      </dgm:t>
    </dgm:pt>
    <dgm:pt modelId="{EF731F15-2FFF-41DB-A0C8-139B725490CD}" type="sibTrans" cxnId="{ECB9AB93-72E0-4BB8-B869-8ED4A4E024A2}">
      <dgm:prSet/>
      <dgm:spPr/>
      <dgm:t>
        <a:bodyPr/>
        <a:lstStyle/>
        <a:p>
          <a:endParaRPr lang="es-ES"/>
        </a:p>
      </dgm:t>
    </dgm:pt>
    <dgm:pt modelId="{434B0FBA-DE53-42DE-AE57-2958DE07FC1E}">
      <dgm:prSet phldrT="[Texto]"/>
      <dgm:spPr/>
      <dgm:t>
        <a:bodyPr/>
        <a:lstStyle/>
        <a:p>
          <a:r>
            <a:rPr lang="es-MX" dirty="0" smtClean="0"/>
            <a:t>Entidades Responsables y Corresponsables </a:t>
          </a:r>
          <a:endParaRPr lang="es-MX" dirty="0"/>
        </a:p>
      </dgm:t>
    </dgm:pt>
    <dgm:pt modelId="{B1B50C7D-BD2F-4258-A211-1C22177ADA32}" type="parTrans" cxnId="{6E7EEE07-6160-4C5F-8623-8F58649D9E8B}">
      <dgm:prSet/>
      <dgm:spPr/>
      <dgm:t>
        <a:bodyPr/>
        <a:lstStyle/>
        <a:p>
          <a:endParaRPr lang="es-ES"/>
        </a:p>
      </dgm:t>
    </dgm:pt>
    <dgm:pt modelId="{B3FB3B68-DF7A-4686-8132-E65FCA546296}" type="sibTrans" cxnId="{6E7EEE07-6160-4C5F-8623-8F58649D9E8B}">
      <dgm:prSet/>
      <dgm:spPr/>
      <dgm:t>
        <a:bodyPr/>
        <a:lstStyle/>
        <a:p>
          <a:endParaRPr lang="es-ES"/>
        </a:p>
      </dgm:t>
    </dgm:pt>
    <dgm:pt modelId="{58496BB9-AF66-4794-BDFB-03BBD0C9CFE8}">
      <dgm:prSet phldrT="[Texto]"/>
      <dgm:spPr/>
      <dgm:t>
        <a:bodyPr/>
        <a:lstStyle/>
        <a:p>
          <a:endParaRPr lang="es-MX" dirty="0"/>
        </a:p>
      </dgm:t>
    </dgm:pt>
    <dgm:pt modelId="{5038DA7F-692A-45F8-954C-88B065336BFB}" type="parTrans" cxnId="{90C3D805-8C60-4026-8CE5-191DE9FBD1FF}">
      <dgm:prSet/>
      <dgm:spPr/>
      <dgm:t>
        <a:bodyPr/>
        <a:lstStyle/>
        <a:p>
          <a:endParaRPr lang="es-ES"/>
        </a:p>
      </dgm:t>
    </dgm:pt>
    <dgm:pt modelId="{6BA5DD0E-CA76-4782-A355-A25641B3E975}" type="sibTrans" cxnId="{90C3D805-8C60-4026-8CE5-191DE9FBD1FF}">
      <dgm:prSet/>
      <dgm:spPr/>
      <dgm:t>
        <a:bodyPr/>
        <a:lstStyle/>
        <a:p>
          <a:endParaRPr lang="es-ES"/>
        </a:p>
      </dgm:t>
    </dgm:pt>
    <dgm:pt modelId="{ECC43A9A-AC45-43B4-9A85-CCC0F8AE3190}">
      <dgm:prSet phldrT="[Texto]"/>
      <dgm:spPr/>
      <dgm:t>
        <a:bodyPr/>
        <a:lstStyle/>
        <a:p>
          <a:r>
            <a:rPr lang="es-MX" dirty="0" smtClean="0"/>
            <a:t>Tablero </a:t>
          </a:r>
          <a:r>
            <a:rPr lang="es-MX" dirty="0"/>
            <a:t>de Seguimiento avances </a:t>
          </a:r>
          <a:r>
            <a:rPr lang="es-MX" dirty="0" smtClean="0"/>
            <a:t>– PPB</a:t>
          </a:r>
          <a:endParaRPr lang="es-MX" dirty="0"/>
        </a:p>
      </dgm:t>
    </dgm:pt>
    <dgm:pt modelId="{7121804E-59D6-4067-8F3C-1701111BD44E}" type="parTrans" cxnId="{9C8992AD-EA89-48BF-A065-A340381DB906}">
      <dgm:prSet/>
      <dgm:spPr/>
      <dgm:t>
        <a:bodyPr/>
        <a:lstStyle/>
        <a:p>
          <a:endParaRPr lang="es-ES"/>
        </a:p>
      </dgm:t>
    </dgm:pt>
    <dgm:pt modelId="{440A5B07-A1D5-43CE-BD17-5F810F202926}" type="sibTrans" cxnId="{9C8992AD-EA89-48BF-A065-A340381DB906}">
      <dgm:prSet/>
      <dgm:spPr/>
      <dgm:t>
        <a:bodyPr/>
        <a:lstStyle/>
        <a:p>
          <a:endParaRPr lang="es-ES"/>
        </a:p>
      </dgm:t>
    </dgm:pt>
    <dgm:pt modelId="{7522F793-06E5-419C-BB0C-44F2DCBB8C33}">
      <dgm:prSet phldrT="[Texto]"/>
      <dgm:spPr/>
      <dgm:t>
        <a:bodyPr/>
        <a:lstStyle/>
        <a:p>
          <a:r>
            <a:rPr lang="es-MX" dirty="0" smtClean="0"/>
            <a:t>Delegados por Entidades Responsables </a:t>
          </a:r>
          <a:endParaRPr lang="es-MX" dirty="0"/>
        </a:p>
      </dgm:t>
    </dgm:pt>
    <dgm:pt modelId="{F7ACE344-21B1-4BFC-83B7-6B81F818D077}" type="parTrans" cxnId="{9E021717-732A-4B25-AC5C-A56F159BC4BF}">
      <dgm:prSet/>
      <dgm:spPr/>
      <dgm:t>
        <a:bodyPr/>
        <a:lstStyle/>
        <a:p>
          <a:endParaRPr lang="es-ES"/>
        </a:p>
      </dgm:t>
    </dgm:pt>
    <dgm:pt modelId="{51993E6B-8F10-48C5-A2D2-A2E5FE5F33CA}" type="sibTrans" cxnId="{9E021717-732A-4B25-AC5C-A56F159BC4BF}">
      <dgm:prSet/>
      <dgm:spPr/>
      <dgm:t>
        <a:bodyPr/>
        <a:lstStyle/>
        <a:p>
          <a:endParaRPr lang="es-ES"/>
        </a:p>
      </dgm:t>
    </dgm:pt>
    <dgm:pt modelId="{C3C6EDEB-4683-4F7A-BF29-25A281608B0D}" type="pres">
      <dgm:prSet presAssocID="{7445E6BD-AA3B-4481-B057-3A9046C8B59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9FACA73-435C-4E43-B5F4-2AF961FA1D81}" type="pres">
      <dgm:prSet presAssocID="{1AAE4940-44B7-49FF-90BA-EF0F0C9C3DA5}" presName="composite" presStyleCnt="0"/>
      <dgm:spPr/>
      <dgm:t>
        <a:bodyPr/>
        <a:lstStyle/>
        <a:p>
          <a:endParaRPr lang="es-ES"/>
        </a:p>
      </dgm:t>
    </dgm:pt>
    <dgm:pt modelId="{5C724FC0-BA90-474C-9999-57625D07E937}" type="pres">
      <dgm:prSet presAssocID="{1AAE4940-44B7-49FF-90BA-EF0F0C9C3DA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FB7EB7-6006-49A9-8E5A-78EFDAD51BE8}" type="pres">
      <dgm:prSet presAssocID="{1AAE4940-44B7-49FF-90BA-EF0F0C9C3DA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079939-4710-48E8-A1B8-984AE1C57769}" type="pres">
      <dgm:prSet presAssocID="{5E24FE3E-35E9-4963-B33D-9D51478ECB11}" presName="sp" presStyleCnt="0"/>
      <dgm:spPr/>
      <dgm:t>
        <a:bodyPr/>
        <a:lstStyle/>
        <a:p>
          <a:endParaRPr lang="es-ES"/>
        </a:p>
      </dgm:t>
    </dgm:pt>
    <dgm:pt modelId="{1598E4A4-F1D9-43D9-938F-36B5A4C37C91}" type="pres">
      <dgm:prSet presAssocID="{9EB6FBE0-B2B1-4DED-BD96-D3B179E7F941}" presName="composite" presStyleCnt="0"/>
      <dgm:spPr/>
      <dgm:t>
        <a:bodyPr/>
        <a:lstStyle/>
        <a:p>
          <a:endParaRPr lang="es-ES"/>
        </a:p>
      </dgm:t>
    </dgm:pt>
    <dgm:pt modelId="{157A5B40-6DC9-40E8-ACF3-509A7E4BC8B6}" type="pres">
      <dgm:prSet presAssocID="{9EB6FBE0-B2B1-4DED-BD96-D3B179E7F94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8CFDB0-EA31-4167-9969-64D56B6D3D73}" type="pres">
      <dgm:prSet presAssocID="{9EB6FBE0-B2B1-4DED-BD96-D3B179E7F94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528135-CBD5-4F89-AFA5-5D4136A7468A}" type="pres">
      <dgm:prSet presAssocID="{D1365D67-A017-4FFC-994A-474B4FA6C936}" presName="sp" presStyleCnt="0"/>
      <dgm:spPr/>
      <dgm:t>
        <a:bodyPr/>
        <a:lstStyle/>
        <a:p>
          <a:endParaRPr lang="es-ES"/>
        </a:p>
      </dgm:t>
    </dgm:pt>
    <dgm:pt modelId="{1D8C0831-A10D-4D43-AD6C-46DAEA962BD7}" type="pres">
      <dgm:prSet presAssocID="{BCE882EE-4740-489F-BCE8-3F210E510FE2}" presName="composite" presStyleCnt="0"/>
      <dgm:spPr/>
      <dgm:t>
        <a:bodyPr/>
        <a:lstStyle/>
        <a:p>
          <a:endParaRPr lang="es-ES"/>
        </a:p>
      </dgm:t>
    </dgm:pt>
    <dgm:pt modelId="{5AF1DD97-853F-4833-AF06-03A48CBC2BF6}" type="pres">
      <dgm:prSet presAssocID="{BCE882EE-4740-489F-BCE8-3F210E510FE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A544FB-27F6-4895-A396-E5D32A42A70E}" type="pres">
      <dgm:prSet presAssocID="{BCE882EE-4740-489F-BCE8-3F210E510FE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C7D452D-E424-4D3D-B2FA-61D78F70A73A}" type="presOf" srcId="{434B0FBA-DE53-42DE-AE57-2958DE07FC1E}" destId="{AAFB7EB7-6006-49A9-8E5A-78EFDAD51BE8}" srcOrd="0" destOrd="1" presId="urn:microsoft.com/office/officeart/2005/8/layout/chevron2"/>
    <dgm:cxn modelId="{749641FF-11E3-4D61-AC43-B2C9CF567E1F}" srcId="{7445E6BD-AA3B-4481-B057-3A9046C8B59D}" destId="{9EB6FBE0-B2B1-4DED-BD96-D3B179E7F941}" srcOrd="1" destOrd="0" parTransId="{2308E806-4FC0-4532-94EF-19A056C3709B}" sibTransId="{D1365D67-A017-4FFC-994A-474B4FA6C936}"/>
    <dgm:cxn modelId="{EFB50789-29A3-406C-8C9C-C1673DE5A727}" type="presOf" srcId="{7522F793-06E5-419C-BB0C-44F2DCBB8C33}" destId="{798CFDB0-EA31-4167-9969-64D56B6D3D73}" srcOrd="0" destOrd="3" presId="urn:microsoft.com/office/officeart/2005/8/layout/chevron2"/>
    <dgm:cxn modelId="{9C8992AD-EA89-48BF-A065-A340381DB906}" srcId="{9EB6FBE0-B2B1-4DED-BD96-D3B179E7F941}" destId="{ECC43A9A-AC45-43B4-9A85-CCC0F8AE3190}" srcOrd="2" destOrd="0" parTransId="{7121804E-59D6-4067-8F3C-1701111BD44E}" sibTransId="{440A5B07-A1D5-43CE-BD17-5F810F202926}"/>
    <dgm:cxn modelId="{184AF4BB-0ABC-470E-8B1B-9F678AAFD4AA}" srcId="{7445E6BD-AA3B-4481-B057-3A9046C8B59D}" destId="{BCE882EE-4740-489F-BCE8-3F210E510FE2}" srcOrd="2" destOrd="0" parTransId="{65B71666-561F-4034-B258-785B59D46748}" sibTransId="{02E686FF-BC38-4C7B-BCA2-286D392DCDCC}"/>
    <dgm:cxn modelId="{A7CFCB4B-814C-4F2C-928D-19E46ACC1016}" srcId="{9EB6FBE0-B2B1-4DED-BD96-D3B179E7F941}" destId="{8AC7CF2A-AA3E-4874-B326-E6317014E675}" srcOrd="4" destOrd="0" parTransId="{26D0062E-919A-49B1-A566-A61278C2EE2C}" sibTransId="{AF2BADF7-1C72-45E3-AACA-727697B86B0C}"/>
    <dgm:cxn modelId="{A17E1AFF-E0D1-408F-9023-A21A0007B0F6}" type="presOf" srcId="{1AAE4940-44B7-49FF-90BA-EF0F0C9C3DA5}" destId="{5C724FC0-BA90-474C-9999-57625D07E937}" srcOrd="0" destOrd="0" presId="urn:microsoft.com/office/officeart/2005/8/layout/chevron2"/>
    <dgm:cxn modelId="{FE5F0A76-B14C-4178-AF9C-D7F2D2D21369}" srcId="{1AAE4940-44B7-49FF-90BA-EF0F0C9C3DA5}" destId="{D0C61558-7452-4A39-B751-EB3167AA7F55}" srcOrd="2" destOrd="0" parTransId="{33692B45-F5AD-4D09-9684-7F9DDF916342}" sibTransId="{55CDA836-5E0E-4C37-BBE7-21854686A982}"/>
    <dgm:cxn modelId="{ECB9AB93-72E0-4BB8-B869-8ED4A4E024A2}" srcId="{1AAE4940-44B7-49FF-90BA-EF0F0C9C3DA5}" destId="{8E52E66E-511F-49E3-931D-B369A7875D2E}" srcOrd="3" destOrd="0" parTransId="{074E0D15-C6A9-432C-8D6F-E4A39EDC2E4A}" sibTransId="{EF731F15-2FFF-41DB-A0C8-139B725490CD}"/>
    <dgm:cxn modelId="{1624B245-3667-45DE-BFE2-7846EC04517B}" type="presOf" srcId="{7445E6BD-AA3B-4481-B057-3A9046C8B59D}" destId="{C3C6EDEB-4683-4F7A-BF29-25A281608B0D}" srcOrd="0" destOrd="0" presId="urn:microsoft.com/office/officeart/2005/8/layout/chevron2"/>
    <dgm:cxn modelId="{68E7D4E3-5951-4F53-ADA6-4976A1AA5051}" type="presOf" srcId="{9EB6FBE0-B2B1-4DED-BD96-D3B179E7F941}" destId="{157A5B40-6DC9-40E8-ACF3-509A7E4BC8B6}" srcOrd="0" destOrd="0" presId="urn:microsoft.com/office/officeart/2005/8/layout/chevron2"/>
    <dgm:cxn modelId="{9E021717-732A-4B25-AC5C-A56F159BC4BF}" srcId="{9EB6FBE0-B2B1-4DED-BD96-D3B179E7F941}" destId="{7522F793-06E5-419C-BB0C-44F2DCBB8C33}" srcOrd="3" destOrd="0" parTransId="{F7ACE344-21B1-4BFC-83B7-6B81F818D077}" sibTransId="{51993E6B-8F10-48C5-A2D2-A2E5FE5F33CA}"/>
    <dgm:cxn modelId="{6E7EEE07-6160-4C5F-8623-8F58649D9E8B}" srcId="{1AAE4940-44B7-49FF-90BA-EF0F0C9C3DA5}" destId="{434B0FBA-DE53-42DE-AE57-2958DE07FC1E}" srcOrd="1" destOrd="0" parTransId="{B1B50C7D-BD2F-4258-A211-1C22177ADA32}" sibTransId="{B3FB3B68-DF7A-4686-8132-E65FCA546296}"/>
    <dgm:cxn modelId="{B2D5A2CE-9167-48CA-A8C7-E3BF9F3FB362}" type="presOf" srcId="{F57E5D94-7A1C-4A10-9C9A-5A26CFA79FDA}" destId="{AAFB7EB7-6006-49A9-8E5A-78EFDAD51BE8}" srcOrd="0" destOrd="0" presId="urn:microsoft.com/office/officeart/2005/8/layout/chevron2"/>
    <dgm:cxn modelId="{67523F2F-99A9-46BF-B647-F3F2E5E2F150}" srcId="{BCE882EE-4740-489F-BCE8-3F210E510FE2}" destId="{D33244B5-6072-4610-8B91-E42612260CC5}" srcOrd="0" destOrd="0" parTransId="{5921FEB1-4A11-4EC5-B9A9-988279C1DFF3}" sibTransId="{7B04CE05-8592-4651-9A5E-35CCAC22E0AD}"/>
    <dgm:cxn modelId="{A34EB561-6D72-4002-9577-C245D8D6F51A}" type="presOf" srcId="{D3611363-00DC-47BC-94D3-6D0CA0D51881}" destId="{27A544FB-27F6-4895-A396-E5D32A42A70E}" srcOrd="0" destOrd="1" presId="urn:microsoft.com/office/officeart/2005/8/layout/chevron2"/>
    <dgm:cxn modelId="{BA07F88F-E0DF-43C7-B9A3-94DC3C988D5C}" srcId="{BCE882EE-4740-489F-BCE8-3F210E510FE2}" destId="{D3611363-00DC-47BC-94D3-6D0CA0D51881}" srcOrd="1" destOrd="0" parTransId="{AF6326D6-E749-4E5F-A4F1-A12CB12D5664}" sibTransId="{242F8F4A-4B9D-4DDD-B13B-C444060A8E9E}"/>
    <dgm:cxn modelId="{176191C4-25DE-4D09-9A6C-5FE1C774747D}" srcId="{1AAE4940-44B7-49FF-90BA-EF0F0C9C3DA5}" destId="{F57E5D94-7A1C-4A10-9C9A-5A26CFA79FDA}" srcOrd="0" destOrd="0" parTransId="{943B5FEA-8274-4F55-B278-E1D45868F85A}" sibTransId="{227187BD-3F35-481C-8502-90E245312A72}"/>
    <dgm:cxn modelId="{450114D3-4C65-48CD-8FBE-C31C91D5FB74}" type="presOf" srcId="{ECC43A9A-AC45-43B4-9A85-CCC0F8AE3190}" destId="{798CFDB0-EA31-4167-9969-64D56B6D3D73}" srcOrd="0" destOrd="2" presId="urn:microsoft.com/office/officeart/2005/8/layout/chevron2"/>
    <dgm:cxn modelId="{2D59AF47-F122-4C18-B371-E5EB4A36EA49}" type="presOf" srcId="{EFBFC962-683B-4A57-A671-CE9737E812FF}" destId="{AAFB7EB7-6006-49A9-8E5A-78EFDAD51BE8}" srcOrd="0" destOrd="4" presId="urn:microsoft.com/office/officeart/2005/8/layout/chevron2"/>
    <dgm:cxn modelId="{EAFF967E-0A5C-473C-8F7E-1CFBA0B11FDB}" type="presOf" srcId="{BCE882EE-4740-489F-BCE8-3F210E510FE2}" destId="{5AF1DD97-853F-4833-AF06-03A48CBC2BF6}" srcOrd="0" destOrd="0" presId="urn:microsoft.com/office/officeart/2005/8/layout/chevron2"/>
    <dgm:cxn modelId="{752E7D64-8E68-4D35-A593-42DE3A2EACDC}" srcId="{1AAE4940-44B7-49FF-90BA-EF0F0C9C3DA5}" destId="{EFBFC962-683B-4A57-A671-CE9737E812FF}" srcOrd="4" destOrd="0" parTransId="{FE7A7402-A567-4A9C-850A-189329C5729D}" sibTransId="{B923A9F7-BEAA-4869-9DB8-D864B12D1C7C}"/>
    <dgm:cxn modelId="{2A1BFD45-A2A5-4FFC-BEB7-BC0938DC8321}" srcId="{7445E6BD-AA3B-4481-B057-3A9046C8B59D}" destId="{1AAE4940-44B7-49FF-90BA-EF0F0C9C3DA5}" srcOrd="0" destOrd="0" parTransId="{D8AD82D9-8F7A-4DC8-A228-436EB7DA4A42}" sibTransId="{5E24FE3E-35E9-4963-B33D-9D51478ECB11}"/>
    <dgm:cxn modelId="{EAB632FA-ADED-4CEA-B5FD-BD4C5570771E}" type="presOf" srcId="{8E52E66E-511F-49E3-931D-B369A7875D2E}" destId="{AAFB7EB7-6006-49A9-8E5A-78EFDAD51BE8}" srcOrd="0" destOrd="3" presId="urn:microsoft.com/office/officeart/2005/8/layout/chevron2"/>
    <dgm:cxn modelId="{75229948-5249-44BE-8141-6E95ACAA2AAE}" type="presOf" srcId="{58496BB9-AF66-4794-BDFB-03BBD0C9CFE8}" destId="{798CFDB0-EA31-4167-9969-64D56B6D3D73}" srcOrd="0" destOrd="0" presId="urn:microsoft.com/office/officeart/2005/8/layout/chevron2"/>
    <dgm:cxn modelId="{C5415997-55E4-435B-B7F8-2D2ED526ACDF}" type="presOf" srcId="{D0C61558-7452-4A39-B751-EB3167AA7F55}" destId="{AAFB7EB7-6006-49A9-8E5A-78EFDAD51BE8}" srcOrd="0" destOrd="2" presId="urn:microsoft.com/office/officeart/2005/8/layout/chevron2"/>
    <dgm:cxn modelId="{F9FF72B2-FDC5-49A1-9AAD-48F3FB65CB98}" type="presOf" srcId="{8AC7CF2A-AA3E-4874-B326-E6317014E675}" destId="{798CFDB0-EA31-4167-9969-64D56B6D3D73}" srcOrd="0" destOrd="4" presId="urn:microsoft.com/office/officeart/2005/8/layout/chevron2"/>
    <dgm:cxn modelId="{3715563C-CCDD-46FB-841E-202270AE5C0F}" srcId="{9EB6FBE0-B2B1-4DED-BD96-D3B179E7F941}" destId="{9B97342D-919E-4FD5-AAA2-552AE5D50429}" srcOrd="1" destOrd="0" parTransId="{5FB75685-0642-42AE-8BFF-0980292A8ECA}" sibTransId="{BA725BEA-7FD2-4B8C-90ED-D0B08684F295}"/>
    <dgm:cxn modelId="{90C3D805-8C60-4026-8CE5-191DE9FBD1FF}" srcId="{9EB6FBE0-B2B1-4DED-BD96-D3B179E7F941}" destId="{58496BB9-AF66-4794-BDFB-03BBD0C9CFE8}" srcOrd="0" destOrd="0" parTransId="{5038DA7F-692A-45F8-954C-88B065336BFB}" sibTransId="{6BA5DD0E-CA76-4782-A355-A25641B3E975}"/>
    <dgm:cxn modelId="{639BB76E-6DE8-4576-88F2-A9595E8A4D43}" type="presOf" srcId="{D33244B5-6072-4610-8B91-E42612260CC5}" destId="{27A544FB-27F6-4895-A396-E5D32A42A70E}" srcOrd="0" destOrd="0" presId="urn:microsoft.com/office/officeart/2005/8/layout/chevron2"/>
    <dgm:cxn modelId="{F0DAB54B-B281-45F9-832F-DA57B39F57E9}" type="presOf" srcId="{9B97342D-919E-4FD5-AAA2-552AE5D50429}" destId="{798CFDB0-EA31-4167-9969-64D56B6D3D73}" srcOrd="0" destOrd="1" presId="urn:microsoft.com/office/officeart/2005/8/layout/chevron2"/>
    <dgm:cxn modelId="{17E49BC6-1418-4643-B0C1-781F8253AC0C}" type="presParOf" srcId="{C3C6EDEB-4683-4F7A-BF29-25A281608B0D}" destId="{69FACA73-435C-4E43-B5F4-2AF961FA1D81}" srcOrd="0" destOrd="0" presId="urn:microsoft.com/office/officeart/2005/8/layout/chevron2"/>
    <dgm:cxn modelId="{C063DAF0-979B-4499-9EE5-69E6AF587F1A}" type="presParOf" srcId="{69FACA73-435C-4E43-B5F4-2AF961FA1D81}" destId="{5C724FC0-BA90-474C-9999-57625D07E937}" srcOrd="0" destOrd="0" presId="urn:microsoft.com/office/officeart/2005/8/layout/chevron2"/>
    <dgm:cxn modelId="{F4FBF7EA-8550-42A0-9D2A-1AAABB8BBE8E}" type="presParOf" srcId="{69FACA73-435C-4E43-B5F4-2AF961FA1D81}" destId="{AAFB7EB7-6006-49A9-8E5A-78EFDAD51BE8}" srcOrd="1" destOrd="0" presId="urn:microsoft.com/office/officeart/2005/8/layout/chevron2"/>
    <dgm:cxn modelId="{C5B28060-7E07-4727-87DB-7FE45487EEDA}" type="presParOf" srcId="{C3C6EDEB-4683-4F7A-BF29-25A281608B0D}" destId="{BA079939-4710-48E8-A1B8-984AE1C57769}" srcOrd="1" destOrd="0" presId="urn:microsoft.com/office/officeart/2005/8/layout/chevron2"/>
    <dgm:cxn modelId="{040D0EDA-665D-47E9-8B3C-1DFF861FF213}" type="presParOf" srcId="{C3C6EDEB-4683-4F7A-BF29-25A281608B0D}" destId="{1598E4A4-F1D9-43D9-938F-36B5A4C37C91}" srcOrd="2" destOrd="0" presId="urn:microsoft.com/office/officeart/2005/8/layout/chevron2"/>
    <dgm:cxn modelId="{72F1A301-588A-4C6E-8FFB-14B462A03352}" type="presParOf" srcId="{1598E4A4-F1D9-43D9-938F-36B5A4C37C91}" destId="{157A5B40-6DC9-40E8-ACF3-509A7E4BC8B6}" srcOrd="0" destOrd="0" presId="urn:microsoft.com/office/officeart/2005/8/layout/chevron2"/>
    <dgm:cxn modelId="{AE9DDD72-E7DB-4AB0-BECE-8BD3F836724D}" type="presParOf" srcId="{1598E4A4-F1D9-43D9-938F-36B5A4C37C91}" destId="{798CFDB0-EA31-4167-9969-64D56B6D3D73}" srcOrd="1" destOrd="0" presId="urn:microsoft.com/office/officeart/2005/8/layout/chevron2"/>
    <dgm:cxn modelId="{2CE8B9B7-FE34-483E-9078-7F679FA1CEAA}" type="presParOf" srcId="{C3C6EDEB-4683-4F7A-BF29-25A281608B0D}" destId="{BC528135-CBD5-4F89-AFA5-5D4136A7468A}" srcOrd="3" destOrd="0" presId="urn:microsoft.com/office/officeart/2005/8/layout/chevron2"/>
    <dgm:cxn modelId="{534BAA39-3E80-418D-BB77-959DBD7FD373}" type="presParOf" srcId="{C3C6EDEB-4683-4F7A-BF29-25A281608B0D}" destId="{1D8C0831-A10D-4D43-AD6C-46DAEA962BD7}" srcOrd="4" destOrd="0" presId="urn:microsoft.com/office/officeart/2005/8/layout/chevron2"/>
    <dgm:cxn modelId="{2769D2F9-BDE8-4B5A-9251-DB6BA5A15323}" type="presParOf" srcId="{1D8C0831-A10D-4D43-AD6C-46DAEA962BD7}" destId="{5AF1DD97-853F-4833-AF06-03A48CBC2BF6}" srcOrd="0" destOrd="0" presId="urn:microsoft.com/office/officeart/2005/8/layout/chevron2"/>
    <dgm:cxn modelId="{65B672A4-C765-4499-8E8F-A89D953B97F8}" type="presParOf" srcId="{1D8C0831-A10D-4D43-AD6C-46DAEA962BD7}" destId="{27A544FB-27F6-4895-A396-E5D32A42A70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01B9A0-6B72-4DDC-B05E-EE7AE5B04A28}" type="doc">
      <dgm:prSet loTypeId="urn:microsoft.com/office/officeart/2005/8/layout/process4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84A0B856-0AD7-4429-BACE-178ECA689C53}">
      <dgm:prSet phldrT="[Texto]"/>
      <dgm:spPr/>
      <dgm:t>
        <a:bodyPr/>
        <a:lstStyle/>
        <a:p>
          <a:r>
            <a:rPr lang="es-MX" dirty="0"/>
            <a:t>Seguimiento trimestral*</a:t>
          </a:r>
        </a:p>
      </dgm:t>
    </dgm:pt>
    <dgm:pt modelId="{25918864-346D-48C9-A4C8-AC3BDFDA1A11}" type="parTrans" cxnId="{470B8FEE-8195-443A-AD9C-B3AA14555A60}">
      <dgm:prSet/>
      <dgm:spPr/>
      <dgm:t>
        <a:bodyPr/>
        <a:lstStyle/>
        <a:p>
          <a:endParaRPr lang="es-MX"/>
        </a:p>
      </dgm:t>
    </dgm:pt>
    <dgm:pt modelId="{CF8B3016-9F4B-478C-AD0B-A0201B51B555}" type="sibTrans" cxnId="{470B8FEE-8195-443A-AD9C-B3AA14555A60}">
      <dgm:prSet/>
      <dgm:spPr/>
      <dgm:t>
        <a:bodyPr/>
        <a:lstStyle/>
        <a:p>
          <a:endParaRPr lang="es-MX"/>
        </a:p>
      </dgm:t>
    </dgm:pt>
    <dgm:pt modelId="{5070C2AA-4A2F-4A8C-AEA0-4A27BC7236DC}">
      <dgm:prSet phldrT="[Texto]"/>
      <dgm:spPr/>
      <dgm:t>
        <a:bodyPr/>
        <a:lstStyle/>
        <a:p>
          <a:r>
            <a:rPr lang="es-MX" dirty="0"/>
            <a:t>Áreas responsables reportan a SBP</a:t>
          </a:r>
        </a:p>
      </dgm:t>
    </dgm:pt>
    <dgm:pt modelId="{3B24BC67-C136-4CE7-88C9-A4418E3389B3}" type="parTrans" cxnId="{7CB830E5-E82F-48A9-AC29-1BCD92CBB251}">
      <dgm:prSet/>
      <dgm:spPr/>
      <dgm:t>
        <a:bodyPr/>
        <a:lstStyle/>
        <a:p>
          <a:endParaRPr lang="es-MX"/>
        </a:p>
      </dgm:t>
    </dgm:pt>
    <dgm:pt modelId="{79A6081A-245A-42C9-9017-C1A4B0241533}" type="sibTrans" cxnId="{7CB830E5-E82F-48A9-AC29-1BCD92CBB251}">
      <dgm:prSet/>
      <dgm:spPr/>
      <dgm:t>
        <a:bodyPr/>
        <a:lstStyle/>
        <a:p>
          <a:endParaRPr lang="es-MX"/>
        </a:p>
      </dgm:t>
    </dgm:pt>
    <dgm:pt modelId="{6AC79654-1345-4AE1-BCCA-102E339464C3}">
      <dgm:prSet phldrT="[Texto]"/>
      <dgm:spPr/>
      <dgm:t>
        <a:bodyPr/>
        <a:lstStyle/>
        <a:p>
          <a:r>
            <a:rPr lang="es-MX" dirty="0"/>
            <a:t>SBP sube información al aplicativo SSEPP</a:t>
          </a:r>
        </a:p>
      </dgm:t>
    </dgm:pt>
    <dgm:pt modelId="{BEC25EAD-5B13-451D-BFB2-2DFB9135F8DD}" type="parTrans" cxnId="{649CC94E-D1DE-4126-BBFE-83A788FD1713}">
      <dgm:prSet/>
      <dgm:spPr/>
      <dgm:t>
        <a:bodyPr/>
        <a:lstStyle/>
        <a:p>
          <a:endParaRPr lang="es-MX"/>
        </a:p>
      </dgm:t>
    </dgm:pt>
    <dgm:pt modelId="{1888AAEE-994C-47A0-AC7E-233475ACFB5F}" type="sibTrans" cxnId="{649CC94E-D1DE-4126-BBFE-83A788FD1713}">
      <dgm:prSet/>
      <dgm:spPr/>
      <dgm:t>
        <a:bodyPr/>
        <a:lstStyle/>
        <a:p>
          <a:endParaRPr lang="es-MX"/>
        </a:p>
      </dgm:t>
    </dgm:pt>
    <dgm:pt modelId="{8D7AAE79-ECF8-4DAC-966F-6C7009122DFF}">
      <dgm:prSet phldrT="[Texto]"/>
      <dgm:spPr/>
      <dgm:t>
        <a:bodyPr/>
        <a:lstStyle/>
        <a:p>
          <a:r>
            <a:rPr lang="es-MX" dirty="0"/>
            <a:t>Aprobación por parte de directivos responsables </a:t>
          </a:r>
        </a:p>
      </dgm:t>
    </dgm:pt>
    <dgm:pt modelId="{342471BB-89CE-444B-9706-D0427B552D92}" type="parTrans" cxnId="{D49A870E-586F-4678-A4AB-64EE72D5E2A3}">
      <dgm:prSet/>
      <dgm:spPr/>
      <dgm:t>
        <a:bodyPr/>
        <a:lstStyle/>
        <a:p>
          <a:endParaRPr lang="es-MX"/>
        </a:p>
      </dgm:t>
    </dgm:pt>
    <dgm:pt modelId="{1AAF360F-3D32-44DB-B3EB-0B973C6EC6B7}" type="sibTrans" cxnId="{D49A870E-586F-4678-A4AB-64EE72D5E2A3}">
      <dgm:prSet/>
      <dgm:spPr/>
      <dgm:t>
        <a:bodyPr/>
        <a:lstStyle/>
        <a:p>
          <a:endParaRPr lang="es-MX"/>
        </a:p>
      </dgm:t>
    </dgm:pt>
    <dgm:pt modelId="{DAB4141A-DAA3-47EE-8ABD-E784D4D194FF}">
      <dgm:prSet phldrT="[Texto]"/>
      <dgm:spPr/>
      <dgm:t>
        <a:bodyPr/>
        <a:lstStyle/>
        <a:p>
          <a:r>
            <a:rPr lang="es-MX" dirty="0"/>
            <a:t>Directivos revisan información</a:t>
          </a:r>
        </a:p>
      </dgm:t>
    </dgm:pt>
    <dgm:pt modelId="{3D98A340-8E28-4BCD-B09D-3D9AC6483B59}" type="parTrans" cxnId="{6116C7EA-BED5-4525-9272-60BDA24BEDA4}">
      <dgm:prSet/>
      <dgm:spPr/>
      <dgm:t>
        <a:bodyPr/>
        <a:lstStyle/>
        <a:p>
          <a:endParaRPr lang="es-MX"/>
        </a:p>
      </dgm:t>
    </dgm:pt>
    <dgm:pt modelId="{5875ABD7-7B84-4908-8AAE-705AD6AB4FD4}" type="sibTrans" cxnId="{6116C7EA-BED5-4525-9272-60BDA24BEDA4}">
      <dgm:prSet/>
      <dgm:spPr/>
      <dgm:t>
        <a:bodyPr/>
        <a:lstStyle/>
        <a:p>
          <a:endParaRPr lang="es-MX"/>
        </a:p>
      </dgm:t>
    </dgm:pt>
    <dgm:pt modelId="{95159F88-A57F-43F8-B963-261155E3A425}">
      <dgm:prSet phldrT="[Texto]"/>
      <dgm:spPr/>
      <dgm:t>
        <a:bodyPr/>
        <a:lstStyle/>
        <a:p>
          <a:r>
            <a:rPr lang="es-MX" dirty="0"/>
            <a:t>Desde el usuario del directivo en el SSEPP se aprueba</a:t>
          </a:r>
        </a:p>
      </dgm:t>
    </dgm:pt>
    <dgm:pt modelId="{F27DEF0C-805D-457B-BE70-14190A5C642C}" type="parTrans" cxnId="{B7887DB7-DEA5-4779-9CF6-C18C3EF96369}">
      <dgm:prSet/>
      <dgm:spPr/>
      <dgm:t>
        <a:bodyPr/>
        <a:lstStyle/>
        <a:p>
          <a:endParaRPr lang="es-MX"/>
        </a:p>
      </dgm:t>
    </dgm:pt>
    <dgm:pt modelId="{7D7AA85E-328D-4FC6-93CE-DB2C7B6F5850}" type="sibTrans" cxnId="{B7887DB7-DEA5-4779-9CF6-C18C3EF96369}">
      <dgm:prSet/>
      <dgm:spPr/>
      <dgm:t>
        <a:bodyPr/>
        <a:lstStyle/>
        <a:p>
          <a:endParaRPr lang="es-MX"/>
        </a:p>
      </dgm:t>
    </dgm:pt>
    <dgm:pt modelId="{FE22102C-C2B4-4E6F-9097-526E454CCAB7}">
      <dgm:prSet phldrT="[Texto]"/>
      <dgm:spPr/>
      <dgm:t>
        <a:bodyPr/>
        <a:lstStyle/>
        <a:p>
          <a:r>
            <a:rPr lang="es-MX" dirty="0"/>
            <a:t>Validación OAPI</a:t>
          </a:r>
        </a:p>
      </dgm:t>
    </dgm:pt>
    <dgm:pt modelId="{2F302A45-2180-44E3-B379-C6E4686A23AB}" type="parTrans" cxnId="{C1A6A74E-8B42-4A01-98E9-4C5A2BE0E8B6}">
      <dgm:prSet/>
      <dgm:spPr/>
      <dgm:t>
        <a:bodyPr/>
        <a:lstStyle/>
        <a:p>
          <a:endParaRPr lang="es-MX"/>
        </a:p>
      </dgm:t>
    </dgm:pt>
    <dgm:pt modelId="{F6B83D96-C8EE-40F8-B2DE-D561F8D56847}" type="sibTrans" cxnId="{C1A6A74E-8B42-4A01-98E9-4C5A2BE0E8B6}">
      <dgm:prSet/>
      <dgm:spPr/>
      <dgm:t>
        <a:bodyPr/>
        <a:lstStyle/>
        <a:p>
          <a:endParaRPr lang="es-MX"/>
        </a:p>
      </dgm:t>
    </dgm:pt>
    <dgm:pt modelId="{9717AE6B-A63D-4B64-8C83-F204E51A1AC8}">
      <dgm:prSet phldrT="[Texto]"/>
      <dgm:spPr/>
      <dgm:t>
        <a:bodyPr/>
        <a:lstStyle/>
        <a:p>
          <a:r>
            <a:rPr lang="es-MX" dirty="0"/>
            <a:t>La OAPI corrobora la veracidad de la información</a:t>
          </a:r>
        </a:p>
      </dgm:t>
    </dgm:pt>
    <dgm:pt modelId="{98093A7C-9255-4618-908B-477A93C0901D}" type="parTrans" cxnId="{B5E0F695-9B1E-40CD-AECB-329E4865B1CF}">
      <dgm:prSet/>
      <dgm:spPr/>
      <dgm:t>
        <a:bodyPr/>
        <a:lstStyle/>
        <a:p>
          <a:endParaRPr lang="es-MX"/>
        </a:p>
      </dgm:t>
    </dgm:pt>
    <dgm:pt modelId="{46D6FA1E-C6CC-4773-9C2C-07BA145E321A}" type="sibTrans" cxnId="{B5E0F695-9B1E-40CD-AECB-329E4865B1CF}">
      <dgm:prSet/>
      <dgm:spPr/>
      <dgm:t>
        <a:bodyPr/>
        <a:lstStyle/>
        <a:p>
          <a:endParaRPr lang="es-MX"/>
        </a:p>
      </dgm:t>
    </dgm:pt>
    <dgm:pt modelId="{9DB8A57B-8781-4C07-8726-05A9EDE4F10F}">
      <dgm:prSet phldrT="[Texto]"/>
      <dgm:spPr/>
      <dgm:t>
        <a:bodyPr/>
        <a:lstStyle/>
        <a:p>
          <a:r>
            <a:rPr lang="es-MX" dirty="0"/>
            <a:t>Desde el usuario de la Jefe de la OAPI en el </a:t>
          </a:r>
          <a:r>
            <a:rPr lang="es-MX" b="0" i="0" dirty="0"/>
            <a:t>SSEPP se valida. </a:t>
          </a:r>
          <a:endParaRPr lang="es-MX" dirty="0"/>
        </a:p>
      </dgm:t>
    </dgm:pt>
    <dgm:pt modelId="{0DD066BF-4FB1-4F29-B1A7-CCA56B0BB6B1}" type="parTrans" cxnId="{5FF796D2-7450-4217-8C80-35A8094748E5}">
      <dgm:prSet/>
      <dgm:spPr/>
      <dgm:t>
        <a:bodyPr/>
        <a:lstStyle/>
        <a:p>
          <a:endParaRPr lang="es-MX"/>
        </a:p>
      </dgm:t>
    </dgm:pt>
    <dgm:pt modelId="{47DCBA76-0D6B-4B94-AE8A-F6619833BD2B}" type="sibTrans" cxnId="{5FF796D2-7450-4217-8C80-35A8094748E5}">
      <dgm:prSet/>
      <dgm:spPr/>
      <dgm:t>
        <a:bodyPr/>
        <a:lstStyle/>
        <a:p>
          <a:endParaRPr lang="es-MX"/>
        </a:p>
      </dgm:t>
    </dgm:pt>
    <dgm:pt modelId="{C28803A9-DFFB-46F3-B84E-98F32DC5F512}" type="pres">
      <dgm:prSet presAssocID="{9301B9A0-6B72-4DDC-B05E-EE7AE5B04A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2C9886D-A925-407C-AAB7-464786C5E9E9}" type="pres">
      <dgm:prSet presAssocID="{FE22102C-C2B4-4E6F-9097-526E454CCAB7}" presName="boxAndChildren" presStyleCnt="0"/>
      <dgm:spPr/>
      <dgm:t>
        <a:bodyPr/>
        <a:lstStyle/>
        <a:p>
          <a:endParaRPr lang="es-ES"/>
        </a:p>
      </dgm:t>
    </dgm:pt>
    <dgm:pt modelId="{6A3011A4-0BF3-4E8B-89CF-6AB77F242C68}" type="pres">
      <dgm:prSet presAssocID="{FE22102C-C2B4-4E6F-9097-526E454CCAB7}" presName="parentTextBox" presStyleLbl="node1" presStyleIdx="0" presStyleCnt="3"/>
      <dgm:spPr/>
      <dgm:t>
        <a:bodyPr/>
        <a:lstStyle/>
        <a:p>
          <a:endParaRPr lang="es-ES"/>
        </a:p>
      </dgm:t>
    </dgm:pt>
    <dgm:pt modelId="{65291F52-50B0-4E6B-A775-F9F8D1149232}" type="pres">
      <dgm:prSet presAssocID="{FE22102C-C2B4-4E6F-9097-526E454CCAB7}" presName="entireBox" presStyleLbl="node1" presStyleIdx="0" presStyleCnt="3"/>
      <dgm:spPr/>
      <dgm:t>
        <a:bodyPr/>
        <a:lstStyle/>
        <a:p>
          <a:endParaRPr lang="es-ES"/>
        </a:p>
      </dgm:t>
    </dgm:pt>
    <dgm:pt modelId="{147442FE-AEBE-4CEA-9D02-58AECBBB126C}" type="pres">
      <dgm:prSet presAssocID="{FE22102C-C2B4-4E6F-9097-526E454CCAB7}" presName="descendantBox" presStyleCnt="0"/>
      <dgm:spPr/>
      <dgm:t>
        <a:bodyPr/>
        <a:lstStyle/>
        <a:p>
          <a:endParaRPr lang="es-ES"/>
        </a:p>
      </dgm:t>
    </dgm:pt>
    <dgm:pt modelId="{2C7A5A43-979C-4AA5-9EFD-81212017C711}" type="pres">
      <dgm:prSet presAssocID="{9717AE6B-A63D-4B64-8C83-F204E51A1AC8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6B7463-0B5A-4E85-B49D-031FCC8DB799}" type="pres">
      <dgm:prSet presAssocID="{9DB8A57B-8781-4C07-8726-05A9EDE4F10F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8456A9-A475-4C76-BF46-2B814D5A01B4}" type="pres">
      <dgm:prSet presAssocID="{1AAF360F-3D32-44DB-B3EB-0B973C6EC6B7}" presName="sp" presStyleCnt="0"/>
      <dgm:spPr/>
      <dgm:t>
        <a:bodyPr/>
        <a:lstStyle/>
        <a:p>
          <a:endParaRPr lang="es-ES"/>
        </a:p>
      </dgm:t>
    </dgm:pt>
    <dgm:pt modelId="{67356723-D11D-4A85-A1F3-C7618DCFAF06}" type="pres">
      <dgm:prSet presAssocID="{8D7AAE79-ECF8-4DAC-966F-6C7009122DFF}" presName="arrowAndChildren" presStyleCnt="0"/>
      <dgm:spPr/>
      <dgm:t>
        <a:bodyPr/>
        <a:lstStyle/>
        <a:p>
          <a:endParaRPr lang="es-ES"/>
        </a:p>
      </dgm:t>
    </dgm:pt>
    <dgm:pt modelId="{D5FA4E30-E3A3-48EF-B0FA-ABA7652F5ADB}" type="pres">
      <dgm:prSet presAssocID="{8D7AAE79-ECF8-4DAC-966F-6C7009122DFF}" presName="parentTextArrow" presStyleLbl="node1" presStyleIdx="0" presStyleCnt="3"/>
      <dgm:spPr/>
      <dgm:t>
        <a:bodyPr/>
        <a:lstStyle/>
        <a:p>
          <a:endParaRPr lang="es-ES"/>
        </a:p>
      </dgm:t>
    </dgm:pt>
    <dgm:pt modelId="{463C9576-EA85-4944-AF98-98F240FB2F5D}" type="pres">
      <dgm:prSet presAssocID="{8D7AAE79-ECF8-4DAC-966F-6C7009122DFF}" presName="arrow" presStyleLbl="node1" presStyleIdx="1" presStyleCnt="3"/>
      <dgm:spPr/>
      <dgm:t>
        <a:bodyPr/>
        <a:lstStyle/>
        <a:p>
          <a:endParaRPr lang="es-ES"/>
        </a:p>
      </dgm:t>
    </dgm:pt>
    <dgm:pt modelId="{41412A25-05E8-4725-89A5-30C7F7458B0E}" type="pres">
      <dgm:prSet presAssocID="{8D7AAE79-ECF8-4DAC-966F-6C7009122DFF}" presName="descendantArrow" presStyleCnt="0"/>
      <dgm:spPr/>
      <dgm:t>
        <a:bodyPr/>
        <a:lstStyle/>
        <a:p>
          <a:endParaRPr lang="es-ES"/>
        </a:p>
      </dgm:t>
    </dgm:pt>
    <dgm:pt modelId="{A3755F6A-1DCB-4DA8-92EF-C5AF990E91B2}" type="pres">
      <dgm:prSet presAssocID="{DAB4141A-DAA3-47EE-8ABD-E784D4D194FF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825386-8C52-435A-AC9D-9409C3E0A196}" type="pres">
      <dgm:prSet presAssocID="{95159F88-A57F-43F8-B963-261155E3A425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FB1022-D0C8-416F-8FB1-7C19DD8E040F}" type="pres">
      <dgm:prSet presAssocID="{CF8B3016-9F4B-478C-AD0B-A0201B51B555}" presName="sp" presStyleCnt="0"/>
      <dgm:spPr/>
      <dgm:t>
        <a:bodyPr/>
        <a:lstStyle/>
        <a:p>
          <a:endParaRPr lang="es-ES"/>
        </a:p>
      </dgm:t>
    </dgm:pt>
    <dgm:pt modelId="{D28651B2-97DB-4C67-ACA6-26AA28B2B0A0}" type="pres">
      <dgm:prSet presAssocID="{84A0B856-0AD7-4429-BACE-178ECA689C53}" presName="arrowAndChildren" presStyleCnt="0"/>
      <dgm:spPr/>
      <dgm:t>
        <a:bodyPr/>
        <a:lstStyle/>
        <a:p>
          <a:endParaRPr lang="es-ES"/>
        </a:p>
      </dgm:t>
    </dgm:pt>
    <dgm:pt modelId="{6CBDCF1E-2616-40AC-AE24-87EC2B1A4CE1}" type="pres">
      <dgm:prSet presAssocID="{84A0B856-0AD7-4429-BACE-178ECA689C53}" presName="parentTextArrow" presStyleLbl="node1" presStyleIdx="1" presStyleCnt="3"/>
      <dgm:spPr/>
      <dgm:t>
        <a:bodyPr/>
        <a:lstStyle/>
        <a:p>
          <a:endParaRPr lang="es-ES"/>
        </a:p>
      </dgm:t>
    </dgm:pt>
    <dgm:pt modelId="{79947C89-2E39-41A0-A8D3-C71509A942FC}" type="pres">
      <dgm:prSet presAssocID="{84A0B856-0AD7-4429-BACE-178ECA689C53}" presName="arrow" presStyleLbl="node1" presStyleIdx="2" presStyleCnt="3"/>
      <dgm:spPr/>
      <dgm:t>
        <a:bodyPr/>
        <a:lstStyle/>
        <a:p>
          <a:endParaRPr lang="es-ES"/>
        </a:p>
      </dgm:t>
    </dgm:pt>
    <dgm:pt modelId="{874A491A-F960-49EE-A125-B581A9E756C4}" type="pres">
      <dgm:prSet presAssocID="{84A0B856-0AD7-4429-BACE-178ECA689C53}" presName="descendantArrow" presStyleCnt="0"/>
      <dgm:spPr/>
      <dgm:t>
        <a:bodyPr/>
        <a:lstStyle/>
        <a:p>
          <a:endParaRPr lang="es-ES"/>
        </a:p>
      </dgm:t>
    </dgm:pt>
    <dgm:pt modelId="{13AFEAC1-FF7B-44AC-ADAA-FD0E87DB9F8A}" type="pres">
      <dgm:prSet presAssocID="{5070C2AA-4A2F-4A8C-AEA0-4A27BC7236DC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A056CC-E22A-4CAE-B2D3-42B4BF6FE2B5}" type="pres">
      <dgm:prSet presAssocID="{6AC79654-1345-4AE1-BCCA-102E339464C3}" presName="childTextArrow" presStyleLbl="fgAccFollowNode1" presStyleIdx="5" presStyleCnt="6" custLinFactNeighborX="11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D415E9A-E15D-445C-AD73-C47D0A33C775}" type="presOf" srcId="{8D7AAE79-ECF8-4DAC-966F-6C7009122DFF}" destId="{D5FA4E30-E3A3-48EF-B0FA-ABA7652F5ADB}" srcOrd="0" destOrd="0" presId="urn:microsoft.com/office/officeart/2005/8/layout/process4"/>
    <dgm:cxn modelId="{649CC94E-D1DE-4126-BBFE-83A788FD1713}" srcId="{84A0B856-0AD7-4429-BACE-178ECA689C53}" destId="{6AC79654-1345-4AE1-BCCA-102E339464C3}" srcOrd="1" destOrd="0" parTransId="{BEC25EAD-5B13-451D-BFB2-2DFB9135F8DD}" sibTransId="{1888AAEE-994C-47A0-AC7E-233475ACFB5F}"/>
    <dgm:cxn modelId="{54876108-D487-4CF7-8D45-E7947231B880}" type="presOf" srcId="{FE22102C-C2B4-4E6F-9097-526E454CCAB7}" destId="{6A3011A4-0BF3-4E8B-89CF-6AB77F242C68}" srcOrd="0" destOrd="0" presId="urn:microsoft.com/office/officeart/2005/8/layout/process4"/>
    <dgm:cxn modelId="{A3618377-8B86-4C6F-8D67-C85C05AAF64B}" type="presOf" srcId="{9DB8A57B-8781-4C07-8726-05A9EDE4F10F}" destId="{636B7463-0B5A-4E85-B49D-031FCC8DB799}" srcOrd="0" destOrd="0" presId="urn:microsoft.com/office/officeart/2005/8/layout/process4"/>
    <dgm:cxn modelId="{F73B33E1-8F67-4376-9074-EE0650005A73}" type="presOf" srcId="{DAB4141A-DAA3-47EE-8ABD-E784D4D194FF}" destId="{A3755F6A-1DCB-4DA8-92EF-C5AF990E91B2}" srcOrd="0" destOrd="0" presId="urn:microsoft.com/office/officeart/2005/8/layout/process4"/>
    <dgm:cxn modelId="{7CB830E5-E82F-48A9-AC29-1BCD92CBB251}" srcId="{84A0B856-0AD7-4429-BACE-178ECA689C53}" destId="{5070C2AA-4A2F-4A8C-AEA0-4A27BC7236DC}" srcOrd="0" destOrd="0" parTransId="{3B24BC67-C136-4CE7-88C9-A4418E3389B3}" sibTransId="{79A6081A-245A-42C9-9017-C1A4B0241533}"/>
    <dgm:cxn modelId="{36BEA3F9-A6B9-470D-B184-AC5033771A81}" type="presOf" srcId="{84A0B856-0AD7-4429-BACE-178ECA689C53}" destId="{79947C89-2E39-41A0-A8D3-C71509A942FC}" srcOrd="1" destOrd="0" presId="urn:microsoft.com/office/officeart/2005/8/layout/process4"/>
    <dgm:cxn modelId="{783AB017-4375-4B49-AB75-9EB2E54EFBDB}" type="presOf" srcId="{95159F88-A57F-43F8-B963-261155E3A425}" destId="{1D825386-8C52-435A-AC9D-9409C3E0A196}" srcOrd="0" destOrd="0" presId="urn:microsoft.com/office/officeart/2005/8/layout/process4"/>
    <dgm:cxn modelId="{B5E0F695-9B1E-40CD-AECB-329E4865B1CF}" srcId="{FE22102C-C2B4-4E6F-9097-526E454CCAB7}" destId="{9717AE6B-A63D-4B64-8C83-F204E51A1AC8}" srcOrd="0" destOrd="0" parTransId="{98093A7C-9255-4618-908B-477A93C0901D}" sibTransId="{46D6FA1E-C6CC-4773-9C2C-07BA145E321A}"/>
    <dgm:cxn modelId="{359C2A4D-B98E-482A-BB7A-C97E1706685D}" type="presOf" srcId="{FE22102C-C2B4-4E6F-9097-526E454CCAB7}" destId="{65291F52-50B0-4E6B-A775-F9F8D1149232}" srcOrd="1" destOrd="0" presId="urn:microsoft.com/office/officeart/2005/8/layout/process4"/>
    <dgm:cxn modelId="{470B8FEE-8195-443A-AD9C-B3AA14555A60}" srcId="{9301B9A0-6B72-4DDC-B05E-EE7AE5B04A28}" destId="{84A0B856-0AD7-4429-BACE-178ECA689C53}" srcOrd="0" destOrd="0" parTransId="{25918864-346D-48C9-A4C8-AC3BDFDA1A11}" sibTransId="{CF8B3016-9F4B-478C-AD0B-A0201B51B555}"/>
    <dgm:cxn modelId="{B7887DB7-DEA5-4779-9CF6-C18C3EF96369}" srcId="{8D7AAE79-ECF8-4DAC-966F-6C7009122DFF}" destId="{95159F88-A57F-43F8-B963-261155E3A425}" srcOrd="1" destOrd="0" parTransId="{F27DEF0C-805D-457B-BE70-14190A5C642C}" sibTransId="{7D7AA85E-328D-4FC6-93CE-DB2C7B6F5850}"/>
    <dgm:cxn modelId="{CA51DC40-9F6E-4454-ABAE-A6E91493ACC6}" type="presOf" srcId="{8D7AAE79-ECF8-4DAC-966F-6C7009122DFF}" destId="{463C9576-EA85-4944-AF98-98F240FB2F5D}" srcOrd="1" destOrd="0" presId="urn:microsoft.com/office/officeart/2005/8/layout/process4"/>
    <dgm:cxn modelId="{1A8E00AA-44FF-4618-ACF8-1DC6CEF0264A}" type="presOf" srcId="{9717AE6B-A63D-4B64-8C83-F204E51A1AC8}" destId="{2C7A5A43-979C-4AA5-9EFD-81212017C711}" srcOrd="0" destOrd="0" presId="urn:microsoft.com/office/officeart/2005/8/layout/process4"/>
    <dgm:cxn modelId="{B67F29C4-F737-4E28-849A-B3213F9C4176}" type="presOf" srcId="{84A0B856-0AD7-4429-BACE-178ECA689C53}" destId="{6CBDCF1E-2616-40AC-AE24-87EC2B1A4CE1}" srcOrd="0" destOrd="0" presId="urn:microsoft.com/office/officeart/2005/8/layout/process4"/>
    <dgm:cxn modelId="{D49A870E-586F-4678-A4AB-64EE72D5E2A3}" srcId="{9301B9A0-6B72-4DDC-B05E-EE7AE5B04A28}" destId="{8D7AAE79-ECF8-4DAC-966F-6C7009122DFF}" srcOrd="1" destOrd="0" parTransId="{342471BB-89CE-444B-9706-D0427B552D92}" sibTransId="{1AAF360F-3D32-44DB-B3EB-0B973C6EC6B7}"/>
    <dgm:cxn modelId="{1B35E4E9-3F75-4461-91BC-1630A51AFE48}" type="presOf" srcId="{9301B9A0-6B72-4DDC-B05E-EE7AE5B04A28}" destId="{C28803A9-DFFB-46F3-B84E-98F32DC5F512}" srcOrd="0" destOrd="0" presId="urn:microsoft.com/office/officeart/2005/8/layout/process4"/>
    <dgm:cxn modelId="{5FD28690-2BBC-49F8-9C55-F3F02DE1133F}" type="presOf" srcId="{5070C2AA-4A2F-4A8C-AEA0-4A27BC7236DC}" destId="{13AFEAC1-FF7B-44AC-ADAA-FD0E87DB9F8A}" srcOrd="0" destOrd="0" presId="urn:microsoft.com/office/officeart/2005/8/layout/process4"/>
    <dgm:cxn modelId="{5FF796D2-7450-4217-8C80-35A8094748E5}" srcId="{FE22102C-C2B4-4E6F-9097-526E454CCAB7}" destId="{9DB8A57B-8781-4C07-8726-05A9EDE4F10F}" srcOrd="1" destOrd="0" parTransId="{0DD066BF-4FB1-4F29-B1A7-CCA56B0BB6B1}" sibTransId="{47DCBA76-0D6B-4B94-AE8A-F6619833BD2B}"/>
    <dgm:cxn modelId="{4D404A1F-4399-4718-B765-8F79B791C70F}" type="presOf" srcId="{6AC79654-1345-4AE1-BCCA-102E339464C3}" destId="{EDA056CC-E22A-4CAE-B2D3-42B4BF6FE2B5}" srcOrd="0" destOrd="0" presId="urn:microsoft.com/office/officeart/2005/8/layout/process4"/>
    <dgm:cxn modelId="{C1A6A74E-8B42-4A01-98E9-4C5A2BE0E8B6}" srcId="{9301B9A0-6B72-4DDC-B05E-EE7AE5B04A28}" destId="{FE22102C-C2B4-4E6F-9097-526E454CCAB7}" srcOrd="2" destOrd="0" parTransId="{2F302A45-2180-44E3-B379-C6E4686A23AB}" sibTransId="{F6B83D96-C8EE-40F8-B2DE-D561F8D56847}"/>
    <dgm:cxn modelId="{6116C7EA-BED5-4525-9272-60BDA24BEDA4}" srcId="{8D7AAE79-ECF8-4DAC-966F-6C7009122DFF}" destId="{DAB4141A-DAA3-47EE-8ABD-E784D4D194FF}" srcOrd="0" destOrd="0" parTransId="{3D98A340-8E28-4BCD-B09D-3D9AC6483B59}" sibTransId="{5875ABD7-7B84-4908-8AAE-705AD6AB4FD4}"/>
    <dgm:cxn modelId="{B0EFE53E-C30A-44C6-BC4E-BEDBE0167B73}" type="presParOf" srcId="{C28803A9-DFFB-46F3-B84E-98F32DC5F512}" destId="{E2C9886D-A925-407C-AAB7-464786C5E9E9}" srcOrd="0" destOrd="0" presId="urn:microsoft.com/office/officeart/2005/8/layout/process4"/>
    <dgm:cxn modelId="{5735126D-2F50-4725-A7A9-0636B67266CE}" type="presParOf" srcId="{E2C9886D-A925-407C-AAB7-464786C5E9E9}" destId="{6A3011A4-0BF3-4E8B-89CF-6AB77F242C68}" srcOrd="0" destOrd="0" presId="urn:microsoft.com/office/officeart/2005/8/layout/process4"/>
    <dgm:cxn modelId="{08C98BFF-38F2-4E3C-8679-CB75A72B2546}" type="presParOf" srcId="{E2C9886D-A925-407C-AAB7-464786C5E9E9}" destId="{65291F52-50B0-4E6B-A775-F9F8D1149232}" srcOrd="1" destOrd="0" presId="urn:microsoft.com/office/officeart/2005/8/layout/process4"/>
    <dgm:cxn modelId="{FA558C0D-EDE5-46EA-A1AC-E80045B588FC}" type="presParOf" srcId="{E2C9886D-A925-407C-AAB7-464786C5E9E9}" destId="{147442FE-AEBE-4CEA-9D02-58AECBBB126C}" srcOrd="2" destOrd="0" presId="urn:microsoft.com/office/officeart/2005/8/layout/process4"/>
    <dgm:cxn modelId="{856B101C-BF9C-4D69-9E18-E57CD1295AD9}" type="presParOf" srcId="{147442FE-AEBE-4CEA-9D02-58AECBBB126C}" destId="{2C7A5A43-979C-4AA5-9EFD-81212017C711}" srcOrd="0" destOrd="0" presId="urn:microsoft.com/office/officeart/2005/8/layout/process4"/>
    <dgm:cxn modelId="{7E14691A-292A-4105-A010-5731C82494C2}" type="presParOf" srcId="{147442FE-AEBE-4CEA-9D02-58AECBBB126C}" destId="{636B7463-0B5A-4E85-B49D-031FCC8DB799}" srcOrd="1" destOrd="0" presId="urn:microsoft.com/office/officeart/2005/8/layout/process4"/>
    <dgm:cxn modelId="{3AAC3A85-174C-4481-B347-B46C4CA4B985}" type="presParOf" srcId="{C28803A9-DFFB-46F3-B84E-98F32DC5F512}" destId="{528456A9-A475-4C76-BF46-2B814D5A01B4}" srcOrd="1" destOrd="0" presId="urn:microsoft.com/office/officeart/2005/8/layout/process4"/>
    <dgm:cxn modelId="{452D8272-DC1D-4985-B9AD-9BB6D8818949}" type="presParOf" srcId="{C28803A9-DFFB-46F3-B84E-98F32DC5F512}" destId="{67356723-D11D-4A85-A1F3-C7618DCFAF06}" srcOrd="2" destOrd="0" presId="urn:microsoft.com/office/officeart/2005/8/layout/process4"/>
    <dgm:cxn modelId="{FE308259-4805-4DEC-A258-D01BD979AF2A}" type="presParOf" srcId="{67356723-D11D-4A85-A1F3-C7618DCFAF06}" destId="{D5FA4E30-E3A3-48EF-B0FA-ABA7652F5ADB}" srcOrd="0" destOrd="0" presId="urn:microsoft.com/office/officeart/2005/8/layout/process4"/>
    <dgm:cxn modelId="{D8D92F5A-5042-4781-8916-C104661299DA}" type="presParOf" srcId="{67356723-D11D-4A85-A1F3-C7618DCFAF06}" destId="{463C9576-EA85-4944-AF98-98F240FB2F5D}" srcOrd="1" destOrd="0" presId="urn:microsoft.com/office/officeart/2005/8/layout/process4"/>
    <dgm:cxn modelId="{836C8515-A9C1-474E-B14B-B4A70C96972F}" type="presParOf" srcId="{67356723-D11D-4A85-A1F3-C7618DCFAF06}" destId="{41412A25-05E8-4725-89A5-30C7F7458B0E}" srcOrd="2" destOrd="0" presId="urn:microsoft.com/office/officeart/2005/8/layout/process4"/>
    <dgm:cxn modelId="{887D7F36-B8A2-4C32-AC4F-CFC015EB04B4}" type="presParOf" srcId="{41412A25-05E8-4725-89A5-30C7F7458B0E}" destId="{A3755F6A-1DCB-4DA8-92EF-C5AF990E91B2}" srcOrd="0" destOrd="0" presId="urn:microsoft.com/office/officeart/2005/8/layout/process4"/>
    <dgm:cxn modelId="{C331DC94-8372-4A8E-B12D-71DE3D8FFC1D}" type="presParOf" srcId="{41412A25-05E8-4725-89A5-30C7F7458B0E}" destId="{1D825386-8C52-435A-AC9D-9409C3E0A196}" srcOrd="1" destOrd="0" presId="urn:microsoft.com/office/officeart/2005/8/layout/process4"/>
    <dgm:cxn modelId="{EBE7CDB9-E892-40A3-A1C2-22CDD46C63E2}" type="presParOf" srcId="{C28803A9-DFFB-46F3-B84E-98F32DC5F512}" destId="{9EFB1022-D0C8-416F-8FB1-7C19DD8E040F}" srcOrd="3" destOrd="0" presId="urn:microsoft.com/office/officeart/2005/8/layout/process4"/>
    <dgm:cxn modelId="{D16C355C-6F34-43ED-AF34-225EEBE7857F}" type="presParOf" srcId="{C28803A9-DFFB-46F3-B84E-98F32DC5F512}" destId="{D28651B2-97DB-4C67-ACA6-26AA28B2B0A0}" srcOrd="4" destOrd="0" presId="urn:microsoft.com/office/officeart/2005/8/layout/process4"/>
    <dgm:cxn modelId="{5A954C43-EED1-4FE4-BF34-A4B9E54E8006}" type="presParOf" srcId="{D28651B2-97DB-4C67-ACA6-26AA28B2B0A0}" destId="{6CBDCF1E-2616-40AC-AE24-87EC2B1A4CE1}" srcOrd="0" destOrd="0" presId="urn:microsoft.com/office/officeart/2005/8/layout/process4"/>
    <dgm:cxn modelId="{49C63E39-EFE4-43B8-9439-987778C47E7F}" type="presParOf" srcId="{D28651B2-97DB-4C67-ACA6-26AA28B2B0A0}" destId="{79947C89-2E39-41A0-A8D3-C71509A942FC}" srcOrd="1" destOrd="0" presId="urn:microsoft.com/office/officeart/2005/8/layout/process4"/>
    <dgm:cxn modelId="{83F3CEF4-46A7-4412-9526-9D223A1A8F89}" type="presParOf" srcId="{D28651B2-97DB-4C67-ACA6-26AA28B2B0A0}" destId="{874A491A-F960-49EE-A125-B581A9E756C4}" srcOrd="2" destOrd="0" presId="urn:microsoft.com/office/officeart/2005/8/layout/process4"/>
    <dgm:cxn modelId="{D2783D04-533C-48D1-9548-7EBD0027A651}" type="presParOf" srcId="{874A491A-F960-49EE-A125-B581A9E756C4}" destId="{13AFEAC1-FF7B-44AC-ADAA-FD0E87DB9F8A}" srcOrd="0" destOrd="0" presId="urn:microsoft.com/office/officeart/2005/8/layout/process4"/>
    <dgm:cxn modelId="{5C0038DD-E348-466B-B171-B426E6607507}" type="presParOf" srcId="{874A491A-F960-49EE-A125-B581A9E756C4}" destId="{EDA056CC-E22A-4CAE-B2D3-42B4BF6FE2B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24FC0-BA90-474C-9999-57625D07E937}">
      <dsp:nvSpPr>
        <dsp:cNvPr id="0" name=""/>
        <dsp:cNvSpPr/>
      </dsp:nvSpPr>
      <dsp:spPr>
        <a:xfrm rot="5400000">
          <a:off x="-238809" y="239231"/>
          <a:ext cx="1592066" cy="111444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/>
            <a:t>Socialización </a:t>
          </a:r>
        </a:p>
      </dsp:txBody>
      <dsp:txXfrm rot="-5400000">
        <a:off x="1" y="557644"/>
        <a:ext cx="1114446" cy="477620"/>
      </dsp:txXfrm>
    </dsp:sp>
    <dsp:sp modelId="{AAFB7EB7-6006-49A9-8E5A-78EFDAD51BE8}">
      <dsp:nvSpPr>
        <dsp:cNvPr id="0" name=""/>
        <dsp:cNvSpPr/>
      </dsp:nvSpPr>
      <dsp:spPr>
        <a:xfrm rot="5400000">
          <a:off x="3406615" y="-2291747"/>
          <a:ext cx="1034843" cy="561918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b="1" kern="12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Sector Movilidad </a:t>
          </a:r>
          <a:endParaRPr lang="es-MX" sz="1200" b="1" kern="1200" dirty="0">
            <a:solidFill>
              <a:srgbClr val="00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Entidades Responsables y Corresponsables 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Consejos de la Bicicleta (Locales y Distrital)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Concejo de Bogotá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Colectivos de la Bicicleta</a:t>
          </a:r>
          <a:endParaRPr lang="es-MX" sz="1200" kern="1200" dirty="0"/>
        </a:p>
      </dsp:txBody>
      <dsp:txXfrm rot="-5400000">
        <a:off x="1114447" y="50938"/>
        <a:ext cx="5568664" cy="933809"/>
      </dsp:txXfrm>
    </dsp:sp>
    <dsp:sp modelId="{157A5B40-6DC9-40E8-ACF3-509A7E4BC8B6}">
      <dsp:nvSpPr>
        <dsp:cNvPr id="0" name=""/>
        <dsp:cNvSpPr/>
      </dsp:nvSpPr>
      <dsp:spPr>
        <a:xfrm rot="5400000">
          <a:off x="-238809" y="1636957"/>
          <a:ext cx="1592066" cy="111444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/>
            <a:t>Seguimiento </a:t>
          </a:r>
          <a:r>
            <a:rPr lang="es-MX" sz="1200" b="1" kern="1200" dirty="0" smtClean="0"/>
            <a:t>SDM</a:t>
          </a:r>
          <a:endParaRPr lang="es-MX" sz="1200" b="1" kern="1200" dirty="0"/>
        </a:p>
      </dsp:txBody>
      <dsp:txXfrm rot="-5400000">
        <a:off x="1" y="1955370"/>
        <a:ext cx="1114446" cy="477620"/>
      </dsp:txXfrm>
    </dsp:sp>
    <dsp:sp modelId="{798CFDB0-EA31-4167-9969-64D56B6D3D73}">
      <dsp:nvSpPr>
        <dsp:cNvPr id="0" name=""/>
        <dsp:cNvSpPr/>
      </dsp:nvSpPr>
      <dsp:spPr>
        <a:xfrm rot="5400000">
          <a:off x="3406615" y="-894021"/>
          <a:ext cx="1034843" cy="561918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Acompañamiento constante SBP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Tablero </a:t>
          </a:r>
          <a:r>
            <a:rPr lang="es-MX" sz="1200" kern="1200" dirty="0"/>
            <a:t>de Seguimiento avances </a:t>
          </a:r>
          <a:r>
            <a:rPr lang="es-MX" sz="1200" kern="1200" dirty="0" smtClean="0"/>
            <a:t>– PPB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Delegados por Entidades Responsables 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/>
            <a:t>Mesas de Seguimiento SDM</a:t>
          </a:r>
        </a:p>
      </dsp:txBody>
      <dsp:txXfrm rot="-5400000">
        <a:off x="1114447" y="1448664"/>
        <a:ext cx="5568664" cy="933809"/>
      </dsp:txXfrm>
    </dsp:sp>
    <dsp:sp modelId="{5AF1DD97-853F-4833-AF06-03A48CBC2BF6}">
      <dsp:nvSpPr>
        <dsp:cNvPr id="0" name=""/>
        <dsp:cNvSpPr/>
      </dsp:nvSpPr>
      <dsp:spPr>
        <a:xfrm rot="5400000">
          <a:off x="-238809" y="3034682"/>
          <a:ext cx="1592066" cy="111444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/>
            <a:t>Seguimiento Distrital</a:t>
          </a:r>
        </a:p>
      </dsp:txBody>
      <dsp:txXfrm rot="-5400000">
        <a:off x="1" y="3353095"/>
        <a:ext cx="1114446" cy="477620"/>
      </dsp:txXfrm>
    </dsp:sp>
    <dsp:sp modelId="{27A544FB-27F6-4895-A396-E5D32A42A70E}">
      <dsp:nvSpPr>
        <dsp:cNvPr id="0" name=""/>
        <dsp:cNvSpPr/>
      </dsp:nvSpPr>
      <dsp:spPr>
        <a:xfrm rot="5400000">
          <a:off x="3406615" y="503703"/>
          <a:ext cx="1034843" cy="561918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/>
            <a:t>Seguimiento Trimestral </a:t>
          </a:r>
          <a:r>
            <a:rPr lang="es-MX" sz="1200" kern="1200" dirty="0" smtClean="0"/>
            <a:t>– SDP –SEGPLAN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/>
            <a:t>Informe Semestral Concejo de Bogotá (Art. 106 PDD)</a:t>
          </a:r>
        </a:p>
      </dsp:txBody>
      <dsp:txXfrm rot="-5400000">
        <a:off x="1114447" y="2846389"/>
        <a:ext cx="5568664" cy="9338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91F52-50B0-4E6B-A775-F9F8D1149232}">
      <dsp:nvSpPr>
        <dsp:cNvPr id="0" name=""/>
        <dsp:cNvSpPr/>
      </dsp:nvSpPr>
      <dsp:spPr>
        <a:xfrm>
          <a:off x="0" y="3261815"/>
          <a:ext cx="5464504" cy="10706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/>
            <a:t>Validación OAPI</a:t>
          </a:r>
        </a:p>
      </dsp:txBody>
      <dsp:txXfrm>
        <a:off x="0" y="3261815"/>
        <a:ext cx="5464504" cy="578124"/>
      </dsp:txXfrm>
    </dsp:sp>
    <dsp:sp modelId="{2C7A5A43-979C-4AA5-9EFD-81212017C711}">
      <dsp:nvSpPr>
        <dsp:cNvPr id="0" name=""/>
        <dsp:cNvSpPr/>
      </dsp:nvSpPr>
      <dsp:spPr>
        <a:xfrm>
          <a:off x="0" y="3818527"/>
          <a:ext cx="2732252" cy="49247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/>
            <a:t>La OAPI corrobora la veracidad de la información</a:t>
          </a:r>
        </a:p>
      </dsp:txBody>
      <dsp:txXfrm>
        <a:off x="0" y="3818527"/>
        <a:ext cx="2732252" cy="492476"/>
      </dsp:txXfrm>
    </dsp:sp>
    <dsp:sp modelId="{636B7463-0B5A-4E85-B49D-031FCC8DB799}">
      <dsp:nvSpPr>
        <dsp:cNvPr id="0" name=""/>
        <dsp:cNvSpPr/>
      </dsp:nvSpPr>
      <dsp:spPr>
        <a:xfrm>
          <a:off x="2732252" y="3818527"/>
          <a:ext cx="2732252" cy="49247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/>
            <a:t>Desde el usuario de la Jefe de la OAPI en el </a:t>
          </a:r>
          <a:r>
            <a:rPr lang="es-MX" sz="1400" b="0" i="0" kern="1200" dirty="0"/>
            <a:t>SSEPP se valida. </a:t>
          </a:r>
          <a:endParaRPr lang="es-MX" sz="1400" kern="1200" dirty="0"/>
        </a:p>
      </dsp:txBody>
      <dsp:txXfrm>
        <a:off x="2732252" y="3818527"/>
        <a:ext cx="2732252" cy="492476"/>
      </dsp:txXfrm>
    </dsp:sp>
    <dsp:sp modelId="{463C9576-EA85-4944-AF98-98F240FB2F5D}">
      <dsp:nvSpPr>
        <dsp:cNvPr id="0" name=""/>
        <dsp:cNvSpPr/>
      </dsp:nvSpPr>
      <dsp:spPr>
        <a:xfrm rot="10800000">
          <a:off x="0" y="1631290"/>
          <a:ext cx="5464504" cy="1646583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/>
            <a:t>Aprobación por parte de directivos responsables </a:t>
          </a:r>
        </a:p>
      </dsp:txBody>
      <dsp:txXfrm rot="-10800000">
        <a:off x="0" y="1631290"/>
        <a:ext cx="5464504" cy="577950"/>
      </dsp:txXfrm>
    </dsp:sp>
    <dsp:sp modelId="{A3755F6A-1DCB-4DA8-92EF-C5AF990E91B2}">
      <dsp:nvSpPr>
        <dsp:cNvPr id="0" name=""/>
        <dsp:cNvSpPr/>
      </dsp:nvSpPr>
      <dsp:spPr>
        <a:xfrm>
          <a:off x="0" y="2209241"/>
          <a:ext cx="2732252" cy="49232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/>
            <a:t>Directivos revisan información</a:t>
          </a:r>
        </a:p>
      </dsp:txBody>
      <dsp:txXfrm>
        <a:off x="0" y="2209241"/>
        <a:ext cx="2732252" cy="492328"/>
      </dsp:txXfrm>
    </dsp:sp>
    <dsp:sp modelId="{1D825386-8C52-435A-AC9D-9409C3E0A196}">
      <dsp:nvSpPr>
        <dsp:cNvPr id="0" name=""/>
        <dsp:cNvSpPr/>
      </dsp:nvSpPr>
      <dsp:spPr>
        <a:xfrm>
          <a:off x="2732252" y="2209241"/>
          <a:ext cx="2732252" cy="49232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/>
            <a:t>Desde el usuario del directivo en el SSEPP se aprueba</a:t>
          </a:r>
        </a:p>
      </dsp:txBody>
      <dsp:txXfrm>
        <a:off x="2732252" y="2209241"/>
        <a:ext cx="2732252" cy="492328"/>
      </dsp:txXfrm>
    </dsp:sp>
    <dsp:sp modelId="{79947C89-2E39-41A0-A8D3-C71509A942FC}">
      <dsp:nvSpPr>
        <dsp:cNvPr id="0" name=""/>
        <dsp:cNvSpPr/>
      </dsp:nvSpPr>
      <dsp:spPr>
        <a:xfrm rot="10800000">
          <a:off x="0" y="765"/>
          <a:ext cx="5464504" cy="1646583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/>
            <a:t>Seguimiento trimestral*</a:t>
          </a:r>
        </a:p>
      </dsp:txBody>
      <dsp:txXfrm rot="-10800000">
        <a:off x="0" y="765"/>
        <a:ext cx="5464504" cy="577950"/>
      </dsp:txXfrm>
    </dsp:sp>
    <dsp:sp modelId="{13AFEAC1-FF7B-44AC-ADAA-FD0E87DB9F8A}">
      <dsp:nvSpPr>
        <dsp:cNvPr id="0" name=""/>
        <dsp:cNvSpPr/>
      </dsp:nvSpPr>
      <dsp:spPr>
        <a:xfrm>
          <a:off x="0" y="578716"/>
          <a:ext cx="2732252" cy="49232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/>
            <a:t>Áreas responsables reportan a SBP</a:t>
          </a:r>
        </a:p>
      </dsp:txBody>
      <dsp:txXfrm>
        <a:off x="0" y="578716"/>
        <a:ext cx="2732252" cy="492328"/>
      </dsp:txXfrm>
    </dsp:sp>
    <dsp:sp modelId="{EDA056CC-E22A-4CAE-B2D3-42B4BF6FE2B5}">
      <dsp:nvSpPr>
        <dsp:cNvPr id="0" name=""/>
        <dsp:cNvSpPr/>
      </dsp:nvSpPr>
      <dsp:spPr>
        <a:xfrm>
          <a:off x="2732252" y="578716"/>
          <a:ext cx="2732252" cy="49232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/>
            <a:t>SBP sube información al aplicativo SSEPP</a:t>
          </a:r>
        </a:p>
      </dsp:txBody>
      <dsp:txXfrm>
        <a:off x="2732252" y="578716"/>
        <a:ext cx="2732252" cy="492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29" name="Google Shape;4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b606e0291e_1_9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95" name="Google Shape;1095;gb606e0291e_1_9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5376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b606e0291e_1_9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95" name="Google Shape;1095;gb606e0291e_1_9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31316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b4ad7a063e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0" name="Google Shape;460;gb4ad7a063e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461" name="Google Shape;461;gb4ad7a063e_1_1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CO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7675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abe8600832_0_1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503" name="Google Shape;503;gabe8600832_0_1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b6fe719f7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69" name="Google Shape;469;gb6fe719f7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9928e4c477_1_1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9" name="Google Shape;269;g9928e4c477_1_1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90" name="Google Shape;7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b279c3fcd0_1_7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 b="1" dirty="0"/>
              <a:t>Resultado:</a:t>
            </a:r>
            <a:r>
              <a:rPr lang="es-CO" dirty="0"/>
              <a:t> Es el efecto generado por la entrega de bienes y servicios por parte del Estado a una población específica.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 b="1" dirty="0"/>
              <a:t>Producto</a:t>
            </a:r>
            <a:r>
              <a:rPr lang="es-CO" dirty="0"/>
              <a:t>: Son los bienes y servicios provistos por el Estado. </a:t>
            </a:r>
            <a:endParaRPr dirty="0"/>
          </a:p>
        </p:txBody>
      </p:sp>
      <p:sp>
        <p:nvSpPr>
          <p:cNvPr id="1298" name="Google Shape;1298;gb279c3fcd0_1_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57361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 b="1" dirty="0"/>
              <a:t>Resultado:</a:t>
            </a:r>
            <a:r>
              <a:rPr lang="es-CO" dirty="0"/>
              <a:t> Es el efecto generado por la entrega de bienes y servicios por parte del Estado a una población específica.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 b="1" dirty="0"/>
              <a:t>Producto</a:t>
            </a:r>
            <a:r>
              <a:rPr lang="es-CO" dirty="0"/>
              <a:t>: Son los bienes y servicios provistos por el Estado. </a:t>
            </a:r>
            <a:endParaRPr dirty="0"/>
          </a:p>
        </p:txBody>
      </p:sp>
      <p:sp>
        <p:nvSpPr>
          <p:cNvPr id="1306" name="Google Shape;130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4208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b606e0291e_1_1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 b="1" dirty="0"/>
              <a:t>Resultado:</a:t>
            </a:r>
            <a:r>
              <a:rPr lang="es-CO" dirty="0"/>
              <a:t> Es el efecto generado por la entrega de bienes y servicios por parte del Estado a una población específica.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 b="1" dirty="0"/>
              <a:t>Producto</a:t>
            </a:r>
            <a:r>
              <a:rPr lang="es-CO" dirty="0"/>
              <a:t>: Son los bienes y servicios provistos por el Estado. </a:t>
            </a:r>
            <a:endParaRPr dirty="0"/>
          </a:p>
        </p:txBody>
      </p:sp>
      <p:sp>
        <p:nvSpPr>
          <p:cNvPr id="1318" name="Google Shape;1318;gb606e0291e_1_1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67835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b606e0291e_1_1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 b="1" dirty="0"/>
              <a:t>Resultado:</a:t>
            </a:r>
            <a:r>
              <a:rPr lang="es-CO" dirty="0"/>
              <a:t> Es el efecto generado por la entrega de bienes y servicios por parte del Estado a una población específica.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 b="1" dirty="0"/>
              <a:t>Producto</a:t>
            </a:r>
            <a:r>
              <a:rPr lang="es-CO" dirty="0"/>
              <a:t>: Son los bienes y servicios provistos por el Estado. </a:t>
            </a:r>
            <a:endParaRPr dirty="0"/>
          </a:p>
        </p:txBody>
      </p:sp>
      <p:sp>
        <p:nvSpPr>
          <p:cNvPr id="1318" name="Google Shape;1318;gb606e0291e_1_1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1057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1" name="Google Shape;141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2" name="Google Shape;142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5" name="Google Shape;145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6" name="Google Shape;146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0" name="Google Shape;150;p3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1" name="Google Shape;15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2" name="Google Shape;15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3" name="Google Shape;15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7" name="Google Shape;157;p4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8" name="Google Shape;158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9" name="Google Shape;159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0" name="Google Shape;16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5" name="Google Shape;165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6" name="Google Shape;166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1" name="Google Shape;171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2" name="Google Shape;172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b279c3fcd0_1_239"/>
          <p:cNvSpPr/>
          <p:nvPr/>
        </p:nvSpPr>
        <p:spPr>
          <a:xfrm>
            <a:off x="11210925" y="943995"/>
            <a:ext cx="19050" cy="47896"/>
          </a:xfrm>
          <a:custGeom>
            <a:avLst/>
            <a:gdLst/>
            <a:ahLst/>
            <a:cxnLst/>
            <a:rect l="l" t="t" r="r" b="b"/>
            <a:pathLst>
              <a:path w="28575" h="71755" extrusionOk="0">
                <a:moveTo>
                  <a:pt x="0" y="71426"/>
                </a:moveTo>
                <a:lnTo>
                  <a:pt x="28574" y="0"/>
                </a:lnTo>
              </a:path>
            </a:pathLst>
          </a:custGeom>
          <a:noFill/>
          <a:ln w="38100" cap="flat" cmpd="sng">
            <a:solidFill>
              <a:srgbClr val="C9D4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gb279c3fcd0_1_239"/>
          <p:cNvSpPr txBox="1">
            <a:spLocks noGrp="1"/>
          </p:cNvSpPr>
          <p:nvPr>
            <p:ph type="ctrTitle"/>
          </p:nvPr>
        </p:nvSpPr>
        <p:spPr>
          <a:xfrm>
            <a:off x="226799" y="-4890"/>
            <a:ext cx="11738401" cy="46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gb279c3fcd0_1_239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gb279c3fcd0_1_239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54" name="Google Shape;354;gb279c3fcd0_1_23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55" name="Google Shape;355;gb279c3fcd0_1_239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b279c3fcd0_1_20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58" name="Google Shape;358;gb279c3fcd0_1_20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59" name="Google Shape;359;gb279c3fcd0_1_206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b279c3fcd0_1_2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gb279c3fcd0_1_2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6" name="Google Shape;376;gb279c3fcd0_1_2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77" name="Google Shape;377;gb279c3fcd0_1_2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78" name="Google Shape;378;gb279c3fcd0_1_2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b279c3fcd0_1_232"/>
          <p:cNvSpPr txBox="1">
            <a:spLocks noGrp="1"/>
          </p:cNvSpPr>
          <p:nvPr>
            <p:ph type="title"/>
          </p:nvPr>
        </p:nvSpPr>
        <p:spPr>
          <a:xfrm>
            <a:off x="607906" y="770880"/>
            <a:ext cx="11092179" cy="342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2100" b="0" i="0">
                <a:solidFill>
                  <a:srgbClr val="D1536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gb279c3fcd0_1_232"/>
          <p:cNvSpPr txBox="1">
            <a:spLocks noGrp="1"/>
          </p:cNvSpPr>
          <p:nvPr>
            <p:ph type="body" idx="1"/>
          </p:nvPr>
        </p:nvSpPr>
        <p:spPr>
          <a:xfrm>
            <a:off x="908585" y="1466618"/>
            <a:ext cx="3586056" cy="3869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4800" b="0" i="0">
                <a:solidFill>
                  <a:srgbClr val="31CE3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gb279c3fcd0_1_232"/>
          <p:cNvSpPr txBox="1">
            <a:spLocks noGrp="1"/>
          </p:cNvSpPr>
          <p:nvPr>
            <p:ph type="body" idx="2"/>
          </p:nvPr>
        </p:nvSpPr>
        <p:spPr>
          <a:xfrm>
            <a:off x="7649249" y="1795610"/>
            <a:ext cx="3905250" cy="4472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900" b="0" i="0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gb279c3fcd0_1_23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84" name="Google Shape;384;gb279c3fcd0_1_23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85" name="Google Shape;385;gb279c3fcd0_1_232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1">
  <p:cSld name="Section Break 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9" name="Google Shape;19;p30"/>
          <p:cNvSpPr>
            <a:spLocks noGrp="1"/>
          </p:cNvSpPr>
          <p:nvPr>
            <p:ph type="body" idx="1"/>
          </p:nvPr>
        </p:nvSpPr>
        <p:spPr>
          <a:xfrm>
            <a:off x="433195" y="1940835"/>
            <a:ext cx="4512761" cy="4512369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>
            <a:spLocks noGrp="1"/>
          </p:cNvSpPr>
          <p:nvPr>
            <p:ph type="body" idx="3"/>
          </p:nvPr>
        </p:nvSpPr>
        <p:spPr>
          <a:xfrm>
            <a:off x="334860" y="1508786"/>
            <a:ext cx="960190" cy="960107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Ultra"/>
                <a:ea typeface="Ultra"/>
                <a:cs typeface="Ultra"/>
                <a:sym typeface="Ultra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>
            <a:spLocks noGrp="1"/>
          </p:cNvSpPr>
          <p:nvPr>
            <p:ph type="body" idx="4"/>
          </p:nvPr>
        </p:nvSpPr>
        <p:spPr>
          <a:xfrm>
            <a:off x="5063143" y="4511094"/>
            <a:ext cx="624123" cy="624069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0"/>
          <p:cNvSpPr>
            <a:spLocks noGrp="1"/>
          </p:cNvSpPr>
          <p:nvPr>
            <p:ph type="body" idx="5"/>
          </p:nvPr>
        </p:nvSpPr>
        <p:spPr>
          <a:xfrm>
            <a:off x="5052119" y="5301209"/>
            <a:ext cx="935533" cy="935451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body" idx="6"/>
          </p:nvPr>
        </p:nvSpPr>
        <p:spPr>
          <a:xfrm>
            <a:off x="406874" y="1508786"/>
            <a:ext cx="816161" cy="96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36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>
            <a:spLocks noGrp="1"/>
          </p:cNvSpPr>
          <p:nvPr>
            <p:ph type="pic" idx="7"/>
          </p:nvPr>
        </p:nvSpPr>
        <p:spPr>
          <a:xfrm>
            <a:off x="2305422" y="3429248"/>
            <a:ext cx="768309" cy="768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5" name="Google Shape;25;p30"/>
          <p:cNvSpPr txBox="1">
            <a:spLocks noGrp="1"/>
          </p:cNvSpPr>
          <p:nvPr>
            <p:ph type="body" idx="8"/>
          </p:nvPr>
        </p:nvSpPr>
        <p:spPr>
          <a:xfrm>
            <a:off x="577157" y="4293096"/>
            <a:ext cx="4224836" cy="67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9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0"/>
          <p:cNvSpPr>
            <a:spLocks noGrp="1"/>
          </p:cNvSpPr>
          <p:nvPr>
            <p:ph type="body" idx="9"/>
          </p:nvPr>
        </p:nvSpPr>
        <p:spPr>
          <a:xfrm>
            <a:off x="6288038" y="5532123"/>
            <a:ext cx="790183" cy="790115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0"/>
          <p:cNvSpPr>
            <a:spLocks noGrp="1"/>
          </p:cNvSpPr>
          <p:nvPr>
            <p:ph type="body" idx="13"/>
          </p:nvPr>
        </p:nvSpPr>
        <p:spPr>
          <a:xfrm>
            <a:off x="1391069" y="1248653"/>
            <a:ext cx="528104" cy="528058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b279c3fcd0_1_246"/>
          <p:cNvSpPr txBox="1">
            <a:spLocks noGrp="1"/>
          </p:cNvSpPr>
          <p:nvPr>
            <p:ph type="title"/>
          </p:nvPr>
        </p:nvSpPr>
        <p:spPr>
          <a:xfrm>
            <a:off x="607906" y="770880"/>
            <a:ext cx="11092179" cy="342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2100" b="0" i="0">
                <a:solidFill>
                  <a:srgbClr val="D1536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gb279c3fcd0_1_24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89" name="Google Shape;389;gb279c3fcd0_1_24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90" name="Google Shape;390;gb279c3fcd0_1_246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9928e4c477_4_3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97" name="Google Shape;397;g9928e4c477_4_3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98" name="Google Shape;398;g9928e4c477_4_35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9928e4c477_4_6"/>
          <p:cNvSpPr txBox="1">
            <a:spLocks noGrp="1"/>
          </p:cNvSpPr>
          <p:nvPr>
            <p:ph type="title"/>
          </p:nvPr>
        </p:nvSpPr>
        <p:spPr>
          <a:xfrm>
            <a:off x="607906" y="770880"/>
            <a:ext cx="11092179" cy="342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2100" b="0" i="0">
                <a:solidFill>
                  <a:srgbClr val="D1536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g9928e4c477_4_6"/>
          <p:cNvSpPr txBox="1">
            <a:spLocks noGrp="1"/>
          </p:cNvSpPr>
          <p:nvPr>
            <p:ph type="body" idx="1"/>
          </p:nvPr>
        </p:nvSpPr>
        <p:spPr>
          <a:xfrm>
            <a:off x="2086561" y="2412894"/>
            <a:ext cx="8018878" cy="3422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2100" b="0" i="0">
                <a:solidFill>
                  <a:srgbClr val="3B3B3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g9928e4c477_4_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06" name="Google Shape;406;g9928e4c477_4_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07" name="Google Shape;407;g9928e4c477_4_6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9928e4c477_4_12"/>
          <p:cNvSpPr txBox="1">
            <a:spLocks noGrp="1"/>
          </p:cNvSpPr>
          <p:nvPr>
            <p:ph type="title"/>
          </p:nvPr>
        </p:nvSpPr>
        <p:spPr>
          <a:xfrm>
            <a:off x="607906" y="770880"/>
            <a:ext cx="11092179" cy="342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2100" b="0" i="0">
                <a:solidFill>
                  <a:srgbClr val="D1536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g9928e4c477_4_12"/>
          <p:cNvSpPr txBox="1">
            <a:spLocks noGrp="1"/>
          </p:cNvSpPr>
          <p:nvPr>
            <p:ph type="body" idx="1"/>
          </p:nvPr>
        </p:nvSpPr>
        <p:spPr>
          <a:xfrm>
            <a:off x="908585" y="1466618"/>
            <a:ext cx="3586056" cy="3869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4800" b="0" i="0">
                <a:solidFill>
                  <a:srgbClr val="31CE3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g9928e4c477_4_12"/>
          <p:cNvSpPr txBox="1">
            <a:spLocks noGrp="1"/>
          </p:cNvSpPr>
          <p:nvPr>
            <p:ph type="body" idx="2"/>
          </p:nvPr>
        </p:nvSpPr>
        <p:spPr>
          <a:xfrm>
            <a:off x="7649249" y="1795610"/>
            <a:ext cx="3905250" cy="4472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900" b="0" i="0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g9928e4c477_4_1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13" name="Google Shape;413;g9928e4c477_4_1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14" name="Google Shape;414;g9928e4c477_4_12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9928e4c477_4_19"/>
          <p:cNvSpPr/>
          <p:nvPr/>
        </p:nvSpPr>
        <p:spPr>
          <a:xfrm>
            <a:off x="11210925" y="943995"/>
            <a:ext cx="19050" cy="47896"/>
          </a:xfrm>
          <a:custGeom>
            <a:avLst/>
            <a:gdLst/>
            <a:ahLst/>
            <a:cxnLst/>
            <a:rect l="l" t="t" r="r" b="b"/>
            <a:pathLst>
              <a:path w="28575" h="71755" extrusionOk="0">
                <a:moveTo>
                  <a:pt x="0" y="71426"/>
                </a:moveTo>
                <a:lnTo>
                  <a:pt x="28574" y="0"/>
                </a:lnTo>
              </a:path>
            </a:pathLst>
          </a:custGeom>
          <a:noFill/>
          <a:ln w="38100" cap="flat" cmpd="sng">
            <a:solidFill>
              <a:srgbClr val="C9D4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g9928e4c477_4_19"/>
          <p:cNvSpPr txBox="1">
            <a:spLocks noGrp="1"/>
          </p:cNvSpPr>
          <p:nvPr>
            <p:ph type="ctrTitle"/>
          </p:nvPr>
        </p:nvSpPr>
        <p:spPr>
          <a:xfrm>
            <a:off x="226799" y="-4890"/>
            <a:ext cx="11738401" cy="46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g9928e4c477_4_19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g9928e4c477_4_19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20" name="Google Shape;420;g9928e4c477_4_1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21" name="Google Shape;421;g9928e4c477_4_19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9928e4c477_4_30"/>
          <p:cNvSpPr txBox="1">
            <a:spLocks noGrp="1"/>
          </p:cNvSpPr>
          <p:nvPr>
            <p:ph type="title"/>
          </p:nvPr>
        </p:nvSpPr>
        <p:spPr>
          <a:xfrm>
            <a:off x="607906" y="770880"/>
            <a:ext cx="11092179" cy="342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2100" b="0" i="0">
                <a:solidFill>
                  <a:srgbClr val="D1536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g9928e4c477_4_30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25" name="Google Shape;425;g9928e4c477_4_3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26" name="Google Shape;426;g9928e4c477_4_30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Steps">
  <p:cSld name="3 Step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1"/>
          <p:cNvSpPr/>
          <p:nvPr/>
        </p:nvSpPr>
        <p:spPr>
          <a:xfrm>
            <a:off x="-19817" y="5651836"/>
            <a:ext cx="4451740" cy="48028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1"/>
          <p:cNvSpPr/>
          <p:nvPr/>
        </p:nvSpPr>
        <p:spPr>
          <a:xfrm rot="10800000">
            <a:off x="3951593" y="4430292"/>
            <a:ext cx="480331" cy="1701834"/>
          </a:xfrm>
          <a:custGeom>
            <a:avLst/>
            <a:gdLst/>
            <a:ahLst/>
            <a:cxnLst/>
            <a:rect l="l" t="t" r="r" b="b"/>
            <a:pathLst>
              <a:path w="720434" h="2552751" extrusionOk="0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  <p:sp>
        <p:nvSpPr>
          <p:cNvPr id="40" name="Google Shape;40;p31"/>
          <p:cNvSpPr txBox="1">
            <a:spLocks noGrp="1"/>
          </p:cNvSpPr>
          <p:nvPr>
            <p:ph type="body" idx="1"/>
          </p:nvPr>
        </p:nvSpPr>
        <p:spPr>
          <a:xfrm>
            <a:off x="2111211" y="1028734"/>
            <a:ext cx="9553890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i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1"/>
          <p:cNvSpPr/>
          <p:nvPr/>
        </p:nvSpPr>
        <p:spPr>
          <a:xfrm>
            <a:off x="2159221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1"/>
          <p:cNvSpPr/>
          <p:nvPr/>
        </p:nvSpPr>
        <p:spPr>
          <a:xfrm rot="10800000">
            <a:off x="3951593" y="4430291"/>
            <a:ext cx="3067023" cy="480289"/>
          </a:xfrm>
          <a:custGeom>
            <a:avLst/>
            <a:gdLst/>
            <a:ahLst/>
            <a:cxnLst/>
            <a:rect l="l" t="t" r="r" b="b"/>
            <a:pathLst>
              <a:path w="4600136" h="720434" extrusionOk="0">
                <a:moveTo>
                  <a:pt x="4600136" y="720434"/>
                </a:moveTo>
                <a:lnTo>
                  <a:pt x="3879703" y="720434"/>
                </a:lnTo>
                <a:lnTo>
                  <a:pt x="3879702" y="720434"/>
                </a:lnTo>
                <a:lnTo>
                  <a:pt x="707423" y="720434"/>
                </a:lnTo>
                <a:lnTo>
                  <a:pt x="0" y="13011"/>
                </a:lnTo>
                <a:lnTo>
                  <a:pt x="0" y="0"/>
                </a:lnTo>
                <a:lnTo>
                  <a:pt x="3879702" y="0"/>
                </a:lnTo>
                <a:lnTo>
                  <a:pt x="3879703" y="0"/>
                </a:lnTo>
                <a:lnTo>
                  <a:pt x="387970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1"/>
          <p:cNvSpPr/>
          <p:nvPr/>
        </p:nvSpPr>
        <p:spPr>
          <a:xfrm rot="10800000">
            <a:off x="6538285" y="3208747"/>
            <a:ext cx="480331" cy="1701834"/>
          </a:xfrm>
          <a:custGeom>
            <a:avLst/>
            <a:gdLst/>
            <a:ahLst/>
            <a:cxnLst/>
            <a:rect l="l" t="t" r="r" b="b"/>
            <a:pathLst>
              <a:path w="720434" h="2552751" extrusionOk="0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rgbClr val="7B7B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1"/>
          <p:cNvSpPr/>
          <p:nvPr/>
        </p:nvSpPr>
        <p:spPr>
          <a:xfrm>
            <a:off x="6538284" y="3208746"/>
            <a:ext cx="3067023" cy="480289"/>
          </a:xfrm>
          <a:custGeom>
            <a:avLst/>
            <a:gdLst/>
            <a:ahLst/>
            <a:cxnLst/>
            <a:rect l="l" t="t" r="r" b="b"/>
            <a:pathLst>
              <a:path w="4600136" h="720434" extrusionOk="0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3898149" y="0"/>
                </a:lnTo>
                <a:lnTo>
                  <a:pt x="4600136" y="701987"/>
                </a:lnTo>
                <a:lnTo>
                  <a:pt x="4600136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1"/>
          <p:cNvSpPr/>
          <p:nvPr/>
        </p:nvSpPr>
        <p:spPr>
          <a:xfrm rot="10800000">
            <a:off x="9124977" y="1987203"/>
            <a:ext cx="480331" cy="1701834"/>
          </a:xfrm>
          <a:custGeom>
            <a:avLst/>
            <a:gdLst/>
            <a:ahLst/>
            <a:cxnLst/>
            <a:rect l="l" t="t" r="r" b="b"/>
            <a:pathLst>
              <a:path w="720434" h="2552751" extrusionOk="0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1"/>
          <p:cNvSpPr/>
          <p:nvPr/>
        </p:nvSpPr>
        <p:spPr>
          <a:xfrm>
            <a:off x="9124977" y="1987202"/>
            <a:ext cx="3067023" cy="480289"/>
          </a:xfrm>
          <a:custGeom>
            <a:avLst/>
            <a:gdLst/>
            <a:ahLst/>
            <a:cxnLst/>
            <a:rect l="l" t="t" r="r" b="b"/>
            <a:pathLst>
              <a:path w="4600135" h="720434" extrusionOk="0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4600135" y="0"/>
                </a:lnTo>
                <a:lnTo>
                  <a:pt x="4600135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1"/>
          <p:cNvSpPr txBox="1"/>
          <p:nvPr/>
        </p:nvSpPr>
        <p:spPr>
          <a:xfrm>
            <a:off x="4591374" y="4910580"/>
            <a:ext cx="123303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s-CO" sz="8000" b="0" i="0" u="none" strike="noStrike" cap="none" dirty="0">
                <a:solidFill>
                  <a:srgbClr val="9CC2E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01</a:t>
            </a:r>
            <a:endParaRPr sz="8000" b="0" i="0" u="none" strike="noStrike" cap="none" dirty="0">
              <a:solidFill>
                <a:srgbClr val="9CC2E5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8" name="Google Shape;48;p31"/>
          <p:cNvSpPr txBox="1"/>
          <p:nvPr/>
        </p:nvSpPr>
        <p:spPr>
          <a:xfrm>
            <a:off x="7178490" y="3689036"/>
            <a:ext cx="123303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s-CO" sz="8000" b="0" i="0" u="none" strike="noStrike" cap="none" dirty="0">
                <a:solidFill>
                  <a:srgbClr val="C9C9C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02</a:t>
            </a:r>
            <a:endParaRPr sz="8000" b="0" i="0" u="none" strike="noStrike" cap="none" dirty="0">
              <a:solidFill>
                <a:srgbClr val="C9C9C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9" name="Google Shape;49;p31"/>
          <p:cNvSpPr txBox="1"/>
          <p:nvPr/>
        </p:nvSpPr>
        <p:spPr>
          <a:xfrm>
            <a:off x="9765607" y="2467492"/>
            <a:ext cx="123303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s-CO" sz="8000" b="0" i="0" u="none" strike="noStrike" cap="none" dirty="0">
                <a:solidFill>
                  <a:srgbClr val="F4B08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03</a:t>
            </a:r>
            <a:endParaRPr sz="8000" b="0" i="0" u="none" strike="noStrike" cap="none" dirty="0">
              <a:solidFill>
                <a:srgbClr val="F4B08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0" name="Google Shape;50;p31"/>
          <p:cNvSpPr/>
          <p:nvPr/>
        </p:nvSpPr>
        <p:spPr>
          <a:xfrm>
            <a:off x="6081211" y="4430291"/>
            <a:ext cx="936701" cy="480289"/>
          </a:xfrm>
          <a:custGeom>
            <a:avLst/>
            <a:gdLst/>
            <a:ahLst/>
            <a:cxnLst/>
            <a:rect l="l" t="t" r="r" b="b"/>
            <a:pathLst>
              <a:path w="1404929" h="720434" extrusionOk="0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lt2">
              <a:alpha val="3215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1"/>
          <p:cNvSpPr/>
          <p:nvPr/>
        </p:nvSpPr>
        <p:spPr>
          <a:xfrm>
            <a:off x="3483242" y="5651836"/>
            <a:ext cx="936701" cy="480289"/>
          </a:xfrm>
          <a:custGeom>
            <a:avLst/>
            <a:gdLst/>
            <a:ahLst/>
            <a:cxnLst/>
            <a:rect l="l" t="t" r="r" b="b"/>
            <a:pathLst>
              <a:path w="1404929" h="720434" extrusionOk="0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dk1">
              <a:alpha val="3215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1"/>
          <p:cNvSpPr/>
          <p:nvPr/>
        </p:nvSpPr>
        <p:spPr>
          <a:xfrm>
            <a:off x="8668482" y="3205702"/>
            <a:ext cx="936701" cy="480289"/>
          </a:xfrm>
          <a:custGeom>
            <a:avLst/>
            <a:gdLst/>
            <a:ahLst/>
            <a:cxnLst/>
            <a:rect l="l" t="t" r="r" b="b"/>
            <a:pathLst>
              <a:path w="1404929" h="720434" extrusionOk="0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lt2">
              <a:alpha val="3215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1"/>
          <p:cNvSpPr txBox="1">
            <a:spLocks noGrp="1"/>
          </p:cNvSpPr>
          <p:nvPr>
            <p:ph type="body" idx="2"/>
          </p:nvPr>
        </p:nvSpPr>
        <p:spPr>
          <a:xfrm>
            <a:off x="515860" y="4329480"/>
            <a:ext cx="323444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4064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1867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body" idx="3"/>
          </p:nvPr>
        </p:nvSpPr>
        <p:spPr>
          <a:xfrm>
            <a:off x="506481" y="4833243"/>
            <a:ext cx="3248311" cy="81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12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/>
          <p:nvPr/>
        </p:nvSpPr>
        <p:spPr>
          <a:xfrm>
            <a:off x="1501015" y="4768304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1"/>
          <p:cNvSpPr txBox="1">
            <a:spLocks noGrp="1"/>
          </p:cNvSpPr>
          <p:nvPr>
            <p:ph type="body" idx="4"/>
          </p:nvPr>
        </p:nvSpPr>
        <p:spPr>
          <a:xfrm>
            <a:off x="3121736" y="3112336"/>
            <a:ext cx="323444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4064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1867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body" idx="5"/>
          </p:nvPr>
        </p:nvSpPr>
        <p:spPr>
          <a:xfrm>
            <a:off x="3112356" y="3616098"/>
            <a:ext cx="3248311" cy="81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12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1"/>
          <p:cNvSpPr/>
          <p:nvPr/>
        </p:nvSpPr>
        <p:spPr>
          <a:xfrm>
            <a:off x="4106891" y="355116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1"/>
          <p:cNvSpPr txBox="1">
            <a:spLocks noGrp="1"/>
          </p:cNvSpPr>
          <p:nvPr>
            <p:ph type="body" idx="6"/>
          </p:nvPr>
        </p:nvSpPr>
        <p:spPr>
          <a:xfrm>
            <a:off x="5710415" y="1886392"/>
            <a:ext cx="323444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4064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1867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7"/>
          </p:nvPr>
        </p:nvSpPr>
        <p:spPr>
          <a:xfrm>
            <a:off x="5701035" y="2390154"/>
            <a:ext cx="3248311" cy="81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12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1"/>
          <p:cNvSpPr/>
          <p:nvPr/>
        </p:nvSpPr>
        <p:spPr>
          <a:xfrm>
            <a:off x="6695569" y="2325216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cons and Items">
  <p:cSld name="4 Icons and Item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2"/>
          <p:cNvSpPr/>
          <p:nvPr/>
        </p:nvSpPr>
        <p:spPr>
          <a:xfrm>
            <a:off x="4051237" y="2022707"/>
            <a:ext cx="1578183" cy="1578046"/>
          </a:xfrm>
          <a:prstGeom prst="ellipse">
            <a:avLst/>
          </a:prstGeom>
          <a:solidFill>
            <a:srgbClr val="7B7B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2"/>
          <p:cNvSpPr/>
          <p:nvPr/>
        </p:nvSpPr>
        <p:spPr>
          <a:xfrm>
            <a:off x="6671177" y="2022706"/>
            <a:ext cx="1578183" cy="1578046"/>
          </a:xfrm>
          <a:prstGeom prst="ellipse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2"/>
          <p:cNvSpPr/>
          <p:nvPr/>
        </p:nvSpPr>
        <p:spPr>
          <a:xfrm>
            <a:off x="9291117" y="2022706"/>
            <a:ext cx="1578183" cy="1578046"/>
          </a:xfrm>
          <a:prstGeom prst="ellipse">
            <a:avLst/>
          </a:prstGeom>
          <a:solidFill>
            <a:srgbClr val="BF9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2"/>
          <p:cNvSpPr/>
          <p:nvPr/>
        </p:nvSpPr>
        <p:spPr>
          <a:xfrm>
            <a:off x="1429401" y="2022705"/>
            <a:ext cx="1578183" cy="1578046"/>
          </a:xfrm>
          <a:prstGeom prst="ellipse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32"/>
          <p:cNvSpPr/>
          <p:nvPr/>
        </p:nvSpPr>
        <p:spPr>
          <a:xfrm>
            <a:off x="3949628" y="1954974"/>
            <a:ext cx="1578183" cy="1578046"/>
          </a:xfrm>
          <a:prstGeom prst="ellipse">
            <a:avLst/>
          </a:prstGeom>
          <a:solidFill>
            <a:srgbClr val="C9C9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2"/>
          <p:cNvSpPr/>
          <p:nvPr/>
        </p:nvSpPr>
        <p:spPr>
          <a:xfrm>
            <a:off x="6569568" y="1954973"/>
            <a:ext cx="1578183" cy="1578046"/>
          </a:xfrm>
          <a:prstGeom prst="ellipse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32"/>
          <p:cNvSpPr/>
          <p:nvPr/>
        </p:nvSpPr>
        <p:spPr>
          <a:xfrm>
            <a:off x="9189508" y="1954972"/>
            <a:ext cx="1578183" cy="1578046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2"/>
          <p:cNvSpPr/>
          <p:nvPr/>
        </p:nvSpPr>
        <p:spPr>
          <a:xfrm>
            <a:off x="1327792" y="1954972"/>
            <a:ext cx="1578183" cy="1578046"/>
          </a:xfrm>
          <a:prstGeom prst="ellipse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2"/>
          <p:cNvSpPr/>
          <p:nvPr/>
        </p:nvSpPr>
        <p:spPr>
          <a:xfrm>
            <a:off x="3996939" y="1988842"/>
            <a:ext cx="1578183" cy="15780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2"/>
          <p:cNvSpPr/>
          <p:nvPr/>
        </p:nvSpPr>
        <p:spPr>
          <a:xfrm>
            <a:off x="6616879" y="1988842"/>
            <a:ext cx="1578183" cy="15780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2"/>
          <p:cNvSpPr/>
          <p:nvPr/>
        </p:nvSpPr>
        <p:spPr>
          <a:xfrm>
            <a:off x="9236819" y="1988841"/>
            <a:ext cx="1578183" cy="15780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2"/>
          <p:cNvSpPr/>
          <p:nvPr/>
        </p:nvSpPr>
        <p:spPr>
          <a:xfrm>
            <a:off x="1375103" y="1988840"/>
            <a:ext cx="1578183" cy="157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  <p:sp>
        <p:nvSpPr>
          <p:cNvPr id="78" name="Google Shape;78;p32"/>
          <p:cNvSpPr txBox="1">
            <a:spLocks noGrp="1"/>
          </p:cNvSpPr>
          <p:nvPr>
            <p:ph type="body" idx="1"/>
          </p:nvPr>
        </p:nvSpPr>
        <p:spPr>
          <a:xfrm>
            <a:off x="2111211" y="1028734"/>
            <a:ext cx="9553890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1600" i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/>
          <p:nvPr/>
        </p:nvSpPr>
        <p:spPr>
          <a:xfrm>
            <a:off x="2159221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2"/>
          <p:cNvSpPr>
            <a:spLocks noGrp="1"/>
          </p:cNvSpPr>
          <p:nvPr>
            <p:ph type="pic" idx="2"/>
          </p:nvPr>
        </p:nvSpPr>
        <p:spPr>
          <a:xfrm>
            <a:off x="4503319" y="2495179"/>
            <a:ext cx="565421" cy="565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1" name="Google Shape;81;p32"/>
          <p:cNvSpPr>
            <a:spLocks noGrp="1"/>
          </p:cNvSpPr>
          <p:nvPr>
            <p:ph type="pic" idx="3"/>
          </p:nvPr>
        </p:nvSpPr>
        <p:spPr>
          <a:xfrm>
            <a:off x="7123260" y="2495178"/>
            <a:ext cx="565421" cy="565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2" name="Google Shape;82;p32"/>
          <p:cNvSpPr>
            <a:spLocks noGrp="1"/>
          </p:cNvSpPr>
          <p:nvPr>
            <p:ph type="pic" idx="4"/>
          </p:nvPr>
        </p:nvSpPr>
        <p:spPr>
          <a:xfrm>
            <a:off x="9743199" y="2495177"/>
            <a:ext cx="565421" cy="565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3" name="Google Shape;83;p32"/>
          <p:cNvSpPr>
            <a:spLocks noGrp="1"/>
          </p:cNvSpPr>
          <p:nvPr>
            <p:ph type="pic" idx="5"/>
          </p:nvPr>
        </p:nvSpPr>
        <p:spPr>
          <a:xfrm>
            <a:off x="1881483" y="2495177"/>
            <a:ext cx="565421" cy="565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4" name="Google Shape;84;p32"/>
          <p:cNvSpPr txBox="1">
            <a:spLocks noGrp="1"/>
          </p:cNvSpPr>
          <p:nvPr>
            <p:ph type="body" idx="6"/>
          </p:nvPr>
        </p:nvSpPr>
        <p:spPr>
          <a:xfrm>
            <a:off x="936417" y="3667685"/>
            <a:ext cx="245555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133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body" idx="7"/>
          </p:nvPr>
        </p:nvSpPr>
        <p:spPr>
          <a:xfrm>
            <a:off x="925527" y="4253920"/>
            <a:ext cx="2477334" cy="142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12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2"/>
          <p:cNvSpPr/>
          <p:nvPr/>
        </p:nvSpPr>
        <p:spPr>
          <a:xfrm>
            <a:off x="1083980" y="4195744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2"/>
          <p:cNvSpPr txBox="1">
            <a:spLocks noGrp="1"/>
          </p:cNvSpPr>
          <p:nvPr>
            <p:ph type="body" idx="8"/>
          </p:nvPr>
        </p:nvSpPr>
        <p:spPr>
          <a:xfrm>
            <a:off x="3538839" y="3666122"/>
            <a:ext cx="247733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133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2"/>
          <p:cNvSpPr txBox="1">
            <a:spLocks noGrp="1"/>
          </p:cNvSpPr>
          <p:nvPr>
            <p:ph type="body" idx="9"/>
          </p:nvPr>
        </p:nvSpPr>
        <p:spPr>
          <a:xfrm>
            <a:off x="3546099" y="4252357"/>
            <a:ext cx="2477334" cy="142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12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32"/>
          <p:cNvSpPr/>
          <p:nvPr/>
        </p:nvSpPr>
        <p:spPr>
          <a:xfrm>
            <a:off x="3704552" y="4194181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2"/>
          <p:cNvSpPr txBox="1">
            <a:spLocks noGrp="1"/>
          </p:cNvSpPr>
          <p:nvPr>
            <p:ph type="body" idx="13"/>
          </p:nvPr>
        </p:nvSpPr>
        <p:spPr>
          <a:xfrm>
            <a:off x="6163041" y="3667685"/>
            <a:ext cx="247733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133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2"/>
          <p:cNvSpPr txBox="1">
            <a:spLocks noGrp="1"/>
          </p:cNvSpPr>
          <p:nvPr>
            <p:ph type="body" idx="14"/>
          </p:nvPr>
        </p:nvSpPr>
        <p:spPr>
          <a:xfrm>
            <a:off x="6166671" y="4253920"/>
            <a:ext cx="2477334" cy="142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12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/>
          <p:nvPr/>
        </p:nvSpPr>
        <p:spPr>
          <a:xfrm>
            <a:off x="6325124" y="4195744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2"/>
          <p:cNvSpPr txBox="1">
            <a:spLocks noGrp="1"/>
          </p:cNvSpPr>
          <p:nvPr>
            <p:ph type="body" idx="15"/>
          </p:nvPr>
        </p:nvSpPr>
        <p:spPr>
          <a:xfrm>
            <a:off x="8787242" y="3667685"/>
            <a:ext cx="247733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133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body" idx="16"/>
          </p:nvPr>
        </p:nvSpPr>
        <p:spPr>
          <a:xfrm>
            <a:off x="8787242" y="4253920"/>
            <a:ext cx="2477334" cy="142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12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2"/>
          <p:cNvSpPr/>
          <p:nvPr/>
        </p:nvSpPr>
        <p:spPr>
          <a:xfrm>
            <a:off x="8945696" y="4195744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ユーザー設定レイアウト">
  <p:cSld name="ユーザー設定レイアウト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3"/>
          <p:cNvSpPr/>
          <p:nvPr/>
        </p:nvSpPr>
        <p:spPr>
          <a:xfrm>
            <a:off x="0" y="1"/>
            <a:ext cx="12192000" cy="3525011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3"/>
          <p:cNvSpPr txBox="1">
            <a:spLocks noGrp="1"/>
          </p:cNvSpPr>
          <p:nvPr>
            <p:ph type="ftr" idx="11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9" name="Google Shape;99;p3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0" name="Google Shape;100;p33"/>
          <p:cNvSpPr>
            <a:spLocks noGrp="1"/>
          </p:cNvSpPr>
          <p:nvPr>
            <p:ph type="body" idx="1"/>
          </p:nvPr>
        </p:nvSpPr>
        <p:spPr>
          <a:xfrm>
            <a:off x="1728247" y="2612910"/>
            <a:ext cx="1632324" cy="16321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Ultra"/>
                <a:ea typeface="Ultra"/>
                <a:cs typeface="Ultra"/>
                <a:sym typeface="Ultra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33"/>
          <p:cNvSpPr>
            <a:spLocks noGrp="1"/>
          </p:cNvSpPr>
          <p:nvPr>
            <p:ph type="body" idx="3"/>
          </p:nvPr>
        </p:nvSpPr>
        <p:spPr>
          <a:xfrm>
            <a:off x="5274593" y="2612910"/>
            <a:ext cx="1632324" cy="16321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Ultra"/>
                <a:ea typeface="Ultra"/>
                <a:cs typeface="Ultra"/>
                <a:sym typeface="Ultra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3"/>
          <p:cNvSpPr>
            <a:spLocks noGrp="1"/>
          </p:cNvSpPr>
          <p:nvPr>
            <p:ph type="body" idx="4"/>
          </p:nvPr>
        </p:nvSpPr>
        <p:spPr>
          <a:xfrm>
            <a:off x="8833654" y="2612910"/>
            <a:ext cx="1632324" cy="16321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Ultra"/>
                <a:ea typeface="Ultra"/>
                <a:cs typeface="Ultra"/>
                <a:sym typeface="Ultra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33"/>
          <p:cNvSpPr>
            <a:spLocks noGrp="1"/>
          </p:cNvSpPr>
          <p:nvPr>
            <p:ph type="pic" idx="5"/>
          </p:nvPr>
        </p:nvSpPr>
        <p:spPr>
          <a:xfrm>
            <a:off x="2256352" y="3140968"/>
            <a:ext cx="57611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4" name="Google Shape;104;p33"/>
          <p:cNvSpPr>
            <a:spLocks noGrp="1"/>
          </p:cNvSpPr>
          <p:nvPr>
            <p:ph type="pic" idx="6"/>
          </p:nvPr>
        </p:nvSpPr>
        <p:spPr>
          <a:xfrm>
            <a:off x="9361758" y="3140968"/>
            <a:ext cx="57611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5" name="Google Shape;105;p33"/>
          <p:cNvSpPr>
            <a:spLocks noGrp="1"/>
          </p:cNvSpPr>
          <p:nvPr>
            <p:ph type="pic" idx="7"/>
          </p:nvPr>
        </p:nvSpPr>
        <p:spPr>
          <a:xfrm>
            <a:off x="5802697" y="3140968"/>
            <a:ext cx="57611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6" name="Google Shape;106;p33"/>
          <p:cNvSpPr txBox="1">
            <a:spLocks noGrp="1"/>
          </p:cNvSpPr>
          <p:nvPr>
            <p:ph type="body" idx="8"/>
          </p:nvPr>
        </p:nvSpPr>
        <p:spPr>
          <a:xfrm>
            <a:off x="1152134" y="4293096"/>
            <a:ext cx="280748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133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33"/>
          <p:cNvSpPr txBox="1">
            <a:spLocks noGrp="1"/>
          </p:cNvSpPr>
          <p:nvPr>
            <p:ph type="body" idx="9"/>
          </p:nvPr>
        </p:nvSpPr>
        <p:spPr>
          <a:xfrm>
            <a:off x="4701637" y="4293096"/>
            <a:ext cx="280748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133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body" idx="13"/>
          </p:nvPr>
        </p:nvSpPr>
        <p:spPr>
          <a:xfrm>
            <a:off x="8263855" y="4291533"/>
            <a:ext cx="280748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133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body" idx="14"/>
          </p:nvPr>
        </p:nvSpPr>
        <p:spPr>
          <a:xfrm>
            <a:off x="1006993" y="4879332"/>
            <a:ext cx="3168627" cy="119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12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body" idx="15"/>
          </p:nvPr>
        </p:nvSpPr>
        <p:spPr>
          <a:xfrm>
            <a:off x="4509661" y="4879332"/>
            <a:ext cx="3168627" cy="119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12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3"/>
          <p:cNvSpPr txBox="1">
            <a:spLocks noGrp="1"/>
          </p:cNvSpPr>
          <p:nvPr>
            <p:ph type="body" idx="16"/>
          </p:nvPr>
        </p:nvSpPr>
        <p:spPr>
          <a:xfrm>
            <a:off x="8112399" y="4877768"/>
            <a:ext cx="3168627" cy="119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12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33"/>
          <p:cNvSpPr/>
          <p:nvPr/>
        </p:nvSpPr>
        <p:spPr>
          <a:xfrm>
            <a:off x="1468805" y="4821155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3"/>
          <p:cNvSpPr/>
          <p:nvPr/>
        </p:nvSpPr>
        <p:spPr>
          <a:xfrm>
            <a:off x="4971474" y="4821155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3"/>
          <p:cNvSpPr/>
          <p:nvPr/>
        </p:nvSpPr>
        <p:spPr>
          <a:xfrm>
            <a:off x="8574211" y="4821155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3"/>
          <p:cNvSpPr txBox="1">
            <a:spLocks noGrp="1"/>
          </p:cNvSpPr>
          <p:nvPr>
            <p:ph type="sldNum" idx="12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0" name="Google Shape;12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1" name="Google Shape;12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7" name="Google Shape;127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8" name="Google Shape;128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4" name="Google Shape;134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6" name="Google Shape;13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7" name="Google Shape;13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gb279c3fcd0_1_20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gb279c3fcd0_1_202"/>
          <p:cNvSpPr txBox="1">
            <a:spLocks noGrp="1"/>
          </p:cNvSpPr>
          <p:nvPr>
            <p:ph type="title"/>
          </p:nvPr>
        </p:nvSpPr>
        <p:spPr>
          <a:xfrm>
            <a:off x="889001" y="558800"/>
            <a:ext cx="10414000" cy="554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2100" b="0" i="0" u="none" strike="noStrike" cap="none">
                <a:solidFill>
                  <a:srgbClr val="D1536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8" name="Google Shape;348;gb279c3fcd0_1_202"/>
          <p:cNvSpPr txBox="1">
            <a:spLocks noGrp="1"/>
          </p:cNvSpPr>
          <p:nvPr>
            <p:ph type="body" idx="1"/>
          </p:nvPr>
        </p:nvSpPr>
        <p:spPr>
          <a:xfrm>
            <a:off x="889002" y="2412894"/>
            <a:ext cx="10413998" cy="3422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2100" b="0" i="0" u="none" strike="noStrike" cap="none">
                <a:solidFill>
                  <a:srgbClr val="3B3B3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6" r:id="rId3"/>
    <p:sldLayoutId id="2147483687" r:id="rId4"/>
    <p:sldLayoutId id="214748368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g9928e4c477_4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g9928e4c477_4_0"/>
          <p:cNvSpPr txBox="1">
            <a:spLocks noGrp="1"/>
          </p:cNvSpPr>
          <p:nvPr>
            <p:ph type="title"/>
          </p:nvPr>
        </p:nvSpPr>
        <p:spPr>
          <a:xfrm>
            <a:off x="889001" y="558800"/>
            <a:ext cx="10414000" cy="554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2100" b="0" i="0" u="none" strike="noStrike" cap="none">
                <a:solidFill>
                  <a:srgbClr val="D1536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4" name="Google Shape;394;g9928e4c477_4_0"/>
          <p:cNvSpPr txBox="1">
            <a:spLocks noGrp="1"/>
          </p:cNvSpPr>
          <p:nvPr>
            <p:ph type="body" idx="1"/>
          </p:nvPr>
        </p:nvSpPr>
        <p:spPr>
          <a:xfrm>
            <a:off x="889002" y="2412894"/>
            <a:ext cx="10413998" cy="3422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2100" b="0" i="0" u="none" strike="noStrike" cap="none">
                <a:solidFill>
                  <a:srgbClr val="3B3B3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2" r:id="rId2"/>
    <p:sldLayoutId id="2147483693" r:id="rId3"/>
    <p:sldLayoutId id="2147483694" r:id="rId4"/>
    <p:sldLayoutId id="214748369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hdphoto" Target="../media/hdphoto3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microsoft.com/office/2007/relationships/hdphoto" Target="../media/hdphoto2.wdp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1"/>
          <p:cNvSpPr txBox="1"/>
          <p:nvPr/>
        </p:nvSpPr>
        <p:spPr>
          <a:xfrm>
            <a:off x="0" y="-217499"/>
            <a:ext cx="5027275" cy="3572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4800"/>
              <a:buFont typeface="Arial Black"/>
              <a:buNone/>
            </a:pPr>
            <a:r>
              <a:rPr lang="es-CO" sz="3600" b="1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Política Pública de la Bicicleta - PPB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CO" sz="3600" b="1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2021-2039</a:t>
            </a: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s-CO" sz="3600" b="1" i="0" u="none" strike="noStrike" cap="none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CO" sz="2400" b="1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CONPES  015 de 2021</a:t>
            </a:r>
            <a:endParaRPr sz="2400" b="0" i="0" u="none" strike="noStrike" cap="none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342119" y="3093167"/>
            <a:ext cx="69251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32CC39"/>
                </a:solidFill>
                <a:latin typeface="Arial Black"/>
              </a:rPr>
              <a:t>Bici para Todas y Todos  </a:t>
            </a:r>
          </a:p>
          <a:p>
            <a:r>
              <a:rPr lang="es-CO" sz="1800" b="1" dirty="0">
                <a:solidFill>
                  <a:srgbClr val="32CC39"/>
                </a:solidFill>
                <a:latin typeface="Arial Black"/>
              </a:rPr>
              <a:t>Todos los estratos </a:t>
            </a:r>
          </a:p>
          <a:p>
            <a:r>
              <a:rPr lang="es-CO" sz="1800" b="1" dirty="0">
                <a:solidFill>
                  <a:srgbClr val="32CC39"/>
                </a:solidFill>
                <a:latin typeface="Arial Black"/>
              </a:rPr>
              <a:t>Todas las edades </a:t>
            </a:r>
          </a:p>
          <a:p>
            <a:r>
              <a:rPr lang="es-CO" sz="1800" b="1" dirty="0">
                <a:solidFill>
                  <a:srgbClr val="32CC39"/>
                </a:solidFill>
                <a:latin typeface="Arial Black"/>
              </a:rPr>
              <a:t>Más mujeres en Bici</a:t>
            </a:r>
          </a:p>
          <a:p>
            <a:endParaRPr lang="es-CO" dirty="0">
              <a:solidFill>
                <a:srgbClr val="32CC3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255;g9928e4c477_4_39"/>
          <p:cNvSpPr txBox="1"/>
          <p:nvPr/>
        </p:nvSpPr>
        <p:spPr>
          <a:xfrm>
            <a:off x="889000" y="54876"/>
            <a:ext cx="10414002" cy="10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50" rIns="91350" bIns="45650" anchor="ctr" anchorCtr="0">
            <a:noAutofit/>
          </a:bodyPr>
          <a:lstStyle/>
          <a:p>
            <a:pPr marL="50800" lvl="0" algn="ctr">
              <a:buSzPts val="900"/>
            </a:pPr>
            <a:r>
              <a:rPr lang="es-CO" sz="2800" b="1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Implementación y Seguimiento – SDM </a:t>
            </a:r>
            <a:endParaRPr lang="es-CO" sz="2800" b="1" dirty="0">
              <a:solidFill>
                <a:schemeClr val="lt1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7FF4737-CEDF-4C01-9B17-0D736650FA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0706648"/>
              </p:ext>
            </p:extLst>
          </p:nvPr>
        </p:nvGraphicFramePr>
        <p:xfrm>
          <a:off x="5167086" y="1523055"/>
          <a:ext cx="6733628" cy="4388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Google Shape;250;gc5eedfaa1e_1_50"/>
          <p:cNvPicPr preferRelativeResize="0"/>
          <p:nvPr/>
        </p:nvPicPr>
        <p:blipFill rotWithShape="1">
          <a:blip r:embed="rId8">
            <a:alphaModFix/>
          </a:blip>
          <a:srcRect l="6730" t="11756"/>
          <a:stretch/>
        </p:blipFill>
        <p:spPr>
          <a:xfrm>
            <a:off x="29029" y="1149048"/>
            <a:ext cx="5138057" cy="57089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5167086" y="6285424"/>
            <a:ext cx="3110147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002060"/>
                </a:solidFill>
              </a:rPr>
              <a:t>Cumplimiento de Metas y Productos </a:t>
            </a:r>
            <a:endParaRPr lang="es-CO" dirty="0">
              <a:solidFill>
                <a:srgbClr val="002060"/>
              </a:solidFill>
            </a:endParaRPr>
          </a:p>
        </p:txBody>
      </p:sp>
      <p:pic>
        <p:nvPicPr>
          <p:cNvPr id="6" name="Google Shape;282;gb9dda05a01_3_0" descr="Imagen que contiene dibujo&#10;&#10;Descripción generada automáticamente"/>
          <p:cNvPicPr preferRelativeResize="0"/>
          <p:nvPr/>
        </p:nvPicPr>
        <p:blipFill rotWithShape="1">
          <a:blip r:embed="rId9">
            <a:alphaModFix/>
            <a:duotone>
              <a:prstClr val="black"/>
              <a:srgbClr val="00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9186412" y="6046932"/>
            <a:ext cx="3110519" cy="811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283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255;g9928e4c477_4_39"/>
          <p:cNvSpPr txBox="1"/>
          <p:nvPr/>
        </p:nvSpPr>
        <p:spPr>
          <a:xfrm>
            <a:off x="889000" y="54876"/>
            <a:ext cx="10414002" cy="10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50" rIns="91350" bIns="45650" anchor="ctr" anchorCtr="0">
            <a:noAutofit/>
          </a:bodyPr>
          <a:lstStyle/>
          <a:p>
            <a:pPr marL="50800" lvl="0" algn="ctr">
              <a:buSzPts val="900"/>
            </a:pPr>
            <a:r>
              <a:rPr lang="es-MX" sz="2800" b="1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Sistema de Seguimiento y Evaluación de Políticas Públicas - SSEPP</a:t>
            </a:r>
            <a:endParaRPr lang="es-CO" sz="2800" b="1" dirty="0">
              <a:solidFill>
                <a:schemeClr val="lt1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F727000-B5FE-49F1-AB53-04EAD5553A47}"/>
              </a:ext>
            </a:extLst>
          </p:cNvPr>
          <p:cNvGraphicFramePr/>
          <p:nvPr>
            <p:extLst/>
          </p:nvPr>
        </p:nvGraphicFramePr>
        <p:xfrm>
          <a:off x="1417144" y="1436221"/>
          <a:ext cx="5464504" cy="4333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AC40DD9-4318-4700-86B9-E26D24AC4AD8}"/>
              </a:ext>
            </a:extLst>
          </p:cNvPr>
          <p:cNvSpPr txBox="1"/>
          <p:nvPr/>
        </p:nvSpPr>
        <p:spPr>
          <a:xfrm>
            <a:off x="1417144" y="5969113"/>
            <a:ext cx="551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*El seguimiento cualitativo para todas las metas es trimestral, el cuantitativo depende de la periodicidad de reporte de la meta.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B1F1F44-0F09-4336-9B0C-668D93B42EB7}"/>
              </a:ext>
            </a:extLst>
          </p:cNvPr>
          <p:cNvSpPr txBox="1"/>
          <p:nvPr/>
        </p:nvSpPr>
        <p:spPr>
          <a:xfrm>
            <a:off x="7784328" y="2337683"/>
            <a:ext cx="39279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Pasos para el Seguimiento</a:t>
            </a:r>
          </a:p>
          <a:p>
            <a:pPr algn="ctr"/>
            <a:endParaRPr lang="es-MX" b="1" dirty="0"/>
          </a:p>
          <a:p>
            <a:pPr marL="342900" indent="-342900">
              <a:buFont typeface="+mj-lt"/>
              <a:buAutoNum type="arabicPeriod"/>
            </a:pPr>
            <a:r>
              <a:rPr lang="es-MX" dirty="0"/>
              <a:t>Coordinación Entidades – SDP - Equipo Política PPB /SBP - Registro información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/>
              <a:t>Definición de un enlace por área para garantizar la información del cumplimiento de la PPB.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/>
              <a:t>Registro del usuario por parte del directivo misional responsable del producto.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/>
              <a:t>Definición del enlace de la OAPI para la PPB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/>
              <a:t>Registro de usuario por parte de la jefe de la OAPI para la validación </a:t>
            </a:r>
          </a:p>
          <a:p>
            <a:pPr marL="342900" indent="-342900">
              <a:buFont typeface="+mj-lt"/>
              <a:buAutoNum type="arabicPeriod"/>
            </a:pPr>
            <a:endParaRPr lang="es-MX" dirty="0"/>
          </a:p>
          <a:p>
            <a:endParaRPr lang="es-MX" dirty="0"/>
          </a:p>
        </p:txBody>
      </p:sp>
      <p:pic>
        <p:nvPicPr>
          <p:cNvPr id="7" name="Google Shape;282;gb9dda05a01_3_0" descr="Imagen que contiene dibujo&#10;&#10;Descripción generada automáticamente"/>
          <p:cNvPicPr preferRelativeResize="0"/>
          <p:nvPr/>
        </p:nvPicPr>
        <p:blipFill rotWithShape="1">
          <a:blip r:embed="rId8">
            <a:alphaModFix/>
            <a:duotone>
              <a:prstClr val="black"/>
              <a:srgbClr val="00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9186412" y="6046932"/>
            <a:ext cx="3110519" cy="811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563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gb4ad7a063e_1_14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3950" y="4750"/>
            <a:ext cx="6498050" cy="6850999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gb4ad7a063e_1_14"/>
          <p:cNvSpPr/>
          <p:nvPr/>
        </p:nvSpPr>
        <p:spPr>
          <a:xfrm>
            <a:off x="7814" y="0"/>
            <a:ext cx="5915025" cy="6858000"/>
          </a:xfrm>
          <a:custGeom>
            <a:avLst/>
            <a:gdLst/>
            <a:ahLst/>
            <a:cxnLst/>
            <a:rect l="l" t="t" r="r" b="b"/>
            <a:pathLst>
              <a:path w="18288000" h="10225405" extrusionOk="0">
                <a:moveTo>
                  <a:pt x="0" y="10225216"/>
                </a:moveTo>
                <a:lnTo>
                  <a:pt x="18288000" y="10225216"/>
                </a:lnTo>
                <a:lnTo>
                  <a:pt x="18288000" y="0"/>
                </a:lnTo>
                <a:lnTo>
                  <a:pt x="0" y="0"/>
                </a:lnTo>
                <a:lnTo>
                  <a:pt x="0" y="10225216"/>
                </a:lnTo>
                <a:close/>
              </a:path>
            </a:pathLst>
          </a:custGeom>
          <a:solidFill>
            <a:srgbClr val="1C20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rgbClr val="32CC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gb4ad7a063e_1_14"/>
          <p:cNvSpPr/>
          <p:nvPr/>
        </p:nvSpPr>
        <p:spPr>
          <a:xfrm>
            <a:off x="912688" y="1571624"/>
            <a:ext cx="4105275" cy="159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O" sz="4000" b="0" i="0" u="none" strike="noStrike" cap="none" dirty="0">
                <a:solidFill>
                  <a:srgbClr val="32CC39"/>
                </a:solidFill>
                <a:latin typeface="Arial Black"/>
                <a:ea typeface="Arial Black"/>
                <a:cs typeface="Arial Black"/>
                <a:sym typeface="Arial Black"/>
              </a:rPr>
              <a:t>Gracias</a:t>
            </a:r>
            <a:endParaRPr sz="4000" b="0" i="0" u="none" strike="noStrike" cap="none" dirty="0">
              <a:solidFill>
                <a:srgbClr val="32CC39"/>
              </a:solidFill>
              <a:sym typeface="Arial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444"/>
          <a:stretch/>
        </p:blipFill>
        <p:spPr>
          <a:xfrm>
            <a:off x="0" y="5448300"/>
            <a:ext cx="12191999" cy="14097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4CF4F5C-3A4A-4122-B14F-A398CE8421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5" y="3570135"/>
            <a:ext cx="4313459" cy="101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gabe8600832_0_1462" descr="Contract, deal agreement, job contract, payment plan, work contract icon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856638" y="3797966"/>
            <a:ext cx="567271" cy="551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gabe8600832_0_1462" descr="Ciclista - Iconos gratis de usuari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59919" y="1256952"/>
            <a:ext cx="615257" cy="598332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gabe8600832_0_1462"/>
          <p:cNvSpPr txBox="1"/>
          <p:nvPr/>
        </p:nvSpPr>
        <p:spPr>
          <a:xfrm>
            <a:off x="4399849" y="1853637"/>
            <a:ext cx="2032204" cy="8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>
              <a:lnSpc>
                <a:spcPct val="115000"/>
              </a:lnSpc>
              <a:buSzPts val="2400"/>
            </a:pPr>
            <a:r>
              <a:rPr lang="es-CO" sz="2000" b="1" dirty="0">
                <a:solidFill>
                  <a:srgbClr val="000066"/>
                </a:solidFill>
              </a:rPr>
              <a:t>Mayor seguridad vial</a:t>
            </a:r>
            <a:endParaRPr sz="2000" b="1" i="0" u="none" strike="noStrike" cap="none" dirty="0">
              <a:solidFill>
                <a:srgbClr val="000066"/>
              </a:solidFill>
              <a:sym typeface="Arial"/>
            </a:endParaRPr>
          </a:p>
        </p:txBody>
      </p:sp>
      <p:sp>
        <p:nvSpPr>
          <p:cNvPr id="516" name="Google Shape;516;gabe8600832_0_1462"/>
          <p:cNvSpPr txBox="1"/>
          <p:nvPr/>
        </p:nvSpPr>
        <p:spPr>
          <a:xfrm>
            <a:off x="3700387" y="4307298"/>
            <a:ext cx="2395613" cy="866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r">
              <a:buClr>
                <a:schemeClr val="dk1"/>
              </a:buClr>
              <a:buSzPts val="2400"/>
            </a:pPr>
            <a:r>
              <a:rPr lang="es-CO" sz="2000" b="1" dirty="0">
                <a:solidFill>
                  <a:srgbClr val="000066"/>
                </a:solidFill>
              </a:rPr>
              <a:t>Más bici para todas y todos</a:t>
            </a:r>
            <a:endParaRPr sz="1200" b="1" i="0" u="none" strike="noStrike" cap="none" dirty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gabe8600832_0_1462"/>
          <p:cNvSpPr/>
          <p:nvPr/>
        </p:nvSpPr>
        <p:spPr>
          <a:xfrm rot="-1800095" flipH="1">
            <a:off x="6048634" y="1953142"/>
            <a:ext cx="3587828" cy="3587828"/>
          </a:xfrm>
          <a:prstGeom prst="blockArc">
            <a:avLst>
              <a:gd name="adj1" fmla="val 14348563"/>
              <a:gd name="adj2" fmla="val 19872341"/>
              <a:gd name="adj3" fmla="val 9100"/>
            </a:avLst>
          </a:prstGeom>
          <a:solidFill>
            <a:srgbClr val="0E9453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gabe8600832_0_1462"/>
          <p:cNvSpPr txBox="1"/>
          <p:nvPr/>
        </p:nvSpPr>
        <p:spPr>
          <a:xfrm>
            <a:off x="9399469" y="4117006"/>
            <a:ext cx="2602965" cy="1202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15000"/>
              </a:lnSpc>
              <a:buSzPts val="2400"/>
              <a:defRPr sz="2400" b="1">
                <a:solidFill>
                  <a:srgbClr val="000066"/>
                </a:solidFill>
              </a:defRPr>
            </a:lvl1pPr>
          </a:lstStyle>
          <a:p>
            <a:r>
              <a:rPr lang="es-CO" sz="2000" dirty="0">
                <a:sym typeface="Roboto"/>
              </a:rPr>
              <a:t>Más y mejores viajes en bicicleta</a:t>
            </a:r>
            <a:endParaRPr sz="2000" dirty="0">
              <a:sym typeface="Roboto"/>
            </a:endParaRPr>
          </a:p>
        </p:txBody>
      </p:sp>
      <p:sp>
        <p:nvSpPr>
          <p:cNvPr id="523" name="Google Shape;523;gabe8600832_0_1462"/>
          <p:cNvSpPr txBox="1"/>
          <p:nvPr/>
        </p:nvSpPr>
        <p:spPr>
          <a:xfrm>
            <a:off x="8817831" y="1845191"/>
            <a:ext cx="2467938" cy="892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115000"/>
              </a:lnSpc>
              <a:buSzPts val="2400"/>
              <a:defRPr sz="2400" b="1">
                <a:solidFill>
                  <a:srgbClr val="000066"/>
                </a:solidFill>
              </a:defRPr>
            </a:lvl1pPr>
          </a:lstStyle>
          <a:p>
            <a:r>
              <a:rPr lang="es-CO" sz="2000" dirty="0"/>
              <a:t>Más seguridad personal</a:t>
            </a:r>
            <a:endParaRPr sz="2000" dirty="0"/>
          </a:p>
        </p:txBody>
      </p:sp>
      <p:sp>
        <p:nvSpPr>
          <p:cNvPr id="524" name="Google Shape;524;gabe8600832_0_1462"/>
          <p:cNvSpPr txBox="1"/>
          <p:nvPr/>
        </p:nvSpPr>
        <p:spPr>
          <a:xfrm>
            <a:off x="6631276" y="3297911"/>
            <a:ext cx="2454311" cy="1101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s-CO" sz="2000" b="1" i="0" u="none" strike="noStrike" cap="none" dirty="0">
                <a:solidFill>
                  <a:srgbClr val="000066"/>
                </a:solidFill>
                <a:sym typeface="Arial"/>
              </a:rPr>
              <a:t>Objetivo: </a:t>
            </a:r>
            <a:endParaRPr sz="2000" b="1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s-CO" sz="1800" i="0" u="none" strike="noStrike" cap="none" dirty="0">
                <a:solidFill>
                  <a:srgbClr val="000066"/>
                </a:solidFill>
                <a:sym typeface="Arial"/>
              </a:rPr>
              <a:t>Mejorar las condiciones físicas, socioeconómicas y culturales de la ciudad para el uso y disfrute de la bicicleta.</a:t>
            </a:r>
            <a:endParaRPr sz="180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5" name="Google Shape;525;gabe8600832_0_1462"/>
          <p:cNvSpPr/>
          <p:nvPr/>
        </p:nvSpPr>
        <p:spPr>
          <a:xfrm rot="1800127">
            <a:off x="6025204" y="2029659"/>
            <a:ext cx="3663366" cy="3525872"/>
          </a:xfrm>
          <a:prstGeom prst="blockArc">
            <a:avLst>
              <a:gd name="adj1" fmla="val 14545937"/>
              <a:gd name="adj2" fmla="val 19902139"/>
              <a:gd name="adj3" fmla="val 9115"/>
            </a:avLst>
          </a:prstGeom>
          <a:solidFill>
            <a:srgbClr val="085631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gabe8600832_0_1462"/>
          <p:cNvSpPr/>
          <p:nvPr/>
        </p:nvSpPr>
        <p:spPr>
          <a:xfrm rot="9000757">
            <a:off x="6037885" y="1952597"/>
            <a:ext cx="3586968" cy="3586968"/>
          </a:xfrm>
          <a:prstGeom prst="blockArc">
            <a:avLst>
              <a:gd name="adj1" fmla="val 18041678"/>
              <a:gd name="adj2" fmla="val 1798478"/>
              <a:gd name="adj3" fmla="val 9595"/>
            </a:avLst>
          </a:prstGeom>
          <a:solidFill>
            <a:srgbClr val="085631"/>
          </a:solidFill>
          <a:ln>
            <a:noFill/>
          </a:ln>
          <a:effectLst>
            <a:outerShdw blurRad="71438" dist="9525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gabe8600832_0_1462"/>
          <p:cNvSpPr/>
          <p:nvPr/>
        </p:nvSpPr>
        <p:spPr>
          <a:xfrm rot="-9000757" flipH="1">
            <a:off x="6048112" y="1953597"/>
            <a:ext cx="3586968" cy="3586968"/>
          </a:xfrm>
          <a:prstGeom prst="blockArc">
            <a:avLst>
              <a:gd name="adj1" fmla="val 17967225"/>
              <a:gd name="adj2" fmla="val 1529547"/>
              <a:gd name="adj3" fmla="val 9279"/>
            </a:avLst>
          </a:prstGeom>
          <a:solidFill>
            <a:srgbClr val="0E9453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gabe8600832_0_1462"/>
          <p:cNvSpPr/>
          <p:nvPr/>
        </p:nvSpPr>
        <p:spPr>
          <a:xfrm rot="8100000">
            <a:off x="5974263" y="3514574"/>
            <a:ext cx="484085" cy="484085"/>
          </a:xfrm>
          <a:prstGeom prst="rtTriangle">
            <a:avLst/>
          </a:prstGeom>
          <a:solidFill>
            <a:srgbClr val="08563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gabe8600832_0_1462"/>
          <p:cNvSpPr/>
          <p:nvPr/>
        </p:nvSpPr>
        <p:spPr>
          <a:xfrm rot="-2700000">
            <a:off x="9217408" y="3505025"/>
            <a:ext cx="484085" cy="484085"/>
          </a:xfrm>
          <a:prstGeom prst="rtTriangle">
            <a:avLst/>
          </a:prstGeom>
          <a:solidFill>
            <a:srgbClr val="08563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gabe8600832_0_1462"/>
          <p:cNvSpPr/>
          <p:nvPr/>
        </p:nvSpPr>
        <p:spPr>
          <a:xfrm rot="2700000">
            <a:off x="7595367" y="5121956"/>
            <a:ext cx="484085" cy="484085"/>
          </a:xfrm>
          <a:prstGeom prst="rtTriangle">
            <a:avLst/>
          </a:prstGeom>
          <a:solidFill>
            <a:srgbClr val="0E94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gabe8600832_0_1462"/>
          <p:cNvSpPr/>
          <p:nvPr/>
        </p:nvSpPr>
        <p:spPr>
          <a:xfrm rot="-8100000">
            <a:off x="7596291" y="1874598"/>
            <a:ext cx="484085" cy="484085"/>
          </a:xfrm>
          <a:prstGeom prst="rtTriangle">
            <a:avLst/>
          </a:prstGeom>
          <a:solidFill>
            <a:srgbClr val="0E94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gabe8600832_0_1462"/>
          <p:cNvSpPr txBox="1"/>
          <p:nvPr/>
        </p:nvSpPr>
        <p:spPr>
          <a:xfrm>
            <a:off x="314214" y="1558710"/>
            <a:ext cx="3491321" cy="304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CO" sz="2200" b="1" i="0" u="sng" strike="noStrike" cap="none" dirty="0">
                <a:solidFill>
                  <a:srgbClr val="1D2046"/>
                </a:solidFill>
                <a:latin typeface="Arial"/>
                <a:ea typeface="Arial"/>
                <a:cs typeface="Arial"/>
                <a:sym typeface="Arial"/>
              </a:rPr>
              <a:t>La PPB busca:</a:t>
            </a:r>
            <a:r>
              <a:rPr lang="es-CO" sz="2200" b="1" i="0" u="none" strike="noStrike" cap="none" dirty="0">
                <a:solidFill>
                  <a:srgbClr val="1D204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1D204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CC00"/>
              </a:buClr>
              <a:buSzPts val="3000"/>
              <a:buFont typeface="NTR"/>
              <a:buChar char="✓"/>
            </a:pPr>
            <a:r>
              <a:rPr lang="es-CO" sz="1600" b="0" i="0" u="none" strike="noStrike" cap="none" dirty="0">
                <a:solidFill>
                  <a:srgbClr val="1D2046"/>
                </a:solidFill>
                <a:latin typeface="Arial"/>
                <a:ea typeface="Arial"/>
                <a:cs typeface="Arial"/>
                <a:sym typeface="Arial"/>
              </a:rPr>
              <a:t>Mejorar la </a:t>
            </a:r>
            <a:r>
              <a:rPr lang="es-CO" sz="1600" b="1" i="0" u="none" strike="noStrike" cap="none" dirty="0">
                <a:solidFill>
                  <a:srgbClr val="1D2046"/>
                </a:solidFill>
                <a:latin typeface="Arial"/>
                <a:ea typeface="Arial"/>
                <a:cs typeface="Arial"/>
                <a:sym typeface="Arial"/>
              </a:rPr>
              <a:t>calidad de vida </a:t>
            </a:r>
            <a:r>
              <a:rPr lang="es-CO" sz="1600" b="0" i="0" u="none" strike="noStrike" cap="none" dirty="0">
                <a:solidFill>
                  <a:srgbClr val="1D2046"/>
                </a:solidFill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s-CO" sz="1600" b="1" i="0" u="none" strike="noStrike" cap="none" dirty="0">
                <a:solidFill>
                  <a:srgbClr val="1D2046"/>
                </a:solidFill>
                <a:latin typeface="Arial"/>
                <a:ea typeface="Arial"/>
                <a:cs typeface="Arial"/>
                <a:sym typeface="Arial"/>
              </a:rPr>
              <a:t>productividad</a:t>
            </a:r>
            <a:r>
              <a:rPr lang="es-CO" sz="1600" b="0" i="0" u="none" strike="noStrike" cap="none" dirty="0">
                <a:solidFill>
                  <a:srgbClr val="1D2046"/>
                </a:solidFill>
                <a:latin typeface="Arial"/>
                <a:ea typeface="Arial"/>
                <a:cs typeface="Arial"/>
                <a:sym typeface="Arial"/>
              </a:rPr>
              <a:t> de la ciudad-región a través de la bicicleta.</a:t>
            </a:r>
          </a:p>
          <a:p>
            <a:pPr marL="38100"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CC00"/>
              </a:buClr>
              <a:buSzPts val="3000"/>
            </a:pPr>
            <a:endParaRPr sz="1600" b="0" i="0" u="none" strike="noStrike" cap="none" dirty="0">
              <a:solidFill>
                <a:srgbClr val="1D204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CC00"/>
              </a:buClr>
              <a:buSzPts val="3000"/>
              <a:buFont typeface="NTR"/>
              <a:buChar char="✓"/>
            </a:pPr>
            <a:r>
              <a:rPr lang="es-CO" sz="1600" b="0" i="0" u="none" strike="noStrike" cap="none" dirty="0">
                <a:solidFill>
                  <a:srgbClr val="1D2046"/>
                </a:solidFill>
                <a:latin typeface="Arial"/>
                <a:ea typeface="Arial"/>
                <a:cs typeface="Arial"/>
                <a:sym typeface="Arial"/>
              </a:rPr>
              <a:t>Mejorar la</a:t>
            </a:r>
            <a:r>
              <a:rPr lang="es-CO" sz="1600" b="1" i="0" u="none" strike="noStrike" cap="none" dirty="0">
                <a:solidFill>
                  <a:srgbClr val="1D2046"/>
                </a:solidFill>
                <a:latin typeface="Arial"/>
                <a:ea typeface="Arial"/>
                <a:cs typeface="Arial"/>
                <a:sym typeface="Arial"/>
              </a:rPr>
              <a:t> movilidad </a:t>
            </a:r>
            <a:r>
              <a:rPr lang="es-CO" sz="1600" b="0" i="0" u="none" strike="noStrike" cap="none" dirty="0">
                <a:solidFill>
                  <a:srgbClr val="1D2046"/>
                </a:solidFill>
                <a:latin typeface="Arial"/>
                <a:ea typeface="Arial"/>
                <a:cs typeface="Arial"/>
                <a:sym typeface="Arial"/>
              </a:rPr>
              <a:t>de Bogotá D.C. con una mejor </a:t>
            </a:r>
            <a:r>
              <a:rPr lang="es-CO" sz="1600" b="1" i="0" u="none" strike="noStrike" cap="none" dirty="0">
                <a:solidFill>
                  <a:srgbClr val="1D2046"/>
                </a:solidFill>
                <a:latin typeface="Arial"/>
                <a:ea typeface="Arial"/>
                <a:cs typeface="Arial"/>
                <a:sym typeface="Arial"/>
              </a:rPr>
              <a:t>cicloinfraestructura.</a:t>
            </a:r>
            <a:endParaRPr sz="1600" b="0" i="0" u="none" strike="noStrike" cap="none" dirty="0">
              <a:solidFill>
                <a:srgbClr val="1D20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255;g9928e4c477_4_39"/>
          <p:cNvSpPr txBox="1"/>
          <p:nvPr/>
        </p:nvSpPr>
        <p:spPr>
          <a:xfrm>
            <a:off x="889000" y="54876"/>
            <a:ext cx="10414002" cy="10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50" rIns="91350" bIns="45650" anchor="ctr" anchorCtr="0">
            <a:noAutofit/>
          </a:bodyPr>
          <a:lstStyle/>
          <a:p>
            <a:pPr lvl="0" algn="ctr">
              <a:lnSpc>
                <a:spcPct val="90000"/>
              </a:lnSpc>
              <a:buSzPts val="3600"/>
            </a:pPr>
            <a:r>
              <a:rPr lang="es-ES" sz="28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¿Qué busca la PPB?</a:t>
            </a:r>
            <a:endParaRPr lang="es-ES" sz="11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4043" y="1352664"/>
            <a:ext cx="615257" cy="59816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9600" y="3773037"/>
            <a:ext cx="635107" cy="617465"/>
          </a:xfrm>
          <a:prstGeom prst="rect">
            <a:avLst/>
          </a:prstGeom>
        </p:spPr>
      </p:pic>
      <p:sp>
        <p:nvSpPr>
          <p:cNvPr id="31" name="Google Shape;520;gabe8600832_0_1462">
            <a:extLst>
              <a:ext uri="{FF2B5EF4-FFF2-40B4-BE49-F238E27FC236}">
                <a16:creationId xmlns:a16="http://schemas.microsoft.com/office/drawing/2014/main" id="{2182142D-0B9C-9E45-9D39-306CF21F5C78}"/>
              </a:ext>
            </a:extLst>
          </p:cNvPr>
          <p:cNvSpPr txBox="1"/>
          <p:nvPr/>
        </p:nvSpPr>
        <p:spPr>
          <a:xfrm>
            <a:off x="6600553" y="5690765"/>
            <a:ext cx="3275264" cy="892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15000"/>
              </a:lnSpc>
              <a:buSzPts val="2400"/>
              <a:defRPr sz="2000" b="1">
                <a:solidFill>
                  <a:srgbClr val="000066"/>
                </a:solidFill>
              </a:defRPr>
            </a:lvl1pPr>
          </a:lstStyle>
          <a:p>
            <a:pPr algn="l"/>
            <a:r>
              <a:rPr lang="es-CO" dirty="0">
                <a:sym typeface="Roboto"/>
              </a:rPr>
              <a:t>Bogotá polo productor de la bicicleta</a:t>
            </a:r>
            <a:endParaRPr dirty="0">
              <a:sym typeface="Roboto"/>
            </a:endParaRPr>
          </a:p>
        </p:txBody>
      </p:sp>
      <p:pic>
        <p:nvPicPr>
          <p:cNvPr id="33" name="Google Shape;1312;p16">
            <a:extLst>
              <a:ext uri="{FF2B5EF4-FFF2-40B4-BE49-F238E27FC236}">
                <a16:creationId xmlns:a16="http://schemas.microsoft.com/office/drawing/2014/main" id="{9AD280C1-1288-444B-9765-1664AD5CC0F3}"/>
              </a:ext>
            </a:extLst>
          </p:cNvPr>
          <p:cNvPicPr preferRelativeResize="0"/>
          <p:nvPr/>
        </p:nvPicPr>
        <p:blipFill rotWithShape="1"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99" b="98901" l="0" r="98182">
                        <a14:foregroundMark x1="42727" y1="92674" x2="42727" y2="92674"/>
                        <a14:foregroundMark x1="48636" y1="93407" x2="65000" y2="94139"/>
                        <a14:foregroundMark x1="69091" y1="92674" x2="84545" y2="85714"/>
                        <a14:foregroundMark x1="80455" y1="80952" x2="80455" y2="80952"/>
                        <a14:foregroundMark x1="73182" y1="78388" x2="73182" y2="78388"/>
                        <a14:foregroundMark x1="64091" y1="76923" x2="64091" y2="76923"/>
                        <a14:foregroundMark x1="32727" y1="76557" x2="32727" y2="76557"/>
                        <a14:foregroundMark x1="59545" y1="76923" x2="59545" y2="76923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178731" y="5833518"/>
            <a:ext cx="374630" cy="522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b6fe719f73_2_0"/>
          <p:cNvSpPr txBox="1"/>
          <p:nvPr/>
        </p:nvSpPr>
        <p:spPr>
          <a:xfrm>
            <a:off x="174231" y="1385471"/>
            <a:ext cx="1084725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2400" b="1" i="0" u="none" strike="noStrike" cap="none" dirty="0">
                <a:solidFill>
                  <a:srgbClr val="32CC39"/>
                </a:solidFill>
                <a:latin typeface="Arial Black"/>
                <a:ea typeface="Arial Black"/>
                <a:cs typeface="Arial Black"/>
                <a:sym typeface="Arial Black"/>
              </a:rPr>
              <a:t>Relación de la PPB con el PDD 2020-2024</a:t>
            </a:r>
            <a:endParaRPr sz="1200" dirty="0"/>
          </a:p>
        </p:txBody>
      </p:sp>
      <p:grpSp>
        <p:nvGrpSpPr>
          <p:cNvPr id="2" name="Grupo 1"/>
          <p:cNvGrpSpPr/>
          <p:nvPr/>
        </p:nvGrpSpPr>
        <p:grpSpPr>
          <a:xfrm>
            <a:off x="447019" y="2370819"/>
            <a:ext cx="3674414" cy="1717237"/>
            <a:chOff x="676269" y="1939695"/>
            <a:chExt cx="3405821" cy="1717237"/>
          </a:xfrm>
        </p:grpSpPr>
        <p:sp>
          <p:nvSpPr>
            <p:cNvPr id="497" name="Google Shape;497;gb6fe719f73_2_0"/>
            <p:cNvSpPr/>
            <p:nvPr/>
          </p:nvSpPr>
          <p:spPr>
            <a:xfrm rot="5401152">
              <a:off x="1900269" y="715695"/>
              <a:ext cx="612000" cy="3060000"/>
            </a:xfrm>
            <a:prstGeom prst="roundRect">
              <a:avLst>
                <a:gd name="adj" fmla="val 50000"/>
              </a:avLst>
            </a:prstGeom>
            <a:solidFill>
              <a:srgbClr val="32CC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gb6fe719f73_2_0"/>
            <p:cNvSpPr/>
            <p:nvPr/>
          </p:nvSpPr>
          <p:spPr>
            <a:xfrm rot="3389">
              <a:off x="765164" y="2029261"/>
              <a:ext cx="412638" cy="4137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117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CO" sz="1600" b="1" i="0" u="none" strike="noStrike" cap="none" dirty="0">
                  <a:solidFill>
                    <a:srgbClr val="32CC39"/>
                  </a:solidFill>
                  <a:latin typeface="Arial Black" panose="020B0A04020102020204" pitchFamily="34" charset="0"/>
                  <a:ea typeface="Roboto"/>
                  <a:cs typeface="Roboto"/>
                  <a:sym typeface="Roboto"/>
                </a:rPr>
                <a:t>1</a:t>
              </a:r>
              <a:endParaRPr sz="1600" b="1" i="0" u="none" strike="noStrike" cap="none" dirty="0">
                <a:solidFill>
                  <a:srgbClr val="32CC39"/>
                </a:solidFill>
                <a:latin typeface="Arial Black" panose="020B0A0402010202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9" name="Google Shape;499;gb6fe719f73_2_0"/>
            <p:cNvSpPr txBox="1"/>
            <p:nvPr/>
          </p:nvSpPr>
          <p:spPr>
            <a:xfrm rot="21598386">
              <a:off x="1196668" y="2016927"/>
              <a:ext cx="2479888" cy="453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R="0" lvl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CO" sz="1600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Nuevo contrato Social y Ambiental  </a:t>
              </a:r>
              <a:endParaRPr sz="1800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0" name="Google Shape;500;gb6fe719f73_2_0"/>
            <p:cNvSpPr txBox="1"/>
            <p:nvPr/>
          </p:nvSpPr>
          <p:spPr>
            <a:xfrm rot="1152">
              <a:off x="680568" y="2473755"/>
              <a:ext cx="3401522" cy="11831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rPr lang="es-CO" sz="1300" dirty="0">
                  <a:solidFill>
                    <a:srgbClr val="1D2046"/>
                  </a:solidFill>
                </a:rPr>
                <a:t>Incluir a más mujeres, niñas, niños y ciudadanía en general en el </a:t>
              </a:r>
              <a:r>
                <a:rPr lang="es-CO" sz="1300" b="0" i="0" u="none" strike="noStrike" cap="none" dirty="0">
                  <a:solidFill>
                    <a:srgbClr val="1D2046"/>
                  </a:solidFill>
                  <a:sym typeface="Arial"/>
                </a:rPr>
                <a:t>uso de la bicicleta a través de cicloinfraestructura, implementación del enfoque de género y servicios relacionados con el uso de la bicicleta. </a:t>
              </a:r>
              <a:endParaRPr sz="1100" b="0" i="0" u="none" strike="noStrike" cap="none" dirty="0">
                <a:solidFill>
                  <a:srgbClr val="1D204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2" name="Google Shape;255;g9928e4c477_4_39"/>
          <p:cNvSpPr txBox="1"/>
          <p:nvPr/>
        </p:nvSpPr>
        <p:spPr>
          <a:xfrm>
            <a:off x="889000" y="54876"/>
            <a:ext cx="10414002" cy="10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50" rIns="91350" bIns="45650" anchor="ctr" anchorCtr="0">
            <a:noAutofit/>
          </a:bodyPr>
          <a:lstStyle/>
          <a:p>
            <a:pPr lvl="0" algn="ctr">
              <a:lnSpc>
                <a:spcPct val="90000"/>
              </a:lnSpc>
              <a:buSzPts val="3600"/>
            </a:pPr>
            <a:r>
              <a:rPr lang="es-ES" sz="28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¿Qué busca la PPB?</a:t>
            </a:r>
            <a:endParaRPr lang="es-ES" sz="1100" dirty="0"/>
          </a:p>
        </p:txBody>
      </p:sp>
      <p:grpSp>
        <p:nvGrpSpPr>
          <p:cNvPr id="34" name="Grupo 33"/>
          <p:cNvGrpSpPr/>
          <p:nvPr/>
        </p:nvGrpSpPr>
        <p:grpSpPr>
          <a:xfrm>
            <a:off x="4586387" y="2374913"/>
            <a:ext cx="3060107" cy="1717177"/>
            <a:chOff x="676269" y="1939695"/>
            <a:chExt cx="3060107" cy="1717177"/>
          </a:xfrm>
        </p:grpSpPr>
        <p:sp>
          <p:nvSpPr>
            <p:cNvPr id="35" name="Google Shape;497;gb6fe719f73_2_0"/>
            <p:cNvSpPr/>
            <p:nvPr/>
          </p:nvSpPr>
          <p:spPr>
            <a:xfrm rot="5401152">
              <a:off x="1900269" y="715695"/>
              <a:ext cx="612000" cy="3060000"/>
            </a:xfrm>
            <a:prstGeom prst="roundRect">
              <a:avLst>
                <a:gd name="adj" fmla="val 50000"/>
              </a:avLst>
            </a:prstGeom>
            <a:solidFill>
              <a:srgbClr val="32CC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498;gb6fe719f73_2_0"/>
            <p:cNvSpPr/>
            <p:nvPr/>
          </p:nvSpPr>
          <p:spPr>
            <a:xfrm rot="3389">
              <a:off x="765164" y="2029261"/>
              <a:ext cx="412638" cy="4137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117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CO" sz="1600" b="1" i="0" u="none" strike="noStrike" cap="none" dirty="0">
                  <a:solidFill>
                    <a:srgbClr val="32CC39"/>
                  </a:solidFill>
                  <a:latin typeface="Arial Black" panose="020B0A04020102020204" pitchFamily="34" charset="0"/>
                  <a:ea typeface="Roboto"/>
                  <a:cs typeface="Roboto"/>
                  <a:sym typeface="Roboto"/>
                </a:rPr>
                <a:t>2</a:t>
              </a:r>
              <a:endParaRPr sz="1600" b="1" i="0" u="none" strike="noStrike" cap="none" dirty="0">
                <a:solidFill>
                  <a:srgbClr val="32CC39"/>
                </a:solidFill>
                <a:latin typeface="Arial Black" panose="020B0A0402010202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" name="Google Shape;499;gb6fe719f73_2_0"/>
            <p:cNvSpPr txBox="1"/>
            <p:nvPr/>
          </p:nvSpPr>
          <p:spPr>
            <a:xfrm rot="21598386">
              <a:off x="1196668" y="2016927"/>
              <a:ext cx="2479888" cy="453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R="0" lvl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CO" sz="1600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Reverdecer Bogotá</a:t>
              </a:r>
              <a:endParaRPr sz="1800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" name="Google Shape;500;gb6fe719f73_2_0"/>
            <p:cNvSpPr txBox="1"/>
            <p:nvPr/>
          </p:nvSpPr>
          <p:spPr>
            <a:xfrm rot="1152">
              <a:off x="680568" y="2473695"/>
              <a:ext cx="3055808" cy="11831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s-CO" sz="1300" dirty="0">
                  <a:solidFill>
                    <a:srgbClr val="1D2046"/>
                  </a:solidFill>
                </a:rPr>
                <a:t>Disminuir la emisión de material particulado a través del aumento del número de viajes en bicicleta (desestimulando el uso de vehículos motorizados) </a:t>
              </a:r>
            </a:p>
            <a:p>
              <a:pPr lvl="0"/>
              <a:endParaRPr lang="es-ES" sz="1300" dirty="0">
                <a:solidFill>
                  <a:srgbClr val="1D2046"/>
                </a:solidFill>
              </a:endParaRP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8684675" y="2371332"/>
            <a:ext cx="3060107" cy="1717177"/>
            <a:chOff x="676269" y="1939695"/>
            <a:chExt cx="3060107" cy="1717177"/>
          </a:xfrm>
        </p:grpSpPr>
        <p:sp>
          <p:nvSpPr>
            <p:cNvPr id="40" name="Google Shape;497;gb6fe719f73_2_0"/>
            <p:cNvSpPr/>
            <p:nvPr/>
          </p:nvSpPr>
          <p:spPr>
            <a:xfrm rot="5401152">
              <a:off x="1900269" y="715695"/>
              <a:ext cx="612000" cy="3060000"/>
            </a:xfrm>
            <a:prstGeom prst="roundRect">
              <a:avLst>
                <a:gd name="adj" fmla="val 50000"/>
              </a:avLst>
            </a:prstGeom>
            <a:solidFill>
              <a:srgbClr val="32CC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98;gb6fe719f73_2_0"/>
            <p:cNvSpPr/>
            <p:nvPr/>
          </p:nvSpPr>
          <p:spPr>
            <a:xfrm rot="3389">
              <a:off x="765164" y="2029261"/>
              <a:ext cx="412638" cy="4137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117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CO" sz="1600" b="1" i="0" u="none" strike="noStrike" cap="none" dirty="0">
                  <a:solidFill>
                    <a:srgbClr val="32CC39"/>
                  </a:solidFill>
                  <a:latin typeface="Arial Black" panose="020B0A04020102020204" pitchFamily="34" charset="0"/>
                  <a:ea typeface="Roboto"/>
                  <a:cs typeface="Roboto"/>
                  <a:sym typeface="Roboto"/>
                </a:rPr>
                <a:t>3</a:t>
              </a:r>
              <a:endParaRPr sz="1600" b="1" i="0" u="none" strike="noStrike" cap="none" dirty="0">
                <a:solidFill>
                  <a:srgbClr val="32CC39"/>
                </a:solidFill>
                <a:latin typeface="Arial Black" panose="020B0A0402010202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" name="Google Shape;499;gb6fe719f73_2_0"/>
            <p:cNvSpPr txBox="1"/>
            <p:nvPr/>
          </p:nvSpPr>
          <p:spPr>
            <a:xfrm rot="21598386">
              <a:off x="1196668" y="2016927"/>
              <a:ext cx="2479888" cy="453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R="0" lvl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CO" sz="1600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Vivir sin Miedo</a:t>
              </a:r>
              <a:endParaRPr sz="1800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" name="Google Shape;500;gb6fe719f73_2_0"/>
            <p:cNvSpPr txBox="1"/>
            <p:nvPr/>
          </p:nvSpPr>
          <p:spPr>
            <a:xfrm rot="1152">
              <a:off x="680568" y="2473695"/>
              <a:ext cx="3055808" cy="11831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lvl="0">
                <a:buClr>
                  <a:schemeClr val="dk1"/>
                </a:buClr>
                <a:buSzPts val="1300"/>
              </a:pPr>
              <a:r>
                <a:rPr lang="es-ES" sz="1300" dirty="0">
                  <a:solidFill>
                    <a:srgbClr val="1D2046"/>
                  </a:solidFill>
                </a:rPr>
                <a:t>Brindar condiciones de seguridad personal para ciclistas, promocionando la convivencia y la reducción en la violencia de género.</a:t>
              </a:r>
              <a:endParaRPr lang="es-ES" sz="1300" dirty="0">
                <a:solidFill>
                  <a:srgbClr val="1D2046"/>
                </a:solidFill>
                <a:sym typeface="Roboto"/>
              </a:endParaRPr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2097679" y="4764280"/>
            <a:ext cx="3060107" cy="1717177"/>
            <a:chOff x="676269" y="1939695"/>
            <a:chExt cx="3060107" cy="1717177"/>
          </a:xfrm>
        </p:grpSpPr>
        <p:sp>
          <p:nvSpPr>
            <p:cNvPr id="45" name="Google Shape;497;gb6fe719f73_2_0"/>
            <p:cNvSpPr/>
            <p:nvPr/>
          </p:nvSpPr>
          <p:spPr>
            <a:xfrm rot="5401152">
              <a:off x="1900269" y="715695"/>
              <a:ext cx="612000" cy="3060000"/>
            </a:xfrm>
            <a:prstGeom prst="roundRect">
              <a:avLst>
                <a:gd name="adj" fmla="val 50000"/>
              </a:avLst>
            </a:prstGeom>
            <a:solidFill>
              <a:srgbClr val="32CC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98;gb6fe719f73_2_0"/>
            <p:cNvSpPr/>
            <p:nvPr/>
          </p:nvSpPr>
          <p:spPr>
            <a:xfrm rot="3389">
              <a:off x="765164" y="2029261"/>
              <a:ext cx="412638" cy="4137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117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CO" sz="1600" b="1" i="0" u="none" strike="noStrike" cap="none" dirty="0">
                  <a:solidFill>
                    <a:srgbClr val="32CC39"/>
                  </a:solidFill>
                  <a:latin typeface="Arial Black" panose="020B0A04020102020204" pitchFamily="34" charset="0"/>
                  <a:ea typeface="Roboto"/>
                  <a:cs typeface="Roboto"/>
                  <a:sym typeface="Roboto"/>
                </a:rPr>
                <a:t>4</a:t>
              </a:r>
              <a:endParaRPr sz="1600" b="1" i="0" u="none" strike="noStrike" cap="none" dirty="0">
                <a:solidFill>
                  <a:srgbClr val="32CC39"/>
                </a:solidFill>
                <a:latin typeface="Arial Black" panose="020B0A0402010202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" name="Google Shape;499;gb6fe719f73_2_0"/>
            <p:cNvSpPr txBox="1"/>
            <p:nvPr/>
          </p:nvSpPr>
          <p:spPr>
            <a:xfrm rot="21598386">
              <a:off x="1196668" y="2016927"/>
              <a:ext cx="2479888" cy="453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dk1"/>
                </a:buClr>
                <a:buSzPts val="1400"/>
              </a:pPr>
              <a:r>
                <a:rPr lang="es-CO" sz="1600" b="1" dirty="0">
                  <a:solidFill>
                    <a:srgbClr val="FFFFFF"/>
                  </a:solidFill>
                </a:rPr>
                <a:t>Modelo de Movilidad </a:t>
              </a:r>
            </a:p>
          </p:txBody>
        </p:sp>
        <p:sp>
          <p:nvSpPr>
            <p:cNvPr id="48" name="Google Shape;500;gb6fe719f73_2_0"/>
            <p:cNvSpPr txBox="1"/>
            <p:nvPr/>
          </p:nvSpPr>
          <p:spPr>
            <a:xfrm rot="1152">
              <a:off x="680568" y="2473695"/>
              <a:ext cx="3055808" cy="11831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lvl="0">
                <a:buClr>
                  <a:schemeClr val="dk1"/>
                </a:buClr>
                <a:buSzPts val="1300"/>
              </a:pPr>
              <a:r>
                <a:rPr lang="es-ES" sz="1300" dirty="0">
                  <a:solidFill>
                    <a:srgbClr val="1D2046"/>
                  </a:solidFill>
                </a:rPr>
                <a:t>Mejorar los tiempos de viaje de los ciclistas, con calidad, menor costo e incluyendo la articulación con la región.</a:t>
              </a:r>
              <a:endParaRPr lang="es-ES" sz="1300" dirty="0">
                <a:solidFill>
                  <a:srgbClr val="1D2046"/>
                </a:solidFill>
                <a:sym typeface="Roboto"/>
              </a:endParaRPr>
            </a:p>
          </p:txBody>
        </p:sp>
      </p:grpSp>
      <p:grpSp>
        <p:nvGrpSpPr>
          <p:cNvPr id="49" name="Grupo 48"/>
          <p:cNvGrpSpPr/>
          <p:nvPr/>
        </p:nvGrpSpPr>
        <p:grpSpPr>
          <a:xfrm>
            <a:off x="6588726" y="4763767"/>
            <a:ext cx="3276000" cy="1717246"/>
            <a:chOff x="673915" y="1939659"/>
            <a:chExt cx="3276000" cy="1717246"/>
          </a:xfrm>
        </p:grpSpPr>
        <p:sp>
          <p:nvSpPr>
            <p:cNvPr id="50" name="Google Shape;497;gb6fe719f73_2_0"/>
            <p:cNvSpPr/>
            <p:nvPr/>
          </p:nvSpPr>
          <p:spPr>
            <a:xfrm rot="5401152">
              <a:off x="2005915" y="607659"/>
              <a:ext cx="612000" cy="3276000"/>
            </a:xfrm>
            <a:prstGeom prst="roundRect">
              <a:avLst>
                <a:gd name="adj" fmla="val 50000"/>
              </a:avLst>
            </a:prstGeom>
            <a:solidFill>
              <a:srgbClr val="32CC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498;gb6fe719f73_2_0"/>
            <p:cNvSpPr/>
            <p:nvPr/>
          </p:nvSpPr>
          <p:spPr>
            <a:xfrm rot="3389">
              <a:off x="765164" y="2029261"/>
              <a:ext cx="412638" cy="4137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117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CO" sz="1600" b="1" i="0" u="none" strike="noStrike" cap="none" dirty="0">
                  <a:solidFill>
                    <a:srgbClr val="32CC39"/>
                  </a:solidFill>
                  <a:latin typeface="Arial Black" panose="020B0A04020102020204" pitchFamily="34" charset="0"/>
                  <a:ea typeface="Roboto"/>
                  <a:cs typeface="Roboto"/>
                  <a:sym typeface="Roboto"/>
                </a:rPr>
                <a:t>5</a:t>
              </a:r>
              <a:endParaRPr sz="1600" b="1" i="0" u="none" strike="noStrike" cap="none" dirty="0">
                <a:solidFill>
                  <a:srgbClr val="32CC39"/>
                </a:solidFill>
                <a:latin typeface="Arial Black" panose="020B0A0402010202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" name="Google Shape;499;gb6fe719f73_2_0"/>
            <p:cNvSpPr txBox="1"/>
            <p:nvPr/>
          </p:nvSpPr>
          <p:spPr>
            <a:xfrm rot="21598386">
              <a:off x="1196668" y="2016867"/>
              <a:ext cx="2736498" cy="453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ts val="1400"/>
              </a:pPr>
              <a:r>
                <a:rPr lang="es-ES" sz="1600" b="1" dirty="0">
                  <a:solidFill>
                    <a:srgbClr val="FFFFFF"/>
                  </a:solidFill>
                </a:rPr>
                <a:t>Bogotá Región, Gobierno Abierto y Transparente </a:t>
              </a:r>
              <a:endParaRPr lang="es-ES" sz="1600" b="1" dirty="0">
                <a:solidFill>
                  <a:srgbClr val="FFFFFF"/>
                </a:solidFill>
                <a:sym typeface="Roboto"/>
              </a:endParaRPr>
            </a:p>
          </p:txBody>
        </p:sp>
        <p:sp>
          <p:nvSpPr>
            <p:cNvPr id="53" name="Google Shape;500;gb6fe719f73_2_0"/>
            <p:cNvSpPr txBox="1"/>
            <p:nvPr/>
          </p:nvSpPr>
          <p:spPr>
            <a:xfrm rot="1152">
              <a:off x="680568" y="2473728"/>
              <a:ext cx="3252708" cy="11831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lvl="0">
                <a:buClr>
                  <a:schemeClr val="dk1"/>
                </a:buClr>
                <a:buSzPts val="1300"/>
              </a:pPr>
              <a:r>
                <a:rPr lang="es-ES" sz="1300" dirty="0">
                  <a:solidFill>
                    <a:srgbClr val="1D2046"/>
                  </a:solidFill>
                </a:rPr>
                <a:t>Integrar Bogotá – Región, construir una cultura ciudadana de la bicicleta con la ciudadanía, colectivos, consejeros e implementar una comisión intersectorial de la bici. </a:t>
              </a:r>
              <a:endParaRPr lang="es-ES" sz="1300" dirty="0">
                <a:solidFill>
                  <a:srgbClr val="1D2046"/>
                </a:solidFill>
                <a:sym typeface="Roboto"/>
              </a:endParaRPr>
            </a:p>
          </p:txBody>
        </p:sp>
      </p:grpSp>
      <p:pic>
        <p:nvPicPr>
          <p:cNvPr id="29" name="Google Shape;282;gb9dda05a01_3_0" descr="Imagen que contiene dibujo&#10;&#10;Descripción generada automáticamente"/>
          <p:cNvPicPr preferRelativeResize="0"/>
          <p:nvPr/>
        </p:nvPicPr>
        <p:blipFill rotWithShape="1">
          <a:blip r:embed="rId3">
            <a:alphaModFix/>
            <a:duotone>
              <a:prstClr val="black"/>
              <a:srgbClr val="00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9186412" y="6046932"/>
            <a:ext cx="3110519" cy="811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g9928e4c477_1_13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31157" y="5918730"/>
            <a:ext cx="3472773" cy="816102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9928e4c477_1_1341"/>
          <p:cNvSpPr txBox="1"/>
          <p:nvPr/>
        </p:nvSpPr>
        <p:spPr>
          <a:xfrm>
            <a:off x="2554265" y="1262497"/>
            <a:ext cx="52077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9928e4c477_1_1341"/>
          <p:cNvSpPr/>
          <p:nvPr/>
        </p:nvSpPr>
        <p:spPr>
          <a:xfrm rot="-985170">
            <a:off x="9310057" y="3789640"/>
            <a:ext cx="1489026" cy="77268"/>
          </a:xfrm>
          <a:prstGeom prst="roundRect">
            <a:avLst>
              <a:gd name="adj" fmla="val 50000"/>
            </a:avLst>
          </a:prstGeom>
          <a:solidFill>
            <a:srgbClr val="701C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9928e4c477_1_1341"/>
          <p:cNvSpPr/>
          <p:nvPr/>
        </p:nvSpPr>
        <p:spPr>
          <a:xfrm rot="985170" flipH="1">
            <a:off x="7932104" y="3789640"/>
            <a:ext cx="1489026" cy="77268"/>
          </a:xfrm>
          <a:prstGeom prst="roundRect">
            <a:avLst>
              <a:gd name="adj" fmla="val 50000"/>
            </a:avLst>
          </a:prstGeom>
          <a:solidFill>
            <a:srgbClr val="701C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9928e4c477_1_1341"/>
          <p:cNvSpPr/>
          <p:nvPr/>
        </p:nvSpPr>
        <p:spPr>
          <a:xfrm rot="-985170">
            <a:off x="6567776" y="3789640"/>
            <a:ext cx="1489026" cy="77268"/>
          </a:xfrm>
          <a:prstGeom prst="roundRect">
            <a:avLst>
              <a:gd name="adj" fmla="val 50000"/>
            </a:avLst>
          </a:prstGeom>
          <a:solidFill>
            <a:srgbClr val="701C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9928e4c477_1_1341"/>
          <p:cNvSpPr/>
          <p:nvPr/>
        </p:nvSpPr>
        <p:spPr>
          <a:xfrm rot="985170" flipH="1">
            <a:off x="5189046" y="3789640"/>
            <a:ext cx="1489026" cy="77268"/>
          </a:xfrm>
          <a:prstGeom prst="roundRect">
            <a:avLst>
              <a:gd name="adj" fmla="val 50000"/>
            </a:avLst>
          </a:prstGeom>
          <a:solidFill>
            <a:srgbClr val="701C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9928e4c477_1_1341"/>
          <p:cNvSpPr/>
          <p:nvPr/>
        </p:nvSpPr>
        <p:spPr>
          <a:xfrm rot="-985170">
            <a:off x="3825484" y="3789640"/>
            <a:ext cx="1489026" cy="77268"/>
          </a:xfrm>
          <a:prstGeom prst="roundRect">
            <a:avLst>
              <a:gd name="adj" fmla="val 50000"/>
            </a:avLst>
          </a:prstGeom>
          <a:solidFill>
            <a:srgbClr val="701C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9928e4c477_1_1341"/>
          <p:cNvSpPr/>
          <p:nvPr/>
        </p:nvSpPr>
        <p:spPr>
          <a:xfrm rot="985170" flipH="1">
            <a:off x="2445952" y="3789640"/>
            <a:ext cx="1489026" cy="77268"/>
          </a:xfrm>
          <a:prstGeom prst="roundRect">
            <a:avLst>
              <a:gd name="adj" fmla="val 50000"/>
            </a:avLst>
          </a:prstGeom>
          <a:solidFill>
            <a:srgbClr val="701C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g9928e4c477_1_1341"/>
          <p:cNvSpPr/>
          <p:nvPr/>
        </p:nvSpPr>
        <p:spPr>
          <a:xfrm rot="-985170">
            <a:off x="1087915" y="3789640"/>
            <a:ext cx="1489026" cy="77268"/>
          </a:xfrm>
          <a:prstGeom prst="roundRect">
            <a:avLst>
              <a:gd name="adj" fmla="val 50000"/>
            </a:avLst>
          </a:prstGeom>
          <a:solidFill>
            <a:srgbClr val="701C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2" name="Google Shape;282;g9928e4c477_1_1341"/>
          <p:cNvGrpSpPr/>
          <p:nvPr/>
        </p:nvGrpSpPr>
        <p:grpSpPr>
          <a:xfrm>
            <a:off x="55324" y="1623900"/>
            <a:ext cx="3423601" cy="2494056"/>
            <a:chOff x="1004696" y="980622"/>
            <a:chExt cx="1796700" cy="1513292"/>
          </a:xfrm>
        </p:grpSpPr>
        <p:sp>
          <p:nvSpPr>
            <p:cNvPr id="283" name="Google Shape;283;g9928e4c477_1_1341"/>
            <p:cNvSpPr/>
            <p:nvPr/>
          </p:nvSpPr>
          <p:spPr>
            <a:xfrm>
              <a:off x="1072790" y="1029572"/>
              <a:ext cx="1678500" cy="801146"/>
            </a:xfrm>
            <a:prstGeom prst="roundRect">
              <a:avLst>
                <a:gd name="adj" fmla="val 4485"/>
              </a:avLst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284" name="Google Shape;284;g9928e4c477_1_1341"/>
            <p:cNvSpPr txBox="1"/>
            <p:nvPr/>
          </p:nvSpPr>
          <p:spPr>
            <a:xfrm>
              <a:off x="1432169" y="2072306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s-CO" sz="1800" b="1">
                  <a:solidFill>
                    <a:srgbClr val="701C7F"/>
                  </a:solidFill>
                  <a:latin typeface="Roboto"/>
                  <a:ea typeface="Roboto"/>
                  <a:cs typeface="Roboto"/>
                  <a:sym typeface="Roboto"/>
                </a:rPr>
                <a:t>2018</a:t>
              </a:r>
              <a:endParaRPr sz="1800" b="1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5" name="Google Shape;285;g9928e4c477_1_1341"/>
            <p:cNvSpPr/>
            <p:nvPr/>
          </p:nvSpPr>
          <p:spPr>
            <a:xfrm rot="10800000">
              <a:off x="1735619" y="1886357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g9928e4c477_1_1341"/>
            <p:cNvSpPr txBox="1"/>
            <p:nvPr/>
          </p:nvSpPr>
          <p:spPr>
            <a:xfrm>
              <a:off x="1004696" y="980622"/>
              <a:ext cx="1796700" cy="89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b="1" u="sng" dirty="0">
                  <a:latin typeface="+mj-lt"/>
                  <a:ea typeface="Roboto"/>
                  <a:cs typeface="Roboto"/>
                  <a:sym typeface="Roboto"/>
                </a:rPr>
                <a:t>Acuerdo 708 de 2018</a:t>
              </a: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s-CO" dirty="0">
                  <a:latin typeface="+mj-lt"/>
                  <a:ea typeface="Roboto"/>
                  <a:cs typeface="Roboto"/>
                  <a:sym typeface="Roboto"/>
                </a:rPr>
                <a:t>“</a:t>
              </a:r>
              <a:r>
                <a:rPr lang="es-CO" dirty="0">
                  <a:latin typeface="+mj-lt"/>
                </a:rPr>
                <a:t>Por medio del cual se adoptan los lineamientos de la política pública de la bicicleta en el Distrito Capital.</a:t>
              </a:r>
              <a:endParaRPr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7" name="Google Shape;287;g9928e4c477_1_1341"/>
            <p:cNvSpPr/>
            <p:nvPr/>
          </p:nvSpPr>
          <p:spPr>
            <a:xfrm rot="-2860879">
              <a:off x="1703537" y="2333713"/>
              <a:ext cx="154177" cy="166226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701C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g9928e4c477_1_1341"/>
          <p:cNvGrpSpPr/>
          <p:nvPr/>
        </p:nvGrpSpPr>
        <p:grpSpPr>
          <a:xfrm>
            <a:off x="4245430" y="1671409"/>
            <a:ext cx="3972718" cy="2474701"/>
            <a:chOff x="2828232" y="1139073"/>
            <a:chExt cx="4050900" cy="1523455"/>
          </a:xfrm>
        </p:grpSpPr>
        <p:sp>
          <p:nvSpPr>
            <p:cNvPr id="289" name="Google Shape;289;g9928e4c477_1_1341"/>
            <p:cNvSpPr/>
            <p:nvPr/>
          </p:nvSpPr>
          <p:spPr>
            <a:xfrm rot="19810524">
              <a:off x="5195904" y="2502077"/>
              <a:ext cx="181676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674E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g9928e4c477_1_1341"/>
            <p:cNvSpPr txBox="1"/>
            <p:nvPr/>
          </p:nvSpPr>
          <p:spPr>
            <a:xfrm>
              <a:off x="4493029" y="2112598"/>
              <a:ext cx="1458409" cy="31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s-CO" sz="1800" b="1" dirty="0">
                  <a:solidFill>
                    <a:srgbClr val="701C7F"/>
                  </a:solidFill>
                  <a:latin typeface="Roboto"/>
                  <a:ea typeface="Roboto"/>
                  <a:cs typeface="Roboto"/>
                  <a:sym typeface="Roboto"/>
                </a:rPr>
                <a:t>2019-2020</a:t>
              </a:r>
              <a:endParaRPr sz="1100" b="1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1" name="Google Shape;291;g9928e4c477_1_1341"/>
            <p:cNvSpPr txBox="1"/>
            <p:nvPr/>
          </p:nvSpPr>
          <p:spPr>
            <a:xfrm>
              <a:off x="2828232" y="1139073"/>
              <a:ext cx="4050900" cy="816117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250" b="1" u="sng" dirty="0"/>
                <a:t>Fase de Agenda Pública y participación ciudadana </a:t>
              </a:r>
              <a:endParaRPr lang="es-CO" sz="1250" u="sng" dirty="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s-CO" sz="1250" u="sng" dirty="0"/>
            </a:p>
            <a:p>
              <a:pPr marL="285750" lvl="0" indent="-2857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MX" sz="1250" dirty="0"/>
                <a:t>SDM radicó el 9 de septiembre de 2019 a SDP</a:t>
              </a:r>
            </a:p>
            <a:p>
              <a:pPr marL="285750" lvl="0" indent="-2857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CO" sz="1250" dirty="0"/>
                <a:t>SDP aprobó el 17 de enero de 2020</a:t>
              </a:r>
              <a:endParaRPr sz="1250" dirty="0">
                <a:solidFill>
                  <a:srgbClr val="5E5E5E"/>
                </a:solidFill>
              </a:endParaRPr>
            </a:p>
          </p:txBody>
        </p:sp>
      </p:grpSp>
      <p:grpSp>
        <p:nvGrpSpPr>
          <p:cNvPr id="292" name="Google Shape;292;g9928e4c477_1_1341"/>
          <p:cNvGrpSpPr/>
          <p:nvPr/>
        </p:nvGrpSpPr>
        <p:grpSpPr>
          <a:xfrm>
            <a:off x="2191400" y="3868093"/>
            <a:ext cx="3263443" cy="2171739"/>
            <a:chOff x="2339517" y="2523849"/>
            <a:chExt cx="4985400" cy="1999392"/>
          </a:xfrm>
        </p:grpSpPr>
        <p:sp>
          <p:nvSpPr>
            <p:cNvPr id="293" name="Google Shape;293;g9928e4c477_1_1341"/>
            <p:cNvSpPr txBox="1"/>
            <p:nvPr/>
          </p:nvSpPr>
          <p:spPr>
            <a:xfrm>
              <a:off x="3466694" y="2779804"/>
              <a:ext cx="2757000" cy="42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s-CO" sz="1800" b="1" dirty="0">
                  <a:solidFill>
                    <a:srgbClr val="701C7F"/>
                  </a:solidFill>
                  <a:latin typeface="Roboto"/>
                  <a:ea typeface="Roboto"/>
                  <a:cs typeface="Roboto"/>
                  <a:sym typeface="Roboto"/>
                </a:rPr>
                <a:t>2019</a:t>
              </a:r>
              <a:endParaRPr sz="1800" b="1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4" name="Google Shape;294;g9928e4c477_1_1341"/>
            <p:cNvSpPr/>
            <p:nvPr/>
          </p:nvSpPr>
          <p:spPr>
            <a:xfrm rot="-1788850">
              <a:off x="4769822" y="2523849"/>
              <a:ext cx="307730" cy="313647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701C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g9928e4c477_1_1341"/>
            <p:cNvSpPr txBox="1"/>
            <p:nvPr/>
          </p:nvSpPr>
          <p:spPr>
            <a:xfrm>
              <a:off x="2339517" y="3269666"/>
              <a:ext cx="4985400" cy="1253575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b="1" u="sng" dirty="0">
                  <a:latin typeface="Roboto"/>
                  <a:ea typeface="Roboto"/>
                  <a:cs typeface="Roboto"/>
                  <a:sym typeface="Roboto"/>
                </a:rPr>
                <a:t>F</a:t>
              </a:r>
              <a:r>
                <a:rPr lang="es-CO" b="1" u="sng" dirty="0">
                  <a:latin typeface="+mj-lt"/>
                  <a:ea typeface="Roboto"/>
                  <a:cs typeface="Roboto"/>
                  <a:sym typeface="Roboto"/>
                </a:rPr>
                <a:t>ase preparatoria: </a:t>
              </a:r>
              <a:endParaRPr b="1" u="sng" dirty="0">
                <a:latin typeface="+mj-lt"/>
                <a:ea typeface="Roboto"/>
                <a:cs typeface="Roboto"/>
                <a:sym typeface="Roboto"/>
              </a:endParaRPr>
            </a:p>
            <a:p>
              <a:pPr marL="457200" lvl="0" indent="-3238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500"/>
                <a:buFont typeface="Roboto"/>
                <a:buChar char="●"/>
              </a:pPr>
              <a:r>
                <a:rPr lang="es-CO" sz="1300" dirty="0">
                  <a:latin typeface="+mj-lt"/>
                  <a:ea typeface="Roboto"/>
                  <a:cs typeface="Roboto"/>
                  <a:sym typeface="Roboto"/>
                </a:rPr>
                <a:t>SDM radicó el 14 de febrero de 2019 a SDP. </a:t>
              </a:r>
              <a:endParaRPr sz="1300" dirty="0">
                <a:latin typeface="+mj-lt"/>
                <a:ea typeface="Roboto"/>
                <a:cs typeface="Roboto"/>
                <a:sym typeface="Roboto"/>
              </a:endParaRPr>
            </a:p>
            <a:p>
              <a:pPr marL="457200" lvl="0" indent="-3238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500"/>
                <a:buFont typeface="Roboto"/>
                <a:buChar char="●"/>
              </a:pPr>
              <a:r>
                <a:rPr lang="es-CO" sz="1300" dirty="0">
                  <a:latin typeface="+mj-lt"/>
                  <a:ea typeface="Roboto"/>
                  <a:cs typeface="Roboto"/>
                  <a:sym typeface="Roboto"/>
                </a:rPr>
                <a:t>Aprobada por parte de la SDP el 30 de abril de 2019.</a:t>
              </a:r>
              <a:endParaRPr sz="1300" dirty="0">
                <a:latin typeface="+mj-lt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3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6" name="Google Shape;296;g9928e4c477_1_1341"/>
            <p:cNvSpPr/>
            <p:nvPr/>
          </p:nvSpPr>
          <p:spPr>
            <a:xfrm>
              <a:off x="4716936" y="3167065"/>
              <a:ext cx="256500" cy="102600"/>
            </a:xfrm>
            <a:prstGeom prst="triangle">
              <a:avLst>
                <a:gd name="adj" fmla="val 50000"/>
              </a:avLst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7" name="Google Shape;297;g9928e4c477_1_1341"/>
          <p:cNvSpPr/>
          <p:nvPr/>
        </p:nvSpPr>
        <p:spPr>
          <a:xfrm rot="10800000">
            <a:off x="6543454" y="3119353"/>
            <a:ext cx="122400" cy="111300"/>
          </a:xfrm>
          <a:prstGeom prst="triangle">
            <a:avLst>
              <a:gd name="adj" fmla="val 47018"/>
            </a:avLst>
          </a:prstGeom>
          <a:solidFill>
            <a:srgbClr val="701C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9928e4c477_1_1341"/>
          <p:cNvSpPr/>
          <p:nvPr/>
        </p:nvSpPr>
        <p:spPr>
          <a:xfrm>
            <a:off x="9329475" y="4419758"/>
            <a:ext cx="216300" cy="111300"/>
          </a:xfrm>
          <a:prstGeom prst="triangle">
            <a:avLst>
              <a:gd name="adj" fmla="val 50000"/>
            </a:avLst>
          </a:prstGeom>
          <a:solidFill>
            <a:srgbClr val="701C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9928e4c477_1_1341"/>
          <p:cNvSpPr txBox="1"/>
          <p:nvPr/>
        </p:nvSpPr>
        <p:spPr>
          <a:xfrm>
            <a:off x="7330950" y="4600925"/>
            <a:ext cx="4578300" cy="1361633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 u="sng" dirty="0">
                <a:latin typeface="+mj-lt"/>
                <a:ea typeface="Roboto"/>
                <a:cs typeface="Roboto"/>
                <a:sym typeface="Roboto"/>
              </a:rPr>
              <a:t>Fase de formulación y participación ciudadana: </a:t>
            </a:r>
            <a:endParaRPr sz="1200" b="1" u="sng" dirty="0">
              <a:latin typeface="+mj-lt"/>
              <a:ea typeface="Roboto"/>
              <a:cs typeface="Roboto"/>
              <a:sym typeface="Roboto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s-MX" sz="1200" dirty="0">
                <a:latin typeface="+mj-lt"/>
                <a:ea typeface="Roboto"/>
                <a:cs typeface="Roboto"/>
                <a:sym typeface="Roboto"/>
              </a:rPr>
              <a:t>Presentación en PP Bicicleta en PRECONPES el día 5 de noviembre</a:t>
            </a: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s-MX" sz="1200" dirty="0">
                <a:latin typeface="+mj-lt"/>
                <a:ea typeface="Roboto"/>
                <a:cs typeface="Roboto"/>
                <a:sym typeface="Roboto"/>
              </a:rPr>
              <a:t>Concepto positivo Secretaría Jurídica Distrital emitido el 11 de noviembre</a:t>
            </a:r>
          </a:p>
          <a:p>
            <a:pPr marL="13335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</a:pPr>
            <a:endParaRPr sz="15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endParaRPr sz="11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" name="Google Shape;300;g9928e4c477_1_1341"/>
          <p:cNvSpPr txBox="1"/>
          <p:nvPr/>
        </p:nvSpPr>
        <p:spPr>
          <a:xfrm>
            <a:off x="8535225" y="4028152"/>
            <a:ext cx="180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s-CO" sz="1800" b="1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2020</a:t>
            </a:r>
            <a:endParaRPr sz="1800" b="1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1" name="Google Shape;301;g9928e4c477_1_1341"/>
          <p:cNvSpPr/>
          <p:nvPr/>
        </p:nvSpPr>
        <p:spPr>
          <a:xfrm rot="-2610879">
            <a:off x="9322866" y="3941928"/>
            <a:ext cx="188224" cy="239369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00;g9928e4c477_1_1341">
            <a:extLst>
              <a:ext uri="{FF2B5EF4-FFF2-40B4-BE49-F238E27FC236}">
                <a16:creationId xmlns:a16="http://schemas.microsoft.com/office/drawing/2014/main" id="{C46C2D1F-8072-40CD-AF3E-D82DB87229DC}"/>
              </a:ext>
            </a:extLst>
          </p:cNvPr>
          <p:cNvSpPr txBox="1"/>
          <p:nvPr/>
        </p:nvSpPr>
        <p:spPr>
          <a:xfrm>
            <a:off x="9835942" y="3043375"/>
            <a:ext cx="180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s-CO" sz="1800" b="1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2021</a:t>
            </a:r>
            <a:endParaRPr sz="1800" b="1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9" name="Google Shape;288;g9928e4c477_1_1341">
            <a:extLst>
              <a:ext uri="{FF2B5EF4-FFF2-40B4-BE49-F238E27FC236}">
                <a16:creationId xmlns:a16="http://schemas.microsoft.com/office/drawing/2014/main" id="{A53BB196-D783-4454-9B1E-04DF332A6835}"/>
              </a:ext>
            </a:extLst>
          </p:cNvPr>
          <p:cNvGrpSpPr/>
          <p:nvPr/>
        </p:nvGrpSpPr>
        <p:grpSpPr>
          <a:xfrm>
            <a:off x="8902192" y="1775482"/>
            <a:ext cx="3244806" cy="1927940"/>
            <a:chOff x="2640310" y="1216041"/>
            <a:chExt cx="4050900" cy="1332657"/>
          </a:xfrm>
        </p:grpSpPr>
        <p:sp>
          <p:nvSpPr>
            <p:cNvPr id="40" name="Google Shape;289;g9928e4c477_1_1341">
              <a:extLst>
                <a:ext uri="{FF2B5EF4-FFF2-40B4-BE49-F238E27FC236}">
                  <a16:creationId xmlns:a16="http://schemas.microsoft.com/office/drawing/2014/main" id="{D52FD788-D0B5-4A70-8021-7FD0F7C130EE}"/>
                </a:ext>
              </a:extLst>
            </p:cNvPr>
            <p:cNvSpPr/>
            <p:nvPr/>
          </p:nvSpPr>
          <p:spPr>
            <a:xfrm rot="19810524">
              <a:off x="4852382" y="2388247"/>
              <a:ext cx="160451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674E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91;g9928e4c477_1_1341">
              <a:extLst>
                <a:ext uri="{FF2B5EF4-FFF2-40B4-BE49-F238E27FC236}">
                  <a16:creationId xmlns:a16="http://schemas.microsoft.com/office/drawing/2014/main" id="{098290D5-502E-4245-8BC8-B8A4792D95B9}"/>
                </a:ext>
              </a:extLst>
            </p:cNvPr>
            <p:cNvSpPr txBox="1"/>
            <p:nvPr/>
          </p:nvSpPr>
          <p:spPr>
            <a:xfrm>
              <a:off x="2640310" y="1216041"/>
              <a:ext cx="4050900" cy="85708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300" b="1" u="sng" dirty="0"/>
                <a:t>Aprobación CONPES</a:t>
              </a:r>
              <a:endParaRPr sz="1300" u="sng" dirty="0"/>
            </a:p>
            <a:p>
              <a:pPr marL="457200" lvl="0" indent="-327025" algn="l" rtl="0">
                <a:lnSpc>
                  <a:spcPct val="115000"/>
                </a:lnSpc>
                <a:spcAft>
                  <a:spcPts val="0"/>
                </a:spcAft>
                <a:buSzPts val="1550"/>
                <a:buChar char="●"/>
              </a:pPr>
              <a:r>
                <a:rPr lang="es-CO" sz="1300" dirty="0"/>
                <a:t>Sesión CONPES D.C – 22 de febrero</a:t>
              </a:r>
            </a:p>
            <a:p>
              <a:pPr marL="457200" lvl="0" indent="-327025" algn="l" rtl="0">
                <a:lnSpc>
                  <a:spcPct val="115000"/>
                </a:lnSpc>
                <a:spcAft>
                  <a:spcPts val="0"/>
                </a:spcAft>
                <a:buSzPts val="1550"/>
                <a:buChar char="●"/>
              </a:pPr>
              <a:r>
                <a:rPr lang="es-CO" sz="1300" dirty="0"/>
                <a:t>Lanzamiento PPB - 24 de febrero. </a:t>
              </a:r>
              <a:endParaRPr sz="1300" dirty="0"/>
            </a:p>
          </p:txBody>
        </p:sp>
      </p:grpSp>
      <p:sp>
        <p:nvSpPr>
          <p:cNvPr id="38" name="CuadroTexto 37">
            <a:extLst>
              <a:ext uri="{FF2B5EF4-FFF2-40B4-BE49-F238E27FC236}">
                <a16:creationId xmlns:a16="http://schemas.microsoft.com/office/drawing/2014/main" id="{DA75903F-85CA-40BA-B59E-6ABFCE7660B0}"/>
              </a:ext>
            </a:extLst>
          </p:cNvPr>
          <p:cNvSpPr txBox="1"/>
          <p:nvPr/>
        </p:nvSpPr>
        <p:spPr>
          <a:xfrm>
            <a:off x="2623463" y="394928"/>
            <a:ext cx="6097314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buSzPts val="3600"/>
            </a:pPr>
            <a:r>
              <a:rPr lang="es-MX" sz="24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Hitos elaboración de la Política </a:t>
            </a:r>
            <a:endParaRPr lang="es-ES" sz="2400" dirty="0"/>
          </a:p>
        </p:txBody>
      </p:sp>
      <p:sp>
        <p:nvSpPr>
          <p:cNvPr id="41" name="Google Shape;297;g9928e4c477_1_1341">
            <a:extLst>
              <a:ext uri="{FF2B5EF4-FFF2-40B4-BE49-F238E27FC236}">
                <a16:creationId xmlns:a16="http://schemas.microsoft.com/office/drawing/2014/main" id="{58E5A5DC-56C0-4ECC-BDFE-4F1F66B63B6B}"/>
              </a:ext>
            </a:extLst>
          </p:cNvPr>
          <p:cNvSpPr/>
          <p:nvPr/>
        </p:nvSpPr>
        <p:spPr>
          <a:xfrm rot="10800000">
            <a:off x="10676666" y="3066797"/>
            <a:ext cx="122400" cy="111300"/>
          </a:xfrm>
          <a:prstGeom prst="triangle">
            <a:avLst>
              <a:gd name="adj" fmla="val 47018"/>
            </a:avLst>
          </a:prstGeom>
          <a:solidFill>
            <a:srgbClr val="701C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8531157" y="6024842"/>
            <a:ext cx="3615841" cy="69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3" name="Google Shape;282;gb9dda05a01_3_0" descr="Imagen que contiene dibujo&#10;&#10;Descripción generada automáticamente"/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00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9186412" y="6046932"/>
            <a:ext cx="3110519" cy="811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5"/>
          <p:cNvSpPr/>
          <p:nvPr/>
        </p:nvSpPr>
        <p:spPr>
          <a:xfrm>
            <a:off x="226259" y="1864808"/>
            <a:ext cx="2129687" cy="1569786"/>
          </a:xfrm>
          <a:custGeom>
            <a:avLst/>
            <a:gdLst/>
            <a:ahLst/>
            <a:cxnLst/>
            <a:rect l="l" t="t" r="r" b="b"/>
            <a:pathLst>
              <a:path w="18288000" h="10225405" extrusionOk="0">
                <a:moveTo>
                  <a:pt x="0" y="10225216"/>
                </a:moveTo>
                <a:lnTo>
                  <a:pt x="18288000" y="10225216"/>
                </a:lnTo>
                <a:lnTo>
                  <a:pt x="18288000" y="0"/>
                </a:lnTo>
                <a:lnTo>
                  <a:pt x="0" y="0"/>
                </a:lnTo>
                <a:lnTo>
                  <a:pt x="0" y="10225216"/>
                </a:lnTo>
                <a:close/>
              </a:path>
            </a:pathLst>
          </a:custGeom>
          <a:solidFill>
            <a:srgbClr val="1C20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5"/>
          <p:cNvSpPr/>
          <p:nvPr/>
        </p:nvSpPr>
        <p:spPr>
          <a:xfrm>
            <a:off x="54269" y="2459155"/>
            <a:ext cx="2441608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  <a:buSzPts val="1500"/>
            </a:pPr>
            <a:r>
              <a:rPr lang="es-CO" sz="15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Más seguridad personal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5"/>
          <p:cNvSpPr txBox="1"/>
          <p:nvPr/>
        </p:nvSpPr>
        <p:spPr>
          <a:xfrm>
            <a:off x="205871" y="2923265"/>
            <a:ext cx="214129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CO" sz="1000" b="0" i="0" u="none" strike="noStrike" cap="none" dirty="0">
                <a:solidFill>
                  <a:srgbClr val="DAEEF3"/>
                </a:solidFill>
                <a:latin typeface="Arial"/>
                <a:ea typeface="Arial"/>
                <a:cs typeface="Arial"/>
                <a:sym typeface="Arial"/>
              </a:rPr>
              <a:t>Optimizar las condiciones de seguridad personal para ciudadanía que usa la bicicleta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5"/>
          <p:cNvSpPr/>
          <p:nvPr/>
        </p:nvSpPr>
        <p:spPr>
          <a:xfrm>
            <a:off x="1056679" y="1940755"/>
            <a:ext cx="528155" cy="528155"/>
          </a:xfrm>
          <a:prstGeom prst="ellipse">
            <a:avLst/>
          </a:prstGeom>
          <a:noFill/>
          <a:ln w="254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-CO" sz="2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5"/>
          <p:cNvSpPr/>
          <p:nvPr/>
        </p:nvSpPr>
        <p:spPr>
          <a:xfrm>
            <a:off x="4792237" y="1868852"/>
            <a:ext cx="2053503" cy="1553680"/>
          </a:xfrm>
          <a:custGeom>
            <a:avLst/>
            <a:gdLst/>
            <a:ahLst/>
            <a:cxnLst/>
            <a:rect l="l" t="t" r="r" b="b"/>
            <a:pathLst>
              <a:path w="18288000" h="10225405" extrusionOk="0">
                <a:moveTo>
                  <a:pt x="0" y="10225216"/>
                </a:moveTo>
                <a:lnTo>
                  <a:pt x="18288000" y="10225216"/>
                </a:lnTo>
                <a:lnTo>
                  <a:pt x="18288000" y="0"/>
                </a:lnTo>
                <a:lnTo>
                  <a:pt x="0" y="0"/>
                </a:lnTo>
                <a:lnTo>
                  <a:pt x="0" y="10225216"/>
                </a:lnTo>
                <a:close/>
              </a:path>
            </a:pathLst>
          </a:custGeom>
          <a:solidFill>
            <a:srgbClr val="1C20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5"/>
          <p:cNvSpPr/>
          <p:nvPr/>
        </p:nvSpPr>
        <p:spPr>
          <a:xfrm>
            <a:off x="7121288" y="1871525"/>
            <a:ext cx="2025285" cy="1564474"/>
          </a:xfrm>
          <a:custGeom>
            <a:avLst/>
            <a:gdLst/>
            <a:ahLst/>
            <a:cxnLst/>
            <a:rect l="l" t="t" r="r" b="b"/>
            <a:pathLst>
              <a:path w="18288000" h="10225405" extrusionOk="0">
                <a:moveTo>
                  <a:pt x="0" y="10225216"/>
                </a:moveTo>
                <a:lnTo>
                  <a:pt x="18288000" y="10225216"/>
                </a:lnTo>
                <a:lnTo>
                  <a:pt x="18288000" y="0"/>
                </a:lnTo>
                <a:lnTo>
                  <a:pt x="0" y="0"/>
                </a:lnTo>
                <a:lnTo>
                  <a:pt x="0" y="10225216"/>
                </a:lnTo>
                <a:close/>
              </a:path>
            </a:pathLst>
          </a:custGeom>
          <a:solidFill>
            <a:srgbClr val="1C20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5"/>
          <p:cNvSpPr/>
          <p:nvPr/>
        </p:nvSpPr>
        <p:spPr>
          <a:xfrm>
            <a:off x="2557583" y="1862836"/>
            <a:ext cx="2003248" cy="1564474"/>
          </a:xfrm>
          <a:custGeom>
            <a:avLst/>
            <a:gdLst/>
            <a:ahLst/>
            <a:cxnLst/>
            <a:rect l="l" t="t" r="r" b="b"/>
            <a:pathLst>
              <a:path w="18288000" h="10225405" extrusionOk="0">
                <a:moveTo>
                  <a:pt x="0" y="10225216"/>
                </a:moveTo>
                <a:lnTo>
                  <a:pt x="18288000" y="10225216"/>
                </a:lnTo>
                <a:lnTo>
                  <a:pt x="18288000" y="0"/>
                </a:lnTo>
                <a:lnTo>
                  <a:pt x="0" y="0"/>
                </a:lnTo>
                <a:lnTo>
                  <a:pt x="0" y="10225216"/>
                </a:lnTo>
                <a:close/>
              </a:path>
            </a:pathLst>
          </a:custGeom>
          <a:solidFill>
            <a:srgbClr val="1C20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5"/>
          <p:cNvSpPr/>
          <p:nvPr/>
        </p:nvSpPr>
        <p:spPr>
          <a:xfrm>
            <a:off x="5537314" y="1948385"/>
            <a:ext cx="528155" cy="528155"/>
          </a:xfrm>
          <a:prstGeom prst="ellipse">
            <a:avLst/>
          </a:prstGeom>
          <a:noFill/>
          <a:ln w="254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-CO" sz="2500" dirty="0">
                <a:solidFill>
                  <a:schemeClr val="lt1"/>
                </a:solidFill>
              </a:rPr>
              <a:t>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5"/>
          <p:cNvSpPr/>
          <p:nvPr/>
        </p:nvSpPr>
        <p:spPr>
          <a:xfrm>
            <a:off x="7826062" y="1968945"/>
            <a:ext cx="528155" cy="528155"/>
          </a:xfrm>
          <a:prstGeom prst="ellipse">
            <a:avLst/>
          </a:prstGeom>
          <a:noFill/>
          <a:ln w="254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-CO" sz="2500" dirty="0">
                <a:solidFill>
                  <a:schemeClr val="lt1"/>
                </a:solidFill>
              </a:rPr>
              <a:t>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5"/>
          <p:cNvSpPr/>
          <p:nvPr/>
        </p:nvSpPr>
        <p:spPr>
          <a:xfrm>
            <a:off x="3286122" y="1948384"/>
            <a:ext cx="528155" cy="528155"/>
          </a:xfrm>
          <a:prstGeom prst="ellipse">
            <a:avLst/>
          </a:prstGeom>
          <a:noFill/>
          <a:ln w="254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-CO" sz="2500" dirty="0">
                <a:solidFill>
                  <a:schemeClr val="lt1"/>
                </a:solidFill>
              </a:rPr>
              <a:t>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5"/>
          <p:cNvSpPr/>
          <p:nvPr/>
        </p:nvSpPr>
        <p:spPr>
          <a:xfrm>
            <a:off x="4689511" y="2525237"/>
            <a:ext cx="2205641" cy="560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  <a:buSzPts val="1500"/>
            </a:pPr>
            <a:r>
              <a:rPr lang="es-CO" sz="15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Más y mejores viajes en bicicleta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5"/>
          <p:cNvSpPr txBox="1"/>
          <p:nvPr/>
        </p:nvSpPr>
        <p:spPr>
          <a:xfrm>
            <a:off x="4851874" y="2980912"/>
            <a:ext cx="208207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CO" sz="1000" b="0" i="0" u="none" strike="noStrike" cap="none" dirty="0">
                <a:solidFill>
                  <a:srgbClr val="DAEEF3"/>
                </a:solidFill>
                <a:latin typeface="Arial"/>
                <a:ea typeface="Arial"/>
                <a:cs typeface="Arial"/>
                <a:sym typeface="Arial"/>
              </a:rPr>
              <a:t>Mejorar la experiencia de viaje de los ciclistas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5"/>
          <p:cNvSpPr/>
          <p:nvPr/>
        </p:nvSpPr>
        <p:spPr>
          <a:xfrm>
            <a:off x="7103630" y="2553104"/>
            <a:ext cx="2082076" cy="694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  <a:buSzPts val="1500"/>
            </a:pPr>
            <a:r>
              <a:rPr lang="es-CO" sz="15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Más bici para todas y todos</a:t>
            </a:r>
            <a:endParaRPr sz="1500" b="0" i="0" u="none" strike="noStrike" cap="none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05" name="Google Shape;805;p5"/>
          <p:cNvSpPr txBox="1"/>
          <p:nvPr/>
        </p:nvSpPr>
        <p:spPr>
          <a:xfrm>
            <a:off x="6986803" y="3048969"/>
            <a:ext cx="234085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CO" sz="1000" b="0" i="0" u="none" strike="noStrike" cap="none" dirty="0">
                <a:solidFill>
                  <a:srgbClr val="DAEEF3"/>
                </a:solidFill>
                <a:latin typeface="Arial"/>
                <a:ea typeface="Arial"/>
                <a:cs typeface="Arial"/>
                <a:sym typeface="Arial"/>
              </a:rPr>
              <a:t>Fortalecer la cultura ciudadana en torno a la bicicleta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5"/>
          <p:cNvSpPr/>
          <p:nvPr/>
        </p:nvSpPr>
        <p:spPr>
          <a:xfrm>
            <a:off x="2552128" y="2530599"/>
            <a:ext cx="2064188" cy="46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  <a:buSzPts val="1500"/>
            </a:pPr>
            <a:r>
              <a:rPr lang="es-CO" sz="15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Mayor seguridad vial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5"/>
          <p:cNvSpPr txBox="1"/>
          <p:nvPr/>
        </p:nvSpPr>
        <p:spPr>
          <a:xfrm>
            <a:off x="2557582" y="2938091"/>
            <a:ext cx="200324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CO" sz="1000" b="0" i="0" u="none" strike="noStrike" cap="none" dirty="0">
                <a:solidFill>
                  <a:srgbClr val="DAEEF3"/>
                </a:solidFill>
                <a:latin typeface="Arial"/>
                <a:ea typeface="Arial"/>
                <a:cs typeface="Arial"/>
                <a:sym typeface="Arial"/>
              </a:rPr>
              <a:t>Proteger a los ciclistas frente a siniestros viales asociados al uso de la bicicleta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08" name="Google Shape;808;p5"/>
          <p:cNvCxnSpPr/>
          <p:nvPr/>
        </p:nvCxnSpPr>
        <p:spPr>
          <a:xfrm rot="10800000">
            <a:off x="3439312" y="3476740"/>
            <a:ext cx="0" cy="381350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dot"/>
            <a:round/>
            <a:headEnd type="stealth" w="med" len="med"/>
            <a:tailEnd type="none" w="sm" len="sm"/>
          </a:ln>
        </p:spPr>
      </p:cxnSp>
      <p:sp>
        <p:nvSpPr>
          <p:cNvPr id="809" name="Google Shape;809;p5"/>
          <p:cNvSpPr/>
          <p:nvPr/>
        </p:nvSpPr>
        <p:spPr>
          <a:xfrm>
            <a:off x="318914" y="3920726"/>
            <a:ext cx="1784614" cy="992146"/>
          </a:xfrm>
          <a:prstGeom prst="rect">
            <a:avLst/>
          </a:prstGeom>
          <a:noFill/>
          <a:ln w="25400" cap="flat" cmpd="sng">
            <a:solidFill>
              <a:srgbClr val="00C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0" name="Google Shape;810;p5"/>
          <p:cNvCxnSpPr>
            <a:cxnSpLocks/>
          </p:cNvCxnSpPr>
          <p:nvPr/>
        </p:nvCxnSpPr>
        <p:spPr>
          <a:xfrm flipH="1" flipV="1">
            <a:off x="5829792" y="3467847"/>
            <a:ext cx="8080" cy="381273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dot"/>
            <a:round/>
            <a:headEnd type="stealth" w="med" len="med"/>
            <a:tailEnd type="none" w="sm" len="sm"/>
          </a:ln>
        </p:spPr>
      </p:cxnSp>
      <p:cxnSp>
        <p:nvCxnSpPr>
          <p:cNvPr id="812" name="Google Shape;812;p5"/>
          <p:cNvCxnSpPr/>
          <p:nvPr/>
        </p:nvCxnSpPr>
        <p:spPr>
          <a:xfrm rot="10800000">
            <a:off x="8058482" y="3512685"/>
            <a:ext cx="0" cy="381350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dot"/>
            <a:round/>
            <a:headEnd type="stealth" w="med" len="med"/>
            <a:tailEnd type="none" w="sm" len="sm"/>
          </a:ln>
        </p:spPr>
      </p:cxnSp>
      <p:cxnSp>
        <p:nvCxnSpPr>
          <p:cNvPr id="814" name="Google Shape;814;p5"/>
          <p:cNvCxnSpPr/>
          <p:nvPr/>
        </p:nvCxnSpPr>
        <p:spPr>
          <a:xfrm rot="10800000">
            <a:off x="10681939" y="3467770"/>
            <a:ext cx="0" cy="381350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dot"/>
            <a:round/>
            <a:headEnd type="stealth" w="med" len="med"/>
            <a:tailEnd type="none" w="sm" len="sm"/>
          </a:ln>
        </p:spPr>
      </p:cxnSp>
      <p:sp>
        <p:nvSpPr>
          <p:cNvPr id="816" name="Google Shape;816;p5"/>
          <p:cNvSpPr txBox="1"/>
          <p:nvPr/>
        </p:nvSpPr>
        <p:spPr>
          <a:xfrm>
            <a:off x="303476" y="3969064"/>
            <a:ext cx="1776220" cy="94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s-CO" sz="1600" b="0" i="0" u="none" strike="noStrike" cap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resultado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s-CO" sz="1600" b="0" i="0" u="none" strike="noStrike" cap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productos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600" b="1" i="0" u="none" strike="noStrike" cap="none" dirty="0">
                <a:solidFill>
                  <a:srgbClr val="00CC00"/>
                </a:solidFill>
                <a:latin typeface="Arial"/>
                <a:ea typeface="Arial"/>
                <a:cs typeface="Arial"/>
                <a:sym typeface="Arial"/>
              </a:rPr>
              <a:t>$30.167*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5"/>
          <p:cNvSpPr txBox="1"/>
          <p:nvPr/>
        </p:nvSpPr>
        <p:spPr>
          <a:xfrm>
            <a:off x="4878593" y="4011356"/>
            <a:ext cx="1712899" cy="943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s-CO" sz="1600" b="0" i="0" u="none" strike="noStrike" cap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resultados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600" b="1" dirty="0">
                <a:solidFill>
                  <a:srgbClr val="000066"/>
                </a:solidFill>
              </a:rPr>
              <a:t>17</a:t>
            </a:r>
            <a:r>
              <a:rPr lang="es-CO" sz="1600" dirty="0">
                <a:solidFill>
                  <a:srgbClr val="000066"/>
                </a:solidFill>
              </a:rPr>
              <a:t> productos</a:t>
            </a:r>
            <a:endParaRPr sz="1600" dirty="0">
              <a:solidFill>
                <a:srgbClr val="000066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600" b="1" i="0" u="none" strike="noStrike" cap="none" dirty="0">
                <a:solidFill>
                  <a:srgbClr val="00CC00"/>
                </a:solidFill>
                <a:latin typeface="Arial"/>
                <a:ea typeface="Arial"/>
                <a:cs typeface="Arial"/>
                <a:sym typeface="Arial"/>
              </a:rPr>
              <a:t>$1.504.928*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5"/>
          <p:cNvSpPr txBox="1"/>
          <p:nvPr/>
        </p:nvSpPr>
        <p:spPr>
          <a:xfrm>
            <a:off x="7004094" y="4034311"/>
            <a:ext cx="2212156" cy="943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dirty="0">
                <a:solidFill>
                  <a:srgbClr val="000066"/>
                </a:solidFill>
              </a:rPr>
              <a:t>4</a:t>
            </a:r>
            <a:r>
              <a:rPr lang="es-CO" sz="1600" b="0" i="0" u="none" strike="noStrike" cap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resultados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dirty="0">
                <a:solidFill>
                  <a:srgbClr val="000066"/>
                </a:solidFill>
              </a:rPr>
              <a:t>16</a:t>
            </a:r>
            <a:r>
              <a:rPr lang="es-CO" sz="1600" b="0" i="0" u="none" strike="noStrike" cap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productos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600" b="1" i="0" u="none" strike="noStrike" cap="none" dirty="0">
                <a:solidFill>
                  <a:srgbClr val="00CC00"/>
                </a:solidFill>
                <a:latin typeface="Arial"/>
                <a:ea typeface="Arial"/>
                <a:cs typeface="Arial"/>
                <a:sym typeface="Arial"/>
              </a:rPr>
              <a:t>$668.932*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5"/>
          <p:cNvSpPr txBox="1"/>
          <p:nvPr/>
        </p:nvSpPr>
        <p:spPr>
          <a:xfrm>
            <a:off x="2608430" y="4018873"/>
            <a:ext cx="1691653" cy="943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s-CO" sz="1600" b="0" i="0" u="none" strike="noStrike" cap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resultado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s-CO" sz="1600" b="0" i="0" u="none" strike="noStrike" cap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productos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600" b="1" i="0" u="none" strike="noStrike" cap="none" dirty="0">
                <a:solidFill>
                  <a:srgbClr val="00CC00"/>
                </a:solidFill>
                <a:latin typeface="Arial"/>
                <a:ea typeface="Arial"/>
                <a:cs typeface="Arial"/>
                <a:sym typeface="Arial"/>
              </a:rPr>
              <a:t>$4.117*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5"/>
          <p:cNvSpPr txBox="1"/>
          <p:nvPr/>
        </p:nvSpPr>
        <p:spPr>
          <a:xfrm>
            <a:off x="9895233" y="6126818"/>
            <a:ext cx="2745402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3000"/>
            </a:pPr>
            <a:r>
              <a:rPr lang="es-CO" sz="2400" b="1" i="0" u="none" strike="noStrike" cap="none" dirty="0">
                <a:solidFill>
                  <a:srgbClr val="00CC00"/>
                </a:solidFill>
                <a:sym typeface="Arial"/>
              </a:rPr>
              <a:t>2,2 </a:t>
            </a:r>
            <a:r>
              <a:rPr lang="es-CO" sz="2400" dirty="0">
                <a:solidFill>
                  <a:srgbClr val="000066"/>
                </a:solidFill>
              </a:rPr>
              <a:t>Billones </a:t>
            </a:r>
            <a:endParaRPr lang="es-CO"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O" sz="3000" b="1" i="0" u="none" strike="noStrike" cap="none" dirty="0">
                <a:solidFill>
                  <a:srgbClr val="00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1" i="0" u="none" strike="noStrike" cap="none" dirty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5"/>
          <p:cNvSpPr txBox="1"/>
          <p:nvPr/>
        </p:nvSpPr>
        <p:spPr>
          <a:xfrm>
            <a:off x="9146573" y="6378202"/>
            <a:ext cx="2550363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775" rIns="0" bIns="0" anchor="ctr" anchorCtr="0">
            <a:noAutofit/>
          </a:bodyPr>
          <a:lstStyle/>
          <a:p>
            <a:pPr marL="8467" marR="3387" lvl="0" indent="0" algn="l" rtl="0">
              <a:lnSpc>
                <a:spcPct val="100000"/>
              </a:lnSpc>
              <a:spcBef>
                <a:spcPts val="227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CO" sz="1600" b="1" i="0" u="none" strike="noStrike" cap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Vigencia: </a:t>
            </a:r>
            <a:r>
              <a:rPr lang="es-CO" sz="2800" b="1" i="0" u="none" strike="noStrike" cap="none" dirty="0">
                <a:solidFill>
                  <a:srgbClr val="00CC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r>
              <a:rPr lang="es-CO" sz="2000" b="0" i="0" u="none" strike="noStrike" cap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b="0" i="0" u="none" strike="noStrike" cap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años </a:t>
            </a:r>
            <a:endParaRPr b="0" i="0" u="none" strike="noStrike" cap="none" dirty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5"/>
          <p:cNvSpPr txBox="1"/>
          <p:nvPr/>
        </p:nvSpPr>
        <p:spPr>
          <a:xfrm>
            <a:off x="2806647" y="1021560"/>
            <a:ext cx="5849797" cy="61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775" rIns="0" bIns="0" anchor="ctr" anchorCtr="0">
            <a:noAutofit/>
          </a:bodyPr>
          <a:lstStyle/>
          <a:p>
            <a:pPr marL="8467" marR="3387" lvl="0" indent="0" algn="ctr" rtl="0">
              <a:lnSpc>
                <a:spcPct val="76178"/>
              </a:lnSpc>
              <a:spcBef>
                <a:spcPts val="227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CO" sz="2400" b="0" i="0" u="none" strike="noStrike" cap="none" dirty="0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467" marR="3387" lvl="0" indent="0" algn="ctr" rtl="0">
              <a:lnSpc>
                <a:spcPct val="76178"/>
              </a:lnSpc>
              <a:spcBef>
                <a:spcPts val="227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CO" sz="2400" b="1" i="0" u="none" strike="noStrike" cap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Objetivos específicos 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5"/>
          <p:cNvSpPr txBox="1"/>
          <p:nvPr/>
        </p:nvSpPr>
        <p:spPr>
          <a:xfrm>
            <a:off x="1714625" y="6111385"/>
            <a:ext cx="1941331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775" rIns="0" bIns="0" anchor="ctr" anchorCtr="0">
            <a:noAutofit/>
          </a:bodyPr>
          <a:lstStyle/>
          <a:p>
            <a:pPr marL="8467" marR="3387" lvl="0" indent="0" algn="ctr" rtl="0">
              <a:lnSpc>
                <a:spcPct val="76178"/>
              </a:lnSpc>
              <a:spcBef>
                <a:spcPts val="227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CO" sz="2000" b="1" i="0" u="none" strike="noStrike" cap="none" dirty="0">
                <a:solidFill>
                  <a:srgbClr val="00CC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s-CO" sz="1500" b="0" i="0" u="none" strike="noStrike" cap="none" dirty="0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sz="1500" b="0" i="0" u="none" strike="noStrike" cap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Resultados </a:t>
            </a:r>
            <a:endParaRPr sz="1500" b="0" i="0" u="none" strike="noStrike" cap="none" dirty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5"/>
          <p:cNvSpPr txBox="1"/>
          <p:nvPr/>
        </p:nvSpPr>
        <p:spPr>
          <a:xfrm>
            <a:off x="1356820" y="6407585"/>
            <a:ext cx="263495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775" rIns="0" bIns="0" anchor="ctr" anchorCtr="0">
            <a:noAutofit/>
          </a:bodyPr>
          <a:lstStyle/>
          <a:p>
            <a:pPr marL="8467" marR="3387" lvl="0" indent="0" algn="ctr" rtl="0">
              <a:lnSpc>
                <a:spcPct val="76178"/>
              </a:lnSpc>
              <a:spcBef>
                <a:spcPts val="227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CO" sz="2000" b="1" i="0" u="none" strike="noStrike" cap="none" dirty="0">
                <a:solidFill>
                  <a:srgbClr val="00CC00"/>
                </a:solidFill>
                <a:latin typeface="Arial"/>
                <a:ea typeface="Arial"/>
                <a:cs typeface="Arial"/>
                <a:sym typeface="Arial"/>
              </a:rPr>
              <a:t>44</a:t>
            </a:r>
            <a:r>
              <a:rPr lang="es-CO" sz="1500" b="0" i="0" u="none" strike="noStrike" cap="none" dirty="0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sz="1500" b="0" i="0" u="none" strike="noStrike" cap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Productos</a:t>
            </a:r>
            <a:r>
              <a:rPr lang="es-CO" sz="1500" b="0" i="0" u="none" strike="noStrike" cap="none" dirty="0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500" b="0" i="0" u="none" strike="noStrike" cap="none" dirty="0">
              <a:solidFill>
                <a:srgbClr val="D1536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5"/>
          <p:cNvSpPr txBox="1"/>
          <p:nvPr/>
        </p:nvSpPr>
        <p:spPr>
          <a:xfrm>
            <a:off x="4384526" y="6280349"/>
            <a:ext cx="1095073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O" sz="3000" b="1" i="0" u="none" strike="noStrike" cap="none" dirty="0">
                <a:solidFill>
                  <a:srgbClr val="00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 b="1" i="0" u="none" strike="noStrike" cap="none" dirty="0">
              <a:solidFill>
                <a:srgbClr val="00C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5"/>
          <p:cNvSpPr/>
          <p:nvPr/>
        </p:nvSpPr>
        <p:spPr>
          <a:xfrm>
            <a:off x="4759459" y="6069938"/>
            <a:ext cx="255036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>
              <a:buSzPts val="1600"/>
            </a:pPr>
            <a:r>
              <a:rPr lang="es-CO" sz="2000" b="1" dirty="0">
                <a:solidFill>
                  <a:srgbClr val="00CC00"/>
                </a:solidFill>
              </a:rPr>
              <a:t>8</a:t>
            </a:r>
            <a:r>
              <a:rPr lang="es-CO" sz="1500" b="1" dirty="0">
                <a:solidFill>
                  <a:srgbClr val="00CC00"/>
                </a:solidFill>
              </a:rPr>
              <a:t> </a:t>
            </a:r>
            <a:r>
              <a:rPr lang="es-CO" sz="1500" b="0" i="0" u="none" strike="noStrike" cap="none" dirty="0">
                <a:solidFill>
                  <a:srgbClr val="000066"/>
                </a:solidFill>
                <a:sym typeface="Arial"/>
              </a:rPr>
              <a:t>Sectores responsables</a:t>
            </a:r>
            <a:endParaRPr sz="1500" b="0" i="0" u="none" strike="noStrike" cap="none" dirty="0">
              <a:solidFill>
                <a:srgbClr val="000066"/>
              </a:solidFill>
              <a:sym typeface="Arial"/>
            </a:endParaRPr>
          </a:p>
        </p:txBody>
      </p:sp>
      <p:sp>
        <p:nvSpPr>
          <p:cNvPr id="831" name="Google Shape;831;p5"/>
          <p:cNvSpPr/>
          <p:nvPr/>
        </p:nvSpPr>
        <p:spPr>
          <a:xfrm>
            <a:off x="4704997" y="6393446"/>
            <a:ext cx="268076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>
              <a:buSzPts val="1600"/>
            </a:pPr>
            <a:r>
              <a:rPr lang="es-CO" sz="2000" b="1" dirty="0">
                <a:solidFill>
                  <a:srgbClr val="00CC00"/>
                </a:solidFill>
              </a:rPr>
              <a:t>20</a:t>
            </a:r>
            <a:r>
              <a:rPr lang="es-CO" sz="1500" b="1" dirty="0">
                <a:solidFill>
                  <a:srgbClr val="00CC00"/>
                </a:solidFill>
              </a:rPr>
              <a:t> </a:t>
            </a:r>
            <a:r>
              <a:rPr lang="es-CO" sz="1500" b="0" i="0" u="none" strike="noStrike" cap="none" dirty="0">
                <a:solidFill>
                  <a:srgbClr val="000066"/>
                </a:solidFill>
                <a:sym typeface="Arial"/>
              </a:rPr>
              <a:t>Entidades involucradas</a:t>
            </a:r>
            <a:endParaRPr sz="1500" b="0" i="0" u="none" strike="noStrike" cap="none" dirty="0">
              <a:solidFill>
                <a:srgbClr val="000066"/>
              </a:solidFill>
              <a:sym typeface="Arial"/>
            </a:endParaRPr>
          </a:p>
        </p:txBody>
      </p:sp>
      <p:sp>
        <p:nvSpPr>
          <p:cNvPr id="832" name="Google Shape;832;p5"/>
          <p:cNvSpPr txBox="1"/>
          <p:nvPr/>
        </p:nvSpPr>
        <p:spPr>
          <a:xfrm>
            <a:off x="274489" y="4949186"/>
            <a:ext cx="269673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CO" sz="1000" b="0" i="0" u="none" strike="noStrike" cap="none" dirty="0">
                <a:solidFill>
                  <a:srgbClr val="00CC00"/>
                </a:solidFill>
                <a:latin typeface="Arial"/>
                <a:ea typeface="Arial"/>
                <a:cs typeface="Arial"/>
                <a:sym typeface="Arial"/>
              </a:rPr>
              <a:t>* Millones de pesos</a:t>
            </a:r>
            <a:endParaRPr sz="1000" b="0" i="0" u="none" strike="noStrike" cap="none" dirty="0">
              <a:solidFill>
                <a:srgbClr val="00C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255;g9928e4c477_4_39"/>
          <p:cNvSpPr txBox="1"/>
          <p:nvPr/>
        </p:nvSpPr>
        <p:spPr>
          <a:xfrm>
            <a:off x="889000" y="54876"/>
            <a:ext cx="10414002" cy="10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50" rIns="91350" bIns="45650" anchor="ctr" anchorCtr="0">
            <a:noAutofit/>
          </a:bodyPr>
          <a:lstStyle/>
          <a:p>
            <a:pPr lvl="0" algn="ctr">
              <a:lnSpc>
                <a:spcPct val="90000"/>
              </a:lnSpc>
              <a:buSzPts val="2800"/>
            </a:pPr>
            <a:r>
              <a:rPr lang="es-ES" sz="28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5. Plan de Acción PPB 2021-2039</a:t>
            </a:r>
            <a:endParaRPr lang="es-ES" sz="2800" b="1" dirty="0">
              <a:solidFill>
                <a:srgbClr val="32CC3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5BC439A8-EF33-473F-B53C-CCC2D9F0AFFB}"/>
              </a:ext>
            </a:extLst>
          </p:cNvPr>
          <p:cNvGrpSpPr/>
          <p:nvPr/>
        </p:nvGrpSpPr>
        <p:grpSpPr>
          <a:xfrm>
            <a:off x="205871" y="4930287"/>
            <a:ext cx="11856096" cy="1004610"/>
            <a:chOff x="1731366" y="5148242"/>
            <a:chExt cx="10060725" cy="1242947"/>
          </a:xfrm>
        </p:grpSpPr>
        <p:sp>
          <p:nvSpPr>
            <p:cNvPr id="2" name="Cerrar llave 1">
              <a:extLst>
                <a:ext uri="{FF2B5EF4-FFF2-40B4-BE49-F238E27FC236}">
                  <a16:creationId xmlns:a16="http://schemas.microsoft.com/office/drawing/2014/main" id="{48557510-9F1D-8D42-A211-FBA46FC11691}"/>
                </a:ext>
              </a:extLst>
            </p:cNvPr>
            <p:cNvSpPr/>
            <p:nvPr/>
          </p:nvSpPr>
          <p:spPr>
            <a:xfrm rot="5400000">
              <a:off x="6465227" y="414381"/>
              <a:ext cx="593004" cy="10060725"/>
            </a:xfrm>
            <a:prstGeom prst="rightBrace">
              <a:avLst/>
            </a:prstGeom>
            <a:ln w="222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6" name="Google Shape;821;p5">
              <a:extLst>
                <a:ext uri="{FF2B5EF4-FFF2-40B4-BE49-F238E27FC236}">
                  <a16:creationId xmlns:a16="http://schemas.microsoft.com/office/drawing/2014/main" id="{A9EEC11F-8A30-124B-9F96-0C26C6BB3C4D}"/>
                </a:ext>
              </a:extLst>
            </p:cNvPr>
            <p:cNvSpPr txBox="1"/>
            <p:nvPr/>
          </p:nvSpPr>
          <p:spPr>
            <a:xfrm>
              <a:off x="5236474" y="5746307"/>
              <a:ext cx="3158380" cy="6448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8775" rIns="0" bIns="0" anchor="ctr" anchorCtr="0">
              <a:noAutofit/>
            </a:bodyPr>
            <a:lstStyle/>
            <a:p>
              <a:pPr marL="8467" marR="3387" lvl="0" indent="0" algn="ctr" rtl="0">
                <a:lnSpc>
                  <a:spcPct val="100000"/>
                </a:lnSpc>
                <a:spcBef>
                  <a:spcPts val="227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s-ES" sz="2000" b="1" dirty="0">
                  <a:solidFill>
                    <a:srgbClr val="00CC00"/>
                  </a:solidFill>
                </a:rPr>
                <a:t>Enfoque transversal - Género </a:t>
              </a:r>
            </a:p>
            <a:p>
              <a:pPr marL="8467" marR="3387" lvl="0" indent="0" algn="l" rtl="0">
                <a:lnSpc>
                  <a:spcPct val="100000"/>
                </a:lnSpc>
                <a:spcBef>
                  <a:spcPts val="227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1600" b="0" i="0" u="none" strike="noStrike" cap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797;p5">
            <a:extLst>
              <a:ext uri="{FF2B5EF4-FFF2-40B4-BE49-F238E27FC236}">
                <a16:creationId xmlns:a16="http://schemas.microsoft.com/office/drawing/2014/main" id="{57AAE13D-496F-D143-B2AB-C0A84642A9E0}"/>
              </a:ext>
            </a:extLst>
          </p:cNvPr>
          <p:cNvSpPr/>
          <p:nvPr/>
        </p:nvSpPr>
        <p:spPr>
          <a:xfrm>
            <a:off x="9462146" y="1880834"/>
            <a:ext cx="2478805" cy="1541698"/>
          </a:xfrm>
          <a:custGeom>
            <a:avLst/>
            <a:gdLst/>
            <a:ahLst/>
            <a:cxnLst/>
            <a:rect l="l" t="t" r="r" b="b"/>
            <a:pathLst>
              <a:path w="18288000" h="10225405" extrusionOk="0">
                <a:moveTo>
                  <a:pt x="0" y="10225216"/>
                </a:moveTo>
                <a:lnTo>
                  <a:pt x="18288000" y="10225216"/>
                </a:lnTo>
                <a:lnTo>
                  <a:pt x="18288000" y="0"/>
                </a:lnTo>
                <a:lnTo>
                  <a:pt x="0" y="0"/>
                </a:lnTo>
                <a:lnTo>
                  <a:pt x="0" y="10225216"/>
                </a:lnTo>
                <a:close/>
              </a:path>
            </a:pathLst>
          </a:custGeom>
          <a:solidFill>
            <a:srgbClr val="1C20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800;p5">
            <a:extLst>
              <a:ext uri="{FF2B5EF4-FFF2-40B4-BE49-F238E27FC236}">
                <a16:creationId xmlns:a16="http://schemas.microsoft.com/office/drawing/2014/main" id="{3573102B-C28A-C943-AFC1-292420471632}"/>
              </a:ext>
            </a:extLst>
          </p:cNvPr>
          <p:cNvSpPr/>
          <p:nvPr/>
        </p:nvSpPr>
        <p:spPr>
          <a:xfrm>
            <a:off x="10432766" y="1993234"/>
            <a:ext cx="528155" cy="528155"/>
          </a:xfrm>
          <a:prstGeom prst="ellipse">
            <a:avLst/>
          </a:prstGeom>
          <a:noFill/>
          <a:ln w="254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-CO" sz="2500" dirty="0">
                <a:solidFill>
                  <a:schemeClr val="lt1"/>
                </a:solidFill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804;p5">
            <a:extLst>
              <a:ext uri="{FF2B5EF4-FFF2-40B4-BE49-F238E27FC236}">
                <a16:creationId xmlns:a16="http://schemas.microsoft.com/office/drawing/2014/main" id="{5391037A-B1A9-CA44-AE9A-F19731054849}"/>
              </a:ext>
            </a:extLst>
          </p:cNvPr>
          <p:cNvSpPr/>
          <p:nvPr/>
        </p:nvSpPr>
        <p:spPr>
          <a:xfrm>
            <a:off x="9409539" y="2568484"/>
            <a:ext cx="2544800" cy="694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  <a:buSzPts val="1500"/>
            </a:pPr>
            <a:r>
              <a:rPr lang="es-CO" sz="15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Bogotá polo productor de la bicicleta</a:t>
            </a:r>
            <a:endParaRPr sz="1500" b="0" i="0" u="none" strike="noStrike" cap="none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3" name="Google Shape;805;p5">
            <a:extLst>
              <a:ext uri="{FF2B5EF4-FFF2-40B4-BE49-F238E27FC236}">
                <a16:creationId xmlns:a16="http://schemas.microsoft.com/office/drawing/2014/main" id="{FB23BED4-3331-6C4B-8B3A-9259DB2B059E}"/>
              </a:ext>
            </a:extLst>
          </p:cNvPr>
          <p:cNvSpPr txBox="1"/>
          <p:nvPr/>
        </p:nvSpPr>
        <p:spPr>
          <a:xfrm>
            <a:off x="9422944" y="3043060"/>
            <a:ext cx="253139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300"/>
            </a:pPr>
            <a:r>
              <a:rPr lang="es-CO" sz="900" dirty="0">
                <a:solidFill>
                  <a:srgbClr val="DAEEF3"/>
                </a:solidFill>
              </a:rPr>
              <a:t>Fortalecer las actividades económicas asociadas al uso y disfrute de la bicicleta.</a:t>
            </a:r>
            <a:endParaRPr sz="900" dirty="0">
              <a:solidFill>
                <a:srgbClr val="DAEEF3"/>
              </a:solidFill>
            </a:endParaRPr>
          </a:p>
        </p:txBody>
      </p:sp>
      <p:cxnSp>
        <p:nvCxnSpPr>
          <p:cNvPr id="54" name="Google Shape;808;p5">
            <a:extLst>
              <a:ext uri="{FF2B5EF4-FFF2-40B4-BE49-F238E27FC236}">
                <a16:creationId xmlns:a16="http://schemas.microsoft.com/office/drawing/2014/main" id="{6DE74DBA-83DF-FC4B-9C38-5E3DE92E6B2B}"/>
              </a:ext>
            </a:extLst>
          </p:cNvPr>
          <p:cNvCxnSpPr/>
          <p:nvPr/>
        </p:nvCxnSpPr>
        <p:spPr>
          <a:xfrm rot="10800000">
            <a:off x="1183032" y="3429000"/>
            <a:ext cx="0" cy="381350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dot"/>
            <a:round/>
            <a:headEnd type="stealth" w="med" len="med"/>
            <a:tailEnd type="none" w="sm" len="sm"/>
          </a:ln>
        </p:spPr>
      </p:cxnSp>
      <p:sp>
        <p:nvSpPr>
          <p:cNvPr id="55" name="Google Shape;809;p5">
            <a:extLst>
              <a:ext uri="{FF2B5EF4-FFF2-40B4-BE49-F238E27FC236}">
                <a16:creationId xmlns:a16="http://schemas.microsoft.com/office/drawing/2014/main" id="{9A0307DD-9BCD-6A40-94B7-A8AE1B6F0741}"/>
              </a:ext>
            </a:extLst>
          </p:cNvPr>
          <p:cNvSpPr/>
          <p:nvPr/>
        </p:nvSpPr>
        <p:spPr>
          <a:xfrm>
            <a:off x="4917549" y="3920726"/>
            <a:ext cx="1694664" cy="980416"/>
          </a:xfrm>
          <a:prstGeom prst="rect">
            <a:avLst/>
          </a:prstGeom>
          <a:noFill/>
          <a:ln w="25400" cap="flat" cmpd="sng">
            <a:solidFill>
              <a:srgbClr val="00C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809;p5">
            <a:extLst>
              <a:ext uri="{FF2B5EF4-FFF2-40B4-BE49-F238E27FC236}">
                <a16:creationId xmlns:a16="http://schemas.microsoft.com/office/drawing/2014/main" id="{5056792B-5146-F445-9960-D6E4E1DFCC33}"/>
              </a:ext>
            </a:extLst>
          </p:cNvPr>
          <p:cNvSpPr/>
          <p:nvPr/>
        </p:nvSpPr>
        <p:spPr>
          <a:xfrm>
            <a:off x="7140604" y="3940274"/>
            <a:ext cx="1694665" cy="992146"/>
          </a:xfrm>
          <a:prstGeom prst="rect">
            <a:avLst/>
          </a:prstGeom>
          <a:noFill/>
          <a:ln w="25400" cap="flat" cmpd="sng">
            <a:solidFill>
              <a:srgbClr val="00C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809;p5">
            <a:extLst>
              <a:ext uri="{FF2B5EF4-FFF2-40B4-BE49-F238E27FC236}">
                <a16:creationId xmlns:a16="http://schemas.microsoft.com/office/drawing/2014/main" id="{D6B03083-C66D-B543-BA48-2607DF001D60}"/>
              </a:ext>
            </a:extLst>
          </p:cNvPr>
          <p:cNvSpPr/>
          <p:nvPr/>
        </p:nvSpPr>
        <p:spPr>
          <a:xfrm>
            <a:off x="2604963" y="3928993"/>
            <a:ext cx="1734076" cy="975612"/>
          </a:xfrm>
          <a:prstGeom prst="rect">
            <a:avLst/>
          </a:prstGeom>
          <a:noFill/>
          <a:ln w="25400" cap="flat" cmpd="sng">
            <a:solidFill>
              <a:srgbClr val="00C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809;p5">
            <a:extLst>
              <a:ext uri="{FF2B5EF4-FFF2-40B4-BE49-F238E27FC236}">
                <a16:creationId xmlns:a16="http://schemas.microsoft.com/office/drawing/2014/main" id="{85832BAD-AB0B-D243-9992-46E889C92D60}"/>
              </a:ext>
            </a:extLst>
          </p:cNvPr>
          <p:cNvSpPr/>
          <p:nvPr/>
        </p:nvSpPr>
        <p:spPr>
          <a:xfrm>
            <a:off x="9690019" y="3958599"/>
            <a:ext cx="1694665" cy="992146"/>
          </a:xfrm>
          <a:prstGeom prst="rect">
            <a:avLst/>
          </a:prstGeom>
          <a:noFill/>
          <a:ln w="25400" cap="flat" cmpd="sng">
            <a:solidFill>
              <a:srgbClr val="00C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818;p5">
            <a:extLst>
              <a:ext uri="{FF2B5EF4-FFF2-40B4-BE49-F238E27FC236}">
                <a16:creationId xmlns:a16="http://schemas.microsoft.com/office/drawing/2014/main" id="{90D322CC-B73D-D24D-8606-C69268F6C1C8}"/>
              </a:ext>
            </a:extLst>
          </p:cNvPr>
          <p:cNvSpPr txBox="1"/>
          <p:nvPr/>
        </p:nvSpPr>
        <p:spPr>
          <a:xfrm>
            <a:off x="9462146" y="4016269"/>
            <a:ext cx="2212156" cy="943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dirty="0">
                <a:solidFill>
                  <a:srgbClr val="000066"/>
                </a:solidFill>
              </a:rPr>
              <a:t>1</a:t>
            </a:r>
            <a:r>
              <a:rPr lang="es-CO" sz="1600" b="0" i="0" u="none" strike="noStrike" cap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resultado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dirty="0">
                <a:solidFill>
                  <a:srgbClr val="000066"/>
                </a:solidFill>
              </a:rPr>
              <a:t>6</a:t>
            </a:r>
            <a:r>
              <a:rPr lang="es-CO" sz="1600" b="0" i="0" u="none" strike="noStrike" cap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productos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600" b="1" i="0" u="none" strike="noStrike" cap="none" dirty="0">
                <a:solidFill>
                  <a:srgbClr val="00CC00"/>
                </a:solidFill>
                <a:latin typeface="Arial"/>
                <a:ea typeface="Arial"/>
                <a:cs typeface="Arial"/>
                <a:sym typeface="Arial"/>
              </a:rPr>
              <a:t>$</a:t>
            </a:r>
            <a:r>
              <a:rPr lang="es-CO" sz="1600" b="1" dirty="0">
                <a:solidFill>
                  <a:srgbClr val="00CC00"/>
                </a:solidFill>
              </a:rPr>
              <a:t>10</a:t>
            </a:r>
            <a:r>
              <a:rPr lang="es-CO" sz="1600" b="1" i="0" u="none" strike="noStrike" cap="none" dirty="0">
                <a:solidFill>
                  <a:srgbClr val="00CC00"/>
                </a:solidFill>
                <a:latin typeface="Arial"/>
                <a:ea typeface="Arial"/>
                <a:cs typeface="Arial"/>
                <a:sym typeface="Arial"/>
              </a:rPr>
              <a:t>.177*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1312;p16">
            <a:extLst>
              <a:ext uri="{FF2B5EF4-FFF2-40B4-BE49-F238E27FC236}">
                <a16:creationId xmlns:a16="http://schemas.microsoft.com/office/drawing/2014/main" id="{D520DE37-3A4F-0845-9FEC-5E6ACA46C683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99" b="98901" l="0" r="98182">
                        <a14:foregroundMark x1="42727" y1="92674" x2="42727" y2="92674"/>
                        <a14:foregroundMark x1="48636" y1="93407" x2="65000" y2="94139"/>
                        <a14:foregroundMark x1="69091" y1="92674" x2="84545" y2="85714"/>
                        <a14:foregroundMark x1="80455" y1="80952" x2="80455" y2="80952"/>
                        <a14:foregroundMark x1="73182" y1="78388" x2="73182" y2="78388"/>
                        <a14:foregroundMark x1="64091" y1="76923" x2="64091" y2="76923"/>
                        <a14:foregroundMark x1="32727" y1="76557" x2="32727" y2="76557"/>
                        <a14:foregroundMark x1="59545" y1="76923" x2="59545" y2="76923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9480485" y="5763947"/>
            <a:ext cx="478675" cy="59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1" name="Google Shape;1301;gb279c3fcd0_1_743"/>
          <p:cNvGraphicFramePr/>
          <p:nvPr>
            <p:extLst>
              <p:ext uri="{D42A27DB-BD31-4B8C-83A1-F6EECF244321}">
                <p14:modId xmlns:p14="http://schemas.microsoft.com/office/powerpoint/2010/main" val="2885869749"/>
              </p:ext>
            </p:extLst>
          </p:nvPr>
        </p:nvGraphicFramePr>
        <p:xfrm>
          <a:off x="317500" y="1346199"/>
          <a:ext cx="11696700" cy="5547087"/>
        </p:xfrm>
        <a:graphic>
          <a:graphicData uri="http://schemas.openxmlformats.org/drawingml/2006/table">
            <a:tbl>
              <a:tblPr firstRow="1" bandRow="1">
                <a:noFill/>
                <a:tableStyleId>{F26BD143-2AF9-4656-BFCB-7C054DDE87E7}</a:tableStyleId>
              </a:tblPr>
              <a:tblGrid>
                <a:gridCol w="700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3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0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9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650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36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905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17597">
                <a:tc>
                  <a:txBody>
                    <a:bodyPr/>
                    <a:lstStyle/>
                    <a:p>
                      <a:pPr marL="5080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rgbClr val="538CD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2400" b="1" i="0" u="none" strike="noStrike" cap="none" dirty="0">
                        <a:solidFill>
                          <a:srgbClr val="538CD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28575" cap="flat" cmpd="sng">
                      <a:solidFill>
                        <a:srgbClr val="538C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rgbClr val="538C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rgbClr val="538CD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Objetivo General</a:t>
                      </a:r>
                      <a:endParaRPr sz="2400" b="1" i="0" u="none" strike="noStrike" cap="none" dirty="0">
                        <a:solidFill>
                          <a:srgbClr val="538CD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538C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28575" cap="flat" cmpd="sng">
                      <a:solidFill>
                        <a:srgbClr val="538C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080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rgbClr val="32CC39"/>
                          </a:solidFill>
                          <a:latin typeface="Arial"/>
                          <a:cs typeface="Arial"/>
                          <a:sym typeface="Arial"/>
                        </a:rPr>
                        <a:t>5</a:t>
                      </a:r>
                      <a:endParaRPr sz="1600" u="none" strike="noStrike" cap="none" dirty="0"/>
                    </a:p>
                  </a:txBody>
                  <a:tcPr marL="91450" marR="91450" marT="45725" marB="45725" anchor="ctr">
                    <a:lnR w="28575" cap="flat" cmpd="sng">
                      <a:solidFill>
                        <a:srgbClr val="32CC3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rgbClr val="32CC3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rgbClr val="32CC3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Objetivos Específicos</a:t>
                      </a:r>
                      <a:endParaRPr sz="1600" u="none" strike="noStrike" cap="none" dirty="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32CC3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28575" cap="flat" cmpd="sng">
                      <a:solidFill>
                        <a:srgbClr val="32CC3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33"/>
                        <a:buFont typeface="Arial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600" u="none" strike="noStrike" cap="none" dirty="0"/>
                    </a:p>
                  </a:txBody>
                  <a:tcPr marL="91450" marR="91450" marT="45725" marB="45725" anchor="ctr"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33"/>
                        <a:buFont typeface="Arial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Resultados</a:t>
                      </a:r>
                      <a:endParaRPr sz="1600" u="none" strike="noStrike" cap="none" dirty="0"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33"/>
                        <a:buFont typeface="Arial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rgbClr val="FFC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44</a:t>
                      </a:r>
                      <a:endParaRPr sz="2400" b="1" i="0" u="none" strike="noStrike" cap="none" dirty="0">
                        <a:solidFill>
                          <a:srgbClr val="FFC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28575" cap="flat" cmpd="sng">
                      <a:solidFill>
                        <a:srgbClr val="FFC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rgbClr val="FFC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33"/>
                        <a:buFont typeface="Arial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rgbClr val="FFC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Productos</a:t>
                      </a:r>
                      <a:endParaRPr sz="1600" u="none" strike="noStrike" cap="none" dirty="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FFC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28575" cap="flat" cmpd="sng">
                      <a:solidFill>
                        <a:srgbClr val="FFC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029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rgbClr val="1D2046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rgbClr val="1D2046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rgbClr val="538CD5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rgbClr val="538CD5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1" u="none" strike="noStrike" cap="none" dirty="0">
                          <a:solidFill>
                            <a:srgbClr val="538CD5"/>
                          </a:solidFill>
                        </a:rPr>
                        <a:t>Mejorar las condiciones físicas, socioeconómicas y culturales de la ciudad para el uso y disfrute de la bicicleta.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rgbClr val="1D2046"/>
                        </a:solidFill>
                      </a:endParaRPr>
                    </a:p>
                  </a:txBody>
                  <a:tcPr marL="91450" marR="91450" marT="45725" marB="45725">
                    <a:lnT w="28575" cap="flat" cmpd="sng">
                      <a:solidFill>
                        <a:srgbClr val="538C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65113" marR="0" lvl="0" indent="-131763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rgbClr val="32CC39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rgbClr val="00DA05"/>
                        </a:solidFill>
                      </a:endParaRPr>
                    </a:p>
                    <a:p>
                      <a:pPr marL="265113" marR="0" lvl="0" indent="-220663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rgbClr val="32CC39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s-CO" sz="1400" u="none" strike="noStrike" cap="none" dirty="0">
                          <a:solidFill>
                            <a:srgbClr val="00DA05"/>
                          </a:solidFill>
                        </a:rPr>
                        <a:t>Optimizar las condiciones de </a:t>
                      </a:r>
                      <a:r>
                        <a:rPr lang="es-CO" sz="1400" b="1" u="none" strike="noStrike" cap="none" dirty="0">
                          <a:solidFill>
                            <a:srgbClr val="00DA05"/>
                          </a:solidFill>
                        </a:rPr>
                        <a:t>seguridad personal.</a:t>
                      </a:r>
                      <a:endParaRPr sz="1400" u="none" strike="noStrike" cap="none" dirty="0">
                        <a:solidFill>
                          <a:srgbClr val="00DA05"/>
                        </a:solidFill>
                      </a:endParaRPr>
                    </a:p>
                    <a:p>
                      <a:pPr marL="265113" marR="0" lvl="0" indent="-220663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rgbClr val="32CC39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s-CO" sz="1400" u="none" strike="noStrike" cap="none" dirty="0">
                          <a:solidFill>
                            <a:srgbClr val="00DA05"/>
                          </a:solidFill>
                        </a:rPr>
                        <a:t>Mejorar </a:t>
                      </a:r>
                      <a:r>
                        <a:rPr lang="es-CO" sz="1400" b="1" u="none" strike="noStrike" cap="none" dirty="0">
                          <a:solidFill>
                            <a:srgbClr val="00DA05"/>
                          </a:solidFill>
                        </a:rPr>
                        <a:t>la experiencia de viaje.</a:t>
                      </a:r>
                      <a:endParaRPr sz="1400" u="none" strike="noStrike" cap="none" dirty="0">
                        <a:solidFill>
                          <a:srgbClr val="00DA05"/>
                        </a:solidFill>
                      </a:endParaRPr>
                    </a:p>
                    <a:p>
                      <a:pPr marL="265113" marR="0" lvl="0" indent="-220663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rgbClr val="32CC39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s-CO" sz="1400" u="none" strike="noStrike" cap="none" dirty="0">
                          <a:solidFill>
                            <a:srgbClr val="00DA05"/>
                          </a:solidFill>
                        </a:rPr>
                        <a:t>Fortalecer </a:t>
                      </a:r>
                      <a:r>
                        <a:rPr lang="es-CO" sz="1400" b="1" u="none" strike="noStrike" cap="none" dirty="0">
                          <a:solidFill>
                            <a:srgbClr val="00DA05"/>
                          </a:solidFill>
                        </a:rPr>
                        <a:t>la cultura en torno a la bicicleta</a:t>
                      </a:r>
                      <a:r>
                        <a:rPr lang="es-CO" sz="1400" u="none" strike="noStrike" cap="none" dirty="0">
                          <a:solidFill>
                            <a:srgbClr val="00DA05"/>
                          </a:solidFill>
                        </a:rPr>
                        <a:t>.</a:t>
                      </a:r>
                      <a:endParaRPr sz="1400" u="none" strike="noStrike" cap="none" dirty="0">
                        <a:solidFill>
                          <a:srgbClr val="00DA05"/>
                        </a:solidFill>
                      </a:endParaRPr>
                    </a:p>
                    <a:p>
                      <a:pPr marL="265113" marR="0" lvl="0" indent="-220663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rgbClr val="32CC39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s-CO" sz="1400" b="1" u="none" strike="noStrike" cap="none" dirty="0">
                          <a:solidFill>
                            <a:srgbClr val="00DA05"/>
                          </a:solidFill>
                        </a:rPr>
                        <a:t>Proteger a los ciclistas </a:t>
                      </a:r>
                      <a:r>
                        <a:rPr lang="es-CO" sz="1400" u="none" strike="noStrike" cap="none" dirty="0">
                          <a:solidFill>
                            <a:srgbClr val="00DA05"/>
                          </a:solidFill>
                        </a:rPr>
                        <a:t>de la ciudad frente a siniestros viales.</a:t>
                      </a:r>
                    </a:p>
                    <a:p>
                      <a:pPr marL="265113" marR="0" lvl="0" indent="-220663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rgbClr val="32CC39"/>
                        </a:buClr>
                        <a:buSzPts val="1400"/>
                        <a:buFont typeface="Arial"/>
                        <a:buChar char="•"/>
                        <a:tabLst/>
                        <a:defRPr/>
                      </a:pPr>
                      <a:r>
                        <a:rPr lang="es-CO" sz="1400" b="1" i="0" u="none" strike="noStrike" cap="none" dirty="0">
                          <a:solidFill>
                            <a:srgbClr val="00DA05"/>
                          </a:solidFill>
                          <a:latin typeface="Arial"/>
                          <a:ea typeface="Arial Black"/>
                          <a:cs typeface="Arial"/>
                          <a:sym typeface="Arial Black"/>
                        </a:rPr>
                        <a:t>Bogotá polo productor de la bicicleta</a:t>
                      </a:r>
                    </a:p>
                    <a:p>
                      <a:pPr marL="265113" marR="0" lvl="0" indent="-220663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rgbClr val="32CC39"/>
                        </a:buClr>
                        <a:buSzPts val="1400"/>
                        <a:buFont typeface="Arial"/>
                        <a:buChar char="•"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lnT w="28575" cap="flat" cmpd="sng">
                      <a:solidFill>
                        <a:srgbClr val="32CC3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93700" marR="0" lvl="0" indent="-342900" algn="l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chemeClr val="accent6"/>
                        </a:buClr>
                        <a:buSzPts val="1400"/>
                        <a:buFont typeface="+mj-lt"/>
                        <a:buAutoNum type="arabicPeriod"/>
                      </a:pPr>
                      <a:r>
                        <a:rPr lang="es-CO" sz="1050" b="0" u="none" strike="noStrike" cap="none" dirty="0">
                          <a:solidFill>
                            <a:schemeClr val="accent6"/>
                          </a:solidFill>
                        </a:rPr>
                        <a:t>Reducción de hurtos.</a:t>
                      </a:r>
                    </a:p>
                    <a:p>
                      <a:pPr marL="393700" marR="0" lvl="0" indent="-342900" algn="l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chemeClr val="accent6"/>
                        </a:buClr>
                        <a:buSzPts val="1400"/>
                        <a:buFont typeface="+mj-lt"/>
                        <a:buAutoNum type="arabicPeriod"/>
                      </a:pPr>
                      <a:r>
                        <a:rPr lang="es-CO" sz="1050" b="0" u="none" strike="noStrike" cap="none" dirty="0">
                          <a:solidFill>
                            <a:schemeClr val="accent6"/>
                          </a:solidFill>
                        </a:rPr>
                        <a:t>Reducción de ciclistas victimas de siniestras viales </a:t>
                      </a:r>
                    </a:p>
                    <a:p>
                      <a:pPr marL="393700" marR="0" lvl="0" indent="-342900" algn="l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chemeClr val="accent6"/>
                        </a:buClr>
                        <a:buSzPts val="1400"/>
                        <a:buFont typeface="+mj-lt"/>
                        <a:buAutoNum type="arabicPeriod"/>
                      </a:pPr>
                      <a:r>
                        <a:rPr lang="es-CO" sz="1050" b="0" u="none" strike="noStrike" cap="none" dirty="0">
                          <a:solidFill>
                            <a:schemeClr val="accent6"/>
                          </a:solidFill>
                        </a:rPr>
                        <a:t>Ampliación de cicloinfraestructura.</a:t>
                      </a:r>
                      <a:endParaRPr lang="es-CO" sz="1050" b="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393700" marR="0" lvl="0" indent="-342900" algn="l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chemeClr val="accent6"/>
                        </a:buClr>
                        <a:buSzPts val="1400"/>
                        <a:buFont typeface="+mj-lt"/>
                        <a:buAutoNum type="arabicPeriod"/>
                      </a:pPr>
                      <a:r>
                        <a:rPr lang="es-CO" sz="1050" b="0" u="none" strike="noStrike" cap="none" dirty="0">
                          <a:solidFill>
                            <a:schemeClr val="accent6"/>
                          </a:solidFill>
                        </a:rPr>
                        <a:t>Aumento de viajes en bicicleta</a:t>
                      </a:r>
                    </a:p>
                    <a:p>
                      <a:pPr marL="393700" marR="0" lvl="0" indent="-342900" algn="l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chemeClr val="accent6"/>
                        </a:buClr>
                        <a:buSzPts val="1400"/>
                        <a:buFont typeface="+mj-lt"/>
                        <a:buAutoNum type="arabicPeriod"/>
                      </a:pPr>
                      <a:r>
                        <a:rPr lang="es-CO" sz="1050" b="0" u="none" strike="noStrike" cap="none" dirty="0">
                          <a:solidFill>
                            <a:schemeClr val="accent6"/>
                          </a:solidFill>
                        </a:rPr>
                        <a:t>Aumento de viajes,</a:t>
                      </a:r>
                      <a:r>
                        <a:rPr lang="es-CO" sz="1050" b="0" u="none" strike="noStrike" cap="none" baseline="0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s-CO" sz="1050" b="0" u="none" strike="noStrike" cap="none" dirty="0">
                          <a:solidFill>
                            <a:schemeClr val="accent6"/>
                          </a:solidFill>
                        </a:rPr>
                        <a:t>con mayor % de viajes de Mujeres.</a:t>
                      </a:r>
                      <a:endParaRPr lang="es-CO" sz="1050" b="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393700" marR="0" lvl="0" indent="-342900" algn="l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chemeClr val="accent6"/>
                        </a:buClr>
                        <a:buSzPts val="1400"/>
                        <a:buFont typeface="+mj-lt"/>
                        <a:buAutoNum type="arabicPeriod"/>
                      </a:pPr>
                      <a:r>
                        <a:rPr lang="es-CO" sz="1050" b="0" u="none" strike="noStrike" cap="none" dirty="0">
                          <a:solidFill>
                            <a:schemeClr val="accent6"/>
                          </a:solidFill>
                        </a:rPr>
                        <a:t>Mejorar la percepción del uso de la bicicleta.</a:t>
                      </a:r>
                    </a:p>
                    <a:p>
                      <a:pPr marL="393700" marR="0" lvl="0" indent="-342900" algn="l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chemeClr val="accent6"/>
                        </a:buClr>
                        <a:buSzPts val="1400"/>
                        <a:buFont typeface="+mj-lt"/>
                        <a:buAutoNum type="arabicPeriod"/>
                      </a:pPr>
                      <a:r>
                        <a:rPr lang="es-CO" sz="1050" b="0" u="none" strike="noStrike" cap="none" dirty="0">
                          <a:solidFill>
                            <a:schemeClr val="accent6"/>
                          </a:solidFill>
                        </a:rPr>
                        <a:t>Fortalecimiento de las organizaciones ciudadanas.</a:t>
                      </a:r>
                    </a:p>
                    <a:p>
                      <a:pPr marL="393700" marR="0" lvl="0" indent="-342900" algn="l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chemeClr val="accent6"/>
                        </a:buClr>
                        <a:buSzPts val="1400"/>
                        <a:buFont typeface="+mj-lt"/>
                        <a:buAutoNum type="arabicPeriod"/>
                      </a:pPr>
                      <a:r>
                        <a:rPr lang="es-CO" sz="1050" b="0" i="0" u="none" strike="noStrike" cap="none" dirty="0">
                          <a:solidFill>
                            <a:schemeClr val="accent6"/>
                          </a:solidFill>
                          <a:latin typeface="Arial"/>
                          <a:cs typeface="Arial"/>
                          <a:sym typeface="Arial"/>
                        </a:rPr>
                        <a:t>Aumento en el porcentaje de viajes con motivo "trabajar" según la Encuesta de Movilidad.</a:t>
                      </a:r>
                    </a:p>
                    <a:p>
                      <a:pPr marL="393700" marR="0" lvl="0" indent="-342900" algn="l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chemeClr val="accent6"/>
                        </a:buClr>
                        <a:buSzPts val="1400"/>
                        <a:buFont typeface="+mj-lt"/>
                        <a:buAutoNum type="arabicPeriod"/>
                      </a:pPr>
                      <a:r>
                        <a:rPr lang="es-CO" sz="1050" b="0" i="0" u="none" strike="noStrike" cap="none" dirty="0">
                          <a:solidFill>
                            <a:schemeClr val="accent6"/>
                          </a:solidFill>
                          <a:latin typeface="Arial"/>
                          <a:cs typeface="Arial"/>
                          <a:sym typeface="Arial"/>
                        </a:rPr>
                        <a:t>Fortalecimiento de la gestión y el conocimiento sobre la bicicleta en la ciudad.</a:t>
                      </a:r>
                    </a:p>
                    <a:p>
                      <a:pPr marL="393700" marR="0" lvl="0" indent="-342900" algn="l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chemeClr val="accent6"/>
                        </a:buClr>
                        <a:buSzPts val="1400"/>
                        <a:buFont typeface="+mj-lt"/>
                        <a:buAutoNum type="arabicPeriod"/>
                      </a:pPr>
                      <a:r>
                        <a:rPr lang="es-CO" sz="1050" b="0" i="0" u="none" strike="noStrike" cap="none" dirty="0">
                          <a:solidFill>
                            <a:schemeClr val="accent6"/>
                          </a:solidFill>
                          <a:latin typeface="Arial"/>
                          <a:cs typeface="Arial"/>
                          <a:sym typeface="Arial"/>
                        </a:rPr>
                        <a:t>Aumento de la productividad e innovación para el sector económico de la Bicicleta.</a:t>
                      </a:r>
                    </a:p>
                    <a:p>
                      <a:pPr marL="393700" marR="0" lvl="0" indent="-342900" algn="l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chemeClr val="accent6"/>
                        </a:buClr>
                        <a:buSzPts val="1400"/>
                        <a:buFont typeface="+mj-lt"/>
                        <a:buAutoNum type="arabicPeriod"/>
                      </a:pPr>
                      <a:endParaRPr lang="es-CO" sz="11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0652" marR="0" lvl="0" indent="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rgbClr val="FFC000"/>
                        </a:buClr>
                        <a:buSzPts val="1400"/>
                        <a:buFont typeface="Arial"/>
                        <a:buNone/>
                      </a:pPr>
                      <a:endParaRPr lang="es-CO" sz="1400" b="0" i="0" u="none" strike="noStrike" cap="none" dirty="0">
                        <a:solidFill>
                          <a:srgbClr val="FFC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20652" marR="0" lvl="0" indent="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rgbClr val="FFC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 dirty="0">
                          <a:solidFill>
                            <a:srgbClr val="FFC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Sector líder: </a:t>
                      </a:r>
                      <a:r>
                        <a:rPr lang="es-CO" sz="1400" b="1" u="none" strike="noStrike" cap="none" dirty="0">
                          <a:solidFill>
                            <a:srgbClr val="FFC000"/>
                          </a:solidFill>
                        </a:rPr>
                        <a:t>Movilidad</a:t>
                      </a:r>
                      <a:endParaRPr sz="2000" b="0" u="none" strike="noStrike" cap="none" dirty="0">
                        <a:solidFill>
                          <a:srgbClr val="FFC000"/>
                        </a:solidFill>
                      </a:endParaRPr>
                    </a:p>
                    <a:p>
                      <a:pPr marL="31750" marR="0" lvl="0" indent="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rgbClr val="FFC000"/>
                        </a:buClr>
                        <a:buSzPts val="2000"/>
                        <a:buFont typeface="Arial"/>
                        <a:buNone/>
                      </a:pPr>
                      <a:r>
                        <a:rPr lang="es-CO" sz="2000" b="1" u="none" strike="noStrike" cap="none" dirty="0">
                          <a:solidFill>
                            <a:srgbClr val="FFC000"/>
                          </a:solidFill>
                        </a:rPr>
                        <a:t>8 </a:t>
                      </a:r>
                      <a:r>
                        <a:rPr lang="es-CO" sz="1400" b="0" u="none" strike="noStrike" cap="none" dirty="0">
                          <a:solidFill>
                            <a:srgbClr val="FFC000"/>
                          </a:solidFill>
                        </a:rPr>
                        <a:t>sectores responsables </a:t>
                      </a:r>
                      <a:r>
                        <a:rPr lang="es-CO" sz="1200" b="0" u="none" strike="noStrike" cap="none" dirty="0">
                          <a:solidFill>
                            <a:srgbClr val="FFC000"/>
                          </a:solidFill>
                        </a:rPr>
                        <a:t>(Seguridad - Salud - Ambiente - Educación -  Gobierno - Desarrollo Económico - Cultura, Recreación y Deporte). </a:t>
                      </a:r>
                      <a:endParaRPr sz="1200" b="0" u="none" strike="noStrike" cap="none" dirty="0">
                        <a:solidFill>
                          <a:srgbClr val="FFC000"/>
                        </a:solidFill>
                      </a:endParaRPr>
                    </a:p>
                    <a:p>
                      <a:pPr marL="31750" marR="0" lvl="0" indent="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rgbClr val="FFC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b="1" u="none" strike="noStrike" cap="none" dirty="0">
                          <a:solidFill>
                            <a:srgbClr val="FFC000"/>
                          </a:solidFill>
                        </a:rPr>
                        <a:t>20</a:t>
                      </a:r>
                      <a:r>
                        <a:rPr lang="es-CO" sz="1400" b="0" u="none" strike="noStrike" cap="none" dirty="0">
                          <a:solidFill>
                            <a:srgbClr val="FFC000"/>
                          </a:solidFill>
                        </a:rPr>
                        <a:t> entidades involucradas </a:t>
                      </a:r>
                      <a:endParaRPr sz="1600" b="0" u="none" strike="noStrike" cap="none" dirty="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>
                    <a:lnT w="28575" cap="flat" cmpd="sng">
                      <a:solidFill>
                        <a:srgbClr val="FFC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02" name="Google Shape;1302;gb279c3fcd0_1_743" descr="Bombilla Simple Icono Conceptual Con Engranajes De Colores En El Interior.  Ilustración Vectorial Ilustraciones Vectoriales, Clip Art Vectorizado Libre  De Derechos. Image 33650284.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3" name="Google Shape;1303;gb279c3fcd0_1_743" descr="Bombilla Simple Icono Conceptual Con Engranajes De Colores En El Interior.  Ilustración Vectorial Ilustraciones Vectoriales, Clip Art Vectorizado Libre  De Derechos. Image 33650284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507" y="4265723"/>
            <a:ext cx="1743346" cy="182916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55;g9928e4c477_4_39"/>
          <p:cNvSpPr txBox="1"/>
          <p:nvPr/>
        </p:nvSpPr>
        <p:spPr>
          <a:xfrm>
            <a:off x="889000" y="54876"/>
            <a:ext cx="10414002" cy="10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50" rIns="91350" bIns="45650" anchor="ctr" anchorCtr="0">
            <a:noAutofit/>
          </a:bodyPr>
          <a:lstStyle/>
          <a:p>
            <a:pPr lvl="0" algn="ctr">
              <a:lnSpc>
                <a:spcPct val="90000"/>
              </a:lnSpc>
              <a:buSzPts val="2800"/>
            </a:pPr>
            <a:r>
              <a:rPr lang="es-ES" sz="28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Cadena de valor de la PPB</a:t>
            </a:r>
            <a:r>
              <a:rPr lang="es-ES" sz="3000" dirty="0">
                <a:solidFill>
                  <a:srgbClr val="00CC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lang="es-ES" sz="3000" dirty="0">
              <a:solidFill>
                <a:srgbClr val="00CC00"/>
              </a:solidFill>
            </a:endParaRPr>
          </a:p>
        </p:txBody>
      </p:sp>
      <p:pic>
        <p:nvPicPr>
          <p:cNvPr id="7" name="Google Shape;282;gb9dda05a01_3_0" descr="Imagen que contiene dibujo&#10;&#10;Descripción generada automáticamente"/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00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9186412" y="6046932"/>
            <a:ext cx="3110519" cy="811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7614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16" descr="Bombilla Simple Icono Conceptual Con Engranajes De Colores En El Interior.  Ilustración Vectorial Ilustraciones Vectoriales, Clip Art Vectorizado Libre  De Derechos. Image 33650284.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16"/>
          <p:cNvSpPr/>
          <p:nvPr/>
        </p:nvSpPr>
        <p:spPr>
          <a:xfrm>
            <a:off x="2173950" y="1647575"/>
            <a:ext cx="3808106" cy="45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-CO" sz="2500" b="1" i="0" u="none" strike="noStrike" cap="none" dirty="0">
                <a:solidFill>
                  <a:srgbClr val="32CC39"/>
                </a:solidFill>
                <a:latin typeface="Arial"/>
                <a:ea typeface="Arial"/>
                <a:cs typeface="Arial"/>
                <a:sym typeface="Arial"/>
              </a:rPr>
              <a:t>Sectores Responsables </a:t>
            </a:r>
            <a:endParaRPr sz="2500" b="1" i="0" u="none" strike="noStrike" cap="none" dirty="0">
              <a:solidFill>
                <a:srgbClr val="32CC3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0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Cultura, Recreación y Deporte - Educación</a:t>
            </a:r>
            <a:endParaRPr sz="20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0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Desarrollo Económico, Industria y Turismo</a:t>
            </a:r>
            <a:endParaRPr sz="20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0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Seguridad, convivencia y justicia – Gobierno</a:t>
            </a:r>
            <a:endParaRPr sz="20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0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Movilidad – Salud - Ambiente</a:t>
            </a:r>
            <a:endParaRPr sz="20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38785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 dirty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2" name="Google Shape;1312;p16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99" b="98901" l="0" r="98182">
                        <a14:foregroundMark x1="42727" y1="92674" x2="42727" y2="92674"/>
                        <a14:foregroundMark x1="48636" y1="93407" x2="65000" y2="94139"/>
                        <a14:foregroundMark x1="69091" y1="92674" x2="84545" y2="85714"/>
                        <a14:foregroundMark x1="80455" y1="80952" x2="80455" y2="80952"/>
                        <a14:foregroundMark x1="73182" y1="78388" x2="73182" y2="78388"/>
                        <a14:foregroundMark x1="64091" y1="76923" x2="64091" y2="76923"/>
                        <a14:foregroundMark x1="32727" y1="76557" x2="32727" y2="76557"/>
                        <a14:foregroundMark x1="59545" y1="76923" x2="59545" y2="76923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649505" y="3422552"/>
            <a:ext cx="478675" cy="593776"/>
          </a:xfrm>
          <a:prstGeom prst="rect">
            <a:avLst/>
          </a:prstGeom>
          <a:noFill/>
          <a:ln>
            <a:noFill/>
          </a:ln>
        </p:spPr>
      </p:pic>
      <p:sp>
        <p:nvSpPr>
          <p:cNvPr id="1315" name="Google Shape;1315;p16"/>
          <p:cNvSpPr/>
          <p:nvPr/>
        </p:nvSpPr>
        <p:spPr>
          <a:xfrm>
            <a:off x="6745672" y="1647575"/>
            <a:ext cx="4406589" cy="3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CO" sz="2500" b="1" dirty="0">
                <a:solidFill>
                  <a:srgbClr val="32CC39"/>
                </a:solidFill>
              </a:rPr>
              <a:t>Sectores Corresponsables</a:t>
            </a:r>
            <a:endParaRPr sz="2500" b="1" dirty="0">
              <a:solidFill>
                <a:srgbClr val="32CC39"/>
              </a:solidFill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lang="es-CO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O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Mujer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O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Integración Social 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O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Planeación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O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Hacienda</a:t>
            </a:r>
            <a:endParaRPr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38785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38785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 dirty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55;g9928e4c477_4_39"/>
          <p:cNvSpPr txBox="1"/>
          <p:nvPr/>
        </p:nvSpPr>
        <p:spPr>
          <a:xfrm>
            <a:off x="889000" y="54876"/>
            <a:ext cx="10414002" cy="10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50" rIns="91350" bIns="45650" anchor="ctr" anchorCtr="0">
            <a:noAutofit/>
          </a:bodyPr>
          <a:lstStyle/>
          <a:p>
            <a:pPr lvl="0" algn="ctr">
              <a:lnSpc>
                <a:spcPct val="90000"/>
              </a:lnSpc>
              <a:buSzPts val="2800"/>
            </a:pPr>
            <a:r>
              <a:rPr lang="es-CO" sz="28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Responsables y Financiamiento</a:t>
            </a:r>
            <a:endParaRPr lang="es-CO" sz="3000" dirty="0">
              <a:solidFill>
                <a:srgbClr val="00CC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32" y="4395575"/>
            <a:ext cx="607420" cy="59054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034" y="5365370"/>
            <a:ext cx="527616" cy="51296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356" y="2316729"/>
            <a:ext cx="494972" cy="481222"/>
          </a:xfrm>
          <a:prstGeom prst="rect">
            <a:avLst/>
          </a:prstGeom>
        </p:spPr>
      </p:pic>
      <p:pic>
        <p:nvPicPr>
          <p:cNvPr id="12" name="Google Shape;282;gb9dda05a01_3_0" descr="Imagen que contiene dibujo&#10;&#10;Descripción generada automáticamente"/>
          <p:cNvPicPr preferRelativeResize="0"/>
          <p:nvPr/>
        </p:nvPicPr>
        <p:blipFill rotWithShape="1">
          <a:blip r:embed="rId8">
            <a:alphaModFix/>
            <a:duotone>
              <a:prstClr val="black"/>
              <a:srgbClr val="00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9186412" y="6046932"/>
            <a:ext cx="3110519" cy="811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3409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gb606e0291e_1_1160" descr="Bombilla Simple Icono Conceptual Con Engranajes De Colores En El Interior.  Ilustración Vectorial Ilustraciones Vectoriales, Clip Art Vectorizado Libre  De Derechos. Image 33650284.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22" name="Google Shape;1322;gb606e0291e_1_1160"/>
          <p:cNvGraphicFramePr/>
          <p:nvPr/>
        </p:nvGraphicFramePr>
        <p:xfrm>
          <a:off x="381339" y="1458706"/>
          <a:ext cx="11429322" cy="3961479"/>
        </p:xfrm>
        <a:graphic>
          <a:graphicData uri="http://schemas.openxmlformats.org/drawingml/2006/table">
            <a:tbl>
              <a:tblPr firstRow="1" bandRow="1">
                <a:noFill/>
                <a:tableStyleId>{4BC6033A-7003-4FC1-BBCA-2D0C5FD22F7A}</a:tableStyleId>
              </a:tblPr>
              <a:tblGrid>
                <a:gridCol w="6042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06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1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311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s-CO" sz="2000" b="1" u="none" strike="noStrike" cap="none" dirty="0">
                          <a:solidFill>
                            <a:srgbClr val="1D2046"/>
                          </a:solidFill>
                          <a:latin typeface="Arial Black" panose="020B0A04020102020204" pitchFamily="34" charset="0"/>
                        </a:rPr>
                        <a:t> Objetivos Específicos</a:t>
                      </a:r>
                      <a:endParaRPr sz="1100" b="1" u="none" strike="noStrike" cap="none" dirty="0">
                        <a:solidFill>
                          <a:srgbClr val="1D2046"/>
                        </a:solidFill>
                        <a:latin typeface="Arial Black" panose="020B0A04020102020204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CC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s-CO" sz="2000" b="1" u="none" strike="noStrike" cap="none" dirty="0">
                          <a:solidFill>
                            <a:srgbClr val="1D2046"/>
                          </a:solidFill>
                          <a:latin typeface="Arial Black" panose="020B0A04020102020204" pitchFamily="34" charset="0"/>
                        </a:rPr>
                        <a:t>2024</a:t>
                      </a:r>
                      <a:endParaRPr sz="2000" b="1" u="none" strike="noStrike" cap="none" dirty="0">
                        <a:solidFill>
                          <a:srgbClr val="1D2046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CC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s-CO" sz="2000" b="1" u="none" strike="noStrike" cap="none" dirty="0">
                          <a:solidFill>
                            <a:srgbClr val="1D2046"/>
                          </a:solidFill>
                          <a:latin typeface="Arial Black" panose="020B0A04020102020204" pitchFamily="34" charset="0"/>
                        </a:rPr>
                        <a:t>2030</a:t>
                      </a:r>
                      <a:endParaRPr sz="2000" b="1" u="none" strike="noStrike" cap="none" dirty="0">
                        <a:solidFill>
                          <a:srgbClr val="1D2046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CC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s-CO" sz="2000" b="1" u="none" strike="noStrike" cap="none" dirty="0">
                          <a:solidFill>
                            <a:srgbClr val="1D2046"/>
                          </a:solidFill>
                          <a:latin typeface="Arial Black" panose="020B0A04020102020204" pitchFamily="34" charset="0"/>
                        </a:rPr>
                        <a:t>2039</a:t>
                      </a:r>
                      <a:endParaRPr sz="2000" b="1" u="none" strike="noStrike" cap="none" dirty="0">
                        <a:solidFill>
                          <a:srgbClr val="1D2046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CC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s-CO" sz="2000" b="1" u="none" strike="noStrike" cap="none" dirty="0">
                          <a:solidFill>
                            <a:srgbClr val="1D2046"/>
                          </a:solidFill>
                          <a:latin typeface="Arial Black" panose="020B0A04020102020204" pitchFamily="34" charset="0"/>
                        </a:rPr>
                        <a:t>Total</a:t>
                      </a:r>
                      <a:endParaRPr sz="2000" b="1" u="none" strike="noStrike" cap="none" dirty="0">
                        <a:solidFill>
                          <a:srgbClr val="1D2046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CC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6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s-CO" sz="1400" b="1" u="none" strike="noStrike" cap="none" dirty="0">
                          <a:solidFill>
                            <a:srgbClr val="1D2046"/>
                          </a:solidFill>
                        </a:rPr>
                        <a:t>1. </a:t>
                      </a:r>
                      <a:r>
                        <a:rPr lang="es-CO" sz="1400" b="1" i="0" u="none" strike="noStrike" cap="none" dirty="0">
                          <a:solidFill>
                            <a:srgbClr val="1D2046"/>
                          </a:solidFill>
                          <a:latin typeface="Arial"/>
                          <a:ea typeface="Arial Black"/>
                          <a:cs typeface="Arial"/>
                          <a:sym typeface="Arial Black"/>
                        </a:rPr>
                        <a:t>Más seguridad personal</a:t>
                      </a:r>
                      <a:endParaRPr lang="es-CO" sz="1400" b="1" i="0" u="none" strike="noStrike" cap="none" dirty="0">
                        <a:solidFill>
                          <a:srgbClr val="1D20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CC3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>
                          <a:solidFill>
                            <a:srgbClr val="1D2046"/>
                          </a:solidFill>
                        </a:rPr>
                        <a:t>4.970</a:t>
                      </a:r>
                      <a:endParaRPr sz="1400" u="none" strike="noStrike" cap="none" dirty="0">
                        <a:solidFill>
                          <a:srgbClr val="1D2046"/>
                        </a:solidFill>
                      </a:endParaRP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CC3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>
                          <a:solidFill>
                            <a:srgbClr val="1D2046"/>
                          </a:solidFill>
                        </a:rPr>
                        <a:t>8.761</a:t>
                      </a:r>
                      <a:endParaRPr sz="1400" u="none" strike="noStrike" cap="none" dirty="0">
                        <a:solidFill>
                          <a:srgbClr val="1D2046"/>
                        </a:solidFill>
                      </a:endParaRP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CC3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>
                          <a:solidFill>
                            <a:srgbClr val="1D2046"/>
                          </a:solidFill>
                        </a:rPr>
                        <a:t>16.432</a:t>
                      </a:r>
                      <a:endParaRPr sz="1400" u="none" strike="noStrike" cap="none" dirty="0">
                        <a:solidFill>
                          <a:srgbClr val="1D2046"/>
                        </a:solidFill>
                      </a:endParaRP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CC3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>
                          <a:solidFill>
                            <a:srgbClr val="1D2046"/>
                          </a:solidFill>
                        </a:rPr>
                        <a:t>30.162</a:t>
                      </a:r>
                      <a:endParaRPr sz="1400" u="none" strike="noStrike" cap="none" dirty="0">
                        <a:solidFill>
                          <a:srgbClr val="1D2046"/>
                        </a:solidFill>
                      </a:endParaRP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CC3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2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s-CO" sz="1400" b="1" u="none" strike="noStrike" cap="none" dirty="0">
                          <a:solidFill>
                            <a:srgbClr val="1D2046"/>
                          </a:solidFill>
                        </a:rPr>
                        <a:t>2</a:t>
                      </a:r>
                      <a:r>
                        <a:rPr lang="es-CO" sz="1400" b="1" i="0" u="none" strike="noStrike" cap="none" dirty="0">
                          <a:solidFill>
                            <a:srgbClr val="1D2046"/>
                          </a:solidFill>
                          <a:latin typeface="Arial"/>
                          <a:cs typeface="Arial"/>
                          <a:sym typeface="Arial"/>
                        </a:rPr>
                        <a:t>. </a:t>
                      </a:r>
                      <a:r>
                        <a:rPr lang="es-CO" sz="1400" b="1" i="0" u="none" strike="noStrike" cap="none" dirty="0">
                          <a:solidFill>
                            <a:srgbClr val="1D2046"/>
                          </a:solidFill>
                          <a:latin typeface="Arial"/>
                          <a:ea typeface="Arial Black"/>
                          <a:cs typeface="Arial"/>
                          <a:sym typeface="Arial Black"/>
                        </a:rPr>
                        <a:t>Mejor seguridad vial</a:t>
                      </a: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CC3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>
                          <a:solidFill>
                            <a:srgbClr val="1D2046"/>
                          </a:solidFill>
                        </a:rPr>
                        <a:t>683</a:t>
                      </a:r>
                      <a:endParaRPr sz="1400" u="none" strike="noStrike" cap="none" dirty="0">
                        <a:solidFill>
                          <a:srgbClr val="1D2046"/>
                        </a:solidFill>
                      </a:endParaRP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CC3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>
                          <a:solidFill>
                            <a:srgbClr val="1D2046"/>
                          </a:solidFill>
                        </a:rPr>
                        <a:t>1.193</a:t>
                      </a:r>
                      <a:endParaRPr sz="1400" u="none" strike="noStrike" cap="none" dirty="0">
                        <a:solidFill>
                          <a:srgbClr val="1D2046"/>
                        </a:solidFill>
                      </a:endParaRP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CC3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>
                          <a:solidFill>
                            <a:srgbClr val="1D2046"/>
                          </a:solidFill>
                        </a:rPr>
                        <a:t>2.239</a:t>
                      </a:r>
                      <a:endParaRPr sz="1400" u="none" strike="noStrike" cap="none" dirty="0">
                        <a:solidFill>
                          <a:srgbClr val="1D2046"/>
                        </a:solidFill>
                      </a:endParaRP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CC3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>
                          <a:solidFill>
                            <a:srgbClr val="1D2046"/>
                          </a:solidFill>
                        </a:rPr>
                        <a:t>4.116</a:t>
                      </a:r>
                      <a:endParaRPr sz="1400" u="none" strike="noStrike" cap="none" dirty="0">
                        <a:solidFill>
                          <a:srgbClr val="1D2046"/>
                        </a:solidFill>
                      </a:endParaRP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CC39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920803"/>
                  </a:ext>
                </a:extLst>
              </a:tr>
              <a:tr h="5082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s-CO" sz="1400" b="1" u="none" strike="noStrike" cap="none" dirty="0">
                          <a:solidFill>
                            <a:srgbClr val="1D2046"/>
                          </a:solidFill>
                        </a:rPr>
                        <a:t>3. </a:t>
                      </a:r>
                      <a:r>
                        <a:rPr lang="es-CO" sz="1400" b="1" i="0" u="none" strike="noStrike" cap="none" dirty="0">
                          <a:solidFill>
                            <a:srgbClr val="1D2046"/>
                          </a:solidFill>
                          <a:latin typeface="Arial"/>
                          <a:ea typeface="Arial Black"/>
                          <a:cs typeface="Arial"/>
                          <a:sym typeface="Arial Black"/>
                        </a:rPr>
                        <a:t>Más y mejores viajes en bicicleta</a:t>
                      </a:r>
                      <a:endParaRPr lang="es-CO" sz="1400" b="1" i="0" u="none" strike="noStrike" cap="none" dirty="0">
                        <a:solidFill>
                          <a:srgbClr val="1D2046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CC3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>
                          <a:solidFill>
                            <a:srgbClr val="1D2046"/>
                          </a:solidFill>
                        </a:rPr>
                        <a:t>693.298</a:t>
                      </a:r>
                      <a:endParaRPr sz="1400" u="none" strike="noStrike" cap="none" dirty="0">
                        <a:solidFill>
                          <a:srgbClr val="1D2046"/>
                        </a:solidFill>
                      </a:endParaRP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CC3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>
                          <a:solidFill>
                            <a:srgbClr val="1D2046"/>
                          </a:solidFill>
                        </a:rPr>
                        <a:t>321.525</a:t>
                      </a:r>
                      <a:endParaRPr sz="1400" u="none" strike="noStrike" cap="none" dirty="0">
                        <a:solidFill>
                          <a:srgbClr val="1D2046"/>
                        </a:solidFill>
                      </a:endParaRP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CC3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>
                          <a:solidFill>
                            <a:srgbClr val="1D2046"/>
                          </a:solidFill>
                        </a:rPr>
                        <a:t>508.533</a:t>
                      </a:r>
                      <a:endParaRPr sz="1400" u="none" strike="noStrike" cap="none" dirty="0">
                        <a:solidFill>
                          <a:srgbClr val="1D2046"/>
                        </a:solidFill>
                      </a:endParaRP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CC3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>
                          <a:solidFill>
                            <a:srgbClr val="1D2046"/>
                          </a:solidFill>
                        </a:rPr>
                        <a:t>1.505.041</a:t>
                      </a:r>
                      <a:endParaRPr sz="1400" u="none" strike="noStrike" cap="none" dirty="0">
                        <a:solidFill>
                          <a:srgbClr val="1D2046"/>
                        </a:solidFill>
                      </a:endParaRP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CC3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72362"/>
                  </a:ext>
                </a:extLst>
              </a:tr>
              <a:tr h="5082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s-CO" sz="1400" b="1" u="none" strike="noStrike" cap="none" dirty="0">
                          <a:solidFill>
                            <a:srgbClr val="1D2046"/>
                          </a:solidFill>
                        </a:rPr>
                        <a:t>4. </a:t>
                      </a:r>
                      <a:r>
                        <a:rPr lang="es-CO" sz="1400" b="1" i="0" u="none" strike="noStrike" cap="none" dirty="0">
                          <a:solidFill>
                            <a:srgbClr val="1D2046"/>
                          </a:solidFill>
                          <a:latin typeface="Arial"/>
                          <a:ea typeface="Arial Black"/>
                          <a:cs typeface="Arial"/>
                          <a:sym typeface="Arial Black"/>
                        </a:rPr>
                        <a:t>Más bici para todas y todos</a:t>
                      </a: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CC3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>
                          <a:solidFill>
                            <a:srgbClr val="1D2046"/>
                          </a:solidFill>
                        </a:rPr>
                        <a:t>107.449</a:t>
                      </a:r>
                      <a:endParaRPr sz="1400" u="none" strike="noStrike" cap="none" dirty="0">
                        <a:solidFill>
                          <a:srgbClr val="1D2046"/>
                        </a:solidFill>
                      </a:endParaRP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CC3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>
                          <a:solidFill>
                            <a:srgbClr val="1D2046"/>
                          </a:solidFill>
                        </a:rPr>
                        <a:t>193.209</a:t>
                      </a:r>
                      <a:endParaRPr sz="1400" u="none" strike="noStrike" cap="none" dirty="0">
                        <a:solidFill>
                          <a:srgbClr val="1D2046"/>
                        </a:solidFill>
                      </a:endParaRP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CC3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>
                          <a:solidFill>
                            <a:srgbClr val="1D2046"/>
                          </a:solidFill>
                        </a:rPr>
                        <a:t>367.702</a:t>
                      </a:r>
                      <a:endParaRPr sz="1400" u="none" strike="noStrike" cap="none" dirty="0">
                        <a:solidFill>
                          <a:srgbClr val="1D2046"/>
                        </a:solidFill>
                      </a:endParaRP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CC3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>
                          <a:solidFill>
                            <a:srgbClr val="1D2046"/>
                          </a:solidFill>
                        </a:rPr>
                        <a:t>668.361</a:t>
                      </a:r>
                      <a:endParaRPr sz="1400" u="none" strike="noStrike" cap="none" dirty="0">
                        <a:solidFill>
                          <a:srgbClr val="1D2046"/>
                        </a:solidFill>
                      </a:endParaRP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CC3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321124"/>
                  </a:ext>
                </a:extLst>
              </a:tr>
              <a:tr h="5082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s-ES" sz="1400" b="1" i="0" u="none" strike="noStrike" cap="none" dirty="0">
                          <a:solidFill>
                            <a:srgbClr val="1D2046"/>
                          </a:solidFill>
                          <a:latin typeface="Arial"/>
                          <a:cs typeface="Arial"/>
                          <a:sym typeface="Arial"/>
                        </a:rPr>
                        <a:t>5. </a:t>
                      </a:r>
                      <a:r>
                        <a:rPr lang="es-CO" sz="1400" b="1" i="0" u="none" strike="noStrike" cap="none" dirty="0">
                          <a:solidFill>
                            <a:srgbClr val="1D2046"/>
                          </a:solidFill>
                          <a:latin typeface="Arial"/>
                          <a:ea typeface="Arial Black"/>
                          <a:cs typeface="Arial"/>
                          <a:sym typeface="Arial Black"/>
                        </a:rPr>
                        <a:t>Bogotá polo productor de la bicicleta</a:t>
                      </a: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CC3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 dirty="0">
                          <a:solidFill>
                            <a:srgbClr val="1D2046"/>
                          </a:solidFill>
                        </a:rPr>
                        <a:t>2.209</a:t>
                      </a:r>
                      <a:endParaRPr sz="1400" u="none" strike="noStrike" cap="none" dirty="0">
                        <a:solidFill>
                          <a:srgbClr val="1D2046"/>
                        </a:solidFill>
                      </a:endParaRP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CC3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 dirty="0">
                          <a:solidFill>
                            <a:srgbClr val="1D2046"/>
                          </a:solidFill>
                        </a:rPr>
                        <a:t>4.513</a:t>
                      </a:r>
                      <a:endParaRPr sz="1400" u="none" strike="noStrike" cap="none" dirty="0">
                        <a:solidFill>
                          <a:srgbClr val="1D2046"/>
                        </a:solidFill>
                      </a:endParaRP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CC3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 dirty="0">
                          <a:solidFill>
                            <a:srgbClr val="1D2046"/>
                          </a:solidFill>
                        </a:rPr>
                        <a:t>5.970</a:t>
                      </a:r>
                      <a:endParaRPr sz="1400" u="none" strike="noStrike" cap="none" dirty="0">
                        <a:solidFill>
                          <a:srgbClr val="1D2046"/>
                        </a:solidFill>
                      </a:endParaRP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CC3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 dirty="0">
                          <a:solidFill>
                            <a:srgbClr val="1D2046"/>
                          </a:solidFill>
                        </a:rPr>
                        <a:t>12.692</a:t>
                      </a: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rgbClr val="1D2046"/>
                        </a:solidFill>
                      </a:endParaRP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CC3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199688"/>
                  </a:ext>
                </a:extLst>
              </a:tr>
              <a:tr h="50829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1" u="none" strike="noStrike" cap="none" dirty="0">
                          <a:solidFill>
                            <a:srgbClr val="1D2046"/>
                          </a:solidFill>
                        </a:rPr>
                        <a:t>Total</a:t>
                      </a:r>
                      <a:endParaRPr sz="1400" b="1" u="none" strike="noStrike" cap="none" dirty="0">
                        <a:solidFill>
                          <a:srgbClr val="1D2046"/>
                        </a:solidFill>
                      </a:endParaRP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CC3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>
                          <a:solidFill>
                            <a:srgbClr val="1D2046"/>
                          </a:solidFill>
                        </a:rPr>
                        <a:t>808.609</a:t>
                      </a:r>
                      <a:endParaRPr sz="1400" u="none" strike="noStrike" cap="none" dirty="0">
                        <a:solidFill>
                          <a:srgbClr val="1D2046"/>
                        </a:solidFill>
                      </a:endParaRP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CC3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>
                          <a:solidFill>
                            <a:srgbClr val="1D2046"/>
                          </a:solidFill>
                        </a:rPr>
                        <a:t>528.500</a:t>
                      </a:r>
                      <a:endParaRPr sz="1400" u="none" strike="noStrike" cap="none" dirty="0">
                        <a:solidFill>
                          <a:srgbClr val="1D2046"/>
                        </a:solidFill>
                      </a:endParaRP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CC3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>
                          <a:solidFill>
                            <a:srgbClr val="1D2046"/>
                          </a:solidFill>
                        </a:rPr>
                        <a:t>883.262</a:t>
                      </a:r>
                      <a:endParaRPr sz="1400" u="none" strike="noStrike" cap="none" dirty="0">
                        <a:solidFill>
                          <a:srgbClr val="1D2046"/>
                        </a:solidFill>
                      </a:endParaRP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CC3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1" u="none" strike="noStrike" cap="none" dirty="0">
                          <a:solidFill>
                            <a:srgbClr val="1D2046"/>
                          </a:solidFill>
                        </a:rPr>
                        <a:t>$ 2.220.371</a:t>
                      </a:r>
                      <a:endParaRPr sz="1400" b="1" u="none" strike="noStrike" cap="none" dirty="0">
                        <a:solidFill>
                          <a:srgbClr val="1D2046"/>
                        </a:solidFill>
                      </a:endParaRP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CC3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929438"/>
                  </a:ext>
                </a:extLst>
              </a:tr>
            </a:tbl>
          </a:graphicData>
        </a:graphic>
      </p:graphicFrame>
      <p:sp>
        <p:nvSpPr>
          <p:cNvPr id="5" name="Google Shape;255;g9928e4c477_4_39"/>
          <p:cNvSpPr txBox="1"/>
          <p:nvPr/>
        </p:nvSpPr>
        <p:spPr>
          <a:xfrm>
            <a:off x="889000" y="54876"/>
            <a:ext cx="10414002" cy="10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50" rIns="91350" bIns="45650" anchor="ctr" anchorCtr="0">
            <a:noAutofit/>
          </a:bodyPr>
          <a:lstStyle/>
          <a:p>
            <a:pPr lvl="0" algn="ctr">
              <a:lnSpc>
                <a:spcPct val="90000"/>
              </a:lnSpc>
              <a:buSzPts val="2800"/>
            </a:pPr>
            <a:r>
              <a:rPr lang="es-CO" sz="28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6. Responsables y Financiamiento</a:t>
            </a:r>
            <a:endParaRPr lang="es-CO" sz="3000" dirty="0">
              <a:solidFill>
                <a:srgbClr val="00CC00"/>
              </a:solidFill>
            </a:endParaRPr>
          </a:p>
        </p:txBody>
      </p:sp>
      <p:pic>
        <p:nvPicPr>
          <p:cNvPr id="6" name="Google Shape;282;gb9dda05a01_3_0" descr="Imagen que contiene dibujo&#10;&#10;Descripción generada automáticamente"/>
          <p:cNvPicPr preferRelativeResize="0"/>
          <p:nvPr/>
        </p:nvPicPr>
        <p:blipFill rotWithShape="1">
          <a:blip r:embed="rId3">
            <a:alphaModFix/>
            <a:duotone>
              <a:prstClr val="black"/>
              <a:srgbClr val="00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9186412" y="6046932"/>
            <a:ext cx="3110519" cy="811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7475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gb606e0291e_1_1160" descr="Bombilla Simple Icono Conceptual Con Engranajes De Colores En El Interior.  Ilustración Vectorial Ilustraciones Vectoriales, Clip Art Vectorizado Libre  De Derechos. Image 33650284.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55;g9928e4c477_4_39"/>
          <p:cNvSpPr txBox="1"/>
          <p:nvPr/>
        </p:nvSpPr>
        <p:spPr>
          <a:xfrm>
            <a:off x="889000" y="54876"/>
            <a:ext cx="10414002" cy="10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50" rIns="91350" bIns="45650" anchor="ctr" anchorCtr="0">
            <a:noAutofit/>
          </a:bodyPr>
          <a:lstStyle/>
          <a:p>
            <a:pPr lvl="0" algn="ctr">
              <a:lnSpc>
                <a:spcPct val="90000"/>
              </a:lnSpc>
              <a:buSzPts val="2800"/>
            </a:pPr>
            <a:r>
              <a:rPr lang="es-CO"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Entidades Responsables y Corresponsables </a:t>
            </a:r>
            <a:r>
              <a:rPr lang="es-CO" sz="28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del Sector</a:t>
            </a:r>
            <a:endParaRPr lang="es-CO" sz="3000" dirty="0">
              <a:solidFill>
                <a:srgbClr val="00CC00"/>
              </a:solidFill>
            </a:endParaRPr>
          </a:p>
        </p:txBody>
      </p:sp>
      <p:graphicFrame>
        <p:nvGraphicFramePr>
          <p:cNvPr id="6" name="Google Shape;854;gb606e0291e_1_0">
            <a:extLst>
              <a:ext uri="{FF2B5EF4-FFF2-40B4-BE49-F238E27FC236}">
                <a16:creationId xmlns:a16="http://schemas.microsoft.com/office/drawing/2014/main" id="{E96B0C39-ECAF-6A49-84C6-0FAAEC6A45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5351947"/>
              </p:ext>
            </p:extLst>
          </p:nvPr>
        </p:nvGraphicFramePr>
        <p:xfrm>
          <a:off x="1194901" y="1391478"/>
          <a:ext cx="10414002" cy="4545495"/>
        </p:xfrm>
        <a:graphic>
          <a:graphicData uri="http://schemas.openxmlformats.org/drawingml/2006/table">
            <a:tbl>
              <a:tblPr>
                <a:noFill/>
                <a:tableStyleId>{4BC6033A-7003-4FC1-BBCA-2D0C5FD22F7A}</a:tableStyleId>
              </a:tblPr>
              <a:tblGrid>
                <a:gridCol w="3907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68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3590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2000" b="1" u="none" strike="noStrike" cap="none" dirty="0">
                          <a:solidFill>
                            <a:srgbClr val="000066"/>
                          </a:solidFill>
                        </a:rPr>
                        <a:t>ENTIDAD  </a:t>
                      </a:r>
                      <a:endParaRPr sz="2000" u="none" strike="noStrike" cap="none" dirty="0"/>
                    </a:p>
                  </a:txBody>
                  <a:tcPr marL="6800" marR="6800" marT="68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2000" b="1" u="none" strike="noStrike" cap="none" dirty="0">
                          <a:solidFill>
                            <a:srgbClr val="000066"/>
                          </a:solidFill>
                        </a:rPr>
                        <a:t>PRODUCTOS</a:t>
                      </a:r>
                      <a:endParaRPr sz="2000" u="none" strike="noStrike" cap="none" dirty="0"/>
                    </a:p>
                  </a:txBody>
                  <a:tcPr marL="6800" marR="6800" marT="680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78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Tx/>
                        <a:buNone/>
                        <a:tabLst/>
                        <a:defRPr/>
                      </a:pPr>
                      <a:r>
                        <a:rPr lang="es-CO" sz="1600" b="1" i="0" u="none" strike="noStrike" cap="none" dirty="0" smtClean="0">
                          <a:solidFill>
                            <a:srgbClr val="00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IDU</a:t>
                      </a:r>
                      <a:endParaRPr sz="1600" b="1" i="0" u="none" strike="noStrike" cap="none" dirty="0">
                        <a:solidFill>
                          <a:srgbClr val="00006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00" marR="6800" marT="6800" marB="0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CO" sz="1400" b="1" u="none" strike="noStrike" cap="none" dirty="0">
                          <a:solidFill>
                            <a:srgbClr val="00FF00"/>
                          </a:solidFill>
                        </a:rPr>
                        <a:t>Nuevos </a:t>
                      </a:r>
                      <a:r>
                        <a:rPr lang="es-CO" sz="1400" b="1" u="none" strike="noStrike" cap="none" dirty="0" smtClean="0">
                          <a:solidFill>
                            <a:srgbClr val="00FF00"/>
                          </a:solidFill>
                        </a:rPr>
                        <a:t>Km </a:t>
                      </a:r>
                      <a:r>
                        <a:rPr lang="es-CO" sz="1400" b="1" u="none" strike="noStrike" cap="none" dirty="0">
                          <a:solidFill>
                            <a:srgbClr val="00FF00"/>
                          </a:solidFill>
                        </a:rPr>
                        <a:t>de cicloinfraestructura </a:t>
                      </a:r>
                      <a:r>
                        <a:rPr lang="es-CO" sz="1400" b="0" u="none" strike="noStrike" cap="none" dirty="0">
                          <a:solidFill>
                            <a:srgbClr val="000066"/>
                          </a:solidFill>
                        </a:rPr>
                        <a:t>construidos </a:t>
                      </a:r>
                      <a:r>
                        <a:rPr lang="es-CO" sz="1400" b="1" u="none" strike="noStrike" cap="none" dirty="0">
                          <a:solidFill>
                            <a:srgbClr val="000066"/>
                          </a:solidFill>
                        </a:rPr>
                        <a:t>(Responsable)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CO" sz="1400" b="1" i="0" u="none" strike="noStrike" cap="none" dirty="0">
                          <a:solidFill>
                            <a:srgbClr val="00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Conservación cicloinfraestructura</a:t>
                      </a:r>
                      <a:r>
                        <a:rPr lang="es-CO" sz="1400" b="0" i="0" u="none" strike="noStrike" cap="none" dirty="0">
                          <a:solidFill>
                            <a:srgbClr val="00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 </a:t>
                      </a:r>
                      <a:r>
                        <a:rPr lang="es-CO" sz="1400" b="1" u="none" strike="noStrike" cap="none" dirty="0">
                          <a:solidFill>
                            <a:srgbClr val="000066"/>
                          </a:solidFill>
                        </a:rPr>
                        <a:t>(Responsable)</a:t>
                      </a:r>
                      <a:endParaRPr lang="es-CO" sz="1400" b="1" i="0" u="none" strike="noStrike" cap="none" dirty="0">
                        <a:solidFill>
                          <a:srgbClr val="00006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CO" sz="1400" b="1" i="0" u="none" strike="noStrike" cap="none" dirty="0">
                          <a:solidFill>
                            <a:srgbClr val="00FF00"/>
                          </a:solidFill>
                          <a:latin typeface="Arial"/>
                          <a:cs typeface="Arial"/>
                          <a:sym typeface="Arial"/>
                        </a:rPr>
                        <a:t>Aumento cupos Cicloparqueaderos </a:t>
                      </a:r>
                      <a:r>
                        <a:rPr lang="es-CO" sz="1400" b="0" i="0" u="none" strike="noStrike" cap="none" dirty="0">
                          <a:solidFill>
                            <a:srgbClr val="000066"/>
                          </a:solidFill>
                          <a:latin typeface="Arial"/>
                          <a:cs typeface="Arial"/>
                          <a:sym typeface="Arial"/>
                        </a:rPr>
                        <a:t>en </a:t>
                      </a:r>
                      <a:r>
                        <a:rPr lang="es-CO" sz="1400" b="0" i="0" u="none" strike="noStrike" cap="none" dirty="0" smtClean="0">
                          <a:solidFill>
                            <a:srgbClr val="000066"/>
                          </a:solidFill>
                          <a:latin typeface="Arial"/>
                          <a:cs typeface="Arial"/>
                          <a:sym typeface="Arial"/>
                        </a:rPr>
                        <a:t>Transmilenio</a:t>
                      </a:r>
                      <a:r>
                        <a:rPr lang="es-CO" sz="1400" b="0" i="0" u="none" strike="noStrike" cap="none" baseline="0" dirty="0" smtClean="0">
                          <a:solidFill>
                            <a:srgbClr val="000066"/>
                          </a:solidFill>
                          <a:latin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s-CO" sz="1400" b="0" i="0" u="none" strike="noStrike" cap="none" dirty="0" smtClean="0">
                          <a:solidFill>
                            <a:srgbClr val="000066"/>
                          </a:solidFill>
                          <a:latin typeface="Arial"/>
                          <a:cs typeface="Arial"/>
                          <a:sym typeface="Arial"/>
                        </a:rPr>
                        <a:t>y </a:t>
                      </a:r>
                      <a:r>
                        <a:rPr lang="es-CO" sz="1400" b="0" i="0" u="none" strike="noStrike" cap="none" dirty="0">
                          <a:solidFill>
                            <a:srgbClr val="000066"/>
                          </a:solidFill>
                          <a:latin typeface="Arial"/>
                          <a:cs typeface="Arial"/>
                          <a:sym typeface="Arial"/>
                        </a:rPr>
                        <a:t>Transmicable.</a:t>
                      </a:r>
                      <a:r>
                        <a:rPr lang="es-CO" sz="1400" b="0" u="none" strike="noStrike" cap="none" dirty="0">
                          <a:solidFill>
                            <a:srgbClr val="000066"/>
                          </a:solidFill>
                        </a:rPr>
                        <a:t> (</a:t>
                      </a:r>
                      <a:r>
                        <a:rPr lang="es-CO" sz="1400" b="1" u="none" strike="noStrike" cap="none" dirty="0">
                          <a:solidFill>
                            <a:srgbClr val="000066"/>
                          </a:solidFill>
                        </a:rPr>
                        <a:t>Responsable)</a:t>
                      </a:r>
                      <a:endParaRPr lang="es-CO" sz="1400" b="1" i="0" u="none" strike="noStrike" cap="none" dirty="0">
                        <a:solidFill>
                          <a:srgbClr val="000066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CO" sz="1400" b="1" i="0" u="none" strike="noStrike" cap="none" dirty="0">
                          <a:solidFill>
                            <a:srgbClr val="00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Cicloparqueaderos en zonas bajo puentes,</a:t>
                      </a:r>
                      <a:r>
                        <a:rPr lang="es-CO" sz="1400" b="0" i="0" u="none" strike="noStrike" cap="none" dirty="0">
                          <a:solidFill>
                            <a:srgbClr val="00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predios remanentes y otras intervenciones.</a:t>
                      </a:r>
                      <a:r>
                        <a:rPr lang="es-CO" sz="1400" b="0" i="0" u="none" strike="noStrike" cap="none" dirty="0">
                          <a:solidFill>
                            <a:srgbClr val="000066"/>
                          </a:solidFill>
                          <a:latin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s-CO" sz="1400" b="1" u="none" strike="noStrike" cap="none" dirty="0">
                          <a:solidFill>
                            <a:srgbClr val="000066"/>
                          </a:solidFill>
                        </a:rPr>
                        <a:t>(Responsable)</a:t>
                      </a:r>
                    </a:p>
                  </a:txBody>
                  <a:tcPr marL="6800" marR="6800" marT="680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4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Tx/>
                        <a:buNone/>
                        <a:tabLst/>
                        <a:defRPr/>
                      </a:pPr>
                      <a:r>
                        <a:rPr lang="es-CO" sz="1600" b="1" i="0" u="none" strike="noStrike" cap="none" dirty="0" smtClean="0">
                          <a:solidFill>
                            <a:srgbClr val="00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UMV</a:t>
                      </a:r>
                      <a:endParaRPr sz="1600" b="1" i="0" u="none" strike="noStrike" cap="none" dirty="0">
                        <a:solidFill>
                          <a:srgbClr val="00006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00" marR="6800" marT="6800" marB="0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CO" sz="1400" b="1" i="0" u="none" strike="noStrike" cap="none" dirty="0">
                          <a:solidFill>
                            <a:srgbClr val="00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Conservación cicloinfraestructura</a:t>
                      </a:r>
                      <a:r>
                        <a:rPr lang="es-CO" sz="1400" b="1" i="0" u="none" strike="noStrike" cap="none" dirty="0">
                          <a:solidFill>
                            <a:srgbClr val="00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 </a:t>
                      </a:r>
                      <a:r>
                        <a:rPr lang="es-CO" sz="1400" b="1" i="0" u="none" strike="noStrike" cap="none" dirty="0">
                          <a:solidFill>
                            <a:srgbClr val="000066"/>
                          </a:solidFill>
                          <a:latin typeface="Arial"/>
                          <a:cs typeface="Arial"/>
                          <a:sym typeface="Arial"/>
                        </a:rPr>
                        <a:t>(Responsable</a:t>
                      </a:r>
                      <a:r>
                        <a:rPr lang="es-CO" sz="1400" b="0" i="0" u="none" strike="noStrike" cap="none" dirty="0">
                          <a:solidFill>
                            <a:srgbClr val="000066"/>
                          </a:solidFill>
                          <a:latin typeface="Arial"/>
                          <a:cs typeface="Arial"/>
                          <a:sym typeface="Arial"/>
                        </a:rPr>
                        <a:t>)</a:t>
                      </a:r>
                      <a:endParaRPr lang="es-CO" sz="1400" b="0" i="0" u="none" strike="noStrike" cap="none" dirty="0">
                        <a:solidFill>
                          <a:srgbClr val="00006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AutoNum type="arabicPeriod"/>
                        <a:tabLst/>
                        <a:defRPr/>
                      </a:pPr>
                      <a:endParaRPr sz="1400" b="0" i="0" u="none" strike="noStrike" cap="none" dirty="0">
                        <a:solidFill>
                          <a:srgbClr val="000066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6800" marR="6800" marT="680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300397"/>
                  </a:ext>
                </a:extLst>
              </a:tr>
              <a:tr h="6524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Tx/>
                        <a:buNone/>
                        <a:tabLst/>
                        <a:defRPr/>
                      </a:pPr>
                      <a:r>
                        <a:rPr lang="es-CO" sz="1600" b="1" i="0" u="none" strike="noStrike" cap="none" dirty="0" smtClean="0">
                          <a:solidFill>
                            <a:srgbClr val="00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TM</a:t>
                      </a:r>
                      <a:endParaRPr sz="1600" b="1" i="0" u="none" strike="noStrike" cap="none" dirty="0">
                        <a:solidFill>
                          <a:srgbClr val="00006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00" marR="6800" marT="6800" marB="0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CO" sz="1400" b="0" i="0" u="none" strike="noStrike" cap="none" dirty="0">
                          <a:solidFill>
                            <a:srgbClr val="000066"/>
                          </a:solidFill>
                          <a:latin typeface="Arial"/>
                          <a:cs typeface="Arial"/>
                          <a:sym typeface="Arial"/>
                        </a:rPr>
                        <a:t>Aumento cupos Cicloparqueaderos en Transmilenio, Metro y Transmicable. (</a:t>
                      </a:r>
                      <a:r>
                        <a:rPr lang="es-CO" sz="1400" b="1" i="0" u="none" strike="noStrike" cap="none" dirty="0">
                          <a:solidFill>
                            <a:srgbClr val="000066"/>
                          </a:solidFill>
                          <a:latin typeface="Arial"/>
                          <a:cs typeface="Arial"/>
                          <a:sym typeface="Arial"/>
                        </a:rPr>
                        <a:t>Corresponsable)</a:t>
                      </a:r>
                      <a:endParaRPr sz="1400" b="1" i="0" u="none" strike="noStrike" cap="none" dirty="0">
                        <a:solidFill>
                          <a:srgbClr val="000066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6800" marR="6800" marT="680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438866"/>
                  </a:ext>
                </a:extLst>
              </a:tr>
              <a:tr h="682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Tx/>
                        <a:buNone/>
                        <a:tabLst/>
                        <a:defRPr/>
                      </a:pPr>
                      <a:r>
                        <a:rPr lang="es-CO" sz="1600" b="1" i="0" u="none" strike="noStrike" cap="none" dirty="0" smtClean="0">
                          <a:solidFill>
                            <a:srgbClr val="00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Metro</a:t>
                      </a:r>
                      <a:endParaRPr sz="1600" b="1" i="0" u="none" strike="noStrike" cap="none" dirty="0">
                        <a:solidFill>
                          <a:srgbClr val="00006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00" marR="6800" marT="6800" marB="0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CO" sz="1400" b="0" i="0" u="none" strike="noStrike" cap="none" dirty="0">
                          <a:solidFill>
                            <a:srgbClr val="000066"/>
                          </a:solidFill>
                          <a:latin typeface="Arial"/>
                          <a:cs typeface="Arial"/>
                          <a:sym typeface="Arial"/>
                        </a:rPr>
                        <a:t>Nuevos kilómetros de cicloinfraestructura construidos </a:t>
                      </a:r>
                      <a:r>
                        <a:rPr lang="es-CO" sz="1400" b="1" i="0" u="none" strike="noStrike" cap="none" dirty="0">
                          <a:solidFill>
                            <a:srgbClr val="000066"/>
                          </a:solidFill>
                          <a:latin typeface="Arial"/>
                          <a:cs typeface="Arial"/>
                          <a:sym typeface="Arial"/>
                        </a:rPr>
                        <a:t>(Corresponsable).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CO" sz="1400" b="0" i="0" u="none" strike="noStrike" cap="none" dirty="0">
                          <a:solidFill>
                            <a:srgbClr val="000066"/>
                          </a:solidFill>
                          <a:latin typeface="Arial"/>
                          <a:cs typeface="Arial"/>
                          <a:sym typeface="Arial"/>
                        </a:rPr>
                        <a:t>Aumento cupos Cicloparqueaderos en Transmilenio, Metro y Transmicable</a:t>
                      </a:r>
                      <a:r>
                        <a:rPr lang="es-CO" sz="1400" b="1" i="0" u="none" strike="noStrike" cap="none" dirty="0">
                          <a:solidFill>
                            <a:srgbClr val="000066"/>
                          </a:solidFill>
                          <a:latin typeface="Arial"/>
                          <a:cs typeface="Arial"/>
                          <a:sym typeface="Arial"/>
                        </a:rPr>
                        <a:t>.(Corresponsable)</a:t>
                      </a:r>
                    </a:p>
                  </a:txBody>
                  <a:tcPr marL="6800" marR="6800" marT="680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823484"/>
                  </a:ext>
                </a:extLst>
              </a:tr>
              <a:tr h="264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Tx/>
                        <a:buNone/>
                        <a:tabLst/>
                        <a:defRPr/>
                      </a:pPr>
                      <a:r>
                        <a:rPr lang="es-CO" sz="1600" b="1" i="0" u="none" strike="noStrike" cap="none" dirty="0" smtClean="0">
                          <a:solidFill>
                            <a:srgbClr val="00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Terminal</a:t>
                      </a:r>
                      <a:endParaRPr sz="1600" b="1" i="0" u="none" strike="noStrike" cap="none" dirty="0">
                        <a:solidFill>
                          <a:srgbClr val="00006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00" marR="6800" marT="6800" marB="0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None/>
                        <a:tabLst/>
                        <a:defRPr/>
                      </a:pPr>
                      <a:r>
                        <a:rPr lang="es-ES" sz="1400" b="0" i="0" u="none" strike="noStrike" cap="none" dirty="0">
                          <a:solidFill>
                            <a:srgbClr val="000066"/>
                          </a:solidFill>
                          <a:latin typeface="Arial"/>
                          <a:cs typeface="Arial"/>
                          <a:sym typeface="Arial"/>
                        </a:rPr>
                        <a:t>Para las restantes vigencias del presente PDD no tiene asignado productos. </a:t>
                      </a:r>
                    </a:p>
                  </a:txBody>
                  <a:tcPr marL="6800" marR="6800" marT="680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584858"/>
                  </a:ext>
                </a:extLst>
              </a:tr>
            </a:tbl>
          </a:graphicData>
        </a:graphic>
      </p:graphicFrame>
      <p:pic>
        <p:nvPicPr>
          <p:cNvPr id="7" name="Google Shape;282;gb9dda05a01_3_0" descr="Imagen que contiene dibujo&#10;&#10;Descripción generada automáticamente"/>
          <p:cNvPicPr preferRelativeResize="0"/>
          <p:nvPr/>
        </p:nvPicPr>
        <p:blipFill rotWithShape="1">
          <a:blip r:embed="rId3">
            <a:alphaModFix/>
            <a:duotone>
              <a:prstClr val="black"/>
              <a:srgbClr val="00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9186412" y="6046932"/>
            <a:ext cx="3110519" cy="811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903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9907</TotalTime>
  <Words>1348</Words>
  <Application>Microsoft Office PowerPoint</Application>
  <PresentationFormat>Panorámica</PresentationFormat>
  <Paragraphs>261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12</vt:i4>
      </vt:variant>
    </vt:vector>
  </HeadingPairs>
  <TitlesOfParts>
    <vt:vector size="24" baseType="lpstr">
      <vt:lpstr>Arial Black</vt:lpstr>
      <vt:lpstr>Ultra</vt:lpstr>
      <vt:lpstr>Times New Roman</vt:lpstr>
      <vt:lpstr>Arial</vt:lpstr>
      <vt:lpstr>Calibri</vt:lpstr>
      <vt:lpstr>NTR</vt:lpstr>
      <vt:lpstr>Roboto</vt:lpstr>
      <vt:lpstr>Open Sans Light</vt:lpstr>
      <vt:lpstr>Open Sans SemiBold</vt:lpstr>
      <vt:lpstr>Tema de Office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Camila</dc:creator>
  <cp:lastModifiedBy>Usuario</cp:lastModifiedBy>
  <cp:revision>469</cp:revision>
  <dcterms:modified xsi:type="dcterms:W3CDTF">2021-04-30T00:17:22Z</dcterms:modified>
</cp:coreProperties>
</file>