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1"/>
  </p:notesMasterIdLst>
  <p:sldIdLst>
    <p:sldId id="256" r:id="rId3"/>
    <p:sldId id="330" r:id="rId4"/>
    <p:sldId id="323" r:id="rId5"/>
    <p:sldId id="258" r:id="rId6"/>
    <p:sldId id="259" r:id="rId7"/>
    <p:sldId id="260" r:id="rId8"/>
    <p:sldId id="332" r:id="rId9"/>
    <p:sldId id="261" r:id="rId10"/>
    <p:sldId id="262" r:id="rId11"/>
    <p:sldId id="263" r:id="rId12"/>
    <p:sldId id="331" r:id="rId13"/>
    <p:sldId id="265" r:id="rId14"/>
    <p:sldId id="266" r:id="rId15"/>
    <p:sldId id="333" r:id="rId16"/>
    <p:sldId id="267" r:id="rId17"/>
    <p:sldId id="329" r:id="rId18"/>
    <p:sldId id="269" r:id="rId19"/>
    <p:sldId id="270" r:id="rId20"/>
    <p:sldId id="328" r:id="rId21"/>
    <p:sldId id="271" r:id="rId22"/>
    <p:sldId id="272" r:id="rId23"/>
    <p:sldId id="273" r:id="rId24"/>
    <p:sldId id="274" r:id="rId25"/>
    <p:sldId id="275" r:id="rId26"/>
    <p:sldId id="326" r:id="rId27"/>
    <p:sldId id="324" r:id="rId28"/>
    <p:sldId id="327" r:id="rId29"/>
    <p:sldId id="325" r:id="rId30"/>
  </p:sldIdLst>
  <p:sldSz cx="12192000" cy="6858000"/>
  <p:notesSz cx="6858000" cy="9144000"/>
  <p:embeddedFontLst>
    <p:embeddedFont>
      <p:font typeface="Arial Black" panose="020B0A04020102020204" pitchFamily="34" charset="0"/>
      <p:regular r:id="rId32"/>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QKaNxB+eCCu5lXf1ibGXTltdd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91373" autoAdjust="0"/>
  </p:normalViewPr>
  <p:slideViewPr>
    <p:cSldViewPr snapToGrid="0">
      <p:cViewPr varScale="1">
        <p:scale>
          <a:sx n="100" d="100"/>
          <a:sy n="100" d="100"/>
        </p:scale>
        <p:origin x="11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file:///G:\Mi%20unidad\Trabajo\Trabajo%20SDM\Sector%20Movilidad\Ejecuci&#243;n%20Sector%20Movilidad%202023%20-%2030-11-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_oct2023.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92.168.100.105\oaplaneacion-sdm\2.6.%20Proyectos%20LD,LS,DP%20incluye%20PMR%20-%20PDD%20-\Presentaci&#243;n%20Unificada\Avance%20metas%20PDD%20sector_presentaci&#243;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Movilidad!$B$5</c:f>
              <c:strCache>
                <c:ptCount val="1"/>
                <c:pt idx="0">
                  <c:v>ASIGNACIÓN DISTRITO</c:v>
                </c:pt>
              </c:strCache>
            </c:strRef>
          </c:tx>
          <c:spPr>
            <a:solidFill>
              <a:schemeClr val="accent1"/>
            </a:solidFill>
            <a:ln>
              <a:noFill/>
            </a:ln>
            <a:effectLst/>
          </c:spPr>
          <c:invertIfNegative val="0"/>
          <c:dLbls>
            <c:delete val="1"/>
          </c:dLbls>
          <c:cat>
            <c:strRef>
              <c:f>Movilidad!$A$6:$A$10</c:f>
              <c:strCache>
                <c:ptCount val="5"/>
                <c:pt idx="0">
                  <c:v>TMSA</c:v>
                </c:pt>
                <c:pt idx="1">
                  <c:v>IDU</c:v>
                </c:pt>
                <c:pt idx="2">
                  <c:v>EMB</c:v>
                </c:pt>
                <c:pt idx="3">
                  <c:v>SDM</c:v>
                </c:pt>
                <c:pt idx="4">
                  <c:v>UAERMV</c:v>
                </c:pt>
              </c:strCache>
            </c:strRef>
          </c:cat>
          <c:val>
            <c:numRef>
              <c:f>Movilidad!$B$6:$B$10</c:f>
              <c:numCache>
                <c:formatCode>_(* #,##0_);_(* \(#,##0\);_(* "-"_);_(@_)</c:formatCode>
                <c:ptCount val="5"/>
                <c:pt idx="0">
                  <c:v>8508922</c:v>
                </c:pt>
                <c:pt idx="1">
                  <c:v>2649733</c:v>
                </c:pt>
                <c:pt idx="2">
                  <c:v>2415335</c:v>
                </c:pt>
                <c:pt idx="3">
                  <c:v>476382</c:v>
                </c:pt>
                <c:pt idx="4">
                  <c:v>235110</c:v>
                </c:pt>
              </c:numCache>
            </c:numRef>
          </c:val>
          <c:extLst>
            <c:ext xmlns:c16="http://schemas.microsoft.com/office/drawing/2014/chart" uri="{C3380CC4-5D6E-409C-BE32-E72D297353CC}">
              <c16:uniqueId val="{00000000-2E40-4A98-8982-B645C7AB2100}"/>
            </c:ext>
          </c:extLst>
        </c:ser>
        <c:ser>
          <c:idx val="1"/>
          <c:order val="1"/>
          <c:tx>
            <c:strRef>
              <c:f>Movilidad!$C$5</c:f>
              <c:strCache>
                <c:ptCount val="1"/>
                <c:pt idx="0">
                  <c:v>EJECUCIÓN </c:v>
                </c:pt>
              </c:strCache>
            </c:strRef>
          </c:tx>
          <c:spPr>
            <a:solidFill>
              <a:schemeClr val="accent2"/>
            </a:solidFill>
            <a:ln>
              <a:noFill/>
            </a:ln>
            <a:effectLst/>
          </c:spPr>
          <c:invertIfNegative val="0"/>
          <c:dLbls>
            <c:delete val="1"/>
          </c:dLbls>
          <c:cat>
            <c:strRef>
              <c:f>Movilidad!$A$6:$A$10</c:f>
              <c:strCache>
                <c:ptCount val="5"/>
                <c:pt idx="0">
                  <c:v>TMSA</c:v>
                </c:pt>
                <c:pt idx="1">
                  <c:v>IDU</c:v>
                </c:pt>
                <c:pt idx="2">
                  <c:v>EMB</c:v>
                </c:pt>
                <c:pt idx="3">
                  <c:v>SDM</c:v>
                </c:pt>
                <c:pt idx="4">
                  <c:v>UAERMV</c:v>
                </c:pt>
              </c:strCache>
            </c:strRef>
          </c:cat>
          <c:val>
            <c:numRef>
              <c:f>Movilidad!$C$6:$C$10</c:f>
              <c:numCache>
                <c:formatCode>_(* #,##0_);_(* \(#,##0\);_(* "-"_);_(@_)</c:formatCode>
                <c:ptCount val="5"/>
                <c:pt idx="0">
                  <c:v>5915224</c:v>
                </c:pt>
                <c:pt idx="1">
                  <c:v>1666087</c:v>
                </c:pt>
                <c:pt idx="2">
                  <c:v>1940771</c:v>
                </c:pt>
                <c:pt idx="3">
                  <c:v>435413</c:v>
                </c:pt>
                <c:pt idx="4">
                  <c:v>220008</c:v>
                </c:pt>
              </c:numCache>
            </c:numRef>
          </c:val>
          <c:extLst>
            <c:ext xmlns:c16="http://schemas.microsoft.com/office/drawing/2014/chart" uri="{C3380CC4-5D6E-409C-BE32-E72D297353CC}">
              <c16:uniqueId val="{00000001-2E40-4A98-8982-B645C7AB2100}"/>
            </c:ext>
          </c:extLst>
        </c:ser>
        <c:ser>
          <c:idx val="2"/>
          <c:order val="2"/>
          <c:tx>
            <c:strRef>
              <c:f>Movilidad!$D$5</c:f>
              <c:strCache>
                <c:ptCount val="1"/>
                <c:pt idx="0">
                  <c:v>GIROS</c:v>
                </c:pt>
              </c:strCache>
            </c:strRef>
          </c:tx>
          <c:spPr>
            <a:solidFill>
              <a:schemeClr val="accent3"/>
            </a:solidFill>
            <a:ln>
              <a:noFill/>
            </a:ln>
            <a:effectLst/>
          </c:spPr>
          <c:invertIfNegative val="0"/>
          <c:dLbls>
            <c:delete val="1"/>
          </c:dLbls>
          <c:cat>
            <c:strRef>
              <c:f>Movilidad!$A$6:$A$10</c:f>
              <c:strCache>
                <c:ptCount val="5"/>
                <c:pt idx="0">
                  <c:v>TMSA</c:v>
                </c:pt>
                <c:pt idx="1">
                  <c:v>IDU</c:v>
                </c:pt>
                <c:pt idx="2">
                  <c:v>EMB</c:v>
                </c:pt>
                <c:pt idx="3">
                  <c:v>SDM</c:v>
                </c:pt>
                <c:pt idx="4">
                  <c:v>UAERMV</c:v>
                </c:pt>
              </c:strCache>
            </c:strRef>
          </c:cat>
          <c:val>
            <c:numRef>
              <c:f>Movilidad!$D$6:$D$10</c:f>
              <c:numCache>
                <c:formatCode>_(* #,##0_);_(* \(#,##0\);_(* "-"_);_(@_)</c:formatCode>
                <c:ptCount val="5"/>
                <c:pt idx="0">
                  <c:v>3897200</c:v>
                </c:pt>
                <c:pt idx="1">
                  <c:v>699586</c:v>
                </c:pt>
                <c:pt idx="2">
                  <c:v>897095</c:v>
                </c:pt>
                <c:pt idx="3">
                  <c:v>281109</c:v>
                </c:pt>
                <c:pt idx="4">
                  <c:v>119490</c:v>
                </c:pt>
              </c:numCache>
            </c:numRef>
          </c:val>
          <c:extLst>
            <c:ext xmlns:c16="http://schemas.microsoft.com/office/drawing/2014/chart" uri="{C3380CC4-5D6E-409C-BE32-E72D297353CC}">
              <c16:uniqueId val="{00000002-2E40-4A98-8982-B645C7AB2100}"/>
            </c:ext>
          </c:extLst>
        </c:ser>
        <c:dLbls>
          <c:showLegendKey val="0"/>
          <c:showVal val="1"/>
          <c:showCatName val="0"/>
          <c:showSerName val="0"/>
          <c:showPercent val="0"/>
          <c:showBubbleSize val="0"/>
        </c:dLbls>
        <c:gapWidth val="269"/>
        <c:overlap val="-27"/>
        <c:axId val="1495425392"/>
        <c:axId val="1495443280"/>
      </c:barChart>
      <c:lineChart>
        <c:grouping val="standard"/>
        <c:varyColors val="0"/>
        <c:ser>
          <c:idx val="3"/>
          <c:order val="3"/>
          <c:tx>
            <c:strRef>
              <c:f>Movilidad!$E$5</c:f>
              <c:strCache>
                <c:ptCount val="1"/>
                <c:pt idx="0">
                  <c:v>% EJECUCIÓN</c:v>
                </c:pt>
              </c:strCache>
            </c:strRef>
          </c:tx>
          <c:spPr>
            <a:ln w="38100" cap="rnd">
              <a:solidFill>
                <a:schemeClr val="accent4"/>
              </a:solidFill>
              <a:round/>
            </a:ln>
            <a:effectLst/>
          </c:spPr>
          <c:marker>
            <c:symbol val="circle"/>
            <c:size val="8"/>
            <c:spPr>
              <a:solidFill>
                <a:schemeClr val="accent4"/>
              </a:solidFill>
              <a:ln>
                <a:noFill/>
              </a:ln>
              <a:effectLst/>
            </c:spPr>
          </c:marker>
          <c:dLbls>
            <c:dLbl>
              <c:idx val="0"/>
              <c:layout>
                <c:manualLayout>
                  <c:x val="-2.2872175796966883E-2"/>
                  <c:y val="-7.6101815398075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40-4A98-8982-B645C7AB210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Movilidad!$A$6:$A$10</c:f>
              <c:strCache>
                <c:ptCount val="5"/>
                <c:pt idx="0">
                  <c:v>TMSA</c:v>
                </c:pt>
                <c:pt idx="1">
                  <c:v>IDU</c:v>
                </c:pt>
                <c:pt idx="2">
                  <c:v>EMB</c:v>
                </c:pt>
                <c:pt idx="3">
                  <c:v>SDM</c:v>
                </c:pt>
                <c:pt idx="4">
                  <c:v>UAERMV</c:v>
                </c:pt>
              </c:strCache>
            </c:strRef>
          </c:cat>
          <c:val>
            <c:numRef>
              <c:f>Movilidad!$E$6:$E$10</c:f>
              <c:numCache>
                <c:formatCode>0.0%</c:formatCode>
                <c:ptCount val="5"/>
                <c:pt idx="0">
                  <c:v>0.6951790132757123</c:v>
                </c:pt>
                <c:pt idx="1">
                  <c:v>0.62877542756194682</c:v>
                </c:pt>
                <c:pt idx="2">
                  <c:v>0.80352042263288526</c:v>
                </c:pt>
                <c:pt idx="3">
                  <c:v>0.91399968932495346</c:v>
                </c:pt>
                <c:pt idx="4">
                  <c:v>0.93576623708051554</c:v>
                </c:pt>
              </c:numCache>
            </c:numRef>
          </c:val>
          <c:smooth val="0"/>
          <c:extLst>
            <c:ext xmlns:c16="http://schemas.microsoft.com/office/drawing/2014/chart" uri="{C3380CC4-5D6E-409C-BE32-E72D297353CC}">
              <c16:uniqueId val="{00000004-2E40-4A98-8982-B645C7AB2100}"/>
            </c:ext>
          </c:extLst>
        </c:ser>
        <c:ser>
          <c:idx val="4"/>
          <c:order val="4"/>
          <c:tx>
            <c:strRef>
              <c:f>Movilidad!$F$5</c:f>
              <c:strCache>
                <c:ptCount val="1"/>
                <c:pt idx="0">
                  <c:v>% GIROS</c:v>
                </c:pt>
              </c:strCache>
            </c:strRef>
          </c:tx>
          <c:spPr>
            <a:ln w="38100" cap="rnd">
              <a:solidFill>
                <a:schemeClr val="accent6">
                  <a:lumMod val="40000"/>
                  <a:lumOff val="60000"/>
                  <a:alpha val="96000"/>
                </a:schemeClr>
              </a:solidFill>
              <a:round/>
            </a:ln>
            <a:effectLst/>
          </c:spPr>
          <c:marker>
            <c:symbol val="circle"/>
            <c:size val="8"/>
            <c:spPr>
              <a:solidFill>
                <a:schemeClr val="accent6">
                  <a:lumMod val="40000"/>
                  <a:lumOff val="60000"/>
                </a:schemeClr>
              </a:solidFill>
              <a:ln>
                <a:noFill/>
              </a:ln>
              <a:effectLst/>
            </c:spPr>
          </c:marker>
          <c:dLbls>
            <c:dLbl>
              <c:idx val="0"/>
              <c:layout>
                <c:manualLayout>
                  <c:x val="6.4376354069947388E-3"/>
                  <c:y val="-6.4082584628844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40-4A98-8982-B645C7AB2100}"/>
                </c:ext>
              </c:extLst>
            </c:dLbl>
            <c:dLbl>
              <c:idx val="1"/>
              <c:layout>
                <c:manualLayout>
                  <c:x val="-2.296502630764469E-2"/>
                  <c:y val="-8.0108225654485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40-4A98-8982-B645C7AB210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Movilidad!$A$6:$A$10</c:f>
              <c:strCache>
                <c:ptCount val="5"/>
                <c:pt idx="0">
                  <c:v>TMSA</c:v>
                </c:pt>
                <c:pt idx="1">
                  <c:v>IDU</c:v>
                </c:pt>
                <c:pt idx="2">
                  <c:v>EMB</c:v>
                </c:pt>
                <c:pt idx="3">
                  <c:v>SDM</c:v>
                </c:pt>
                <c:pt idx="4">
                  <c:v>UAERMV</c:v>
                </c:pt>
              </c:strCache>
            </c:strRef>
          </c:cat>
          <c:val>
            <c:numRef>
              <c:f>Movilidad!$F$6:$F$10</c:f>
              <c:numCache>
                <c:formatCode>0.0%</c:formatCode>
                <c:ptCount val="5"/>
                <c:pt idx="0">
                  <c:v>0.45801336526530623</c:v>
                </c:pt>
                <c:pt idx="1">
                  <c:v>0.26402131837434184</c:v>
                </c:pt>
                <c:pt idx="2">
                  <c:v>0.37141638737483618</c:v>
                </c:pt>
                <c:pt idx="3">
                  <c:v>0.59009156517248762</c:v>
                </c:pt>
                <c:pt idx="4">
                  <c:v>0.5082301901237718</c:v>
                </c:pt>
              </c:numCache>
            </c:numRef>
          </c:val>
          <c:smooth val="0"/>
          <c:extLst>
            <c:ext xmlns:c16="http://schemas.microsoft.com/office/drawing/2014/chart" uri="{C3380CC4-5D6E-409C-BE32-E72D297353CC}">
              <c16:uniqueId val="{00000007-2E40-4A98-8982-B645C7AB2100}"/>
            </c:ext>
          </c:extLst>
        </c:ser>
        <c:dLbls>
          <c:showLegendKey val="0"/>
          <c:showVal val="0"/>
          <c:showCatName val="0"/>
          <c:showSerName val="0"/>
          <c:showPercent val="0"/>
          <c:showBubbleSize val="0"/>
        </c:dLbls>
        <c:marker val="1"/>
        <c:smooth val="0"/>
        <c:axId val="1495423312"/>
        <c:axId val="1495433296"/>
      </c:lineChart>
      <c:catAx>
        <c:axId val="1495425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s-CO"/>
          </a:p>
        </c:txPr>
        <c:crossAx val="1495443280"/>
        <c:crosses val="autoZero"/>
        <c:auto val="1"/>
        <c:lblAlgn val="ctr"/>
        <c:lblOffset val="100"/>
        <c:noMultiLvlLbl val="0"/>
      </c:catAx>
      <c:valAx>
        <c:axId val="149544328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495425392"/>
        <c:crosses val="autoZero"/>
        <c:crossBetween val="between"/>
      </c:valAx>
      <c:valAx>
        <c:axId val="149543329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495423312"/>
        <c:crosses val="max"/>
        <c:crossBetween val="between"/>
      </c:valAx>
      <c:catAx>
        <c:axId val="1495423312"/>
        <c:scaling>
          <c:orientation val="minMax"/>
        </c:scaling>
        <c:delete val="1"/>
        <c:axPos val="b"/>
        <c:numFmt formatCode="General" sourceLinked="1"/>
        <c:majorTickMark val="out"/>
        <c:minorTickMark val="none"/>
        <c:tickLblPos val="nextTo"/>
        <c:crossAx val="1495433296"/>
        <c:crosses val="autoZero"/>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76937441643323E-2"/>
          <c:y val="2.5210084033613446E-2"/>
          <c:w val="0.94864612511671331"/>
          <c:h val="0.81715785526809148"/>
        </c:manualLayout>
      </c:layout>
      <c:barChart>
        <c:barDir val="col"/>
        <c:grouping val="clustered"/>
        <c:varyColors val="0"/>
        <c:ser>
          <c:idx val="0"/>
          <c:order val="0"/>
          <c:tx>
            <c:strRef>
              <c:f>'[Avance metas PDD sector_presentación.xlsx]Entidades sector'!$D$198</c:f>
              <c:strCache>
                <c:ptCount val="1"/>
                <c:pt idx="0">
                  <c:v>Programado</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379-4FB4-8DA3-BB7FFFFF29E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1379-4FB4-8DA3-BB7FFFFF29E6}"/>
              </c:ext>
            </c:extLst>
          </c:dPt>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sector_presentación.xlsx]Entidades sector'!$C$199:$C$200</c:f>
              <c:strCache>
                <c:ptCount val="2"/>
                <c:pt idx="0">
                  <c:v>388. Cicloparquederos gestionados en infraestructura pública (Cifras en miles) SDM</c:v>
                </c:pt>
                <c:pt idx="1">
                  <c:v>388. Cupos de cicloparqueaderos implementados (Cifras en miles) IDU</c:v>
                </c:pt>
              </c:strCache>
            </c:strRef>
          </c:cat>
          <c:val>
            <c:numRef>
              <c:f>'[Avance metas PDD sector_presentación.xlsx]Entidades sector'!$D$199:$D$200</c:f>
              <c:numCache>
                <c:formatCode>_(* #,##0.00_);_(* \(#,##0.00\);_(* "-"??_);_(@_)</c:formatCode>
                <c:ptCount val="2"/>
                <c:pt idx="0">
                  <c:v>33.646000000000001</c:v>
                </c:pt>
                <c:pt idx="1">
                  <c:v>5</c:v>
                </c:pt>
              </c:numCache>
            </c:numRef>
          </c:val>
          <c:extLst>
            <c:ext xmlns:c16="http://schemas.microsoft.com/office/drawing/2014/chart" uri="{C3380CC4-5D6E-409C-BE32-E72D297353CC}">
              <c16:uniqueId val="{00000004-1379-4FB4-8DA3-BB7FFFFF29E6}"/>
            </c:ext>
          </c:extLst>
        </c:ser>
        <c:ser>
          <c:idx val="1"/>
          <c:order val="1"/>
          <c:tx>
            <c:strRef>
              <c:f>'[Avance metas PDD sector_presentación.xlsx]Entidades sector'!$E$198</c:f>
              <c:strCache>
                <c:ptCount val="1"/>
                <c:pt idx="0">
                  <c:v>Ejecutado</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6-1379-4FB4-8DA3-BB7FFFFF29E6}"/>
              </c:ext>
            </c:extLst>
          </c:dPt>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sector_presentación.xlsx]Entidades sector'!$C$199:$C$200</c:f>
              <c:strCache>
                <c:ptCount val="2"/>
                <c:pt idx="0">
                  <c:v>388. Cicloparquederos gestionados en infraestructura pública (Cifras en miles) SDM</c:v>
                </c:pt>
                <c:pt idx="1">
                  <c:v>388. Cupos de cicloparqueaderos implementados (Cifras en miles) IDU</c:v>
                </c:pt>
              </c:strCache>
            </c:strRef>
          </c:cat>
          <c:val>
            <c:numRef>
              <c:f>'[Avance metas PDD sector_presentación.xlsx]Entidades sector'!$E$199:$E$200</c:f>
              <c:numCache>
                <c:formatCode>_(* #,##0.00_);_(* \(#,##0.00\);_(* "-"??_);_(@_)</c:formatCode>
                <c:ptCount val="2"/>
                <c:pt idx="0">
                  <c:v>33.923999999999999</c:v>
                </c:pt>
                <c:pt idx="1">
                  <c:v>3.2610000000000001</c:v>
                </c:pt>
              </c:numCache>
            </c:numRef>
          </c:val>
          <c:extLst>
            <c:ext xmlns:c16="http://schemas.microsoft.com/office/drawing/2014/chart" uri="{C3380CC4-5D6E-409C-BE32-E72D297353CC}">
              <c16:uniqueId val="{00000007-1379-4FB4-8DA3-BB7FFFFF29E6}"/>
            </c:ext>
          </c:extLst>
        </c:ser>
        <c:dLbls>
          <c:showLegendKey val="0"/>
          <c:showVal val="1"/>
          <c:showCatName val="0"/>
          <c:showSerName val="0"/>
          <c:showPercent val="0"/>
          <c:showBubbleSize val="0"/>
        </c:dLbls>
        <c:gapWidth val="150"/>
        <c:axId val="2019051455"/>
        <c:axId val="1967327487"/>
      </c:barChart>
      <c:lineChart>
        <c:grouping val="standard"/>
        <c:varyColors val="0"/>
        <c:ser>
          <c:idx val="2"/>
          <c:order val="2"/>
          <c:tx>
            <c:strRef>
              <c:f>'[Avance metas PDD sector_presentación.xlsx]Entidades sector'!$F$198</c:f>
              <c:strCache>
                <c:ptCount val="1"/>
                <c:pt idx="0">
                  <c:v>Ejecutado PDD</c:v>
                </c:pt>
              </c:strCache>
            </c:strRef>
          </c:tx>
          <c:spPr>
            <a:ln w="28575" cap="rnd">
              <a:no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1379-4FB4-8DA3-BB7FFFFF29E6}"/>
                </c:ext>
              </c:extLst>
            </c:dLbl>
            <c:spPr>
              <a:solidFill>
                <a:schemeClr val="bg2">
                  <a:lumMod val="85000"/>
                </a:schemeClr>
              </a:solidFill>
              <a:ln>
                <a:solidFill>
                  <a:schemeClr val="accent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sector_presentación.xlsx]Entidades sector'!$C$199:$C$200</c:f>
              <c:strCache>
                <c:ptCount val="2"/>
                <c:pt idx="0">
                  <c:v>388. Cicloparquederos gestionados en infraestructura pública (Cifras en miles) SDM</c:v>
                </c:pt>
                <c:pt idx="1">
                  <c:v>388. Cupos de cicloparqueaderos implementados (Cifras en miles) IDU</c:v>
                </c:pt>
              </c:strCache>
            </c:strRef>
          </c:cat>
          <c:val>
            <c:numRef>
              <c:f>'[Avance metas PDD sector_presentación.xlsx]Entidades sector'!$F$199:$F$200</c:f>
              <c:numCache>
                <c:formatCode>0.00%</c:formatCode>
                <c:ptCount val="2"/>
                <c:pt idx="0" formatCode="0%">
                  <c:v>1.0083</c:v>
                </c:pt>
                <c:pt idx="1">
                  <c:v>0.6522</c:v>
                </c:pt>
              </c:numCache>
            </c:numRef>
          </c:val>
          <c:smooth val="0"/>
          <c:extLst>
            <c:ext xmlns:c16="http://schemas.microsoft.com/office/drawing/2014/chart" uri="{C3380CC4-5D6E-409C-BE32-E72D297353CC}">
              <c16:uniqueId val="{00000009-1379-4FB4-8DA3-BB7FFFFF29E6}"/>
            </c:ext>
          </c:extLst>
        </c:ser>
        <c:dLbls>
          <c:showLegendKey val="0"/>
          <c:showVal val="1"/>
          <c:showCatName val="0"/>
          <c:showSerName val="0"/>
          <c:showPercent val="0"/>
          <c:showBubbleSize val="0"/>
        </c:dLbls>
        <c:marker val="1"/>
        <c:smooth val="0"/>
        <c:axId val="1252999839"/>
        <c:axId val="1252992351"/>
      </c:lineChart>
      <c:catAx>
        <c:axId val="201905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crossAx val="1967327487"/>
        <c:crosses val="autoZero"/>
        <c:auto val="1"/>
        <c:lblAlgn val="ctr"/>
        <c:lblOffset val="100"/>
        <c:noMultiLvlLbl val="0"/>
      </c:catAx>
      <c:valAx>
        <c:axId val="1967327487"/>
        <c:scaling>
          <c:orientation val="minMax"/>
        </c:scaling>
        <c:delete val="0"/>
        <c:axPos val="l"/>
        <c:numFmt formatCode="_(* #,##0.00_);_(* \(#,##0.00\);_(* &quot;-&quot;??_);_(@_)"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019051455"/>
        <c:crosses val="autoZero"/>
        <c:crossBetween val="between"/>
      </c:valAx>
      <c:valAx>
        <c:axId val="1252992351"/>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52999839"/>
        <c:crosses val="max"/>
        <c:crossBetween val="between"/>
      </c:valAx>
      <c:catAx>
        <c:axId val="1252999839"/>
        <c:scaling>
          <c:orientation val="minMax"/>
        </c:scaling>
        <c:delete val="1"/>
        <c:axPos val="b"/>
        <c:numFmt formatCode="General" sourceLinked="1"/>
        <c:majorTickMark val="out"/>
        <c:minorTickMark val="none"/>
        <c:tickLblPos val="nextTo"/>
        <c:crossAx val="1252992351"/>
        <c:crosses val="autoZero"/>
        <c:auto val="1"/>
        <c:lblAlgn val="ctr"/>
        <c:lblOffset val="100"/>
        <c:noMultiLvlLbl val="0"/>
      </c:catAx>
      <c:spPr>
        <a:noFill/>
        <a:ln>
          <a:noFill/>
        </a:ln>
        <a:effectLst/>
      </c:spPr>
    </c:plotArea>
    <c:legend>
      <c:legendPos val="b"/>
      <c:layout>
        <c:manualLayout>
          <c:xMode val="edge"/>
          <c:yMode val="edge"/>
          <c:x val="0.40049600562849247"/>
          <c:y val="0.95521419226743975"/>
          <c:w val="0.50235085452170025"/>
          <c:h val="3.9795614248613401E-2"/>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'[Avance metas PDD sector_presentación_oct2023.xlsx]Entidades sector'!$D$65</c:f>
              <c:strCache>
                <c:ptCount val="1"/>
                <c:pt idx="0">
                  <c:v>Programado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sector'!$C$66:$C$67</c:f>
              <c:strCache>
                <c:ptCount val="2"/>
                <c:pt idx="0">
                  <c:v>377. Total Conservar 190 Km. De cicloinfraestructura</c:v>
                </c:pt>
                <c:pt idx="1">
                  <c:v>381. Total Construir 280 km. de cicloinfraestructura</c:v>
                </c:pt>
              </c:strCache>
            </c:strRef>
          </c:cat>
          <c:val>
            <c:numRef>
              <c:f>'[Avance metas PDD sector_presentación_oct2023.xlsx]Entidades sector'!$D$66:$D$67</c:f>
              <c:numCache>
                <c:formatCode>0</c:formatCode>
                <c:ptCount val="2"/>
                <c:pt idx="0">
                  <c:v>242.31</c:v>
                </c:pt>
                <c:pt idx="1">
                  <c:v>280</c:v>
                </c:pt>
              </c:numCache>
            </c:numRef>
          </c:val>
          <c:extLst>
            <c:ext xmlns:c16="http://schemas.microsoft.com/office/drawing/2014/chart" uri="{C3380CC4-5D6E-409C-BE32-E72D297353CC}">
              <c16:uniqueId val="{00000000-DB7D-4974-89C8-CA6BE8F49418}"/>
            </c:ext>
          </c:extLst>
        </c:ser>
        <c:ser>
          <c:idx val="1"/>
          <c:order val="1"/>
          <c:tx>
            <c:strRef>
              <c:f>'[Avance metas PDD sector_presentación_oct2023.xlsx]Entidades sector'!$E$65</c:f>
              <c:strCache>
                <c:ptCount val="1"/>
                <c:pt idx="0">
                  <c:v>Ejecutado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sector'!$C$66:$C$67</c:f>
              <c:strCache>
                <c:ptCount val="2"/>
                <c:pt idx="0">
                  <c:v>377. Total Conservar 190 Km. De cicloinfraestructura</c:v>
                </c:pt>
                <c:pt idx="1">
                  <c:v>381. Total Construir 280 km. de cicloinfraestructura</c:v>
                </c:pt>
              </c:strCache>
            </c:strRef>
          </c:cat>
          <c:val>
            <c:numRef>
              <c:f>'[Avance metas PDD sector_presentación_oct2023.xlsx]Entidades sector'!$E$66:$E$67</c:f>
              <c:numCache>
                <c:formatCode>0</c:formatCode>
                <c:ptCount val="2"/>
                <c:pt idx="0">
                  <c:v>215.88</c:v>
                </c:pt>
                <c:pt idx="1">
                  <c:v>91.789999999999992</c:v>
                </c:pt>
              </c:numCache>
            </c:numRef>
          </c:val>
          <c:extLst>
            <c:ext xmlns:c16="http://schemas.microsoft.com/office/drawing/2014/chart" uri="{C3380CC4-5D6E-409C-BE32-E72D297353CC}">
              <c16:uniqueId val="{00000001-DB7D-4974-89C8-CA6BE8F49418}"/>
            </c:ext>
          </c:extLst>
        </c:ser>
        <c:dLbls>
          <c:showLegendKey val="0"/>
          <c:showVal val="1"/>
          <c:showCatName val="0"/>
          <c:showSerName val="0"/>
          <c:showPercent val="0"/>
          <c:showBubbleSize val="0"/>
        </c:dLbls>
        <c:gapWidth val="150"/>
        <c:axId val="2019051455"/>
        <c:axId val="1967327487"/>
      </c:barChart>
      <c:lineChart>
        <c:grouping val="standard"/>
        <c:varyColors val="0"/>
        <c:ser>
          <c:idx val="2"/>
          <c:order val="2"/>
          <c:tx>
            <c:strRef>
              <c:f>'[Avance metas PDD sector_presentación_oct2023.xlsx]Entidades sector'!$F$65</c:f>
              <c:strCache>
                <c:ptCount val="1"/>
                <c:pt idx="0">
                  <c:v>Ejecutado PDD</c:v>
                </c:pt>
              </c:strCache>
            </c:strRef>
          </c:tx>
          <c:spPr>
            <a:ln w="28575" cap="rnd">
              <a:noFill/>
              <a:round/>
            </a:ln>
            <a:effectLst/>
          </c:spPr>
          <c:marker>
            <c:symbol val="none"/>
          </c:marker>
          <c:dLbls>
            <c:spPr>
              <a:solidFill>
                <a:schemeClr val="bg2">
                  <a:lumMod val="20000"/>
                  <a:lumOff val="80000"/>
                </a:schemeClr>
              </a:solidFill>
              <a:ln>
                <a:solidFill>
                  <a:schemeClr val="accent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sector'!$C$66:$C$67</c:f>
              <c:strCache>
                <c:ptCount val="2"/>
                <c:pt idx="0">
                  <c:v>377. Total Conservar 190 Km. De cicloinfraestructura</c:v>
                </c:pt>
                <c:pt idx="1">
                  <c:v>381. Total Construir 280 km. de cicloinfraestructura</c:v>
                </c:pt>
              </c:strCache>
            </c:strRef>
          </c:cat>
          <c:val>
            <c:numRef>
              <c:f>'[Avance metas PDD sector_presentación_oct2023.xlsx]Entidades sector'!$F$66:$F$67</c:f>
              <c:numCache>
                <c:formatCode>0.00%</c:formatCode>
                <c:ptCount val="2"/>
                <c:pt idx="0">
                  <c:v>0.8909248483347777</c:v>
                </c:pt>
                <c:pt idx="1">
                  <c:v>0.32782142857142854</c:v>
                </c:pt>
              </c:numCache>
            </c:numRef>
          </c:val>
          <c:smooth val="0"/>
          <c:extLst>
            <c:ext xmlns:c16="http://schemas.microsoft.com/office/drawing/2014/chart" uri="{C3380CC4-5D6E-409C-BE32-E72D297353CC}">
              <c16:uniqueId val="{00000002-DB7D-4974-89C8-CA6BE8F49418}"/>
            </c:ext>
          </c:extLst>
        </c:ser>
        <c:dLbls>
          <c:showLegendKey val="0"/>
          <c:showVal val="1"/>
          <c:showCatName val="0"/>
          <c:showSerName val="0"/>
          <c:showPercent val="0"/>
          <c:showBubbleSize val="0"/>
        </c:dLbls>
        <c:marker val="1"/>
        <c:smooth val="0"/>
        <c:axId val="1252999839"/>
        <c:axId val="1252992351"/>
      </c:lineChart>
      <c:catAx>
        <c:axId val="201905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crossAx val="1967327487"/>
        <c:crosses val="autoZero"/>
        <c:auto val="1"/>
        <c:lblAlgn val="ctr"/>
        <c:lblOffset val="100"/>
        <c:noMultiLvlLbl val="0"/>
      </c:catAx>
      <c:valAx>
        <c:axId val="1967327487"/>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019051455"/>
        <c:crosses val="autoZero"/>
        <c:crossBetween val="between"/>
      </c:valAx>
      <c:valAx>
        <c:axId val="1252992351"/>
        <c:scaling>
          <c:orientation val="minMax"/>
          <c:max val="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52999839"/>
        <c:crosses val="max"/>
        <c:crossBetween val="between"/>
      </c:valAx>
      <c:catAx>
        <c:axId val="1252999839"/>
        <c:scaling>
          <c:orientation val="minMax"/>
        </c:scaling>
        <c:delete val="1"/>
        <c:axPos val="b"/>
        <c:numFmt formatCode="General" sourceLinked="1"/>
        <c:majorTickMark val="out"/>
        <c:minorTickMark val="none"/>
        <c:tickLblPos val="nextTo"/>
        <c:crossAx val="1252992351"/>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'[Avance metas PDD sector_presentación_oct2023.xlsx]Metas IDU'!$D$12</c:f>
              <c:strCache>
                <c:ptCount val="1"/>
                <c:pt idx="0">
                  <c:v>Programado</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sector_presentación_oct2023.xlsx]Metas IDU'!$C$13:$C$14</c:f>
              <c:strCache>
                <c:ptCount val="2"/>
                <c:pt idx="0">
                  <c:v>240. Conservar 1.505.155 m2 de espacio público</c:v>
                </c:pt>
                <c:pt idx="1">
                  <c:v>241. Construir 2.718.592 m2 de espacio público para el disfrute de los ciudadanos. En esta construcción se contara con un 35% de mano de obra de la localidad donde se ejecute el proyecto</c:v>
                </c:pt>
              </c:strCache>
            </c:strRef>
          </c:cat>
          <c:val>
            <c:numRef>
              <c:f>'[Avance metas PDD sector_presentación_oct2023.xlsx]Metas IDU'!$D$13:$D$14</c:f>
              <c:numCache>
                <c:formatCode>0</c:formatCode>
                <c:ptCount val="2"/>
                <c:pt idx="0">
                  <c:v>1628.4190299999998</c:v>
                </c:pt>
                <c:pt idx="1">
                  <c:v>2718.5920000000001</c:v>
                </c:pt>
              </c:numCache>
            </c:numRef>
          </c:val>
          <c:extLst>
            <c:ext xmlns:c16="http://schemas.microsoft.com/office/drawing/2014/chart" uri="{C3380CC4-5D6E-409C-BE32-E72D297353CC}">
              <c16:uniqueId val="{00000000-3139-4B16-A8AA-24BA42861BC8}"/>
            </c:ext>
          </c:extLst>
        </c:ser>
        <c:dLbls>
          <c:dLblPos val="outEnd"/>
          <c:showLegendKey val="0"/>
          <c:showVal val="1"/>
          <c:showCatName val="0"/>
          <c:showSerName val="0"/>
          <c:showPercent val="0"/>
          <c:showBubbleSize val="0"/>
        </c:dLbls>
        <c:gapWidth val="220"/>
        <c:axId val="892145183"/>
        <c:axId val="892144767"/>
      </c:barChart>
      <c:barChart>
        <c:barDir val="col"/>
        <c:grouping val="clustered"/>
        <c:varyColors val="0"/>
        <c:ser>
          <c:idx val="1"/>
          <c:order val="1"/>
          <c:tx>
            <c:strRef>
              <c:f>'[Avance metas PDD sector_presentación_oct2023.xlsx]Metas IDU'!$E$12</c:f>
              <c:strCache>
                <c:ptCount val="1"/>
                <c:pt idx="0">
                  <c:v> % Ejecutado al PDD</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sector_presentación_oct2023.xlsx]Metas IDU'!$C$13:$C$14</c:f>
              <c:strCache>
                <c:ptCount val="2"/>
                <c:pt idx="0">
                  <c:v>240. Conservar 1.505.155 m2 de espacio público</c:v>
                </c:pt>
                <c:pt idx="1">
                  <c:v>241. Construir 2.718.592 m2 de espacio público para el disfrute de los ciudadanos. En esta construcción se contara con un 35% de mano de obra de la localidad donde se ejecute el proyecto</c:v>
                </c:pt>
              </c:strCache>
            </c:strRef>
          </c:cat>
          <c:val>
            <c:numRef>
              <c:f>'[Avance metas PDD sector_presentación_oct2023.xlsx]Metas IDU'!$E$13:$E$14</c:f>
              <c:numCache>
                <c:formatCode>0.00%</c:formatCode>
                <c:ptCount val="2"/>
                <c:pt idx="0">
                  <c:v>1.0277000000000001</c:v>
                </c:pt>
                <c:pt idx="1">
                  <c:v>0.25040000000000001</c:v>
                </c:pt>
              </c:numCache>
            </c:numRef>
          </c:val>
          <c:extLst>
            <c:ext xmlns:c16="http://schemas.microsoft.com/office/drawing/2014/chart" uri="{C3380CC4-5D6E-409C-BE32-E72D297353CC}">
              <c16:uniqueId val="{00000001-3139-4B16-A8AA-24BA42861BC8}"/>
            </c:ext>
          </c:extLst>
        </c:ser>
        <c:dLbls>
          <c:showLegendKey val="0"/>
          <c:showVal val="0"/>
          <c:showCatName val="0"/>
          <c:showSerName val="0"/>
          <c:showPercent val="0"/>
          <c:showBubbleSize val="0"/>
        </c:dLbls>
        <c:gapWidth val="310"/>
        <c:axId val="865207951"/>
        <c:axId val="865190063"/>
      </c:barChart>
      <c:catAx>
        <c:axId val="892145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892144767"/>
        <c:crosses val="autoZero"/>
        <c:auto val="1"/>
        <c:lblAlgn val="ctr"/>
        <c:lblOffset val="100"/>
        <c:noMultiLvlLbl val="0"/>
      </c:catAx>
      <c:valAx>
        <c:axId val="892144767"/>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Metros cuadrados en Miles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892145183"/>
        <c:crosses val="autoZero"/>
        <c:crossBetween val="between"/>
      </c:valAx>
      <c:valAx>
        <c:axId val="865190063"/>
        <c:scaling>
          <c:orientation val="minMax"/>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865207951"/>
        <c:crosses val="max"/>
        <c:crossBetween val="between"/>
      </c:valAx>
      <c:catAx>
        <c:axId val="865207951"/>
        <c:scaling>
          <c:orientation val="minMax"/>
        </c:scaling>
        <c:delete val="1"/>
        <c:axPos val="b"/>
        <c:numFmt formatCode="General" sourceLinked="1"/>
        <c:majorTickMark val="out"/>
        <c:minorTickMark val="none"/>
        <c:tickLblPos val="nextTo"/>
        <c:crossAx val="865190063"/>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b="0"/>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'[Avance metas PDD sector_presentación_oct2023.xlsx]Entidades sector'!$D$21</c:f>
              <c:strCache>
                <c:ptCount val="1"/>
                <c:pt idx="0">
                  <c:v>Programado</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sector'!$C$22:$C$23</c:f>
              <c:strCache>
                <c:ptCount val="2"/>
                <c:pt idx="0">
                  <c:v>242. Construir o reforzar 135 puentes peatonales</c:v>
                </c:pt>
                <c:pt idx="1">
                  <c:v>382. Construir o reforzar 29 Puentes vehiculares e intersecciones a desnivel</c:v>
                </c:pt>
              </c:strCache>
            </c:strRef>
          </c:cat>
          <c:val>
            <c:numRef>
              <c:f>'[Avance metas PDD sector_presentación_oct2023.xlsx]Entidades sector'!$D$22:$D$23</c:f>
              <c:numCache>
                <c:formatCode>0</c:formatCode>
                <c:ptCount val="2"/>
                <c:pt idx="0">
                  <c:v>135</c:v>
                </c:pt>
                <c:pt idx="1">
                  <c:v>29</c:v>
                </c:pt>
              </c:numCache>
            </c:numRef>
          </c:val>
          <c:extLst>
            <c:ext xmlns:c16="http://schemas.microsoft.com/office/drawing/2014/chart" uri="{C3380CC4-5D6E-409C-BE32-E72D297353CC}">
              <c16:uniqueId val="{00000000-8020-47F6-B746-95CCD0DB03C1}"/>
            </c:ext>
          </c:extLst>
        </c:ser>
        <c:ser>
          <c:idx val="1"/>
          <c:order val="1"/>
          <c:tx>
            <c:strRef>
              <c:f>'[Avance metas PDD sector_presentación_oct2023.xlsx]Entidades sector'!$E$21</c:f>
              <c:strCache>
                <c:ptCount val="1"/>
                <c:pt idx="0">
                  <c:v>Ejecutado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sector'!$C$22:$C$23</c:f>
              <c:strCache>
                <c:ptCount val="2"/>
                <c:pt idx="0">
                  <c:v>242. Construir o reforzar 135 puentes peatonales</c:v>
                </c:pt>
                <c:pt idx="1">
                  <c:v>382. Construir o reforzar 29 Puentes vehiculares e intersecciones a desnivel</c:v>
                </c:pt>
              </c:strCache>
            </c:strRef>
          </c:cat>
          <c:val>
            <c:numRef>
              <c:f>'[Avance metas PDD sector_presentación_oct2023.xlsx]Entidades sector'!$E$22:$E$23</c:f>
              <c:numCache>
                <c:formatCode>0</c:formatCode>
                <c:ptCount val="2"/>
                <c:pt idx="0">
                  <c:v>100</c:v>
                </c:pt>
                <c:pt idx="1">
                  <c:v>3</c:v>
                </c:pt>
              </c:numCache>
            </c:numRef>
          </c:val>
          <c:extLst>
            <c:ext xmlns:c16="http://schemas.microsoft.com/office/drawing/2014/chart" uri="{C3380CC4-5D6E-409C-BE32-E72D297353CC}">
              <c16:uniqueId val="{00000001-8020-47F6-B746-95CCD0DB03C1}"/>
            </c:ext>
          </c:extLst>
        </c:ser>
        <c:dLbls>
          <c:showLegendKey val="0"/>
          <c:showVal val="1"/>
          <c:showCatName val="0"/>
          <c:showSerName val="0"/>
          <c:showPercent val="0"/>
          <c:showBubbleSize val="0"/>
        </c:dLbls>
        <c:gapWidth val="150"/>
        <c:axId val="2019051455"/>
        <c:axId val="1967327487"/>
      </c:barChart>
      <c:lineChart>
        <c:grouping val="standard"/>
        <c:varyColors val="0"/>
        <c:ser>
          <c:idx val="2"/>
          <c:order val="2"/>
          <c:tx>
            <c:strRef>
              <c:f>'[Avance metas PDD sector_presentación_oct2023.xlsx]Entidades sector'!$F$21</c:f>
              <c:strCache>
                <c:ptCount val="1"/>
                <c:pt idx="0">
                  <c:v>Ejecutado PDD</c:v>
                </c:pt>
              </c:strCache>
            </c:strRef>
          </c:tx>
          <c:spPr>
            <a:ln w="28575" cap="rnd">
              <a:noFill/>
              <a:round/>
            </a:ln>
            <a:effectLst/>
          </c:spPr>
          <c:marker>
            <c:symbol val="none"/>
          </c:marker>
          <c:dLbls>
            <c:spPr>
              <a:solidFill>
                <a:schemeClr val="bg2">
                  <a:lumMod val="20000"/>
                  <a:lumOff val="80000"/>
                </a:schemeClr>
              </a:solidFill>
              <a:ln>
                <a:solidFill>
                  <a:schemeClr val="accent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sector'!$C$22:$C$23</c:f>
              <c:strCache>
                <c:ptCount val="2"/>
                <c:pt idx="0">
                  <c:v>242. Construir o reforzar 135 puentes peatonales</c:v>
                </c:pt>
                <c:pt idx="1">
                  <c:v>382. Construir o reforzar 29 Puentes vehiculares e intersecciones a desnivel</c:v>
                </c:pt>
              </c:strCache>
            </c:strRef>
          </c:cat>
          <c:val>
            <c:numRef>
              <c:f>'[Avance metas PDD sector_presentación_oct2023.xlsx]Entidades sector'!$F$22:$F$23</c:f>
              <c:numCache>
                <c:formatCode>0%</c:formatCode>
                <c:ptCount val="2"/>
                <c:pt idx="0" formatCode="0.00%">
                  <c:v>0.7407407407407407</c:v>
                </c:pt>
                <c:pt idx="1">
                  <c:v>0.10344827586206896</c:v>
                </c:pt>
              </c:numCache>
            </c:numRef>
          </c:val>
          <c:smooth val="0"/>
          <c:extLst>
            <c:ext xmlns:c16="http://schemas.microsoft.com/office/drawing/2014/chart" uri="{C3380CC4-5D6E-409C-BE32-E72D297353CC}">
              <c16:uniqueId val="{00000002-8020-47F6-B746-95CCD0DB03C1}"/>
            </c:ext>
          </c:extLst>
        </c:ser>
        <c:dLbls>
          <c:showLegendKey val="0"/>
          <c:showVal val="1"/>
          <c:showCatName val="0"/>
          <c:showSerName val="0"/>
          <c:showPercent val="0"/>
          <c:showBubbleSize val="0"/>
        </c:dLbls>
        <c:marker val="1"/>
        <c:smooth val="0"/>
        <c:axId val="1252999839"/>
        <c:axId val="1252992351"/>
      </c:lineChart>
      <c:catAx>
        <c:axId val="201905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O"/>
          </a:p>
        </c:txPr>
        <c:crossAx val="1967327487"/>
        <c:crosses val="autoZero"/>
        <c:auto val="1"/>
        <c:lblAlgn val="ctr"/>
        <c:lblOffset val="100"/>
        <c:noMultiLvlLbl val="0"/>
      </c:catAx>
      <c:valAx>
        <c:axId val="1967327487"/>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019051455"/>
        <c:crosses val="autoZero"/>
        <c:crossBetween val="between"/>
      </c:valAx>
      <c:valAx>
        <c:axId val="1252992351"/>
        <c:scaling>
          <c:orientation val="minMax"/>
          <c:max val="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52999839"/>
        <c:crosses val="max"/>
        <c:crossBetween val="between"/>
      </c:valAx>
      <c:catAx>
        <c:axId val="1252999839"/>
        <c:scaling>
          <c:orientation val="minMax"/>
        </c:scaling>
        <c:delete val="1"/>
        <c:axPos val="b"/>
        <c:numFmt formatCode="General" sourceLinked="1"/>
        <c:majorTickMark val="out"/>
        <c:minorTickMark val="none"/>
        <c:tickLblPos val="nextTo"/>
        <c:crossAx val="1252992351"/>
        <c:crosses val="autoZero"/>
        <c:auto val="1"/>
        <c:lblAlgn val="ctr"/>
        <c:lblOffset val="100"/>
        <c:noMultiLvlLbl val="0"/>
      </c:catAx>
      <c:spPr>
        <a:noFill/>
        <a:ln>
          <a:noFill/>
        </a:ln>
        <a:effectLst/>
      </c:spPr>
    </c:plotArea>
    <c:plotVisOnly val="1"/>
    <c:dispBlanksAs val="gap"/>
    <c:showDLblsOverMax val="0"/>
  </c:chart>
  <c:spPr>
    <a:solidFill>
      <a:schemeClr val="bg1">
        <a:lumMod val="85000"/>
      </a:schemeClr>
    </a:solid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'[Avance metas PDD sector_presentación_oct2023.xlsx]Entidades sector'!$D$70</c:f>
              <c:strCache>
                <c:ptCount val="1"/>
                <c:pt idx="0">
                  <c:v>Programado</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sector'!$C$71:$C$75</c:f>
              <c:strCache>
                <c:ptCount val="5"/>
                <c:pt idx="0">
                  <c:v>378. Realizar actividades de conservación a 2.308 km carril de malla vial</c:v>
                </c:pt>
                <c:pt idx="1">
                  <c:v>380. Construir 146 km. de malla vial. En esta construcción se contara con un 35% de mano de obra de la localidad donde se ejecute el proyecto</c:v>
                </c:pt>
                <c:pt idx="2">
                  <c:v>392. Conservar 360 km-carril de malla vial troncal</c:v>
                </c:pt>
                <c:pt idx="3">
                  <c:v>397. Ejecutar las obras para la adecuación de 29.6 km de corredores de transporte masivo</c:v>
                </c:pt>
                <c:pt idx="4">
                  <c:v>398. Ejecutar las obras para la adecuación de 20 Km del corredor verde de la carrera séptima</c:v>
                </c:pt>
              </c:strCache>
            </c:strRef>
          </c:cat>
          <c:val>
            <c:numRef>
              <c:f>'[Avance metas PDD sector_presentación_oct2023.xlsx]Entidades sector'!$D$71:$D$75</c:f>
              <c:numCache>
                <c:formatCode>General</c:formatCode>
                <c:ptCount val="5"/>
                <c:pt idx="0" formatCode="0.0">
                  <c:v>2755.33</c:v>
                </c:pt>
                <c:pt idx="1">
                  <c:v>146</c:v>
                </c:pt>
                <c:pt idx="2">
                  <c:v>360</c:v>
                </c:pt>
                <c:pt idx="3">
                  <c:v>28.32</c:v>
                </c:pt>
                <c:pt idx="4">
                  <c:v>20.010000000000002</c:v>
                </c:pt>
              </c:numCache>
            </c:numRef>
          </c:val>
          <c:extLst>
            <c:ext xmlns:c16="http://schemas.microsoft.com/office/drawing/2014/chart" uri="{C3380CC4-5D6E-409C-BE32-E72D297353CC}">
              <c16:uniqueId val="{00000000-0B56-4DC2-BE31-50E4E1C43328}"/>
            </c:ext>
          </c:extLst>
        </c:ser>
        <c:ser>
          <c:idx val="1"/>
          <c:order val="1"/>
          <c:tx>
            <c:strRef>
              <c:f>'[Avance metas PDD sector_presentación_oct2023.xlsx]Entidades sector'!$E$70</c:f>
              <c:strCache>
                <c:ptCount val="1"/>
                <c:pt idx="0">
                  <c:v>Ejecutado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sector'!$C$71:$C$75</c:f>
              <c:strCache>
                <c:ptCount val="5"/>
                <c:pt idx="0">
                  <c:v>378. Realizar actividades de conservación a 2.308 km carril de malla vial</c:v>
                </c:pt>
                <c:pt idx="1">
                  <c:v>380. Construir 146 km. de malla vial. En esta construcción se contara con un 35% de mano de obra de la localidad donde se ejecute el proyecto</c:v>
                </c:pt>
                <c:pt idx="2">
                  <c:v>392. Conservar 360 km-carril de malla vial troncal</c:v>
                </c:pt>
                <c:pt idx="3">
                  <c:v>397. Ejecutar las obras para la adecuación de 29.6 km de corredores de transporte masivo</c:v>
                </c:pt>
                <c:pt idx="4">
                  <c:v>398. Ejecutar las obras para la adecuación de 20 Km del corredor verde de la carrera séptima</c:v>
                </c:pt>
              </c:strCache>
            </c:strRef>
          </c:cat>
          <c:val>
            <c:numRef>
              <c:f>'[Avance metas PDD sector_presentación_oct2023.xlsx]Entidades sector'!$E$71:$E$75</c:f>
              <c:numCache>
                <c:formatCode>0.0</c:formatCode>
                <c:ptCount val="5"/>
                <c:pt idx="0">
                  <c:v>2160.6099999999997</c:v>
                </c:pt>
                <c:pt idx="1">
                  <c:v>117.04999999999998</c:v>
                </c:pt>
                <c:pt idx="2">
                  <c:v>385.71000000000004</c:v>
                </c:pt>
                <c:pt idx="3" formatCode="General">
                  <c:v>8.8000000000000007</c:v>
                </c:pt>
                <c:pt idx="4" formatCode="General">
                  <c:v>0</c:v>
                </c:pt>
              </c:numCache>
            </c:numRef>
          </c:val>
          <c:extLst>
            <c:ext xmlns:c16="http://schemas.microsoft.com/office/drawing/2014/chart" uri="{C3380CC4-5D6E-409C-BE32-E72D297353CC}">
              <c16:uniqueId val="{00000001-0B56-4DC2-BE31-50E4E1C43328}"/>
            </c:ext>
          </c:extLst>
        </c:ser>
        <c:dLbls>
          <c:showLegendKey val="0"/>
          <c:showVal val="1"/>
          <c:showCatName val="0"/>
          <c:showSerName val="0"/>
          <c:showPercent val="0"/>
          <c:showBubbleSize val="0"/>
        </c:dLbls>
        <c:gapWidth val="150"/>
        <c:axId val="2019051455"/>
        <c:axId val="1967327487"/>
      </c:barChart>
      <c:lineChart>
        <c:grouping val="standard"/>
        <c:varyColors val="0"/>
        <c:ser>
          <c:idx val="2"/>
          <c:order val="2"/>
          <c:tx>
            <c:strRef>
              <c:f>'[Avance metas PDD sector_presentación_oct2023.xlsx]Entidades sector'!$F$70</c:f>
              <c:strCache>
                <c:ptCount val="1"/>
                <c:pt idx="0">
                  <c:v>Ejecutado PDD</c:v>
                </c:pt>
              </c:strCache>
            </c:strRef>
          </c:tx>
          <c:spPr>
            <a:ln w="28575" cap="rnd">
              <a:noFill/>
              <a:round/>
            </a:ln>
            <a:effectLst/>
          </c:spPr>
          <c:marker>
            <c:symbol val="none"/>
          </c:marker>
          <c:dLbls>
            <c:dLbl>
              <c:idx val="1"/>
              <c:layout>
                <c:manualLayout>
                  <c:x val="-4.4575037409738852E-2"/>
                  <c:y val="0.1086582874711835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3F-4F57-8F33-3CEE4EC4948F}"/>
                </c:ext>
              </c:extLst>
            </c:dLbl>
            <c:dLbl>
              <c:idx val="4"/>
              <c:layout>
                <c:manualLayout>
                  <c:x val="-3.7344778931282852E-2"/>
                  <c:y val="-7.976284666917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3F-4F57-8F33-3CEE4EC4948F}"/>
                </c:ext>
              </c:extLst>
            </c:dLbl>
            <c:spPr>
              <a:solidFill>
                <a:schemeClr val="bg2">
                  <a:lumMod val="20000"/>
                  <a:lumOff val="80000"/>
                </a:schemeClr>
              </a:solidFill>
              <a:ln>
                <a:solidFill>
                  <a:schemeClr val="accent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sector'!$C$71:$C$75</c:f>
              <c:strCache>
                <c:ptCount val="5"/>
                <c:pt idx="0">
                  <c:v>378. Realizar actividades de conservación a 2.308 km carril de malla vial</c:v>
                </c:pt>
                <c:pt idx="1">
                  <c:v>380. Construir 146 km. de malla vial. En esta construcción se contara con un 35% de mano de obra de la localidad donde se ejecute el proyecto</c:v>
                </c:pt>
                <c:pt idx="2">
                  <c:v>392. Conservar 360 km-carril de malla vial troncal</c:v>
                </c:pt>
                <c:pt idx="3">
                  <c:v>397. Ejecutar las obras para la adecuación de 29.6 km de corredores de transporte masivo</c:v>
                </c:pt>
                <c:pt idx="4">
                  <c:v>398. Ejecutar las obras para la adecuación de 20 Km del corredor verde de la carrera séptima</c:v>
                </c:pt>
              </c:strCache>
            </c:strRef>
          </c:cat>
          <c:val>
            <c:numRef>
              <c:f>'[Avance metas PDD sector_presentación_oct2023.xlsx]Entidades sector'!$F$71:$F$75</c:f>
              <c:numCache>
                <c:formatCode>0.00%</c:formatCode>
                <c:ptCount val="5"/>
                <c:pt idx="0">
                  <c:v>0.7841565257156129</c:v>
                </c:pt>
                <c:pt idx="1">
                  <c:v>0.80169999999999997</c:v>
                </c:pt>
                <c:pt idx="2">
                  <c:v>1.0713999999999999</c:v>
                </c:pt>
                <c:pt idx="3">
                  <c:v>0.31073446327683618</c:v>
                </c:pt>
                <c:pt idx="4" formatCode="0%">
                  <c:v>0</c:v>
                </c:pt>
              </c:numCache>
            </c:numRef>
          </c:val>
          <c:smooth val="0"/>
          <c:extLst>
            <c:ext xmlns:c16="http://schemas.microsoft.com/office/drawing/2014/chart" uri="{C3380CC4-5D6E-409C-BE32-E72D297353CC}">
              <c16:uniqueId val="{00000002-0B56-4DC2-BE31-50E4E1C43328}"/>
            </c:ext>
          </c:extLst>
        </c:ser>
        <c:dLbls>
          <c:showLegendKey val="0"/>
          <c:showVal val="1"/>
          <c:showCatName val="0"/>
          <c:showSerName val="0"/>
          <c:showPercent val="0"/>
          <c:showBubbleSize val="0"/>
        </c:dLbls>
        <c:marker val="1"/>
        <c:smooth val="0"/>
        <c:axId val="1252999839"/>
        <c:axId val="1252992351"/>
      </c:lineChart>
      <c:catAx>
        <c:axId val="201905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O"/>
          </a:p>
        </c:txPr>
        <c:crossAx val="1967327487"/>
        <c:crosses val="autoZero"/>
        <c:auto val="1"/>
        <c:lblAlgn val="ctr"/>
        <c:lblOffset val="100"/>
        <c:noMultiLvlLbl val="0"/>
      </c:catAx>
      <c:valAx>
        <c:axId val="1967327487"/>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019051455"/>
        <c:crosses val="autoZero"/>
        <c:crossBetween val="between"/>
      </c:valAx>
      <c:valAx>
        <c:axId val="1252992351"/>
        <c:scaling>
          <c:orientation val="minMax"/>
          <c:max val="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52999839"/>
        <c:crosses val="max"/>
        <c:crossBetween val="between"/>
      </c:valAx>
      <c:catAx>
        <c:axId val="1252999839"/>
        <c:scaling>
          <c:orientation val="minMax"/>
        </c:scaling>
        <c:delete val="1"/>
        <c:axPos val="b"/>
        <c:numFmt formatCode="General" sourceLinked="1"/>
        <c:majorTickMark val="out"/>
        <c:minorTickMark val="none"/>
        <c:tickLblPos val="nextTo"/>
        <c:crossAx val="1252992351"/>
        <c:crosses val="autoZero"/>
        <c:auto val="1"/>
        <c:lblAlgn val="ctr"/>
        <c:lblOffset val="100"/>
        <c:noMultiLvlLbl val="0"/>
      </c:catAx>
      <c:spPr>
        <a:noFill/>
        <a:ln>
          <a:noFill/>
        </a:ln>
        <a:effectLst/>
      </c:spPr>
    </c:plotArea>
    <c:plotVisOnly val="1"/>
    <c:dispBlanksAs val="gap"/>
    <c:showDLblsOverMax val="0"/>
  </c:chart>
  <c:spPr>
    <a:solidFill>
      <a:schemeClr val="tx2"/>
    </a:solid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767693585201697"/>
          <c:y val="0.14178134556574926"/>
          <c:w val="0.64678381799352325"/>
          <c:h val="0.5683009790840583"/>
        </c:manualLayout>
      </c:layout>
      <c:barChart>
        <c:barDir val="col"/>
        <c:grouping val="clustered"/>
        <c:varyColors val="0"/>
        <c:ser>
          <c:idx val="0"/>
          <c:order val="0"/>
          <c:tx>
            <c:strRef>
              <c:f>'[Avance metas PDD sector_presentación_oct2023.xlsx]Meta 402'!$B$2</c:f>
              <c:strCache>
                <c:ptCount val="1"/>
                <c:pt idx="0">
                  <c:v>Programación RE</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sector_presentación_oct2023.xlsx]Meta 402'!$A$3:$A$8</c:f>
              <c:strCache>
                <c:ptCount val="1"/>
                <c:pt idx="0">
                  <c:v>2023</c:v>
                </c:pt>
              </c:strCache>
              <c:extLst/>
            </c:strRef>
          </c:cat>
          <c:val>
            <c:numRef>
              <c:f>'[Avance metas PDD sector_presentación_oct2023.xlsx]Meta 402'!$B$3:$B$8</c:f>
              <c:numCache>
                <c:formatCode>General</c:formatCode>
                <c:ptCount val="1"/>
                <c:pt idx="0">
                  <c:v>2</c:v>
                </c:pt>
              </c:numCache>
              <c:extLst/>
            </c:numRef>
          </c:val>
          <c:extLst>
            <c:ext xmlns:c16="http://schemas.microsoft.com/office/drawing/2014/chart" uri="{C3380CC4-5D6E-409C-BE32-E72D297353CC}">
              <c16:uniqueId val="{00000000-1521-469C-8182-246FC60BDBCF}"/>
            </c:ext>
          </c:extLst>
        </c:ser>
        <c:ser>
          <c:idx val="1"/>
          <c:order val="1"/>
          <c:tx>
            <c:strRef>
              <c:f>'[Avance metas PDD sector_presentación_oct2023.xlsx]Meta 402'!$C$2</c:f>
              <c:strCache>
                <c:ptCount val="1"/>
                <c:pt idx="0">
                  <c:v>Ejecutado RE</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sector_presentación_oct2023.xlsx]Meta 402'!$A$3:$A$8</c:f>
              <c:strCache>
                <c:ptCount val="1"/>
                <c:pt idx="0">
                  <c:v>2023</c:v>
                </c:pt>
              </c:strCache>
              <c:extLst/>
            </c:strRef>
          </c:cat>
          <c:val>
            <c:numRef>
              <c:f>'[Avance metas PDD sector_presentación_oct2023.xlsx]Meta 402'!$C$3:$C$8</c:f>
              <c:numCache>
                <c:formatCode>General</c:formatCode>
                <c:ptCount val="1"/>
                <c:pt idx="0">
                  <c:v>2</c:v>
                </c:pt>
              </c:numCache>
              <c:extLst/>
            </c:numRef>
          </c:val>
          <c:extLst>
            <c:ext xmlns:c16="http://schemas.microsoft.com/office/drawing/2014/chart" uri="{C3380CC4-5D6E-409C-BE32-E72D297353CC}">
              <c16:uniqueId val="{00000001-1521-469C-8182-246FC60BDBCF}"/>
            </c:ext>
          </c:extLst>
        </c:ser>
        <c:dLbls>
          <c:showLegendKey val="0"/>
          <c:showVal val="1"/>
          <c:showCatName val="0"/>
          <c:showSerName val="0"/>
          <c:showPercent val="0"/>
          <c:showBubbleSize val="0"/>
        </c:dLbls>
        <c:gapWidth val="150"/>
        <c:overlap val="-27"/>
        <c:axId val="385800320"/>
        <c:axId val="385792416"/>
      </c:barChart>
      <c:catAx>
        <c:axId val="385800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85792416"/>
        <c:crosses val="autoZero"/>
        <c:auto val="1"/>
        <c:lblAlgn val="ctr"/>
        <c:lblOffset val="100"/>
        <c:noMultiLvlLbl val="0"/>
      </c:catAx>
      <c:valAx>
        <c:axId val="385792416"/>
        <c:scaling>
          <c:orientation val="minMax"/>
          <c:max val="2"/>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s-CO" sz="1200" dirty="0"/>
                  <a:t># de </a:t>
                </a:r>
                <a:r>
                  <a:rPr lang="es-CO" sz="1200" dirty="0" err="1"/>
                  <a:t>Regiotrams</a:t>
                </a:r>
                <a:endParaRPr lang="es-CO" sz="1200" dirty="0"/>
              </a:p>
            </c:rich>
          </c:tx>
          <c:layout>
            <c:manualLayout>
              <c:xMode val="edge"/>
              <c:yMode val="edge"/>
              <c:x val="0.17643003247488928"/>
              <c:y val="0.2174437777021886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385800320"/>
        <c:crosses val="autoZero"/>
        <c:crossBetween val="between"/>
        <c:majorUnit val="0.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solid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'[Avance metas PDD sector_presentación_oct2023.xlsx]Metas IDU'!$D$1</c:f>
              <c:strCache>
                <c:ptCount val="1"/>
                <c:pt idx="0">
                  <c:v>Programado</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sector_presentación_oct2023.xlsx]Metas IDU'!$C$5</c:f>
              <c:strCache>
                <c:ptCount val="1"/>
                <c:pt idx="0">
                  <c:v>376. Avanzar en un 60% en la construcción del cable aéreo de San Cristóbal y el 100% de la estructuración de otros 2 cables</c:v>
                </c:pt>
              </c:strCache>
            </c:strRef>
          </c:cat>
          <c:val>
            <c:numRef>
              <c:f>'[Avance metas PDD sector_presentación_oct2023.xlsx]Metas IDU'!$D$5</c:f>
              <c:numCache>
                <c:formatCode>0</c:formatCode>
                <c:ptCount val="1"/>
                <c:pt idx="0">
                  <c:v>2</c:v>
                </c:pt>
              </c:numCache>
            </c:numRef>
          </c:val>
          <c:extLst>
            <c:ext xmlns:c16="http://schemas.microsoft.com/office/drawing/2014/chart" uri="{C3380CC4-5D6E-409C-BE32-E72D297353CC}">
              <c16:uniqueId val="{00000000-A97E-4131-9B06-27DC17EE2155}"/>
            </c:ext>
          </c:extLst>
        </c:ser>
        <c:dLbls>
          <c:dLblPos val="outEnd"/>
          <c:showLegendKey val="0"/>
          <c:showVal val="1"/>
          <c:showCatName val="0"/>
          <c:showSerName val="0"/>
          <c:showPercent val="0"/>
          <c:showBubbleSize val="0"/>
        </c:dLbls>
        <c:gapWidth val="220"/>
        <c:axId val="892145183"/>
        <c:axId val="892144767"/>
      </c:barChart>
      <c:barChart>
        <c:barDir val="col"/>
        <c:grouping val="clustered"/>
        <c:varyColors val="0"/>
        <c:ser>
          <c:idx val="1"/>
          <c:order val="1"/>
          <c:tx>
            <c:strRef>
              <c:f>'[Avance metas PDD sector_presentación_oct2023.xlsx]Metas IDU'!$E$1</c:f>
              <c:strCache>
                <c:ptCount val="1"/>
                <c:pt idx="0">
                  <c:v> % Ejecutado al PDD</c:v>
                </c:pt>
              </c:strCache>
            </c:strRef>
          </c:tx>
          <c:spPr>
            <a:solidFill>
              <a:schemeClr val="accent1">
                <a:shade val="76000"/>
              </a:schemeClr>
            </a:solidFill>
            <a:ln>
              <a:noFill/>
            </a:ln>
            <a:effectLst/>
          </c:spPr>
          <c:invertIfNegative val="0"/>
          <c:dLbls>
            <c:dLbl>
              <c:idx val="0"/>
              <c:layout>
                <c:manualLayout>
                  <c:x val="0.17192982456140352"/>
                  <c:y val="0.18137254901960784"/>
                </c:manualLayout>
              </c:layout>
              <c:tx>
                <c:rich>
                  <a:bodyPr/>
                  <a:lstStyle/>
                  <a:p>
                    <a:r>
                      <a:rPr lang="en-US" dirty="0"/>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97E-4131-9B06-27DC17EE2155}"/>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sector_presentación_oct2023.xlsx]Metas IDU'!$C$5</c:f>
              <c:strCache>
                <c:ptCount val="1"/>
                <c:pt idx="0">
                  <c:v>376. Avanzar en un 60% en la construcción del cable aéreo de San Cristóbal y el 100% de la estructuración de otros 2 cables</c:v>
                </c:pt>
              </c:strCache>
            </c:strRef>
          </c:cat>
          <c:val>
            <c:numRef>
              <c:f>'[Avance metas PDD sector_presentación_oct2023.xlsx]Metas IDU'!$E$5</c:f>
              <c:numCache>
                <c:formatCode>0.00%</c:formatCode>
                <c:ptCount val="1"/>
                <c:pt idx="0">
                  <c:v>1</c:v>
                </c:pt>
              </c:numCache>
            </c:numRef>
          </c:val>
          <c:extLst>
            <c:ext xmlns:c16="http://schemas.microsoft.com/office/drawing/2014/chart" uri="{C3380CC4-5D6E-409C-BE32-E72D297353CC}">
              <c16:uniqueId val="{00000002-A97E-4131-9B06-27DC17EE2155}"/>
            </c:ext>
          </c:extLst>
        </c:ser>
        <c:dLbls>
          <c:showLegendKey val="0"/>
          <c:showVal val="0"/>
          <c:showCatName val="0"/>
          <c:showSerName val="0"/>
          <c:showPercent val="0"/>
          <c:showBubbleSize val="0"/>
        </c:dLbls>
        <c:gapWidth val="310"/>
        <c:axId val="865207951"/>
        <c:axId val="865190063"/>
      </c:barChart>
      <c:catAx>
        <c:axId val="892145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892144767"/>
        <c:crosses val="autoZero"/>
        <c:auto val="1"/>
        <c:lblAlgn val="ctr"/>
        <c:lblOffset val="100"/>
        <c:noMultiLvlLbl val="0"/>
      </c:catAx>
      <c:valAx>
        <c:axId val="892144767"/>
        <c:scaling>
          <c:orientation val="minMax"/>
        </c:scaling>
        <c:delete val="0"/>
        <c:axPos val="l"/>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s-CO" sz="800"/>
                  <a:t>Metros</a:t>
                </a:r>
                <a:r>
                  <a:rPr lang="es-CO" sz="800" baseline="0"/>
                  <a:t> cuadrados en Miles</a:t>
                </a:r>
                <a:endParaRPr lang="es-CO" sz="800"/>
              </a:p>
            </c:rich>
          </c:tx>
          <c:overlay val="0"/>
          <c:spPr>
            <a:noFill/>
            <a:ln>
              <a:noFill/>
            </a:ln>
            <a:effectLst/>
          </c:spPr>
          <c:txPr>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s-CO"/>
          </a:p>
        </c:txPr>
        <c:crossAx val="892145183"/>
        <c:crosses val="autoZero"/>
        <c:crossBetween val="between"/>
      </c:valAx>
      <c:valAx>
        <c:axId val="865190063"/>
        <c:scaling>
          <c:orientation val="minMax"/>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865207951"/>
        <c:crosses val="max"/>
        <c:crossBetween val="between"/>
      </c:valAx>
      <c:catAx>
        <c:axId val="865207951"/>
        <c:scaling>
          <c:orientation val="minMax"/>
        </c:scaling>
        <c:delete val="1"/>
        <c:axPos val="b"/>
        <c:numFmt formatCode="General" sourceLinked="1"/>
        <c:majorTickMark val="out"/>
        <c:minorTickMark val="none"/>
        <c:tickLblPos val="nextTo"/>
        <c:crossAx val="865190063"/>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'[Avance metas PDD sector_presentación_oct2023.xlsx]Entidades sector'!$D$87</c:f>
              <c:strCache>
                <c:ptCount val="1"/>
                <c:pt idx="0">
                  <c:v>Programado</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sector'!$C$88:$C$90</c:f>
              <c:strCache>
                <c:ptCount val="3"/>
                <c:pt idx="0">
                  <c:v>393. Mejoramiento de 43 estaciones del sistema TransMilenio</c:v>
                </c:pt>
                <c:pt idx="1">
                  <c:v>394. Diseñar y contratar la construcción de la estación central del Sistema TransMilenio</c:v>
                </c:pt>
                <c:pt idx="2">
                  <c:v>396. Diseñar y contratar la construcción de 6 patios troncales y zonales del SITP</c:v>
                </c:pt>
              </c:strCache>
            </c:strRef>
          </c:cat>
          <c:val>
            <c:numRef>
              <c:f>'[Avance metas PDD sector_presentación_oct2023.xlsx]Entidades sector'!$D$88:$D$90</c:f>
              <c:numCache>
                <c:formatCode>0</c:formatCode>
                <c:ptCount val="3"/>
                <c:pt idx="0">
                  <c:v>41</c:v>
                </c:pt>
                <c:pt idx="1">
                  <c:v>1</c:v>
                </c:pt>
                <c:pt idx="2">
                  <c:v>4</c:v>
                </c:pt>
              </c:numCache>
            </c:numRef>
          </c:val>
          <c:extLst>
            <c:ext xmlns:c16="http://schemas.microsoft.com/office/drawing/2014/chart" uri="{C3380CC4-5D6E-409C-BE32-E72D297353CC}">
              <c16:uniqueId val="{00000000-10AC-42EF-9C5A-D2E8CDAAA61E}"/>
            </c:ext>
          </c:extLst>
        </c:ser>
        <c:ser>
          <c:idx val="1"/>
          <c:order val="1"/>
          <c:tx>
            <c:strRef>
              <c:f>'[Avance metas PDD sector_presentación_oct2023.xlsx]Entidades sector'!$E$87</c:f>
              <c:strCache>
                <c:ptCount val="1"/>
                <c:pt idx="0">
                  <c:v>Ejecutado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sector'!$C$88:$C$90</c:f>
              <c:strCache>
                <c:ptCount val="3"/>
                <c:pt idx="0">
                  <c:v>393. Mejoramiento de 43 estaciones del sistema TransMilenio</c:v>
                </c:pt>
                <c:pt idx="1">
                  <c:v>394. Diseñar y contratar la construcción de la estación central del Sistema TransMilenio</c:v>
                </c:pt>
                <c:pt idx="2">
                  <c:v>396. Diseñar y contratar la construcción de 6 patios troncales y zonales del SITP</c:v>
                </c:pt>
              </c:strCache>
            </c:strRef>
          </c:cat>
          <c:val>
            <c:numRef>
              <c:f>'[Avance metas PDD sector_presentación_oct2023.xlsx]Entidades sector'!$E$88:$E$90</c:f>
              <c:numCache>
                <c:formatCode>0</c:formatCode>
                <c:ptCount val="3"/>
                <c:pt idx="0">
                  <c:v>36</c:v>
                </c:pt>
                <c:pt idx="1">
                  <c:v>0</c:v>
                </c:pt>
                <c:pt idx="2">
                  <c:v>4</c:v>
                </c:pt>
              </c:numCache>
            </c:numRef>
          </c:val>
          <c:extLst>
            <c:ext xmlns:c16="http://schemas.microsoft.com/office/drawing/2014/chart" uri="{C3380CC4-5D6E-409C-BE32-E72D297353CC}">
              <c16:uniqueId val="{00000001-10AC-42EF-9C5A-D2E8CDAAA61E}"/>
            </c:ext>
          </c:extLst>
        </c:ser>
        <c:dLbls>
          <c:showLegendKey val="0"/>
          <c:showVal val="1"/>
          <c:showCatName val="0"/>
          <c:showSerName val="0"/>
          <c:showPercent val="0"/>
          <c:showBubbleSize val="0"/>
        </c:dLbls>
        <c:gapWidth val="150"/>
        <c:axId val="2019051455"/>
        <c:axId val="1967327487"/>
      </c:barChart>
      <c:lineChart>
        <c:grouping val="standard"/>
        <c:varyColors val="0"/>
        <c:ser>
          <c:idx val="2"/>
          <c:order val="2"/>
          <c:tx>
            <c:strRef>
              <c:f>'[Avance metas PDD sector_presentación_oct2023.xlsx]Entidades sector'!$F$87</c:f>
              <c:strCache>
                <c:ptCount val="1"/>
                <c:pt idx="0">
                  <c:v>Ejecutado PDD</c:v>
                </c:pt>
              </c:strCache>
            </c:strRef>
          </c:tx>
          <c:spPr>
            <a:ln w="28575" cap="rnd">
              <a:noFill/>
              <a:round/>
            </a:ln>
            <a:effectLst/>
          </c:spPr>
          <c:marker>
            <c:symbol val="none"/>
          </c:marker>
          <c:dLbls>
            <c:dLbl>
              <c:idx val="2"/>
              <c:layout>
                <c:manualLayout>
                  <c:x val="-4.5937207137364128E-2"/>
                  <c:y val="7.3585626911314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58-4B0E-9DE2-BCB88D4FA71E}"/>
                </c:ext>
              </c:extLst>
            </c:dLbl>
            <c:spPr>
              <a:solidFill>
                <a:schemeClr val="bg2">
                  <a:lumMod val="20000"/>
                  <a:lumOff val="80000"/>
                </a:schemeClr>
              </a:solidFill>
              <a:ln>
                <a:solidFill>
                  <a:schemeClr val="accent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sector'!$C$88:$C$90</c:f>
              <c:strCache>
                <c:ptCount val="3"/>
                <c:pt idx="0">
                  <c:v>393. Mejoramiento de 43 estaciones del sistema TransMilenio</c:v>
                </c:pt>
                <c:pt idx="1">
                  <c:v>394. Diseñar y contratar la construcción de la estación central del Sistema TransMilenio</c:v>
                </c:pt>
                <c:pt idx="2">
                  <c:v>396. Diseñar y contratar la construcción de 6 patios troncales y zonales del SITP</c:v>
                </c:pt>
              </c:strCache>
            </c:strRef>
          </c:cat>
          <c:val>
            <c:numRef>
              <c:f>'[Avance metas PDD sector_presentación_oct2023.xlsx]Entidades sector'!$F$88:$F$90</c:f>
              <c:numCache>
                <c:formatCode>0%</c:formatCode>
                <c:ptCount val="3"/>
                <c:pt idx="0" formatCode="0.00%">
                  <c:v>0.87804878048780488</c:v>
                </c:pt>
                <c:pt idx="1">
                  <c:v>0</c:v>
                </c:pt>
                <c:pt idx="2" formatCode="0.00%">
                  <c:v>1</c:v>
                </c:pt>
              </c:numCache>
            </c:numRef>
          </c:val>
          <c:smooth val="0"/>
          <c:extLst>
            <c:ext xmlns:c16="http://schemas.microsoft.com/office/drawing/2014/chart" uri="{C3380CC4-5D6E-409C-BE32-E72D297353CC}">
              <c16:uniqueId val="{00000002-10AC-42EF-9C5A-D2E8CDAAA61E}"/>
            </c:ext>
          </c:extLst>
        </c:ser>
        <c:dLbls>
          <c:showLegendKey val="0"/>
          <c:showVal val="1"/>
          <c:showCatName val="0"/>
          <c:showSerName val="0"/>
          <c:showPercent val="0"/>
          <c:showBubbleSize val="0"/>
        </c:dLbls>
        <c:marker val="1"/>
        <c:smooth val="0"/>
        <c:axId val="1252999839"/>
        <c:axId val="1252992351"/>
      </c:lineChart>
      <c:catAx>
        <c:axId val="201905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967327487"/>
        <c:crosses val="autoZero"/>
        <c:auto val="1"/>
        <c:lblAlgn val="ctr"/>
        <c:lblOffset val="100"/>
        <c:noMultiLvlLbl val="0"/>
      </c:catAx>
      <c:valAx>
        <c:axId val="1967327487"/>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019051455"/>
        <c:crosses val="autoZero"/>
        <c:crossBetween val="between"/>
      </c:valAx>
      <c:valAx>
        <c:axId val="1252992351"/>
        <c:scaling>
          <c:orientation val="minMax"/>
          <c:max val="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52999839"/>
        <c:crosses val="max"/>
        <c:crossBetween val="between"/>
      </c:valAx>
      <c:catAx>
        <c:axId val="1252999839"/>
        <c:scaling>
          <c:orientation val="minMax"/>
        </c:scaling>
        <c:delete val="1"/>
        <c:axPos val="b"/>
        <c:numFmt formatCode="General" sourceLinked="1"/>
        <c:majorTickMark val="out"/>
        <c:minorTickMark val="none"/>
        <c:tickLblPos val="nextTo"/>
        <c:crossAx val="1252992351"/>
        <c:crosses val="autoZero"/>
        <c:auto val="1"/>
        <c:lblAlgn val="ctr"/>
        <c:lblOffset val="100"/>
        <c:noMultiLvlLbl val="0"/>
      </c:catAx>
      <c:spPr>
        <a:noFill/>
        <a:ln>
          <a:noFill/>
        </a:ln>
        <a:effectLst/>
      </c:spPr>
    </c:plotArea>
    <c:legend>
      <c:legendPos val="r"/>
      <c:layout>
        <c:manualLayout>
          <c:xMode val="edge"/>
          <c:yMode val="edge"/>
          <c:x val="0.83083179993959833"/>
          <c:y val="0.64937182450817499"/>
          <c:w val="0.1573058038563685"/>
          <c:h val="0.18290742613595318"/>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'[Avance metas PDD sector_presentación_oct2023.xlsx]Entidades sector'!$D$93</c:f>
              <c:strCache>
                <c:ptCount val="1"/>
                <c:pt idx="0">
                  <c:v>Programado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sector'!$C$94:$C$96</c:f>
              <c:strCache>
                <c:ptCount val="3"/>
                <c:pt idx="0">
                  <c:v>393. Mejoramiento de 43 estaciones del sistema TransMilenio</c:v>
                </c:pt>
                <c:pt idx="1">
                  <c:v>394. Diseñar y contratar la construcción de la estación central del Sistema TransMilenio</c:v>
                </c:pt>
                <c:pt idx="2">
                  <c:v>396. Diseñar y contratar la construcción de 6 patios troncales y zonales del SITP</c:v>
                </c:pt>
              </c:strCache>
            </c:strRef>
          </c:cat>
          <c:val>
            <c:numRef>
              <c:f>'[Avance metas PDD sector_presentación_oct2023.xlsx]Entidades sector'!$D$94:$D$96</c:f>
              <c:numCache>
                <c:formatCode>0</c:formatCode>
                <c:ptCount val="3"/>
                <c:pt idx="0">
                  <c:v>100</c:v>
                </c:pt>
                <c:pt idx="1">
                  <c:v>100</c:v>
                </c:pt>
                <c:pt idx="2">
                  <c:v>100</c:v>
                </c:pt>
              </c:numCache>
            </c:numRef>
          </c:val>
          <c:extLst>
            <c:ext xmlns:c16="http://schemas.microsoft.com/office/drawing/2014/chart" uri="{C3380CC4-5D6E-409C-BE32-E72D297353CC}">
              <c16:uniqueId val="{00000000-E44D-48CB-AAC6-6E7DCFB1D929}"/>
            </c:ext>
          </c:extLst>
        </c:ser>
        <c:ser>
          <c:idx val="1"/>
          <c:order val="1"/>
          <c:tx>
            <c:strRef>
              <c:f>'[Avance metas PDD sector_presentación_oct2023.xlsx]Entidades sector'!$E$93</c:f>
              <c:strCache>
                <c:ptCount val="1"/>
                <c:pt idx="0">
                  <c:v>Ejecutado</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sector'!$C$94:$C$96</c:f>
              <c:strCache>
                <c:ptCount val="3"/>
                <c:pt idx="0">
                  <c:v>393. Mejoramiento de 43 estaciones del sistema TransMilenio</c:v>
                </c:pt>
                <c:pt idx="1">
                  <c:v>394. Diseñar y contratar la construcción de la estación central del Sistema TransMilenio</c:v>
                </c:pt>
                <c:pt idx="2">
                  <c:v>396. Diseñar y contratar la construcción de 6 patios troncales y zonales del SITP</c:v>
                </c:pt>
              </c:strCache>
            </c:strRef>
          </c:cat>
          <c:val>
            <c:numRef>
              <c:f>'[Avance metas PDD sector_presentación_oct2023.xlsx]Entidades sector'!$E$94:$E$96</c:f>
              <c:numCache>
                <c:formatCode>0</c:formatCode>
                <c:ptCount val="3"/>
                <c:pt idx="0">
                  <c:v>95.832499999999996</c:v>
                </c:pt>
                <c:pt idx="1">
                  <c:v>95.832499999999996</c:v>
                </c:pt>
                <c:pt idx="2">
                  <c:v>95.832499999999996</c:v>
                </c:pt>
              </c:numCache>
            </c:numRef>
          </c:val>
          <c:extLst>
            <c:ext xmlns:c16="http://schemas.microsoft.com/office/drawing/2014/chart" uri="{C3380CC4-5D6E-409C-BE32-E72D297353CC}">
              <c16:uniqueId val="{00000001-E44D-48CB-AAC6-6E7DCFB1D929}"/>
            </c:ext>
          </c:extLst>
        </c:ser>
        <c:dLbls>
          <c:showLegendKey val="0"/>
          <c:showVal val="1"/>
          <c:showCatName val="0"/>
          <c:showSerName val="0"/>
          <c:showPercent val="0"/>
          <c:showBubbleSize val="0"/>
        </c:dLbls>
        <c:gapWidth val="150"/>
        <c:axId val="2019051455"/>
        <c:axId val="1967327487"/>
      </c:barChart>
      <c:lineChart>
        <c:grouping val="standard"/>
        <c:varyColors val="0"/>
        <c:ser>
          <c:idx val="2"/>
          <c:order val="2"/>
          <c:tx>
            <c:strRef>
              <c:f>'[Avance metas PDD sector_presentación_oct2023.xlsx]Entidades sector'!$F$93</c:f>
              <c:strCache>
                <c:ptCount val="1"/>
                <c:pt idx="0">
                  <c:v>Ejecutado PDD</c:v>
                </c:pt>
              </c:strCache>
            </c:strRef>
          </c:tx>
          <c:spPr>
            <a:ln w="28575" cap="rnd">
              <a:noFill/>
              <a:round/>
            </a:ln>
            <a:effectLst/>
          </c:spPr>
          <c:marker>
            <c:symbol val="none"/>
          </c:marker>
          <c:dLbls>
            <c:spPr>
              <a:solidFill>
                <a:schemeClr val="bg2">
                  <a:lumMod val="20000"/>
                  <a:lumOff val="80000"/>
                </a:schemeClr>
              </a:solidFill>
              <a:ln>
                <a:solidFill>
                  <a:schemeClr val="accent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sector'!$C$94:$C$96</c:f>
              <c:strCache>
                <c:ptCount val="3"/>
                <c:pt idx="0">
                  <c:v>393. Mejoramiento de 43 estaciones del sistema TransMilenio</c:v>
                </c:pt>
                <c:pt idx="1">
                  <c:v>394. Diseñar y contratar la construcción de la estación central del Sistema TransMilenio</c:v>
                </c:pt>
                <c:pt idx="2">
                  <c:v>396. Diseñar y contratar la construcción de 6 patios troncales y zonales del SITP</c:v>
                </c:pt>
              </c:strCache>
            </c:strRef>
          </c:cat>
          <c:val>
            <c:numRef>
              <c:f>'[Avance metas PDD sector_presentación_oct2023.xlsx]Entidades sector'!$F$94:$F$96</c:f>
              <c:numCache>
                <c:formatCode>0%</c:formatCode>
                <c:ptCount val="3"/>
                <c:pt idx="0">
                  <c:v>0.95832499999999998</c:v>
                </c:pt>
                <c:pt idx="1">
                  <c:v>0.95832499999999998</c:v>
                </c:pt>
                <c:pt idx="2">
                  <c:v>0.95832499999999998</c:v>
                </c:pt>
              </c:numCache>
            </c:numRef>
          </c:val>
          <c:smooth val="0"/>
          <c:extLst>
            <c:ext xmlns:c16="http://schemas.microsoft.com/office/drawing/2014/chart" uri="{C3380CC4-5D6E-409C-BE32-E72D297353CC}">
              <c16:uniqueId val="{00000002-E44D-48CB-AAC6-6E7DCFB1D929}"/>
            </c:ext>
          </c:extLst>
        </c:ser>
        <c:dLbls>
          <c:showLegendKey val="0"/>
          <c:showVal val="1"/>
          <c:showCatName val="0"/>
          <c:showSerName val="0"/>
          <c:showPercent val="0"/>
          <c:showBubbleSize val="0"/>
        </c:dLbls>
        <c:marker val="1"/>
        <c:smooth val="0"/>
        <c:axId val="1252999839"/>
        <c:axId val="1252992351"/>
      </c:lineChart>
      <c:catAx>
        <c:axId val="201905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967327487"/>
        <c:crosses val="autoZero"/>
        <c:auto val="1"/>
        <c:lblAlgn val="ctr"/>
        <c:lblOffset val="100"/>
        <c:noMultiLvlLbl val="0"/>
      </c:catAx>
      <c:valAx>
        <c:axId val="1967327487"/>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019051455"/>
        <c:crosses val="autoZero"/>
        <c:crossBetween val="between"/>
      </c:valAx>
      <c:valAx>
        <c:axId val="1252992351"/>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52999839"/>
        <c:crosses val="max"/>
        <c:crossBetween val="between"/>
      </c:valAx>
      <c:catAx>
        <c:axId val="1252999839"/>
        <c:scaling>
          <c:orientation val="minMax"/>
        </c:scaling>
        <c:delete val="1"/>
        <c:axPos val="b"/>
        <c:numFmt formatCode="General" sourceLinked="1"/>
        <c:majorTickMark val="out"/>
        <c:minorTickMark val="none"/>
        <c:tickLblPos val="nextTo"/>
        <c:crossAx val="1252992351"/>
        <c:crosses val="autoZero"/>
        <c:auto val="1"/>
        <c:lblAlgn val="ctr"/>
        <c:lblOffset val="100"/>
        <c:noMultiLvlLbl val="0"/>
      </c:catAx>
      <c:spPr>
        <a:noFill/>
        <a:ln>
          <a:noFill/>
        </a:ln>
        <a:effectLst/>
      </c:spPr>
    </c:plotArea>
    <c:legend>
      <c:legendPos val="r"/>
      <c:layout>
        <c:manualLayout>
          <c:xMode val="edge"/>
          <c:yMode val="edge"/>
          <c:x val="0.81097138683664982"/>
          <c:y val="0.57674185508921472"/>
          <c:w val="0.16606931964562816"/>
          <c:h val="0.18290742613595318"/>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tx2"/>
    </a:solid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'Entidades sector'!$D$122</c:f>
              <c:strCache>
                <c:ptCount val="1"/>
                <c:pt idx="0">
                  <c:v>Programado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'Entidades sector'!$C$123:$C$124</c:f>
              <c:strCache>
                <c:ptCount val="2"/>
                <c:pt idx="0">
                  <c:v>375. Aumentar en 4 puntos porcentuales la confiabilidad del servicio del SITP en sus componentes troncal y zonal</c:v>
                </c:pt>
                <c:pt idx="1">
                  <c:v>399. Reducir en 2 puntos porcentuales la evasión en el SITP</c:v>
                </c:pt>
              </c:strCache>
            </c:strRef>
          </c:cat>
          <c:val>
            <c:numRef>
              <c:f>'Entidades sector'!$D$123:$D$124</c:f>
              <c:numCache>
                <c:formatCode>General</c:formatCode>
                <c:ptCount val="2"/>
                <c:pt idx="0" formatCode="0.00">
                  <c:v>82.5</c:v>
                </c:pt>
                <c:pt idx="1">
                  <c:v>13.36</c:v>
                </c:pt>
              </c:numCache>
            </c:numRef>
          </c:val>
          <c:extLst>
            <c:ext xmlns:c16="http://schemas.microsoft.com/office/drawing/2014/chart" uri="{C3380CC4-5D6E-409C-BE32-E72D297353CC}">
              <c16:uniqueId val="{00000000-B993-4B05-9EBF-5A406124391C}"/>
            </c:ext>
          </c:extLst>
        </c:ser>
        <c:ser>
          <c:idx val="1"/>
          <c:order val="1"/>
          <c:tx>
            <c:strRef>
              <c:f>'Entidades sector'!$E$122</c:f>
              <c:strCache>
                <c:ptCount val="1"/>
                <c:pt idx="0">
                  <c:v>Ejecutado</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'Entidades sector'!$C$123:$C$124</c:f>
              <c:strCache>
                <c:ptCount val="2"/>
                <c:pt idx="0">
                  <c:v>375. Aumentar en 4 puntos porcentuales la confiabilidad del servicio del SITP en sus componentes troncal y zonal</c:v>
                </c:pt>
                <c:pt idx="1">
                  <c:v>399. Reducir en 2 puntos porcentuales la evasión en el SITP</c:v>
                </c:pt>
              </c:strCache>
            </c:strRef>
          </c:cat>
          <c:val>
            <c:numRef>
              <c:f>'Entidades sector'!$E$123:$E$124</c:f>
              <c:numCache>
                <c:formatCode>General</c:formatCode>
                <c:ptCount val="2"/>
                <c:pt idx="0" formatCode="0.00">
                  <c:v>88.11</c:v>
                </c:pt>
                <c:pt idx="1">
                  <c:v>15.32</c:v>
                </c:pt>
              </c:numCache>
            </c:numRef>
          </c:val>
          <c:extLst>
            <c:ext xmlns:c16="http://schemas.microsoft.com/office/drawing/2014/chart" uri="{C3380CC4-5D6E-409C-BE32-E72D297353CC}">
              <c16:uniqueId val="{00000001-B993-4B05-9EBF-5A406124391C}"/>
            </c:ext>
          </c:extLst>
        </c:ser>
        <c:dLbls>
          <c:showLegendKey val="0"/>
          <c:showVal val="1"/>
          <c:showCatName val="0"/>
          <c:showSerName val="0"/>
          <c:showPercent val="0"/>
          <c:showBubbleSize val="0"/>
        </c:dLbls>
        <c:gapWidth val="150"/>
        <c:axId val="2019051455"/>
        <c:axId val="1967327487"/>
      </c:barChart>
      <c:lineChart>
        <c:grouping val="standard"/>
        <c:varyColors val="0"/>
        <c:ser>
          <c:idx val="2"/>
          <c:order val="2"/>
          <c:tx>
            <c:strRef>
              <c:f>'Entidades sector'!$F$122</c:f>
              <c:strCache>
                <c:ptCount val="1"/>
                <c:pt idx="0">
                  <c:v>Ejecutado PDD</c:v>
                </c:pt>
              </c:strCache>
            </c:strRef>
          </c:tx>
          <c:spPr>
            <a:ln w="28575" cap="rnd">
              <a:noFill/>
              <a:round/>
            </a:ln>
            <a:effectLst/>
          </c:spPr>
          <c:marker>
            <c:symbol val="none"/>
          </c:marker>
          <c:dLbls>
            <c:spPr>
              <a:solidFill>
                <a:schemeClr val="bg2">
                  <a:lumMod val="20000"/>
                  <a:lumOff val="80000"/>
                </a:schemeClr>
              </a:solidFill>
              <a:ln>
                <a:solidFill>
                  <a:schemeClr val="accent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'Entidades sector'!$C$123:$C$124</c:f>
              <c:strCache>
                <c:ptCount val="2"/>
                <c:pt idx="0">
                  <c:v>375. Aumentar en 4 puntos porcentuales la confiabilidad del servicio del SITP en sus componentes troncal y zonal</c:v>
                </c:pt>
                <c:pt idx="1">
                  <c:v>399. Reducir en 2 puntos porcentuales la evasión en el SITP</c:v>
                </c:pt>
              </c:strCache>
            </c:strRef>
          </c:cat>
          <c:val>
            <c:numRef>
              <c:f>'Entidades sector'!$F$123:$F$124</c:f>
              <c:numCache>
                <c:formatCode>0.00%</c:formatCode>
                <c:ptCount val="2"/>
                <c:pt idx="0">
                  <c:v>1.0680000000000001</c:v>
                </c:pt>
                <c:pt idx="1">
                  <c:v>0.87206266318537851</c:v>
                </c:pt>
              </c:numCache>
            </c:numRef>
          </c:val>
          <c:smooth val="0"/>
          <c:extLst>
            <c:ext xmlns:c16="http://schemas.microsoft.com/office/drawing/2014/chart" uri="{C3380CC4-5D6E-409C-BE32-E72D297353CC}">
              <c16:uniqueId val="{00000002-B993-4B05-9EBF-5A406124391C}"/>
            </c:ext>
          </c:extLst>
        </c:ser>
        <c:dLbls>
          <c:showLegendKey val="0"/>
          <c:showVal val="1"/>
          <c:showCatName val="0"/>
          <c:showSerName val="0"/>
          <c:showPercent val="0"/>
          <c:showBubbleSize val="0"/>
        </c:dLbls>
        <c:marker val="1"/>
        <c:smooth val="0"/>
        <c:axId val="1252999839"/>
        <c:axId val="1252992351"/>
      </c:lineChart>
      <c:catAx>
        <c:axId val="201905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O"/>
          </a:p>
        </c:txPr>
        <c:crossAx val="1967327487"/>
        <c:crosses val="autoZero"/>
        <c:auto val="1"/>
        <c:lblAlgn val="ctr"/>
        <c:lblOffset val="100"/>
        <c:noMultiLvlLbl val="0"/>
      </c:catAx>
      <c:valAx>
        <c:axId val="1967327487"/>
        <c:scaling>
          <c:orientation val="minMax"/>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019051455"/>
        <c:crosses val="autoZero"/>
        <c:crossBetween val="between"/>
      </c:valAx>
      <c:valAx>
        <c:axId val="1252992351"/>
        <c:scaling>
          <c:orientation val="minMax"/>
          <c:max val="1.150000000000000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52999839"/>
        <c:crosses val="max"/>
        <c:crossBetween val="between"/>
      </c:valAx>
      <c:catAx>
        <c:axId val="1252999839"/>
        <c:scaling>
          <c:orientation val="minMax"/>
        </c:scaling>
        <c:delete val="1"/>
        <c:axPos val="b"/>
        <c:numFmt formatCode="General" sourceLinked="1"/>
        <c:majorTickMark val="out"/>
        <c:minorTickMark val="none"/>
        <c:tickLblPos val="nextTo"/>
        <c:crossAx val="1252992351"/>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'[Ejecución presupuesto 31 oct 2023.xlsx]Gráfica'!$C$4</c:f>
              <c:strCache>
                <c:ptCount val="1"/>
                <c:pt idx="0">
                  <c:v>Presupuesto</c:v>
                </c:pt>
              </c:strCache>
            </c:strRef>
          </c:tx>
          <c:spPr>
            <a:solidFill>
              <a:schemeClr val="accent6"/>
            </a:solidFill>
            <a:ln>
              <a:noFill/>
            </a:ln>
            <a:effectLst/>
          </c:spPr>
          <c:invertIfNegative val="0"/>
          <c:cat>
            <c:strRef>
              <c:f>'[Ejecución presupuesto 31 oct 2023.xlsx]Gráfica'!$B$5:$B$6</c:f>
              <c:strCache>
                <c:ptCount val="2"/>
                <c:pt idx="0">
                  <c:v>Ingreso</c:v>
                </c:pt>
                <c:pt idx="1">
                  <c:v>Gasto</c:v>
                </c:pt>
              </c:strCache>
            </c:strRef>
          </c:cat>
          <c:val>
            <c:numRef>
              <c:f>'[Ejecución presupuesto 31 oct 2023.xlsx]Gráfica'!$C$5:$C$6</c:f>
              <c:numCache>
                <c:formatCode>_-"$"\ * #,##0,,_-;\-"$"\ * #,##0_-;_-"$"\ * "-"??_-;_-@_-</c:formatCode>
                <c:ptCount val="2"/>
                <c:pt idx="0">
                  <c:v>53997614000</c:v>
                </c:pt>
                <c:pt idx="1">
                  <c:v>52633337199</c:v>
                </c:pt>
              </c:numCache>
            </c:numRef>
          </c:val>
          <c:extLst>
            <c:ext xmlns:c16="http://schemas.microsoft.com/office/drawing/2014/chart" uri="{C3380CC4-5D6E-409C-BE32-E72D297353CC}">
              <c16:uniqueId val="{00000000-C585-4674-9A94-0999D2DE851E}"/>
            </c:ext>
          </c:extLst>
        </c:ser>
        <c:ser>
          <c:idx val="1"/>
          <c:order val="1"/>
          <c:tx>
            <c:strRef>
              <c:f>'[Ejecución presupuesto 31 oct 2023.xlsx]Gráfica'!$D$4</c:f>
              <c:strCache>
                <c:ptCount val="1"/>
                <c:pt idx="0">
                  <c:v>Ejecución</c:v>
                </c:pt>
              </c:strCache>
            </c:strRef>
          </c:tx>
          <c:spPr>
            <a:solidFill>
              <a:schemeClr val="accent5"/>
            </a:solidFill>
            <a:ln>
              <a:noFill/>
            </a:ln>
            <a:effectLst/>
          </c:spPr>
          <c:invertIfNegative val="0"/>
          <c:dLbls>
            <c:dLbl>
              <c:idx val="0"/>
              <c:layout>
                <c:manualLayout>
                  <c:x val="-5.0505050505050509E-3"/>
                  <c:y val="-1.8390801934538591E-2"/>
                </c:manualLayout>
              </c:layout>
              <c:tx>
                <c:rich>
                  <a:bodyPr rot="0" spcFirstLastPara="1" vertOverflow="clip" horzOverflow="clip" vert="horz" wrap="square" lIns="38100" tIns="19050" rIns="38100" bIns="19050" anchor="ctr" anchorCtr="1">
                    <a:spAutoFit/>
                  </a:bodyPr>
                  <a:lstStyle/>
                  <a:p>
                    <a:pPr>
                      <a:defRPr sz="1600" b="0" i="0" u="none" strike="noStrike" kern="1200" baseline="0">
                        <a:solidFill>
                          <a:schemeClr val="dk1"/>
                        </a:solidFill>
                        <a:latin typeface="+mn-lt"/>
                        <a:ea typeface="+mn-ea"/>
                        <a:cs typeface="+mn-cs"/>
                      </a:defRPr>
                    </a:pPr>
                    <a:fld id="{B2ECFDDD-0EDC-4A4E-B09C-201ADB3D37DA}" type="CELLRANGE">
                      <a:rPr lang="en-US" sz="1600"/>
                      <a:pPr>
                        <a:defRPr sz="1600">
                          <a:solidFill>
                            <a:schemeClr val="dk1"/>
                          </a:solidFill>
                        </a:defRPr>
                      </a:pPr>
                      <a:t>[CELLRANGE]</a:t>
                    </a:fld>
                    <a:endParaRPr lang="es-CO"/>
                  </a:p>
                </c:rich>
              </c:tx>
              <c:spPr>
                <a:solidFill>
                  <a:sysClr val="window" lastClr="FFFFFF"/>
                </a:solidFill>
                <a:ln w="12700" cap="flat" cmpd="sng" algn="ctr">
                  <a:solidFill>
                    <a:sysClr val="windowText" lastClr="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594"/>
                        <a:gd name="adj2" fmla="val 166135"/>
                      </a:avLst>
                    </a:prstGeom>
                    <a:noFill/>
                    <a:ln>
                      <a:noFill/>
                    </a:ln>
                  </c15:spPr>
                  <c15:dlblFieldTable/>
                  <c15:showDataLabelsRange val="1"/>
                </c:ext>
                <c:ext xmlns:c16="http://schemas.microsoft.com/office/drawing/2014/chart" uri="{C3380CC4-5D6E-409C-BE32-E72D297353CC}">
                  <c16:uniqueId val="{00000001-C585-4674-9A94-0999D2DE851E}"/>
                </c:ext>
              </c:extLst>
            </c:dLbl>
            <c:dLbl>
              <c:idx val="1"/>
              <c:layout>
                <c:manualLayout>
                  <c:x val="1.7676767676767676E-2"/>
                  <c:y val="-1.8390801934538591E-2"/>
                </c:manualLayout>
              </c:layout>
              <c:tx>
                <c:rich>
                  <a:bodyPr rot="0" spcFirstLastPara="1" vertOverflow="clip" horzOverflow="clip" vert="horz" wrap="square" lIns="38100" tIns="19050" rIns="38100" bIns="19050" anchor="ctr" anchorCtr="1">
                    <a:spAutoFit/>
                  </a:bodyPr>
                  <a:lstStyle/>
                  <a:p>
                    <a:pPr>
                      <a:defRPr sz="1600" b="0" i="0" u="none" strike="noStrike" kern="1200" baseline="0">
                        <a:solidFill>
                          <a:schemeClr val="dk1"/>
                        </a:solidFill>
                        <a:latin typeface="+mn-lt"/>
                        <a:ea typeface="+mn-ea"/>
                        <a:cs typeface="+mn-cs"/>
                      </a:defRPr>
                    </a:pPr>
                    <a:fld id="{2243F877-DCE4-4281-BBD4-755AD3529A96}" type="CELLRANGE">
                      <a:rPr lang="en-US" sz="1600"/>
                      <a:pPr>
                        <a:defRPr sz="1600">
                          <a:solidFill>
                            <a:schemeClr val="dk1"/>
                          </a:solidFill>
                        </a:defRPr>
                      </a:pPr>
                      <a:t>[CELLRANGE]</a:t>
                    </a:fld>
                    <a:endParaRPr lang="es-CO"/>
                  </a:p>
                </c:rich>
              </c:tx>
              <c:spPr>
                <a:solidFill>
                  <a:sysClr val="window" lastClr="FFFFFF"/>
                </a:solidFill>
                <a:ln w="12700" cap="flat" cmpd="sng" algn="ctr">
                  <a:solidFill>
                    <a:sysClr val="windowText" lastClr="000000"/>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8715"/>
                        <a:gd name="adj2" fmla="val 144891"/>
                      </a:avLst>
                    </a:prstGeom>
                    <a:noFill/>
                    <a:ln>
                      <a:noFill/>
                    </a:ln>
                  </c15:spPr>
                  <c15:dlblFieldTable/>
                  <c15:showDataLabelsRange val="1"/>
                </c:ext>
                <c:ext xmlns:c16="http://schemas.microsoft.com/office/drawing/2014/chart" uri="{C3380CC4-5D6E-409C-BE32-E72D297353CC}">
                  <c16:uniqueId val="{00000002-C585-4674-9A94-0999D2DE851E}"/>
                </c:ext>
              </c:extLst>
            </c:dLbl>
            <c:spPr>
              <a:solidFill>
                <a:sysClr val="window" lastClr="FFFFFF"/>
              </a:solidFill>
              <a:ln w="12700" cap="flat" cmpd="sng" algn="ctr">
                <a:solidFill>
                  <a:sysClr val="windowText" lastClr="000000"/>
                </a:solidFill>
                <a:prstDash val="solid"/>
                <a:miter lim="800000"/>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solidFill>
                    <a:latin typeface="+mn-lt"/>
                    <a:ea typeface="+mn-ea"/>
                    <a:cs typeface="+mn-cs"/>
                  </a:defRPr>
                </a:pPr>
                <a:endParaRPr lang="es-CO"/>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trendline>
            <c:spPr>
              <a:ln w="19050" cap="rnd">
                <a:solidFill>
                  <a:schemeClr val="accent5"/>
                </a:solidFill>
                <a:prstDash val="sysDot"/>
              </a:ln>
              <a:effectLst/>
            </c:spPr>
            <c:trendlineType val="linear"/>
            <c:dispRSqr val="0"/>
            <c:dispEq val="0"/>
          </c:trendline>
          <c:cat>
            <c:strRef>
              <c:f>'[Ejecución presupuesto 31 oct 2023.xlsx]Gráfica'!$B$5:$B$6</c:f>
              <c:strCache>
                <c:ptCount val="2"/>
                <c:pt idx="0">
                  <c:v>Ingreso</c:v>
                </c:pt>
                <c:pt idx="1">
                  <c:v>Gasto</c:v>
                </c:pt>
              </c:strCache>
            </c:strRef>
          </c:cat>
          <c:val>
            <c:numRef>
              <c:f>'[Ejecución presupuesto 31 oct 2023.xlsx]Gráfica'!$D$5:$D$6</c:f>
              <c:numCache>
                <c:formatCode>_-"$"\ * #,##0,,_-;\-"$"\ * #,##0_-;_-"$"\ * "-"??_-;_-@_-</c:formatCode>
                <c:ptCount val="2"/>
                <c:pt idx="0">
                  <c:v>46059845839.930008</c:v>
                </c:pt>
                <c:pt idx="1">
                  <c:v>45991181313.669998</c:v>
                </c:pt>
              </c:numCache>
            </c:numRef>
          </c:val>
          <c:extLst>
            <c:ext xmlns:c15="http://schemas.microsoft.com/office/drawing/2012/chart" uri="{02D57815-91ED-43cb-92C2-25804820EDAC}">
              <c15:datalabelsRange>
                <c15:f>'[Ejecución presupuesto 31 oct 2023.xlsx]Gráfica'!$E$5:$E$6</c15:f>
                <c15:dlblRangeCache>
                  <c:ptCount val="2"/>
                  <c:pt idx="0">
                    <c:v>85%</c:v>
                  </c:pt>
                  <c:pt idx="1">
                    <c:v>87%</c:v>
                  </c:pt>
                </c15:dlblRangeCache>
              </c15:datalabelsRange>
            </c:ext>
            <c:ext xmlns:c16="http://schemas.microsoft.com/office/drawing/2014/chart" uri="{C3380CC4-5D6E-409C-BE32-E72D297353CC}">
              <c16:uniqueId val="{00000004-C585-4674-9A94-0999D2DE851E}"/>
            </c:ext>
          </c:extLst>
        </c:ser>
        <c:dLbls>
          <c:showLegendKey val="0"/>
          <c:showVal val="0"/>
          <c:showCatName val="0"/>
          <c:showSerName val="0"/>
          <c:showPercent val="0"/>
          <c:showBubbleSize val="0"/>
        </c:dLbls>
        <c:gapWidth val="219"/>
        <c:overlap val="-27"/>
        <c:axId val="711851840"/>
        <c:axId val="1998960096"/>
      </c:barChart>
      <c:catAx>
        <c:axId val="71185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98960096"/>
        <c:crosses val="autoZero"/>
        <c:auto val="1"/>
        <c:lblAlgn val="ctr"/>
        <c:lblOffset val="100"/>
        <c:noMultiLvlLbl val="0"/>
      </c:catAx>
      <c:valAx>
        <c:axId val="19989600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 #,##0,,_-;\-&quot;$&quot;\ * #,##0_-;_-&quot;$&quot;\ *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7118518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'Entidades sector'!$D$141</c:f>
              <c:strCache>
                <c:ptCount val="1"/>
                <c:pt idx="0">
                  <c:v>Programado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'Entidades sector'!$C$142:$C$143</c:f>
              <c:strCache>
                <c:ptCount val="2"/>
                <c:pt idx="0">
                  <c:v>353. Diseñar e implementar al 100% una (1) estrategia de intervención de entornos vulnerables, con especial énfasis en las Instituciones Educativas Distritales, el Sistema Integrado de Transporte Público, las ciclorrutas, los parques y las zonas de rumba</c:v>
                </c:pt>
                <c:pt idx="1">
                  <c:v>395. Mantenimiento del 100% de las estaciones del Sistema TransMilenio</c:v>
                </c:pt>
              </c:strCache>
            </c:strRef>
          </c:cat>
          <c:val>
            <c:numRef>
              <c:f>'Entidades sector'!$D$142:$D$143</c:f>
              <c:numCache>
                <c:formatCode>0%</c:formatCode>
                <c:ptCount val="2"/>
                <c:pt idx="0">
                  <c:v>1</c:v>
                </c:pt>
                <c:pt idx="1">
                  <c:v>1</c:v>
                </c:pt>
              </c:numCache>
            </c:numRef>
          </c:val>
          <c:extLst>
            <c:ext xmlns:c16="http://schemas.microsoft.com/office/drawing/2014/chart" uri="{C3380CC4-5D6E-409C-BE32-E72D297353CC}">
              <c16:uniqueId val="{00000000-FA0D-4975-BC67-36D7C963B15B}"/>
            </c:ext>
          </c:extLst>
        </c:ser>
        <c:ser>
          <c:idx val="1"/>
          <c:order val="1"/>
          <c:tx>
            <c:strRef>
              <c:f>'Entidades sector'!$E$141</c:f>
              <c:strCache>
                <c:ptCount val="1"/>
                <c:pt idx="0">
                  <c:v>Ejecutado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'Entidades sector'!$C$142:$C$143</c:f>
              <c:strCache>
                <c:ptCount val="2"/>
                <c:pt idx="0">
                  <c:v>353. Diseñar e implementar al 100% una (1) estrategia de intervención de entornos vulnerables, con especial énfasis en las Instituciones Educativas Distritales, el Sistema Integrado de Transporte Público, las ciclorrutas, los parques y las zonas de rumba</c:v>
                </c:pt>
                <c:pt idx="1">
                  <c:v>395. Mantenimiento del 100% de las estaciones del Sistema TransMilenio</c:v>
                </c:pt>
              </c:strCache>
            </c:strRef>
          </c:cat>
          <c:val>
            <c:numRef>
              <c:f>'Entidades sector'!$E$142:$E$143</c:f>
              <c:numCache>
                <c:formatCode>0%</c:formatCode>
                <c:ptCount val="2"/>
                <c:pt idx="0">
                  <c:v>0.9</c:v>
                </c:pt>
                <c:pt idx="1">
                  <c:v>0.95832499999999998</c:v>
                </c:pt>
              </c:numCache>
            </c:numRef>
          </c:val>
          <c:extLst>
            <c:ext xmlns:c16="http://schemas.microsoft.com/office/drawing/2014/chart" uri="{C3380CC4-5D6E-409C-BE32-E72D297353CC}">
              <c16:uniqueId val="{00000001-FA0D-4975-BC67-36D7C963B15B}"/>
            </c:ext>
          </c:extLst>
        </c:ser>
        <c:dLbls>
          <c:dLblPos val="outEnd"/>
          <c:showLegendKey val="0"/>
          <c:showVal val="1"/>
          <c:showCatName val="0"/>
          <c:showSerName val="0"/>
          <c:showPercent val="0"/>
          <c:showBubbleSize val="0"/>
        </c:dLbls>
        <c:gapWidth val="219"/>
        <c:overlap val="-27"/>
        <c:axId val="343398031"/>
        <c:axId val="343400527"/>
      </c:barChart>
      <c:catAx>
        <c:axId val="34339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343400527"/>
        <c:crosses val="autoZero"/>
        <c:auto val="1"/>
        <c:lblAlgn val="ctr"/>
        <c:lblOffset val="100"/>
        <c:noMultiLvlLbl val="0"/>
      </c:catAx>
      <c:valAx>
        <c:axId val="343400527"/>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43398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'Entidades sector'!$D$161</c:f>
              <c:strCache>
                <c:ptCount val="1"/>
                <c:pt idx="0">
                  <c:v>Programado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'Entidades sector'!$C$162</c:f>
              <c:strCache>
                <c:ptCount val="1"/>
                <c:pt idx="0">
                  <c:v>386. Disminuir en un 10% el tiempo promedio en minutos, de acceso al Transporte Público</c:v>
                </c:pt>
              </c:strCache>
            </c:strRef>
          </c:cat>
          <c:val>
            <c:numRef>
              <c:f>'Entidades sector'!$D$162</c:f>
              <c:numCache>
                <c:formatCode>_(* #,##0.00_);_(* \(#,##0.00\);_(* "-"??_);_(@_)</c:formatCode>
                <c:ptCount val="1"/>
                <c:pt idx="0">
                  <c:v>21.21</c:v>
                </c:pt>
              </c:numCache>
            </c:numRef>
          </c:val>
          <c:extLst>
            <c:ext xmlns:c16="http://schemas.microsoft.com/office/drawing/2014/chart" uri="{C3380CC4-5D6E-409C-BE32-E72D297353CC}">
              <c16:uniqueId val="{00000000-2334-4108-A4AB-F5BF08B7CC15}"/>
            </c:ext>
          </c:extLst>
        </c:ser>
        <c:ser>
          <c:idx val="1"/>
          <c:order val="1"/>
          <c:tx>
            <c:strRef>
              <c:f>'Entidades sector'!$E$161</c:f>
              <c:strCache>
                <c:ptCount val="1"/>
                <c:pt idx="0">
                  <c:v>Ejecutado</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'Entidades sector'!$C$162</c:f>
              <c:strCache>
                <c:ptCount val="1"/>
                <c:pt idx="0">
                  <c:v>386. Disminuir en un 10% el tiempo promedio en minutos, de acceso al Transporte Público</c:v>
                </c:pt>
              </c:strCache>
            </c:strRef>
          </c:cat>
          <c:val>
            <c:numRef>
              <c:f>'Entidades sector'!$E$162</c:f>
              <c:numCache>
                <c:formatCode>_(* #,##0.00_);_(* \(#,##0.00\);_(* "-"??_);_(@_)</c:formatCode>
                <c:ptCount val="1"/>
                <c:pt idx="0">
                  <c:v>21.87</c:v>
                </c:pt>
              </c:numCache>
            </c:numRef>
          </c:val>
          <c:extLst>
            <c:ext xmlns:c16="http://schemas.microsoft.com/office/drawing/2014/chart" uri="{C3380CC4-5D6E-409C-BE32-E72D297353CC}">
              <c16:uniqueId val="{00000001-2334-4108-A4AB-F5BF08B7CC15}"/>
            </c:ext>
          </c:extLst>
        </c:ser>
        <c:dLbls>
          <c:showLegendKey val="0"/>
          <c:showVal val="1"/>
          <c:showCatName val="0"/>
          <c:showSerName val="0"/>
          <c:showPercent val="0"/>
          <c:showBubbleSize val="0"/>
        </c:dLbls>
        <c:gapWidth val="150"/>
        <c:axId val="2019051455"/>
        <c:axId val="1967327487"/>
      </c:barChart>
      <c:lineChart>
        <c:grouping val="standard"/>
        <c:varyColors val="0"/>
        <c:ser>
          <c:idx val="2"/>
          <c:order val="2"/>
          <c:tx>
            <c:strRef>
              <c:f>'Entidades sector'!$F$161</c:f>
              <c:strCache>
                <c:ptCount val="1"/>
                <c:pt idx="0">
                  <c:v>Ejecutado PDD</c:v>
                </c:pt>
              </c:strCache>
            </c:strRef>
          </c:tx>
          <c:spPr>
            <a:ln w="28575" cap="rnd">
              <a:no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15:layout>
                    <c:manualLayout>
                      <c:w val="0.23390534241713484"/>
                      <c:h val="8.2724641378297811E-2"/>
                    </c:manualLayout>
                  </c15:layout>
                </c:ext>
                <c:ext xmlns:c16="http://schemas.microsoft.com/office/drawing/2014/chart" uri="{C3380CC4-5D6E-409C-BE32-E72D297353CC}">
                  <c16:uniqueId val="{00000000-E981-4E7B-98AE-3F39592D109F}"/>
                </c:ext>
              </c:extLst>
            </c:dLbl>
            <c:spPr>
              <a:solidFill>
                <a:schemeClr val="bg2">
                  <a:lumMod val="20000"/>
                  <a:lumOff val="80000"/>
                </a:schemeClr>
              </a:solidFill>
              <a:ln>
                <a:solidFill>
                  <a:schemeClr val="accent1"/>
                </a:solid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'Entidades sector'!$C$162</c:f>
              <c:strCache>
                <c:ptCount val="1"/>
                <c:pt idx="0">
                  <c:v>386. Disminuir en un 10% el tiempo promedio en minutos, de acceso al Transporte Público</c:v>
                </c:pt>
              </c:strCache>
            </c:strRef>
          </c:cat>
          <c:val>
            <c:numRef>
              <c:f>'Entidades sector'!$F$162</c:f>
              <c:numCache>
                <c:formatCode>0.00%</c:formatCode>
                <c:ptCount val="1"/>
                <c:pt idx="0">
                  <c:v>0.96982167352537718</c:v>
                </c:pt>
              </c:numCache>
            </c:numRef>
          </c:val>
          <c:smooth val="0"/>
          <c:extLst>
            <c:ext xmlns:c16="http://schemas.microsoft.com/office/drawing/2014/chart" uri="{C3380CC4-5D6E-409C-BE32-E72D297353CC}">
              <c16:uniqueId val="{00000002-2334-4108-A4AB-F5BF08B7CC15}"/>
            </c:ext>
          </c:extLst>
        </c:ser>
        <c:dLbls>
          <c:showLegendKey val="0"/>
          <c:showVal val="1"/>
          <c:showCatName val="0"/>
          <c:showSerName val="0"/>
          <c:showPercent val="0"/>
          <c:showBubbleSize val="0"/>
        </c:dLbls>
        <c:marker val="1"/>
        <c:smooth val="0"/>
        <c:axId val="1252999839"/>
        <c:axId val="1252992351"/>
      </c:lineChart>
      <c:catAx>
        <c:axId val="201905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1967327487"/>
        <c:crosses val="autoZero"/>
        <c:auto val="1"/>
        <c:lblAlgn val="ctr"/>
        <c:lblOffset val="100"/>
        <c:noMultiLvlLbl val="0"/>
      </c:catAx>
      <c:valAx>
        <c:axId val="1967327487"/>
        <c:scaling>
          <c:orientation val="minMax"/>
        </c:scaling>
        <c:delete val="0"/>
        <c:axPos val="l"/>
        <c:numFmt formatCode="_(* #,##0.00_);_(* \(#,##0.00\);_(* &quot;-&quot;??_);_(@_)"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019051455"/>
        <c:crosses val="autoZero"/>
        <c:crossBetween val="between"/>
      </c:valAx>
      <c:valAx>
        <c:axId val="1252992351"/>
        <c:scaling>
          <c:orientation val="minMax"/>
          <c:max val="1.1500000000000001"/>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52999839"/>
        <c:crosses val="max"/>
        <c:crossBetween val="between"/>
      </c:valAx>
      <c:catAx>
        <c:axId val="1252999839"/>
        <c:scaling>
          <c:orientation val="minMax"/>
        </c:scaling>
        <c:delete val="1"/>
        <c:axPos val="b"/>
        <c:numFmt formatCode="General" sourceLinked="1"/>
        <c:majorTickMark val="out"/>
        <c:minorTickMark val="none"/>
        <c:tickLblPos val="nextTo"/>
        <c:crossAx val="1252992351"/>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tx2"/>
    </a:solid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2"/>
          <c:order val="0"/>
          <c:tx>
            <c:strRef>
              <c:f>'[Avance metas PDD sector_presentación_oct2023.xlsx]Entidades sector'!$F$180</c:f>
              <c:strCache>
                <c:ptCount val="1"/>
                <c:pt idx="0">
                  <c:v>Ejecutado PDD</c:v>
                </c:pt>
              </c:strCache>
            </c:strRef>
          </c:tx>
          <c:spPr>
            <a:ln w="28575" cap="rnd">
              <a:noFill/>
              <a:round/>
            </a:ln>
            <a:effectLst/>
          </c:spPr>
          <c:marker>
            <c:symbol val="none"/>
          </c:marker>
          <c:dLbls>
            <c:delete val="1"/>
          </c:dLbls>
          <c:cat>
            <c:strRef>
              <c:f>'[Avance metas PDD sector_presentación_oct2023.xlsx]Entidades sector'!$C$181</c:f>
              <c:strCache>
                <c:ptCount val="1"/>
                <c:pt idx="0">
                  <c:v>387. Número de estrategias implementadas para mejorar la calidad del transporte público urbano regional (SDM)</c:v>
                </c:pt>
              </c:strCache>
            </c:strRef>
          </c:cat>
          <c:val>
            <c:numRef>
              <c:f>'[Avance metas PDD sector_presentación_oct2023.xlsx]Entidades sector'!$F$181</c:f>
              <c:numCache>
                <c:formatCode>0%</c:formatCode>
                <c:ptCount val="1"/>
                <c:pt idx="0">
                  <c:v>0.95750000000000002</c:v>
                </c:pt>
              </c:numCache>
            </c:numRef>
          </c:val>
          <c:smooth val="0"/>
          <c:extLst>
            <c:ext xmlns:c16="http://schemas.microsoft.com/office/drawing/2014/chart" uri="{C3380CC4-5D6E-409C-BE32-E72D297353CC}">
              <c16:uniqueId val="{00000002-17E3-4FA5-B3FC-F5FA3F50264C}"/>
            </c:ext>
          </c:extLst>
        </c:ser>
        <c:dLbls>
          <c:showLegendKey val="0"/>
          <c:showVal val="1"/>
          <c:showCatName val="0"/>
          <c:showSerName val="0"/>
          <c:showPercent val="0"/>
          <c:showBubbleSize val="0"/>
        </c:dLbls>
        <c:smooth val="0"/>
        <c:axId val="2019051455"/>
        <c:axId val="1967327487"/>
      </c:lineChart>
      <c:catAx>
        <c:axId val="2019051455"/>
        <c:scaling>
          <c:orientation val="minMax"/>
        </c:scaling>
        <c:delete val="1"/>
        <c:axPos val="b"/>
        <c:numFmt formatCode="General" sourceLinked="1"/>
        <c:majorTickMark val="none"/>
        <c:minorTickMark val="none"/>
        <c:tickLblPos val="nextTo"/>
        <c:crossAx val="1967327487"/>
        <c:crosses val="autoZero"/>
        <c:auto val="1"/>
        <c:lblAlgn val="ctr"/>
        <c:lblOffset val="100"/>
        <c:noMultiLvlLbl val="0"/>
      </c:catAx>
      <c:valAx>
        <c:axId val="1967327487"/>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01905145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'[Avance metas PDD sector_presentación_oct2023.xlsx]Entidades sector'!$D$180</c:f>
              <c:strCache>
                <c:ptCount val="1"/>
                <c:pt idx="0">
                  <c:v>Programado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sector'!$C$181:$C$182</c:f>
              <c:strCache>
                <c:ptCount val="1"/>
                <c:pt idx="0">
                  <c:v>387. Formular e implementar una estrategia integral para mejorar la calidad del transporte público urbano regional (TMSA)</c:v>
                </c:pt>
              </c:strCache>
              <c:extLst/>
            </c:strRef>
          </c:cat>
          <c:val>
            <c:numRef>
              <c:f>'[Avance metas PDD sector_presentación_oct2023.xlsx]Entidades sector'!$D$181:$D$182</c:f>
              <c:numCache>
                <c:formatCode>0%</c:formatCode>
                <c:ptCount val="1"/>
                <c:pt idx="0">
                  <c:v>1</c:v>
                </c:pt>
              </c:numCache>
              <c:extLst/>
            </c:numRef>
          </c:val>
          <c:extLst>
            <c:ext xmlns:c16="http://schemas.microsoft.com/office/drawing/2014/chart" uri="{C3380CC4-5D6E-409C-BE32-E72D297353CC}">
              <c16:uniqueId val="{00000000-2029-4326-88E4-84F63564B754}"/>
            </c:ext>
          </c:extLst>
        </c:ser>
        <c:ser>
          <c:idx val="1"/>
          <c:order val="1"/>
          <c:tx>
            <c:strRef>
              <c:f>'[Avance metas PDD sector_presentación_oct2023.xlsx]Entidades sector'!$E$180</c:f>
              <c:strCache>
                <c:ptCount val="1"/>
                <c:pt idx="0">
                  <c:v>Ejecutado</c:v>
                </c:pt>
              </c:strCache>
            </c:strRef>
          </c:tx>
          <c:spPr>
            <a:solidFill>
              <a:srgbClr val="C1434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sector'!$C$181:$C$182</c:f>
              <c:strCache>
                <c:ptCount val="1"/>
                <c:pt idx="0">
                  <c:v>387. Formular e implementar una estrategia integral para mejorar la calidad del transporte público urbano regional (TMSA)</c:v>
                </c:pt>
              </c:strCache>
              <c:extLst/>
            </c:strRef>
          </c:cat>
          <c:val>
            <c:numRef>
              <c:f>'[Avance metas PDD sector_presentación_oct2023.xlsx]Entidades sector'!$E$181:$E$182</c:f>
              <c:numCache>
                <c:formatCode>0%</c:formatCode>
                <c:ptCount val="1"/>
                <c:pt idx="0">
                  <c:v>0.76700000000000002</c:v>
                </c:pt>
              </c:numCache>
              <c:extLst/>
            </c:numRef>
          </c:val>
          <c:extLst>
            <c:ext xmlns:c16="http://schemas.microsoft.com/office/drawing/2014/chart" uri="{C3380CC4-5D6E-409C-BE32-E72D297353CC}">
              <c16:uniqueId val="{00000001-2029-4326-88E4-84F63564B754}"/>
            </c:ext>
          </c:extLst>
        </c:ser>
        <c:dLbls>
          <c:dLblPos val="outEnd"/>
          <c:showLegendKey val="0"/>
          <c:showVal val="1"/>
          <c:showCatName val="0"/>
          <c:showSerName val="0"/>
          <c:showPercent val="0"/>
          <c:showBubbleSize val="0"/>
        </c:dLbls>
        <c:gapWidth val="219"/>
        <c:overlap val="-27"/>
        <c:axId val="343398031"/>
        <c:axId val="343400527"/>
        <c:extLst>
          <c:ext xmlns:c15="http://schemas.microsoft.com/office/drawing/2012/chart" uri="{02D57815-91ED-43cb-92C2-25804820EDAC}">
            <c15:filteredBarSeries>
              <c15:ser>
                <c:idx val="2"/>
                <c:order val="2"/>
                <c:tx>
                  <c:strRef>
                    <c:extLst>
                      <c:ext uri="{02D57815-91ED-43cb-92C2-25804820EDAC}">
                        <c15:formulaRef>
                          <c15:sqref>'[Avance metas PDD sector_presentación_oct2023.xlsx]Entidades sector'!$F$180</c15:sqref>
                        </c15:formulaRef>
                      </c:ext>
                    </c:extLst>
                    <c:strCache>
                      <c:ptCount val="1"/>
                      <c:pt idx="0">
                        <c:v>Ejecutado PDD</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'[Avance metas PDD sector_presentación_oct2023.xlsx]Entidades sector'!$C$181:$C$182</c15:sqref>
                        </c15:formulaRef>
                      </c:ext>
                    </c:extLst>
                    <c:strCache>
                      <c:ptCount val="1"/>
                      <c:pt idx="0">
                        <c:v>387. Formular e implementar una estrategia integral para mejorar la calidad del transporte público urbano regional (TMSA)</c:v>
                      </c:pt>
                    </c:strCache>
                  </c:strRef>
                </c:cat>
                <c:val>
                  <c:numRef>
                    <c:extLst>
                      <c:ext uri="{02D57815-91ED-43cb-92C2-25804820EDAC}">
                        <c15:formulaRef>
                          <c15:sqref>'[Avance metas PDD sector_presentación_oct2023.xlsx]Entidades sector'!$F$181:$F$182</c15:sqref>
                        </c15:formulaRef>
                      </c:ext>
                    </c:extLst>
                    <c:numCache>
                      <c:formatCode>0%</c:formatCode>
                      <c:ptCount val="1"/>
                      <c:pt idx="0">
                        <c:v>0.76700000000000002</c:v>
                      </c:pt>
                    </c:numCache>
                  </c:numRef>
                </c:val>
                <c:extLst>
                  <c:ext xmlns:c16="http://schemas.microsoft.com/office/drawing/2014/chart" uri="{C3380CC4-5D6E-409C-BE32-E72D297353CC}">
                    <c16:uniqueId val="{00000002-2029-4326-88E4-84F63564B754}"/>
                  </c:ext>
                </c:extLst>
              </c15:ser>
            </c15:filteredBarSeries>
          </c:ext>
        </c:extLst>
      </c:barChart>
      <c:catAx>
        <c:axId val="34339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43400527"/>
        <c:crosses val="autoZero"/>
        <c:auto val="1"/>
        <c:lblAlgn val="ctr"/>
        <c:lblOffset val="100"/>
        <c:noMultiLvlLbl val="0"/>
      </c:catAx>
      <c:valAx>
        <c:axId val="343400527"/>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43398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'[Avance metas PDD sector_presentación_oct2023.xlsx]Entidades sector'!$D$180:$D$181</c:f>
              <c:strCache>
                <c:ptCount val="1"/>
                <c:pt idx="0">
                  <c:v>Programado  1 </c:v>
                </c:pt>
              </c:strCache>
            </c:strRef>
          </c:tx>
          <c:spPr>
            <a:solidFill>
              <a:srgbClr val="6DBF0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tint val="65000"/>
                  </a:schemeClr>
                </a:solidFill>
                <a:prstDash val="sysDot"/>
              </a:ln>
              <a:effectLst/>
            </c:spPr>
            <c:trendlineType val="linear"/>
            <c:dispRSqr val="0"/>
            <c:dispEq val="0"/>
          </c:trendline>
          <c:cat>
            <c:strRef>
              <c:f>'[Avance metas PDD sector_presentación_oct2023.xlsx]Entidades sector'!$C$181:$C$182</c:f>
              <c:strCache>
                <c:ptCount val="1"/>
                <c:pt idx="0">
                  <c:v>387. Número de estrategias implementadas para mejorar la calidad del transporte público urbano regional (SDM)</c:v>
                </c:pt>
              </c:strCache>
              <c:extLst/>
            </c:strRef>
          </c:cat>
          <c:val>
            <c:numRef>
              <c:f>'[Avance metas PDD sector_presentación_oct2023.xlsx]Entidades sector'!$D$181:$E$181</c:f>
              <c:numCache>
                <c:formatCode>_-* #,##0_-;\-* #,##0_-;_-* "-"??_-;_-@_-</c:formatCode>
                <c:ptCount val="1"/>
                <c:pt idx="0">
                  <c:v>1</c:v>
                </c:pt>
              </c:numCache>
              <c:extLst/>
            </c:numRef>
          </c:val>
          <c:extLst>
            <c:ext xmlns:c16="http://schemas.microsoft.com/office/drawing/2014/chart" uri="{C3380CC4-5D6E-409C-BE32-E72D297353CC}">
              <c16:uniqueId val="{00000001-1883-411F-8408-E615110BAD3C}"/>
            </c:ext>
          </c:extLst>
        </c:ser>
        <c:dLbls>
          <c:showLegendKey val="0"/>
          <c:showVal val="0"/>
          <c:showCatName val="0"/>
          <c:showSerName val="0"/>
          <c:showPercent val="0"/>
          <c:showBubbleSize val="0"/>
        </c:dLbls>
        <c:gapWidth val="218"/>
        <c:overlap val="-27"/>
        <c:axId val="343398031"/>
        <c:axId val="343400527"/>
        <c:extLst>
          <c:ext xmlns:c15="http://schemas.microsoft.com/office/drawing/2012/chart" uri="{02D57815-91ED-43cb-92C2-25804820EDAC}">
            <c15:filteredBarSeries>
              <c15:ser>
                <c:idx val="1"/>
                <c:order val="1"/>
                <c:tx>
                  <c:strRef>
                    <c:extLst>
                      <c:ext uri="{02D57815-91ED-43cb-92C2-25804820EDAC}">
                        <c15:formulaRef>
                          <c15:sqref>'[Avance metas PDD sector_presentación_oct2023.xlsx]Entidades sector'!$E$180</c15:sqref>
                        </c15:formulaRef>
                      </c:ext>
                    </c:extLst>
                    <c:strCache>
                      <c:ptCount val="1"/>
                      <c:pt idx="0">
                        <c:v>Ejecutado</c:v>
                      </c:pt>
                    </c:strCache>
                  </c:strRef>
                </c:tx>
                <c:spPr>
                  <a:solidFill>
                    <a:srgbClr val="C1434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'[Avance metas PDD sector_presentación_oct2023.xlsx]Entidades sector'!$C$181:$C$182</c15:sqref>
                        </c15:formulaRef>
                      </c:ext>
                    </c:extLst>
                    <c:strCache>
                      <c:ptCount val="2"/>
                      <c:pt idx="0">
                        <c:v>387. Número de estrategias implementadas para mejorar la calidad del transporte público urbano regional (SDM)</c:v>
                      </c:pt>
                      <c:pt idx="1">
                        <c:v>387. Formular e implementar una estrategia integral para mejorar la calidad del transporte público urbano regional (TMSA)</c:v>
                      </c:pt>
                    </c:strCache>
                  </c:strRef>
                </c:cat>
                <c:val>
                  <c:numRef>
                    <c:extLst>
                      <c:ext uri="{02D57815-91ED-43cb-92C2-25804820EDAC}">
                        <c15:formulaRef>
                          <c15:sqref>'[Avance metas PDD sector_presentación_oct2023.xlsx]Entidades sector'!$E$181</c15:sqref>
                        </c15:formulaRef>
                      </c:ext>
                    </c:extLst>
                    <c:numCache>
                      <c:formatCode>_(* #,##0.00_);_(* \(#,##0.00\);_(* "-"??_);_(@_)</c:formatCode>
                      <c:ptCount val="1"/>
                      <c:pt idx="0">
                        <c:v>0.96</c:v>
                      </c:pt>
                    </c:numCache>
                  </c:numRef>
                </c:val>
                <c:extLst>
                  <c:ext xmlns:c16="http://schemas.microsoft.com/office/drawing/2014/chart" uri="{C3380CC4-5D6E-409C-BE32-E72D297353CC}">
                    <c16:uniqueId val="{00000004-1883-411F-8408-E615110BAD3C}"/>
                  </c:ext>
                </c:extLst>
              </c15:ser>
            </c15:filteredBarSeries>
          </c:ext>
        </c:extLst>
      </c:barChart>
      <c:barChart>
        <c:barDir val="col"/>
        <c:grouping val="clustered"/>
        <c:varyColors val="0"/>
        <c:ser>
          <c:idx val="2"/>
          <c:order val="2"/>
          <c:tx>
            <c:strRef>
              <c:f>'[Avance metas PDD sector_presentación_oct2023.xlsx]Entidades sector'!$D$180:$D$181</c:f>
              <c:strCache>
                <c:ptCount val="1"/>
                <c:pt idx="0">
                  <c:v>Programado  1 </c:v>
                </c:pt>
              </c:strCache>
            </c:strRef>
          </c:tx>
          <c:spPr>
            <a:solidFill>
              <a:schemeClr val="accent4"/>
            </a:solidFill>
            <a:ln>
              <a:noFill/>
            </a:ln>
            <a:effectLst/>
          </c:spPr>
          <c:invertIfNegative val="0"/>
          <c:dLbls>
            <c:dLbl>
              <c:idx val="0"/>
              <c:layout>
                <c:manualLayout>
                  <c:x val="0"/>
                  <c:y val="0.1788432267884322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83-411F-8408-E615110BAD3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sector_presentación_oct2023.xlsx]Entidades sector'!$C$181:$C$182</c:f>
              <c:strCache>
                <c:ptCount val="2"/>
                <c:pt idx="0">
                  <c:v>387. Número de estrategias implementadas para mejorar la calidad del transporte público urbano regional (SDM)</c:v>
                </c:pt>
                <c:pt idx="1">
                  <c:v>387. Formular e implementar una estrategia integral para mejorar la calidad del transporte público urbano regional (TMSA)</c:v>
                </c:pt>
              </c:strCache>
              <c:extLst/>
            </c:strRef>
          </c:cat>
          <c:val>
            <c:numRef>
              <c:f>'[Avance metas PDD sector_presentación_oct2023.xlsx]Entidades sector'!$E$181</c:f>
              <c:numCache>
                <c:formatCode>_(* #,##0.00_);_(* \(#,##0.00\);_(* "-"??_);_(@_)</c:formatCode>
                <c:ptCount val="1"/>
                <c:pt idx="0">
                  <c:v>0.96</c:v>
                </c:pt>
              </c:numCache>
              <c:extLst/>
            </c:numRef>
          </c:val>
          <c:extLst xmlns:c15="http://schemas.microsoft.com/office/drawing/2012/chart">
            <c:ext xmlns:c16="http://schemas.microsoft.com/office/drawing/2014/chart" uri="{C3380CC4-5D6E-409C-BE32-E72D297353CC}">
              <c16:uniqueId val="{00000003-1883-411F-8408-E615110BAD3C}"/>
            </c:ext>
          </c:extLst>
        </c:ser>
        <c:dLbls>
          <c:showLegendKey val="0"/>
          <c:showVal val="0"/>
          <c:showCatName val="0"/>
          <c:showSerName val="0"/>
          <c:showPercent val="0"/>
          <c:showBubbleSize val="0"/>
        </c:dLbls>
        <c:gapWidth val="218"/>
        <c:overlap val="-27"/>
        <c:axId val="1478071935"/>
        <c:axId val="1358850383"/>
      </c:barChart>
      <c:catAx>
        <c:axId val="34339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43400527"/>
        <c:crosses val="autoZero"/>
        <c:auto val="1"/>
        <c:lblAlgn val="ctr"/>
        <c:lblOffset val="100"/>
        <c:noMultiLvlLbl val="0"/>
      </c:catAx>
      <c:valAx>
        <c:axId val="343400527"/>
        <c:scaling>
          <c:orientation val="minMax"/>
        </c:scaling>
        <c:delete val="0"/>
        <c:axPos val="l"/>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43398031"/>
        <c:crosses val="autoZero"/>
        <c:crossBetween val="between"/>
      </c:valAx>
      <c:valAx>
        <c:axId val="1358850383"/>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s-CO"/>
          </a:p>
        </c:txPr>
        <c:crossAx val="1478071935"/>
        <c:crosses val="max"/>
        <c:crossBetween val="between"/>
      </c:valAx>
      <c:catAx>
        <c:axId val="1478071935"/>
        <c:scaling>
          <c:orientation val="minMax"/>
        </c:scaling>
        <c:delete val="1"/>
        <c:axPos val="b"/>
        <c:numFmt formatCode="General" sourceLinked="1"/>
        <c:majorTickMark val="out"/>
        <c:minorTickMark val="none"/>
        <c:tickLblPos val="nextTo"/>
        <c:crossAx val="1358850383"/>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1300" b="1" dirty="0">
                <a:latin typeface="Arial" panose="020B0604020202020204" pitchFamily="34" charset="0"/>
                <a:cs typeface="Arial" panose="020B0604020202020204" pitchFamily="34" charset="0"/>
              </a:rPr>
              <a:t>Avance y proyección </a:t>
            </a:r>
            <a:r>
              <a:rPr lang="es-CO" sz="1300" b="1" i="0" u="none" strike="noStrike" kern="1200" spc="0" baseline="0" dirty="0">
                <a:solidFill>
                  <a:prstClr val="black">
                    <a:lumMod val="65000"/>
                    <a:lumOff val="35000"/>
                  </a:prstClr>
                </a:solidFill>
                <a:latin typeface="Arial" panose="020B0604020202020204" pitchFamily="34" charset="0"/>
                <a:cs typeface="Arial" panose="020B0604020202020204" pitchFamily="34" charset="0"/>
              </a:rPr>
              <a:t>Meta PDD </a:t>
            </a:r>
            <a:endParaRPr lang="es-CO" sz="1300" b="1" dirty="0">
              <a:latin typeface="Arial" panose="020B0604020202020204" pitchFamily="34" charset="0"/>
              <a:cs typeface="Arial" panose="020B0604020202020204" pitchFamily="34" charset="0"/>
            </a:endParaRPr>
          </a:p>
          <a:p>
            <a:pPr>
              <a:defRPr sz="1300" b="1">
                <a:latin typeface="Arial" panose="020B0604020202020204" pitchFamily="34" charset="0"/>
                <a:cs typeface="Arial" panose="020B0604020202020204" pitchFamily="34" charset="0"/>
              </a:defRPr>
            </a:pPr>
            <a:r>
              <a:rPr lang="es-CO" sz="1300" b="1" dirty="0">
                <a:latin typeface="Arial" panose="020B0604020202020204" pitchFamily="34" charset="0"/>
                <a:cs typeface="Arial" panose="020B0604020202020204" pitchFamily="34" charset="0"/>
              </a:rPr>
              <a:t>Proyecto 7501-7519</a:t>
            </a:r>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manualLayout>
          <c:layoutTarget val="inner"/>
          <c:xMode val="edge"/>
          <c:yMode val="edge"/>
          <c:x val="0.27205520815183909"/>
          <c:y val="0.23818442187854588"/>
          <c:w val="0.70465239388995549"/>
          <c:h val="0.55105002725819119"/>
        </c:manualLayout>
      </c:layout>
      <c:lineChart>
        <c:grouping val="standard"/>
        <c:varyColors val="0"/>
        <c:ser>
          <c:idx val="0"/>
          <c:order val="0"/>
          <c:tx>
            <c:strRef>
              <c:f>Hoja1!$B$1</c:f>
              <c:strCache>
                <c:ptCount val="1"/>
                <c:pt idx="0">
                  <c:v>Programación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Hoja1!$A$2:$A$6</c:f>
              <c:numCache>
                <c:formatCode>General</c:formatCode>
                <c:ptCount val="5"/>
                <c:pt idx="0">
                  <c:v>2020</c:v>
                </c:pt>
                <c:pt idx="1">
                  <c:v>2021</c:v>
                </c:pt>
                <c:pt idx="2">
                  <c:v>2022</c:v>
                </c:pt>
                <c:pt idx="3">
                  <c:v>2023</c:v>
                </c:pt>
                <c:pt idx="4">
                  <c:v>2024</c:v>
                </c:pt>
              </c:numCache>
            </c:numRef>
          </c:cat>
          <c:val>
            <c:numRef>
              <c:f>Hoja1!$B$2:$B$6</c:f>
              <c:numCache>
                <c:formatCode>0.00%</c:formatCode>
                <c:ptCount val="5"/>
                <c:pt idx="0">
                  <c:v>0.20280000000000001</c:v>
                </c:pt>
                <c:pt idx="1">
                  <c:v>0.2369</c:v>
                </c:pt>
                <c:pt idx="2">
                  <c:v>0.33729999999999999</c:v>
                </c:pt>
                <c:pt idx="3">
                  <c:v>0.499</c:v>
                </c:pt>
                <c:pt idx="4">
                  <c:v>0.6</c:v>
                </c:pt>
              </c:numCache>
            </c:numRef>
          </c:val>
          <c:smooth val="0"/>
          <c:extLst>
            <c:ext xmlns:c16="http://schemas.microsoft.com/office/drawing/2014/chart" uri="{C3380CC4-5D6E-409C-BE32-E72D297353CC}">
              <c16:uniqueId val="{00000000-6F97-4009-9F5A-18BFAE5BFD13}"/>
            </c:ext>
          </c:extLst>
        </c:ser>
        <c:ser>
          <c:idx val="1"/>
          <c:order val="1"/>
          <c:tx>
            <c:strRef>
              <c:f>Hoja1!$C$1</c:f>
              <c:strCache>
                <c:ptCount val="1"/>
                <c:pt idx="0">
                  <c:v>Ejecución Vigencia</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numRef>
              <c:f>Hoja1!$A$2:$A$6</c:f>
              <c:numCache>
                <c:formatCode>General</c:formatCode>
                <c:ptCount val="5"/>
                <c:pt idx="0">
                  <c:v>2020</c:v>
                </c:pt>
                <c:pt idx="1">
                  <c:v>2021</c:v>
                </c:pt>
                <c:pt idx="2">
                  <c:v>2022</c:v>
                </c:pt>
                <c:pt idx="3">
                  <c:v>2023</c:v>
                </c:pt>
                <c:pt idx="4">
                  <c:v>2024</c:v>
                </c:pt>
              </c:numCache>
            </c:numRef>
          </c:cat>
          <c:val>
            <c:numRef>
              <c:f>Hoja1!$C$2:$C$6</c:f>
              <c:numCache>
                <c:formatCode>0.00%</c:formatCode>
                <c:ptCount val="5"/>
                <c:pt idx="0">
                  <c:v>0.1991</c:v>
                </c:pt>
                <c:pt idx="1">
                  <c:v>0.2369</c:v>
                </c:pt>
                <c:pt idx="2">
                  <c:v>0.33129999999999998</c:v>
                </c:pt>
                <c:pt idx="3">
                  <c:v>0.46100000000000002</c:v>
                </c:pt>
              </c:numCache>
            </c:numRef>
          </c:val>
          <c:smooth val="0"/>
          <c:extLst>
            <c:ext xmlns:c16="http://schemas.microsoft.com/office/drawing/2014/chart" uri="{C3380CC4-5D6E-409C-BE32-E72D297353CC}">
              <c16:uniqueId val="{00000001-6F97-4009-9F5A-18BFAE5BFD13}"/>
            </c:ext>
          </c:extLst>
        </c:ser>
        <c:ser>
          <c:idx val="2"/>
          <c:order val="2"/>
          <c:tx>
            <c:strRef>
              <c:f>Hoja1!$D$1</c:f>
              <c:strCache>
                <c:ptCount val="1"/>
                <c:pt idx="0">
                  <c:v>Proyección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Hoja1!$A$2:$A$6</c:f>
              <c:numCache>
                <c:formatCode>General</c:formatCode>
                <c:ptCount val="5"/>
                <c:pt idx="0">
                  <c:v>2020</c:v>
                </c:pt>
                <c:pt idx="1">
                  <c:v>2021</c:v>
                </c:pt>
                <c:pt idx="2">
                  <c:v>2022</c:v>
                </c:pt>
                <c:pt idx="3">
                  <c:v>2023</c:v>
                </c:pt>
                <c:pt idx="4">
                  <c:v>2024</c:v>
                </c:pt>
              </c:numCache>
            </c:numRef>
          </c:cat>
          <c:val>
            <c:numRef>
              <c:f>Hoja1!$D$2:$D$6</c:f>
              <c:numCache>
                <c:formatCode>General</c:formatCode>
                <c:ptCount val="5"/>
                <c:pt idx="3" formatCode="0.00%">
                  <c:v>0.499</c:v>
                </c:pt>
                <c:pt idx="4" formatCode="0.00%">
                  <c:v>0.58730000000000004</c:v>
                </c:pt>
              </c:numCache>
            </c:numRef>
          </c:val>
          <c:smooth val="0"/>
          <c:extLst>
            <c:ext xmlns:c16="http://schemas.microsoft.com/office/drawing/2014/chart" uri="{C3380CC4-5D6E-409C-BE32-E72D297353CC}">
              <c16:uniqueId val="{00000002-6F97-4009-9F5A-18BFAE5BFD13}"/>
            </c:ext>
          </c:extLst>
        </c:ser>
        <c:dLbls>
          <c:showLegendKey val="0"/>
          <c:showVal val="0"/>
          <c:showCatName val="0"/>
          <c:showSerName val="0"/>
          <c:showPercent val="0"/>
          <c:showBubbleSize val="0"/>
        </c:dLbls>
        <c:marker val="1"/>
        <c:smooth val="0"/>
        <c:axId val="2066369167"/>
        <c:axId val="455276319"/>
      </c:lineChart>
      <c:catAx>
        <c:axId val="206636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455276319"/>
        <c:crosses val="autoZero"/>
        <c:auto val="1"/>
        <c:lblAlgn val="ctr"/>
        <c:lblOffset val="100"/>
        <c:noMultiLvlLbl val="0"/>
      </c:catAx>
      <c:valAx>
        <c:axId val="455276319"/>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066369167"/>
        <c:crosses val="autoZero"/>
        <c:crossBetween val="between"/>
        <c:majorUnit val="0.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50000"/>
        </a:schemeClr>
      </a:solid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sz="1300" b="1" dirty="0">
                <a:latin typeface="Arial" panose="020B0604020202020204" pitchFamily="34" charset="0"/>
                <a:cs typeface="Arial" panose="020B0604020202020204" pitchFamily="34" charset="0"/>
              </a:rPr>
              <a:t>Avance y proyección </a:t>
            </a:r>
            <a:r>
              <a:rPr lang="es-CO" sz="1300" b="1" i="0" u="none" strike="noStrike" kern="1200" spc="0" baseline="0" dirty="0">
                <a:solidFill>
                  <a:prstClr val="black">
                    <a:lumMod val="65000"/>
                    <a:lumOff val="35000"/>
                  </a:prstClr>
                </a:solidFill>
                <a:latin typeface="Arial" panose="020B0604020202020204" pitchFamily="34" charset="0"/>
                <a:cs typeface="Arial" panose="020B0604020202020204" pitchFamily="34" charset="0"/>
              </a:rPr>
              <a:t>Meta PDD </a:t>
            </a:r>
            <a:endParaRPr lang="es-CO" sz="1300" b="1" dirty="0">
              <a:latin typeface="Arial" panose="020B0604020202020204" pitchFamily="34" charset="0"/>
              <a:cs typeface="Arial" panose="020B0604020202020204" pitchFamily="34" charset="0"/>
            </a:endParaRPr>
          </a:p>
          <a:p>
            <a:pPr>
              <a:defRPr sz="1300" b="1">
                <a:latin typeface="Arial" panose="020B0604020202020204" pitchFamily="34" charset="0"/>
                <a:cs typeface="Arial" panose="020B0604020202020204" pitchFamily="34" charset="0"/>
              </a:defRPr>
            </a:pPr>
            <a:r>
              <a:rPr lang="es-CO" sz="1300" b="1" dirty="0">
                <a:latin typeface="Arial" panose="020B0604020202020204" pitchFamily="34" charset="0"/>
                <a:cs typeface="Arial" panose="020B0604020202020204" pitchFamily="34" charset="0"/>
              </a:rPr>
              <a:t>Proyecto 7520</a:t>
            </a:r>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autoTitleDeleted val="0"/>
    <c:plotArea>
      <c:layout>
        <c:manualLayout>
          <c:layoutTarget val="inner"/>
          <c:xMode val="edge"/>
          <c:yMode val="edge"/>
          <c:x val="0.27205520815183909"/>
          <c:y val="0.23818442187854588"/>
          <c:w val="0.70465239388995549"/>
          <c:h val="0.55105002725819119"/>
        </c:manualLayout>
      </c:layout>
      <c:lineChart>
        <c:grouping val="standard"/>
        <c:varyColors val="0"/>
        <c:ser>
          <c:idx val="0"/>
          <c:order val="0"/>
          <c:tx>
            <c:strRef>
              <c:f>Hoja1!$B$1</c:f>
              <c:strCache>
                <c:ptCount val="1"/>
                <c:pt idx="0">
                  <c:v>Programación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Hoja1!$A$2:$A$6</c:f>
              <c:numCache>
                <c:formatCode>General</c:formatCode>
                <c:ptCount val="5"/>
                <c:pt idx="0">
                  <c:v>2020</c:v>
                </c:pt>
                <c:pt idx="1">
                  <c:v>2021</c:v>
                </c:pt>
                <c:pt idx="2">
                  <c:v>2022</c:v>
                </c:pt>
                <c:pt idx="3">
                  <c:v>2023</c:v>
                </c:pt>
                <c:pt idx="4">
                  <c:v>2024</c:v>
                </c:pt>
              </c:numCache>
            </c:numRef>
          </c:cat>
          <c:val>
            <c:numRef>
              <c:f>Hoja1!$B$2:$B$6</c:f>
              <c:numCache>
                <c:formatCode>0%</c:formatCode>
                <c:ptCount val="5"/>
                <c:pt idx="1">
                  <c:v>0.23</c:v>
                </c:pt>
                <c:pt idx="2">
                  <c:v>0.79</c:v>
                </c:pt>
                <c:pt idx="3">
                  <c:v>0.96</c:v>
                </c:pt>
                <c:pt idx="4">
                  <c:v>1</c:v>
                </c:pt>
              </c:numCache>
            </c:numRef>
          </c:val>
          <c:smooth val="0"/>
          <c:extLst>
            <c:ext xmlns:c16="http://schemas.microsoft.com/office/drawing/2014/chart" uri="{C3380CC4-5D6E-409C-BE32-E72D297353CC}">
              <c16:uniqueId val="{00000000-1405-4CFF-BE57-8B5FE81AB528}"/>
            </c:ext>
          </c:extLst>
        </c:ser>
        <c:ser>
          <c:idx val="1"/>
          <c:order val="1"/>
          <c:tx>
            <c:strRef>
              <c:f>Hoja1!$C$1</c:f>
              <c:strCache>
                <c:ptCount val="1"/>
                <c:pt idx="0">
                  <c:v>Ejecución Vigencia</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numRef>
              <c:f>Hoja1!$A$2:$A$6</c:f>
              <c:numCache>
                <c:formatCode>General</c:formatCode>
                <c:ptCount val="5"/>
                <c:pt idx="0">
                  <c:v>2020</c:v>
                </c:pt>
                <c:pt idx="1">
                  <c:v>2021</c:v>
                </c:pt>
                <c:pt idx="2">
                  <c:v>2022</c:v>
                </c:pt>
                <c:pt idx="3">
                  <c:v>2023</c:v>
                </c:pt>
                <c:pt idx="4">
                  <c:v>2024</c:v>
                </c:pt>
              </c:numCache>
            </c:numRef>
          </c:cat>
          <c:val>
            <c:numRef>
              <c:f>Hoja1!$C$2:$C$6</c:f>
              <c:numCache>
                <c:formatCode>0%</c:formatCode>
                <c:ptCount val="5"/>
                <c:pt idx="1">
                  <c:v>0.23</c:v>
                </c:pt>
                <c:pt idx="2">
                  <c:v>0.79</c:v>
                </c:pt>
                <c:pt idx="3">
                  <c:v>0.92</c:v>
                </c:pt>
              </c:numCache>
            </c:numRef>
          </c:val>
          <c:smooth val="0"/>
          <c:extLst>
            <c:ext xmlns:c16="http://schemas.microsoft.com/office/drawing/2014/chart" uri="{C3380CC4-5D6E-409C-BE32-E72D297353CC}">
              <c16:uniqueId val="{00000001-1405-4CFF-BE57-8B5FE81AB528}"/>
            </c:ext>
          </c:extLst>
        </c:ser>
        <c:ser>
          <c:idx val="2"/>
          <c:order val="2"/>
          <c:tx>
            <c:strRef>
              <c:f>Hoja1!$D$1</c:f>
              <c:strCache>
                <c:ptCount val="1"/>
                <c:pt idx="0">
                  <c:v>Proyección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Hoja1!$A$2:$A$6</c:f>
              <c:numCache>
                <c:formatCode>General</c:formatCode>
                <c:ptCount val="5"/>
                <c:pt idx="0">
                  <c:v>2020</c:v>
                </c:pt>
                <c:pt idx="1">
                  <c:v>2021</c:v>
                </c:pt>
                <c:pt idx="2">
                  <c:v>2022</c:v>
                </c:pt>
                <c:pt idx="3">
                  <c:v>2023</c:v>
                </c:pt>
                <c:pt idx="4">
                  <c:v>2024</c:v>
                </c:pt>
              </c:numCache>
            </c:numRef>
          </c:cat>
          <c:val>
            <c:numRef>
              <c:f>Hoja1!$D$2:$D$6</c:f>
              <c:numCache>
                <c:formatCode>General</c:formatCode>
                <c:ptCount val="5"/>
                <c:pt idx="3" formatCode="0%">
                  <c:v>0.96</c:v>
                </c:pt>
                <c:pt idx="4" formatCode="0%">
                  <c:v>1</c:v>
                </c:pt>
              </c:numCache>
            </c:numRef>
          </c:val>
          <c:smooth val="0"/>
          <c:extLst>
            <c:ext xmlns:c16="http://schemas.microsoft.com/office/drawing/2014/chart" uri="{C3380CC4-5D6E-409C-BE32-E72D297353CC}">
              <c16:uniqueId val="{00000002-1405-4CFF-BE57-8B5FE81AB528}"/>
            </c:ext>
          </c:extLst>
        </c:ser>
        <c:dLbls>
          <c:showLegendKey val="0"/>
          <c:showVal val="0"/>
          <c:showCatName val="0"/>
          <c:showSerName val="0"/>
          <c:showPercent val="0"/>
          <c:showBubbleSize val="0"/>
        </c:dLbls>
        <c:marker val="1"/>
        <c:smooth val="0"/>
        <c:axId val="2066369167"/>
        <c:axId val="455276319"/>
      </c:lineChart>
      <c:catAx>
        <c:axId val="206636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455276319"/>
        <c:crosses val="autoZero"/>
        <c:auto val="1"/>
        <c:lblAlgn val="ctr"/>
        <c:lblOffset val="100"/>
        <c:noMultiLvlLbl val="0"/>
      </c:catAx>
      <c:valAx>
        <c:axId val="4552763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2066369167"/>
        <c:crosses val="autoZero"/>
        <c:crossBetween val="between"/>
        <c:majorUnit val="0.2"/>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50000"/>
        </a:schemeClr>
      </a:solidFill>
    </a:ln>
    <a:effectLst/>
  </c:spPr>
  <c:txPr>
    <a:bodyPr/>
    <a:lstStyle/>
    <a:p>
      <a:pPr>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7463890174025"/>
          <c:y val="0.11718799368088469"/>
          <c:w val="0.74009064894401355"/>
          <c:h val="0.72420768493985654"/>
        </c:manualLayout>
      </c:layout>
      <c:barChart>
        <c:barDir val="col"/>
        <c:grouping val="clustered"/>
        <c:varyColors val="0"/>
        <c:ser>
          <c:idx val="0"/>
          <c:order val="0"/>
          <c:tx>
            <c:strRef>
              <c:f>'[Avance metas PDD sector_presentación_oct2023.xlsx]Meta 383'!$C$58</c:f>
              <c:strCache>
                <c:ptCount val="1"/>
                <c:pt idx="0">
                  <c:v>Programación SECTOR MOVILIDAD</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'[Avance metas PDD sector_presentación_oct2023.xlsx]Meta 383'!$A$3:$A$7</c:f>
              <c:numCache>
                <c:formatCode>General</c:formatCode>
                <c:ptCount val="5"/>
                <c:pt idx="0">
                  <c:v>2020</c:v>
                </c:pt>
                <c:pt idx="1">
                  <c:v>2021</c:v>
                </c:pt>
                <c:pt idx="2">
                  <c:v>2022</c:v>
                </c:pt>
                <c:pt idx="3">
                  <c:v>2023</c:v>
                </c:pt>
                <c:pt idx="4">
                  <c:v>2024</c:v>
                </c:pt>
              </c:numCache>
            </c:numRef>
          </c:cat>
          <c:val>
            <c:numRef>
              <c:f>'[Avance metas PDD sector_presentación_oct2023.xlsx]Meta 383'!$C$59:$C$63</c:f>
              <c:numCache>
                <c:formatCode>General</c:formatCode>
                <c:ptCount val="5"/>
                <c:pt idx="0">
                  <c:v>0.11000000000000001</c:v>
                </c:pt>
                <c:pt idx="1">
                  <c:v>0.38999999999999996</c:v>
                </c:pt>
                <c:pt idx="2">
                  <c:v>0.48</c:v>
                </c:pt>
                <c:pt idx="3">
                  <c:v>0.8600000000000001</c:v>
                </c:pt>
                <c:pt idx="4">
                  <c:v>0.16</c:v>
                </c:pt>
              </c:numCache>
            </c:numRef>
          </c:val>
          <c:extLst>
            <c:ext xmlns:c16="http://schemas.microsoft.com/office/drawing/2014/chart" uri="{C3380CC4-5D6E-409C-BE32-E72D297353CC}">
              <c16:uniqueId val="{00000000-74D0-4403-B599-596CB2163EA9}"/>
            </c:ext>
          </c:extLst>
        </c:ser>
        <c:ser>
          <c:idx val="1"/>
          <c:order val="1"/>
          <c:tx>
            <c:strRef>
              <c:f>'[Avance metas PDD sector_presentación_oct2023.xlsx]Meta 383'!$D$58</c:f>
              <c:strCache>
                <c:ptCount val="1"/>
                <c:pt idx="0">
                  <c:v>Ejecutado SECTOR MOVILIDAD</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9.5083081650163132E-3"/>
                  <c:y val="4.63403612701596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87-47C5-95F8-F68CEBEE9858}"/>
                </c:ext>
              </c:extLst>
            </c:dLbl>
            <c:dLbl>
              <c:idx val="1"/>
              <c:layout>
                <c:manualLayout>
                  <c:x val="1.1409969798019576E-2"/>
                  <c:y val="5.11130805919325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87-47C5-95F8-F68CEBEE9858}"/>
                </c:ext>
              </c:extLst>
            </c:dLbl>
            <c:dLbl>
              <c:idx val="2"/>
              <c:layout>
                <c:manualLayout>
                  <c:x val="1.331163143102277E-2"/>
                  <c:y val="5.85180693386820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87-47C5-95F8-F68CEBEE9858}"/>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'[Avance metas PDD sector_presentación_oct2023.xlsx]Meta 383'!$A$3:$A$7</c:f>
              <c:numCache>
                <c:formatCode>General</c:formatCode>
                <c:ptCount val="5"/>
                <c:pt idx="0">
                  <c:v>2020</c:v>
                </c:pt>
                <c:pt idx="1">
                  <c:v>2021</c:v>
                </c:pt>
                <c:pt idx="2">
                  <c:v>2022</c:v>
                </c:pt>
                <c:pt idx="3">
                  <c:v>2023</c:v>
                </c:pt>
                <c:pt idx="4">
                  <c:v>2024</c:v>
                </c:pt>
              </c:numCache>
            </c:numRef>
          </c:cat>
          <c:val>
            <c:numRef>
              <c:f>'[Avance metas PDD sector_presentación_oct2023.xlsx]Meta 383'!$D$59:$D$63</c:f>
              <c:numCache>
                <c:formatCode>General</c:formatCode>
                <c:ptCount val="5"/>
                <c:pt idx="0">
                  <c:v>0.11000000000000001</c:v>
                </c:pt>
                <c:pt idx="1">
                  <c:v>0.38999999999999996</c:v>
                </c:pt>
                <c:pt idx="2">
                  <c:v>0.48</c:v>
                </c:pt>
                <c:pt idx="3">
                  <c:v>0.62999999999999989</c:v>
                </c:pt>
                <c:pt idx="4">
                  <c:v>0</c:v>
                </c:pt>
              </c:numCache>
            </c:numRef>
          </c:val>
          <c:extLst>
            <c:ext xmlns:c16="http://schemas.microsoft.com/office/drawing/2014/chart" uri="{C3380CC4-5D6E-409C-BE32-E72D297353CC}">
              <c16:uniqueId val="{00000001-74D0-4403-B599-596CB2163EA9}"/>
            </c:ext>
          </c:extLst>
        </c:ser>
        <c:dLbls>
          <c:showLegendKey val="0"/>
          <c:showVal val="1"/>
          <c:showCatName val="0"/>
          <c:showSerName val="0"/>
          <c:showPercent val="0"/>
          <c:showBubbleSize val="0"/>
        </c:dLbls>
        <c:gapWidth val="219"/>
        <c:axId val="388427888"/>
        <c:axId val="388427056"/>
      </c:barChart>
      <c:lineChart>
        <c:grouping val="standard"/>
        <c:varyColors val="0"/>
        <c:ser>
          <c:idx val="2"/>
          <c:order val="2"/>
          <c:tx>
            <c:strRef>
              <c:f>'[Avance metas PDD sector_presentación_oct2023.xlsx]Meta 383'!$F$58</c:f>
              <c:strCache>
                <c:ptCount val="1"/>
                <c:pt idx="0">
                  <c:v>Avance anual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'[Avance metas PDD sector_presentación_oct2023.xlsx]Meta 383'!$F$59:$F$62</c:f>
              <c:numCache>
                <c:formatCode>0%</c:formatCode>
                <c:ptCount val="4"/>
                <c:pt idx="0">
                  <c:v>1</c:v>
                </c:pt>
                <c:pt idx="1">
                  <c:v>1</c:v>
                </c:pt>
                <c:pt idx="2">
                  <c:v>1</c:v>
                </c:pt>
                <c:pt idx="3">
                  <c:v>0.73255813953488347</c:v>
                </c:pt>
              </c:numCache>
            </c:numRef>
          </c:val>
          <c:smooth val="0"/>
          <c:extLst>
            <c:ext xmlns:c16="http://schemas.microsoft.com/office/drawing/2014/chart" uri="{C3380CC4-5D6E-409C-BE32-E72D297353CC}">
              <c16:uniqueId val="{00000002-74D0-4403-B599-596CB2163EA9}"/>
            </c:ext>
          </c:extLst>
        </c:ser>
        <c:dLbls>
          <c:showLegendKey val="0"/>
          <c:showVal val="0"/>
          <c:showCatName val="0"/>
          <c:showSerName val="0"/>
          <c:showPercent val="0"/>
          <c:showBubbleSize val="0"/>
        </c:dLbls>
        <c:marker val="1"/>
        <c:smooth val="0"/>
        <c:axId val="288516176"/>
        <c:axId val="288509456"/>
      </c:lineChart>
      <c:catAx>
        <c:axId val="388427888"/>
        <c:scaling>
          <c:orientation val="minMax"/>
        </c:scaling>
        <c:delete val="0"/>
        <c:axPos val="b"/>
        <c:numFmt formatCode="General"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88427056"/>
        <c:crosses val="autoZero"/>
        <c:auto val="1"/>
        <c:lblAlgn val="ctr"/>
        <c:lblOffset val="100"/>
        <c:noMultiLvlLbl val="0"/>
      </c:catAx>
      <c:valAx>
        <c:axId val="388427056"/>
        <c:scaling>
          <c:orientation val="minMax"/>
          <c:max val="1"/>
          <c:min val="0"/>
        </c:scaling>
        <c:delete val="0"/>
        <c:axPos val="l"/>
        <c:title>
          <c:tx>
            <c:rich>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es-CO"/>
                  <a:t># de estrategias de cultura ciudadana implementadas</a:t>
                </a:r>
              </a:p>
            </c:rich>
          </c:tx>
          <c:layout>
            <c:manualLayout>
              <c:xMode val="edge"/>
              <c:yMode val="edge"/>
              <c:x val="3.612854154782278E-2"/>
              <c:y val="0.10050552922590837"/>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88427888"/>
        <c:crosses val="autoZero"/>
        <c:crossBetween val="between"/>
        <c:majorUnit val="0.45"/>
      </c:valAx>
      <c:valAx>
        <c:axId val="288509456"/>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88516176"/>
        <c:crosses val="max"/>
        <c:crossBetween val="between"/>
      </c:valAx>
      <c:catAx>
        <c:axId val="288516176"/>
        <c:scaling>
          <c:orientation val="minMax"/>
        </c:scaling>
        <c:delete val="1"/>
        <c:axPos val="b"/>
        <c:majorTickMark val="out"/>
        <c:minorTickMark val="none"/>
        <c:tickLblPos val="nextTo"/>
        <c:crossAx val="2885094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2"/>
          <c:order val="0"/>
          <c:tx>
            <c:strRef>
              <c:f>'[Avance metas PDD sector_presentación_oct2023.xlsx]Meta 482'!$O$2</c:f>
              <c:strCache>
                <c:ptCount val="1"/>
                <c:pt idx="0">
                  <c:v>Programación Sector</c:v>
                </c:pt>
              </c:strCache>
            </c:strRef>
          </c:tx>
          <c:spPr>
            <a:solidFill>
              <a:schemeClr val="accent6"/>
            </a:solidFill>
            <a:ln>
              <a:noFill/>
            </a:ln>
            <a:effectLst>
              <a:innerShdw blurRad="114300">
                <a:schemeClr val="accent1">
                  <a:lumMod val="80000"/>
                  <a:lumOff val="20000"/>
                </a:schemeClr>
              </a:innerShdw>
            </a:effectLst>
          </c:spPr>
          <c:invertIfNegative val="0"/>
          <c:dLbls>
            <c:delete val="1"/>
          </c:dLbls>
          <c:cat>
            <c:strRef>
              <c:f>'[Avance metas PDD sector_presentación_oct2023.xlsx]Meta 482'!$A$3:$A$8</c:f>
              <c:strCache>
                <c:ptCount val="4"/>
                <c:pt idx="0">
                  <c:v>2020</c:v>
                </c:pt>
                <c:pt idx="1">
                  <c:v>2021</c:v>
                </c:pt>
                <c:pt idx="2">
                  <c:v>2022</c:v>
                </c:pt>
                <c:pt idx="3">
                  <c:v>2023</c:v>
                </c:pt>
              </c:strCache>
              <c:extLst/>
            </c:strRef>
          </c:cat>
          <c:val>
            <c:numRef>
              <c:f>'[Avance metas PDD sector_presentación_oct2023.xlsx]Meta 482'!$O$3:$O$8</c:f>
              <c:numCache>
                <c:formatCode>0.00</c:formatCode>
                <c:ptCount val="4"/>
                <c:pt idx="0">
                  <c:v>84.805000000000007</c:v>
                </c:pt>
                <c:pt idx="1">
                  <c:v>86.45750000000001</c:v>
                </c:pt>
                <c:pt idx="2">
                  <c:v>87.20750000000001</c:v>
                </c:pt>
                <c:pt idx="3">
                  <c:v>88.45750000000001</c:v>
                </c:pt>
              </c:numCache>
              <c:extLst/>
            </c:numRef>
          </c:val>
          <c:extLst>
            <c:ext xmlns:c16="http://schemas.microsoft.com/office/drawing/2014/chart" uri="{C3380CC4-5D6E-409C-BE32-E72D297353CC}">
              <c16:uniqueId val="{00000000-37FB-4C7C-8F50-0069D8A6A4A1}"/>
            </c:ext>
          </c:extLst>
        </c:ser>
        <c:ser>
          <c:idx val="13"/>
          <c:order val="1"/>
          <c:tx>
            <c:strRef>
              <c:f>'[Avance metas PDD sector_presentación_oct2023.xlsx]Meta 482'!$P$2</c:f>
              <c:strCache>
                <c:ptCount val="1"/>
                <c:pt idx="0">
                  <c:v>Ejecutado Sector</c:v>
                </c:pt>
              </c:strCache>
            </c:strRef>
          </c:tx>
          <c:spPr>
            <a:solidFill>
              <a:schemeClr val="accent4"/>
            </a:solidFill>
            <a:ln>
              <a:noFill/>
            </a:ln>
            <a:effectLst>
              <a:innerShdw blurRad="114300">
                <a:schemeClr val="accent2">
                  <a:lumMod val="80000"/>
                  <a:lumOff val="20000"/>
                </a:schemeClr>
              </a:innerShdw>
            </a:effectLst>
          </c:spPr>
          <c:invertIfNegative val="0"/>
          <c:dLbls>
            <c:delete val="1"/>
          </c:dLbls>
          <c:cat>
            <c:strRef>
              <c:f>'[Avance metas PDD sector_presentación_oct2023.xlsx]Meta 482'!$A$3:$A$8</c:f>
              <c:strCache>
                <c:ptCount val="4"/>
                <c:pt idx="0">
                  <c:v>2020</c:v>
                </c:pt>
                <c:pt idx="1">
                  <c:v>2021</c:v>
                </c:pt>
                <c:pt idx="2">
                  <c:v>2022</c:v>
                </c:pt>
                <c:pt idx="3">
                  <c:v>2023</c:v>
                </c:pt>
              </c:strCache>
              <c:extLst/>
            </c:strRef>
          </c:cat>
          <c:val>
            <c:numRef>
              <c:f>'[Avance metas PDD sector_presentación_oct2023.xlsx]Meta 482'!$P$3:$P$8</c:f>
              <c:numCache>
                <c:formatCode>0.00</c:formatCode>
                <c:ptCount val="4"/>
                <c:pt idx="0">
                  <c:v>86.865000000000009</c:v>
                </c:pt>
                <c:pt idx="1">
                  <c:v>86.545000000000002</c:v>
                </c:pt>
                <c:pt idx="2">
                  <c:v>86.447499999999991</c:v>
                </c:pt>
                <c:pt idx="3">
                  <c:v>88.497500000000002</c:v>
                </c:pt>
              </c:numCache>
              <c:extLst/>
            </c:numRef>
          </c:val>
          <c:extLst>
            <c:ext xmlns:c16="http://schemas.microsoft.com/office/drawing/2014/chart" uri="{C3380CC4-5D6E-409C-BE32-E72D297353CC}">
              <c16:uniqueId val="{00000001-37FB-4C7C-8F50-0069D8A6A4A1}"/>
            </c:ext>
          </c:extLst>
        </c:ser>
        <c:dLbls>
          <c:showLegendKey val="0"/>
          <c:showVal val="1"/>
          <c:showCatName val="0"/>
          <c:showSerName val="0"/>
          <c:showPercent val="0"/>
          <c:showBubbleSize val="0"/>
        </c:dLbls>
        <c:gapWidth val="150"/>
        <c:overlap val="-30"/>
        <c:axId val="1887617792"/>
        <c:axId val="1887648160"/>
      </c:barChart>
      <c:lineChart>
        <c:grouping val="standard"/>
        <c:varyColors val="0"/>
        <c:ser>
          <c:idx val="14"/>
          <c:order val="2"/>
          <c:tx>
            <c:strRef>
              <c:f>'[Avance metas PDD sector_presentación_oct2023.xlsx]Meta 482'!$Q$2</c:f>
              <c:strCache>
                <c:ptCount val="1"/>
                <c:pt idx="0">
                  <c:v>Avance PDD</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'[Avance metas PDD sector_presentación_oct2023.xlsx]Meta 482'!$A$3:$A$8</c:f>
              <c:strCache>
                <c:ptCount val="6"/>
                <c:pt idx="0">
                  <c:v>2020</c:v>
                </c:pt>
                <c:pt idx="1">
                  <c:v>2021</c:v>
                </c:pt>
                <c:pt idx="2">
                  <c:v>2022</c:v>
                </c:pt>
                <c:pt idx="3">
                  <c:v>2023</c:v>
                </c:pt>
                <c:pt idx="4">
                  <c:v>2024</c:v>
                </c:pt>
                <c:pt idx="5">
                  <c:v>Total PDD</c:v>
                </c:pt>
              </c:strCache>
              <c:extLst/>
            </c:strRef>
          </c:cat>
          <c:val>
            <c:numRef>
              <c:f>'[Avance metas PDD sector_presentación_oct2023.xlsx]Meta 482'!$Q$3:$Q$6</c:f>
              <c:numCache>
                <c:formatCode>0.00%</c:formatCode>
                <c:ptCount val="4"/>
                <c:pt idx="0">
                  <c:v>0.97836736131281143</c:v>
                </c:pt>
                <c:pt idx="1">
                  <c:v>0.97582501766294716</c:v>
                </c:pt>
                <c:pt idx="2">
                  <c:v>0.97488200450986173</c:v>
                </c:pt>
                <c:pt idx="3">
                  <c:v>0.99776393576147981</c:v>
                </c:pt>
              </c:numCache>
              <c:extLst/>
            </c:numRef>
          </c:val>
          <c:smooth val="0"/>
          <c:extLst>
            <c:ext xmlns:c16="http://schemas.microsoft.com/office/drawing/2014/chart" uri="{C3380CC4-5D6E-409C-BE32-E72D297353CC}">
              <c16:uniqueId val="{00000002-37FB-4C7C-8F50-0069D8A6A4A1}"/>
            </c:ext>
          </c:extLst>
        </c:ser>
        <c:dLbls>
          <c:showLegendKey val="0"/>
          <c:showVal val="0"/>
          <c:showCatName val="0"/>
          <c:showSerName val="0"/>
          <c:showPercent val="0"/>
          <c:showBubbleSize val="0"/>
        </c:dLbls>
        <c:marker val="1"/>
        <c:smooth val="0"/>
        <c:axId val="1791674992"/>
        <c:axId val="1791673744"/>
      </c:lineChart>
      <c:catAx>
        <c:axId val="188761779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887648160"/>
        <c:crosses val="autoZero"/>
        <c:auto val="1"/>
        <c:lblAlgn val="ctr"/>
        <c:lblOffset val="100"/>
        <c:noMultiLvlLbl val="0"/>
      </c:catAx>
      <c:valAx>
        <c:axId val="1887648160"/>
        <c:scaling>
          <c:orientation val="minMax"/>
          <c:max val="100"/>
          <c:min val="60"/>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s-CO" b="0" dirty="0"/>
                  <a:t>PROMEDIO PUNTOS</a:t>
                </a:r>
                <a:r>
                  <a:rPr lang="es-CO" b="0" baseline="0" dirty="0"/>
                  <a:t> PORCENTUALES</a:t>
                </a:r>
                <a:endParaRPr lang="es-CO" b="0" dirty="0"/>
              </a:p>
            </c:rich>
          </c:tx>
          <c:layout>
            <c:manualLayout>
              <c:xMode val="edge"/>
              <c:yMode val="edge"/>
              <c:x val="0.12585150806382484"/>
              <c:y val="3.6372576921860675E-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s-CO"/>
          </a:p>
        </c:txPr>
        <c:crossAx val="1887617792"/>
        <c:crosses val="autoZero"/>
        <c:crossBetween val="between"/>
        <c:majorUnit val="20"/>
      </c:valAx>
      <c:valAx>
        <c:axId val="1791673744"/>
        <c:scaling>
          <c:orientation val="minMax"/>
          <c:max val="1.4"/>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791674992"/>
        <c:crosses val="max"/>
        <c:crossBetween val="between"/>
      </c:valAx>
      <c:catAx>
        <c:axId val="1791674992"/>
        <c:scaling>
          <c:orientation val="minMax"/>
        </c:scaling>
        <c:delete val="1"/>
        <c:axPos val="t"/>
        <c:numFmt formatCode="General" sourceLinked="1"/>
        <c:majorTickMark val="none"/>
        <c:minorTickMark val="none"/>
        <c:tickLblPos val="nextTo"/>
        <c:crossAx val="1791673744"/>
        <c:crosses val="max"/>
        <c:auto val="1"/>
        <c:lblAlgn val="ctr"/>
        <c:lblOffset val="100"/>
        <c:noMultiLvlLbl val="0"/>
      </c:cat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'[Avance metas PDD sector_presentación_oct2023.xlsx]Meta 483'!$B$50</c:f>
              <c:strCache>
                <c:ptCount val="1"/>
                <c:pt idx="0">
                  <c:v>Programación SECTOR MOVILIDAD</c:v>
                </c:pt>
              </c:strCache>
            </c:strRef>
          </c:tx>
          <c:spPr>
            <a:solidFill>
              <a:schemeClr val="accent1">
                <a:lumMod val="60000"/>
                <a:lumOff val="40000"/>
              </a:schemeClr>
            </a:solid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'[Avance metas PDD sector_presentación_oct2023.xlsx]Meta 483'!$A$3:$A$7</c:f>
              <c:numCache>
                <c:formatCode>General</c:formatCode>
                <c:ptCount val="4"/>
                <c:pt idx="0">
                  <c:v>2020</c:v>
                </c:pt>
                <c:pt idx="1">
                  <c:v>2021</c:v>
                </c:pt>
                <c:pt idx="2">
                  <c:v>2022</c:v>
                </c:pt>
                <c:pt idx="3">
                  <c:v>2023</c:v>
                </c:pt>
              </c:numCache>
              <c:extLst/>
            </c:numRef>
          </c:cat>
          <c:val>
            <c:numRef>
              <c:f>'[Avance metas PDD sector_presentación_oct2023.xlsx]Meta 483'!$B$51:$B$55</c:f>
              <c:numCache>
                <c:formatCode>General</c:formatCode>
                <c:ptCount val="4"/>
                <c:pt idx="0">
                  <c:v>74.5</c:v>
                </c:pt>
                <c:pt idx="1">
                  <c:v>75.5</c:v>
                </c:pt>
                <c:pt idx="2">
                  <c:v>76.5</c:v>
                </c:pt>
                <c:pt idx="3">
                  <c:v>77.5</c:v>
                </c:pt>
              </c:numCache>
              <c:extLst/>
            </c:numRef>
          </c:val>
          <c:extLst>
            <c:ext xmlns:c16="http://schemas.microsoft.com/office/drawing/2014/chart" uri="{C3380CC4-5D6E-409C-BE32-E72D297353CC}">
              <c16:uniqueId val="{00000000-DD30-418C-ACB3-3B8C962A0E53}"/>
            </c:ext>
          </c:extLst>
        </c:ser>
        <c:ser>
          <c:idx val="1"/>
          <c:order val="1"/>
          <c:tx>
            <c:strRef>
              <c:f>'[Avance metas PDD sector_presentación_oct2023.xlsx]Meta 483'!$C$50</c:f>
              <c:strCache>
                <c:ptCount val="1"/>
                <c:pt idx="0">
                  <c:v>Ejecutado SECTOR MOVILIDAD</c:v>
                </c:pt>
              </c:strCache>
            </c:strRef>
          </c:tx>
          <c:spPr>
            <a:solidFill>
              <a:schemeClr val="accent4"/>
            </a:solidFill>
            <a:ln>
              <a:noFill/>
            </a:ln>
            <a:effectLst>
              <a:innerShdw blurRad="114300">
                <a:schemeClr val="accent2"/>
              </a:inn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'[Avance metas PDD sector_presentación_oct2023.xlsx]Meta 483'!$A$3:$A$7</c:f>
              <c:numCache>
                <c:formatCode>General</c:formatCode>
                <c:ptCount val="4"/>
                <c:pt idx="0">
                  <c:v>2020</c:v>
                </c:pt>
                <c:pt idx="1">
                  <c:v>2021</c:v>
                </c:pt>
                <c:pt idx="2">
                  <c:v>2022</c:v>
                </c:pt>
                <c:pt idx="3">
                  <c:v>2023</c:v>
                </c:pt>
              </c:numCache>
              <c:extLst/>
            </c:numRef>
          </c:cat>
          <c:val>
            <c:numRef>
              <c:f>'[Avance metas PDD sector_presentación_oct2023.xlsx]Meta 483'!$C$51:$C$55</c:f>
              <c:numCache>
                <c:formatCode>General</c:formatCode>
                <c:ptCount val="4"/>
                <c:pt idx="0">
                  <c:v>87.54</c:v>
                </c:pt>
                <c:pt idx="1">
                  <c:v>94.28</c:v>
                </c:pt>
                <c:pt idx="2">
                  <c:v>95.346000000000004</c:v>
                </c:pt>
                <c:pt idx="3">
                  <c:v>88.36</c:v>
                </c:pt>
              </c:numCache>
              <c:extLst/>
            </c:numRef>
          </c:val>
          <c:extLst>
            <c:ext xmlns:c16="http://schemas.microsoft.com/office/drawing/2014/chart" uri="{C3380CC4-5D6E-409C-BE32-E72D297353CC}">
              <c16:uniqueId val="{00000001-DD30-418C-ACB3-3B8C962A0E53}"/>
            </c:ext>
          </c:extLst>
        </c:ser>
        <c:dLbls>
          <c:showLegendKey val="0"/>
          <c:showVal val="1"/>
          <c:showCatName val="0"/>
          <c:showSerName val="0"/>
          <c:showPercent val="0"/>
          <c:showBubbleSize val="0"/>
        </c:dLbls>
        <c:gapWidth val="219"/>
        <c:overlap val="-27"/>
        <c:axId val="388427888"/>
        <c:axId val="388427056"/>
      </c:barChart>
      <c:lineChart>
        <c:grouping val="standard"/>
        <c:varyColors val="0"/>
        <c:ser>
          <c:idx val="2"/>
          <c:order val="2"/>
          <c:tx>
            <c:strRef>
              <c:f>'[Avance metas PDD sector_presentación_oct2023.xlsx]Meta 483'!$D$50</c:f>
              <c:strCache>
                <c:ptCount val="1"/>
                <c:pt idx="0">
                  <c:v>Avance SECTOR MOVILIDAD</c:v>
                </c:pt>
              </c:strCache>
            </c:strRef>
          </c:tx>
          <c:spPr>
            <a:ln w="28575" cap="rnd">
              <a:solidFill>
                <a:srgbClr val="00B050"/>
              </a:solidFill>
              <a:round/>
            </a:ln>
            <a:effectLst/>
          </c:spPr>
          <c:marker>
            <c:symbol val="circle"/>
            <c:size val="6"/>
            <c:spPr>
              <a:solidFill>
                <a:srgbClr val="00B050"/>
              </a:solidFill>
              <a:ln>
                <a:solidFill>
                  <a:srgbClr val="00B050"/>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'[Avance metas PDD sector_presentación_oct2023.xlsx]Meta 483'!$A$3:$A$7</c:f>
              <c:numCache>
                <c:formatCode>General</c:formatCode>
                <c:ptCount val="5"/>
                <c:pt idx="0">
                  <c:v>2020</c:v>
                </c:pt>
                <c:pt idx="1">
                  <c:v>2021</c:v>
                </c:pt>
                <c:pt idx="2">
                  <c:v>2022</c:v>
                </c:pt>
                <c:pt idx="3">
                  <c:v>2023</c:v>
                </c:pt>
                <c:pt idx="4">
                  <c:v>2024</c:v>
                </c:pt>
              </c:numCache>
              <c:extLst/>
            </c:numRef>
          </c:cat>
          <c:val>
            <c:numRef>
              <c:f>'[Avance metas PDD sector_presentación_oct2023.xlsx]Meta 483'!$D$51:$D$54</c:f>
              <c:numCache>
                <c:formatCode>0.00%</c:formatCode>
                <c:ptCount val="4"/>
                <c:pt idx="0">
                  <c:v>1.1151592356687898</c:v>
                </c:pt>
                <c:pt idx="1">
                  <c:v>1.2010191082802548</c:v>
                </c:pt>
                <c:pt idx="2">
                  <c:v>1.2145987261146498</c:v>
                </c:pt>
                <c:pt idx="3">
                  <c:v>1.1256050955414012</c:v>
                </c:pt>
              </c:numCache>
              <c:extLst/>
            </c:numRef>
          </c:val>
          <c:smooth val="0"/>
          <c:extLst>
            <c:ext xmlns:c16="http://schemas.microsoft.com/office/drawing/2014/chart" uri="{C3380CC4-5D6E-409C-BE32-E72D297353CC}">
              <c16:uniqueId val="{00000002-DD30-418C-ACB3-3B8C962A0E53}"/>
            </c:ext>
          </c:extLst>
        </c:ser>
        <c:dLbls>
          <c:showLegendKey val="0"/>
          <c:showVal val="1"/>
          <c:showCatName val="0"/>
          <c:showSerName val="0"/>
          <c:showPercent val="0"/>
          <c:showBubbleSize val="0"/>
        </c:dLbls>
        <c:marker val="1"/>
        <c:smooth val="0"/>
        <c:axId val="388424144"/>
        <c:axId val="388430800"/>
      </c:lineChart>
      <c:catAx>
        <c:axId val="3884278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88427056"/>
        <c:crosses val="autoZero"/>
        <c:auto val="1"/>
        <c:lblAlgn val="ctr"/>
        <c:lblOffset val="100"/>
        <c:noMultiLvlLbl val="0"/>
      </c:catAx>
      <c:valAx>
        <c:axId val="388427056"/>
        <c:scaling>
          <c:orientation val="minMax"/>
          <c:max val="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88427888"/>
        <c:crosses val="autoZero"/>
        <c:crossBetween val="between"/>
        <c:majorUnit val="20"/>
      </c:valAx>
      <c:valAx>
        <c:axId val="388430800"/>
        <c:scaling>
          <c:orientation val="minMax"/>
          <c:max val="1.25"/>
          <c:min val="0"/>
        </c:scaling>
        <c:delete val="0"/>
        <c:axPos val="r"/>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388424144"/>
        <c:crosses val="max"/>
        <c:crossBetween val="between"/>
        <c:majorUnit val="0.25"/>
      </c:valAx>
      <c:catAx>
        <c:axId val="388424144"/>
        <c:scaling>
          <c:orientation val="minMax"/>
        </c:scaling>
        <c:delete val="1"/>
        <c:axPos val="b"/>
        <c:numFmt formatCode="General" sourceLinked="1"/>
        <c:majorTickMark val="none"/>
        <c:minorTickMark val="none"/>
        <c:tickLblPos val="nextTo"/>
        <c:crossAx val="3884308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6846968741310444E-2"/>
          <c:y val="1.4083383807793257E-2"/>
          <c:w val="0.94592650240425369"/>
          <c:h val="0.51184110640016156"/>
        </c:manualLayout>
      </c:layout>
      <c:barChart>
        <c:barDir val="col"/>
        <c:grouping val="clustered"/>
        <c:varyColors val="0"/>
        <c:ser>
          <c:idx val="0"/>
          <c:order val="0"/>
          <c:tx>
            <c:strRef>
              <c:f>'[Avance metas PDD sector_presentación.xlsx]SDM'!$D$2</c:f>
              <c:strCache>
                <c:ptCount val="1"/>
                <c:pt idx="0">
                  <c:v>Programado</c:v>
                </c:pt>
              </c:strCache>
            </c:strRef>
          </c:tx>
          <c:spPr>
            <a:solidFill>
              <a:schemeClr val="accent1">
                <a:tint val="65000"/>
              </a:schemeClr>
            </a:solidFill>
            <a:ln>
              <a:noFill/>
            </a:ln>
            <a:effectLst/>
          </c:spPr>
          <c:invertIfNegative val="0"/>
          <c:dPt>
            <c:idx val="0"/>
            <c:invertIfNegative val="0"/>
            <c:bubble3D val="0"/>
            <c:spPr>
              <a:solidFill>
                <a:schemeClr val="accent1">
                  <a:tint val="65000"/>
                </a:schemeClr>
              </a:solidFill>
              <a:ln>
                <a:noFill/>
              </a:ln>
              <a:effectLst/>
            </c:spPr>
            <c:extLst>
              <c:ext xmlns:c16="http://schemas.microsoft.com/office/drawing/2014/chart" uri="{C3380CC4-5D6E-409C-BE32-E72D297353CC}">
                <c16:uniqueId val="{00000001-FFB2-4331-BE54-9803D967D6C3}"/>
              </c:ext>
            </c:extLst>
          </c:dPt>
          <c:dPt>
            <c:idx val="1"/>
            <c:invertIfNegative val="0"/>
            <c:bubble3D val="0"/>
            <c:spPr>
              <a:solidFill>
                <a:schemeClr val="accent1">
                  <a:tint val="65000"/>
                </a:schemeClr>
              </a:solidFill>
              <a:ln>
                <a:noFill/>
              </a:ln>
              <a:effectLst/>
            </c:spPr>
            <c:extLst>
              <c:ext xmlns:c16="http://schemas.microsoft.com/office/drawing/2014/chart" uri="{C3380CC4-5D6E-409C-BE32-E72D297353CC}">
                <c16:uniqueId val="{00000003-FFB2-4331-BE54-9803D967D6C3}"/>
              </c:ext>
            </c:extLst>
          </c:dPt>
          <c:dPt>
            <c:idx val="2"/>
            <c:invertIfNegative val="0"/>
            <c:bubble3D val="0"/>
            <c:spPr>
              <a:solidFill>
                <a:schemeClr val="accent1">
                  <a:tint val="65000"/>
                </a:schemeClr>
              </a:solidFill>
              <a:ln>
                <a:noFill/>
              </a:ln>
              <a:effectLst/>
            </c:spPr>
            <c:extLst>
              <c:ext xmlns:c16="http://schemas.microsoft.com/office/drawing/2014/chart" uri="{C3380CC4-5D6E-409C-BE32-E72D297353CC}">
                <c16:uniqueId val="{00000005-FFB2-4331-BE54-9803D967D6C3}"/>
              </c:ext>
            </c:extLst>
          </c:dPt>
          <c:dPt>
            <c:idx val="3"/>
            <c:invertIfNegative val="0"/>
            <c:bubble3D val="0"/>
            <c:spPr>
              <a:solidFill>
                <a:schemeClr val="accent1">
                  <a:tint val="65000"/>
                </a:schemeClr>
              </a:solidFill>
              <a:ln>
                <a:noFill/>
              </a:ln>
              <a:effectLst/>
            </c:spPr>
            <c:extLst>
              <c:ext xmlns:c16="http://schemas.microsoft.com/office/drawing/2014/chart" uri="{C3380CC4-5D6E-409C-BE32-E72D297353CC}">
                <c16:uniqueId val="{00000007-FFB2-4331-BE54-9803D967D6C3}"/>
              </c:ext>
            </c:extLst>
          </c:dPt>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sector_presentación.xlsx]SDM'!$C$3:$C$7</c:f>
              <c:strCache>
                <c:ptCount val="5"/>
                <c:pt idx="0">
                  <c:v>1. Diseñar e implementar 4 fuentes de fondeo para el SITP y el Sector Movilidad</c:v>
                </c:pt>
                <c:pt idx="1">
                  <c:v>384. Definir e implementar un instrumento para la medición y seguimiento de la experiencia del usuario y del prestador del servicio en el transporte público individual</c:v>
                </c:pt>
                <c:pt idx="2">
                  <c:v>385. Diseñar, gestionar e implementar una estrategia para aumentar la ocupación promedio del vehículo privado en la ciudad</c:v>
                </c:pt>
                <c:pt idx="3">
                  <c:v>389. Implementar y operar el Centro de Orientación a Victimas por Siniestros Viales</c:v>
                </c:pt>
                <c:pt idx="4">
                  <c:v>413. Diseñar y ejecutar una estrategia para la participación ciudadana incidente, orientada a promover dinámicas de movilidad segura, incluyente, sostenible y accesible</c:v>
                </c:pt>
              </c:strCache>
            </c:strRef>
          </c:cat>
          <c:val>
            <c:numRef>
              <c:f>'[Avance metas PDD sector_presentación.xlsx]SDM'!$D$3:$D$7</c:f>
              <c:numCache>
                <c:formatCode>0</c:formatCode>
                <c:ptCount val="5"/>
                <c:pt idx="0">
                  <c:v>4</c:v>
                </c:pt>
                <c:pt idx="1">
                  <c:v>1</c:v>
                </c:pt>
                <c:pt idx="2">
                  <c:v>1</c:v>
                </c:pt>
                <c:pt idx="3">
                  <c:v>1</c:v>
                </c:pt>
                <c:pt idx="4">
                  <c:v>1</c:v>
                </c:pt>
              </c:numCache>
            </c:numRef>
          </c:val>
          <c:extLst>
            <c:ext xmlns:c16="http://schemas.microsoft.com/office/drawing/2014/chart" uri="{C3380CC4-5D6E-409C-BE32-E72D297353CC}">
              <c16:uniqueId val="{00000008-FFB2-4331-BE54-9803D967D6C3}"/>
            </c:ext>
          </c:extLst>
        </c:ser>
        <c:dLbls>
          <c:showLegendKey val="0"/>
          <c:showVal val="0"/>
          <c:showCatName val="0"/>
          <c:showSerName val="0"/>
          <c:showPercent val="0"/>
          <c:showBubbleSize val="0"/>
        </c:dLbls>
        <c:gapWidth val="219"/>
        <c:axId val="1251809328"/>
        <c:axId val="1251793936"/>
        <c:extLst>
          <c:ext xmlns:c15="http://schemas.microsoft.com/office/drawing/2012/chart" uri="{02D57815-91ED-43cb-92C2-25804820EDAC}">
            <c15:filteredBarSeries>
              <c15:ser>
                <c:idx val="1"/>
                <c:order val="1"/>
                <c:tx>
                  <c:strRef>
                    <c:extLst>
                      <c:ext uri="{02D57815-91ED-43cb-92C2-25804820EDAC}">
                        <c15:formulaRef>
                          <c15:sqref>'[Avance metas PDD sector_presentación.xlsx]SDM'!$E$2</c15:sqref>
                        </c15:formulaRef>
                      </c:ext>
                    </c:extLst>
                    <c:strCache>
                      <c:ptCount val="1"/>
                      <c:pt idx="0">
                        <c:v>Ejecutado</c:v>
                      </c:pt>
                    </c:strCache>
                  </c:strRef>
                </c:tx>
                <c:spPr>
                  <a:solidFill>
                    <a:schemeClr val="accent1"/>
                  </a:solidFill>
                  <a:ln>
                    <a:noFill/>
                  </a:ln>
                  <a:effectLst/>
                </c:spPr>
                <c:invertIfNegative val="0"/>
                <c:dLbls>
                  <c:spPr>
                    <a:solidFill>
                      <a:schemeClr val="bg1">
                        <a:lumMod val="85000"/>
                      </a:schemeClr>
                    </a:solidFill>
                    <a:ln>
                      <a:noFill/>
                    </a:ln>
                    <a:effectLst>
                      <a:outerShdw blurRad="63500" sx="102000" sy="102000" algn="ctr" rotWithShape="0">
                        <a:prstClr val="black">
                          <a:alpha val="40000"/>
                        </a:prstClr>
                      </a:outerShdw>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'[Avance metas PDD sector_presentación.xlsx]SDM'!$C$3:$C$7</c15:sqref>
                        </c15:formulaRef>
                      </c:ext>
                    </c:extLst>
                    <c:strCache>
                      <c:ptCount val="5"/>
                      <c:pt idx="0">
                        <c:v>1. Diseñar e implementar 4 fuentes de fondeo para el SITP y el Sector Movilidad</c:v>
                      </c:pt>
                      <c:pt idx="1">
                        <c:v>384. Definir e implementar un instrumento para la medición y seguimiento de la experiencia del usuario y del prestador del servicio en el transporte público individual</c:v>
                      </c:pt>
                      <c:pt idx="2">
                        <c:v>385. Diseñar, gestionar e implementar una estrategia para aumentar la ocupación promedio del vehículo privado en la ciudad</c:v>
                      </c:pt>
                      <c:pt idx="3">
                        <c:v>389. Implementar y operar el Centro de Orientación a Victimas por Siniestros Viales</c:v>
                      </c:pt>
                      <c:pt idx="4">
                        <c:v>413. Diseñar y ejecutar una estrategia para la participación ciudadana incidente, orientada a promover dinámicas de movilidad segura, incluyente, sostenible y accesible</c:v>
                      </c:pt>
                    </c:strCache>
                  </c:strRef>
                </c:cat>
                <c:val>
                  <c:numRef>
                    <c:extLst>
                      <c:ext uri="{02D57815-91ED-43cb-92C2-25804820EDAC}">
                        <c15:formulaRef>
                          <c15:sqref>'[Avance metas PDD sector_presentación.xlsx]SDM'!$E$3:$E$7</c15:sqref>
                        </c15:formulaRef>
                      </c:ext>
                    </c:extLst>
                    <c:numCache>
                      <c:formatCode>0.0</c:formatCode>
                      <c:ptCount val="5"/>
                      <c:pt idx="0" formatCode="0">
                        <c:v>4</c:v>
                      </c:pt>
                      <c:pt idx="1">
                        <c:v>0.96</c:v>
                      </c:pt>
                      <c:pt idx="2">
                        <c:v>0.97666666666666668</c:v>
                      </c:pt>
                      <c:pt idx="3">
                        <c:v>0.95750000000000002</c:v>
                      </c:pt>
                      <c:pt idx="4" formatCode="0.00">
                        <c:v>0.84</c:v>
                      </c:pt>
                    </c:numCache>
                  </c:numRef>
                </c:val>
                <c:extLst>
                  <c:ext xmlns:c16="http://schemas.microsoft.com/office/drawing/2014/chart" uri="{C3380CC4-5D6E-409C-BE32-E72D297353CC}">
                    <c16:uniqueId val="{0000000A-FFB2-4331-BE54-9803D967D6C3}"/>
                  </c:ext>
                </c:extLst>
              </c15:ser>
            </c15:filteredBarSeries>
          </c:ext>
        </c:extLst>
      </c:barChart>
      <c:lineChart>
        <c:grouping val="standard"/>
        <c:varyColors val="0"/>
        <c:ser>
          <c:idx val="2"/>
          <c:order val="2"/>
          <c:tx>
            <c:strRef>
              <c:f>'[Avance metas PDD sector_presentación.xlsx]SDM'!$F$2</c:f>
              <c:strCache>
                <c:ptCount val="1"/>
                <c:pt idx="0">
                  <c:v>Ejecutado PDD</c:v>
                </c:pt>
              </c:strCache>
            </c:strRef>
          </c:tx>
          <c:spPr>
            <a:ln w="28575" cap="rnd">
              <a:noFill/>
              <a:round/>
            </a:ln>
            <a:effectLst/>
          </c:spPr>
          <c:marker>
            <c:symbol val="none"/>
          </c:marker>
          <c:dLbls>
            <c:spPr>
              <a:solidFill>
                <a:schemeClr val="bg2">
                  <a:lumMod val="20000"/>
                  <a:lumOff val="80000"/>
                </a:schemeClr>
              </a:solidFill>
              <a:ln>
                <a:noFill/>
              </a:ln>
              <a:effectLst>
                <a:outerShdw blurRad="63500" sx="102000" sy="102000" algn="ctr"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sector_presentación.xlsx]SDM'!$C$3:$C$7</c:f>
              <c:strCache>
                <c:ptCount val="5"/>
                <c:pt idx="0">
                  <c:v>1. Diseñar e implementar 4 fuentes de fondeo para el SITP y el Sector Movilidad</c:v>
                </c:pt>
                <c:pt idx="1">
                  <c:v>384. Definir e implementar un instrumento para la medición y seguimiento de la experiencia del usuario y del prestador del servicio en el transporte público individual</c:v>
                </c:pt>
                <c:pt idx="2">
                  <c:v>385. Diseñar, gestionar e implementar una estrategia para aumentar la ocupación promedio del vehículo privado en la ciudad</c:v>
                </c:pt>
                <c:pt idx="3">
                  <c:v>389. Implementar y operar el Centro de Orientación a Victimas por Siniestros Viales</c:v>
                </c:pt>
                <c:pt idx="4">
                  <c:v>413. Diseñar y ejecutar una estrategia para la participación ciudadana incidente, orientada a promover dinámicas de movilidad segura, incluyente, sostenible y accesible</c:v>
                </c:pt>
              </c:strCache>
            </c:strRef>
          </c:cat>
          <c:val>
            <c:numRef>
              <c:f>'[Avance metas PDD sector_presentación.xlsx]SDM'!$F$3:$F$7</c:f>
              <c:numCache>
                <c:formatCode>0%</c:formatCode>
                <c:ptCount val="5"/>
                <c:pt idx="0">
                  <c:v>1</c:v>
                </c:pt>
                <c:pt idx="1">
                  <c:v>0.72</c:v>
                </c:pt>
                <c:pt idx="2">
                  <c:v>0.73250000000000004</c:v>
                </c:pt>
                <c:pt idx="3">
                  <c:v>0.7659999999999999</c:v>
                </c:pt>
                <c:pt idx="4">
                  <c:v>0.84</c:v>
                </c:pt>
              </c:numCache>
            </c:numRef>
          </c:val>
          <c:smooth val="0"/>
          <c:extLst>
            <c:ext xmlns:c16="http://schemas.microsoft.com/office/drawing/2014/chart" uri="{C3380CC4-5D6E-409C-BE32-E72D297353CC}">
              <c16:uniqueId val="{00000009-FFB2-4331-BE54-9803D967D6C3}"/>
            </c:ext>
          </c:extLst>
        </c:ser>
        <c:dLbls>
          <c:showLegendKey val="0"/>
          <c:showVal val="0"/>
          <c:showCatName val="0"/>
          <c:showSerName val="0"/>
          <c:showPercent val="0"/>
          <c:showBubbleSize val="0"/>
        </c:dLbls>
        <c:marker val="1"/>
        <c:smooth val="0"/>
        <c:axId val="149268623"/>
        <c:axId val="149273199"/>
      </c:lineChart>
      <c:catAx>
        <c:axId val="125180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CO"/>
          </a:p>
        </c:txPr>
        <c:crossAx val="1251793936"/>
        <c:crosses val="autoZero"/>
        <c:auto val="1"/>
        <c:lblAlgn val="ctr"/>
        <c:lblOffset val="100"/>
        <c:noMultiLvlLbl val="0"/>
      </c:catAx>
      <c:valAx>
        <c:axId val="1251793936"/>
        <c:scaling>
          <c:orientation val="minMax"/>
          <c:max val="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251809328"/>
        <c:crosses val="autoZero"/>
        <c:crossBetween val="between"/>
        <c:majorUnit val="1"/>
      </c:valAx>
      <c:valAx>
        <c:axId val="149273199"/>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49268623"/>
        <c:crosses val="max"/>
        <c:crossBetween val="between"/>
      </c:valAx>
      <c:catAx>
        <c:axId val="149268623"/>
        <c:scaling>
          <c:orientation val="minMax"/>
        </c:scaling>
        <c:delete val="1"/>
        <c:axPos val="b"/>
        <c:numFmt formatCode="General" sourceLinked="1"/>
        <c:majorTickMark val="out"/>
        <c:minorTickMark val="none"/>
        <c:tickLblPos val="nextTo"/>
        <c:crossAx val="14927319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2"/>
          <c:order val="1"/>
          <c:tx>
            <c:strRef>
              <c:f>'[Avance metas PDD sector_presentación.xlsx]Meta 6'!$C$2</c:f>
              <c:strCache>
                <c:ptCount val="1"/>
                <c:pt idx="0">
                  <c:v>Ejecutado</c:v>
                </c:pt>
              </c:strCache>
            </c:strRef>
          </c:tx>
          <c:spPr>
            <a:ln w="28575" cap="rnd">
              <a:noFill/>
              <a:round/>
            </a:ln>
            <a:effectLst/>
          </c:spPr>
          <c:marker>
            <c:symbol val="square"/>
            <c:size val="8"/>
            <c:spPr>
              <a:solidFill>
                <a:schemeClr val="accent4"/>
              </a:solidFill>
              <a:ln w="9525">
                <a:solidFill>
                  <a:schemeClr val="accent4"/>
                </a:solidFill>
              </a:ln>
              <a:effectLst/>
            </c:spPr>
          </c:marker>
          <c:dLbls>
            <c:delete val="1"/>
          </c:dLbls>
          <c:cat>
            <c:strRef>
              <c:f>'[Avance metas PDD sector_presentación.xlsx]Meta 6'!$A$3:$A$8</c:f>
              <c:strCache>
                <c:ptCount val="5"/>
                <c:pt idx="0">
                  <c:v>LB 2020</c:v>
                </c:pt>
                <c:pt idx="1">
                  <c:v>2021</c:v>
                </c:pt>
                <c:pt idx="2">
                  <c:v>2022</c:v>
                </c:pt>
                <c:pt idx="3">
                  <c:v>2023</c:v>
                </c:pt>
                <c:pt idx="4">
                  <c:v>2024</c:v>
                </c:pt>
              </c:strCache>
              <c:extLst/>
            </c:strRef>
          </c:cat>
          <c:val>
            <c:numRef>
              <c:f>'[Avance metas PDD sector_presentación.xlsx]Meta 6'!$C$3:$C$8</c:f>
              <c:numCache>
                <c:formatCode>0%</c:formatCode>
                <c:ptCount val="5"/>
                <c:pt idx="0">
                  <c:v>0.26</c:v>
                </c:pt>
                <c:pt idx="1">
                  <c:v>0.26</c:v>
                </c:pt>
                <c:pt idx="2">
                  <c:v>0.26</c:v>
                </c:pt>
                <c:pt idx="3">
                  <c:v>0.26</c:v>
                </c:pt>
                <c:pt idx="4">
                  <c:v>0</c:v>
                </c:pt>
              </c:numCache>
              <c:extLst/>
            </c:numRef>
          </c:val>
          <c:smooth val="0"/>
          <c:extLst>
            <c:ext xmlns:c16="http://schemas.microsoft.com/office/drawing/2014/chart" uri="{C3380CC4-5D6E-409C-BE32-E72D297353CC}">
              <c16:uniqueId val="{00000000-833E-47FD-BFE4-60B3C9851058}"/>
            </c:ext>
          </c:extLst>
        </c:ser>
        <c:dLbls>
          <c:showLegendKey val="0"/>
          <c:showVal val="1"/>
          <c:showCatName val="0"/>
          <c:showSerName val="0"/>
          <c:showPercent val="0"/>
          <c:showBubbleSize val="0"/>
        </c:dLbls>
        <c:marker val="1"/>
        <c:smooth val="0"/>
        <c:axId val="83731520"/>
        <c:axId val="83731104"/>
      </c:lineChart>
      <c:lineChart>
        <c:grouping val="stacked"/>
        <c:varyColors val="0"/>
        <c:ser>
          <c:idx val="0"/>
          <c:order val="0"/>
          <c:tx>
            <c:strRef>
              <c:f>'[Avance metas PDD sector_presentación.xlsx]Meta 6'!$B$2</c:f>
              <c:strCache>
                <c:ptCount val="1"/>
                <c:pt idx="0">
                  <c:v>Programación est.1</c:v>
                </c:pt>
              </c:strCache>
            </c:strRef>
          </c:tx>
          <c:spPr>
            <a:ln w="28575" cap="rnd">
              <a:solidFill>
                <a:schemeClr val="accent6"/>
              </a:solidFill>
              <a:round/>
            </a:ln>
            <a:effectLst/>
          </c:spPr>
          <c:marker>
            <c:symbol val="square"/>
            <c:size val="8"/>
            <c:spPr>
              <a:solidFill>
                <a:schemeClr val="accent6"/>
              </a:solidFill>
              <a:ln w="9525">
                <a:solidFill>
                  <a:schemeClr val="accent6"/>
                </a:solidFill>
              </a:ln>
              <a:effectLst/>
            </c:spPr>
          </c:marker>
          <c:dLbls>
            <c:dLbl>
              <c:idx val="0"/>
              <c:layout>
                <c:manualLayout>
                  <c:x val="6.8493150684931503E-3"/>
                  <c:y val="-1.7789637536135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EF-4496-AE78-6EC0EEEEEE1F}"/>
                </c:ext>
              </c:extLst>
            </c:dLbl>
            <c:dLbl>
              <c:idx val="1"/>
              <c:layout>
                <c:manualLayout>
                  <c:x val="-1.3698630136986301E-2"/>
                  <c:y val="-2.6684456304202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EF-4496-AE78-6EC0EEEEEE1F}"/>
                </c:ext>
              </c:extLst>
            </c:dLbl>
            <c:dLbl>
              <c:idx val="2"/>
              <c:layout>
                <c:manualLayout>
                  <c:x val="0"/>
                  <c:y val="-1.7789637536135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EF-4496-AE78-6EC0EEEEEE1F}"/>
                </c:ext>
              </c:extLst>
            </c:dLbl>
            <c:dLbl>
              <c:idx val="3"/>
              <c:layout>
                <c:manualLayout>
                  <c:x val="2.2831050228310501E-3"/>
                  <c:y val="-1.33422281521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EF-4496-AE78-6EC0EEEEEE1F}"/>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sector_presentación.xlsx]Meta 6'!$A$3:$A$8</c:f>
              <c:strCache>
                <c:ptCount val="5"/>
                <c:pt idx="0">
                  <c:v>LB 2020</c:v>
                </c:pt>
                <c:pt idx="1">
                  <c:v>2021</c:v>
                </c:pt>
                <c:pt idx="2">
                  <c:v>2022</c:v>
                </c:pt>
                <c:pt idx="3">
                  <c:v>2023</c:v>
                </c:pt>
                <c:pt idx="4">
                  <c:v>2024</c:v>
                </c:pt>
              </c:strCache>
              <c:extLst/>
            </c:strRef>
          </c:cat>
          <c:val>
            <c:numRef>
              <c:f>'[Avance metas PDD sector_presentación.xlsx]Meta 6'!$B$3:$B$8</c:f>
              <c:numCache>
                <c:formatCode>0%</c:formatCode>
                <c:ptCount val="5"/>
                <c:pt idx="0">
                  <c:v>0.26</c:v>
                </c:pt>
                <c:pt idx="1">
                  <c:v>0.25</c:v>
                </c:pt>
                <c:pt idx="2">
                  <c:v>0.23</c:v>
                </c:pt>
                <c:pt idx="3">
                  <c:v>0.2</c:v>
                </c:pt>
                <c:pt idx="4">
                  <c:v>0.15</c:v>
                </c:pt>
              </c:numCache>
              <c:extLst/>
            </c:numRef>
          </c:val>
          <c:smooth val="0"/>
          <c:extLst>
            <c:ext xmlns:c16="http://schemas.microsoft.com/office/drawing/2014/chart" uri="{C3380CC4-5D6E-409C-BE32-E72D297353CC}">
              <c16:uniqueId val="{00000001-833E-47FD-BFE4-60B3C9851058}"/>
            </c:ext>
          </c:extLst>
        </c:ser>
        <c:ser>
          <c:idx val="1"/>
          <c:order val="2"/>
          <c:tx>
            <c:strRef>
              <c:f>'[Avance metas PDD sector_presentación.xlsx]Meta 6'!$D$2</c:f>
              <c:strCache>
                <c:ptCount val="1"/>
                <c:pt idx="0">
                  <c:v>Programación est.2</c:v>
                </c:pt>
              </c:strCache>
            </c:strRef>
          </c:tx>
          <c:spPr>
            <a:ln w="28575" cap="rnd">
              <a:solidFill>
                <a:schemeClr val="accent5"/>
              </a:solidFill>
              <a:round/>
            </a:ln>
            <a:effectLst/>
          </c:spPr>
          <c:marker>
            <c:symbol val="square"/>
            <c:size val="8"/>
            <c:spPr>
              <a:solidFill>
                <a:schemeClr val="accent5"/>
              </a:solidFill>
              <a:ln w="9525">
                <a:solidFill>
                  <a:schemeClr val="accent5"/>
                </a:solidFill>
              </a:ln>
              <a:effectLst/>
            </c:spPr>
          </c:marker>
          <c:dLbls>
            <c:dLbl>
              <c:idx val="0"/>
              <c:layout>
                <c:manualLayout>
                  <c:x val="6.8493150684931503E-3"/>
                  <c:y val="-2.223704692016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EF-4496-AE78-6EC0EEEEEE1F}"/>
                </c:ext>
              </c:extLst>
            </c:dLbl>
            <c:dLbl>
              <c:idx val="1"/>
              <c:layout>
                <c:manualLayout>
                  <c:x val="-1.3698630136986301E-2"/>
                  <c:y val="-3.113186568823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EF-4496-AE78-6EC0EEEEEE1F}"/>
                </c:ext>
              </c:extLst>
            </c:dLbl>
            <c:dLbl>
              <c:idx val="2"/>
              <c:layout>
                <c:manualLayout>
                  <c:x val="0"/>
                  <c:y val="-3.1131865688236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EF-4496-AE78-6EC0EEEEEE1F}"/>
                </c:ext>
              </c:extLst>
            </c:dLbl>
            <c:dLbl>
              <c:idx val="3"/>
              <c:layout>
                <c:manualLayout>
                  <c:x val="-1.6742576755752318E-16"/>
                  <c:y val="-2.6684456304202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EF-4496-AE78-6EC0EEEEEE1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sector_presentación.xlsx]Meta 6'!$A$3:$A$8</c:f>
              <c:strCache>
                <c:ptCount val="5"/>
                <c:pt idx="0">
                  <c:v>LB 2020</c:v>
                </c:pt>
                <c:pt idx="1">
                  <c:v>2021</c:v>
                </c:pt>
                <c:pt idx="2">
                  <c:v>2022</c:v>
                </c:pt>
                <c:pt idx="3">
                  <c:v>2023</c:v>
                </c:pt>
                <c:pt idx="4">
                  <c:v>2024</c:v>
                </c:pt>
              </c:strCache>
              <c:extLst/>
            </c:strRef>
          </c:cat>
          <c:val>
            <c:numRef>
              <c:f>'[Avance metas PDD sector_presentación.xlsx]Meta 6'!$D$3:$D$8</c:f>
              <c:numCache>
                <c:formatCode>0%</c:formatCode>
                <c:ptCount val="5"/>
                <c:pt idx="0">
                  <c:v>0.24</c:v>
                </c:pt>
                <c:pt idx="1">
                  <c:v>0.23499999999999999</c:v>
                </c:pt>
                <c:pt idx="2">
                  <c:v>0.23</c:v>
                </c:pt>
                <c:pt idx="3">
                  <c:v>0.2</c:v>
                </c:pt>
                <c:pt idx="4">
                  <c:v>0.15</c:v>
                </c:pt>
              </c:numCache>
              <c:extLst/>
            </c:numRef>
          </c:val>
          <c:smooth val="0"/>
          <c:extLst>
            <c:ext xmlns:c16="http://schemas.microsoft.com/office/drawing/2014/chart" uri="{C3380CC4-5D6E-409C-BE32-E72D297353CC}">
              <c16:uniqueId val="{00000002-833E-47FD-BFE4-60B3C9851058}"/>
            </c:ext>
          </c:extLst>
        </c:ser>
        <c:ser>
          <c:idx val="3"/>
          <c:order val="3"/>
          <c:tx>
            <c:strRef>
              <c:f>'[Avance metas PDD sector_presentación.xlsx]Meta 6'!$E$2</c:f>
              <c:strCache>
                <c:ptCount val="1"/>
                <c:pt idx="0">
                  <c:v>Avance Anual</c:v>
                </c:pt>
              </c:strCache>
            </c:strRef>
          </c:tx>
          <c:spPr>
            <a:ln w="28575" cap="rnd">
              <a:solidFill>
                <a:schemeClr val="accent6">
                  <a:lumMod val="60000"/>
                </a:schemeClr>
              </a:solidFill>
              <a:round/>
            </a:ln>
            <a:effectLst/>
          </c:spPr>
          <c:marker>
            <c:symbol val="circle"/>
            <c:size val="5"/>
            <c:spPr>
              <a:solidFill>
                <a:schemeClr val="accent6"/>
              </a:solidFill>
              <a:ln w="9525">
                <a:solidFill>
                  <a:schemeClr val="accent6"/>
                </a:solidFill>
              </a:ln>
              <a:effectLst/>
            </c:spPr>
          </c:marker>
          <c:cat>
            <c:strRef>
              <c:f>'[Avance metas PDD sector_presentación.xlsx]Meta 6'!$A$3:$A$8</c:f>
              <c:strCache>
                <c:ptCount val="5"/>
                <c:pt idx="0">
                  <c:v>LB 2020</c:v>
                </c:pt>
                <c:pt idx="1">
                  <c:v>2021</c:v>
                </c:pt>
                <c:pt idx="2">
                  <c:v>2022</c:v>
                </c:pt>
                <c:pt idx="3">
                  <c:v>2023</c:v>
                </c:pt>
                <c:pt idx="4">
                  <c:v>2024</c:v>
                </c:pt>
              </c:strCache>
              <c:extLst/>
            </c:strRef>
          </c:cat>
          <c:val>
            <c:numRef>
              <c:f>'[Avance metas PDD sector_presentación.xlsx]Meta 6'!$E$3:$E$8</c:f>
              <c:numCache>
                <c:formatCode>0%</c:formatCode>
                <c:ptCount val="5"/>
                <c:pt idx="0">
                  <c:v>0</c:v>
                </c:pt>
                <c:pt idx="1">
                  <c:v>0</c:v>
                </c:pt>
                <c:pt idx="2">
                  <c:v>0</c:v>
                </c:pt>
                <c:pt idx="3">
                  <c:v>1.7333333333333333E-2</c:v>
                </c:pt>
                <c:pt idx="4">
                  <c:v>0</c:v>
                </c:pt>
              </c:numCache>
              <c:extLst/>
            </c:numRef>
          </c:val>
          <c:smooth val="0"/>
          <c:extLst>
            <c:ext xmlns:c16="http://schemas.microsoft.com/office/drawing/2014/chart" uri="{C3380CC4-5D6E-409C-BE32-E72D297353CC}">
              <c16:uniqueId val="{00000003-833E-47FD-BFE4-60B3C9851058}"/>
            </c:ext>
          </c:extLst>
        </c:ser>
        <c:dLbls>
          <c:showLegendKey val="0"/>
          <c:showVal val="0"/>
          <c:showCatName val="0"/>
          <c:showSerName val="0"/>
          <c:showPercent val="0"/>
          <c:showBubbleSize val="0"/>
        </c:dLbls>
        <c:marker val="1"/>
        <c:smooth val="0"/>
        <c:axId val="2131741328"/>
        <c:axId val="475690960"/>
      </c:lineChart>
      <c:valAx>
        <c:axId val="83731104"/>
        <c:scaling>
          <c:orientation val="minMax"/>
          <c:max val="1"/>
        </c:scaling>
        <c:delete val="0"/>
        <c:axPos val="r"/>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83731520"/>
        <c:crosses val="max"/>
        <c:crossBetween val="between"/>
      </c:valAx>
      <c:catAx>
        <c:axId val="83731520"/>
        <c:scaling>
          <c:orientation val="minMax"/>
        </c:scaling>
        <c:delete val="1"/>
        <c:axPos val="b"/>
        <c:numFmt formatCode="General" sourceLinked="1"/>
        <c:majorTickMark val="out"/>
        <c:minorTickMark val="none"/>
        <c:tickLblPos val="nextTo"/>
        <c:crossAx val="83731104"/>
        <c:crosses val="autoZero"/>
        <c:auto val="1"/>
        <c:lblAlgn val="ctr"/>
        <c:lblOffset val="100"/>
        <c:noMultiLvlLbl val="0"/>
      </c:catAx>
      <c:valAx>
        <c:axId val="475690960"/>
        <c:scaling>
          <c:orientation val="minMax"/>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2131741328"/>
        <c:crosses val="autoZero"/>
        <c:crossBetween val="between"/>
      </c:valAx>
      <c:catAx>
        <c:axId val="2131741328"/>
        <c:scaling>
          <c:orientation val="minMax"/>
        </c:scaling>
        <c:delete val="1"/>
        <c:axPos val="b"/>
        <c:numFmt formatCode="General" sourceLinked="1"/>
        <c:majorTickMark val="out"/>
        <c:minorTickMark val="none"/>
        <c:tickLblPos val="nextTo"/>
        <c:crossAx val="47569096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1"/>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2358383237235896"/>
          <c:y val="0.11252209681953762"/>
          <c:w val="0.6991287415787828"/>
          <c:h val="0.33860449960839178"/>
        </c:manualLayout>
      </c:layout>
      <c:barChart>
        <c:barDir val="col"/>
        <c:grouping val="clustered"/>
        <c:varyColors val="0"/>
        <c:ser>
          <c:idx val="0"/>
          <c:order val="0"/>
          <c:tx>
            <c:strRef>
              <c:f>'[Avance metas PDD sector_presentación.xlsx]Meta 390'!$B$2</c:f>
              <c:strCache>
                <c:ptCount val="1"/>
                <c:pt idx="0">
                  <c:v>Programación</c:v>
                </c:pt>
              </c:strCache>
            </c:strRef>
          </c:tx>
          <c:spPr>
            <a:solidFill>
              <a:schemeClr val="accent6">
                <a:tint val="65000"/>
              </a:schemeClr>
            </a:solidFill>
            <a:ln>
              <a:noFill/>
            </a:ln>
            <a:effectLst/>
          </c:spPr>
          <c:invertIfNegative val="0"/>
          <c:dLbls>
            <c:delete val="1"/>
          </c:dLbls>
          <c:cat>
            <c:strRef>
              <c:f>'[Avance metas PDD sector_presentación.xlsx]Meta 390'!$A$3:$A$8</c:f>
              <c:strCache>
                <c:ptCount val="5"/>
                <c:pt idx="0">
                  <c:v>2020</c:v>
                </c:pt>
                <c:pt idx="1">
                  <c:v>2021</c:v>
                </c:pt>
                <c:pt idx="2">
                  <c:v>2022</c:v>
                </c:pt>
                <c:pt idx="3">
                  <c:v>2023</c:v>
                </c:pt>
                <c:pt idx="4">
                  <c:v>2024</c:v>
                </c:pt>
              </c:strCache>
              <c:extLst/>
            </c:strRef>
          </c:cat>
          <c:val>
            <c:numRef>
              <c:f>'[Avance metas PDD sector_presentación.xlsx]Meta 390'!$B$3:$B$8</c:f>
              <c:numCache>
                <c:formatCode>General</c:formatCode>
                <c:ptCount val="5"/>
                <c:pt idx="0">
                  <c:v>50</c:v>
                </c:pt>
                <c:pt idx="1">
                  <c:v>50</c:v>
                </c:pt>
                <c:pt idx="2" formatCode="0">
                  <c:v>50</c:v>
                </c:pt>
                <c:pt idx="3">
                  <c:v>50</c:v>
                </c:pt>
                <c:pt idx="4">
                  <c:v>50</c:v>
                </c:pt>
              </c:numCache>
              <c:extLst/>
            </c:numRef>
          </c:val>
          <c:extLst>
            <c:ext xmlns:c16="http://schemas.microsoft.com/office/drawing/2014/chart" uri="{C3380CC4-5D6E-409C-BE32-E72D297353CC}">
              <c16:uniqueId val="{00000000-38A0-454F-8A63-E6FD4F2F8B83}"/>
            </c:ext>
          </c:extLst>
        </c:ser>
        <c:ser>
          <c:idx val="1"/>
          <c:order val="1"/>
          <c:tx>
            <c:strRef>
              <c:f>'[Avance metas PDD sector_presentación.xlsx]Meta 390'!$C$2</c:f>
              <c:strCache>
                <c:ptCount val="1"/>
                <c:pt idx="0">
                  <c:v>Ejecutado</c:v>
                </c:pt>
              </c:strCache>
            </c:strRef>
          </c:tx>
          <c:spPr>
            <a:solidFill>
              <a:schemeClr val="accent6"/>
            </a:solidFill>
            <a:ln>
              <a:noFill/>
            </a:ln>
            <a:effectLst/>
          </c:spPr>
          <c:invertIfNegative val="0"/>
          <c:dLbls>
            <c:delete val="1"/>
          </c:dLbls>
          <c:cat>
            <c:strRef>
              <c:f>'[Avance metas PDD sector_presentación.xlsx]Meta 390'!$A$3:$A$8</c:f>
              <c:strCache>
                <c:ptCount val="5"/>
                <c:pt idx="0">
                  <c:v>2020</c:v>
                </c:pt>
                <c:pt idx="1">
                  <c:v>2021</c:v>
                </c:pt>
                <c:pt idx="2">
                  <c:v>2022</c:v>
                </c:pt>
                <c:pt idx="3">
                  <c:v>2023</c:v>
                </c:pt>
                <c:pt idx="4">
                  <c:v>2024</c:v>
                </c:pt>
              </c:strCache>
              <c:extLst/>
            </c:strRef>
          </c:cat>
          <c:val>
            <c:numRef>
              <c:f>'[Avance metas PDD sector_presentación.xlsx]Meta 390'!$C$3:$C$8</c:f>
              <c:numCache>
                <c:formatCode>General</c:formatCode>
                <c:ptCount val="5"/>
                <c:pt idx="0">
                  <c:v>43.85</c:v>
                </c:pt>
                <c:pt idx="1">
                  <c:v>45.63</c:v>
                </c:pt>
                <c:pt idx="2" formatCode="0.00">
                  <c:v>54.82</c:v>
                </c:pt>
                <c:pt idx="3">
                  <c:v>54.11</c:v>
                </c:pt>
                <c:pt idx="4">
                  <c:v>0</c:v>
                </c:pt>
              </c:numCache>
              <c:extLst/>
            </c:numRef>
          </c:val>
          <c:extLst>
            <c:ext xmlns:c16="http://schemas.microsoft.com/office/drawing/2014/chart" uri="{C3380CC4-5D6E-409C-BE32-E72D297353CC}">
              <c16:uniqueId val="{00000001-38A0-454F-8A63-E6FD4F2F8B83}"/>
            </c:ext>
          </c:extLst>
        </c:ser>
        <c:dLbls>
          <c:showLegendKey val="0"/>
          <c:showVal val="1"/>
          <c:showCatName val="0"/>
          <c:showSerName val="0"/>
          <c:showPercent val="0"/>
          <c:showBubbleSize val="0"/>
        </c:dLbls>
        <c:gapWidth val="150"/>
        <c:overlap val="-27"/>
        <c:axId val="385800320"/>
        <c:axId val="385792416"/>
      </c:barChart>
      <c:lineChart>
        <c:grouping val="standard"/>
        <c:varyColors val="0"/>
        <c:ser>
          <c:idx val="2"/>
          <c:order val="2"/>
          <c:tx>
            <c:strRef>
              <c:f>'[Avance metas PDD sector_presentación.xlsx]Meta 390'!$D$2</c:f>
              <c:strCache>
                <c:ptCount val="1"/>
                <c:pt idx="0">
                  <c:v>Avance Anual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sector_presentación.xlsx]Meta 390'!$A$3:$A$8</c:f>
              <c:strCache>
                <c:ptCount val="6"/>
                <c:pt idx="0">
                  <c:v>2020</c:v>
                </c:pt>
                <c:pt idx="1">
                  <c:v>2021</c:v>
                </c:pt>
                <c:pt idx="2">
                  <c:v>2022</c:v>
                </c:pt>
                <c:pt idx="3">
                  <c:v>2023</c:v>
                </c:pt>
                <c:pt idx="4">
                  <c:v>2024</c:v>
                </c:pt>
                <c:pt idx="5">
                  <c:v>Total PDD</c:v>
                </c:pt>
              </c:strCache>
              <c:extLst/>
            </c:strRef>
          </c:cat>
          <c:val>
            <c:numRef>
              <c:f>'[Avance metas PDD sector_presentación.xlsx]Meta 390'!$D$3:$D$6</c:f>
              <c:numCache>
                <c:formatCode>0%</c:formatCode>
                <c:ptCount val="4"/>
                <c:pt idx="0">
                  <c:v>1.1402508551881414</c:v>
                </c:pt>
                <c:pt idx="1">
                  <c:v>1.0957703265395573</c:v>
                </c:pt>
                <c:pt idx="2">
                  <c:v>0.91207588471360812</c:v>
                </c:pt>
                <c:pt idx="3">
                  <c:v>0.9240436148586213</c:v>
                </c:pt>
              </c:numCache>
              <c:extLst/>
            </c:numRef>
          </c:val>
          <c:smooth val="0"/>
          <c:extLst>
            <c:ext xmlns:c16="http://schemas.microsoft.com/office/drawing/2014/chart" uri="{C3380CC4-5D6E-409C-BE32-E72D297353CC}">
              <c16:uniqueId val="{00000002-38A0-454F-8A63-E6FD4F2F8B83}"/>
            </c:ext>
          </c:extLst>
        </c:ser>
        <c:dLbls>
          <c:showLegendKey val="0"/>
          <c:showVal val="1"/>
          <c:showCatName val="0"/>
          <c:showSerName val="0"/>
          <c:showPercent val="0"/>
          <c:showBubbleSize val="0"/>
        </c:dLbls>
        <c:marker val="1"/>
        <c:smooth val="0"/>
        <c:axId val="385784512"/>
        <c:axId val="385795328"/>
      </c:lineChart>
      <c:catAx>
        <c:axId val="38580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85792416"/>
        <c:crossesAt val="0"/>
        <c:auto val="1"/>
        <c:lblAlgn val="ctr"/>
        <c:lblOffset val="100"/>
        <c:noMultiLvlLbl val="0"/>
      </c:catAx>
      <c:valAx>
        <c:axId val="385792416"/>
        <c:scaling>
          <c:orientation val="minMax"/>
          <c:max val="60"/>
          <c:min val="0"/>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CO" b="1"/>
                  <a:t>Minutos</a:t>
                </a:r>
              </a:p>
            </c:rich>
          </c:tx>
          <c:layout>
            <c:manualLayout>
              <c:xMode val="edge"/>
              <c:yMode val="edge"/>
              <c:x val="0.14487618376372255"/>
              <c:y val="0.2240635634071736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385800320"/>
        <c:crosses val="autoZero"/>
        <c:crossBetween val="between"/>
        <c:majorUnit val="15"/>
        <c:minorUnit val="1"/>
      </c:valAx>
      <c:valAx>
        <c:axId val="385795328"/>
        <c:scaling>
          <c:orientation val="minMax"/>
          <c:max val="1.2"/>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85784512"/>
        <c:crosses val="max"/>
        <c:crossBetween val="between"/>
        <c:majorUnit val="0.2"/>
      </c:valAx>
      <c:catAx>
        <c:axId val="385784512"/>
        <c:scaling>
          <c:orientation val="minMax"/>
        </c:scaling>
        <c:delete val="1"/>
        <c:axPos val="b"/>
        <c:numFmt formatCode="General" sourceLinked="1"/>
        <c:majorTickMark val="none"/>
        <c:minorTickMark val="none"/>
        <c:tickLblPos val="nextTo"/>
        <c:crossAx val="385795328"/>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a:pPr>
      <a:endParaRPr lang="es-C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6301837995276"/>
          <c:y val="3.8108633337661589E-2"/>
          <c:w val="0.85832347817883481"/>
          <c:h val="0.69655462923514599"/>
        </c:manualLayout>
      </c:layout>
      <c:barChart>
        <c:barDir val="col"/>
        <c:grouping val="clustered"/>
        <c:varyColors val="0"/>
        <c:ser>
          <c:idx val="0"/>
          <c:order val="0"/>
          <c:tx>
            <c:strRef>
              <c:f>'[Avance metas PDD sector_presentación.xlsx]SDM'!$D$33</c:f>
              <c:strCache>
                <c:ptCount val="1"/>
                <c:pt idx="0">
                  <c:v>Programado</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6617-4362-8051-5439AF477F47}"/>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6617-4362-8051-5439AF477F4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sector_presentación.xlsx]SDM'!$C$34:$C$35</c:f>
              <c:strCache>
                <c:ptCount val="2"/>
                <c:pt idx="0">
                  <c:v>266. Gestionar la implementación de un sistema de bicicletas públicas</c:v>
                </c:pt>
                <c:pt idx="1">
                  <c:v>267. Impulsar un esquema de transporte alternativo y ambientalmente sostenible mediante el fomento de la micromovilidad</c:v>
                </c:pt>
              </c:strCache>
            </c:strRef>
          </c:cat>
          <c:val>
            <c:numRef>
              <c:f>'[Avance metas PDD sector_presentación.xlsx]SDM'!$D$34:$D$35</c:f>
              <c:numCache>
                <c:formatCode>0%</c:formatCode>
                <c:ptCount val="2"/>
                <c:pt idx="0">
                  <c:v>0.97</c:v>
                </c:pt>
                <c:pt idx="1">
                  <c:v>0.95</c:v>
                </c:pt>
              </c:numCache>
            </c:numRef>
          </c:val>
          <c:extLst>
            <c:ext xmlns:c16="http://schemas.microsoft.com/office/drawing/2014/chart" uri="{C3380CC4-5D6E-409C-BE32-E72D297353CC}">
              <c16:uniqueId val="{00000004-6617-4362-8051-5439AF477F47}"/>
            </c:ext>
          </c:extLst>
        </c:ser>
        <c:ser>
          <c:idx val="1"/>
          <c:order val="1"/>
          <c:tx>
            <c:strRef>
              <c:f>'[Avance metas PDD sector_presentación.xlsx]SDM'!$E$33</c:f>
              <c:strCache>
                <c:ptCount val="1"/>
                <c:pt idx="0">
                  <c:v>Ejecutado</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sector_presentación.xlsx]SDM'!$C$34:$C$35</c:f>
              <c:strCache>
                <c:ptCount val="2"/>
                <c:pt idx="0">
                  <c:v>266. Gestionar la implementación de un sistema de bicicletas públicas</c:v>
                </c:pt>
                <c:pt idx="1">
                  <c:v>267. Impulsar un esquema de transporte alternativo y ambientalmente sostenible mediante el fomento de la micromovilidad</c:v>
                </c:pt>
              </c:strCache>
            </c:strRef>
          </c:cat>
          <c:val>
            <c:numRef>
              <c:f>'[Avance metas PDD sector_presentación.xlsx]SDM'!$E$34:$E$35</c:f>
              <c:numCache>
                <c:formatCode>0%</c:formatCode>
                <c:ptCount val="2"/>
                <c:pt idx="0">
                  <c:v>0.94750000000000001</c:v>
                </c:pt>
                <c:pt idx="1">
                  <c:v>0.88900000000000001</c:v>
                </c:pt>
              </c:numCache>
            </c:numRef>
          </c:val>
          <c:extLst>
            <c:ext xmlns:c16="http://schemas.microsoft.com/office/drawing/2014/chart" uri="{C3380CC4-5D6E-409C-BE32-E72D297353CC}">
              <c16:uniqueId val="{00000005-6617-4362-8051-5439AF477F47}"/>
            </c:ext>
          </c:extLst>
        </c:ser>
        <c:dLbls>
          <c:dLblPos val="inEnd"/>
          <c:showLegendKey val="0"/>
          <c:showVal val="1"/>
          <c:showCatName val="0"/>
          <c:showSerName val="0"/>
          <c:showPercent val="0"/>
          <c:showBubbleSize val="0"/>
        </c:dLbls>
        <c:gapWidth val="150"/>
        <c:axId val="933023904"/>
        <c:axId val="933024736"/>
      </c:barChart>
      <c:lineChart>
        <c:grouping val="standard"/>
        <c:varyColors val="0"/>
        <c:ser>
          <c:idx val="2"/>
          <c:order val="2"/>
          <c:tx>
            <c:strRef>
              <c:f>'[Avance metas PDD sector_presentación.xlsx]SDM'!$F$33</c:f>
              <c:strCache>
                <c:ptCount val="1"/>
                <c:pt idx="0">
                  <c:v>Ejecutado PDD</c:v>
                </c:pt>
              </c:strCache>
            </c:strRef>
          </c:tx>
          <c:spPr>
            <a:ln w="28575" cap="rnd">
              <a:noFill/>
              <a:round/>
            </a:ln>
            <a:effectLst/>
          </c:spPr>
          <c:marker>
            <c:symbol val="none"/>
          </c:marker>
          <c:dLbls>
            <c:delete val="1"/>
          </c:dLbls>
          <c:cat>
            <c:strRef>
              <c:f>'[Avance metas PDD sector_presentación.xlsx]SDM'!$C$34:$C$35</c:f>
              <c:strCache>
                <c:ptCount val="2"/>
                <c:pt idx="0">
                  <c:v>266. Gestionar la implementación de un sistema de bicicletas públicas</c:v>
                </c:pt>
                <c:pt idx="1">
                  <c:v>267. Impulsar un esquema de transporte alternativo y ambientalmente sostenible mediante el fomento de la micromovilidad</c:v>
                </c:pt>
              </c:strCache>
            </c:strRef>
          </c:cat>
          <c:val>
            <c:numRef>
              <c:f>'[Avance metas PDD sector_presentación.xlsx]SDM'!$F$34:$F$35</c:f>
              <c:numCache>
                <c:formatCode>0%</c:formatCode>
                <c:ptCount val="2"/>
                <c:pt idx="0">
                  <c:v>0.94750000000000001</c:v>
                </c:pt>
                <c:pt idx="1">
                  <c:v>0.88900000000000001</c:v>
                </c:pt>
              </c:numCache>
            </c:numRef>
          </c:val>
          <c:smooth val="0"/>
          <c:extLst>
            <c:ext xmlns:c16="http://schemas.microsoft.com/office/drawing/2014/chart" uri="{C3380CC4-5D6E-409C-BE32-E72D297353CC}">
              <c16:uniqueId val="{00000006-6617-4362-8051-5439AF477F47}"/>
            </c:ext>
          </c:extLst>
        </c:ser>
        <c:dLbls>
          <c:showLegendKey val="0"/>
          <c:showVal val="1"/>
          <c:showCatName val="0"/>
          <c:showSerName val="0"/>
          <c:showPercent val="0"/>
          <c:showBubbleSize val="0"/>
        </c:dLbls>
        <c:marker val="1"/>
        <c:smooth val="0"/>
        <c:axId val="940169023"/>
        <c:axId val="940167775"/>
      </c:lineChart>
      <c:catAx>
        <c:axId val="93302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crossAx val="933024736"/>
        <c:crosses val="autoZero"/>
        <c:auto val="1"/>
        <c:lblAlgn val="ctr"/>
        <c:lblOffset val="100"/>
        <c:noMultiLvlLbl val="0"/>
      </c:catAx>
      <c:valAx>
        <c:axId val="933024736"/>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crossAx val="933023904"/>
        <c:crosses val="autoZero"/>
        <c:crossBetween val="between"/>
        <c:majorUnit val="0.25"/>
      </c:valAx>
      <c:valAx>
        <c:axId val="940167775"/>
        <c:scaling>
          <c:orientation val="minMax"/>
        </c:scaling>
        <c:delete val="1"/>
        <c:axPos val="r"/>
        <c:numFmt formatCode="0%" sourceLinked="1"/>
        <c:majorTickMark val="out"/>
        <c:minorTickMark val="none"/>
        <c:tickLblPos val="nextTo"/>
        <c:crossAx val="940169023"/>
        <c:crosses val="max"/>
        <c:crossBetween val="between"/>
      </c:valAx>
      <c:catAx>
        <c:axId val="940169023"/>
        <c:scaling>
          <c:orientation val="minMax"/>
        </c:scaling>
        <c:delete val="1"/>
        <c:axPos val="b"/>
        <c:numFmt formatCode="General" sourceLinked="1"/>
        <c:majorTickMark val="out"/>
        <c:minorTickMark val="none"/>
        <c:tickLblPos val="nextTo"/>
        <c:crossAx val="940167775"/>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0.36992088922132488"/>
          <c:y val="0.94372507754916535"/>
          <c:w val="0.453267266905303"/>
          <c:h val="5.4229127514638764E-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58437050207432"/>
          <c:y val="1.2266560780276714E-2"/>
          <c:w val="0.79330810261620521"/>
          <c:h val="0.59181183547702865"/>
        </c:manualLayout>
      </c:layout>
      <c:barChart>
        <c:barDir val="col"/>
        <c:grouping val="clustered"/>
        <c:varyColors val="0"/>
        <c:ser>
          <c:idx val="0"/>
          <c:order val="0"/>
          <c:tx>
            <c:strRef>
              <c:f>'[Avance metas PDD sector_presentación.xlsx]SDM'!$D$20</c:f>
              <c:strCache>
                <c:ptCount val="1"/>
                <c:pt idx="0">
                  <c:v>Programado</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B678-47DD-976A-A93CB806E823}"/>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B678-47DD-976A-A93CB806E823}"/>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B678-47DD-976A-A93CB806E82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B678-47DD-976A-A93CB806E82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sector_presentación.xlsx]SDM'!$C$21:$C$24</c:f>
              <c:strCache>
                <c:ptCount val="4"/>
                <c:pt idx="0">
                  <c:v>264. Aumentar en un 50% los viajes en bicicleta a través de la implementación de la política publica de la bicicleta (en miles)</c:v>
                </c:pt>
                <c:pt idx="1">
                  <c:v>373. 1. Reducir en 20% el número de víctimas fatales por siniestros viales para cada uno de los actores de la vía</c:v>
                </c:pt>
                <c:pt idx="2">
                  <c:v>373. 2. Reducir en 20% el número de jóvenes (entre 14 y 28 años) fallecidos por siniestros viales</c:v>
                </c:pt>
                <c:pt idx="3">
                  <c:v>379. Consolidar y reforzar el programa de movilidad Niños y Niñas Primero con el fin de aumentar el número de beneficiados y facilitar el acceso a la educación de niñas, niños y adolescentes (en miles)</c:v>
                </c:pt>
              </c:strCache>
            </c:strRef>
          </c:cat>
          <c:val>
            <c:numRef>
              <c:f>'[Avance metas PDD sector_presentación.xlsx]SDM'!$D$21:$D$24</c:f>
              <c:numCache>
                <c:formatCode>0</c:formatCode>
                <c:ptCount val="4"/>
                <c:pt idx="0">
                  <c:v>1320.5509999999999</c:v>
                </c:pt>
                <c:pt idx="1">
                  <c:v>404</c:v>
                </c:pt>
                <c:pt idx="2">
                  <c:v>146</c:v>
                </c:pt>
                <c:pt idx="3">
                  <c:v>364</c:v>
                </c:pt>
              </c:numCache>
            </c:numRef>
          </c:val>
          <c:extLst>
            <c:ext xmlns:c16="http://schemas.microsoft.com/office/drawing/2014/chart" uri="{C3380CC4-5D6E-409C-BE32-E72D297353CC}">
              <c16:uniqueId val="{00000008-B678-47DD-976A-A93CB806E823}"/>
            </c:ext>
          </c:extLst>
        </c:ser>
        <c:ser>
          <c:idx val="1"/>
          <c:order val="1"/>
          <c:tx>
            <c:strRef>
              <c:f>'[Avance metas PDD sector_presentación.xlsx]SDM'!$E$20</c:f>
              <c:strCache>
                <c:ptCount val="1"/>
                <c:pt idx="0">
                  <c:v>Ejecutado</c:v>
                </c:pt>
              </c:strCache>
            </c:strRef>
          </c:tx>
          <c:spPr>
            <a:solidFill>
              <a:schemeClr val="accent5"/>
            </a:solidFill>
            <a:ln>
              <a:noFill/>
            </a:ln>
            <a:effectLst/>
          </c:spPr>
          <c:invertIfNegative val="0"/>
          <c:dPt>
            <c:idx val="0"/>
            <c:invertIfNegative val="0"/>
            <c:bubble3D val="0"/>
            <c:extLst>
              <c:ext xmlns:c16="http://schemas.microsoft.com/office/drawing/2014/chart" uri="{C3380CC4-5D6E-409C-BE32-E72D297353CC}">
                <c16:uniqueId val="{00000009-B678-47DD-976A-A93CB806E823}"/>
              </c:ext>
            </c:extLst>
          </c:dPt>
          <c:dPt>
            <c:idx val="1"/>
            <c:invertIfNegative val="0"/>
            <c:bubble3D val="0"/>
            <c:extLst>
              <c:ext xmlns:c16="http://schemas.microsoft.com/office/drawing/2014/chart" uri="{C3380CC4-5D6E-409C-BE32-E72D297353CC}">
                <c16:uniqueId val="{0000000A-B678-47DD-976A-A93CB806E823}"/>
              </c:ext>
            </c:extLst>
          </c:dPt>
          <c:dPt>
            <c:idx val="2"/>
            <c:invertIfNegative val="0"/>
            <c:bubble3D val="0"/>
            <c:extLst>
              <c:ext xmlns:c16="http://schemas.microsoft.com/office/drawing/2014/chart" uri="{C3380CC4-5D6E-409C-BE32-E72D297353CC}">
                <c16:uniqueId val="{0000000B-B678-47DD-976A-A93CB806E823}"/>
              </c:ext>
            </c:extLst>
          </c:dPt>
          <c:dPt>
            <c:idx val="3"/>
            <c:invertIfNegative val="0"/>
            <c:bubble3D val="0"/>
            <c:extLst>
              <c:ext xmlns:c16="http://schemas.microsoft.com/office/drawing/2014/chart" uri="{C3380CC4-5D6E-409C-BE32-E72D297353CC}">
                <c16:uniqueId val="{0000000C-B678-47DD-976A-A93CB806E82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sector_presentación.xlsx]SDM'!$C$21:$C$24</c:f>
              <c:strCache>
                <c:ptCount val="4"/>
                <c:pt idx="0">
                  <c:v>264. Aumentar en un 50% los viajes en bicicleta a través de la implementación de la política publica de la bicicleta (en miles)</c:v>
                </c:pt>
                <c:pt idx="1">
                  <c:v>373. 1. Reducir en 20% el número de víctimas fatales por siniestros viales para cada uno de los actores de la vía</c:v>
                </c:pt>
                <c:pt idx="2">
                  <c:v>373. 2. Reducir en 20% el número de jóvenes (entre 14 y 28 años) fallecidos por siniestros viales</c:v>
                </c:pt>
                <c:pt idx="3">
                  <c:v>379. Consolidar y reforzar el programa de movilidad Niños y Niñas Primero con el fin de aumentar el número de beneficiados y facilitar el acceso a la educación de niñas, niños y adolescentes (en miles)</c:v>
                </c:pt>
              </c:strCache>
            </c:strRef>
          </c:cat>
          <c:val>
            <c:numRef>
              <c:f>'[Avance metas PDD sector_presentación.xlsx]SDM'!$E$21:$E$24</c:f>
              <c:numCache>
                <c:formatCode>0</c:formatCode>
                <c:ptCount val="4"/>
                <c:pt idx="0">
                  <c:v>880.36699999999996</c:v>
                </c:pt>
                <c:pt idx="1">
                  <c:v>553</c:v>
                </c:pt>
                <c:pt idx="2">
                  <c:v>186</c:v>
                </c:pt>
                <c:pt idx="3">
                  <c:v>324.37599999999998</c:v>
                </c:pt>
              </c:numCache>
            </c:numRef>
          </c:val>
          <c:extLst>
            <c:ext xmlns:c16="http://schemas.microsoft.com/office/drawing/2014/chart" uri="{C3380CC4-5D6E-409C-BE32-E72D297353CC}">
              <c16:uniqueId val="{0000000D-B678-47DD-976A-A93CB806E823}"/>
            </c:ext>
          </c:extLst>
        </c:ser>
        <c:dLbls>
          <c:dLblPos val="ctr"/>
          <c:showLegendKey val="0"/>
          <c:showVal val="1"/>
          <c:showCatName val="0"/>
          <c:showSerName val="0"/>
          <c:showPercent val="0"/>
          <c:showBubbleSize val="0"/>
        </c:dLbls>
        <c:gapWidth val="150"/>
        <c:axId val="1351802672"/>
        <c:axId val="1351823056"/>
      </c:barChart>
      <c:lineChart>
        <c:grouping val="standard"/>
        <c:varyColors val="0"/>
        <c:ser>
          <c:idx val="2"/>
          <c:order val="2"/>
          <c:tx>
            <c:strRef>
              <c:f>'[Avance metas PDD sector_presentación.xlsx]SDM'!$F$20</c:f>
              <c:strCache>
                <c:ptCount val="1"/>
                <c:pt idx="0">
                  <c:v>Ejecutado PDD</c:v>
                </c:pt>
              </c:strCache>
            </c:strRef>
          </c:tx>
          <c:spPr>
            <a:ln w="28575" cap="rnd">
              <a:noFill/>
              <a:round/>
            </a:ln>
            <a:effectLst/>
          </c:spPr>
          <c:marker>
            <c:symbol val="none"/>
          </c:marker>
          <c:dLbls>
            <c:spPr>
              <a:solidFill>
                <a:schemeClr val="bg2">
                  <a:lumMod val="20000"/>
                  <a:lumOff val="80000"/>
                </a:schemeClr>
              </a:solidFill>
              <a:ln>
                <a:noFill/>
              </a:ln>
              <a:effectLst>
                <a:outerShdw blurRad="63500" sx="102000" sy="102000" algn="ctr"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sector_presentación.xlsx]SDM'!$C$21:$C$24</c:f>
              <c:strCache>
                <c:ptCount val="4"/>
                <c:pt idx="0">
                  <c:v>264. Aumentar en un 50% los viajes en bicicleta a través de la implementación de la política publica de la bicicleta (en miles)</c:v>
                </c:pt>
                <c:pt idx="1">
                  <c:v>373. 1. Reducir en 20% el número de víctimas fatales por siniestros viales para cada uno de los actores de la vía</c:v>
                </c:pt>
                <c:pt idx="2">
                  <c:v>373. 2. Reducir en 20% el número de jóvenes (entre 14 y 28 años) fallecidos por siniestros viales</c:v>
                </c:pt>
                <c:pt idx="3">
                  <c:v>379. Consolidar y reforzar el programa de movilidad Niños y Niñas Primero con el fin de aumentar el número de beneficiados y facilitar el acceso a la educación de niñas, niños y adolescentes (en miles)</c:v>
                </c:pt>
              </c:strCache>
            </c:strRef>
          </c:cat>
          <c:val>
            <c:numRef>
              <c:f>'[Avance metas PDD sector_presentación.xlsx]SDM'!$F$21:$F$24</c:f>
              <c:numCache>
                <c:formatCode>0%</c:formatCode>
                <c:ptCount val="4"/>
                <c:pt idx="0">
                  <c:v>0.66670000000000007</c:v>
                </c:pt>
                <c:pt idx="1">
                  <c:v>0.73060000000000003</c:v>
                </c:pt>
                <c:pt idx="2">
                  <c:v>0.78489999999999993</c:v>
                </c:pt>
                <c:pt idx="3">
                  <c:v>0.8911</c:v>
                </c:pt>
              </c:numCache>
            </c:numRef>
          </c:val>
          <c:smooth val="0"/>
          <c:extLst>
            <c:ext xmlns:c16="http://schemas.microsoft.com/office/drawing/2014/chart" uri="{C3380CC4-5D6E-409C-BE32-E72D297353CC}">
              <c16:uniqueId val="{0000000E-B678-47DD-976A-A93CB806E823}"/>
            </c:ext>
          </c:extLst>
        </c:ser>
        <c:dLbls>
          <c:showLegendKey val="0"/>
          <c:showVal val="0"/>
          <c:showCatName val="0"/>
          <c:showSerName val="0"/>
          <c:showPercent val="0"/>
          <c:showBubbleSize val="0"/>
        </c:dLbls>
        <c:marker val="1"/>
        <c:smooth val="0"/>
        <c:axId val="814125471"/>
        <c:axId val="814125055"/>
      </c:lineChart>
      <c:catAx>
        <c:axId val="135180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1200" baseline="0">
                <a:solidFill>
                  <a:sysClr val="windowText" lastClr="000000"/>
                </a:solidFill>
                <a:latin typeface="+mn-lt"/>
                <a:ea typeface="+mn-ea"/>
                <a:cs typeface="+mn-cs"/>
              </a:defRPr>
            </a:pPr>
            <a:endParaRPr lang="es-CO"/>
          </a:p>
        </c:txPr>
        <c:crossAx val="1351823056"/>
        <c:crosses val="autoZero"/>
        <c:auto val="1"/>
        <c:lblAlgn val="ctr"/>
        <c:lblOffset val="100"/>
        <c:noMultiLvlLbl val="0"/>
      </c:catAx>
      <c:valAx>
        <c:axId val="13518230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CO"/>
          </a:p>
        </c:txPr>
        <c:crossAx val="1351802672"/>
        <c:crosses val="autoZero"/>
        <c:crossBetween val="between"/>
      </c:valAx>
      <c:valAx>
        <c:axId val="814125055"/>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814125471"/>
        <c:crosses val="max"/>
        <c:crossBetween val="between"/>
      </c:valAx>
      <c:catAx>
        <c:axId val="814125471"/>
        <c:scaling>
          <c:orientation val="minMax"/>
        </c:scaling>
        <c:delete val="1"/>
        <c:axPos val="b"/>
        <c:numFmt formatCode="General" sourceLinked="1"/>
        <c:majorTickMark val="out"/>
        <c:minorTickMark val="none"/>
        <c:tickLblPos val="nextTo"/>
        <c:crossAx val="814125055"/>
        <c:crosses val="autoZero"/>
        <c:auto val="1"/>
        <c:lblAlgn val="ctr"/>
        <c:lblOffset val="100"/>
        <c:noMultiLvlLbl val="0"/>
      </c:catAx>
      <c:spPr>
        <a:noFill/>
        <a:ln>
          <a:noFill/>
        </a:ln>
        <a:effectLst/>
      </c:spPr>
    </c:plotArea>
    <c:legend>
      <c:legendPos val="b"/>
      <c:layout>
        <c:manualLayout>
          <c:xMode val="edge"/>
          <c:yMode val="edge"/>
          <c:x val="0.3201496774515582"/>
          <c:y val="0.84841305821160573"/>
          <c:w val="0.36330247857192693"/>
          <c:h val="5.8015376036030665E-2"/>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'[Avance metas PDD sector_presentación.xlsx]SDM'!$D$52</c:f>
              <c:strCache>
                <c:ptCount val="1"/>
                <c:pt idx="0">
                  <c:v>Programado</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E4A2-419D-B9C3-7C3F471EABC2}"/>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E4A2-419D-B9C3-7C3F471EABC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sector_presentación.xlsx]SDM'!$C$53:$C$54</c:f>
              <c:strCache>
                <c:ptCount val="2"/>
                <c:pt idx="0">
                  <c:v>265. Generar las condiciones para aumentar a 6.500 los vehículos de cero y bajas emisiones en el parque automotor (LB 2.112 vehículos)</c:v>
                </c:pt>
                <c:pt idx="1">
                  <c:v>265. Implementación de 20 puntos públicos de carga rápida</c:v>
                </c:pt>
              </c:strCache>
            </c:strRef>
          </c:cat>
          <c:val>
            <c:numRef>
              <c:f>'[Avance metas PDD sector_presentación.xlsx]SDM'!$D$53:$D$54</c:f>
              <c:numCache>
                <c:formatCode>0</c:formatCode>
                <c:ptCount val="2"/>
                <c:pt idx="0" formatCode="0.00">
                  <c:v>9</c:v>
                </c:pt>
                <c:pt idx="1">
                  <c:v>25</c:v>
                </c:pt>
              </c:numCache>
            </c:numRef>
          </c:val>
          <c:extLst>
            <c:ext xmlns:c16="http://schemas.microsoft.com/office/drawing/2014/chart" uri="{C3380CC4-5D6E-409C-BE32-E72D297353CC}">
              <c16:uniqueId val="{00000004-E4A2-419D-B9C3-7C3F471EABC2}"/>
            </c:ext>
          </c:extLst>
        </c:ser>
        <c:ser>
          <c:idx val="2"/>
          <c:order val="1"/>
          <c:tx>
            <c:strRef>
              <c:f>'[Avance metas PDD sector_presentación.xlsx]SDM'!$E$52</c:f>
              <c:strCache>
                <c:ptCount val="1"/>
                <c:pt idx="0">
                  <c:v>Ejecutado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sector_presentación.xlsx]SDM'!$C$53:$C$54</c:f>
              <c:strCache>
                <c:ptCount val="2"/>
                <c:pt idx="0">
                  <c:v>265. Generar las condiciones para aumentar a 6.500 los vehículos de cero y bajas emisiones en el parque automotor (LB 2.112 vehículos)</c:v>
                </c:pt>
                <c:pt idx="1">
                  <c:v>265. Implementación de 20 puntos públicos de carga rápida</c:v>
                </c:pt>
              </c:strCache>
            </c:strRef>
          </c:cat>
          <c:val>
            <c:numRef>
              <c:f>'[Avance metas PDD sector_presentación.xlsx]SDM'!$E$53:$E$54</c:f>
              <c:numCache>
                <c:formatCode>0</c:formatCode>
                <c:ptCount val="2"/>
                <c:pt idx="0" formatCode="0.00">
                  <c:v>8.8019999999999996</c:v>
                </c:pt>
                <c:pt idx="1">
                  <c:v>5</c:v>
                </c:pt>
              </c:numCache>
            </c:numRef>
          </c:val>
          <c:extLst>
            <c:ext xmlns:c16="http://schemas.microsoft.com/office/drawing/2014/chart" uri="{C3380CC4-5D6E-409C-BE32-E72D297353CC}">
              <c16:uniqueId val="{00000005-E4A2-419D-B9C3-7C3F471EABC2}"/>
            </c:ext>
          </c:extLst>
        </c:ser>
        <c:dLbls>
          <c:dLblPos val="inEnd"/>
          <c:showLegendKey val="0"/>
          <c:showVal val="1"/>
          <c:showCatName val="0"/>
          <c:showSerName val="0"/>
          <c:showPercent val="0"/>
          <c:showBubbleSize val="0"/>
        </c:dLbls>
        <c:gapWidth val="150"/>
        <c:axId val="80113791"/>
        <c:axId val="80120031"/>
      </c:barChart>
      <c:lineChart>
        <c:grouping val="standard"/>
        <c:varyColors val="0"/>
        <c:ser>
          <c:idx val="1"/>
          <c:order val="2"/>
          <c:tx>
            <c:strRef>
              <c:f>'[Avance metas PDD sector_presentación.xlsx]SDM'!$F$52</c:f>
              <c:strCache>
                <c:ptCount val="1"/>
                <c:pt idx="0">
                  <c:v>Ejecutado PDD</c:v>
                </c:pt>
              </c:strCache>
            </c:strRef>
          </c:tx>
          <c:spPr>
            <a:ln w="28575" cap="rnd">
              <a:noFill/>
              <a:round/>
            </a:ln>
            <a:effectLst/>
          </c:spPr>
          <c:marker>
            <c:symbol val="none"/>
          </c:marker>
          <c:dLbls>
            <c:dLbl>
              <c:idx val="0"/>
              <c:layout>
                <c:manualLayout>
                  <c:x val="-4.5351030560414125E-2"/>
                  <c:y val="7.4651966290639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B0-4454-8290-60A61C56D7D2}"/>
                </c:ext>
              </c:extLst>
            </c:dLbl>
            <c:spPr>
              <a:solidFill>
                <a:schemeClr val="bg2">
                  <a:lumMod val="20000"/>
                  <a:lumOff val="80000"/>
                </a:schemeClr>
              </a:solidFill>
              <a:ln>
                <a:noFill/>
              </a:ln>
              <a:effectLst>
                <a:outerShdw blurRad="63500" sx="102000" sy="102000" algn="ctr"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sector_presentación.xlsx]SDM'!$C$53:$C$54</c:f>
              <c:strCache>
                <c:ptCount val="2"/>
                <c:pt idx="0">
                  <c:v>265. Generar las condiciones para aumentar a 6.500 los vehículos de cero y bajas emisiones en el parque automotor (LB 2.112 vehículos)</c:v>
                </c:pt>
                <c:pt idx="1">
                  <c:v>265. Implementación de 20 puntos públicos de carga rápida</c:v>
                </c:pt>
              </c:strCache>
            </c:strRef>
          </c:cat>
          <c:val>
            <c:numRef>
              <c:f>'[Avance metas PDD sector_presentación.xlsx]SDM'!$F$53:$F$54</c:f>
              <c:numCache>
                <c:formatCode>0%</c:formatCode>
                <c:ptCount val="2"/>
                <c:pt idx="0">
                  <c:v>0.97129999999999994</c:v>
                </c:pt>
                <c:pt idx="1">
                  <c:v>0.25</c:v>
                </c:pt>
              </c:numCache>
            </c:numRef>
          </c:val>
          <c:smooth val="0"/>
          <c:extLst>
            <c:ext xmlns:c16="http://schemas.microsoft.com/office/drawing/2014/chart" uri="{C3380CC4-5D6E-409C-BE32-E72D297353CC}">
              <c16:uniqueId val="{00000006-E4A2-419D-B9C3-7C3F471EABC2}"/>
            </c:ext>
          </c:extLst>
        </c:ser>
        <c:dLbls>
          <c:showLegendKey val="0"/>
          <c:showVal val="1"/>
          <c:showCatName val="0"/>
          <c:showSerName val="0"/>
          <c:showPercent val="0"/>
          <c:showBubbleSize val="0"/>
        </c:dLbls>
        <c:marker val="1"/>
        <c:smooth val="0"/>
        <c:axId val="941071023"/>
        <c:axId val="866443567"/>
      </c:lineChart>
      <c:catAx>
        <c:axId val="8011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crossAx val="80120031"/>
        <c:crosses val="autoZero"/>
        <c:auto val="1"/>
        <c:lblAlgn val="ctr"/>
        <c:lblOffset val="100"/>
        <c:noMultiLvlLbl val="0"/>
      </c:catAx>
      <c:valAx>
        <c:axId val="8012003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80113791"/>
        <c:crosses val="autoZero"/>
        <c:crossBetween val="between"/>
      </c:valAx>
      <c:valAx>
        <c:axId val="866443567"/>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941071023"/>
        <c:crosses val="max"/>
        <c:crossBetween val="between"/>
      </c:valAx>
      <c:catAx>
        <c:axId val="941071023"/>
        <c:scaling>
          <c:orientation val="minMax"/>
        </c:scaling>
        <c:delete val="1"/>
        <c:axPos val="b"/>
        <c:numFmt formatCode="General" sourceLinked="1"/>
        <c:majorTickMark val="out"/>
        <c:minorTickMark val="none"/>
        <c:tickLblPos val="nextTo"/>
        <c:crossAx val="86644356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r>
              <a:rPr lang="en-US"/>
              <a:t>   </a:t>
            </a:r>
          </a:p>
        </c:rich>
      </c:tx>
      <c:layout>
        <c:manualLayout>
          <c:xMode val="edge"/>
          <c:yMode val="edge"/>
          <c:x val="0.41475629474415976"/>
          <c:y val="6.115662508478574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2"/>
              </a:solidFill>
              <a:latin typeface="+mn-lt"/>
              <a:ea typeface="+mn-ea"/>
              <a:cs typeface="+mn-cs"/>
            </a:defRPr>
          </a:pPr>
          <a:endParaRPr lang="es-CO"/>
        </a:p>
      </c:txPr>
    </c:title>
    <c:autoTitleDeleted val="0"/>
    <c:plotArea>
      <c:layout/>
      <c:barChart>
        <c:barDir val="col"/>
        <c:grouping val="clustered"/>
        <c:varyColors val="0"/>
        <c:ser>
          <c:idx val="0"/>
          <c:order val="0"/>
          <c:tx>
            <c:strRef>
              <c:f>'[Avance metas PDD sector_presentación.xlsx]SDM'!$D$80</c:f>
              <c:strCache>
                <c:ptCount val="1"/>
                <c:pt idx="0">
                  <c:v>Programado</c:v>
                </c:pt>
              </c:strCache>
            </c:strRef>
          </c:tx>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7846-47A1-81F6-C7EBD43C9F0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7846-47A1-81F6-C7EBD43C9F0C}"/>
              </c:ext>
            </c:extLst>
          </c:dPt>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sector_presentación.xlsx]SDM'!$C$81:$C$82</c:f>
              <c:strCache>
                <c:ptCount val="2"/>
                <c:pt idx="0">
                  <c:v>271. Reducir en el 10% como promedio ponderado ciudad, la concentración de material particulado PM10 (LB 38,3)</c:v>
                </c:pt>
                <c:pt idx="1">
                  <c:v>271. Reducir en el 10% como promedio ponderado ciudad, la concentración de material particulado PM2.5 (LB 19,7)</c:v>
                </c:pt>
              </c:strCache>
            </c:strRef>
          </c:cat>
          <c:val>
            <c:numRef>
              <c:f>'[Avance metas PDD sector_presentación.xlsx]SDM'!$D$81:$D$82</c:f>
              <c:numCache>
                <c:formatCode>0.0</c:formatCode>
                <c:ptCount val="2"/>
                <c:pt idx="0">
                  <c:v>33.9</c:v>
                </c:pt>
                <c:pt idx="1">
                  <c:v>17.3</c:v>
                </c:pt>
              </c:numCache>
            </c:numRef>
          </c:val>
          <c:extLst>
            <c:ext xmlns:c16="http://schemas.microsoft.com/office/drawing/2014/chart" uri="{C3380CC4-5D6E-409C-BE32-E72D297353CC}">
              <c16:uniqueId val="{00000004-7846-47A1-81F6-C7EBD43C9F0C}"/>
            </c:ext>
          </c:extLst>
        </c:ser>
        <c:ser>
          <c:idx val="2"/>
          <c:order val="1"/>
          <c:tx>
            <c:strRef>
              <c:f>'[Avance metas PDD sector_presentación.xlsx]SDM'!$E$80</c:f>
              <c:strCache>
                <c:ptCount val="1"/>
                <c:pt idx="0">
                  <c:v>Ejecutado</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sector_presentación.xlsx]SDM'!$C$81:$C$82</c:f>
              <c:strCache>
                <c:ptCount val="2"/>
                <c:pt idx="0">
                  <c:v>271. Reducir en el 10% como promedio ponderado ciudad, la concentración de material particulado PM10 (LB 38,3)</c:v>
                </c:pt>
                <c:pt idx="1">
                  <c:v>271. Reducir en el 10% como promedio ponderado ciudad, la concentración de material particulado PM2.5 (LB 19,7)</c:v>
                </c:pt>
              </c:strCache>
            </c:strRef>
          </c:cat>
          <c:val>
            <c:numRef>
              <c:f>'[Avance metas PDD sector_presentación.xlsx]SDM'!$E$81:$E$82</c:f>
              <c:numCache>
                <c:formatCode>0.0</c:formatCode>
                <c:ptCount val="2"/>
                <c:pt idx="0">
                  <c:v>37.1</c:v>
                </c:pt>
                <c:pt idx="1">
                  <c:v>19.100000000000001</c:v>
                </c:pt>
              </c:numCache>
            </c:numRef>
          </c:val>
          <c:extLst>
            <c:ext xmlns:c16="http://schemas.microsoft.com/office/drawing/2014/chart" uri="{C3380CC4-5D6E-409C-BE32-E72D297353CC}">
              <c16:uniqueId val="{00000005-7846-47A1-81F6-C7EBD43C9F0C}"/>
            </c:ext>
          </c:extLst>
        </c:ser>
        <c:dLbls>
          <c:showLegendKey val="0"/>
          <c:showVal val="0"/>
          <c:showCatName val="0"/>
          <c:showSerName val="0"/>
          <c:showPercent val="0"/>
          <c:showBubbleSize val="0"/>
        </c:dLbls>
        <c:gapWidth val="219"/>
        <c:axId val="40289375"/>
        <c:axId val="40289791"/>
      </c:barChart>
      <c:lineChart>
        <c:grouping val="standard"/>
        <c:varyColors val="0"/>
        <c:ser>
          <c:idx val="1"/>
          <c:order val="2"/>
          <c:tx>
            <c:strRef>
              <c:f>'[Avance metas PDD sector_presentación.xlsx]SDM'!$F$80</c:f>
              <c:strCache>
                <c:ptCount val="1"/>
                <c:pt idx="0">
                  <c:v>Ejecutado PDD</c:v>
                </c:pt>
              </c:strCache>
            </c:strRef>
          </c:tx>
          <c:spPr>
            <a:ln w="28575" cap="rnd">
              <a:noFill/>
              <a:round/>
            </a:ln>
            <a:effectLst/>
          </c:spPr>
          <c:marker>
            <c:symbol val="none"/>
          </c:marker>
          <c:dLbls>
            <c:spPr>
              <a:solidFill>
                <a:schemeClr val="bg2">
                  <a:lumMod val="85000"/>
                </a:schemeClr>
              </a:solidFill>
              <a:ln>
                <a:noFill/>
              </a:ln>
              <a:effectLst>
                <a:outerShdw blurRad="63500" sx="102000" sy="102000" algn="ctr"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'[Avance metas PDD sector_presentación.xlsx]SDM'!$C$81:$C$82</c:f>
              <c:strCache>
                <c:ptCount val="2"/>
                <c:pt idx="0">
                  <c:v>271. Reducir en el 10% como promedio ponderado ciudad, la concentración de material particulado PM10 (LB 38,3)</c:v>
                </c:pt>
                <c:pt idx="1">
                  <c:v>271. Reducir en el 10% como promedio ponderado ciudad, la concentración de material particulado PM2.5 (LB 19,7)</c:v>
                </c:pt>
              </c:strCache>
            </c:strRef>
          </c:cat>
          <c:val>
            <c:numRef>
              <c:f>'[Avance metas PDD sector_presentación.xlsx]SDM'!$F$81:$F$82</c:f>
              <c:numCache>
                <c:formatCode>0%</c:formatCode>
                <c:ptCount val="2"/>
                <c:pt idx="0">
                  <c:v>0.70450000000000002</c:v>
                </c:pt>
                <c:pt idx="1">
                  <c:v>0.58329999999999993</c:v>
                </c:pt>
              </c:numCache>
            </c:numRef>
          </c:val>
          <c:smooth val="0"/>
          <c:extLst>
            <c:ext xmlns:c16="http://schemas.microsoft.com/office/drawing/2014/chart" uri="{C3380CC4-5D6E-409C-BE32-E72D297353CC}">
              <c16:uniqueId val="{00000006-7846-47A1-81F6-C7EBD43C9F0C}"/>
            </c:ext>
          </c:extLst>
        </c:ser>
        <c:dLbls>
          <c:showLegendKey val="0"/>
          <c:showVal val="0"/>
          <c:showCatName val="0"/>
          <c:showSerName val="0"/>
          <c:showPercent val="0"/>
          <c:showBubbleSize val="0"/>
        </c:dLbls>
        <c:marker val="1"/>
        <c:smooth val="0"/>
        <c:axId val="818650463"/>
        <c:axId val="818656703"/>
      </c:lineChart>
      <c:catAx>
        <c:axId val="4028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CO"/>
          </a:p>
        </c:txPr>
        <c:crossAx val="40289791"/>
        <c:crosses val="autoZero"/>
        <c:auto val="1"/>
        <c:lblAlgn val="ctr"/>
        <c:lblOffset val="100"/>
        <c:noMultiLvlLbl val="0"/>
      </c:catAx>
      <c:valAx>
        <c:axId val="4028979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40289375"/>
        <c:crosses val="autoZero"/>
        <c:crossBetween val="between"/>
      </c:valAx>
      <c:valAx>
        <c:axId val="818656703"/>
        <c:scaling>
          <c:orientation val="minMax"/>
          <c:max val="0.30000000000000004"/>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818650463"/>
        <c:crosses val="max"/>
        <c:crossBetween val="between"/>
      </c:valAx>
      <c:catAx>
        <c:axId val="818650463"/>
        <c:scaling>
          <c:orientation val="minMax"/>
        </c:scaling>
        <c:delete val="1"/>
        <c:axPos val="b"/>
        <c:numFmt formatCode="General" sourceLinked="1"/>
        <c:majorTickMark val="out"/>
        <c:minorTickMark val="none"/>
        <c:tickLblPos val="nextTo"/>
        <c:crossAx val="8186567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legend>
    <c:plotVisOnly val="1"/>
    <c:dispBlanksAs val="gap"/>
    <c:showDLblsOverMax val="0"/>
  </c:chart>
  <c:spPr>
    <a:solidFill>
      <a:schemeClr val="bg1">
        <a:lumMod val="85000"/>
      </a:schemeClr>
    </a:solidFill>
    <a:ln w="9525" cap="flat" cmpd="sng" algn="ctr">
      <a:noFill/>
      <a:round/>
    </a:ln>
    <a:effectLst/>
  </c:spPr>
  <c:txPr>
    <a:bodyPr/>
    <a:lstStyle/>
    <a:p>
      <a:pPr>
        <a:defRPr b="1">
          <a:solidFill>
            <a:sysClr val="windowText" lastClr="000000"/>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Reversed" id="21">
  <a:schemeClr val="accent1"/>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6">
  <a:schemeClr val="accent6"/>
</cs:colorStyle>
</file>

<file path=ppt/charts/colors23.xml><?xml version="1.0" encoding="utf-8"?>
<cs:colorStyle xmlns:cs="http://schemas.microsoft.com/office/drawing/2012/chartStyle" xmlns:a="http://schemas.openxmlformats.org/drawingml/2006/main" meth="withinLinearReversed" id="22">
  <a:schemeClr val="accent2"/>
</cs:colorStyle>
</file>

<file path=ppt/charts/colors24.xml><?xml version="1.0" encoding="utf-8"?>
<cs:colorStyle xmlns:cs="http://schemas.microsoft.com/office/drawing/2012/chartStyle" xmlns:a="http://schemas.openxmlformats.org/drawingml/2006/main" meth="withinLinearReversed" id="22">
  <a:schemeClr val="accent2"/>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393A9-A9E0-4610-8B7E-F5A0A57A58D2}" type="doc">
      <dgm:prSet loTypeId="urn:microsoft.com/office/officeart/2005/8/layout/hierarchy3" loCatId="list" qsTypeId="urn:microsoft.com/office/officeart/2005/8/quickstyle/simple4" qsCatId="simple" csTypeId="urn:microsoft.com/office/officeart/2005/8/colors/colorful4" csCatId="colorful" phldr="1"/>
      <dgm:spPr/>
      <dgm:t>
        <a:bodyPr/>
        <a:lstStyle/>
        <a:p>
          <a:endParaRPr lang="es-CO"/>
        </a:p>
      </dgm:t>
    </dgm:pt>
    <dgm:pt modelId="{73BC7B3D-9CD1-45E6-ADBB-0883B6A4B8FF}">
      <dgm:prSet phldrT="[Texto]"/>
      <dgm:spPr>
        <a:solidFill>
          <a:schemeClr val="accent4">
            <a:lumMod val="75000"/>
          </a:schemeClr>
        </a:solidFill>
      </dgm:spPr>
      <dgm:t>
        <a:bodyPr/>
        <a:lstStyle/>
        <a:p>
          <a:r>
            <a:rPr lang="es-CO"/>
            <a:t>Programado</a:t>
          </a:r>
        </a:p>
      </dgm:t>
    </dgm:pt>
    <dgm:pt modelId="{AF148E96-3FB3-44E2-ABD6-A7A9D7809174}" type="parTrans" cxnId="{A6B61CB9-09C7-4436-BC0D-DE036DC15F92}">
      <dgm:prSet/>
      <dgm:spPr/>
      <dgm:t>
        <a:bodyPr/>
        <a:lstStyle/>
        <a:p>
          <a:endParaRPr lang="es-CO"/>
        </a:p>
      </dgm:t>
    </dgm:pt>
    <dgm:pt modelId="{259A0230-ACB3-4798-8FF2-1B31EBBE936C}" type="sibTrans" cxnId="{A6B61CB9-09C7-4436-BC0D-DE036DC15F92}">
      <dgm:prSet/>
      <dgm:spPr/>
      <dgm:t>
        <a:bodyPr/>
        <a:lstStyle/>
        <a:p>
          <a:endParaRPr lang="es-CO"/>
        </a:p>
      </dgm:t>
    </dgm:pt>
    <dgm:pt modelId="{734ED629-7C7F-4015-A754-4CA79B049D38}">
      <dgm:prSet phldrT="[Texto]"/>
      <dgm:spPr/>
      <dgm:t>
        <a:bodyPr/>
        <a:lstStyle/>
        <a:p>
          <a:endParaRPr lang="es-CO"/>
        </a:p>
      </dgm:t>
    </dgm:pt>
    <dgm:pt modelId="{10706D36-FE6B-470B-B580-800DDB955E0F}" type="parTrans" cxnId="{93BFD183-8105-45F8-9202-2E8D9689BB81}">
      <dgm:prSet/>
      <dgm:spPr/>
      <dgm:t>
        <a:bodyPr/>
        <a:lstStyle/>
        <a:p>
          <a:endParaRPr lang="es-CO"/>
        </a:p>
      </dgm:t>
    </dgm:pt>
    <dgm:pt modelId="{D2E348BD-21B8-4DB0-B0BA-39BD323B4F22}" type="sibTrans" cxnId="{93BFD183-8105-45F8-9202-2E8D9689BB81}">
      <dgm:prSet/>
      <dgm:spPr/>
      <dgm:t>
        <a:bodyPr/>
        <a:lstStyle/>
        <a:p>
          <a:endParaRPr lang="es-CO"/>
        </a:p>
      </dgm:t>
    </dgm:pt>
    <dgm:pt modelId="{B8D02475-93C7-4155-93E4-59799EB0D2C9}">
      <dgm:prSet phldrT="[Texto]"/>
      <dgm:spPr>
        <a:solidFill>
          <a:schemeClr val="accent6">
            <a:lumMod val="75000"/>
          </a:schemeClr>
        </a:solidFill>
      </dgm:spPr>
      <dgm:t>
        <a:bodyPr/>
        <a:lstStyle/>
        <a:p>
          <a:r>
            <a:rPr lang="es-CO"/>
            <a:t>Ejecutado</a:t>
          </a:r>
        </a:p>
      </dgm:t>
    </dgm:pt>
    <dgm:pt modelId="{8E167007-2B19-414C-8BBF-BA76D2C6FDD5}" type="parTrans" cxnId="{60DD11D1-95D7-4686-AAD0-D40114EC248F}">
      <dgm:prSet/>
      <dgm:spPr/>
      <dgm:t>
        <a:bodyPr/>
        <a:lstStyle/>
        <a:p>
          <a:endParaRPr lang="es-CO"/>
        </a:p>
      </dgm:t>
    </dgm:pt>
    <dgm:pt modelId="{431BE79D-419E-4667-A77E-2FDA105D8D2C}" type="sibTrans" cxnId="{60DD11D1-95D7-4686-AAD0-D40114EC248F}">
      <dgm:prSet/>
      <dgm:spPr/>
      <dgm:t>
        <a:bodyPr/>
        <a:lstStyle/>
        <a:p>
          <a:endParaRPr lang="es-CO"/>
        </a:p>
      </dgm:t>
    </dgm:pt>
    <dgm:pt modelId="{381E482C-3A34-4F74-A064-E74030095C81}">
      <dgm:prSet phldrT="[Texto]"/>
      <dgm:spPr/>
      <dgm:t>
        <a:bodyPr/>
        <a:lstStyle/>
        <a:p>
          <a:endParaRPr lang="es-CO"/>
        </a:p>
      </dgm:t>
    </dgm:pt>
    <dgm:pt modelId="{DF23594E-3ED0-4BF8-94DF-16E8D0FBAE1A}" type="parTrans" cxnId="{11CEE5A7-12FE-425D-A545-5934AAB669E7}">
      <dgm:prSet/>
      <dgm:spPr/>
      <dgm:t>
        <a:bodyPr/>
        <a:lstStyle/>
        <a:p>
          <a:endParaRPr lang="es-CO"/>
        </a:p>
      </dgm:t>
    </dgm:pt>
    <dgm:pt modelId="{1DCEDD95-13F1-4D1D-A35C-2F7105BC56EE}" type="sibTrans" cxnId="{11CEE5A7-12FE-425D-A545-5934AAB669E7}">
      <dgm:prSet/>
      <dgm:spPr/>
      <dgm:t>
        <a:bodyPr/>
        <a:lstStyle/>
        <a:p>
          <a:endParaRPr lang="es-CO"/>
        </a:p>
      </dgm:t>
    </dgm:pt>
    <dgm:pt modelId="{AFD1713D-DF8C-4054-B59B-5430698ABE74}">
      <dgm:prSet phldrT="[Texto]"/>
      <dgm:spPr>
        <a:solidFill>
          <a:schemeClr val="accent5">
            <a:lumMod val="75000"/>
          </a:schemeClr>
        </a:solidFill>
      </dgm:spPr>
      <dgm:t>
        <a:bodyPr/>
        <a:lstStyle/>
        <a:p>
          <a:r>
            <a:rPr lang="es-CO"/>
            <a:t>Avance PDD</a:t>
          </a:r>
        </a:p>
      </dgm:t>
    </dgm:pt>
    <dgm:pt modelId="{E3ADD622-8F65-4B98-B7BC-D77AA3DF7403}" type="parTrans" cxnId="{A40EAF47-50C3-4EAC-89E9-1A00D80FFFAE}">
      <dgm:prSet/>
      <dgm:spPr/>
      <dgm:t>
        <a:bodyPr/>
        <a:lstStyle/>
        <a:p>
          <a:endParaRPr lang="es-CO"/>
        </a:p>
      </dgm:t>
    </dgm:pt>
    <dgm:pt modelId="{6338C4D0-345B-4EBF-B55E-D71E235CADEE}" type="sibTrans" cxnId="{A40EAF47-50C3-4EAC-89E9-1A00D80FFFAE}">
      <dgm:prSet/>
      <dgm:spPr/>
      <dgm:t>
        <a:bodyPr/>
        <a:lstStyle/>
        <a:p>
          <a:endParaRPr lang="es-CO"/>
        </a:p>
      </dgm:t>
    </dgm:pt>
    <dgm:pt modelId="{50E95330-61CB-4D45-B6DC-2DBD84B3E591}">
      <dgm:prSet phldrT="[Texto]"/>
      <dgm:spPr/>
      <dgm:t>
        <a:bodyPr/>
        <a:lstStyle/>
        <a:p>
          <a:endParaRPr lang="es-CO"/>
        </a:p>
      </dgm:t>
    </dgm:pt>
    <dgm:pt modelId="{CCA751FC-078D-43D8-90E3-90BF77282626}" type="parTrans" cxnId="{E5E058C6-D0B0-4039-AD5A-ABBC8C1D60BD}">
      <dgm:prSet/>
      <dgm:spPr/>
      <dgm:t>
        <a:bodyPr/>
        <a:lstStyle/>
        <a:p>
          <a:endParaRPr lang="es-CO"/>
        </a:p>
      </dgm:t>
    </dgm:pt>
    <dgm:pt modelId="{04D30CE7-947B-4AF9-91F7-84239F3539E2}" type="sibTrans" cxnId="{E5E058C6-D0B0-4039-AD5A-ABBC8C1D60BD}">
      <dgm:prSet/>
      <dgm:spPr/>
      <dgm:t>
        <a:bodyPr/>
        <a:lstStyle/>
        <a:p>
          <a:endParaRPr lang="es-CO"/>
        </a:p>
      </dgm:t>
    </dgm:pt>
    <dgm:pt modelId="{9679FF96-9134-43F7-8D0D-43F69E94B593}" type="pres">
      <dgm:prSet presAssocID="{9BE393A9-A9E0-4610-8B7E-F5A0A57A58D2}" presName="diagram" presStyleCnt="0">
        <dgm:presLayoutVars>
          <dgm:chPref val="1"/>
          <dgm:dir/>
          <dgm:animOne val="branch"/>
          <dgm:animLvl val="lvl"/>
          <dgm:resizeHandles/>
        </dgm:presLayoutVars>
      </dgm:prSet>
      <dgm:spPr/>
    </dgm:pt>
    <dgm:pt modelId="{FBE751F5-607D-4CEC-9E86-AB8A2CF9101E}" type="pres">
      <dgm:prSet presAssocID="{73BC7B3D-9CD1-45E6-ADBB-0883B6A4B8FF}" presName="root" presStyleCnt="0"/>
      <dgm:spPr/>
    </dgm:pt>
    <dgm:pt modelId="{14308271-2A7F-4B91-9202-3808748D52A5}" type="pres">
      <dgm:prSet presAssocID="{73BC7B3D-9CD1-45E6-ADBB-0883B6A4B8FF}" presName="rootComposite" presStyleCnt="0"/>
      <dgm:spPr/>
    </dgm:pt>
    <dgm:pt modelId="{A12C72AC-5183-4A8C-9331-9FA3525DC931}" type="pres">
      <dgm:prSet presAssocID="{73BC7B3D-9CD1-45E6-ADBB-0883B6A4B8FF}" presName="rootText" presStyleLbl="node1" presStyleIdx="0" presStyleCnt="3"/>
      <dgm:spPr/>
    </dgm:pt>
    <dgm:pt modelId="{218994A8-DE5D-4FA0-ACB0-822D4F31F804}" type="pres">
      <dgm:prSet presAssocID="{73BC7B3D-9CD1-45E6-ADBB-0883B6A4B8FF}" presName="rootConnector" presStyleLbl="node1" presStyleIdx="0" presStyleCnt="3"/>
      <dgm:spPr/>
    </dgm:pt>
    <dgm:pt modelId="{A55DCD09-5AF7-4FEB-9D39-8C8AD6025C22}" type="pres">
      <dgm:prSet presAssocID="{73BC7B3D-9CD1-45E6-ADBB-0883B6A4B8FF}" presName="childShape" presStyleCnt="0"/>
      <dgm:spPr/>
    </dgm:pt>
    <dgm:pt modelId="{D9DB729D-E600-45EE-9120-5E82AEDB8BEC}" type="pres">
      <dgm:prSet presAssocID="{10706D36-FE6B-470B-B580-800DDB955E0F}" presName="Name13" presStyleLbl="parChTrans1D2" presStyleIdx="0" presStyleCnt="3"/>
      <dgm:spPr/>
    </dgm:pt>
    <dgm:pt modelId="{737BC906-2F4B-4536-BB61-29F92E3E258A}" type="pres">
      <dgm:prSet presAssocID="{734ED629-7C7F-4015-A754-4CA79B049D38}" presName="childText" presStyleLbl="bgAcc1" presStyleIdx="0" presStyleCnt="3">
        <dgm:presLayoutVars>
          <dgm:bulletEnabled val="1"/>
        </dgm:presLayoutVars>
      </dgm:prSet>
      <dgm:spPr/>
    </dgm:pt>
    <dgm:pt modelId="{3B115D3C-F985-478E-A530-61DD51661890}" type="pres">
      <dgm:prSet presAssocID="{B8D02475-93C7-4155-93E4-59799EB0D2C9}" presName="root" presStyleCnt="0"/>
      <dgm:spPr/>
    </dgm:pt>
    <dgm:pt modelId="{2136405F-E534-45E7-A3AF-73188DC3EE13}" type="pres">
      <dgm:prSet presAssocID="{B8D02475-93C7-4155-93E4-59799EB0D2C9}" presName="rootComposite" presStyleCnt="0"/>
      <dgm:spPr/>
    </dgm:pt>
    <dgm:pt modelId="{BD76E600-D418-4861-9EB0-44DAB721A23A}" type="pres">
      <dgm:prSet presAssocID="{B8D02475-93C7-4155-93E4-59799EB0D2C9}" presName="rootText" presStyleLbl="node1" presStyleIdx="1" presStyleCnt="3"/>
      <dgm:spPr/>
    </dgm:pt>
    <dgm:pt modelId="{E08B0855-68F0-4993-99CB-4F7B65467E2F}" type="pres">
      <dgm:prSet presAssocID="{B8D02475-93C7-4155-93E4-59799EB0D2C9}" presName="rootConnector" presStyleLbl="node1" presStyleIdx="1" presStyleCnt="3"/>
      <dgm:spPr/>
    </dgm:pt>
    <dgm:pt modelId="{9D6032D0-9971-4685-959D-614F43AC2C45}" type="pres">
      <dgm:prSet presAssocID="{B8D02475-93C7-4155-93E4-59799EB0D2C9}" presName="childShape" presStyleCnt="0"/>
      <dgm:spPr/>
    </dgm:pt>
    <dgm:pt modelId="{01B7D9A3-A164-4F30-856B-03C8B1627177}" type="pres">
      <dgm:prSet presAssocID="{DF23594E-3ED0-4BF8-94DF-16E8D0FBAE1A}" presName="Name13" presStyleLbl="parChTrans1D2" presStyleIdx="1" presStyleCnt="3"/>
      <dgm:spPr/>
    </dgm:pt>
    <dgm:pt modelId="{A58740E9-C616-4004-90F9-84135DFA774A}" type="pres">
      <dgm:prSet presAssocID="{381E482C-3A34-4F74-A064-E74030095C81}" presName="childText" presStyleLbl="bgAcc1" presStyleIdx="1" presStyleCnt="3">
        <dgm:presLayoutVars>
          <dgm:bulletEnabled val="1"/>
        </dgm:presLayoutVars>
      </dgm:prSet>
      <dgm:spPr/>
    </dgm:pt>
    <dgm:pt modelId="{BC50E8F1-2497-45FC-96C9-E74D5CD00527}" type="pres">
      <dgm:prSet presAssocID="{AFD1713D-DF8C-4054-B59B-5430698ABE74}" presName="root" presStyleCnt="0"/>
      <dgm:spPr/>
    </dgm:pt>
    <dgm:pt modelId="{7CD741B0-B282-450E-B2FA-E065E4807E3E}" type="pres">
      <dgm:prSet presAssocID="{AFD1713D-DF8C-4054-B59B-5430698ABE74}" presName="rootComposite" presStyleCnt="0"/>
      <dgm:spPr/>
    </dgm:pt>
    <dgm:pt modelId="{04EBDE16-6155-484E-8911-799FBF86105C}" type="pres">
      <dgm:prSet presAssocID="{AFD1713D-DF8C-4054-B59B-5430698ABE74}" presName="rootText" presStyleLbl="node1" presStyleIdx="2" presStyleCnt="3"/>
      <dgm:spPr/>
    </dgm:pt>
    <dgm:pt modelId="{75DCAED8-E684-4CE7-AC73-73540A7B745A}" type="pres">
      <dgm:prSet presAssocID="{AFD1713D-DF8C-4054-B59B-5430698ABE74}" presName="rootConnector" presStyleLbl="node1" presStyleIdx="2" presStyleCnt="3"/>
      <dgm:spPr/>
    </dgm:pt>
    <dgm:pt modelId="{699856E2-123A-40BC-A58A-74781499611E}" type="pres">
      <dgm:prSet presAssocID="{AFD1713D-DF8C-4054-B59B-5430698ABE74}" presName="childShape" presStyleCnt="0"/>
      <dgm:spPr/>
    </dgm:pt>
    <dgm:pt modelId="{6980762A-AD89-4DB8-B4FC-18F98FA9D7FD}" type="pres">
      <dgm:prSet presAssocID="{CCA751FC-078D-43D8-90E3-90BF77282626}" presName="Name13" presStyleLbl="parChTrans1D2" presStyleIdx="2" presStyleCnt="3"/>
      <dgm:spPr/>
    </dgm:pt>
    <dgm:pt modelId="{C3F771B9-2CB0-43EA-8BDC-D6B799EE0767}" type="pres">
      <dgm:prSet presAssocID="{50E95330-61CB-4D45-B6DC-2DBD84B3E591}" presName="childText" presStyleLbl="bgAcc1" presStyleIdx="2" presStyleCnt="3">
        <dgm:presLayoutVars>
          <dgm:bulletEnabled val="1"/>
        </dgm:presLayoutVars>
      </dgm:prSet>
      <dgm:spPr/>
    </dgm:pt>
  </dgm:ptLst>
  <dgm:cxnLst>
    <dgm:cxn modelId="{408A6B04-542A-4776-9EBE-FAF60A3E4131}" type="presOf" srcId="{50E95330-61CB-4D45-B6DC-2DBD84B3E591}" destId="{C3F771B9-2CB0-43EA-8BDC-D6B799EE0767}" srcOrd="0" destOrd="0" presId="urn:microsoft.com/office/officeart/2005/8/layout/hierarchy3"/>
    <dgm:cxn modelId="{CAA82F10-A9CF-4FE9-B45C-5964D5CDA924}" type="presOf" srcId="{B8D02475-93C7-4155-93E4-59799EB0D2C9}" destId="{BD76E600-D418-4861-9EB0-44DAB721A23A}" srcOrd="0" destOrd="0" presId="urn:microsoft.com/office/officeart/2005/8/layout/hierarchy3"/>
    <dgm:cxn modelId="{EF7D1E13-2AC5-456F-9B66-C6FA64D749BE}" type="presOf" srcId="{B8D02475-93C7-4155-93E4-59799EB0D2C9}" destId="{E08B0855-68F0-4993-99CB-4F7B65467E2F}" srcOrd="1" destOrd="0" presId="urn:microsoft.com/office/officeart/2005/8/layout/hierarchy3"/>
    <dgm:cxn modelId="{41891E5B-96B5-4D64-97C4-08D812769913}" type="presOf" srcId="{CCA751FC-078D-43D8-90E3-90BF77282626}" destId="{6980762A-AD89-4DB8-B4FC-18F98FA9D7FD}" srcOrd="0" destOrd="0" presId="urn:microsoft.com/office/officeart/2005/8/layout/hierarchy3"/>
    <dgm:cxn modelId="{8E2B4742-8B8D-4728-AC49-1D116FE9D7B3}" type="presOf" srcId="{734ED629-7C7F-4015-A754-4CA79B049D38}" destId="{737BC906-2F4B-4536-BB61-29F92E3E258A}" srcOrd="0" destOrd="0" presId="urn:microsoft.com/office/officeart/2005/8/layout/hierarchy3"/>
    <dgm:cxn modelId="{A40EAF47-50C3-4EAC-89E9-1A00D80FFFAE}" srcId="{9BE393A9-A9E0-4610-8B7E-F5A0A57A58D2}" destId="{AFD1713D-DF8C-4054-B59B-5430698ABE74}" srcOrd="2" destOrd="0" parTransId="{E3ADD622-8F65-4B98-B7BC-D77AA3DF7403}" sibTransId="{6338C4D0-345B-4EBF-B55E-D71E235CADEE}"/>
    <dgm:cxn modelId="{65EEF14C-D387-4EA7-8EEC-7B59449A5071}" type="presOf" srcId="{73BC7B3D-9CD1-45E6-ADBB-0883B6A4B8FF}" destId="{218994A8-DE5D-4FA0-ACB0-822D4F31F804}" srcOrd="1" destOrd="0" presId="urn:microsoft.com/office/officeart/2005/8/layout/hierarchy3"/>
    <dgm:cxn modelId="{01B32674-5CF8-416B-AE03-FB61B03819E4}" type="presOf" srcId="{10706D36-FE6B-470B-B580-800DDB955E0F}" destId="{D9DB729D-E600-45EE-9120-5E82AEDB8BEC}" srcOrd="0" destOrd="0" presId="urn:microsoft.com/office/officeart/2005/8/layout/hierarchy3"/>
    <dgm:cxn modelId="{93BFD183-8105-45F8-9202-2E8D9689BB81}" srcId="{73BC7B3D-9CD1-45E6-ADBB-0883B6A4B8FF}" destId="{734ED629-7C7F-4015-A754-4CA79B049D38}" srcOrd="0" destOrd="0" parTransId="{10706D36-FE6B-470B-B580-800DDB955E0F}" sibTransId="{D2E348BD-21B8-4DB0-B0BA-39BD323B4F22}"/>
    <dgm:cxn modelId="{69BF98A5-3D8D-49AA-998B-57F120E4E81F}" type="presOf" srcId="{DF23594E-3ED0-4BF8-94DF-16E8D0FBAE1A}" destId="{01B7D9A3-A164-4F30-856B-03C8B1627177}" srcOrd="0" destOrd="0" presId="urn:microsoft.com/office/officeart/2005/8/layout/hierarchy3"/>
    <dgm:cxn modelId="{7139B6A6-9C7B-41EC-9D09-B6E116AE45C0}" type="presOf" srcId="{AFD1713D-DF8C-4054-B59B-5430698ABE74}" destId="{04EBDE16-6155-484E-8911-799FBF86105C}" srcOrd="0" destOrd="0" presId="urn:microsoft.com/office/officeart/2005/8/layout/hierarchy3"/>
    <dgm:cxn modelId="{11CEE5A7-12FE-425D-A545-5934AAB669E7}" srcId="{B8D02475-93C7-4155-93E4-59799EB0D2C9}" destId="{381E482C-3A34-4F74-A064-E74030095C81}" srcOrd="0" destOrd="0" parTransId="{DF23594E-3ED0-4BF8-94DF-16E8D0FBAE1A}" sibTransId="{1DCEDD95-13F1-4D1D-A35C-2F7105BC56EE}"/>
    <dgm:cxn modelId="{A6B61CB9-09C7-4436-BC0D-DE036DC15F92}" srcId="{9BE393A9-A9E0-4610-8B7E-F5A0A57A58D2}" destId="{73BC7B3D-9CD1-45E6-ADBB-0883B6A4B8FF}" srcOrd="0" destOrd="0" parTransId="{AF148E96-3FB3-44E2-ABD6-A7A9D7809174}" sibTransId="{259A0230-ACB3-4798-8FF2-1B31EBBE936C}"/>
    <dgm:cxn modelId="{FDD389BC-41E1-4925-B3BB-72C48DD717A5}" type="presOf" srcId="{73BC7B3D-9CD1-45E6-ADBB-0883B6A4B8FF}" destId="{A12C72AC-5183-4A8C-9331-9FA3525DC931}" srcOrd="0" destOrd="0" presId="urn:microsoft.com/office/officeart/2005/8/layout/hierarchy3"/>
    <dgm:cxn modelId="{E5E058C6-D0B0-4039-AD5A-ABBC8C1D60BD}" srcId="{AFD1713D-DF8C-4054-B59B-5430698ABE74}" destId="{50E95330-61CB-4D45-B6DC-2DBD84B3E591}" srcOrd="0" destOrd="0" parTransId="{CCA751FC-078D-43D8-90E3-90BF77282626}" sibTransId="{04D30CE7-947B-4AF9-91F7-84239F3539E2}"/>
    <dgm:cxn modelId="{908DF3D0-5047-4B8B-9524-264EF45E975E}" type="presOf" srcId="{381E482C-3A34-4F74-A064-E74030095C81}" destId="{A58740E9-C616-4004-90F9-84135DFA774A}" srcOrd="0" destOrd="0" presId="urn:microsoft.com/office/officeart/2005/8/layout/hierarchy3"/>
    <dgm:cxn modelId="{60DD11D1-95D7-4686-AAD0-D40114EC248F}" srcId="{9BE393A9-A9E0-4610-8B7E-F5A0A57A58D2}" destId="{B8D02475-93C7-4155-93E4-59799EB0D2C9}" srcOrd="1" destOrd="0" parTransId="{8E167007-2B19-414C-8BBF-BA76D2C6FDD5}" sibTransId="{431BE79D-419E-4667-A77E-2FDA105D8D2C}"/>
    <dgm:cxn modelId="{F37FADEA-079C-4C38-8DF1-39633DE386A9}" type="presOf" srcId="{AFD1713D-DF8C-4054-B59B-5430698ABE74}" destId="{75DCAED8-E684-4CE7-AC73-73540A7B745A}" srcOrd="1" destOrd="0" presId="urn:microsoft.com/office/officeart/2005/8/layout/hierarchy3"/>
    <dgm:cxn modelId="{3D78B1FC-5CCE-467B-B8AD-3C740727622B}" type="presOf" srcId="{9BE393A9-A9E0-4610-8B7E-F5A0A57A58D2}" destId="{9679FF96-9134-43F7-8D0D-43F69E94B593}" srcOrd="0" destOrd="0" presId="urn:microsoft.com/office/officeart/2005/8/layout/hierarchy3"/>
    <dgm:cxn modelId="{5354EDD2-90BE-4F14-BA8E-68D17367050B}" type="presParOf" srcId="{9679FF96-9134-43F7-8D0D-43F69E94B593}" destId="{FBE751F5-607D-4CEC-9E86-AB8A2CF9101E}" srcOrd="0" destOrd="0" presId="urn:microsoft.com/office/officeart/2005/8/layout/hierarchy3"/>
    <dgm:cxn modelId="{F89419A2-F18C-49D8-A33D-4DEE118FB80B}" type="presParOf" srcId="{FBE751F5-607D-4CEC-9E86-AB8A2CF9101E}" destId="{14308271-2A7F-4B91-9202-3808748D52A5}" srcOrd="0" destOrd="0" presId="urn:microsoft.com/office/officeart/2005/8/layout/hierarchy3"/>
    <dgm:cxn modelId="{B17BD020-06FC-4AE7-B821-204660DE9C10}" type="presParOf" srcId="{14308271-2A7F-4B91-9202-3808748D52A5}" destId="{A12C72AC-5183-4A8C-9331-9FA3525DC931}" srcOrd="0" destOrd="0" presId="urn:microsoft.com/office/officeart/2005/8/layout/hierarchy3"/>
    <dgm:cxn modelId="{77EB4916-C23B-42F6-8986-80C3C7F75E61}" type="presParOf" srcId="{14308271-2A7F-4B91-9202-3808748D52A5}" destId="{218994A8-DE5D-4FA0-ACB0-822D4F31F804}" srcOrd="1" destOrd="0" presId="urn:microsoft.com/office/officeart/2005/8/layout/hierarchy3"/>
    <dgm:cxn modelId="{6BD0680B-528A-49B6-AE62-B99C4412E8D6}" type="presParOf" srcId="{FBE751F5-607D-4CEC-9E86-AB8A2CF9101E}" destId="{A55DCD09-5AF7-4FEB-9D39-8C8AD6025C22}" srcOrd="1" destOrd="0" presId="urn:microsoft.com/office/officeart/2005/8/layout/hierarchy3"/>
    <dgm:cxn modelId="{9F44F22F-381D-41AF-90D2-65302908EE8B}" type="presParOf" srcId="{A55DCD09-5AF7-4FEB-9D39-8C8AD6025C22}" destId="{D9DB729D-E600-45EE-9120-5E82AEDB8BEC}" srcOrd="0" destOrd="0" presId="urn:microsoft.com/office/officeart/2005/8/layout/hierarchy3"/>
    <dgm:cxn modelId="{0D0ADA6E-11B9-485B-A4C6-4A7B420586FA}" type="presParOf" srcId="{A55DCD09-5AF7-4FEB-9D39-8C8AD6025C22}" destId="{737BC906-2F4B-4536-BB61-29F92E3E258A}" srcOrd="1" destOrd="0" presId="urn:microsoft.com/office/officeart/2005/8/layout/hierarchy3"/>
    <dgm:cxn modelId="{231620BB-00DD-4ABD-9246-15B744295322}" type="presParOf" srcId="{9679FF96-9134-43F7-8D0D-43F69E94B593}" destId="{3B115D3C-F985-478E-A530-61DD51661890}" srcOrd="1" destOrd="0" presId="urn:microsoft.com/office/officeart/2005/8/layout/hierarchy3"/>
    <dgm:cxn modelId="{CEC14903-9755-4DB2-9959-F5DF9DCDB804}" type="presParOf" srcId="{3B115D3C-F985-478E-A530-61DD51661890}" destId="{2136405F-E534-45E7-A3AF-73188DC3EE13}" srcOrd="0" destOrd="0" presId="urn:microsoft.com/office/officeart/2005/8/layout/hierarchy3"/>
    <dgm:cxn modelId="{95C2B1C4-4A0A-4759-A095-D5F8CE2DC3F7}" type="presParOf" srcId="{2136405F-E534-45E7-A3AF-73188DC3EE13}" destId="{BD76E600-D418-4861-9EB0-44DAB721A23A}" srcOrd="0" destOrd="0" presId="urn:microsoft.com/office/officeart/2005/8/layout/hierarchy3"/>
    <dgm:cxn modelId="{A516E299-AEDE-4988-9549-3E40546F5C70}" type="presParOf" srcId="{2136405F-E534-45E7-A3AF-73188DC3EE13}" destId="{E08B0855-68F0-4993-99CB-4F7B65467E2F}" srcOrd="1" destOrd="0" presId="urn:microsoft.com/office/officeart/2005/8/layout/hierarchy3"/>
    <dgm:cxn modelId="{ED071282-5F0A-4E9D-BF77-B1FD8EC15524}" type="presParOf" srcId="{3B115D3C-F985-478E-A530-61DD51661890}" destId="{9D6032D0-9971-4685-959D-614F43AC2C45}" srcOrd="1" destOrd="0" presId="urn:microsoft.com/office/officeart/2005/8/layout/hierarchy3"/>
    <dgm:cxn modelId="{DE6D8448-C2DE-4520-91D5-CE7EFB17A299}" type="presParOf" srcId="{9D6032D0-9971-4685-959D-614F43AC2C45}" destId="{01B7D9A3-A164-4F30-856B-03C8B1627177}" srcOrd="0" destOrd="0" presId="urn:microsoft.com/office/officeart/2005/8/layout/hierarchy3"/>
    <dgm:cxn modelId="{4EE6E1F6-CDB6-4281-80D1-5AE3E433404D}" type="presParOf" srcId="{9D6032D0-9971-4685-959D-614F43AC2C45}" destId="{A58740E9-C616-4004-90F9-84135DFA774A}" srcOrd="1" destOrd="0" presId="urn:microsoft.com/office/officeart/2005/8/layout/hierarchy3"/>
    <dgm:cxn modelId="{1D263ED0-1BD6-415D-86B6-6AFEB6FD3E38}" type="presParOf" srcId="{9679FF96-9134-43F7-8D0D-43F69E94B593}" destId="{BC50E8F1-2497-45FC-96C9-E74D5CD00527}" srcOrd="2" destOrd="0" presId="urn:microsoft.com/office/officeart/2005/8/layout/hierarchy3"/>
    <dgm:cxn modelId="{59900206-FC8C-49CF-A1BA-CAFE05CA4340}" type="presParOf" srcId="{BC50E8F1-2497-45FC-96C9-E74D5CD00527}" destId="{7CD741B0-B282-450E-B2FA-E065E4807E3E}" srcOrd="0" destOrd="0" presId="urn:microsoft.com/office/officeart/2005/8/layout/hierarchy3"/>
    <dgm:cxn modelId="{4C843D45-50F8-41D8-A59A-A9E45D202D0D}" type="presParOf" srcId="{7CD741B0-B282-450E-B2FA-E065E4807E3E}" destId="{04EBDE16-6155-484E-8911-799FBF86105C}" srcOrd="0" destOrd="0" presId="urn:microsoft.com/office/officeart/2005/8/layout/hierarchy3"/>
    <dgm:cxn modelId="{A7BD05A7-837D-461D-B71B-32B4388C78D4}" type="presParOf" srcId="{7CD741B0-B282-450E-B2FA-E065E4807E3E}" destId="{75DCAED8-E684-4CE7-AC73-73540A7B745A}" srcOrd="1" destOrd="0" presId="urn:microsoft.com/office/officeart/2005/8/layout/hierarchy3"/>
    <dgm:cxn modelId="{764C3712-E7BE-4243-A4C3-A771ED4AE9A0}" type="presParOf" srcId="{BC50E8F1-2497-45FC-96C9-E74D5CD00527}" destId="{699856E2-123A-40BC-A58A-74781499611E}" srcOrd="1" destOrd="0" presId="urn:microsoft.com/office/officeart/2005/8/layout/hierarchy3"/>
    <dgm:cxn modelId="{E6D33443-71D5-4236-A306-EA29A98D4A19}" type="presParOf" srcId="{699856E2-123A-40BC-A58A-74781499611E}" destId="{6980762A-AD89-4DB8-B4FC-18F98FA9D7FD}" srcOrd="0" destOrd="0" presId="urn:microsoft.com/office/officeart/2005/8/layout/hierarchy3"/>
    <dgm:cxn modelId="{359273E8-84B7-4635-870E-7E132A8E2E29}" type="presParOf" srcId="{699856E2-123A-40BC-A58A-74781499611E}" destId="{C3F771B9-2CB0-43EA-8BDC-D6B799EE0767}"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393A9-A9E0-4610-8B7E-F5A0A57A58D2}" type="doc">
      <dgm:prSet loTypeId="urn:microsoft.com/office/officeart/2005/8/layout/hierarchy3" loCatId="list" qsTypeId="urn:microsoft.com/office/officeart/2005/8/quickstyle/simple4" qsCatId="simple" csTypeId="urn:microsoft.com/office/officeart/2005/8/colors/colorful4" csCatId="colorful" phldr="1"/>
      <dgm:spPr/>
      <dgm:t>
        <a:bodyPr/>
        <a:lstStyle/>
        <a:p>
          <a:endParaRPr lang="es-CO"/>
        </a:p>
      </dgm:t>
    </dgm:pt>
    <dgm:pt modelId="{73BC7B3D-9CD1-45E6-ADBB-0883B6A4B8FF}">
      <dgm:prSet phldrT="[Texto]"/>
      <dgm:spPr/>
      <dgm:t>
        <a:bodyPr/>
        <a:lstStyle/>
        <a:p>
          <a:r>
            <a:rPr lang="es-CO" b="1" dirty="0">
              <a:solidFill>
                <a:schemeClr val="tx1"/>
              </a:solidFill>
            </a:rPr>
            <a:t>Programado</a:t>
          </a:r>
        </a:p>
      </dgm:t>
    </dgm:pt>
    <dgm:pt modelId="{AF148E96-3FB3-44E2-ABD6-A7A9D7809174}" type="parTrans" cxnId="{A6B61CB9-09C7-4436-BC0D-DE036DC15F92}">
      <dgm:prSet/>
      <dgm:spPr/>
      <dgm:t>
        <a:bodyPr/>
        <a:lstStyle/>
        <a:p>
          <a:endParaRPr lang="es-CO"/>
        </a:p>
      </dgm:t>
    </dgm:pt>
    <dgm:pt modelId="{259A0230-ACB3-4798-8FF2-1B31EBBE936C}" type="sibTrans" cxnId="{A6B61CB9-09C7-4436-BC0D-DE036DC15F92}">
      <dgm:prSet/>
      <dgm:spPr/>
      <dgm:t>
        <a:bodyPr/>
        <a:lstStyle/>
        <a:p>
          <a:endParaRPr lang="es-CO"/>
        </a:p>
      </dgm:t>
    </dgm:pt>
    <dgm:pt modelId="{734ED629-7C7F-4015-A754-4CA79B049D38}">
      <dgm:prSet phldrT="[Texto]"/>
      <dgm:spPr/>
      <dgm:t>
        <a:bodyPr/>
        <a:lstStyle/>
        <a:p>
          <a:endParaRPr lang="es-CO"/>
        </a:p>
      </dgm:t>
    </dgm:pt>
    <dgm:pt modelId="{10706D36-FE6B-470B-B580-800DDB955E0F}" type="parTrans" cxnId="{93BFD183-8105-45F8-9202-2E8D9689BB81}">
      <dgm:prSet/>
      <dgm:spPr/>
      <dgm:t>
        <a:bodyPr/>
        <a:lstStyle/>
        <a:p>
          <a:endParaRPr lang="es-CO"/>
        </a:p>
      </dgm:t>
    </dgm:pt>
    <dgm:pt modelId="{D2E348BD-21B8-4DB0-B0BA-39BD323B4F22}" type="sibTrans" cxnId="{93BFD183-8105-45F8-9202-2E8D9689BB81}">
      <dgm:prSet/>
      <dgm:spPr/>
      <dgm:t>
        <a:bodyPr/>
        <a:lstStyle/>
        <a:p>
          <a:endParaRPr lang="es-CO"/>
        </a:p>
      </dgm:t>
    </dgm:pt>
    <dgm:pt modelId="{B8D02475-93C7-4155-93E4-59799EB0D2C9}">
      <dgm:prSet phldrT="[Texto]"/>
      <dgm:spPr/>
      <dgm:t>
        <a:bodyPr/>
        <a:lstStyle/>
        <a:p>
          <a:r>
            <a:rPr lang="es-CO" b="1">
              <a:solidFill>
                <a:schemeClr val="tx1"/>
              </a:solidFill>
            </a:rPr>
            <a:t>Ejecutado</a:t>
          </a:r>
        </a:p>
      </dgm:t>
    </dgm:pt>
    <dgm:pt modelId="{8E167007-2B19-414C-8BBF-BA76D2C6FDD5}" type="parTrans" cxnId="{60DD11D1-95D7-4686-AAD0-D40114EC248F}">
      <dgm:prSet/>
      <dgm:spPr/>
      <dgm:t>
        <a:bodyPr/>
        <a:lstStyle/>
        <a:p>
          <a:endParaRPr lang="es-CO"/>
        </a:p>
      </dgm:t>
    </dgm:pt>
    <dgm:pt modelId="{431BE79D-419E-4667-A77E-2FDA105D8D2C}" type="sibTrans" cxnId="{60DD11D1-95D7-4686-AAD0-D40114EC248F}">
      <dgm:prSet/>
      <dgm:spPr/>
      <dgm:t>
        <a:bodyPr/>
        <a:lstStyle/>
        <a:p>
          <a:endParaRPr lang="es-CO"/>
        </a:p>
      </dgm:t>
    </dgm:pt>
    <dgm:pt modelId="{381E482C-3A34-4F74-A064-E74030095C81}">
      <dgm:prSet phldrT="[Texto]"/>
      <dgm:spPr/>
      <dgm:t>
        <a:bodyPr/>
        <a:lstStyle/>
        <a:p>
          <a:r>
            <a:rPr lang="es-CO" dirty="0"/>
            <a:t>68,92</a:t>
          </a:r>
        </a:p>
      </dgm:t>
    </dgm:pt>
    <dgm:pt modelId="{DF23594E-3ED0-4BF8-94DF-16E8D0FBAE1A}" type="parTrans" cxnId="{11CEE5A7-12FE-425D-A545-5934AAB669E7}">
      <dgm:prSet/>
      <dgm:spPr/>
      <dgm:t>
        <a:bodyPr/>
        <a:lstStyle/>
        <a:p>
          <a:endParaRPr lang="es-CO"/>
        </a:p>
      </dgm:t>
    </dgm:pt>
    <dgm:pt modelId="{1DCEDD95-13F1-4D1D-A35C-2F7105BC56EE}" type="sibTrans" cxnId="{11CEE5A7-12FE-425D-A545-5934AAB669E7}">
      <dgm:prSet/>
      <dgm:spPr/>
      <dgm:t>
        <a:bodyPr/>
        <a:lstStyle/>
        <a:p>
          <a:endParaRPr lang="es-CO"/>
        </a:p>
      </dgm:t>
    </dgm:pt>
    <dgm:pt modelId="{AFD1713D-DF8C-4054-B59B-5430698ABE74}">
      <dgm:prSet phldrT="[Texto]"/>
      <dgm:spPr/>
      <dgm:t>
        <a:bodyPr/>
        <a:lstStyle/>
        <a:p>
          <a:r>
            <a:rPr lang="es-CO" b="1">
              <a:solidFill>
                <a:schemeClr val="tx1"/>
              </a:solidFill>
            </a:rPr>
            <a:t>Avance PDD</a:t>
          </a:r>
        </a:p>
      </dgm:t>
    </dgm:pt>
    <dgm:pt modelId="{E3ADD622-8F65-4B98-B7BC-D77AA3DF7403}" type="parTrans" cxnId="{A40EAF47-50C3-4EAC-89E9-1A00D80FFFAE}">
      <dgm:prSet/>
      <dgm:spPr/>
      <dgm:t>
        <a:bodyPr/>
        <a:lstStyle/>
        <a:p>
          <a:endParaRPr lang="es-CO"/>
        </a:p>
      </dgm:t>
    </dgm:pt>
    <dgm:pt modelId="{6338C4D0-345B-4EBF-B55E-D71E235CADEE}" type="sibTrans" cxnId="{A40EAF47-50C3-4EAC-89E9-1A00D80FFFAE}">
      <dgm:prSet/>
      <dgm:spPr/>
      <dgm:t>
        <a:bodyPr/>
        <a:lstStyle/>
        <a:p>
          <a:endParaRPr lang="es-CO"/>
        </a:p>
      </dgm:t>
    </dgm:pt>
    <dgm:pt modelId="{50E95330-61CB-4D45-B6DC-2DBD84B3E591}">
      <dgm:prSet phldrT="[Texto]"/>
      <dgm:spPr/>
      <dgm:t>
        <a:bodyPr/>
        <a:lstStyle/>
        <a:p>
          <a:r>
            <a:rPr lang="es-CO" dirty="0"/>
            <a:t>92%</a:t>
          </a:r>
        </a:p>
      </dgm:t>
    </dgm:pt>
    <dgm:pt modelId="{CCA751FC-078D-43D8-90E3-90BF77282626}" type="parTrans" cxnId="{E5E058C6-D0B0-4039-AD5A-ABBC8C1D60BD}">
      <dgm:prSet/>
      <dgm:spPr/>
      <dgm:t>
        <a:bodyPr/>
        <a:lstStyle/>
        <a:p>
          <a:endParaRPr lang="es-CO"/>
        </a:p>
      </dgm:t>
    </dgm:pt>
    <dgm:pt modelId="{04D30CE7-947B-4AF9-91F7-84239F3539E2}" type="sibTrans" cxnId="{E5E058C6-D0B0-4039-AD5A-ABBC8C1D60BD}">
      <dgm:prSet/>
      <dgm:spPr/>
      <dgm:t>
        <a:bodyPr/>
        <a:lstStyle/>
        <a:p>
          <a:endParaRPr lang="es-CO"/>
        </a:p>
      </dgm:t>
    </dgm:pt>
    <dgm:pt modelId="{9679FF96-9134-43F7-8D0D-43F69E94B593}" type="pres">
      <dgm:prSet presAssocID="{9BE393A9-A9E0-4610-8B7E-F5A0A57A58D2}" presName="diagram" presStyleCnt="0">
        <dgm:presLayoutVars>
          <dgm:chPref val="1"/>
          <dgm:dir/>
          <dgm:animOne val="branch"/>
          <dgm:animLvl val="lvl"/>
          <dgm:resizeHandles/>
        </dgm:presLayoutVars>
      </dgm:prSet>
      <dgm:spPr/>
    </dgm:pt>
    <dgm:pt modelId="{FBE751F5-607D-4CEC-9E86-AB8A2CF9101E}" type="pres">
      <dgm:prSet presAssocID="{73BC7B3D-9CD1-45E6-ADBB-0883B6A4B8FF}" presName="root" presStyleCnt="0"/>
      <dgm:spPr/>
    </dgm:pt>
    <dgm:pt modelId="{14308271-2A7F-4B91-9202-3808748D52A5}" type="pres">
      <dgm:prSet presAssocID="{73BC7B3D-9CD1-45E6-ADBB-0883B6A4B8FF}" presName="rootComposite" presStyleCnt="0"/>
      <dgm:spPr/>
    </dgm:pt>
    <dgm:pt modelId="{A12C72AC-5183-4A8C-9331-9FA3525DC931}" type="pres">
      <dgm:prSet presAssocID="{73BC7B3D-9CD1-45E6-ADBB-0883B6A4B8FF}" presName="rootText" presStyleLbl="node1" presStyleIdx="0" presStyleCnt="3"/>
      <dgm:spPr/>
    </dgm:pt>
    <dgm:pt modelId="{218994A8-DE5D-4FA0-ACB0-822D4F31F804}" type="pres">
      <dgm:prSet presAssocID="{73BC7B3D-9CD1-45E6-ADBB-0883B6A4B8FF}" presName="rootConnector" presStyleLbl="node1" presStyleIdx="0" presStyleCnt="3"/>
      <dgm:spPr/>
    </dgm:pt>
    <dgm:pt modelId="{A55DCD09-5AF7-4FEB-9D39-8C8AD6025C22}" type="pres">
      <dgm:prSet presAssocID="{73BC7B3D-9CD1-45E6-ADBB-0883B6A4B8FF}" presName="childShape" presStyleCnt="0"/>
      <dgm:spPr/>
    </dgm:pt>
    <dgm:pt modelId="{D9DB729D-E600-45EE-9120-5E82AEDB8BEC}" type="pres">
      <dgm:prSet presAssocID="{10706D36-FE6B-470B-B580-800DDB955E0F}" presName="Name13" presStyleLbl="parChTrans1D2" presStyleIdx="0" presStyleCnt="3"/>
      <dgm:spPr/>
    </dgm:pt>
    <dgm:pt modelId="{737BC906-2F4B-4536-BB61-29F92E3E258A}" type="pres">
      <dgm:prSet presAssocID="{734ED629-7C7F-4015-A754-4CA79B049D38}" presName="childText" presStyleLbl="bgAcc1" presStyleIdx="0" presStyleCnt="3">
        <dgm:presLayoutVars>
          <dgm:bulletEnabled val="1"/>
        </dgm:presLayoutVars>
      </dgm:prSet>
      <dgm:spPr/>
    </dgm:pt>
    <dgm:pt modelId="{3B115D3C-F985-478E-A530-61DD51661890}" type="pres">
      <dgm:prSet presAssocID="{B8D02475-93C7-4155-93E4-59799EB0D2C9}" presName="root" presStyleCnt="0"/>
      <dgm:spPr/>
    </dgm:pt>
    <dgm:pt modelId="{2136405F-E534-45E7-A3AF-73188DC3EE13}" type="pres">
      <dgm:prSet presAssocID="{B8D02475-93C7-4155-93E4-59799EB0D2C9}" presName="rootComposite" presStyleCnt="0"/>
      <dgm:spPr/>
    </dgm:pt>
    <dgm:pt modelId="{BD76E600-D418-4861-9EB0-44DAB721A23A}" type="pres">
      <dgm:prSet presAssocID="{B8D02475-93C7-4155-93E4-59799EB0D2C9}" presName="rootText" presStyleLbl="node1" presStyleIdx="1" presStyleCnt="3"/>
      <dgm:spPr/>
    </dgm:pt>
    <dgm:pt modelId="{E08B0855-68F0-4993-99CB-4F7B65467E2F}" type="pres">
      <dgm:prSet presAssocID="{B8D02475-93C7-4155-93E4-59799EB0D2C9}" presName="rootConnector" presStyleLbl="node1" presStyleIdx="1" presStyleCnt="3"/>
      <dgm:spPr/>
    </dgm:pt>
    <dgm:pt modelId="{9D6032D0-9971-4685-959D-614F43AC2C45}" type="pres">
      <dgm:prSet presAssocID="{B8D02475-93C7-4155-93E4-59799EB0D2C9}" presName="childShape" presStyleCnt="0"/>
      <dgm:spPr/>
    </dgm:pt>
    <dgm:pt modelId="{01B7D9A3-A164-4F30-856B-03C8B1627177}" type="pres">
      <dgm:prSet presAssocID="{DF23594E-3ED0-4BF8-94DF-16E8D0FBAE1A}" presName="Name13" presStyleLbl="parChTrans1D2" presStyleIdx="1" presStyleCnt="3"/>
      <dgm:spPr/>
    </dgm:pt>
    <dgm:pt modelId="{A58740E9-C616-4004-90F9-84135DFA774A}" type="pres">
      <dgm:prSet presAssocID="{381E482C-3A34-4F74-A064-E74030095C81}" presName="childText" presStyleLbl="bgAcc1" presStyleIdx="1" presStyleCnt="3">
        <dgm:presLayoutVars>
          <dgm:bulletEnabled val="1"/>
        </dgm:presLayoutVars>
      </dgm:prSet>
      <dgm:spPr/>
    </dgm:pt>
    <dgm:pt modelId="{BC50E8F1-2497-45FC-96C9-E74D5CD00527}" type="pres">
      <dgm:prSet presAssocID="{AFD1713D-DF8C-4054-B59B-5430698ABE74}" presName="root" presStyleCnt="0"/>
      <dgm:spPr/>
    </dgm:pt>
    <dgm:pt modelId="{7CD741B0-B282-450E-B2FA-E065E4807E3E}" type="pres">
      <dgm:prSet presAssocID="{AFD1713D-DF8C-4054-B59B-5430698ABE74}" presName="rootComposite" presStyleCnt="0"/>
      <dgm:spPr/>
    </dgm:pt>
    <dgm:pt modelId="{04EBDE16-6155-484E-8911-799FBF86105C}" type="pres">
      <dgm:prSet presAssocID="{AFD1713D-DF8C-4054-B59B-5430698ABE74}" presName="rootText" presStyleLbl="node1" presStyleIdx="2" presStyleCnt="3"/>
      <dgm:spPr/>
    </dgm:pt>
    <dgm:pt modelId="{75DCAED8-E684-4CE7-AC73-73540A7B745A}" type="pres">
      <dgm:prSet presAssocID="{AFD1713D-DF8C-4054-B59B-5430698ABE74}" presName="rootConnector" presStyleLbl="node1" presStyleIdx="2" presStyleCnt="3"/>
      <dgm:spPr/>
    </dgm:pt>
    <dgm:pt modelId="{699856E2-123A-40BC-A58A-74781499611E}" type="pres">
      <dgm:prSet presAssocID="{AFD1713D-DF8C-4054-B59B-5430698ABE74}" presName="childShape" presStyleCnt="0"/>
      <dgm:spPr/>
    </dgm:pt>
    <dgm:pt modelId="{6980762A-AD89-4DB8-B4FC-18F98FA9D7FD}" type="pres">
      <dgm:prSet presAssocID="{CCA751FC-078D-43D8-90E3-90BF77282626}" presName="Name13" presStyleLbl="parChTrans1D2" presStyleIdx="2" presStyleCnt="3"/>
      <dgm:spPr/>
    </dgm:pt>
    <dgm:pt modelId="{C3F771B9-2CB0-43EA-8BDC-D6B799EE0767}" type="pres">
      <dgm:prSet presAssocID="{50E95330-61CB-4D45-B6DC-2DBD84B3E591}" presName="childText" presStyleLbl="bgAcc1" presStyleIdx="2" presStyleCnt="3">
        <dgm:presLayoutVars>
          <dgm:bulletEnabled val="1"/>
        </dgm:presLayoutVars>
      </dgm:prSet>
      <dgm:spPr/>
    </dgm:pt>
  </dgm:ptLst>
  <dgm:cxnLst>
    <dgm:cxn modelId="{408A6B04-542A-4776-9EBE-FAF60A3E4131}" type="presOf" srcId="{50E95330-61CB-4D45-B6DC-2DBD84B3E591}" destId="{C3F771B9-2CB0-43EA-8BDC-D6B799EE0767}" srcOrd="0" destOrd="0" presId="urn:microsoft.com/office/officeart/2005/8/layout/hierarchy3"/>
    <dgm:cxn modelId="{CAA82F10-A9CF-4FE9-B45C-5964D5CDA924}" type="presOf" srcId="{B8D02475-93C7-4155-93E4-59799EB0D2C9}" destId="{BD76E600-D418-4861-9EB0-44DAB721A23A}" srcOrd="0" destOrd="0" presId="urn:microsoft.com/office/officeart/2005/8/layout/hierarchy3"/>
    <dgm:cxn modelId="{EF7D1E13-2AC5-456F-9B66-C6FA64D749BE}" type="presOf" srcId="{B8D02475-93C7-4155-93E4-59799EB0D2C9}" destId="{E08B0855-68F0-4993-99CB-4F7B65467E2F}" srcOrd="1" destOrd="0" presId="urn:microsoft.com/office/officeart/2005/8/layout/hierarchy3"/>
    <dgm:cxn modelId="{41891E5B-96B5-4D64-97C4-08D812769913}" type="presOf" srcId="{CCA751FC-078D-43D8-90E3-90BF77282626}" destId="{6980762A-AD89-4DB8-B4FC-18F98FA9D7FD}" srcOrd="0" destOrd="0" presId="urn:microsoft.com/office/officeart/2005/8/layout/hierarchy3"/>
    <dgm:cxn modelId="{8E2B4742-8B8D-4728-AC49-1D116FE9D7B3}" type="presOf" srcId="{734ED629-7C7F-4015-A754-4CA79B049D38}" destId="{737BC906-2F4B-4536-BB61-29F92E3E258A}" srcOrd="0" destOrd="0" presId="urn:microsoft.com/office/officeart/2005/8/layout/hierarchy3"/>
    <dgm:cxn modelId="{A40EAF47-50C3-4EAC-89E9-1A00D80FFFAE}" srcId="{9BE393A9-A9E0-4610-8B7E-F5A0A57A58D2}" destId="{AFD1713D-DF8C-4054-B59B-5430698ABE74}" srcOrd="2" destOrd="0" parTransId="{E3ADD622-8F65-4B98-B7BC-D77AA3DF7403}" sibTransId="{6338C4D0-345B-4EBF-B55E-D71E235CADEE}"/>
    <dgm:cxn modelId="{65EEF14C-D387-4EA7-8EEC-7B59449A5071}" type="presOf" srcId="{73BC7B3D-9CD1-45E6-ADBB-0883B6A4B8FF}" destId="{218994A8-DE5D-4FA0-ACB0-822D4F31F804}" srcOrd="1" destOrd="0" presId="urn:microsoft.com/office/officeart/2005/8/layout/hierarchy3"/>
    <dgm:cxn modelId="{01B32674-5CF8-416B-AE03-FB61B03819E4}" type="presOf" srcId="{10706D36-FE6B-470B-B580-800DDB955E0F}" destId="{D9DB729D-E600-45EE-9120-5E82AEDB8BEC}" srcOrd="0" destOrd="0" presId="urn:microsoft.com/office/officeart/2005/8/layout/hierarchy3"/>
    <dgm:cxn modelId="{93BFD183-8105-45F8-9202-2E8D9689BB81}" srcId="{73BC7B3D-9CD1-45E6-ADBB-0883B6A4B8FF}" destId="{734ED629-7C7F-4015-A754-4CA79B049D38}" srcOrd="0" destOrd="0" parTransId="{10706D36-FE6B-470B-B580-800DDB955E0F}" sibTransId="{D2E348BD-21B8-4DB0-B0BA-39BD323B4F22}"/>
    <dgm:cxn modelId="{69BF98A5-3D8D-49AA-998B-57F120E4E81F}" type="presOf" srcId="{DF23594E-3ED0-4BF8-94DF-16E8D0FBAE1A}" destId="{01B7D9A3-A164-4F30-856B-03C8B1627177}" srcOrd="0" destOrd="0" presId="urn:microsoft.com/office/officeart/2005/8/layout/hierarchy3"/>
    <dgm:cxn modelId="{7139B6A6-9C7B-41EC-9D09-B6E116AE45C0}" type="presOf" srcId="{AFD1713D-DF8C-4054-B59B-5430698ABE74}" destId="{04EBDE16-6155-484E-8911-799FBF86105C}" srcOrd="0" destOrd="0" presId="urn:microsoft.com/office/officeart/2005/8/layout/hierarchy3"/>
    <dgm:cxn modelId="{11CEE5A7-12FE-425D-A545-5934AAB669E7}" srcId="{B8D02475-93C7-4155-93E4-59799EB0D2C9}" destId="{381E482C-3A34-4F74-A064-E74030095C81}" srcOrd="0" destOrd="0" parTransId="{DF23594E-3ED0-4BF8-94DF-16E8D0FBAE1A}" sibTransId="{1DCEDD95-13F1-4D1D-A35C-2F7105BC56EE}"/>
    <dgm:cxn modelId="{A6B61CB9-09C7-4436-BC0D-DE036DC15F92}" srcId="{9BE393A9-A9E0-4610-8B7E-F5A0A57A58D2}" destId="{73BC7B3D-9CD1-45E6-ADBB-0883B6A4B8FF}" srcOrd="0" destOrd="0" parTransId="{AF148E96-3FB3-44E2-ABD6-A7A9D7809174}" sibTransId="{259A0230-ACB3-4798-8FF2-1B31EBBE936C}"/>
    <dgm:cxn modelId="{FDD389BC-41E1-4925-B3BB-72C48DD717A5}" type="presOf" srcId="{73BC7B3D-9CD1-45E6-ADBB-0883B6A4B8FF}" destId="{A12C72AC-5183-4A8C-9331-9FA3525DC931}" srcOrd="0" destOrd="0" presId="urn:microsoft.com/office/officeart/2005/8/layout/hierarchy3"/>
    <dgm:cxn modelId="{E5E058C6-D0B0-4039-AD5A-ABBC8C1D60BD}" srcId="{AFD1713D-DF8C-4054-B59B-5430698ABE74}" destId="{50E95330-61CB-4D45-B6DC-2DBD84B3E591}" srcOrd="0" destOrd="0" parTransId="{CCA751FC-078D-43D8-90E3-90BF77282626}" sibTransId="{04D30CE7-947B-4AF9-91F7-84239F3539E2}"/>
    <dgm:cxn modelId="{908DF3D0-5047-4B8B-9524-264EF45E975E}" type="presOf" srcId="{381E482C-3A34-4F74-A064-E74030095C81}" destId="{A58740E9-C616-4004-90F9-84135DFA774A}" srcOrd="0" destOrd="0" presId="urn:microsoft.com/office/officeart/2005/8/layout/hierarchy3"/>
    <dgm:cxn modelId="{60DD11D1-95D7-4686-AAD0-D40114EC248F}" srcId="{9BE393A9-A9E0-4610-8B7E-F5A0A57A58D2}" destId="{B8D02475-93C7-4155-93E4-59799EB0D2C9}" srcOrd="1" destOrd="0" parTransId="{8E167007-2B19-414C-8BBF-BA76D2C6FDD5}" sibTransId="{431BE79D-419E-4667-A77E-2FDA105D8D2C}"/>
    <dgm:cxn modelId="{F37FADEA-079C-4C38-8DF1-39633DE386A9}" type="presOf" srcId="{AFD1713D-DF8C-4054-B59B-5430698ABE74}" destId="{75DCAED8-E684-4CE7-AC73-73540A7B745A}" srcOrd="1" destOrd="0" presId="urn:microsoft.com/office/officeart/2005/8/layout/hierarchy3"/>
    <dgm:cxn modelId="{3D78B1FC-5CCE-467B-B8AD-3C740727622B}" type="presOf" srcId="{9BE393A9-A9E0-4610-8B7E-F5A0A57A58D2}" destId="{9679FF96-9134-43F7-8D0D-43F69E94B593}" srcOrd="0" destOrd="0" presId="urn:microsoft.com/office/officeart/2005/8/layout/hierarchy3"/>
    <dgm:cxn modelId="{5354EDD2-90BE-4F14-BA8E-68D17367050B}" type="presParOf" srcId="{9679FF96-9134-43F7-8D0D-43F69E94B593}" destId="{FBE751F5-607D-4CEC-9E86-AB8A2CF9101E}" srcOrd="0" destOrd="0" presId="urn:microsoft.com/office/officeart/2005/8/layout/hierarchy3"/>
    <dgm:cxn modelId="{F89419A2-F18C-49D8-A33D-4DEE118FB80B}" type="presParOf" srcId="{FBE751F5-607D-4CEC-9E86-AB8A2CF9101E}" destId="{14308271-2A7F-4B91-9202-3808748D52A5}" srcOrd="0" destOrd="0" presId="urn:microsoft.com/office/officeart/2005/8/layout/hierarchy3"/>
    <dgm:cxn modelId="{B17BD020-06FC-4AE7-B821-204660DE9C10}" type="presParOf" srcId="{14308271-2A7F-4B91-9202-3808748D52A5}" destId="{A12C72AC-5183-4A8C-9331-9FA3525DC931}" srcOrd="0" destOrd="0" presId="urn:microsoft.com/office/officeart/2005/8/layout/hierarchy3"/>
    <dgm:cxn modelId="{77EB4916-C23B-42F6-8986-80C3C7F75E61}" type="presParOf" srcId="{14308271-2A7F-4B91-9202-3808748D52A5}" destId="{218994A8-DE5D-4FA0-ACB0-822D4F31F804}" srcOrd="1" destOrd="0" presId="urn:microsoft.com/office/officeart/2005/8/layout/hierarchy3"/>
    <dgm:cxn modelId="{6BD0680B-528A-49B6-AE62-B99C4412E8D6}" type="presParOf" srcId="{FBE751F5-607D-4CEC-9E86-AB8A2CF9101E}" destId="{A55DCD09-5AF7-4FEB-9D39-8C8AD6025C22}" srcOrd="1" destOrd="0" presId="urn:microsoft.com/office/officeart/2005/8/layout/hierarchy3"/>
    <dgm:cxn modelId="{9F44F22F-381D-41AF-90D2-65302908EE8B}" type="presParOf" srcId="{A55DCD09-5AF7-4FEB-9D39-8C8AD6025C22}" destId="{D9DB729D-E600-45EE-9120-5E82AEDB8BEC}" srcOrd="0" destOrd="0" presId="urn:microsoft.com/office/officeart/2005/8/layout/hierarchy3"/>
    <dgm:cxn modelId="{0D0ADA6E-11B9-485B-A4C6-4A7B420586FA}" type="presParOf" srcId="{A55DCD09-5AF7-4FEB-9D39-8C8AD6025C22}" destId="{737BC906-2F4B-4536-BB61-29F92E3E258A}" srcOrd="1" destOrd="0" presId="urn:microsoft.com/office/officeart/2005/8/layout/hierarchy3"/>
    <dgm:cxn modelId="{231620BB-00DD-4ABD-9246-15B744295322}" type="presParOf" srcId="{9679FF96-9134-43F7-8D0D-43F69E94B593}" destId="{3B115D3C-F985-478E-A530-61DD51661890}" srcOrd="1" destOrd="0" presId="urn:microsoft.com/office/officeart/2005/8/layout/hierarchy3"/>
    <dgm:cxn modelId="{CEC14903-9755-4DB2-9959-F5DF9DCDB804}" type="presParOf" srcId="{3B115D3C-F985-478E-A530-61DD51661890}" destId="{2136405F-E534-45E7-A3AF-73188DC3EE13}" srcOrd="0" destOrd="0" presId="urn:microsoft.com/office/officeart/2005/8/layout/hierarchy3"/>
    <dgm:cxn modelId="{95C2B1C4-4A0A-4759-A095-D5F8CE2DC3F7}" type="presParOf" srcId="{2136405F-E534-45E7-A3AF-73188DC3EE13}" destId="{BD76E600-D418-4861-9EB0-44DAB721A23A}" srcOrd="0" destOrd="0" presId="urn:microsoft.com/office/officeart/2005/8/layout/hierarchy3"/>
    <dgm:cxn modelId="{A516E299-AEDE-4988-9549-3E40546F5C70}" type="presParOf" srcId="{2136405F-E534-45E7-A3AF-73188DC3EE13}" destId="{E08B0855-68F0-4993-99CB-4F7B65467E2F}" srcOrd="1" destOrd="0" presId="urn:microsoft.com/office/officeart/2005/8/layout/hierarchy3"/>
    <dgm:cxn modelId="{ED071282-5F0A-4E9D-BF77-B1FD8EC15524}" type="presParOf" srcId="{3B115D3C-F985-478E-A530-61DD51661890}" destId="{9D6032D0-9971-4685-959D-614F43AC2C45}" srcOrd="1" destOrd="0" presId="urn:microsoft.com/office/officeart/2005/8/layout/hierarchy3"/>
    <dgm:cxn modelId="{DE6D8448-C2DE-4520-91D5-CE7EFB17A299}" type="presParOf" srcId="{9D6032D0-9971-4685-959D-614F43AC2C45}" destId="{01B7D9A3-A164-4F30-856B-03C8B1627177}" srcOrd="0" destOrd="0" presId="urn:microsoft.com/office/officeart/2005/8/layout/hierarchy3"/>
    <dgm:cxn modelId="{4EE6E1F6-CDB6-4281-80D1-5AE3E433404D}" type="presParOf" srcId="{9D6032D0-9971-4685-959D-614F43AC2C45}" destId="{A58740E9-C616-4004-90F9-84135DFA774A}" srcOrd="1" destOrd="0" presId="urn:microsoft.com/office/officeart/2005/8/layout/hierarchy3"/>
    <dgm:cxn modelId="{1D263ED0-1BD6-415D-86B6-6AFEB6FD3E38}" type="presParOf" srcId="{9679FF96-9134-43F7-8D0D-43F69E94B593}" destId="{BC50E8F1-2497-45FC-96C9-E74D5CD00527}" srcOrd="2" destOrd="0" presId="urn:microsoft.com/office/officeart/2005/8/layout/hierarchy3"/>
    <dgm:cxn modelId="{59900206-FC8C-49CF-A1BA-CAFE05CA4340}" type="presParOf" srcId="{BC50E8F1-2497-45FC-96C9-E74D5CD00527}" destId="{7CD741B0-B282-450E-B2FA-E065E4807E3E}" srcOrd="0" destOrd="0" presId="urn:microsoft.com/office/officeart/2005/8/layout/hierarchy3"/>
    <dgm:cxn modelId="{4C843D45-50F8-41D8-A59A-A9E45D202D0D}" type="presParOf" srcId="{7CD741B0-B282-450E-B2FA-E065E4807E3E}" destId="{04EBDE16-6155-484E-8911-799FBF86105C}" srcOrd="0" destOrd="0" presId="urn:microsoft.com/office/officeart/2005/8/layout/hierarchy3"/>
    <dgm:cxn modelId="{A7BD05A7-837D-461D-B71B-32B4388C78D4}" type="presParOf" srcId="{7CD741B0-B282-450E-B2FA-E065E4807E3E}" destId="{75DCAED8-E684-4CE7-AC73-73540A7B745A}" srcOrd="1" destOrd="0" presId="urn:microsoft.com/office/officeart/2005/8/layout/hierarchy3"/>
    <dgm:cxn modelId="{764C3712-E7BE-4243-A4C3-A771ED4AE9A0}" type="presParOf" srcId="{BC50E8F1-2497-45FC-96C9-E74D5CD00527}" destId="{699856E2-123A-40BC-A58A-74781499611E}" srcOrd="1" destOrd="0" presId="urn:microsoft.com/office/officeart/2005/8/layout/hierarchy3"/>
    <dgm:cxn modelId="{E6D33443-71D5-4236-A306-EA29A98D4A19}" type="presParOf" srcId="{699856E2-123A-40BC-A58A-74781499611E}" destId="{6980762A-AD89-4DB8-B4FC-18F98FA9D7FD}" srcOrd="0" destOrd="0" presId="urn:microsoft.com/office/officeart/2005/8/layout/hierarchy3"/>
    <dgm:cxn modelId="{359273E8-84B7-4635-870E-7E132A8E2E29}" type="presParOf" srcId="{699856E2-123A-40BC-A58A-74781499611E}" destId="{C3F771B9-2CB0-43EA-8BDC-D6B799EE0767}"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4378D-1216-46C2-A6DF-B484A081D22C}"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s-CO"/>
        </a:p>
      </dgm:t>
    </dgm:pt>
    <dgm:pt modelId="{21542394-1E32-49EA-8A46-69D5646BF006}">
      <dgm:prSet phldrT="[Texto]" custT="1"/>
      <dgm:spPr>
        <a:solidFill>
          <a:srgbClr val="7030A0">
            <a:alpha val="50000"/>
          </a:srgbClr>
        </a:solidFill>
      </dgm:spPr>
      <dgm:t>
        <a:bodyPr/>
        <a:lstStyle/>
        <a:p>
          <a:r>
            <a:rPr lang="es-CO" sz="1800" b="1" dirty="0"/>
            <a:t>SOSTENIBILIDAD DEL MODELO</a:t>
          </a:r>
        </a:p>
      </dgm:t>
    </dgm:pt>
    <dgm:pt modelId="{2E2743C7-CB35-4849-874F-7E169A95A701}" type="parTrans" cxnId="{488B2085-2647-4048-B284-2965A648BEF8}">
      <dgm:prSet/>
      <dgm:spPr/>
      <dgm:t>
        <a:bodyPr/>
        <a:lstStyle/>
        <a:p>
          <a:endParaRPr lang="es-CO" sz="1400"/>
        </a:p>
      </dgm:t>
    </dgm:pt>
    <dgm:pt modelId="{42C78478-3986-4D1B-8823-1EE26623E715}" type="sibTrans" cxnId="{488B2085-2647-4048-B284-2965A648BEF8}">
      <dgm:prSet/>
      <dgm:spPr/>
      <dgm:t>
        <a:bodyPr/>
        <a:lstStyle/>
        <a:p>
          <a:endParaRPr lang="es-CO" sz="1400"/>
        </a:p>
      </dgm:t>
    </dgm:pt>
    <dgm:pt modelId="{5CE77136-EED3-48DC-B3DC-E36207ED8E3B}">
      <dgm:prSet phldrT="[Texto]" custT="1"/>
      <dgm:spPr>
        <a:solidFill>
          <a:schemeClr val="accent2">
            <a:lumMod val="40000"/>
            <a:lumOff val="60000"/>
            <a:alpha val="50000"/>
          </a:schemeClr>
        </a:solidFill>
      </dgm:spPr>
      <dgm:t>
        <a:bodyPr/>
        <a:lstStyle/>
        <a:p>
          <a:r>
            <a:rPr lang="es-CO" sz="1400" dirty="0">
              <a:solidFill>
                <a:schemeClr val="accent5">
                  <a:lumMod val="75000"/>
                </a:schemeClr>
              </a:solidFill>
            </a:rPr>
            <a:t>1. Fortalecer la gestión del conocimiento</a:t>
          </a:r>
        </a:p>
      </dgm:t>
    </dgm:pt>
    <dgm:pt modelId="{B3AD9AC4-5EFB-4487-B5A4-A0FF4599C585}" type="parTrans" cxnId="{61539ED5-55EF-408F-A089-91C64384C8C6}">
      <dgm:prSet/>
      <dgm:spPr/>
      <dgm:t>
        <a:bodyPr/>
        <a:lstStyle/>
        <a:p>
          <a:endParaRPr lang="es-CO" sz="1400"/>
        </a:p>
      </dgm:t>
    </dgm:pt>
    <dgm:pt modelId="{7366507A-2D2E-45D3-85D5-8419619C5C06}" type="sibTrans" cxnId="{61539ED5-55EF-408F-A089-91C64384C8C6}">
      <dgm:prSet/>
      <dgm:spPr/>
      <dgm:t>
        <a:bodyPr/>
        <a:lstStyle/>
        <a:p>
          <a:endParaRPr lang="es-CO" sz="1400"/>
        </a:p>
      </dgm:t>
    </dgm:pt>
    <dgm:pt modelId="{F9D8DE96-1A1A-4531-B2EC-B5A5DE781275}">
      <dgm:prSet phldrT="[Texto]" custT="1"/>
      <dgm:spPr/>
      <dgm:t>
        <a:bodyPr/>
        <a:lstStyle/>
        <a:p>
          <a:r>
            <a:rPr lang="es-CO" sz="1400" dirty="0">
              <a:solidFill>
                <a:schemeClr val="accent5">
                  <a:lumMod val="75000"/>
                </a:schemeClr>
              </a:solidFill>
            </a:rPr>
            <a:t>2. Mejorar el componente tecnológico y cultural frente a la política de gestión documental</a:t>
          </a:r>
        </a:p>
      </dgm:t>
    </dgm:pt>
    <dgm:pt modelId="{3AF49850-A28E-4E8D-9110-0FBF49382858}" type="parTrans" cxnId="{F983B4AF-A81A-4335-A02C-9970A413D40B}">
      <dgm:prSet/>
      <dgm:spPr/>
      <dgm:t>
        <a:bodyPr/>
        <a:lstStyle/>
        <a:p>
          <a:endParaRPr lang="es-CO" sz="1400"/>
        </a:p>
      </dgm:t>
    </dgm:pt>
    <dgm:pt modelId="{6E2CDD97-C36B-471C-A1E8-BB04E31E7EE6}" type="sibTrans" cxnId="{F983B4AF-A81A-4335-A02C-9970A413D40B}">
      <dgm:prSet/>
      <dgm:spPr/>
      <dgm:t>
        <a:bodyPr/>
        <a:lstStyle/>
        <a:p>
          <a:endParaRPr lang="es-CO" sz="1400"/>
        </a:p>
      </dgm:t>
    </dgm:pt>
    <dgm:pt modelId="{371236A2-ACA5-43A3-B7F8-65DC915C0FA1}">
      <dgm:prSet phldrT="[Texto]" custT="1"/>
      <dgm:spPr/>
      <dgm:t>
        <a:bodyPr/>
        <a:lstStyle/>
        <a:p>
          <a:r>
            <a:rPr lang="es-CO" sz="1400" dirty="0">
              <a:solidFill>
                <a:schemeClr val="accent5">
                  <a:lumMod val="75000"/>
                </a:schemeClr>
              </a:solidFill>
            </a:rPr>
            <a:t>6. </a:t>
          </a:r>
          <a:r>
            <a:rPr lang="es-ES" sz="1400" dirty="0">
              <a:solidFill>
                <a:schemeClr val="accent5">
                  <a:lumMod val="75000"/>
                </a:schemeClr>
              </a:solidFill>
            </a:rPr>
            <a:t>Involucrar diferentes grupos poblacionales en las acciones  de participación</a:t>
          </a:r>
          <a:endParaRPr lang="es-CO" sz="1400" dirty="0">
            <a:solidFill>
              <a:schemeClr val="accent5">
                <a:lumMod val="75000"/>
              </a:schemeClr>
            </a:solidFill>
          </a:endParaRPr>
        </a:p>
      </dgm:t>
    </dgm:pt>
    <dgm:pt modelId="{ACA8ED59-A797-4044-BDFA-96CE527697E5}" type="parTrans" cxnId="{C0B3D5A7-F0A4-4D11-965F-3A5DBC377ACE}">
      <dgm:prSet/>
      <dgm:spPr/>
      <dgm:t>
        <a:bodyPr/>
        <a:lstStyle/>
        <a:p>
          <a:endParaRPr lang="es-CO" sz="1400"/>
        </a:p>
      </dgm:t>
    </dgm:pt>
    <dgm:pt modelId="{75FE3406-F8AF-4358-AA5E-339AD2F4EBE6}" type="sibTrans" cxnId="{C0B3D5A7-F0A4-4D11-965F-3A5DBC377ACE}">
      <dgm:prSet/>
      <dgm:spPr/>
      <dgm:t>
        <a:bodyPr/>
        <a:lstStyle/>
        <a:p>
          <a:endParaRPr lang="es-CO" sz="1400"/>
        </a:p>
      </dgm:t>
    </dgm:pt>
    <dgm:pt modelId="{4D2C43DB-C5B6-4992-9D1B-755A487A60B2}">
      <dgm:prSet phldrT="[Texto]" custT="1"/>
      <dgm:spPr>
        <a:solidFill>
          <a:srgbClr val="FFFF00">
            <a:alpha val="50000"/>
          </a:srgbClr>
        </a:solidFill>
      </dgm:spPr>
      <dgm:t>
        <a:bodyPr/>
        <a:lstStyle/>
        <a:p>
          <a:r>
            <a:rPr lang="es-CO" sz="1400" dirty="0">
              <a:solidFill>
                <a:schemeClr val="accent5">
                  <a:lumMod val="75000"/>
                </a:schemeClr>
              </a:solidFill>
            </a:rPr>
            <a:t>7. </a:t>
          </a:r>
          <a:r>
            <a:rPr lang="es-ES" sz="1400" dirty="0">
              <a:solidFill>
                <a:schemeClr val="accent5">
                  <a:lumMod val="75000"/>
                </a:schemeClr>
              </a:solidFill>
            </a:rPr>
            <a:t>Fortalecer el desarrollo del talento humano</a:t>
          </a:r>
          <a:endParaRPr lang="es-CO" sz="1400" dirty="0">
            <a:solidFill>
              <a:schemeClr val="accent5">
                <a:lumMod val="75000"/>
              </a:schemeClr>
            </a:solidFill>
          </a:endParaRPr>
        </a:p>
      </dgm:t>
    </dgm:pt>
    <dgm:pt modelId="{46E872C7-1B7D-4E0C-977F-72A116361991}" type="parTrans" cxnId="{6956213E-4468-4608-B60B-F1AB16A667FF}">
      <dgm:prSet/>
      <dgm:spPr/>
      <dgm:t>
        <a:bodyPr/>
        <a:lstStyle/>
        <a:p>
          <a:endParaRPr lang="es-CO" sz="1400"/>
        </a:p>
      </dgm:t>
    </dgm:pt>
    <dgm:pt modelId="{C72A6E01-1F3C-42F5-A647-94614C1D8D58}" type="sibTrans" cxnId="{6956213E-4468-4608-B60B-F1AB16A667FF}">
      <dgm:prSet/>
      <dgm:spPr/>
      <dgm:t>
        <a:bodyPr/>
        <a:lstStyle/>
        <a:p>
          <a:endParaRPr lang="es-CO" sz="1400"/>
        </a:p>
      </dgm:t>
    </dgm:pt>
    <dgm:pt modelId="{A61FB9CE-7E7D-4877-A5B2-0DF234DCCBF5}">
      <dgm:prSet phldrT="[Texto]" custT="1"/>
      <dgm:spPr/>
      <dgm:t>
        <a:bodyPr/>
        <a:lstStyle/>
        <a:p>
          <a:r>
            <a:rPr lang="es-CO" sz="1400" dirty="0">
              <a:solidFill>
                <a:schemeClr val="accent5">
                  <a:lumMod val="75000"/>
                </a:schemeClr>
              </a:solidFill>
            </a:rPr>
            <a:t>3. </a:t>
          </a:r>
          <a:r>
            <a:rPr lang="es-ES" sz="1400" dirty="0">
              <a:solidFill>
                <a:schemeClr val="accent5">
                  <a:lumMod val="75000"/>
                </a:schemeClr>
              </a:solidFill>
            </a:rPr>
            <a:t>Priorizar trámites con base en las necesidades y expectativas de la ciudadanía</a:t>
          </a:r>
          <a:endParaRPr lang="es-CO" sz="1400" dirty="0">
            <a:solidFill>
              <a:schemeClr val="accent5">
                <a:lumMod val="75000"/>
              </a:schemeClr>
            </a:solidFill>
          </a:endParaRPr>
        </a:p>
      </dgm:t>
    </dgm:pt>
    <dgm:pt modelId="{8A942681-6A67-45D8-960C-5BD059D6DF24}" type="parTrans" cxnId="{874945B3-9A0F-41C5-9270-D0FEF9C88D8C}">
      <dgm:prSet/>
      <dgm:spPr/>
      <dgm:t>
        <a:bodyPr/>
        <a:lstStyle/>
        <a:p>
          <a:endParaRPr lang="es-CO" sz="1400"/>
        </a:p>
      </dgm:t>
    </dgm:pt>
    <dgm:pt modelId="{C34777C1-DED1-4523-BB68-F63F1C7A6150}" type="sibTrans" cxnId="{874945B3-9A0F-41C5-9270-D0FEF9C88D8C}">
      <dgm:prSet/>
      <dgm:spPr/>
      <dgm:t>
        <a:bodyPr/>
        <a:lstStyle/>
        <a:p>
          <a:endParaRPr lang="es-CO" sz="1400"/>
        </a:p>
      </dgm:t>
    </dgm:pt>
    <dgm:pt modelId="{4DACD41C-B7CB-4097-AE0F-9CFE1A57F763}">
      <dgm:prSet phldrT="[Texto]" custT="1"/>
      <dgm:spPr/>
      <dgm:t>
        <a:bodyPr/>
        <a:lstStyle/>
        <a:p>
          <a:r>
            <a:rPr lang="es-CO" sz="1400" dirty="0">
              <a:solidFill>
                <a:schemeClr val="accent5">
                  <a:lumMod val="75000"/>
                </a:schemeClr>
              </a:solidFill>
            </a:rPr>
            <a:t>4. Implementar las directrices en </a:t>
          </a:r>
          <a:r>
            <a:rPr lang="es-ES" sz="1400" dirty="0">
              <a:solidFill>
                <a:schemeClr val="accent5">
                  <a:lumMod val="75000"/>
                </a:schemeClr>
              </a:solidFill>
            </a:rPr>
            <a:t>Seguridad y Privacidad de la información</a:t>
          </a:r>
          <a:endParaRPr lang="es-CO" sz="1400" dirty="0">
            <a:solidFill>
              <a:schemeClr val="accent5">
                <a:lumMod val="75000"/>
              </a:schemeClr>
            </a:solidFill>
          </a:endParaRPr>
        </a:p>
        <a:p>
          <a:endParaRPr lang="es-CO" sz="1400" dirty="0">
            <a:solidFill>
              <a:schemeClr val="accent5">
                <a:lumMod val="75000"/>
              </a:schemeClr>
            </a:solidFill>
          </a:endParaRPr>
        </a:p>
      </dgm:t>
    </dgm:pt>
    <dgm:pt modelId="{0202EAFA-7C19-44EF-8982-9E0E9E5C34CE}" type="parTrans" cxnId="{903F55DA-A3DA-45C2-BB21-A37605E73EB2}">
      <dgm:prSet/>
      <dgm:spPr/>
      <dgm:t>
        <a:bodyPr/>
        <a:lstStyle/>
        <a:p>
          <a:endParaRPr lang="es-CO" sz="1400"/>
        </a:p>
      </dgm:t>
    </dgm:pt>
    <dgm:pt modelId="{7C541B9C-3ADB-47D4-8F81-92430826C218}" type="sibTrans" cxnId="{903F55DA-A3DA-45C2-BB21-A37605E73EB2}">
      <dgm:prSet/>
      <dgm:spPr/>
      <dgm:t>
        <a:bodyPr/>
        <a:lstStyle/>
        <a:p>
          <a:endParaRPr lang="es-CO" sz="1400"/>
        </a:p>
      </dgm:t>
    </dgm:pt>
    <dgm:pt modelId="{21D42F32-F352-4594-A3DF-DC06861C7727}">
      <dgm:prSet phldrT="[Texto]" custT="1"/>
      <dgm:spPr/>
      <dgm:t>
        <a:bodyPr/>
        <a:lstStyle/>
        <a:p>
          <a:r>
            <a:rPr lang="es-CO" sz="1400" dirty="0">
              <a:solidFill>
                <a:schemeClr val="accent5">
                  <a:lumMod val="75000"/>
                </a:schemeClr>
              </a:solidFill>
            </a:rPr>
            <a:t>5. Soportar las Decisiones basadas en datos</a:t>
          </a:r>
        </a:p>
        <a:p>
          <a:endParaRPr lang="es-CO" sz="1400" dirty="0">
            <a:solidFill>
              <a:schemeClr val="accent5">
                <a:lumMod val="75000"/>
              </a:schemeClr>
            </a:solidFill>
          </a:endParaRPr>
        </a:p>
      </dgm:t>
    </dgm:pt>
    <dgm:pt modelId="{2357E98A-CC1B-4F88-B3D8-6147E99AB81F}" type="parTrans" cxnId="{57BFC8EA-7FF7-4FB3-BC96-B53F4B3E7CA2}">
      <dgm:prSet/>
      <dgm:spPr/>
      <dgm:t>
        <a:bodyPr/>
        <a:lstStyle/>
        <a:p>
          <a:endParaRPr lang="es-CO" sz="1400"/>
        </a:p>
      </dgm:t>
    </dgm:pt>
    <dgm:pt modelId="{7EB69850-DFC8-4AE9-AE0F-B6196F2A4DFD}" type="sibTrans" cxnId="{57BFC8EA-7FF7-4FB3-BC96-B53F4B3E7CA2}">
      <dgm:prSet/>
      <dgm:spPr/>
      <dgm:t>
        <a:bodyPr/>
        <a:lstStyle/>
        <a:p>
          <a:endParaRPr lang="es-CO" sz="1400"/>
        </a:p>
      </dgm:t>
    </dgm:pt>
    <dgm:pt modelId="{5507E186-2C6B-47ED-83FD-02BC41F203A7}" type="pres">
      <dgm:prSet presAssocID="{1C44378D-1216-46C2-A6DF-B484A081D22C}" presName="composite" presStyleCnt="0">
        <dgm:presLayoutVars>
          <dgm:chMax val="1"/>
          <dgm:dir/>
          <dgm:resizeHandles val="exact"/>
        </dgm:presLayoutVars>
      </dgm:prSet>
      <dgm:spPr/>
    </dgm:pt>
    <dgm:pt modelId="{3C3ED2B3-ECCF-4BA7-B52A-8000A4DD1CA1}" type="pres">
      <dgm:prSet presAssocID="{1C44378D-1216-46C2-A6DF-B484A081D22C}" presName="radial" presStyleCnt="0">
        <dgm:presLayoutVars>
          <dgm:animLvl val="ctr"/>
        </dgm:presLayoutVars>
      </dgm:prSet>
      <dgm:spPr/>
    </dgm:pt>
    <dgm:pt modelId="{3948575C-3CC5-4B02-8882-8DD9F5F36288}" type="pres">
      <dgm:prSet presAssocID="{21542394-1E32-49EA-8A46-69D5646BF006}" presName="centerShape" presStyleLbl="vennNode1" presStyleIdx="0" presStyleCnt="8" custScaleX="76920" custScaleY="64079" custLinFactNeighborX="-323" custLinFactNeighborY="-5012"/>
      <dgm:spPr/>
    </dgm:pt>
    <dgm:pt modelId="{947D99AB-A288-4BE6-BF8A-B039041234BD}" type="pres">
      <dgm:prSet presAssocID="{5CE77136-EED3-48DC-B3DC-E36207ED8E3B}" presName="node" presStyleLbl="vennNode1" presStyleIdx="1" presStyleCnt="8" custScaleX="92444" custScaleY="84572" custRadScaleRad="104451" custRadScaleInc="-4217">
        <dgm:presLayoutVars>
          <dgm:bulletEnabled val="1"/>
        </dgm:presLayoutVars>
      </dgm:prSet>
      <dgm:spPr/>
    </dgm:pt>
    <dgm:pt modelId="{8053FB69-1214-45B7-A5BB-2FDA6155658E}" type="pres">
      <dgm:prSet presAssocID="{F9D8DE96-1A1A-4531-B2EC-B5A5DE781275}" presName="node" presStyleLbl="vennNode1" presStyleIdx="2" presStyleCnt="8" custScaleX="86126" custScaleY="92214" custRadScaleRad="106687" custRadScaleInc="8088">
        <dgm:presLayoutVars>
          <dgm:bulletEnabled val="1"/>
        </dgm:presLayoutVars>
      </dgm:prSet>
      <dgm:spPr/>
    </dgm:pt>
    <dgm:pt modelId="{8FBEFECD-2CF5-4CDA-9509-07612750847A}" type="pres">
      <dgm:prSet presAssocID="{A61FB9CE-7E7D-4877-A5B2-0DF234DCCBF5}" presName="node" presStyleLbl="vennNode1" presStyleIdx="3" presStyleCnt="8" custScaleX="86126" custScaleY="92214" custRadScaleRad="105660" custRadScaleInc="2460">
        <dgm:presLayoutVars>
          <dgm:bulletEnabled val="1"/>
        </dgm:presLayoutVars>
      </dgm:prSet>
      <dgm:spPr/>
    </dgm:pt>
    <dgm:pt modelId="{B4B4A06E-E947-4788-8D80-192570BA8CA4}" type="pres">
      <dgm:prSet presAssocID="{4DACD41C-B7CB-4097-AE0F-9CFE1A57F763}" presName="node" presStyleLbl="vennNode1" presStyleIdx="4" presStyleCnt="8" custScaleX="98473" custScaleY="76152" custRadScaleRad="89816" custRadScaleInc="-6091">
        <dgm:presLayoutVars>
          <dgm:bulletEnabled val="1"/>
        </dgm:presLayoutVars>
      </dgm:prSet>
      <dgm:spPr/>
    </dgm:pt>
    <dgm:pt modelId="{E00128F2-7A8E-410D-BFEC-96F369EEF107}" type="pres">
      <dgm:prSet presAssocID="{21D42F32-F352-4594-A3DF-DC06861C7727}" presName="node" presStyleLbl="vennNode1" presStyleIdx="5" presStyleCnt="8" custScaleX="86126" custScaleY="77585" custRadScaleRad="86152" custRadScaleInc="1981">
        <dgm:presLayoutVars>
          <dgm:bulletEnabled val="1"/>
        </dgm:presLayoutVars>
      </dgm:prSet>
      <dgm:spPr/>
    </dgm:pt>
    <dgm:pt modelId="{C61CC079-A4A5-4321-B954-6DB90E8D8342}" type="pres">
      <dgm:prSet presAssocID="{371236A2-ACA5-43A3-B7F8-65DC915C0FA1}" presName="node" presStyleLbl="vennNode1" presStyleIdx="6" presStyleCnt="8" custScaleX="87756" custScaleY="88119" custRadScaleRad="113092" custRadScaleInc="1022">
        <dgm:presLayoutVars>
          <dgm:bulletEnabled val="1"/>
        </dgm:presLayoutVars>
      </dgm:prSet>
      <dgm:spPr/>
    </dgm:pt>
    <dgm:pt modelId="{3789F832-8541-4ABC-91AC-8D15FFE033F1}" type="pres">
      <dgm:prSet presAssocID="{4D2C43DB-C5B6-4992-9D1B-755A487A60B2}" presName="node" presStyleLbl="vennNode1" presStyleIdx="7" presStyleCnt="8" custScaleX="94382" custScaleY="87608" custRadScaleRad="117348" custRadScaleInc="-8039">
        <dgm:presLayoutVars>
          <dgm:bulletEnabled val="1"/>
        </dgm:presLayoutVars>
      </dgm:prSet>
      <dgm:spPr/>
    </dgm:pt>
  </dgm:ptLst>
  <dgm:cxnLst>
    <dgm:cxn modelId="{FB655E07-07FF-4EE6-BB85-C3664D9BB6F5}" type="presOf" srcId="{4D2C43DB-C5B6-4992-9D1B-755A487A60B2}" destId="{3789F832-8541-4ABC-91AC-8D15FFE033F1}" srcOrd="0" destOrd="0" presId="urn:microsoft.com/office/officeart/2005/8/layout/radial3"/>
    <dgm:cxn modelId="{2F797326-B003-4EF7-B61C-BAF6F4CF1A71}" type="presOf" srcId="{A61FB9CE-7E7D-4877-A5B2-0DF234DCCBF5}" destId="{8FBEFECD-2CF5-4CDA-9509-07612750847A}" srcOrd="0" destOrd="0" presId="urn:microsoft.com/office/officeart/2005/8/layout/radial3"/>
    <dgm:cxn modelId="{4E67483C-43CE-4517-AF70-881E1A141FD2}" type="presOf" srcId="{4DACD41C-B7CB-4097-AE0F-9CFE1A57F763}" destId="{B4B4A06E-E947-4788-8D80-192570BA8CA4}" srcOrd="0" destOrd="0" presId="urn:microsoft.com/office/officeart/2005/8/layout/radial3"/>
    <dgm:cxn modelId="{6956213E-4468-4608-B60B-F1AB16A667FF}" srcId="{21542394-1E32-49EA-8A46-69D5646BF006}" destId="{4D2C43DB-C5B6-4992-9D1B-755A487A60B2}" srcOrd="6" destOrd="0" parTransId="{46E872C7-1B7D-4E0C-977F-72A116361991}" sibTransId="{C72A6E01-1F3C-42F5-A647-94614C1D8D58}"/>
    <dgm:cxn modelId="{97288D63-D216-4373-9F0F-04BC4202C6F1}" type="presOf" srcId="{21D42F32-F352-4594-A3DF-DC06861C7727}" destId="{E00128F2-7A8E-410D-BFEC-96F369EEF107}" srcOrd="0" destOrd="0" presId="urn:microsoft.com/office/officeart/2005/8/layout/radial3"/>
    <dgm:cxn modelId="{488B2085-2647-4048-B284-2965A648BEF8}" srcId="{1C44378D-1216-46C2-A6DF-B484A081D22C}" destId="{21542394-1E32-49EA-8A46-69D5646BF006}" srcOrd="0" destOrd="0" parTransId="{2E2743C7-CB35-4849-874F-7E169A95A701}" sibTransId="{42C78478-3986-4D1B-8823-1EE26623E715}"/>
    <dgm:cxn modelId="{54B48FA3-A78A-4660-BA7A-537CCC8A1627}" type="presOf" srcId="{5CE77136-EED3-48DC-B3DC-E36207ED8E3B}" destId="{947D99AB-A288-4BE6-BF8A-B039041234BD}" srcOrd="0" destOrd="0" presId="urn:microsoft.com/office/officeart/2005/8/layout/radial3"/>
    <dgm:cxn modelId="{C0B3D5A7-F0A4-4D11-965F-3A5DBC377ACE}" srcId="{21542394-1E32-49EA-8A46-69D5646BF006}" destId="{371236A2-ACA5-43A3-B7F8-65DC915C0FA1}" srcOrd="5" destOrd="0" parTransId="{ACA8ED59-A797-4044-BDFA-96CE527697E5}" sibTransId="{75FE3406-F8AF-4358-AA5E-339AD2F4EBE6}"/>
    <dgm:cxn modelId="{F983B4AF-A81A-4335-A02C-9970A413D40B}" srcId="{21542394-1E32-49EA-8A46-69D5646BF006}" destId="{F9D8DE96-1A1A-4531-B2EC-B5A5DE781275}" srcOrd="1" destOrd="0" parTransId="{3AF49850-A28E-4E8D-9110-0FBF49382858}" sibTransId="{6E2CDD97-C36B-471C-A1E8-BB04E31E7EE6}"/>
    <dgm:cxn modelId="{874945B3-9A0F-41C5-9270-D0FEF9C88D8C}" srcId="{21542394-1E32-49EA-8A46-69D5646BF006}" destId="{A61FB9CE-7E7D-4877-A5B2-0DF234DCCBF5}" srcOrd="2" destOrd="0" parTransId="{8A942681-6A67-45D8-960C-5BD059D6DF24}" sibTransId="{C34777C1-DED1-4523-BB68-F63F1C7A6150}"/>
    <dgm:cxn modelId="{D7E4EDBC-3BF9-4F57-AC72-518E04BD8FE0}" type="presOf" srcId="{F9D8DE96-1A1A-4531-B2EC-B5A5DE781275}" destId="{8053FB69-1214-45B7-A5BB-2FDA6155658E}" srcOrd="0" destOrd="0" presId="urn:microsoft.com/office/officeart/2005/8/layout/radial3"/>
    <dgm:cxn modelId="{C60074C4-8EBB-4278-9059-8B2A432D94DB}" type="presOf" srcId="{1C44378D-1216-46C2-A6DF-B484A081D22C}" destId="{5507E186-2C6B-47ED-83FD-02BC41F203A7}" srcOrd="0" destOrd="0" presId="urn:microsoft.com/office/officeart/2005/8/layout/radial3"/>
    <dgm:cxn modelId="{61539ED5-55EF-408F-A089-91C64384C8C6}" srcId="{21542394-1E32-49EA-8A46-69D5646BF006}" destId="{5CE77136-EED3-48DC-B3DC-E36207ED8E3B}" srcOrd="0" destOrd="0" parTransId="{B3AD9AC4-5EFB-4487-B5A4-A0FF4599C585}" sibTransId="{7366507A-2D2E-45D3-85D5-8419619C5C06}"/>
    <dgm:cxn modelId="{903F55DA-A3DA-45C2-BB21-A37605E73EB2}" srcId="{21542394-1E32-49EA-8A46-69D5646BF006}" destId="{4DACD41C-B7CB-4097-AE0F-9CFE1A57F763}" srcOrd="3" destOrd="0" parTransId="{0202EAFA-7C19-44EF-8982-9E0E9E5C34CE}" sibTransId="{7C541B9C-3ADB-47D4-8F81-92430826C218}"/>
    <dgm:cxn modelId="{0DA96EE1-BABF-49CE-AAC9-F052F2951B2D}" type="presOf" srcId="{371236A2-ACA5-43A3-B7F8-65DC915C0FA1}" destId="{C61CC079-A4A5-4321-B954-6DB90E8D8342}" srcOrd="0" destOrd="0" presId="urn:microsoft.com/office/officeart/2005/8/layout/radial3"/>
    <dgm:cxn modelId="{57BFC8EA-7FF7-4FB3-BC96-B53F4B3E7CA2}" srcId="{21542394-1E32-49EA-8A46-69D5646BF006}" destId="{21D42F32-F352-4594-A3DF-DC06861C7727}" srcOrd="4" destOrd="0" parTransId="{2357E98A-CC1B-4F88-B3D8-6147E99AB81F}" sibTransId="{7EB69850-DFC8-4AE9-AE0F-B6196F2A4DFD}"/>
    <dgm:cxn modelId="{86AA7FEF-EC62-4475-A866-23B7678BA018}" type="presOf" srcId="{21542394-1E32-49EA-8A46-69D5646BF006}" destId="{3948575C-3CC5-4B02-8882-8DD9F5F36288}" srcOrd="0" destOrd="0" presId="urn:microsoft.com/office/officeart/2005/8/layout/radial3"/>
    <dgm:cxn modelId="{92585D4F-EF59-4DEA-8330-6A97FBFEE854}" type="presParOf" srcId="{5507E186-2C6B-47ED-83FD-02BC41F203A7}" destId="{3C3ED2B3-ECCF-4BA7-B52A-8000A4DD1CA1}" srcOrd="0" destOrd="0" presId="urn:microsoft.com/office/officeart/2005/8/layout/radial3"/>
    <dgm:cxn modelId="{55E80BBB-FCE4-4DF4-B686-FDD35DC16126}" type="presParOf" srcId="{3C3ED2B3-ECCF-4BA7-B52A-8000A4DD1CA1}" destId="{3948575C-3CC5-4B02-8882-8DD9F5F36288}" srcOrd="0" destOrd="0" presId="urn:microsoft.com/office/officeart/2005/8/layout/radial3"/>
    <dgm:cxn modelId="{C321119A-98F0-446C-BB4B-A8C4B1F4E823}" type="presParOf" srcId="{3C3ED2B3-ECCF-4BA7-B52A-8000A4DD1CA1}" destId="{947D99AB-A288-4BE6-BF8A-B039041234BD}" srcOrd="1" destOrd="0" presId="urn:microsoft.com/office/officeart/2005/8/layout/radial3"/>
    <dgm:cxn modelId="{3C3EA698-E4C0-44A6-8FFE-17A601E89ABE}" type="presParOf" srcId="{3C3ED2B3-ECCF-4BA7-B52A-8000A4DD1CA1}" destId="{8053FB69-1214-45B7-A5BB-2FDA6155658E}" srcOrd="2" destOrd="0" presId="urn:microsoft.com/office/officeart/2005/8/layout/radial3"/>
    <dgm:cxn modelId="{0C254142-2F06-4C7C-9470-0AB488A571F2}" type="presParOf" srcId="{3C3ED2B3-ECCF-4BA7-B52A-8000A4DD1CA1}" destId="{8FBEFECD-2CF5-4CDA-9509-07612750847A}" srcOrd="3" destOrd="0" presId="urn:microsoft.com/office/officeart/2005/8/layout/radial3"/>
    <dgm:cxn modelId="{C45B2BD6-59F5-4983-8CC5-0D5E071A2530}" type="presParOf" srcId="{3C3ED2B3-ECCF-4BA7-B52A-8000A4DD1CA1}" destId="{B4B4A06E-E947-4788-8D80-192570BA8CA4}" srcOrd="4" destOrd="0" presId="urn:microsoft.com/office/officeart/2005/8/layout/radial3"/>
    <dgm:cxn modelId="{1C38BE59-9259-468B-856F-16460C6B11C0}" type="presParOf" srcId="{3C3ED2B3-ECCF-4BA7-B52A-8000A4DD1CA1}" destId="{E00128F2-7A8E-410D-BFEC-96F369EEF107}" srcOrd="5" destOrd="0" presId="urn:microsoft.com/office/officeart/2005/8/layout/radial3"/>
    <dgm:cxn modelId="{9DDA2BF4-D8F5-4B19-B368-271051F9DCC5}" type="presParOf" srcId="{3C3ED2B3-ECCF-4BA7-B52A-8000A4DD1CA1}" destId="{C61CC079-A4A5-4321-B954-6DB90E8D8342}" srcOrd="6" destOrd="0" presId="urn:microsoft.com/office/officeart/2005/8/layout/radial3"/>
    <dgm:cxn modelId="{74573F21-F533-4FEB-BEEF-3FEABB701919}" type="presParOf" srcId="{3C3ED2B3-ECCF-4BA7-B52A-8000A4DD1CA1}" destId="{3789F832-8541-4ABC-91AC-8D15FFE033F1}" srcOrd="7"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C72AC-5183-4A8C-9331-9FA3525DC931}">
      <dsp:nvSpPr>
        <dsp:cNvPr id="0" name=""/>
        <dsp:cNvSpPr/>
      </dsp:nvSpPr>
      <dsp:spPr>
        <a:xfrm>
          <a:off x="394" y="252599"/>
          <a:ext cx="922157" cy="461078"/>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kern="1200"/>
            <a:t>Programado</a:t>
          </a:r>
        </a:p>
      </dsp:txBody>
      <dsp:txXfrm>
        <a:off x="13899" y="266104"/>
        <a:ext cx="895147" cy="434068"/>
      </dsp:txXfrm>
    </dsp:sp>
    <dsp:sp modelId="{D9DB729D-E600-45EE-9120-5E82AEDB8BEC}">
      <dsp:nvSpPr>
        <dsp:cNvPr id="0" name=""/>
        <dsp:cNvSpPr/>
      </dsp:nvSpPr>
      <dsp:spPr>
        <a:xfrm>
          <a:off x="92609" y="713678"/>
          <a:ext cx="92215" cy="345809"/>
        </a:xfrm>
        <a:custGeom>
          <a:avLst/>
          <a:gdLst/>
          <a:ahLst/>
          <a:cxnLst/>
          <a:rect l="0" t="0" r="0" b="0"/>
          <a:pathLst>
            <a:path>
              <a:moveTo>
                <a:pt x="0" y="0"/>
              </a:moveTo>
              <a:lnTo>
                <a:pt x="0" y="345809"/>
              </a:lnTo>
              <a:lnTo>
                <a:pt x="92215" y="34580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7BC906-2F4B-4536-BB61-29F92E3E258A}">
      <dsp:nvSpPr>
        <dsp:cNvPr id="0" name=""/>
        <dsp:cNvSpPr/>
      </dsp:nvSpPr>
      <dsp:spPr>
        <a:xfrm>
          <a:off x="184825" y="828947"/>
          <a:ext cx="737726" cy="46107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endParaRPr lang="es-CO" sz="2700" kern="1200"/>
        </a:p>
      </dsp:txBody>
      <dsp:txXfrm>
        <a:off x="198330" y="842452"/>
        <a:ext cx="710716" cy="434068"/>
      </dsp:txXfrm>
    </dsp:sp>
    <dsp:sp modelId="{BD76E600-D418-4861-9EB0-44DAB721A23A}">
      <dsp:nvSpPr>
        <dsp:cNvPr id="0" name=""/>
        <dsp:cNvSpPr/>
      </dsp:nvSpPr>
      <dsp:spPr>
        <a:xfrm>
          <a:off x="1153091" y="252599"/>
          <a:ext cx="922157" cy="461078"/>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kern="1200"/>
            <a:t>Ejecutado</a:t>
          </a:r>
        </a:p>
      </dsp:txBody>
      <dsp:txXfrm>
        <a:off x="1166596" y="266104"/>
        <a:ext cx="895147" cy="434068"/>
      </dsp:txXfrm>
    </dsp:sp>
    <dsp:sp modelId="{01B7D9A3-A164-4F30-856B-03C8B1627177}">
      <dsp:nvSpPr>
        <dsp:cNvPr id="0" name=""/>
        <dsp:cNvSpPr/>
      </dsp:nvSpPr>
      <dsp:spPr>
        <a:xfrm>
          <a:off x="1245306" y="713678"/>
          <a:ext cx="92215" cy="345809"/>
        </a:xfrm>
        <a:custGeom>
          <a:avLst/>
          <a:gdLst/>
          <a:ahLst/>
          <a:cxnLst/>
          <a:rect l="0" t="0" r="0" b="0"/>
          <a:pathLst>
            <a:path>
              <a:moveTo>
                <a:pt x="0" y="0"/>
              </a:moveTo>
              <a:lnTo>
                <a:pt x="0" y="345809"/>
              </a:lnTo>
              <a:lnTo>
                <a:pt x="92215" y="34580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8740E9-C616-4004-90F9-84135DFA774A}">
      <dsp:nvSpPr>
        <dsp:cNvPr id="0" name=""/>
        <dsp:cNvSpPr/>
      </dsp:nvSpPr>
      <dsp:spPr>
        <a:xfrm>
          <a:off x="1337522" y="828947"/>
          <a:ext cx="737726" cy="46107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5197846"/>
              <a:satOff val="-23984"/>
              <a:lumOff val="8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endParaRPr lang="es-CO" sz="2700" kern="1200"/>
        </a:p>
      </dsp:txBody>
      <dsp:txXfrm>
        <a:off x="1351027" y="842452"/>
        <a:ext cx="710716" cy="434068"/>
      </dsp:txXfrm>
    </dsp:sp>
    <dsp:sp modelId="{04EBDE16-6155-484E-8911-799FBF86105C}">
      <dsp:nvSpPr>
        <dsp:cNvPr id="0" name=""/>
        <dsp:cNvSpPr/>
      </dsp:nvSpPr>
      <dsp:spPr>
        <a:xfrm>
          <a:off x="2305788" y="252599"/>
          <a:ext cx="922157" cy="461078"/>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CO" sz="1200" kern="1200"/>
            <a:t>Avance PDD</a:t>
          </a:r>
        </a:p>
      </dsp:txBody>
      <dsp:txXfrm>
        <a:off x="2319293" y="266104"/>
        <a:ext cx="895147" cy="434068"/>
      </dsp:txXfrm>
    </dsp:sp>
    <dsp:sp modelId="{6980762A-AD89-4DB8-B4FC-18F98FA9D7FD}">
      <dsp:nvSpPr>
        <dsp:cNvPr id="0" name=""/>
        <dsp:cNvSpPr/>
      </dsp:nvSpPr>
      <dsp:spPr>
        <a:xfrm>
          <a:off x="2398004" y="713678"/>
          <a:ext cx="92215" cy="345809"/>
        </a:xfrm>
        <a:custGeom>
          <a:avLst/>
          <a:gdLst/>
          <a:ahLst/>
          <a:cxnLst/>
          <a:rect l="0" t="0" r="0" b="0"/>
          <a:pathLst>
            <a:path>
              <a:moveTo>
                <a:pt x="0" y="0"/>
              </a:moveTo>
              <a:lnTo>
                <a:pt x="0" y="345809"/>
              </a:lnTo>
              <a:lnTo>
                <a:pt x="92215" y="34580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F771B9-2CB0-43EA-8BDC-D6B799EE0767}">
      <dsp:nvSpPr>
        <dsp:cNvPr id="0" name=""/>
        <dsp:cNvSpPr/>
      </dsp:nvSpPr>
      <dsp:spPr>
        <a:xfrm>
          <a:off x="2490219" y="828947"/>
          <a:ext cx="737726" cy="46107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0395692"/>
              <a:satOff val="-47968"/>
              <a:lumOff val="17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endParaRPr lang="es-CO" sz="2700" kern="1200"/>
        </a:p>
      </dsp:txBody>
      <dsp:txXfrm>
        <a:off x="2503724" y="842452"/>
        <a:ext cx="710716" cy="434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C72AC-5183-4A8C-9331-9FA3525DC931}">
      <dsp:nvSpPr>
        <dsp:cNvPr id="0" name=""/>
        <dsp:cNvSpPr/>
      </dsp:nvSpPr>
      <dsp:spPr>
        <a:xfrm>
          <a:off x="28255" y="50"/>
          <a:ext cx="761910" cy="38095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s-CO" sz="900" b="1" kern="1200" dirty="0">
              <a:solidFill>
                <a:schemeClr val="tx1"/>
              </a:solidFill>
            </a:rPr>
            <a:t>Programado</a:t>
          </a:r>
        </a:p>
      </dsp:txBody>
      <dsp:txXfrm>
        <a:off x="39413" y="11208"/>
        <a:ext cx="739594" cy="358639"/>
      </dsp:txXfrm>
    </dsp:sp>
    <dsp:sp modelId="{D9DB729D-E600-45EE-9120-5E82AEDB8BEC}">
      <dsp:nvSpPr>
        <dsp:cNvPr id="0" name=""/>
        <dsp:cNvSpPr/>
      </dsp:nvSpPr>
      <dsp:spPr>
        <a:xfrm>
          <a:off x="58726" y="381005"/>
          <a:ext cx="91440" cy="285716"/>
        </a:xfrm>
        <a:custGeom>
          <a:avLst/>
          <a:gdLst/>
          <a:ahLst/>
          <a:cxnLst/>
          <a:rect l="0" t="0" r="0" b="0"/>
          <a:pathLst>
            <a:path>
              <a:moveTo>
                <a:pt x="45720" y="0"/>
              </a:moveTo>
              <a:lnTo>
                <a:pt x="45720" y="285716"/>
              </a:lnTo>
              <a:lnTo>
                <a:pt x="121911" y="285716"/>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7BC906-2F4B-4536-BB61-29F92E3E258A}">
      <dsp:nvSpPr>
        <dsp:cNvPr id="0" name=""/>
        <dsp:cNvSpPr/>
      </dsp:nvSpPr>
      <dsp:spPr>
        <a:xfrm>
          <a:off x="180637" y="476244"/>
          <a:ext cx="609528" cy="38095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a:off x="191795" y="487402"/>
        <a:ext cx="587212" cy="358639"/>
      </dsp:txXfrm>
    </dsp:sp>
    <dsp:sp modelId="{BD76E600-D418-4861-9EB0-44DAB721A23A}">
      <dsp:nvSpPr>
        <dsp:cNvPr id="0" name=""/>
        <dsp:cNvSpPr/>
      </dsp:nvSpPr>
      <dsp:spPr>
        <a:xfrm>
          <a:off x="980643" y="50"/>
          <a:ext cx="761910" cy="380955"/>
        </a:xfrm>
        <a:prstGeom prst="roundRect">
          <a:avLst>
            <a:gd name="adj" fmla="val 10000"/>
          </a:avLst>
        </a:prstGeom>
        <a:gradFill rotWithShape="0">
          <a:gsLst>
            <a:gs pos="0">
              <a:schemeClr val="accent4">
                <a:hueOff val="5197846"/>
                <a:satOff val="-23984"/>
                <a:lumOff val="883"/>
                <a:alphaOff val="0"/>
                <a:tint val="100000"/>
                <a:shade val="100000"/>
                <a:satMod val="130000"/>
              </a:schemeClr>
            </a:gs>
            <a:gs pos="100000">
              <a:schemeClr val="accent4">
                <a:hueOff val="5197846"/>
                <a:satOff val="-23984"/>
                <a:lumOff val="88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s-CO" sz="900" b="1" kern="1200">
              <a:solidFill>
                <a:schemeClr val="tx1"/>
              </a:solidFill>
            </a:rPr>
            <a:t>Ejecutado</a:t>
          </a:r>
        </a:p>
      </dsp:txBody>
      <dsp:txXfrm>
        <a:off x="991801" y="11208"/>
        <a:ext cx="739594" cy="358639"/>
      </dsp:txXfrm>
    </dsp:sp>
    <dsp:sp modelId="{01B7D9A3-A164-4F30-856B-03C8B1627177}">
      <dsp:nvSpPr>
        <dsp:cNvPr id="0" name=""/>
        <dsp:cNvSpPr/>
      </dsp:nvSpPr>
      <dsp:spPr>
        <a:xfrm>
          <a:off x="1011114" y="381005"/>
          <a:ext cx="91440" cy="285716"/>
        </a:xfrm>
        <a:custGeom>
          <a:avLst/>
          <a:gdLst/>
          <a:ahLst/>
          <a:cxnLst/>
          <a:rect l="0" t="0" r="0" b="0"/>
          <a:pathLst>
            <a:path>
              <a:moveTo>
                <a:pt x="45720" y="0"/>
              </a:moveTo>
              <a:lnTo>
                <a:pt x="45720" y="285716"/>
              </a:lnTo>
              <a:lnTo>
                <a:pt x="121911" y="285716"/>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8740E9-C616-4004-90F9-84135DFA774A}">
      <dsp:nvSpPr>
        <dsp:cNvPr id="0" name=""/>
        <dsp:cNvSpPr/>
      </dsp:nvSpPr>
      <dsp:spPr>
        <a:xfrm>
          <a:off x="1133025" y="476244"/>
          <a:ext cx="609528" cy="38095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5197846"/>
              <a:satOff val="-23984"/>
              <a:lumOff val="8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68,92</a:t>
          </a:r>
        </a:p>
      </dsp:txBody>
      <dsp:txXfrm>
        <a:off x="1144183" y="487402"/>
        <a:ext cx="587212" cy="358639"/>
      </dsp:txXfrm>
    </dsp:sp>
    <dsp:sp modelId="{04EBDE16-6155-484E-8911-799FBF86105C}">
      <dsp:nvSpPr>
        <dsp:cNvPr id="0" name=""/>
        <dsp:cNvSpPr/>
      </dsp:nvSpPr>
      <dsp:spPr>
        <a:xfrm>
          <a:off x="1933031" y="50"/>
          <a:ext cx="761910" cy="380955"/>
        </a:xfrm>
        <a:prstGeom prst="roundRect">
          <a:avLst>
            <a:gd name="adj" fmla="val 10000"/>
          </a:avLst>
        </a:prstGeom>
        <a:gradFill rotWithShape="0">
          <a:gsLst>
            <a:gs pos="0">
              <a:schemeClr val="accent4">
                <a:hueOff val="10395692"/>
                <a:satOff val="-47968"/>
                <a:lumOff val="1765"/>
                <a:alphaOff val="0"/>
                <a:tint val="100000"/>
                <a:shade val="100000"/>
                <a:satMod val="130000"/>
              </a:schemeClr>
            </a:gs>
            <a:gs pos="100000">
              <a:schemeClr val="accent4">
                <a:hueOff val="10395692"/>
                <a:satOff val="-47968"/>
                <a:lumOff val="176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s-CO" sz="900" b="1" kern="1200">
              <a:solidFill>
                <a:schemeClr val="tx1"/>
              </a:solidFill>
            </a:rPr>
            <a:t>Avance PDD</a:t>
          </a:r>
        </a:p>
      </dsp:txBody>
      <dsp:txXfrm>
        <a:off x="1944189" y="11208"/>
        <a:ext cx="739594" cy="358639"/>
      </dsp:txXfrm>
    </dsp:sp>
    <dsp:sp modelId="{6980762A-AD89-4DB8-B4FC-18F98FA9D7FD}">
      <dsp:nvSpPr>
        <dsp:cNvPr id="0" name=""/>
        <dsp:cNvSpPr/>
      </dsp:nvSpPr>
      <dsp:spPr>
        <a:xfrm>
          <a:off x="1963502" y="381005"/>
          <a:ext cx="91440" cy="285716"/>
        </a:xfrm>
        <a:custGeom>
          <a:avLst/>
          <a:gdLst/>
          <a:ahLst/>
          <a:cxnLst/>
          <a:rect l="0" t="0" r="0" b="0"/>
          <a:pathLst>
            <a:path>
              <a:moveTo>
                <a:pt x="45720" y="0"/>
              </a:moveTo>
              <a:lnTo>
                <a:pt x="45720" y="285716"/>
              </a:lnTo>
              <a:lnTo>
                <a:pt x="121911" y="285716"/>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3F771B9-2CB0-43EA-8BDC-D6B799EE0767}">
      <dsp:nvSpPr>
        <dsp:cNvPr id="0" name=""/>
        <dsp:cNvSpPr/>
      </dsp:nvSpPr>
      <dsp:spPr>
        <a:xfrm>
          <a:off x="2085413" y="476244"/>
          <a:ext cx="609528" cy="38095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0395692"/>
              <a:satOff val="-47968"/>
              <a:lumOff val="17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600" kern="1200" dirty="0"/>
            <a:t>92%</a:t>
          </a:r>
        </a:p>
      </dsp:txBody>
      <dsp:txXfrm>
        <a:off x="2096571" y="487402"/>
        <a:ext cx="587212" cy="358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8575C-3CC5-4B02-8882-8DD9F5F36288}">
      <dsp:nvSpPr>
        <dsp:cNvPr id="0" name=""/>
        <dsp:cNvSpPr/>
      </dsp:nvSpPr>
      <dsp:spPr>
        <a:xfrm>
          <a:off x="4252575" y="2250637"/>
          <a:ext cx="3199390" cy="2665285"/>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1" kern="1200" dirty="0"/>
            <a:t>SOSTENIBILIDAD DEL MODELO</a:t>
          </a:r>
        </a:p>
      </dsp:txBody>
      <dsp:txXfrm>
        <a:off x="4721115" y="2640959"/>
        <a:ext cx="2262310" cy="1884641"/>
      </dsp:txXfrm>
    </dsp:sp>
    <dsp:sp modelId="{947D99AB-A288-4BE6-BF8A-B039041234BD}">
      <dsp:nvSpPr>
        <dsp:cNvPr id="0" name=""/>
        <dsp:cNvSpPr/>
      </dsp:nvSpPr>
      <dsp:spPr>
        <a:xfrm>
          <a:off x="4801378" y="146695"/>
          <a:ext cx="1922546" cy="1758833"/>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accent5">
                  <a:lumMod val="75000"/>
                </a:schemeClr>
              </a:solidFill>
            </a:rPr>
            <a:t>1. Fortalecer la gestión del conocimiento</a:t>
          </a:r>
        </a:p>
      </dsp:txBody>
      <dsp:txXfrm>
        <a:off x="5082928" y="404270"/>
        <a:ext cx="1359446" cy="1243683"/>
      </dsp:txXfrm>
    </dsp:sp>
    <dsp:sp modelId="{8053FB69-1214-45B7-A5BB-2FDA6155658E}">
      <dsp:nvSpPr>
        <dsp:cNvPr id="0" name=""/>
        <dsp:cNvSpPr/>
      </dsp:nvSpPr>
      <dsp:spPr>
        <a:xfrm>
          <a:off x="7359656" y="1261992"/>
          <a:ext cx="1791151" cy="191776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accent5">
                  <a:lumMod val="75000"/>
                </a:schemeClr>
              </a:solidFill>
            </a:rPr>
            <a:t>2. Mejorar el componente tecnológico y cultural frente a la política de gestión documental</a:t>
          </a:r>
        </a:p>
      </dsp:txBody>
      <dsp:txXfrm>
        <a:off x="7621964" y="1542842"/>
        <a:ext cx="1266535" cy="1356062"/>
      </dsp:txXfrm>
    </dsp:sp>
    <dsp:sp modelId="{8FBEFECD-2CF5-4CDA-9509-07612750847A}">
      <dsp:nvSpPr>
        <dsp:cNvPr id="0" name=""/>
        <dsp:cNvSpPr/>
      </dsp:nvSpPr>
      <dsp:spPr>
        <a:xfrm>
          <a:off x="7751292" y="3594778"/>
          <a:ext cx="1791151" cy="191776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accent5">
                  <a:lumMod val="75000"/>
                </a:schemeClr>
              </a:solidFill>
            </a:rPr>
            <a:t>3. </a:t>
          </a:r>
          <a:r>
            <a:rPr lang="es-ES" sz="1400" kern="1200" dirty="0">
              <a:solidFill>
                <a:schemeClr val="accent5">
                  <a:lumMod val="75000"/>
                </a:schemeClr>
              </a:solidFill>
            </a:rPr>
            <a:t>Priorizar trámites con base en las necesidades y expectativas de la ciudadanía</a:t>
          </a:r>
          <a:endParaRPr lang="es-CO" sz="1400" kern="1200" dirty="0">
            <a:solidFill>
              <a:schemeClr val="accent5">
                <a:lumMod val="75000"/>
              </a:schemeClr>
            </a:solidFill>
          </a:endParaRPr>
        </a:p>
      </dsp:txBody>
      <dsp:txXfrm>
        <a:off x="8013600" y="3875628"/>
        <a:ext cx="1266535" cy="1356062"/>
      </dsp:txXfrm>
    </dsp:sp>
    <dsp:sp modelId="{B4B4A06E-E947-4788-8D80-192570BA8CA4}">
      <dsp:nvSpPr>
        <dsp:cNvPr id="0" name=""/>
        <dsp:cNvSpPr/>
      </dsp:nvSpPr>
      <dsp:spPr>
        <a:xfrm>
          <a:off x="6020253" y="5195263"/>
          <a:ext cx="2047930" cy="1583723"/>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accent5">
                  <a:lumMod val="75000"/>
                </a:schemeClr>
              </a:solidFill>
            </a:rPr>
            <a:t>4. Implementar las directrices en </a:t>
          </a:r>
          <a:r>
            <a:rPr lang="es-ES" sz="1400" kern="1200" dirty="0">
              <a:solidFill>
                <a:schemeClr val="accent5">
                  <a:lumMod val="75000"/>
                </a:schemeClr>
              </a:solidFill>
            </a:rPr>
            <a:t>Seguridad y Privacidad de la información</a:t>
          </a:r>
          <a:endParaRPr lang="es-CO" sz="1400" kern="1200" dirty="0">
            <a:solidFill>
              <a:schemeClr val="accent5">
                <a:lumMod val="75000"/>
              </a:schemeClr>
            </a:solidFill>
          </a:endParaRPr>
        </a:p>
        <a:p>
          <a:pPr marL="0" lvl="0" indent="0" algn="ctr" defTabSz="622300">
            <a:lnSpc>
              <a:spcPct val="90000"/>
            </a:lnSpc>
            <a:spcBef>
              <a:spcPct val="0"/>
            </a:spcBef>
            <a:spcAft>
              <a:spcPct val="35000"/>
            </a:spcAft>
            <a:buNone/>
          </a:pPr>
          <a:endParaRPr lang="es-CO" sz="1400" kern="1200" dirty="0">
            <a:solidFill>
              <a:schemeClr val="accent5">
                <a:lumMod val="75000"/>
              </a:schemeClr>
            </a:solidFill>
          </a:endParaRPr>
        </a:p>
      </dsp:txBody>
      <dsp:txXfrm>
        <a:off x="6320165" y="5427194"/>
        <a:ext cx="1448106" cy="1119861"/>
      </dsp:txXfrm>
    </dsp:sp>
    <dsp:sp modelId="{E00128F2-7A8E-410D-BFEC-96F369EEF107}">
      <dsp:nvSpPr>
        <dsp:cNvPr id="0" name=""/>
        <dsp:cNvSpPr/>
      </dsp:nvSpPr>
      <dsp:spPr>
        <a:xfrm>
          <a:off x="3923872" y="5133539"/>
          <a:ext cx="1791151" cy="161352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accent5">
                  <a:lumMod val="75000"/>
                </a:schemeClr>
              </a:solidFill>
            </a:rPr>
            <a:t>5. Soportar las Decisiones basadas en datos</a:t>
          </a:r>
        </a:p>
        <a:p>
          <a:pPr marL="0" lvl="0" indent="0" algn="ctr" defTabSz="622300">
            <a:lnSpc>
              <a:spcPct val="90000"/>
            </a:lnSpc>
            <a:spcBef>
              <a:spcPct val="0"/>
            </a:spcBef>
            <a:spcAft>
              <a:spcPct val="35000"/>
            </a:spcAft>
            <a:buNone/>
          </a:pPr>
          <a:endParaRPr lang="es-CO" sz="1400" kern="1200" dirty="0">
            <a:solidFill>
              <a:schemeClr val="accent5">
                <a:lumMod val="75000"/>
              </a:schemeClr>
            </a:solidFill>
          </a:endParaRPr>
        </a:p>
      </dsp:txBody>
      <dsp:txXfrm>
        <a:off x="4186180" y="5369834"/>
        <a:ext cx="1266535" cy="1140935"/>
      </dsp:txXfrm>
    </dsp:sp>
    <dsp:sp modelId="{C61CC079-A4A5-4321-B954-6DB90E8D8342}">
      <dsp:nvSpPr>
        <dsp:cNvPr id="0" name=""/>
        <dsp:cNvSpPr/>
      </dsp:nvSpPr>
      <dsp:spPr>
        <a:xfrm>
          <a:off x="1962908" y="3593254"/>
          <a:ext cx="1825050" cy="183259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accent5">
                  <a:lumMod val="75000"/>
                </a:schemeClr>
              </a:solidFill>
            </a:rPr>
            <a:t>6. </a:t>
          </a:r>
          <a:r>
            <a:rPr lang="es-ES" sz="1400" kern="1200" dirty="0">
              <a:solidFill>
                <a:schemeClr val="accent5">
                  <a:lumMod val="75000"/>
                </a:schemeClr>
              </a:solidFill>
            </a:rPr>
            <a:t>Involucrar diferentes grupos poblacionales en las acciones  de participación</a:t>
          </a:r>
          <a:endParaRPr lang="es-CO" sz="1400" kern="1200" dirty="0">
            <a:solidFill>
              <a:schemeClr val="accent5">
                <a:lumMod val="75000"/>
              </a:schemeClr>
            </a:solidFill>
          </a:endParaRPr>
        </a:p>
      </dsp:txBody>
      <dsp:txXfrm>
        <a:off x="2230180" y="3861632"/>
        <a:ext cx="1290506" cy="1295843"/>
      </dsp:txXfrm>
    </dsp:sp>
    <dsp:sp modelId="{3789F832-8541-4ABC-91AC-8D15FFE033F1}">
      <dsp:nvSpPr>
        <dsp:cNvPr id="0" name=""/>
        <dsp:cNvSpPr/>
      </dsp:nvSpPr>
      <dsp:spPr>
        <a:xfrm>
          <a:off x="2265318" y="1145443"/>
          <a:ext cx="1962850" cy="1821972"/>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kern="1200" dirty="0">
              <a:solidFill>
                <a:schemeClr val="accent5">
                  <a:lumMod val="75000"/>
                </a:schemeClr>
              </a:solidFill>
            </a:rPr>
            <a:t>7. </a:t>
          </a:r>
          <a:r>
            <a:rPr lang="es-ES" sz="1400" kern="1200" dirty="0">
              <a:solidFill>
                <a:schemeClr val="accent5">
                  <a:lumMod val="75000"/>
                </a:schemeClr>
              </a:solidFill>
            </a:rPr>
            <a:t>Fortalecer el desarrollo del talento humano</a:t>
          </a:r>
          <a:endParaRPr lang="es-CO" sz="1400" kern="1200" dirty="0">
            <a:solidFill>
              <a:schemeClr val="accent5">
                <a:lumMod val="75000"/>
              </a:schemeClr>
            </a:solidFill>
          </a:endParaRPr>
        </a:p>
      </dsp:txBody>
      <dsp:txXfrm>
        <a:off x="2552771" y="1412265"/>
        <a:ext cx="1387944" cy="12883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0.01435</cdr:x>
      <cdr:y>0.61632</cdr:y>
    </cdr:from>
    <cdr:to>
      <cdr:x>0.95224</cdr:x>
      <cdr:y>0.73209</cdr:y>
    </cdr:to>
    <cdr:sp macro="" textlink="">
      <cdr:nvSpPr>
        <cdr:cNvPr id="2" name="Rectángulo 1">
          <a:extLst xmlns:a="http://schemas.openxmlformats.org/drawingml/2006/main">
            <a:ext uri="{FF2B5EF4-FFF2-40B4-BE49-F238E27FC236}">
              <a16:creationId xmlns:a16="http://schemas.microsoft.com/office/drawing/2014/main" id="{10D01C8C-1319-B718-CE31-781DA526B1CD}"/>
            </a:ext>
          </a:extLst>
        </cdr:cNvPr>
        <cdr:cNvSpPr/>
      </cdr:nvSpPr>
      <cdr:spPr>
        <a:xfrm xmlns:a="http://schemas.openxmlformats.org/drawingml/2006/main">
          <a:off x="89357" y="2124319"/>
          <a:ext cx="5839067" cy="399017"/>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278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9" name="Google Shape;2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Meta 399. A pesar del avance en la implementación de las acciones del Plan Estratégico Anti Evasión, los datos que miden la evasión actual dan cuenta que no se ha logrado mejora alguna para lograr disminución de la misma sin embargo y como medida de choque y mitigación se realizó un nuevo diseño del modelo de seguridad y vigilancia para el Sistema, de acuerdo con los recursos asignados a la Dirección para 2023 se destinarán recursos para el equipo territorial y otras herramientas que permitan mayor presencia institucional en portales, estaciones, paraderos y buses previniendo la evasión del pago y fomentando el buen uso del sistema</a:t>
            </a:r>
            <a:endParaRPr/>
          </a:p>
        </p:txBody>
      </p:sp>
      <p:sp>
        <p:nvSpPr>
          <p:cNvPr id="220" name="Google Shape;220;p1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44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8F13E5AE-DF26-BBC3-CCFB-872F01A36D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a:extLst>
              <a:ext uri="{FF2B5EF4-FFF2-40B4-BE49-F238E27FC236}">
                <a16:creationId xmlns:a16="http://schemas.microsoft.com/office/drawing/2014/main" id="{8349FAF4-1DCB-C2C2-E76A-575B9B11F4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a:ea typeface="ＭＳ Ｐゴシック" panose="020B0600070205080204" pitchFamily="34" charset="-128"/>
            </a:endParaRPr>
          </a:p>
        </p:txBody>
      </p:sp>
      <p:sp>
        <p:nvSpPr>
          <p:cNvPr id="12292" name="Marcador de número de diapositiva 3">
            <a:extLst>
              <a:ext uri="{FF2B5EF4-FFF2-40B4-BE49-F238E27FC236}">
                <a16:creationId xmlns:a16="http://schemas.microsoft.com/office/drawing/2014/main" id="{0FE4C2DC-C3FE-9993-ADA2-FE703BCB2F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95A4548-2909-4EF2-A63D-EBA551CB4EAF}" type="slidenum">
              <a:rPr kumimoji="0" lang="es-CO" altLang="es-CO"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s-CO" altLang="es-CO"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e8429a12b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e8429a12b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s"/>
              <a:t>Las ciudades del mundo enfrentan desafíos comunes:</a:t>
            </a:r>
            <a:endParaRPr/>
          </a:p>
          <a:p>
            <a:pPr marL="171450" lvl="0" indent="-171450" algn="l" rtl="0">
              <a:lnSpc>
                <a:spcPct val="100000"/>
              </a:lnSpc>
              <a:spcBef>
                <a:spcPts val="0"/>
              </a:spcBef>
              <a:spcAft>
                <a:spcPts val="0"/>
              </a:spcAft>
              <a:buSzPts val="1400"/>
              <a:buFont typeface="Arial"/>
              <a:buChar char="-"/>
            </a:pPr>
            <a:r>
              <a:rPr lang="es"/>
              <a:t>Aumento de la población (hacia 2070 aprox 70% población será urbana).</a:t>
            </a:r>
            <a:endParaRPr/>
          </a:p>
          <a:p>
            <a:pPr marL="171450" lvl="0" indent="-171450" algn="l" rtl="0">
              <a:lnSpc>
                <a:spcPct val="100000"/>
              </a:lnSpc>
              <a:spcBef>
                <a:spcPts val="0"/>
              </a:spcBef>
              <a:spcAft>
                <a:spcPts val="0"/>
              </a:spcAft>
              <a:buSzPts val="1400"/>
              <a:buFont typeface="Arial"/>
              <a:buChar char="-"/>
            </a:pPr>
            <a:r>
              <a:rPr lang="es"/>
              <a:t>Polarización del crecimiento económico (se estima que las 100 principales ciudades del mundo concentrarán el 35% del PIB global en 2035) y aumento de desigualdad.</a:t>
            </a:r>
            <a:endParaRPr/>
          </a:p>
          <a:p>
            <a:pPr marL="171450" lvl="0" indent="-171450" algn="l" rtl="0">
              <a:lnSpc>
                <a:spcPct val="100000"/>
              </a:lnSpc>
              <a:spcBef>
                <a:spcPts val="0"/>
              </a:spcBef>
              <a:spcAft>
                <a:spcPts val="0"/>
              </a:spcAft>
              <a:buSzPts val="1400"/>
              <a:buFont typeface="Arial"/>
              <a:buChar char="-"/>
            </a:pPr>
            <a:r>
              <a:rPr lang="es"/>
              <a:t>Aumento de emisiones de gases efecto invernadero </a:t>
            </a:r>
            <a:endParaRPr/>
          </a:p>
          <a:p>
            <a:pPr marL="171450" lvl="0" indent="-171450" algn="l" rtl="0">
              <a:lnSpc>
                <a:spcPct val="100000"/>
              </a:lnSpc>
              <a:spcBef>
                <a:spcPts val="0"/>
              </a:spcBef>
              <a:spcAft>
                <a:spcPts val="0"/>
              </a:spcAft>
              <a:buSzPts val="1400"/>
              <a:buFont typeface="Arial"/>
              <a:buChar char="-"/>
            </a:pPr>
            <a:r>
              <a:rPr lang="es"/>
              <a:t>Disminución de los presupuestos públicos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 sz="1200" b="0" i="0">
                <a:solidFill>
                  <a:schemeClr val="dk1"/>
                </a:solidFill>
                <a:latin typeface="Arial"/>
                <a:ea typeface="Arial"/>
                <a:cs typeface="Arial"/>
                <a:sym typeface="Arial"/>
              </a:rPr>
              <a:t>El índice de pobreza multidimensional involucra 15 indicadores. En Bogotá, el porcentaje de personas en situación de pobreza multidimensional fue de 4,4 % en 2018. Las mayores privaciones por hogar en Bogotá D.C. se presentaron en los indicadores: trabajo informal con un 52,8%, rezago escolar con un 22,3% y bajo logro educativo con 19,1%. Las menores privaciones por hogar se presentaron en los indicadores: material inadecuado de pisos con 0,0%, material inadecuado de paredes exteriores con 0,2% y sin acceso a fuente de agua mejorada con 0,4%.</a:t>
            </a:r>
            <a:endParaRPr/>
          </a:p>
          <a:p>
            <a:pPr marL="457200" lvl="0" indent="-298450" algn="l" rtl="0">
              <a:lnSpc>
                <a:spcPct val="100000"/>
              </a:lnSpc>
              <a:spcBef>
                <a:spcPts val="0"/>
              </a:spcBef>
              <a:spcAft>
                <a:spcPts val="0"/>
              </a:spcAft>
              <a:buSzPts val="1100"/>
              <a:buChar char="●"/>
            </a:pPr>
            <a:r>
              <a:rPr lang="es"/>
              <a:t>Las ciudades y las TIC Las ciudades son los motores de las economías de los países y proveedoras de bienes y servicios públicos decisivos para el bienestar y la cohesión social de sus habitantes y visitantes.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 sz="1200" b="0" i="0">
                <a:solidFill>
                  <a:schemeClr val="dk1"/>
                </a:solidFill>
                <a:latin typeface="Arial"/>
                <a:ea typeface="Arial"/>
                <a:cs typeface="Arial"/>
                <a:sym typeface="Arial"/>
              </a:rPr>
              <a:t>El coeficiente de Gini (medida de desigualdad, Normalmente se utiliza para medir la desigualdad en los ingresos, dentro de un país, pero puede utilizarse para medir cualquier forma de distribución desigual) presentó un incremento en 2018 con respecto al año inmediatamente anterior pasando de 0,498 a 0,504. Teniendo en cuenta la interpretación de los valores obtenidos, se puede mencionar que en Bogotá existe desigualdad respecto a la distribución del ingreso en la población.</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
              <a:t>Las TIC se ponen hoy al servicio de las ciudades —el hábitat del ciudadano— para contribuir de forma costo-efectiva a mejorar la calidad y la eficiencia de la gestión de los recursos y de la provisión de servicios de carácter o ámbito municipal. Sin embargo, la tecnología no es la única solución a los problemas urbanos: para abordar los problemas y retos de las ciudades de forma holística es necesario, asimismo, transformar la planificación, la gestión, la regulación y la percepción y comportamiento del ciudadano, quien habrá de ser protagonista de todas las iniciativas.</a:t>
            </a:r>
            <a:endParaRPr/>
          </a:p>
        </p:txBody>
      </p:sp>
      <p:sp>
        <p:nvSpPr>
          <p:cNvPr id="166" name="Google Shape;166;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s"/>
              <a:t>Las ciudades del mundo enfrentan desafíos comunes:</a:t>
            </a:r>
            <a:endParaRPr/>
          </a:p>
          <a:p>
            <a:pPr marL="171450" lvl="0" indent="-171450" algn="l" rtl="0">
              <a:lnSpc>
                <a:spcPct val="100000"/>
              </a:lnSpc>
              <a:spcBef>
                <a:spcPts val="0"/>
              </a:spcBef>
              <a:spcAft>
                <a:spcPts val="0"/>
              </a:spcAft>
              <a:buSzPts val="1400"/>
              <a:buFont typeface="Arial"/>
              <a:buChar char="-"/>
            </a:pPr>
            <a:r>
              <a:rPr lang="es"/>
              <a:t>Aumento de la población (hacia 2070 aprox 70% población será urbana).</a:t>
            </a:r>
            <a:endParaRPr/>
          </a:p>
          <a:p>
            <a:pPr marL="171450" lvl="0" indent="-171450" algn="l" rtl="0">
              <a:lnSpc>
                <a:spcPct val="100000"/>
              </a:lnSpc>
              <a:spcBef>
                <a:spcPts val="0"/>
              </a:spcBef>
              <a:spcAft>
                <a:spcPts val="0"/>
              </a:spcAft>
              <a:buSzPts val="1400"/>
              <a:buFont typeface="Arial"/>
              <a:buChar char="-"/>
            </a:pPr>
            <a:r>
              <a:rPr lang="es"/>
              <a:t>Polarización del crecimiento económico (se estima que las 100 principales ciudades del mundo concentrarán el 35% del PIB global en 2035) y aumento de desigualdad.</a:t>
            </a:r>
            <a:endParaRPr/>
          </a:p>
          <a:p>
            <a:pPr marL="171450" lvl="0" indent="-171450" algn="l" rtl="0">
              <a:lnSpc>
                <a:spcPct val="100000"/>
              </a:lnSpc>
              <a:spcBef>
                <a:spcPts val="0"/>
              </a:spcBef>
              <a:spcAft>
                <a:spcPts val="0"/>
              </a:spcAft>
              <a:buSzPts val="1400"/>
              <a:buFont typeface="Arial"/>
              <a:buChar char="-"/>
            </a:pPr>
            <a:r>
              <a:rPr lang="es"/>
              <a:t>Aumento de emisiones de gases efecto invernadero </a:t>
            </a:r>
            <a:endParaRPr/>
          </a:p>
          <a:p>
            <a:pPr marL="171450" lvl="0" indent="-171450" algn="l" rtl="0">
              <a:lnSpc>
                <a:spcPct val="100000"/>
              </a:lnSpc>
              <a:spcBef>
                <a:spcPts val="0"/>
              </a:spcBef>
              <a:spcAft>
                <a:spcPts val="0"/>
              </a:spcAft>
              <a:buSzPts val="1400"/>
              <a:buFont typeface="Arial"/>
              <a:buChar char="-"/>
            </a:pPr>
            <a:r>
              <a:rPr lang="es"/>
              <a:t>Disminución de los presupuestos públicos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 sz="1200" b="0" i="0">
                <a:solidFill>
                  <a:schemeClr val="dk1"/>
                </a:solidFill>
                <a:latin typeface="Arial"/>
                <a:ea typeface="Arial"/>
                <a:cs typeface="Arial"/>
                <a:sym typeface="Arial"/>
              </a:rPr>
              <a:t>El índice de pobreza multidimensional involucra 15 indicadores. En Bogotá, el porcentaje de personas en situación de pobreza multidimensional fue de 4,4 % en 2018. Las mayores privaciones por hogar en Bogotá D.C. se presentaron en los indicadores: trabajo informal con un 52,8%, rezago escolar con un 22,3% y bajo logro educativo con 19,1%. Las menores privaciones por hogar se presentaron en los indicadores: material inadecuado de pisos con 0,0%, material inadecuado de paredes exteriores con 0,2% y sin acceso a fuente de agua mejorada con 0,4%.</a:t>
            </a:r>
            <a:endParaRPr/>
          </a:p>
          <a:p>
            <a:pPr marL="457200" lvl="0" indent="-298450" algn="l" rtl="0">
              <a:lnSpc>
                <a:spcPct val="100000"/>
              </a:lnSpc>
              <a:spcBef>
                <a:spcPts val="0"/>
              </a:spcBef>
              <a:spcAft>
                <a:spcPts val="0"/>
              </a:spcAft>
              <a:buSzPts val="1100"/>
              <a:buChar char="●"/>
            </a:pPr>
            <a:r>
              <a:rPr lang="es"/>
              <a:t>Las ciudades y las TIC Las ciudades son los motores de las economías de los países y proveedoras de bienes y servicios públicos decisivos para el bienestar y la cohesión social de sus habitantes y visitantes.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 sz="1200" b="0" i="0">
                <a:solidFill>
                  <a:schemeClr val="dk1"/>
                </a:solidFill>
                <a:latin typeface="Arial"/>
                <a:ea typeface="Arial"/>
                <a:cs typeface="Arial"/>
                <a:sym typeface="Arial"/>
              </a:rPr>
              <a:t>El coeficiente de Gini (medida de desigualdad, Normalmente se utiliza para medir la desigualdad en los ingresos, dentro de un país, pero puede utilizarse para medir cualquier forma de distribución desigual) presentó un incremento en 2018 con respecto al año inmediatamente anterior pasando de 0,498 a 0,504. Teniendo en cuenta la interpretación de los valores obtenidos, se puede mencionar que en Bogotá existe desigualdad respecto a la distribución del ingreso en la población.</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s"/>
              <a:t>Las TIC se ponen hoy al servicio de las ciudades —el hábitat del ciudadano— para contribuir de forma costo-efectiva a mejorar la calidad y la eficiencia de la gestión de los recursos y de la provisión de servicios de carácter o ámbito municipal. Sin embargo, la tecnología no es la única solución a los problemas urbanos: para abordar los problemas y retos de las ciudades de forma holística es necesario, asimismo, transformar la planificación, la gestión, la regulación y la percepción y comportamiento del ciudadano, quien habrá de ser protagonista de todas las iniciativas.</a:t>
            </a:r>
            <a:endParaRPr/>
          </a:p>
        </p:txBody>
      </p:sp>
      <p:sp>
        <p:nvSpPr>
          <p:cNvPr id="166" name="Google Shape;166;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58286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468;gb6fe719f73_2_0:notes">
            <a:extLst>
              <a:ext uri="{FF2B5EF4-FFF2-40B4-BE49-F238E27FC236}">
                <a16:creationId xmlns:a16="http://schemas.microsoft.com/office/drawing/2014/main" id="{F9A7BBDC-A007-533C-1136-18E01C878304}"/>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SzPts val="1100"/>
            </a:pPr>
            <a:endParaRPr lang="es-CO" altLang="es-CO">
              <a:ea typeface="ＭＳ Ｐゴシック" panose="020B0600070205080204" pitchFamily="34" charset="-128"/>
            </a:endParaRPr>
          </a:p>
        </p:txBody>
      </p:sp>
      <p:sp>
        <p:nvSpPr>
          <p:cNvPr id="14339" name="Google Shape;469;gb6fe719f73_2_0:notes">
            <a:extLst>
              <a:ext uri="{FF2B5EF4-FFF2-40B4-BE49-F238E27FC236}">
                <a16:creationId xmlns:a16="http://schemas.microsoft.com/office/drawing/2014/main" id="{F6D1D5AD-4B1F-2005-4465-392A2897D943}"/>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53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8"/>
        <p:cNvGrpSpPr/>
        <p:nvPr/>
      </p:nvGrpSpPr>
      <p:grpSpPr>
        <a:xfrm>
          <a:off x="0" y="0"/>
          <a:ext cx="0" cy="0"/>
          <a:chOff x="0" y="0"/>
          <a:chExt cx="0" cy="0"/>
        </a:xfrm>
      </p:grpSpPr>
      <p:sp>
        <p:nvSpPr>
          <p:cNvPr id="79" name="Google Shape;79;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Diapositiva de título" type="tx">
  <p:cSld name="6_Diapositiva de título">
    <p:spTree>
      <p:nvGrpSpPr>
        <p:cNvPr id="1" name="Shape 63"/>
        <p:cNvGrpSpPr/>
        <p:nvPr/>
      </p:nvGrpSpPr>
      <p:grpSpPr>
        <a:xfrm>
          <a:off x="0" y="0"/>
          <a:ext cx="0" cy="0"/>
          <a:chOff x="0" y="0"/>
          <a:chExt cx="0" cy="0"/>
        </a:xfrm>
      </p:grpSpPr>
      <p:sp>
        <p:nvSpPr>
          <p:cNvPr id="64" name="Google Shape;64;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3511690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
        <p:cNvGrpSpPr/>
        <p:nvPr/>
      </p:nvGrpSpPr>
      <p:grpSpPr>
        <a:xfrm>
          <a:off x="0" y="0"/>
          <a:ext cx="0" cy="0"/>
          <a:chOff x="0" y="0"/>
          <a:chExt cx="0" cy="0"/>
        </a:xfrm>
      </p:grpSpPr>
      <p:pic>
        <p:nvPicPr>
          <p:cNvPr id="7" name="Google Shape;7;p2"/>
          <p:cNvPicPr preferRelativeResize="0"/>
          <p:nvPr/>
        </p:nvPicPr>
        <p:blipFill>
          <a:blip r:embed="rId2">
            <a:alphaModFix/>
          </a:blip>
          <a:stretch>
            <a:fill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396977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seño personalizado 5">
  <p:cSld name="Diseño personalizado 5">
    <p:spTree>
      <p:nvGrpSpPr>
        <p:cNvPr id="1" name="Shape 8"/>
        <p:cNvGrpSpPr/>
        <p:nvPr/>
      </p:nvGrpSpPr>
      <p:grpSpPr>
        <a:xfrm>
          <a:off x="0" y="0"/>
          <a:ext cx="0" cy="0"/>
          <a:chOff x="0" y="0"/>
          <a:chExt cx="0" cy="0"/>
        </a:xfrm>
      </p:grpSpPr>
      <p:pic>
        <p:nvPicPr>
          <p:cNvPr id="9" name="Google Shape;9;p3"/>
          <p:cNvPicPr preferRelativeResize="0"/>
          <p:nvPr/>
        </p:nvPicPr>
        <p:blipFill>
          <a:blip r:embed="rId2">
            <a:alphaModFix/>
          </a:blip>
          <a:stretch>
            <a:fillRect/>
          </a:stretch>
        </p:blipFill>
        <p:spPr>
          <a:xfrm>
            <a:off x="1" y="0"/>
            <a:ext cx="12191996" cy="6857987"/>
          </a:xfrm>
          <a:prstGeom prst="rect">
            <a:avLst/>
          </a:prstGeom>
          <a:noFill/>
          <a:ln>
            <a:noFill/>
          </a:ln>
        </p:spPr>
      </p:pic>
    </p:spTree>
    <p:extLst>
      <p:ext uri="{BB962C8B-B14F-4D97-AF65-F5344CB8AC3E}">
        <p14:creationId xmlns:p14="http://schemas.microsoft.com/office/powerpoint/2010/main" val="389755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seño personalizado 1">
  <p:cSld name="Diseño personalizado 1">
    <p:spTree>
      <p:nvGrpSpPr>
        <p:cNvPr id="1" name="Shape 10"/>
        <p:cNvGrpSpPr/>
        <p:nvPr/>
      </p:nvGrpSpPr>
      <p:grpSpPr>
        <a:xfrm>
          <a:off x="0" y="0"/>
          <a:ext cx="0" cy="0"/>
          <a:chOff x="0" y="0"/>
          <a:chExt cx="0" cy="0"/>
        </a:xfrm>
      </p:grpSpPr>
      <p:pic>
        <p:nvPicPr>
          <p:cNvPr id="11" name="Google Shape;11;p4"/>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177261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seño personalizado 4">
  <p:cSld name="Diseño personalizado 4">
    <p:spTree>
      <p:nvGrpSpPr>
        <p:cNvPr id="1" name="Shape 12"/>
        <p:cNvGrpSpPr/>
        <p:nvPr/>
      </p:nvGrpSpPr>
      <p:grpSpPr>
        <a:xfrm>
          <a:off x="0" y="0"/>
          <a:ext cx="0" cy="0"/>
          <a:chOff x="0" y="0"/>
          <a:chExt cx="0" cy="0"/>
        </a:xfrm>
      </p:grpSpPr>
      <p:pic>
        <p:nvPicPr>
          <p:cNvPr id="13" name="Google Shape;13;p5"/>
          <p:cNvPicPr preferRelativeResize="0"/>
          <p:nvPr/>
        </p:nvPicPr>
        <p:blipFill>
          <a:blip r:embed="rId2">
            <a:alphaModFix/>
          </a:blip>
          <a:stretch>
            <a:fillRect/>
          </a:stretch>
        </p:blipFill>
        <p:spPr>
          <a:xfrm>
            <a:off x="754559" y="1"/>
            <a:ext cx="11437439" cy="6857999"/>
          </a:xfrm>
          <a:prstGeom prst="rect">
            <a:avLst/>
          </a:prstGeom>
          <a:noFill/>
          <a:ln>
            <a:noFill/>
          </a:ln>
        </p:spPr>
      </p:pic>
    </p:spTree>
    <p:extLst>
      <p:ext uri="{BB962C8B-B14F-4D97-AF65-F5344CB8AC3E}">
        <p14:creationId xmlns:p14="http://schemas.microsoft.com/office/powerpoint/2010/main" val="1034832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seño personalizado 2">
  <p:cSld name="Diseño personalizado 2">
    <p:spTree>
      <p:nvGrpSpPr>
        <p:cNvPr id="1" name="Shape 14"/>
        <p:cNvGrpSpPr/>
        <p:nvPr/>
      </p:nvGrpSpPr>
      <p:grpSpPr>
        <a:xfrm>
          <a:off x="0" y="0"/>
          <a:ext cx="0" cy="0"/>
          <a:chOff x="0" y="0"/>
          <a:chExt cx="0" cy="0"/>
        </a:xfrm>
      </p:grpSpPr>
      <p:pic>
        <p:nvPicPr>
          <p:cNvPr id="15" name="Google Shape;15;p6"/>
          <p:cNvPicPr preferRelativeResize="0"/>
          <p:nvPr/>
        </p:nvPicPr>
        <p:blipFill rotWithShape="1">
          <a:blip r:embed="rId2">
            <a:alphaModFix/>
          </a:blip>
          <a:srcRect t="39" b="49"/>
          <a:stretch/>
        </p:blipFill>
        <p:spPr>
          <a:xfrm>
            <a:off x="1" y="0"/>
            <a:ext cx="12192004" cy="6852053"/>
          </a:xfrm>
          <a:prstGeom prst="rect">
            <a:avLst/>
          </a:prstGeom>
          <a:noFill/>
          <a:ln>
            <a:noFill/>
          </a:ln>
        </p:spPr>
      </p:pic>
    </p:spTree>
    <p:extLst>
      <p:ext uri="{BB962C8B-B14F-4D97-AF65-F5344CB8AC3E}">
        <p14:creationId xmlns:p14="http://schemas.microsoft.com/office/powerpoint/2010/main" val="854237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seño personalizado 3">
  <p:cSld name="Diseño personalizado 3">
    <p:spTree>
      <p:nvGrpSpPr>
        <p:cNvPr id="1" name="Shape 16"/>
        <p:cNvGrpSpPr/>
        <p:nvPr/>
      </p:nvGrpSpPr>
      <p:grpSpPr>
        <a:xfrm>
          <a:off x="0" y="0"/>
          <a:ext cx="0" cy="0"/>
          <a:chOff x="0" y="0"/>
          <a:chExt cx="0" cy="0"/>
        </a:xfrm>
      </p:grpSpPr>
      <p:pic>
        <p:nvPicPr>
          <p:cNvPr id="17" name="Google Shape;17;p7"/>
          <p:cNvPicPr preferRelativeResize="0"/>
          <p:nvPr/>
        </p:nvPicPr>
        <p:blipFill>
          <a:blip r:embed="rId2">
            <a:alphaModFix/>
          </a:blip>
          <a:stretch>
            <a:fill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3094995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18"/>
        <p:cNvGrpSpPr/>
        <p:nvPr/>
      </p:nvGrpSpPr>
      <p:grpSpPr>
        <a:xfrm>
          <a:off x="0" y="0"/>
          <a:ext cx="0" cy="0"/>
          <a:chOff x="0" y="0"/>
          <a:chExt cx="0" cy="0"/>
        </a:xfrm>
      </p:grpSpPr>
      <p:pic>
        <p:nvPicPr>
          <p:cNvPr id="19" name="Google Shape;19;p8"/>
          <p:cNvPicPr preferRelativeResize="0"/>
          <p:nvPr/>
        </p:nvPicPr>
        <p:blipFill rotWithShape="1">
          <a:blip r:embed="rId2">
            <a:alphaModFix/>
          </a:blip>
          <a:srcRect/>
          <a:stretch/>
        </p:blipFill>
        <p:spPr>
          <a:xfrm>
            <a:off x="1" y="0"/>
            <a:ext cx="12192004" cy="6857987"/>
          </a:xfrm>
          <a:prstGeom prst="rect">
            <a:avLst/>
          </a:prstGeom>
          <a:noFill/>
          <a:ln>
            <a:noFill/>
          </a:ln>
        </p:spPr>
      </p:pic>
    </p:spTree>
    <p:extLst>
      <p:ext uri="{BB962C8B-B14F-4D97-AF65-F5344CB8AC3E}">
        <p14:creationId xmlns:p14="http://schemas.microsoft.com/office/powerpoint/2010/main" val="331410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2"/>
        <p:cNvGrpSpPr/>
        <p:nvPr/>
      </p:nvGrpSpPr>
      <p:grpSpPr>
        <a:xfrm>
          <a:off x="0" y="0"/>
          <a:ext cx="0" cy="0"/>
          <a:chOff x="0" y="0"/>
          <a:chExt cx="0" cy="0"/>
        </a:xfrm>
      </p:grpSpPr>
      <p:sp>
        <p:nvSpPr>
          <p:cNvPr id="23" name="Google Shape;23;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0"/>
        <p:cNvGrpSpPr/>
        <p:nvPr/>
      </p:nvGrpSpPr>
      <p:grpSpPr>
        <a:xfrm>
          <a:off x="0" y="0"/>
          <a:ext cx="0" cy="0"/>
          <a:chOff x="0" y="0"/>
          <a:chExt cx="0" cy="0"/>
        </a:xfrm>
      </p:grpSpPr>
      <p:sp>
        <p:nvSpPr>
          <p:cNvPr id="21" name="Google Shape;21;p9"/>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Char char="●"/>
              <a:defRPr sz="6000"/>
            </a:lvl1pPr>
            <a:lvl2pPr lvl="1" rtl="0">
              <a:spcBef>
                <a:spcPts val="0"/>
              </a:spcBef>
              <a:spcAft>
                <a:spcPts val="0"/>
              </a:spcAft>
              <a:buSzPts val="1100"/>
              <a:buNone/>
              <a:defRPr sz="1467"/>
            </a:lvl2pPr>
            <a:lvl3pPr lvl="2" rtl="0">
              <a:spcBef>
                <a:spcPts val="0"/>
              </a:spcBef>
              <a:spcAft>
                <a:spcPts val="0"/>
              </a:spcAft>
              <a:buSzPts val="1100"/>
              <a:buNone/>
              <a:defRPr sz="1467"/>
            </a:lvl3pPr>
            <a:lvl4pPr lvl="3" rtl="0">
              <a:spcBef>
                <a:spcPts val="0"/>
              </a:spcBef>
              <a:spcAft>
                <a:spcPts val="0"/>
              </a:spcAft>
              <a:buSzPts val="1100"/>
              <a:buNone/>
              <a:defRPr sz="1467"/>
            </a:lvl4pPr>
            <a:lvl5pPr lvl="4" rtl="0">
              <a:spcBef>
                <a:spcPts val="0"/>
              </a:spcBef>
              <a:spcAft>
                <a:spcPts val="0"/>
              </a:spcAft>
              <a:buSzPts val="1100"/>
              <a:buNone/>
              <a:defRPr sz="1467"/>
            </a:lvl5pPr>
            <a:lvl6pPr lvl="5" rtl="0">
              <a:spcBef>
                <a:spcPts val="0"/>
              </a:spcBef>
              <a:spcAft>
                <a:spcPts val="0"/>
              </a:spcAft>
              <a:buSzPts val="1100"/>
              <a:buNone/>
              <a:defRPr sz="1467"/>
            </a:lvl6pPr>
            <a:lvl7pPr lvl="6" rtl="0">
              <a:spcBef>
                <a:spcPts val="0"/>
              </a:spcBef>
              <a:spcAft>
                <a:spcPts val="0"/>
              </a:spcAft>
              <a:buSzPts val="1100"/>
              <a:buNone/>
              <a:defRPr sz="1467"/>
            </a:lvl7pPr>
            <a:lvl8pPr lvl="7" rtl="0">
              <a:spcBef>
                <a:spcPts val="0"/>
              </a:spcBef>
              <a:spcAft>
                <a:spcPts val="0"/>
              </a:spcAft>
              <a:buSzPts val="1100"/>
              <a:buNone/>
              <a:defRPr sz="1467"/>
            </a:lvl8pPr>
            <a:lvl9pPr lvl="8" rtl="0">
              <a:spcBef>
                <a:spcPts val="0"/>
              </a:spcBef>
              <a:spcAft>
                <a:spcPts val="0"/>
              </a:spcAft>
              <a:buSzPts val="1100"/>
              <a:buNone/>
              <a:defRPr sz="1467"/>
            </a:lvl9pPr>
          </a:lstStyle>
          <a:p>
            <a:endParaRPr/>
          </a:p>
        </p:txBody>
      </p:sp>
      <p:sp>
        <p:nvSpPr>
          <p:cNvPr id="22" name="Google Shape;22;p9"/>
          <p:cNvSpPr txBox="1">
            <a:spLocks noGrp="1"/>
          </p:cNvSpPr>
          <p:nvPr>
            <p:ph type="subTitle" idx="1"/>
          </p:nvPr>
        </p:nvSpPr>
        <p:spPr>
          <a:xfrm>
            <a:off x="1524000" y="3602039"/>
            <a:ext cx="9144000" cy="1655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23" name="Google Shape;23;p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24" name="Google Shape;24;p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25" name="Google Shape;25;p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467"/>
            </a:lvl1pPr>
            <a:lvl2pPr marL="0" lvl="1" indent="0" algn="r" rtl="0">
              <a:spcBef>
                <a:spcPts val="0"/>
              </a:spcBef>
              <a:buNone/>
              <a:defRPr sz="1467"/>
            </a:lvl2pPr>
            <a:lvl3pPr marL="0" lvl="2" indent="0" algn="r" rtl="0">
              <a:spcBef>
                <a:spcPts val="0"/>
              </a:spcBef>
              <a:buNone/>
              <a:defRPr sz="1467"/>
            </a:lvl3pPr>
            <a:lvl4pPr marL="0" lvl="3" indent="0" algn="r" rtl="0">
              <a:spcBef>
                <a:spcPts val="0"/>
              </a:spcBef>
              <a:buNone/>
              <a:defRPr sz="1467"/>
            </a:lvl4pPr>
            <a:lvl5pPr marL="0" lvl="4" indent="0" algn="r" rtl="0">
              <a:spcBef>
                <a:spcPts val="0"/>
              </a:spcBef>
              <a:buNone/>
              <a:defRPr sz="1467"/>
            </a:lvl5pPr>
            <a:lvl6pPr marL="0" lvl="5" indent="0" algn="r" rtl="0">
              <a:spcBef>
                <a:spcPts val="0"/>
              </a:spcBef>
              <a:buNone/>
              <a:defRPr sz="1467"/>
            </a:lvl6pPr>
            <a:lvl7pPr marL="0" lvl="6" indent="0" algn="r" rtl="0">
              <a:spcBef>
                <a:spcPts val="0"/>
              </a:spcBef>
              <a:buNone/>
              <a:defRPr sz="1467"/>
            </a:lvl7pPr>
            <a:lvl8pPr marL="0" lvl="7" indent="0" algn="r" rtl="0">
              <a:spcBef>
                <a:spcPts val="0"/>
              </a:spcBef>
              <a:buNone/>
              <a:defRPr sz="1467"/>
            </a:lvl8pPr>
            <a:lvl9pPr marL="0" lvl="8" indent="0" algn="r" rtl="0">
              <a:spcBef>
                <a:spcPts val="0"/>
              </a:spcBef>
              <a:buNone/>
              <a:defRPr sz="1467"/>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597976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24"/>
          <p:cNvSpPr txBox="1">
            <a:spLocks noGrp="1"/>
          </p:cNvSpPr>
          <p:nvPr>
            <p:ph type="body" idx="1"/>
          </p:nvPr>
        </p:nvSpPr>
        <p:spPr>
          <a:xfrm rot="5400000">
            <a:off x="3920332" y="-1256507"/>
            <a:ext cx="4351337"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25"/>
          <p:cNvSpPr>
            <a:spLocks noGrp="1"/>
          </p:cNvSpPr>
          <p:nvPr>
            <p:ph type="pic" idx="2"/>
          </p:nvPr>
        </p:nvSpPr>
        <p:spPr>
          <a:xfrm>
            <a:off x="5183188" y="987425"/>
            <a:ext cx="6172200" cy="4873625"/>
          </a:xfrm>
          <a:prstGeom prst="rect">
            <a:avLst/>
          </a:prstGeom>
          <a:noFill/>
          <a:ln>
            <a:noFill/>
          </a:ln>
        </p:spPr>
      </p:sp>
      <p:sp>
        <p:nvSpPr>
          <p:cNvPr id="37" name="Google Shape;37;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8"/>
        <p:cNvGrpSpPr/>
        <p:nvPr/>
      </p:nvGrpSpPr>
      <p:grpSpPr>
        <a:xfrm>
          <a:off x="0" y="0"/>
          <a:ext cx="0" cy="0"/>
          <a:chOff x="0" y="0"/>
          <a:chExt cx="0" cy="0"/>
        </a:xfrm>
      </p:grpSpPr>
      <p:sp>
        <p:nvSpPr>
          <p:cNvPr id="49" name="Google Shape;4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2"/>
        <p:cNvGrpSpPr/>
        <p:nvPr/>
      </p:nvGrpSpPr>
      <p:grpSpPr>
        <a:xfrm>
          <a:off x="0" y="0"/>
          <a:ext cx="0" cy="0"/>
          <a:chOff x="0" y="0"/>
          <a:chExt cx="0" cy="0"/>
        </a:xfrm>
      </p:grpSpPr>
      <p:sp>
        <p:nvSpPr>
          <p:cNvPr id="53" name="Google Shape;53;p2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4" name="Google Shape;5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6"/>
        <p:cNvGrpSpPr/>
        <p:nvPr/>
      </p:nvGrpSpPr>
      <p:grpSpPr>
        <a:xfrm>
          <a:off x="0" y="0"/>
          <a:ext cx="0" cy="0"/>
          <a:chOff x="0" y="0"/>
          <a:chExt cx="0" cy="0"/>
        </a:xfrm>
      </p:grpSpPr>
      <p:sp>
        <p:nvSpPr>
          <p:cNvPr id="67" name="Google Shape;67;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1"/>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552731159"/>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chart" Target="../charts/chart10.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1.xml"/><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chart" Target="../charts/chart1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chart" Target="../charts/chart18.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chart" Target="../charts/chart2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3.jp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1.png"/><Relationship Id="rId5" Type="http://schemas.openxmlformats.org/officeDocument/2006/relationships/diagramData" Target="../diagrams/data1.xml"/><Relationship Id="rId10" Type="http://schemas.openxmlformats.org/officeDocument/2006/relationships/chart" Target="../charts/chart5.xml"/><Relationship Id="rId4" Type="http://schemas.openxmlformats.org/officeDocument/2006/relationships/chart" Target="../charts/chart4.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DJI_0603.jpg"/>
          <p:cNvPicPr preferRelativeResize="0"/>
          <p:nvPr/>
        </p:nvPicPr>
        <p:blipFill rotWithShape="1">
          <a:blip r:embed="rId3">
            <a:alphaModFix amt="38038"/>
          </a:blip>
          <a:srcRect t="22689" b="18832"/>
          <a:stretch/>
        </p:blipFill>
        <p:spPr>
          <a:xfrm>
            <a:off x="-77787" y="0"/>
            <a:ext cx="12269787" cy="5376862"/>
          </a:xfrm>
          <a:prstGeom prst="rect">
            <a:avLst/>
          </a:prstGeom>
          <a:noFill/>
          <a:ln>
            <a:noFill/>
          </a:ln>
        </p:spPr>
      </p:pic>
      <p:sp>
        <p:nvSpPr>
          <p:cNvPr id="89" name="Google Shape;89;p1"/>
          <p:cNvSpPr txBox="1"/>
          <p:nvPr/>
        </p:nvSpPr>
        <p:spPr>
          <a:xfrm>
            <a:off x="-15875" y="0"/>
            <a:ext cx="12192000" cy="5376862"/>
          </a:xfrm>
          <a:prstGeom prst="rect">
            <a:avLst/>
          </a:prstGeom>
          <a:solidFill>
            <a:srgbClr val="404040">
              <a:alpha val="5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4087812" y="5722937"/>
            <a:ext cx="3816350" cy="896937"/>
          </a:xfrm>
          <a:prstGeom prst="rect">
            <a:avLst/>
          </a:prstGeom>
          <a:noFill/>
          <a:ln>
            <a:noFill/>
          </a:ln>
        </p:spPr>
      </p:pic>
      <p:sp>
        <p:nvSpPr>
          <p:cNvPr id="91" name="Google Shape;91;p1"/>
          <p:cNvSpPr txBox="1"/>
          <p:nvPr/>
        </p:nvSpPr>
        <p:spPr>
          <a:xfrm>
            <a:off x="871536" y="1697569"/>
            <a:ext cx="9796463" cy="1544637"/>
          </a:xfrm>
          <a:prstGeom prst="rect">
            <a:avLst/>
          </a:prstGeom>
          <a:noFill/>
          <a:ln>
            <a:noFill/>
          </a:ln>
          <a:effectLst>
            <a:outerShdw blurRad="63500" dist="38100" dir="2700000">
              <a:srgbClr val="808080">
                <a:alpha val="39607"/>
              </a:srgbClr>
            </a:outerShdw>
          </a:effectLst>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400"/>
              <a:buFont typeface="Arial Black"/>
              <a:buNone/>
            </a:pPr>
            <a:r>
              <a:rPr lang="en-US" sz="4400" b="0" i="0" u="none" dirty="0">
                <a:solidFill>
                  <a:schemeClr val="lt1"/>
                </a:solidFill>
                <a:latin typeface="Arial Black"/>
                <a:ea typeface="Arial Black"/>
                <a:cs typeface="Arial Black"/>
                <a:sym typeface="Arial Black"/>
              </a:rPr>
              <a:t>5.1. EJECUCIÓN PRESUPUESTO DE INVERSIÓN</a:t>
            </a:r>
            <a:endParaRPr dirty="0"/>
          </a:p>
          <a:p>
            <a:pPr marL="0" marR="0" lvl="0" indent="0" algn="ctr" rtl="0">
              <a:lnSpc>
                <a:spcPct val="90000"/>
              </a:lnSpc>
              <a:spcBef>
                <a:spcPts val="0"/>
              </a:spcBef>
              <a:spcAft>
                <a:spcPts val="0"/>
              </a:spcAft>
              <a:buClr>
                <a:srgbClr val="FFFF00"/>
              </a:buClr>
              <a:buSzPts val="4400"/>
              <a:buFont typeface="Arial Black"/>
              <a:buNone/>
            </a:pPr>
            <a:r>
              <a:rPr lang="en-US" sz="4400" b="0" i="0" u="none" dirty="0">
                <a:solidFill>
                  <a:srgbClr val="FFFF00"/>
                </a:solidFill>
                <a:latin typeface="Arial Black"/>
                <a:ea typeface="Arial Black"/>
                <a:cs typeface="Arial Black"/>
                <a:sym typeface="Arial Black"/>
              </a:rPr>
              <a:t>SECTOR MOVILIDAD</a:t>
            </a:r>
            <a:endParaRPr dirty="0"/>
          </a:p>
        </p:txBody>
      </p:sp>
      <p:sp>
        <p:nvSpPr>
          <p:cNvPr id="92" name="Google Shape;92;p1"/>
          <p:cNvSpPr txBox="1"/>
          <p:nvPr/>
        </p:nvSpPr>
        <p:spPr>
          <a:xfrm>
            <a:off x="3640137" y="3379787"/>
            <a:ext cx="4614900" cy="461700"/>
          </a:xfrm>
          <a:prstGeom prst="rect">
            <a:avLst/>
          </a:prstGeom>
          <a:noFill/>
          <a:ln>
            <a:noFill/>
          </a:ln>
          <a:effectLst>
            <a:outerShdw blurRad="63500" dist="38100" dir="2700000">
              <a:srgbClr val="808080">
                <a:alpha val="3960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8D423"/>
              </a:buClr>
              <a:buSzPts val="2400"/>
              <a:buFont typeface="Arial"/>
              <a:buNone/>
            </a:pPr>
            <a:r>
              <a:rPr lang="en-US" sz="2400" b="1" i="0" u="none">
                <a:solidFill>
                  <a:srgbClr val="C8D423"/>
                </a:solidFill>
                <a:latin typeface="Arial"/>
                <a:ea typeface="Arial"/>
                <a:cs typeface="Arial"/>
                <a:sym typeface="Arial"/>
              </a:rPr>
              <a:t>Corte 31 de </a:t>
            </a:r>
            <a:r>
              <a:rPr lang="en-US" sz="2400" b="1">
                <a:solidFill>
                  <a:srgbClr val="C8D423"/>
                </a:solidFill>
              </a:rPr>
              <a:t>octu</a:t>
            </a:r>
            <a:r>
              <a:rPr lang="en-US" sz="2400" b="1" i="0" u="none">
                <a:solidFill>
                  <a:srgbClr val="C8D423"/>
                </a:solidFill>
                <a:latin typeface="Arial"/>
                <a:ea typeface="Arial"/>
                <a:cs typeface="Arial"/>
                <a:sym typeface="Arial"/>
              </a:rPr>
              <a:t>bre de 202</a:t>
            </a:r>
            <a:r>
              <a:rPr lang="en-US" sz="2400" b="1">
                <a:solidFill>
                  <a:srgbClr val="C8D423"/>
                </a:solidFill>
              </a:rPr>
              <a:t>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p:nvPr/>
        </p:nvSpPr>
        <p:spPr>
          <a:xfrm>
            <a:off x="296862" y="142866"/>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dirty="0">
                <a:solidFill>
                  <a:srgbClr val="7F7F7F"/>
                </a:solidFill>
                <a:latin typeface="Arial Black"/>
                <a:ea typeface="Arial Black"/>
                <a:cs typeface="Arial Black"/>
                <a:sym typeface="Arial Black"/>
              </a:rPr>
              <a:t>Metas</a:t>
            </a:r>
            <a:endParaRPr dirty="0"/>
          </a:p>
          <a:p>
            <a:pPr marL="0" marR="0" lvl="0" indent="0" algn="l" rtl="0">
              <a:lnSpc>
                <a:spcPct val="100000"/>
              </a:lnSpc>
              <a:spcBef>
                <a:spcPts val="0"/>
              </a:spcBef>
              <a:spcAft>
                <a:spcPts val="0"/>
              </a:spcAft>
              <a:buClr>
                <a:srgbClr val="CAD24C"/>
              </a:buClr>
              <a:buSzPts val="2800"/>
              <a:buFont typeface="Arial Black"/>
              <a:buNone/>
            </a:pPr>
            <a:r>
              <a:rPr lang="en-US" sz="2800" b="0" i="0" u="none" dirty="0">
                <a:solidFill>
                  <a:srgbClr val="CAD24C"/>
                </a:solidFill>
                <a:latin typeface="Arial Black"/>
                <a:ea typeface="Arial Black"/>
                <a:cs typeface="Arial Black"/>
                <a:sym typeface="Arial Black"/>
              </a:rPr>
              <a:t>SDM + IDU</a:t>
            </a:r>
            <a:endParaRPr dirty="0"/>
          </a:p>
        </p:txBody>
      </p:sp>
      <p:sp>
        <p:nvSpPr>
          <p:cNvPr id="160" name="Google Shape;160;p8"/>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62" name="Google Shape;162;p8"/>
          <p:cNvPicPr preferRelativeResize="0"/>
          <p:nvPr/>
        </p:nvPicPr>
        <p:blipFill rotWithShape="1">
          <a:blip r:embed="rId3">
            <a:alphaModFix/>
          </a:blip>
          <a:srcRect/>
          <a:stretch/>
        </p:blipFill>
        <p:spPr>
          <a:xfrm>
            <a:off x="3395662" y="3419458"/>
            <a:ext cx="1189037" cy="531812"/>
          </a:xfrm>
          <a:prstGeom prst="rect">
            <a:avLst/>
          </a:prstGeom>
          <a:noFill/>
          <a:ln>
            <a:noFill/>
          </a:ln>
        </p:spPr>
      </p:pic>
      <p:pic>
        <p:nvPicPr>
          <p:cNvPr id="163" name="Google Shape;163;p8" descr="Secretaría de Movilidad - Home | Facebook"/>
          <p:cNvPicPr preferRelativeResize="0"/>
          <p:nvPr/>
        </p:nvPicPr>
        <p:blipFill rotWithShape="1">
          <a:blip r:embed="rId4">
            <a:alphaModFix/>
          </a:blip>
          <a:srcRect/>
          <a:stretch/>
        </p:blipFill>
        <p:spPr>
          <a:xfrm>
            <a:off x="1131887" y="1362074"/>
            <a:ext cx="696912" cy="647700"/>
          </a:xfrm>
          <a:prstGeom prst="rect">
            <a:avLst/>
          </a:prstGeom>
          <a:noFill/>
          <a:ln>
            <a:noFill/>
          </a:ln>
        </p:spPr>
      </p:pic>
      <p:sp>
        <p:nvSpPr>
          <p:cNvPr id="165" name="Google Shape;165;p8"/>
          <p:cNvSpPr txBox="1"/>
          <p:nvPr/>
        </p:nvSpPr>
        <p:spPr>
          <a:xfrm>
            <a:off x="6863556" y="4822517"/>
            <a:ext cx="4662487" cy="4302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Calibri"/>
              <a:buNone/>
            </a:pPr>
            <a:r>
              <a:rPr lang="en-US" sz="1100" b="0" i="0" u="none" dirty="0">
                <a:solidFill>
                  <a:schemeClr val="dk1"/>
                </a:solidFill>
                <a:latin typeface="Calibri"/>
                <a:ea typeface="Calibri"/>
                <a:cs typeface="Calibri"/>
                <a:sym typeface="Calibri"/>
              </a:rPr>
              <a:t>Nota: En </a:t>
            </a:r>
            <a:r>
              <a:rPr lang="en-US" sz="1100" b="0" i="0" u="none" dirty="0" err="1">
                <a:solidFill>
                  <a:schemeClr val="dk1"/>
                </a:solidFill>
                <a:latin typeface="Calibri"/>
                <a:ea typeface="Calibri"/>
                <a:cs typeface="Calibri"/>
                <a:sym typeface="Calibri"/>
              </a:rPr>
              <a:t>el</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reporte</a:t>
            </a:r>
            <a:r>
              <a:rPr lang="en-US" sz="1100" b="0" i="0" u="none" dirty="0">
                <a:solidFill>
                  <a:schemeClr val="dk1"/>
                </a:solidFill>
                <a:latin typeface="Calibri"/>
                <a:ea typeface="Calibri"/>
                <a:cs typeface="Calibri"/>
                <a:sym typeface="Calibri"/>
              </a:rPr>
              <a:t> de </a:t>
            </a:r>
            <a:r>
              <a:rPr lang="en-US" sz="1100" b="0" i="0" u="none" dirty="0" err="1">
                <a:solidFill>
                  <a:schemeClr val="dk1"/>
                </a:solidFill>
                <a:latin typeface="Calibri"/>
                <a:ea typeface="Calibri"/>
                <a:cs typeface="Calibri"/>
                <a:sym typeface="Calibri"/>
              </a:rPr>
              <a:t>cupos</a:t>
            </a:r>
            <a:r>
              <a:rPr lang="en-US" sz="1100" b="0" i="0" u="none" dirty="0">
                <a:solidFill>
                  <a:schemeClr val="dk1"/>
                </a:solidFill>
                <a:latin typeface="Calibri"/>
                <a:ea typeface="Calibri"/>
                <a:cs typeface="Calibri"/>
                <a:sym typeface="Calibri"/>
              </a:rPr>
              <a:t> de </a:t>
            </a:r>
            <a:r>
              <a:rPr lang="en-US" sz="1100" b="0" i="0" u="none" dirty="0" err="1">
                <a:solidFill>
                  <a:schemeClr val="dk1"/>
                </a:solidFill>
                <a:latin typeface="Calibri"/>
                <a:ea typeface="Calibri"/>
                <a:cs typeface="Calibri"/>
                <a:sym typeface="Calibri"/>
              </a:rPr>
              <a:t>infraestructura</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pública</a:t>
            </a:r>
            <a:r>
              <a:rPr lang="en-US" sz="1100" b="0" i="0" u="none" dirty="0">
                <a:solidFill>
                  <a:schemeClr val="dk1"/>
                </a:solidFill>
                <a:latin typeface="Calibri"/>
                <a:ea typeface="Calibri"/>
                <a:cs typeface="Calibri"/>
                <a:sym typeface="Calibri"/>
              </a:rPr>
              <a:t> se </a:t>
            </a:r>
            <a:r>
              <a:rPr lang="en-US" sz="1100" b="0" i="0" u="none" dirty="0" err="1">
                <a:solidFill>
                  <a:schemeClr val="dk1"/>
                </a:solidFill>
                <a:latin typeface="Calibri"/>
                <a:ea typeface="Calibri"/>
                <a:cs typeface="Calibri"/>
                <a:sym typeface="Calibri"/>
              </a:rPr>
              <a:t>incluyen</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los</a:t>
            </a:r>
            <a:r>
              <a:rPr lang="en-US" sz="1100" b="0" i="0" u="none" dirty="0">
                <a:solidFill>
                  <a:schemeClr val="dk1"/>
                </a:solidFill>
                <a:latin typeface="Calibri"/>
                <a:ea typeface="Calibri"/>
                <a:cs typeface="Calibri"/>
                <a:sym typeface="Calibri"/>
              </a:rPr>
              <a:t> cicloparqueaderos </a:t>
            </a:r>
            <a:r>
              <a:rPr lang="en-US" sz="1100" b="0" i="0" u="none" dirty="0" err="1">
                <a:solidFill>
                  <a:schemeClr val="dk1"/>
                </a:solidFill>
                <a:latin typeface="Calibri"/>
                <a:ea typeface="Calibri"/>
                <a:cs typeface="Calibri"/>
                <a:sym typeface="Calibri"/>
              </a:rPr>
              <a:t>reportados</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por</a:t>
            </a:r>
            <a:r>
              <a:rPr lang="en-US" sz="1100" b="0" i="0" u="none" dirty="0">
                <a:solidFill>
                  <a:schemeClr val="dk1"/>
                </a:solidFill>
                <a:latin typeface="Calibri"/>
                <a:ea typeface="Calibri"/>
                <a:cs typeface="Calibri"/>
                <a:sym typeface="Calibri"/>
              </a:rPr>
              <a:t> </a:t>
            </a:r>
            <a:r>
              <a:rPr lang="en-US" sz="1100" b="0" i="0" u="none" dirty="0" err="1">
                <a:solidFill>
                  <a:schemeClr val="dk1"/>
                </a:solidFill>
                <a:latin typeface="Calibri"/>
                <a:ea typeface="Calibri"/>
                <a:cs typeface="Calibri"/>
                <a:sym typeface="Calibri"/>
              </a:rPr>
              <a:t>el</a:t>
            </a:r>
            <a:r>
              <a:rPr lang="en-US" sz="1100" b="0" i="0" u="none" dirty="0">
                <a:solidFill>
                  <a:schemeClr val="dk1"/>
                </a:solidFill>
                <a:latin typeface="Calibri"/>
                <a:ea typeface="Calibri"/>
                <a:cs typeface="Calibri"/>
                <a:sym typeface="Calibri"/>
              </a:rPr>
              <a:t> IDU.</a:t>
            </a:r>
            <a:endParaRPr dirty="0"/>
          </a:p>
        </p:txBody>
      </p:sp>
      <p:graphicFrame>
        <p:nvGraphicFramePr>
          <p:cNvPr id="2" name="Gráfico 1">
            <a:extLst>
              <a:ext uri="{FF2B5EF4-FFF2-40B4-BE49-F238E27FC236}">
                <a16:creationId xmlns:a16="http://schemas.microsoft.com/office/drawing/2014/main" id="{00000000-0008-0000-2600-000014000000}"/>
              </a:ext>
            </a:extLst>
          </p:cNvPr>
          <p:cNvGraphicFramePr>
            <a:graphicFrameLocks/>
          </p:cNvGraphicFramePr>
          <p:nvPr>
            <p:extLst>
              <p:ext uri="{D42A27DB-BD31-4B8C-83A1-F6EECF244321}">
                <p14:modId xmlns:p14="http://schemas.microsoft.com/office/powerpoint/2010/main" val="4183969629"/>
              </p:ext>
            </p:extLst>
          </p:nvPr>
        </p:nvGraphicFramePr>
        <p:xfrm>
          <a:off x="6031" y="1357311"/>
          <a:ext cx="5693887" cy="5089983"/>
        </p:xfrm>
        <a:graphic>
          <a:graphicData uri="http://schemas.openxmlformats.org/drawingml/2006/chart">
            <c:chart xmlns:c="http://schemas.openxmlformats.org/drawingml/2006/chart" xmlns:r="http://schemas.openxmlformats.org/officeDocument/2006/relationships" r:id="rId5"/>
          </a:graphicData>
        </a:graphic>
      </p:graphicFrame>
      <p:pic>
        <p:nvPicPr>
          <p:cNvPr id="5" name="Imagen 18">
            <a:extLst>
              <a:ext uri="{FF2B5EF4-FFF2-40B4-BE49-F238E27FC236}">
                <a16:creationId xmlns:a16="http://schemas.microsoft.com/office/drawing/2014/main" id="{2387A06D-80D3-B64C-282D-3DD1AD0B037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89C5E7F3-FEAC-3053-70DF-32CC7F1B3E84}"/>
              </a:ext>
            </a:extLst>
          </p:cNvPr>
          <p:cNvSpPr/>
          <p:nvPr/>
        </p:nvSpPr>
        <p:spPr>
          <a:xfrm>
            <a:off x="1988701" y="1528365"/>
            <a:ext cx="965953" cy="2706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100,8%</a:t>
            </a:r>
            <a:endParaRPr lang="es-CO" dirty="0"/>
          </a:p>
        </p:txBody>
      </p:sp>
      <p:sp>
        <p:nvSpPr>
          <p:cNvPr id="7" name="Rectángulo 6">
            <a:extLst>
              <a:ext uri="{FF2B5EF4-FFF2-40B4-BE49-F238E27FC236}">
                <a16:creationId xmlns:a16="http://schemas.microsoft.com/office/drawing/2014/main" id="{7F81A08D-3694-7E5A-81A4-798AD93EEBBE}"/>
              </a:ext>
            </a:extLst>
          </p:cNvPr>
          <p:cNvSpPr/>
          <p:nvPr/>
        </p:nvSpPr>
        <p:spPr>
          <a:xfrm>
            <a:off x="4377593" y="4100547"/>
            <a:ext cx="965953" cy="2706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65%</a:t>
            </a:r>
            <a:endParaRPr lang="es-CO" dirty="0"/>
          </a:p>
        </p:txBody>
      </p:sp>
      <p:graphicFrame>
        <p:nvGraphicFramePr>
          <p:cNvPr id="8" name="Tabla 7">
            <a:extLst>
              <a:ext uri="{FF2B5EF4-FFF2-40B4-BE49-F238E27FC236}">
                <a16:creationId xmlns:a16="http://schemas.microsoft.com/office/drawing/2014/main" id="{F6447AD2-4CE4-9F77-D5FB-F5338434EC51}"/>
              </a:ext>
            </a:extLst>
          </p:cNvPr>
          <p:cNvGraphicFramePr>
            <a:graphicFrameLocks noGrp="1"/>
          </p:cNvGraphicFramePr>
          <p:nvPr>
            <p:extLst>
              <p:ext uri="{D42A27DB-BD31-4B8C-83A1-F6EECF244321}">
                <p14:modId xmlns:p14="http://schemas.microsoft.com/office/powerpoint/2010/main" val="1786502422"/>
              </p:ext>
            </p:extLst>
          </p:nvPr>
        </p:nvGraphicFramePr>
        <p:xfrm>
          <a:off x="6206332" y="1713690"/>
          <a:ext cx="2743200" cy="3009900"/>
        </p:xfrm>
        <a:graphic>
          <a:graphicData uri="http://schemas.openxmlformats.org/drawingml/2006/table">
            <a:tbl>
              <a:tblPr/>
              <a:tblGrid>
                <a:gridCol w="1981200">
                  <a:extLst>
                    <a:ext uri="{9D8B030D-6E8A-4147-A177-3AD203B41FA5}">
                      <a16:colId xmlns:a16="http://schemas.microsoft.com/office/drawing/2014/main" val="3487681195"/>
                    </a:ext>
                  </a:extLst>
                </a:gridCol>
                <a:gridCol w="762000">
                  <a:extLst>
                    <a:ext uri="{9D8B030D-6E8A-4147-A177-3AD203B41FA5}">
                      <a16:colId xmlns:a16="http://schemas.microsoft.com/office/drawing/2014/main" val="1984499881"/>
                    </a:ext>
                  </a:extLst>
                </a:gridCol>
              </a:tblGrid>
              <a:tr h="571500">
                <a:tc>
                  <a:txBody>
                    <a:bodyPr/>
                    <a:lstStyle/>
                    <a:p>
                      <a:pPr algn="ctr" fontAlgn="ctr"/>
                      <a:r>
                        <a:rPr lang="es-CO" sz="1500" b="1" i="0" u="none" strike="noStrike" dirty="0">
                          <a:solidFill>
                            <a:schemeClr val="tx1"/>
                          </a:solidFill>
                          <a:effectLst/>
                          <a:latin typeface="Calibri" panose="020F0502020204030204" pitchFamily="34" charset="0"/>
                        </a:rPr>
                        <a:t>Indicadores SDM</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s-CO" sz="1500" b="1" i="0" u="none" strike="noStrike" dirty="0">
                          <a:solidFill>
                            <a:schemeClr val="tx1"/>
                          </a:solidFill>
                          <a:effectLst/>
                          <a:latin typeface="Calibri" panose="020F0502020204030204" pitchFamily="34" charset="0"/>
                        </a:rPr>
                        <a:t>Sistema de reporte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486261408"/>
                  </a:ext>
                </a:extLst>
              </a:tr>
              <a:tr h="600075">
                <a:tc>
                  <a:txBody>
                    <a:bodyPr/>
                    <a:lstStyle/>
                    <a:p>
                      <a:pPr algn="l" fontAlgn="ctr"/>
                      <a:r>
                        <a:rPr lang="es-CO" sz="1500" b="1" i="0" u="none" strike="noStrike" dirty="0">
                          <a:solidFill>
                            <a:schemeClr val="tx1"/>
                          </a:solidFill>
                          <a:effectLst/>
                          <a:latin typeface="Calibri" panose="020F0502020204030204" pitchFamily="34" charset="0"/>
                        </a:rPr>
                        <a:t># de cupos de </a:t>
                      </a:r>
                      <a:r>
                        <a:rPr lang="es-CO" sz="1500" b="1" i="0" u="none" strike="noStrike" dirty="0" err="1">
                          <a:solidFill>
                            <a:schemeClr val="tx1"/>
                          </a:solidFill>
                          <a:effectLst/>
                          <a:latin typeface="Calibri" panose="020F0502020204030204" pitchFamily="34" charset="0"/>
                        </a:rPr>
                        <a:t>cicloparquederos</a:t>
                      </a:r>
                      <a:r>
                        <a:rPr lang="es-CO" sz="1500" b="1" i="0" u="none" strike="noStrike" dirty="0">
                          <a:solidFill>
                            <a:schemeClr val="tx1"/>
                          </a:solidFill>
                          <a:effectLst/>
                          <a:latin typeface="Calibri" panose="020F0502020204030204" pitchFamily="34" charset="0"/>
                        </a:rPr>
                        <a:t> gestionados en infraestructura pública</a:t>
                      </a:r>
                    </a:p>
                    <a:p>
                      <a:pPr algn="l" fontAlgn="ctr"/>
                      <a:endParaRPr lang="es-CO" sz="1500" b="1" i="0" u="none" strike="noStrike" dirty="0">
                        <a:solidFill>
                          <a:schemeClr val="tx1"/>
                        </a:solidFill>
                        <a:effectLst/>
                        <a:latin typeface="Calibri" panose="020F0502020204030204" pitchFamily="34" charset="0"/>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s-CO" sz="1500" b="0" i="0" u="none" strike="noStrike" dirty="0">
                          <a:solidFill>
                            <a:schemeClr val="tx1"/>
                          </a:solidFill>
                          <a:effectLst/>
                          <a:latin typeface="Calibri" panose="020F0502020204030204" pitchFamily="34" charset="0"/>
                        </a:rPr>
                        <a:t>SEGPLAN</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2109441294"/>
                  </a:ext>
                </a:extLst>
              </a:tr>
              <a:tr h="600075">
                <a:tc>
                  <a:txBody>
                    <a:bodyPr/>
                    <a:lstStyle/>
                    <a:p>
                      <a:pPr algn="l" fontAlgn="ctr"/>
                      <a:r>
                        <a:rPr lang="es-CO" sz="1500" b="1" i="0" u="none" strike="noStrike">
                          <a:solidFill>
                            <a:schemeClr val="tx1"/>
                          </a:solidFill>
                          <a:effectLst/>
                          <a:latin typeface="Calibri" panose="020F0502020204030204" pitchFamily="34" charset="0"/>
                        </a:rPr>
                        <a:t># de cupos de cicloparquederos gestionados en infraestructura privada</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s-CO" sz="1500" b="0" i="0" u="none" strike="noStrike" dirty="0">
                          <a:solidFill>
                            <a:schemeClr val="tx1"/>
                          </a:solidFill>
                          <a:effectLst/>
                          <a:latin typeface="Calibri" panose="020F0502020204030204" pitchFamily="34" charset="0"/>
                        </a:rPr>
                        <a:t>EMRE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690327941"/>
                  </a:ext>
                </a:extLst>
              </a:tr>
              <a:tr h="200025">
                <a:tc>
                  <a:txBody>
                    <a:bodyPr/>
                    <a:lstStyle/>
                    <a:p>
                      <a:pPr algn="ctr" fontAlgn="ctr"/>
                      <a:r>
                        <a:rPr lang="es-CO" sz="1500" b="1" i="0" u="none" strike="noStrike">
                          <a:solidFill>
                            <a:schemeClr val="tx1"/>
                          </a:solidFill>
                          <a:effectLst/>
                          <a:latin typeface="Calibri" panose="020F0502020204030204" pitchFamily="34" charset="0"/>
                        </a:rPr>
                        <a:t>Total</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endParaRPr lang="es-CO" sz="15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119926692"/>
                  </a:ext>
                </a:extLst>
              </a:tr>
            </a:tbl>
          </a:graphicData>
        </a:graphic>
      </p:graphicFrame>
      <p:graphicFrame>
        <p:nvGraphicFramePr>
          <p:cNvPr id="9" name="Tabla 8">
            <a:extLst>
              <a:ext uri="{FF2B5EF4-FFF2-40B4-BE49-F238E27FC236}">
                <a16:creationId xmlns:a16="http://schemas.microsoft.com/office/drawing/2014/main" id="{F6173C50-B4CA-4294-3306-F31173140EC8}"/>
              </a:ext>
            </a:extLst>
          </p:cNvPr>
          <p:cNvGraphicFramePr>
            <a:graphicFrameLocks noGrp="1"/>
          </p:cNvGraphicFramePr>
          <p:nvPr>
            <p:extLst>
              <p:ext uri="{D42A27DB-BD31-4B8C-83A1-F6EECF244321}">
                <p14:modId xmlns:p14="http://schemas.microsoft.com/office/powerpoint/2010/main" val="2640507246"/>
              </p:ext>
            </p:extLst>
          </p:nvPr>
        </p:nvGraphicFramePr>
        <p:xfrm>
          <a:off x="8955884" y="1713689"/>
          <a:ext cx="2969416" cy="3045803"/>
        </p:xfrm>
        <a:graphic>
          <a:graphicData uri="http://schemas.openxmlformats.org/drawingml/2006/table">
            <a:tbl>
              <a:tblPr/>
              <a:tblGrid>
                <a:gridCol w="1025024">
                  <a:extLst>
                    <a:ext uri="{9D8B030D-6E8A-4147-A177-3AD203B41FA5}">
                      <a16:colId xmlns:a16="http://schemas.microsoft.com/office/drawing/2014/main" val="3639175999"/>
                    </a:ext>
                  </a:extLst>
                </a:gridCol>
                <a:gridCol w="809364">
                  <a:extLst>
                    <a:ext uri="{9D8B030D-6E8A-4147-A177-3AD203B41FA5}">
                      <a16:colId xmlns:a16="http://schemas.microsoft.com/office/drawing/2014/main" val="2873534557"/>
                    </a:ext>
                  </a:extLst>
                </a:gridCol>
                <a:gridCol w="1135028">
                  <a:extLst>
                    <a:ext uri="{9D8B030D-6E8A-4147-A177-3AD203B41FA5}">
                      <a16:colId xmlns:a16="http://schemas.microsoft.com/office/drawing/2014/main" val="2757878986"/>
                    </a:ext>
                  </a:extLst>
                </a:gridCol>
              </a:tblGrid>
              <a:tr h="681448">
                <a:tc>
                  <a:txBody>
                    <a:bodyPr/>
                    <a:lstStyle/>
                    <a:p>
                      <a:pPr algn="ctr" fontAlgn="ctr"/>
                      <a:r>
                        <a:rPr lang="es-CO" sz="1500" b="1" i="0" u="none" strike="noStrike" dirty="0">
                          <a:solidFill>
                            <a:schemeClr val="tx1"/>
                          </a:solidFill>
                          <a:effectLst/>
                          <a:latin typeface="Calibri" panose="020F0502020204030204" pitchFamily="34" charset="0"/>
                        </a:rPr>
                        <a:t>Total programado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s-CO" sz="1500" b="1" i="0" u="none" strike="noStrike" dirty="0">
                          <a:solidFill>
                            <a:schemeClr val="tx1"/>
                          </a:solidFill>
                          <a:effectLst/>
                          <a:latin typeface="Calibri" panose="020F0502020204030204" pitchFamily="34" charset="0"/>
                        </a:rPr>
                        <a:t>Total ejecutado</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s-CO" sz="1500" b="1" i="0" u="none" strike="noStrike">
                          <a:solidFill>
                            <a:schemeClr val="tx1"/>
                          </a:solidFill>
                          <a:effectLst/>
                          <a:latin typeface="Calibri" panose="020F0502020204030204" pitchFamily="34" charset="0"/>
                        </a:rPr>
                        <a:t>% de cumplimiento</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705023200"/>
                  </a:ext>
                </a:extLst>
              </a:tr>
              <a:tr h="1169473">
                <a:tc>
                  <a:txBody>
                    <a:bodyPr/>
                    <a:lstStyle/>
                    <a:p>
                      <a:pPr algn="ctr" fontAlgn="ctr"/>
                      <a:r>
                        <a:rPr lang="es-CO" sz="1500" b="1" i="0" u="none" strike="noStrike" dirty="0">
                          <a:solidFill>
                            <a:schemeClr val="tx1"/>
                          </a:solidFill>
                          <a:effectLst/>
                          <a:latin typeface="Calibri" panose="020F0502020204030204" pitchFamily="34" charset="0"/>
                        </a:rPr>
                        <a:t>33.646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ctr"/>
                      <a:r>
                        <a:rPr lang="es-CO" sz="1500" b="1" i="0" u="none" strike="noStrike">
                          <a:solidFill>
                            <a:schemeClr val="tx1"/>
                          </a:solidFill>
                          <a:effectLst/>
                          <a:latin typeface="Calibri" panose="020F0502020204030204" pitchFamily="34" charset="0"/>
                        </a:rPr>
                        <a:t>33.924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ctr"/>
                      <a:r>
                        <a:rPr lang="es-CO" sz="1500" b="1" i="0" u="none" strike="noStrike" dirty="0">
                          <a:solidFill>
                            <a:schemeClr val="tx1"/>
                          </a:solidFill>
                          <a:effectLst/>
                          <a:latin typeface="Calibri" panose="020F0502020204030204" pitchFamily="34" charset="0"/>
                        </a:rPr>
                        <a:t>100,8%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807376481"/>
                  </a:ext>
                </a:extLst>
              </a:tr>
              <a:tr h="887670">
                <a:tc>
                  <a:txBody>
                    <a:bodyPr/>
                    <a:lstStyle/>
                    <a:p>
                      <a:pPr algn="ctr" fontAlgn="ctr"/>
                      <a:r>
                        <a:rPr lang="es-CO" sz="1500" b="1" i="0" u="none" strike="noStrike">
                          <a:solidFill>
                            <a:schemeClr val="tx1"/>
                          </a:solidFill>
                          <a:effectLst/>
                          <a:latin typeface="Calibri" panose="020F0502020204030204" pitchFamily="34" charset="0"/>
                        </a:rPr>
                        <a:t>16.354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ctr"/>
                      <a:r>
                        <a:rPr lang="es-CO" sz="1500" b="1" i="0" u="none" strike="noStrike">
                          <a:solidFill>
                            <a:schemeClr val="tx1"/>
                          </a:solidFill>
                          <a:effectLst/>
                          <a:latin typeface="Calibri" panose="020F0502020204030204" pitchFamily="34" charset="0"/>
                        </a:rPr>
                        <a:t>16.960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tc>
                  <a:txBody>
                    <a:bodyPr/>
                    <a:lstStyle/>
                    <a:p>
                      <a:pPr algn="ctr" fontAlgn="ctr"/>
                      <a:r>
                        <a:rPr lang="es-CO" sz="1500" b="1" i="0" u="none" strike="noStrike" dirty="0">
                          <a:solidFill>
                            <a:schemeClr val="tx1"/>
                          </a:solidFill>
                          <a:effectLst/>
                          <a:latin typeface="Calibri" panose="020F0502020204030204" pitchFamily="34" charset="0"/>
                        </a:rPr>
                        <a:t>98,0%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066388053"/>
                  </a:ext>
                </a:extLst>
              </a:tr>
              <a:tr h="307212">
                <a:tc>
                  <a:txBody>
                    <a:bodyPr/>
                    <a:lstStyle/>
                    <a:p>
                      <a:pPr algn="ctr" fontAlgn="ctr"/>
                      <a:r>
                        <a:rPr lang="es-CO" sz="1500" b="1" i="0" u="none" strike="noStrike">
                          <a:solidFill>
                            <a:schemeClr val="tx1"/>
                          </a:solidFill>
                          <a:effectLst/>
                          <a:latin typeface="Calibri" panose="020F0502020204030204" pitchFamily="34" charset="0"/>
                        </a:rPr>
                        <a:t>50.000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ctr"/>
                      <a:r>
                        <a:rPr lang="es-CO" sz="1500" b="1" i="0" u="none" strike="noStrike">
                          <a:solidFill>
                            <a:schemeClr val="tx1"/>
                          </a:solidFill>
                          <a:effectLst/>
                          <a:latin typeface="Calibri" panose="020F0502020204030204" pitchFamily="34" charset="0"/>
                        </a:rPr>
                        <a:t>50.884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tc>
                  <a:txBody>
                    <a:bodyPr/>
                    <a:lstStyle/>
                    <a:p>
                      <a:pPr algn="ctr" fontAlgn="ctr"/>
                      <a:r>
                        <a:rPr lang="es-CO" sz="1500" b="1" i="0" u="none" strike="noStrike" dirty="0">
                          <a:solidFill>
                            <a:schemeClr val="tx1"/>
                          </a:solidFill>
                          <a:effectLst/>
                          <a:latin typeface="Calibri" panose="020F0502020204030204" pitchFamily="34" charset="0"/>
                        </a:rPr>
                        <a:t>101,8%</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E699"/>
                    </a:solidFill>
                  </a:tcPr>
                </a:tc>
                <a:extLst>
                  <a:ext uri="{0D108BD9-81ED-4DB2-BD59-A6C34878D82A}">
                    <a16:rowId xmlns:a16="http://schemas.microsoft.com/office/drawing/2014/main" val="318878487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2800"/>
              <a:buFont typeface="Arial Black"/>
              <a:buNone/>
              <a:tabLst/>
              <a:defRPr/>
            </a:pPr>
            <a:r>
              <a:rPr kumimoji="0" lang="en-US" sz="2800" b="0" i="0" u="none" strike="noStrike" kern="0" cap="none" spc="0" normalizeH="0" baseline="0" noProof="0" dirty="0">
                <a:ln>
                  <a:noFill/>
                </a:ln>
                <a:solidFill>
                  <a:srgbClr val="7F7F7F"/>
                </a:solidFill>
                <a:effectLst/>
                <a:uLnTx/>
                <a:uFillTx/>
                <a:latin typeface="Arial Black"/>
                <a:ea typeface="Arial Black"/>
                <a:cs typeface="Arial Black"/>
                <a:sym typeface="Arial Black"/>
              </a:rPr>
              <a:t>Metas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CAD24C"/>
              </a:buClr>
              <a:buSzPts val="2800"/>
              <a:buFont typeface="Arial Black"/>
              <a:buNone/>
              <a:tabLst/>
              <a:defRPr/>
            </a:pPr>
            <a:r>
              <a:rPr kumimoji="0" lang="en-US" sz="2800" b="0" i="0" u="none" strike="noStrike" kern="0" cap="none" spc="0" normalizeH="0" baseline="0" noProof="0" dirty="0">
                <a:ln>
                  <a:noFill/>
                </a:ln>
                <a:solidFill>
                  <a:srgbClr val="CAD24C"/>
                </a:solidFill>
                <a:effectLst/>
                <a:uLnTx/>
                <a:uFillTx/>
                <a:latin typeface="Arial Black"/>
                <a:ea typeface="Arial Black"/>
                <a:cs typeface="Arial Black"/>
                <a:sym typeface="Arial Black"/>
              </a:rPr>
              <a:t>Sector </a:t>
            </a:r>
            <a:r>
              <a:rPr kumimoji="0" lang="en-US" sz="2800" b="0" i="0" u="none" strike="noStrike" kern="0" cap="none" spc="0" normalizeH="0" baseline="0" noProof="0" dirty="0" err="1">
                <a:ln>
                  <a:noFill/>
                </a:ln>
                <a:solidFill>
                  <a:srgbClr val="CAD24C"/>
                </a:solidFill>
                <a:effectLst/>
                <a:uLnTx/>
                <a:uFillTx/>
                <a:latin typeface="Arial Black"/>
                <a:ea typeface="Arial Black"/>
                <a:cs typeface="Arial Black"/>
                <a:sym typeface="Arial Black"/>
              </a:rPr>
              <a:t>Movilidad</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1" name="Google Shape;171;p9"/>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6" name="Google Shape;176;p9"/>
          <p:cNvSpPr/>
          <p:nvPr/>
        </p:nvSpPr>
        <p:spPr>
          <a:xfrm>
            <a:off x="7583487" y="4481512"/>
            <a:ext cx="814387" cy="40957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160"/>
                </a:moveTo>
                <a:lnTo>
                  <a:pt x="-20000" y="-4320"/>
                </a:lnTo>
                <a:lnTo>
                  <a:pt x="-20000" y="-4320"/>
                </a:lnTo>
                <a:lnTo>
                  <a:pt x="-10000" y="-2160"/>
                </a:lnTo>
              </a:path>
            </a:pathLst>
          </a:custGeom>
          <a:solidFill>
            <a:schemeClr val="accent1"/>
          </a:solidFill>
          <a:ln w="12700"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1" i="0" u="none" strike="noStrike" kern="0" cap="none" spc="0" normalizeH="0" baseline="0" noProof="0">
                <a:ln>
                  <a:noFill/>
                </a:ln>
                <a:solidFill>
                  <a:srgbClr val="FFFFFF"/>
                </a:solidFill>
                <a:effectLst/>
                <a:uLnTx/>
                <a:uFillTx/>
                <a:latin typeface="Calibri"/>
                <a:ea typeface="Calibri"/>
                <a:cs typeface="Calibri"/>
                <a:sym typeface="Calibri"/>
              </a:rPr>
              <a:t>SDM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9"/>
          <p:cNvSpPr/>
          <p:nvPr/>
        </p:nvSpPr>
        <p:spPr>
          <a:xfrm>
            <a:off x="7583487" y="5059362"/>
            <a:ext cx="814387" cy="40957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160"/>
                </a:moveTo>
                <a:lnTo>
                  <a:pt x="-20000" y="-4320"/>
                </a:lnTo>
                <a:lnTo>
                  <a:pt x="-20000" y="-4320"/>
                </a:lnTo>
                <a:lnTo>
                  <a:pt x="-10000" y="-2160"/>
                </a:lnTo>
              </a:path>
            </a:pathLst>
          </a:custGeom>
          <a:solidFill>
            <a:schemeClr val="accent1"/>
          </a:solidFill>
          <a:ln w="12700"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1" i="0" u="none" strike="noStrike" kern="0" cap="none" spc="0" normalizeH="0" baseline="0" noProof="0">
                <a:ln>
                  <a:noFill/>
                </a:ln>
                <a:solidFill>
                  <a:srgbClr val="FFFFFF"/>
                </a:solidFill>
                <a:effectLst/>
                <a:uLnTx/>
                <a:uFillTx/>
                <a:latin typeface="Calibri"/>
                <a:ea typeface="Calibri"/>
                <a:cs typeface="Calibri"/>
                <a:sym typeface="Calibri"/>
              </a:rPr>
              <a:t>IDU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9"/>
          <p:cNvSpPr/>
          <p:nvPr/>
        </p:nvSpPr>
        <p:spPr>
          <a:xfrm>
            <a:off x="7489825" y="1774825"/>
            <a:ext cx="815975" cy="40957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160"/>
                </a:moveTo>
                <a:lnTo>
                  <a:pt x="-20000" y="-4320"/>
                </a:lnTo>
                <a:lnTo>
                  <a:pt x="-20000" y="-4320"/>
                </a:lnTo>
                <a:lnTo>
                  <a:pt x="-10000" y="-2160"/>
                </a:lnTo>
              </a:path>
            </a:pathLst>
          </a:custGeom>
          <a:solidFill>
            <a:schemeClr val="accent1"/>
          </a:solidFill>
          <a:ln w="12700"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1" i="0" u="none" strike="noStrike" kern="0" cap="none" spc="0" normalizeH="0" baseline="0" noProof="0" dirty="0">
                <a:ln>
                  <a:noFill/>
                </a:ln>
                <a:solidFill>
                  <a:srgbClr val="FFFFFF"/>
                </a:solidFill>
                <a:effectLst/>
                <a:uLnTx/>
                <a:uFillTx/>
                <a:latin typeface="Calibri"/>
                <a:ea typeface="Calibri"/>
                <a:cs typeface="Calibri"/>
                <a:sym typeface="Calibri"/>
              </a:rPr>
              <a:t>SDM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0" name="Google Shape;180;p9"/>
          <p:cNvSpPr/>
          <p:nvPr/>
        </p:nvSpPr>
        <p:spPr>
          <a:xfrm>
            <a:off x="7489825" y="2352675"/>
            <a:ext cx="815975" cy="40957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160"/>
                </a:moveTo>
                <a:lnTo>
                  <a:pt x="-20000" y="-4320"/>
                </a:lnTo>
                <a:lnTo>
                  <a:pt x="-20000" y="-4320"/>
                </a:lnTo>
                <a:lnTo>
                  <a:pt x="-10000" y="-2160"/>
                </a:lnTo>
              </a:path>
            </a:pathLst>
          </a:custGeom>
          <a:solidFill>
            <a:schemeClr val="accent1"/>
          </a:solidFill>
          <a:ln w="12700"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1" i="0" u="none" strike="noStrike" kern="0" cap="none" spc="0" normalizeH="0" baseline="0" noProof="0">
                <a:ln>
                  <a:noFill/>
                </a:ln>
                <a:solidFill>
                  <a:srgbClr val="FFFFFF"/>
                </a:solidFill>
                <a:effectLst/>
                <a:uLnTx/>
                <a:uFillTx/>
                <a:latin typeface="Calibri"/>
                <a:ea typeface="Calibri"/>
                <a:cs typeface="Calibri"/>
                <a:sym typeface="Calibri"/>
              </a:rPr>
              <a:t>IDU</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p9"/>
          <p:cNvSpPr/>
          <p:nvPr/>
        </p:nvSpPr>
        <p:spPr>
          <a:xfrm>
            <a:off x="7581899" y="5624513"/>
            <a:ext cx="815975" cy="409575"/>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160"/>
                </a:moveTo>
                <a:lnTo>
                  <a:pt x="-20000" y="-4320"/>
                </a:lnTo>
                <a:lnTo>
                  <a:pt x="-20000" y="-4320"/>
                </a:lnTo>
                <a:lnTo>
                  <a:pt x="-10000" y="-2160"/>
                </a:lnTo>
              </a:path>
            </a:pathLst>
          </a:custGeom>
          <a:solidFill>
            <a:schemeClr val="accent1"/>
          </a:solidFill>
          <a:ln w="12700" cap="flat" cmpd="sng">
            <a:solidFill>
              <a:srgbClr val="7671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1" i="0" u="none" strike="noStrike" kern="0" cap="none" spc="0" normalizeH="0" baseline="0" noProof="0">
                <a:ln>
                  <a:noFill/>
                </a:ln>
                <a:solidFill>
                  <a:srgbClr val="FFFFFF"/>
                </a:solidFill>
                <a:effectLst/>
                <a:uLnTx/>
                <a:uFillTx/>
                <a:latin typeface="Calibri"/>
                <a:ea typeface="Calibri"/>
                <a:cs typeface="Calibri"/>
                <a:sym typeface="Calibri"/>
              </a:rPr>
              <a:t>UMV</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2" name="Gráfico 1">
            <a:extLst>
              <a:ext uri="{FF2B5EF4-FFF2-40B4-BE49-F238E27FC236}">
                <a16:creationId xmlns:a16="http://schemas.microsoft.com/office/drawing/2014/main" id="{00000000-0008-0000-2600-000007000000}"/>
              </a:ext>
            </a:extLst>
          </p:cNvPr>
          <p:cNvGraphicFramePr>
            <a:graphicFrameLocks/>
          </p:cNvGraphicFramePr>
          <p:nvPr>
            <p:extLst>
              <p:ext uri="{D42A27DB-BD31-4B8C-83A1-F6EECF244321}">
                <p14:modId xmlns:p14="http://schemas.microsoft.com/office/powerpoint/2010/main" val="3980897808"/>
              </p:ext>
            </p:extLst>
          </p:nvPr>
        </p:nvGraphicFramePr>
        <p:xfrm>
          <a:off x="373061" y="1781969"/>
          <a:ext cx="6087639" cy="4572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a 2">
            <a:extLst>
              <a:ext uri="{FF2B5EF4-FFF2-40B4-BE49-F238E27FC236}">
                <a16:creationId xmlns:a16="http://schemas.microsoft.com/office/drawing/2014/main" id="{00000000-0008-0000-0E00-000004000000}"/>
              </a:ext>
            </a:extLst>
          </p:cNvPr>
          <p:cNvGraphicFramePr/>
          <p:nvPr/>
        </p:nvGraphicFramePr>
        <p:xfrm>
          <a:off x="8305800" y="1233487"/>
          <a:ext cx="2723197" cy="857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4">
            <a:extLst>
              <a:ext uri="{FF2B5EF4-FFF2-40B4-BE49-F238E27FC236}">
                <a16:creationId xmlns:a16="http://schemas.microsoft.com/office/drawing/2014/main" id="{00000000-0008-0000-0E00-000005000000}"/>
              </a:ext>
            </a:extLst>
          </p:cNvPr>
          <p:cNvSpPr txBox="1"/>
          <p:nvPr/>
        </p:nvSpPr>
        <p:spPr>
          <a:xfrm>
            <a:off x="8245264" y="1596527"/>
            <a:ext cx="1089660" cy="610627"/>
          </a:xfrm>
          <a:prstGeom prst="round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1CF90014-E593-47B6-AD31-1DD012856E27}" type="TxLink">
              <a:rPr kumimoji="0" lang="en-US" sz="2000" b="0" i="0" u="none" strike="noStrike" kern="0" cap="none" spc="0" normalizeH="0" baseline="0" noProof="0">
                <a:ln>
                  <a:noFill/>
                </a:ln>
                <a:solidFill>
                  <a:srgbClr val="000000"/>
                </a:solidFill>
                <a:effectLst/>
                <a:uLnTx/>
                <a:uFillTx/>
                <a:latin typeface="Calibri"/>
                <a:ea typeface="Calibri"/>
                <a:cs typeface="+mn-cs"/>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 75 </a:t>
            </a:fld>
            <a:endParaRPr kumimoji="0" lang="es-CO" sz="2000" b="0" i="0" u="none" strike="noStrike" kern="0" cap="none" spc="0" normalizeH="0" baseline="0" noProof="0" dirty="0">
              <a:ln>
                <a:noFill/>
              </a:ln>
              <a:solidFill>
                <a:srgbClr val="000000"/>
              </a:solidFill>
              <a:effectLst/>
              <a:uLnTx/>
              <a:uFillTx/>
              <a:latin typeface="Arial"/>
              <a:ea typeface="+mn-ea"/>
              <a:cs typeface="+mn-cs"/>
              <a:sym typeface="Arial"/>
            </a:endParaRPr>
          </a:p>
        </p:txBody>
      </p:sp>
      <p:grpSp>
        <p:nvGrpSpPr>
          <p:cNvPr id="8" name="Grupo 7">
            <a:extLst>
              <a:ext uri="{FF2B5EF4-FFF2-40B4-BE49-F238E27FC236}">
                <a16:creationId xmlns:a16="http://schemas.microsoft.com/office/drawing/2014/main" id="{3808AD39-D2EA-9963-A741-F902316D996B}"/>
              </a:ext>
            </a:extLst>
          </p:cNvPr>
          <p:cNvGrpSpPr/>
          <p:nvPr/>
        </p:nvGrpSpPr>
        <p:grpSpPr>
          <a:xfrm>
            <a:off x="10404955" y="2344643"/>
            <a:ext cx="609528" cy="380955"/>
            <a:chOff x="2085413" y="476244"/>
            <a:chExt cx="609528" cy="380955"/>
          </a:xfrm>
        </p:grpSpPr>
        <p:sp>
          <p:nvSpPr>
            <p:cNvPr id="9" name="Rectángulo: esquinas redondeadas 8">
              <a:extLst>
                <a:ext uri="{FF2B5EF4-FFF2-40B4-BE49-F238E27FC236}">
                  <a16:creationId xmlns:a16="http://schemas.microsoft.com/office/drawing/2014/main" id="{77E0B3F0-EAD3-48FF-6431-6E66D6B53B48}"/>
                </a:ext>
              </a:extLst>
            </p:cNvPr>
            <p:cNvSpPr/>
            <p:nvPr/>
          </p:nvSpPr>
          <p:spPr>
            <a:xfrm>
              <a:off x="2085413" y="476244"/>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10" name="Rectángulo: esquinas redondeadas 4">
              <a:extLst>
                <a:ext uri="{FF2B5EF4-FFF2-40B4-BE49-F238E27FC236}">
                  <a16:creationId xmlns:a16="http://schemas.microsoft.com/office/drawing/2014/main" id="{F9B6A506-CAA9-AF84-433D-32C6BB493F1E}"/>
                </a:ext>
              </a:extLst>
            </p:cNvPr>
            <p:cNvSpPr txBox="1"/>
            <p:nvPr/>
          </p:nvSpPr>
          <p:spPr>
            <a:xfrm>
              <a:off x="2096571" y="487402"/>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90%</a:t>
              </a:r>
            </a:p>
          </p:txBody>
        </p:sp>
      </p:grpSp>
      <p:grpSp>
        <p:nvGrpSpPr>
          <p:cNvPr id="11" name="Grupo 10">
            <a:extLst>
              <a:ext uri="{FF2B5EF4-FFF2-40B4-BE49-F238E27FC236}">
                <a16:creationId xmlns:a16="http://schemas.microsoft.com/office/drawing/2014/main" id="{C25384C5-3D0C-0239-CA30-56C2556D3199}"/>
              </a:ext>
            </a:extLst>
          </p:cNvPr>
          <p:cNvGrpSpPr/>
          <p:nvPr/>
        </p:nvGrpSpPr>
        <p:grpSpPr>
          <a:xfrm>
            <a:off x="9351100" y="2333485"/>
            <a:ext cx="815975" cy="380955"/>
            <a:chOff x="2085413" y="476244"/>
            <a:chExt cx="609528" cy="380955"/>
          </a:xfrm>
        </p:grpSpPr>
        <p:sp>
          <p:nvSpPr>
            <p:cNvPr id="12" name="Rectángulo: esquinas redondeadas 11">
              <a:extLst>
                <a:ext uri="{FF2B5EF4-FFF2-40B4-BE49-F238E27FC236}">
                  <a16:creationId xmlns:a16="http://schemas.microsoft.com/office/drawing/2014/main" id="{62017FAD-AA5E-A485-41C4-6EEA36483C7F}"/>
                </a:ext>
              </a:extLst>
            </p:cNvPr>
            <p:cNvSpPr/>
            <p:nvPr/>
          </p:nvSpPr>
          <p:spPr>
            <a:xfrm>
              <a:off x="2085413" y="476244"/>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13" name="Rectángulo: esquinas redondeadas 4">
              <a:extLst>
                <a:ext uri="{FF2B5EF4-FFF2-40B4-BE49-F238E27FC236}">
                  <a16:creationId xmlns:a16="http://schemas.microsoft.com/office/drawing/2014/main" id="{FE503B68-F791-A4C3-A9FA-783C3CCE2CCF}"/>
                </a:ext>
              </a:extLst>
            </p:cNvPr>
            <p:cNvSpPr txBox="1"/>
            <p:nvPr/>
          </p:nvSpPr>
          <p:spPr>
            <a:xfrm>
              <a:off x="2096571" y="487402"/>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68,2%</a:t>
              </a:r>
            </a:p>
          </p:txBody>
        </p:sp>
      </p:grpSp>
      <p:grpSp>
        <p:nvGrpSpPr>
          <p:cNvPr id="14" name="Grupo 13">
            <a:extLst>
              <a:ext uri="{FF2B5EF4-FFF2-40B4-BE49-F238E27FC236}">
                <a16:creationId xmlns:a16="http://schemas.microsoft.com/office/drawing/2014/main" id="{A5E28A07-477A-6860-001E-B03A524F012D}"/>
              </a:ext>
            </a:extLst>
          </p:cNvPr>
          <p:cNvGrpSpPr/>
          <p:nvPr/>
        </p:nvGrpSpPr>
        <p:grpSpPr>
          <a:xfrm>
            <a:off x="8508327" y="4478670"/>
            <a:ext cx="726241" cy="380955"/>
            <a:chOff x="2085413" y="476244"/>
            <a:chExt cx="609528" cy="380955"/>
          </a:xfrm>
        </p:grpSpPr>
        <p:sp>
          <p:nvSpPr>
            <p:cNvPr id="15" name="Rectángulo: esquinas redondeadas 14">
              <a:extLst>
                <a:ext uri="{FF2B5EF4-FFF2-40B4-BE49-F238E27FC236}">
                  <a16:creationId xmlns:a16="http://schemas.microsoft.com/office/drawing/2014/main" id="{4E96892A-0C35-C47D-0292-47671C213B44}"/>
                </a:ext>
              </a:extLst>
            </p:cNvPr>
            <p:cNvSpPr/>
            <p:nvPr/>
          </p:nvSpPr>
          <p:spPr>
            <a:xfrm>
              <a:off x="2085413" y="476244"/>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16" name="Rectángulo: esquinas redondeadas 4">
              <a:extLst>
                <a:ext uri="{FF2B5EF4-FFF2-40B4-BE49-F238E27FC236}">
                  <a16:creationId xmlns:a16="http://schemas.microsoft.com/office/drawing/2014/main" id="{B4615D92-8239-50E3-4444-34C04153A65B}"/>
                </a:ext>
              </a:extLst>
            </p:cNvPr>
            <p:cNvSpPr txBox="1"/>
            <p:nvPr/>
          </p:nvSpPr>
          <p:spPr>
            <a:xfrm>
              <a:off x="2096571" y="487402"/>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56</a:t>
              </a:r>
            </a:p>
          </p:txBody>
        </p:sp>
      </p:grpSp>
      <p:grpSp>
        <p:nvGrpSpPr>
          <p:cNvPr id="20" name="Grupo 19">
            <a:extLst>
              <a:ext uri="{FF2B5EF4-FFF2-40B4-BE49-F238E27FC236}">
                <a16:creationId xmlns:a16="http://schemas.microsoft.com/office/drawing/2014/main" id="{CF4575E2-C623-1910-18BF-B847C33B5E19}"/>
              </a:ext>
            </a:extLst>
          </p:cNvPr>
          <p:cNvGrpSpPr/>
          <p:nvPr/>
        </p:nvGrpSpPr>
        <p:grpSpPr>
          <a:xfrm>
            <a:off x="8407972" y="3722084"/>
            <a:ext cx="926952" cy="502856"/>
            <a:chOff x="20588" y="1072"/>
            <a:chExt cx="1108919" cy="554459"/>
          </a:xfrm>
        </p:grpSpPr>
        <p:sp>
          <p:nvSpPr>
            <p:cNvPr id="27" name="Rectángulo: esquinas redondeadas 26">
              <a:extLst>
                <a:ext uri="{FF2B5EF4-FFF2-40B4-BE49-F238E27FC236}">
                  <a16:creationId xmlns:a16="http://schemas.microsoft.com/office/drawing/2014/main" id="{D73FA7B7-DCE9-3C9B-8AAD-6A0312A6A993}"/>
                </a:ext>
              </a:extLst>
            </p:cNvPr>
            <p:cNvSpPr/>
            <p:nvPr/>
          </p:nvSpPr>
          <p:spPr>
            <a:xfrm>
              <a:off x="20588" y="1072"/>
              <a:ext cx="1108919" cy="554459"/>
            </a:xfrm>
            <a:prstGeom prst="roundRect">
              <a:avLst>
                <a:gd name="adj" fmla="val 10000"/>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0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8" name="Rectángulo: esquinas redondeadas 4">
              <a:extLst>
                <a:ext uri="{FF2B5EF4-FFF2-40B4-BE49-F238E27FC236}">
                  <a16:creationId xmlns:a16="http://schemas.microsoft.com/office/drawing/2014/main" id="{705AC462-2F41-3555-1785-A32CC0B89F80}"/>
                </a:ext>
              </a:extLst>
            </p:cNvPr>
            <p:cNvSpPr txBox="1"/>
            <p:nvPr/>
          </p:nvSpPr>
          <p:spPr>
            <a:xfrm>
              <a:off x="36828" y="17312"/>
              <a:ext cx="1076439" cy="521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050" b="1" i="0" u="none" strike="noStrike" kern="1200" cap="none" spc="0" normalizeH="0" baseline="0" noProof="0" dirty="0">
                  <a:ln>
                    <a:noFill/>
                  </a:ln>
                  <a:solidFill>
                    <a:srgbClr val="000000"/>
                  </a:solidFill>
                  <a:effectLst/>
                  <a:uLnTx/>
                  <a:uFillTx/>
                  <a:latin typeface="Arial"/>
                  <a:ea typeface="+mn-ea"/>
                  <a:cs typeface="+mn-cs"/>
                  <a:sym typeface="Arial"/>
                </a:rPr>
                <a:t>Programado</a:t>
              </a:r>
            </a:p>
          </p:txBody>
        </p:sp>
      </p:grpSp>
      <p:grpSp>
        <p:nvGrpSpPr>
          <p:cNvPr id="21" name="Grupo 20">
            <a:extLst>
              <a:ext uri="{FF2B5EF4-FFF2-40B4-BE49-F238E27FC236}">
                <a16:creationId xmlns:a16="http://schemas.microsoft.com/office/drawing/2014/main" id="{5FDA7359-9228-0C96-FF59-2F92759FA82D}"/>
              </a:ext>
            </a:extLst>
          </p:cNvPr>
          <p:cNvGrpSpPr/>
          <p:nvPr/>
        </p:nvGrpSpPr>
        <p:grpSpPr>
          <a:xfrm>
            <a:off x="9569205" y="3707356"/>
            <a:ext cx="926952" cy="502856"/>
            <a:chOff x="1406737" y="1072"/>
            <a:chExt cx="1108919" cy="554459"/>
          </a:xfrm>
        </p:grpSpPr>
        <p:sp>
          <p:nvSpPr>
            <p:cNvPr id="25" name="Rectángulo: esquinas redondeadas 24">
              <a:extLst>
                <a:ext uri="{FF2B5EF4-FFF2-40B4-BE49-F238E27FC236}">
                  <a16:creationId xmlns:a16="http://schemas.microsoft.com/office/drawing/2014/main" id="{C8112339-55A5-FEB4-0F38-F041C0DBAA1A}"/>
                </a:ext>
              </a:extLst>
            </p:cNvPr>
            <p:cNvSpPr/>
            <p:nvPr/>
          </p:nvSpPr>
          <p:spPr>
            <a:xfrm>
              <a:off x="1406737" y="1072"/>
              <a:ext cx="1108919" cy="554459"/>
            </a:xfrm>
            <a:prstGeom prst="roundRect">
              <a:avLst>
                <a:gd name="adj" fmla="val 10000"/>
              </a:avLst>
            </a:prstGeom>
          </p:spPr>
          <p:style>
            <a:lnRef idx="0">
              <a:schemeClr val="lt1">
                <a:hueOff val="0"/>
                <a:satOff val="0"/>
                <a:lumOff val="0"/>
                <a:alphaOff val="0"/>
              </a:schemeClr>
            </a:lnRef>
            <a:fillRef idx="3">
              <a:schemeClr val="accent4">
                <a:hueOff val="5197846"/>
                <a:satOff val="-23984"/>
                <a:lumOff val="883"/>
                <a:alphaOff val="0"/>
              </a:schemeClr>
            </a:fillRef>
            <a:effectRef idx="2">
              <a:schemeClr val="accent4">
                <a:hueOff val="5197846"/>
                <a:satOff val="-23984"/>
                <a:lumOff val="883"/>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0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6" name="Rectángulo: esquinas redondeadas 6">
              <a:extLst>
                <a:ext uri="{FF2B5EF4-FFF2-40B4-BE49-F238E27FC236}">
                  <a16:creationId xmlns:a16="http://schemas.microsoft.com/office/drawing/2014/main" id="{2B5FD195-759A-D9AC-A419-C86425AFFEEE}"/>
                </a:ext>
              </a:extLst>
            </p:cNvPr>
            <p:cNvSpPr txBox="1"/>
            <p:nvPr/>
          </p:nvSpPr>
          <p:spPr>
            <a:xfrm>
              <a:off x="1422977" y="17312"/>
              <a:ext cx="1076439" cy="521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050" b="1" i="0" u="none" strike="noStrike" kern="1200" cap="none" spc="0" normalizeH="0" baseline="0" noProof="0" dirty="0">
                  <a:ln>
                    <a:noFill/>
                  </a:ln>
                  <a:solidFill>
                    <a:srgbClr val="000000"/>
                  </a:solidFill>
                  <a:effectLst/>
                  <a:uLnTx/>
                  <a:uFillTx/>
                  <a:latin typeface="Arial"/>
                  <a:ea typeface="+mn-ea"/>
                  <a:cs typeface="+mn-cs"/>
                  <a:sym typeface="Arial"/>
                </a:rPr>
                <a:t>Ejecutado</a:t>
              </a:r>
            </a:p>
          </p:txBody>
        </p:sp>
      </p:grpSp>
      <p:grpSp>
        <p:nvGrpSpPr>
          <p:cNvPr id="22" name="Grupo 21">
            <a:extLst>
              <a:ext uri="{FF2B5EF4-FFF2-40B4-BE49-F238E27FC236}">
                <a16:creationId xmlns:a16="http://schemas.microsoft.com/office/drawing/2014/main" id="{11AE757E-4974-83C0-7F2C-6DE8A5BFD298}"/>
              </a:ext>
            </a:extLst>
          </p:cNvPr>
          <p:cNvGrpSpPr/>
          <p:nvPr/>
        </p:nvGrpSpPr>
        <p:grpSpPr>
          <a:xfrm>
            <a:off x="10724233" y="3722084"/>
            <a:ext cx="726241" cy="502856"/>
            <a:chOff x="2792886" y="1072"/>
            <a:chExt cx="1108919" cy="554459"/>
          </a:xfrm>
        </p:grpSpPr>
        <p:sp>
          <p:nvSpPr>
            <p:cNvPr id="23" name="Rectángulo: esquinas redondeadas 22">
              <a:extLst>
                <a:ext uri="{FF2B5EF4-FFF2-40B4-BE49-F238E27FC236}">
                  <a16:creationId xmlns:a16="http://schemas.microsoft.com/office/drawing/2014/main" id="{3F4325F7-2B00-AE68-CEFC-58AC0DEEEDC7}"/>
                </a:ext>
              </a:extLst>
            </p:cNvPr>
            <p:cNvSpPr/>
            <p:nvPr/>
          </p:nvSpPr>
          <p:spPr>
            <a:xfrm>
              <a:off x="2792886" y="1072"/>
              <a:ext cx="1108919" cy="554459"/>
            </a:xfrm>
            <a:prstGeom prst="roundRect">
              <a:avLst>
                <a:gd name="adj" fmla="val 10000"/>
              </a:avLst>
            </a:prstGeom>
          </p:spPr>
          <p:style>
            <a:lnRef idx="0">
              <a:schemeClr val="lt1">
                <a:hueOff val="0"/>
                <a:satOff val="0"/>
                <a:lumOff val="0"/>
                <a:alphaOff val="0"/>
              </a:schemeClr>
            </a:lnRef>
            <a:fillRef idx="3">
              <a:schemeClr val="accent4">
                <a:hueOff val="10395692"/>
                <a:satOff val="-47968"/>
                <a:lumOff val="1765"/>
                <a:alphaOff val="0"/>
              </a:schemeClr>
            </a:fillRef>
            <a:effectRef idx="2">
              <a:schemeClr val="accent4">
                <a:hueOff val="10395692"/>
                <a:satOff val="-47968"/>
                <a:lumOff val="1765"/>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000" b="1"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4" name="Rectángulo: esquinas redondeadas 8">
              <a:extLst>
                <a:ext uri="{FF2B5EF4-FFF2-40B4-BE49-F238E27FC236}">
                  <a16:creationId xmlns:a16="http://schemas.microsoft.com/office/drawing/2014/main" id="{C231DC90-AA0B-0D39-FC1F-7265A13EEA37}"/>
                </a:ext>
              </a:extLst>
            </p:cNvPr>
            <p:cNvSpPr txBox="1"/>
            <p:nvPr/>
          </p:nvSpPr>
          <p:spPr>
            <a:xfrm>
              <a:off x="2809126" y="17312"/>
              <a:ext cx="1076439" cy="521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050" b="1" i="0" u="none" strike="noStrike" kern="1200" cap="none" spc="0" normalizeH="0" baseline="0" noProof="0" dirty="0">
                  <a:ln>
                    <a:noFill/>
                  </a:ln>
                  <a:solidFill>
                    <a:srgbClr val="000000"/>
                  </a:solidFill>
                  <a:effectLst/>
                  <a:uLnTx/>
                  <a:uFillTx/>
                  <a:latin typeface="Arial"/>
                  <a:ea typeface="+mn-ea"/>
                  <a:cs typeface="+mn-cs"/>
                  <a:sym typeface="Arial"/>
                </a:rPr>
                <a:t>Avance PDD</a:t>
              </a:r>
            </a:p>
          </p:txBody>
        </p:sp>
      </p:grpSp>
      <p:grpSp>
        <p:nvGrpSpPr>
          <p:cNvPr id="33" name="Grupo 32">
            <a:extLst>
              <a:ext uri="{FF2B5EF4-FFF2-40B4-BE49-F238E27FC236}">
                <a16:creationId xmlns:a16="http://schemas.microsoft.com/office/drawing/2014/main" id="{F9C6C0DC-482D-AA4E-041E-8652275E08C0}"/>
              </a:ext>
            </a:extLst>
          </p:cNvPr>
          <p:cNvGrpSpPr/>
          <p:nvPr/>
        </p:nvGrpSpPr>
        <p:grpSpPr>
          <a:xfrm>
            <a:off x="10747349" y="4499335"/>
            <a:ext cx="822468" cy="386322"/>
            <a:chOff x="2260893" y="2405966"/>
            <a:chExt cx="648835" cy="386322"/>
          </a:xfrm>
        </p:grpSpPr>
        <p:sp>
          <p:nvSpPr>
            <p:cNvPr id="34" name="Rectángulo: esquinas redondeadas 33">
              <a:extLst>
                <a:ext uri="{FF2B5EF4-FFF2-40B4-BE49-F238E27FC236}">
                  <a16:creationId xmlns:a16="http://schemas.microsoft.com/office/drawing/2014/main" id="{DE2E2BB6-9313-71BA-7358-C1E3E7159BC4}"/>
                </a:ext>
              </a:extLst>
            </p:cNvPr>
            <p:cNvSpPr/>
            <p:nvPr/>
          </p:nvSpPr>
          <p:spPr>
            <a:xfrm>
              <a:off x="2260893" y="2411333"/>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35" name="Rectángulo: esquinas redondeadas 4">
              <a:extLst>
                <a:ext uri="{FF2B5EF4-FFF2-40B4-BE49-F238E27FC236}">
                  <a16:creationId xmlns:a16="http://schemas.microsoft.com/office/drawing/2014/main" id="{B18D946D-364C-4A0C-99ED-AA6FE0F5D453}"/>
                </a:ext>
              </a:extLst>
            </p:cNvPr>
            <p:cNvSpPr txBox="1"/>
            <p:nvPr/>
          </p:nvSpPr>
          <p:spPr>
            <a:xfrm>
              <a:off x="2322516" y="2405966"/>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defPPr marR="0" lvl="0" algn="l" rtl="0">
                <a:lnSpc>
                  <a:spcPct val="100000"/>
                </a:lnSpc>
                <a:spcBef>
                  <a:spcPts val="0"/>
                </a:spcBef>
                <a:spcAft>
                  <a:spcPts val="0"/>
                </a:spcAft>
              </a:defPPr>
              <a:lvl1pPr marL="0" indent="0" algn="ctr" defTabSz="711200">
                <a:lnSpc>
                  <a:spcPct val="90000"/>
                </a:lnSpc>
                <a:spcBef>
                  <a:spcPct val="0"/>
                </a:spcBef>
                <a:spcAft>
                  <a:spcPct val="35000"/>
                </a:spcAft>
                <a:buNone/>
                <a:defRPr sz="1600" kern="1200"/>
              </a:lvl1p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101%</a:t>
              </a:r>
            </a:p>
          </p:txBody>
        </p:sp>
      </p:grpSp>
      <p:grpSp>
        <p:nvGrpSpPr>
          <p:cNvPr id="36" name="Grupo 35">
            <a:extLst>
              <a:ext uri="{FF2B5EF4-FFF2-40B4-BE49-F238E27FC236}">
                <a16:creationId xmlns:a16="http://schemas.microsoft.com/office/drawing/2014/main" id="{5352CC3B-252F-7A6E-CCA7-D6B814508EB6}"/>
              </a:ext>
            </a:extLst>
          </p:cNvPr>
          <p:cNvGrpSpPr/>
          <p:nvPr/>
        </p:nvGrpSpPr>
        <p:grpSpPr>
          <a:xfrm>
            <a:off x="9582971" y="4481741"/>
            <a:ext cx="815975" cy="380955"/>
            <a:chOff x="2085413" y="476244"/>
            <a:chExt cx="609528" cy="380955"/>
          </a:xfrm>
        </p:grpSpPr>
        <p:sp>
          <p:nvSpPr>
            <p:cNvPr id="37" name="Rectángulo: esquinas redondeadas 36">
              <a:extLst>
                <a:ext uri="{FF2B5EF4-FFF2-40B4-BE49-F238E27FC236}">
                  <a16:creationId xmlns:a16="http://schemas.microsoft.com/office/drawing/2014/main" id="{0FA247FC-F0CF-7DFD-7A24-DB8916FEA4DA}"/>
                </a:ext>
              </a:extLst>
            </p:cNvPr>
            <p:cNvSpPr/>
            <p:nvPr/>
          </p:nvSpPr>
          <p:spPr>
            <a:xfrm>
              <a:off x="2085413" y="476244"/>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38" name="Rectángulo: esquinas redondeadas 4">
              <a:extLst>
                <a:ext uri="{FF2B5EF4-FFF2-40B4-BE49-F238E27FC236}">
                  <a16:creationId xmlns:a16="http://schemas.microsoft.com/office/drawing/2014/main" id="{7BB1284D-CECF-17DC-FA1A-128ED1A82C44}"/>
                </a:ext>
              </a:extLst>
            </p:cNvPr>
            <p:cNvSpPr txBox="1"/>
            <p:nvPr/>
          </p:nvSpPr>
          <p:spPr>
            <a:xfrm>
              <a:off x="2096571" y="487402"/>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56,3</a:t>
              </a:r>
            </a:p>
          </p:txBody>
        </p:sp>
      </p:grpSp>
      <p:grpSp>
        <p:nvGrpSpPr>
          <p:cNvPr id="39" name="Grupo 38">
            <a:extLst>
              <a:ext uri="{FF2B5EF4-FFF2-40B4-BE49-F238E27FC236}">
                <a16:creationId xmlns:a16="http://schemas.microsoft.com/office/drawing/2014/main" id="{B49E6C4F-8F69-C71F-369F-75F580D505F7}"/>
              </a:ext>
            </a:extLst>
          </p:cNvPr>
          <p:cNvGrpSpPr/>
          <p:nvPr/>
        </p:nvGrpSpPr>
        <p:grpSpPr>
          <a:xfrm>
            <a:off x="8449046" y="2345421"/>
            <a:ext cx="726241" cy="380955"/>
            <a:chOff x="2085413" y="476244"/>
            <a:chExt cx="609528" cy="380955"/>
          </a:xfrm>
        </p:grpSpPr>
        <p:sp>
          <p:nvSpPr>
            <p:cNvPr id="40" name="Rectángulo: esquinas redondeadas 39">
              <a:extLst>
                <a:ext uri="{FF2B5EF4-FFF2-40B4-BE49-F238E27FC236}">
                  <a16:creationId xmlns:a16="http://schemas.microsoft.com/office/drawing/2014/main" id="{EB66A470-AFCA-0DFD-4045-3E3DEBE7522F}"/>
                </a:ext>
              </a:extLst>
            </p:cNvPr>
            <p:cNvSpPr/>
            <p:nvPr/>
          </p:nvSpPr>
          <p:spPr>
            <a:xfrm>
              <a:off x="2085413" y="476244"/>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41" name="Rectángulo: esquinas redondeadas 4">
              <a:extLst>
                <a:ext uri="{FF2B5EF4-FFF2-40B4-BE49-F238E27FC236}">
                  <a16:creationId xmlns:a16="http://schemas.microsoft.com/office/drawing/2014/main" id="{8C2C9F25-276E-3ADD-7452-7F2EB07A1D34}"/>
                </a:ext>
              </a:extLst>
            </p:cNvPr>
            <p:cNvSpPr txBox="1"/>
            <p:nvPr/>
          </p:nvSpPr>
          <p:spPr>
            <a:xfrm>
              <a:off x="2096571" y="487402"/>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75,9%</a:t>
              </a:r>
            </a:p>
          </p:txBody>
        </p:sp>
      </p:grpSp>
      <p:grpSp>
        <p:nvGrpSpPr>
          <p:cNvPr id="42" name="Grupo 41">
            <a:extLst>
              <a:ext uri="{FF2B5EF4-FFF2-40B4-BE49-F238E27FC236}">
                <a16:creationId xmlns:a16="http://schemas.microsoft.com/office/drawing/2014/main" id="{9A91B0B4-3F6C-46CF-98C9-ACBD407B089E}"/>
              </a:ext>
            </a:extLst>
          </p:cNvPr>
          <p:cNvGrpSpPr/>
          <p:nvPr/>
        </p:nvGrpSpPr>
        <p:grpSpPr>
          <a:xfrm>
            <a:off x="8521622" y="5081488"/>
            <a:ext cx="726241" cy="380955"/>
            <a:chOff x="2085413" y="476244"/>
            <a:chExt cx="609528" cy="380955"/>
          </a:xfrm>
        </p:grpSpPr>
        <p:sp>
          <p:nvSpPr>
            <p:cNvPr id="43" name="Rectángulo: esquinas redondeadas 42">
              <a:extLst>
                <a:ext uri="{FF2B5EF4-FFF2-40B4-BE49-F238E27FC236}">
                  <a16:creationId xmlns:a16="http://schemas.microsoft.com/office/drawing/2014/main" id="{AF2348E2-1798-38A1-6C90-43A081DE5D78}"/>
                </a:ext>
              </a:extLst>
            </p:cNvPr>
            <p:cNvSpPr/>
            <p:nvPr/>
          </p:nvSpPr>
          <p:spPr>
            <a:xfrm>
              <a:off x="2085413" y="476244"/>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44" name="Rectángulo: esquinas redondeadas 4">
              <a:extLst>
                <a:ext uri="{FF2B5EF4-FFF2-40B4-BE49-F238E27FC236}">
                  <a16:creationId xmlns:a16="http://schemas.microsoft.com/office/drawing/2014/main" id="{62D25101-EC64-6FE0-81A3-31C702A7CE19}"/>
                </a:ext>
              </a:extLst>
            </p:cNvPr>
            <p:cNvSpPr txBox="1"/>
            <p:nvPr/>
          </p:nvSpPr>
          <p:spPr>
            <a:xfrm>
              <a:off x="2096571" y="487402"/>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224</a:t>
              </a:r>
            </a:p>
          </p:txBody>
        </p:sp>
      </p:grpSp>
      <p:grpSp>
        <p:nvGrpSpPr>
          <p:cNvPr id="45" name="Grupo 44">
            <a:extLst>
              <a:ext uri="{FF2B5EF4-FFF2-40B4-BE49-F238E27FC236}">
                <a16:creationId xmlns:a16="http://schemas.microsoft.com/office/drawing/2014/main" id="{E087430B-DCFD-7C08-9D5E-5F340D24879C}"/>
              </a:ext>
            </a:extLst>
          </p:cNvPr>
          <p:cNvGrpSpPr/>
          <p:nvPr/>
        </p:nvGrpSpPr>
        <p:grpSpPr>
          <a:xfrm>
            <a:off x="10760643" y="5078492"/>
            <a:ext cx="791929" cy="380955"/>
            <a:chOff x="2260893" y="2411333"/>
            <a:chExt cx="646643" cy="380955"/>
          </a:xfrm>
        </p:grpSpPr>
        <p:sp>
          <p:nvSpPr>
            <p:cNvPr id="46" name="Rectángulo: esquinas redondeadas 45">
              <a:extLst>
                <a:ext uri="{FF2B5EF4-FFF2-40B4-BE49-F238E27FC236}">
                  <a16:creationId xmlns:a16="http://schemas.microsoft.com/office/drawing/2014/main" id="{E0ED2E95-4CFF-17EB-AFC5-17B811A63675}"/>
                </a:ext>
              </a:extLst>
            </p:cNvPr>
            <p:cNvSpPr/>
            <p:nvPr/>
          </p:nvSpPr>
          <p:spPr>
            <a:xfrm>
              <a:off x="2260893" y="2411333"/>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47" name="Rectángulo: esquinas redondeadas 4">
              <a:extLst>
                <a:ext uri="{FF2B5EF4-FFF2-40B4-BE49-F238E27FC236}">
                  <a16:creationId xmlns:a16="http://schemas.microsoft.com/office/drawing/2014/main" id="{CA789FBD-3F8A-9BC2-801F-8E8BE770045F}"/>
                </a:ext>
              </a:extLst>
            </p:cNvPr>
            <p:cNvSpPr txBox="1"/>
            <p:nvPr/>
          </p:nvSpPr>
          <p:spPr>
            <a:xfrm>
              <a:off x="2298008" y="2420479"/>
              <a:ext cx="609528"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15,8%</a:t>
              </a:r>
            </a:p>
          </p:txBody>
        </p:sp>
      </p:grpSp>
      <p:grpSp>
        <p:nvGrpSpPr>
          <p:cNvPr id="48" name="Grupo 47">
            <a:extLst>
              <a:ext uri="{FF2B5EF4-FFF2-40B4-BE49-F238E27FC236}">
                <a16:creationId xmlns:a16="http://schemas.microsoft.com/office/drawing/2014/main" id="{49729789-9280-C718-8C24-CD7D94C936FA}"/>
              </a:ext>
            </a:extLst>
          </p:cNvPr>
          <p:cNvGrpSpPr/>
          <p:nvPr/>
        </p:nvGrpSpPr>
        <p:grpSpPr>
          <a:xfrm>
            <a:off x="9596266" y="5084559"/>
            <a:ext cx="815975" cy="380955"/>
            <a:chOff x="2085413" y="476244"/>
            <a:chExt cx="609528" cy="380955"/>
          </a:xfrm>
        </p:grpSpPr>
        <p:sp>
          <p:nvSpPr>
            <p:cNvPr id="49" name="Rectángulo: esquinas redondeadas 48">
              <a:extLst>
                <a:ext uri="{FF2B5EF4-FFF2-40B4-BE49-F238E27FC236}">
                  <a16:creationId xmlns:a16="http://schemas.microsoft.com/office/drawing/2014/main" id="{6C97FFC3-786A-5F1A-1138-E8A4185FEAF7}"/>
                </a:ext>
              </a:extLst>
            </p:cNvPr>
            <p:cNvSpPr/>
            <p:nvPr/>
          </p:nvSpPr>
          <p:spPr>
            <a:xfrm>
              <a:off x="2085413" y="476244"/>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50" name="Rectángulo: esquinas redondeadas 4">
              <a:extLst>
                <a:ext uri="{FF2B5EF4-FFF2-40B4-BE49-F238E27FC236}">
                  <a16:creationId xmlns:a16="http://schemas.microsoft.com/office/drawing/2014/main" id="{737191CA-E74C-EB60-2780-5C2125FA1197}"/>
                </a:ext>
              </a:extLst>
            </p:cNvPr>
            <p:cNvSpPr txBox="1"/>
            <p:nvPr/>
          </p:nvSpPr>
          <p:spPr>
            <a:xfrm>
              <a:off x="2096571" y="487402"/>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35,47</a:t>
              </a:r>
            </a:p>
          </p:txBody>
        </p:sp>
      </p:grpSp>
      <p:grpSp>
        <p:nvGrpSpPr>
          <p:cNvPr id="51" name="Grupo 50">
            <a:extLst>
              <a:ext uri="{FF2B5EF4-FFF2-40B4-BE49-F238E27FC236}">
                <a16:creationId xmlns:a16="http://schemas.microsoft.com/office/drawing/2014/main" id="{28C928AA-2A58-41D1-04BF-CA6CF6A620C6}"/>
              </a:ext>
            </a:extLst>
          </p:cNvPr>
          <p:cNvGrpSpPr/>
          <p:nvPr/>
        </p:nvGrpSpPr>
        <p:grpSpPr>
          <a:xfrm>
            <a:off x="8536004" y="5623812"/>
            <a:ext cx="726241" cy="380955"/>
            <a:chOff x="2085413" y="476244"/>
            <a:chExt cx="609528" cy="380955"/>
          </a:xfrm>
        </p:grpSpPr>
        <p:sp>
          <p:nvSpPr>
            <p:cNvPr id="52" name="Rectángulo: esquinas redondeadas 51">
              <a:extLst>
                <a:ext uri="{FF2B5EF4-FFF2-40B4-BE49-F238E27FC236}">
                  <a16:creationId xmlns:a16="http://schemas.microsoft.com/office/drawing/2014/main" id="{F7318E61-44C2-EAD5-C17C-4AB70B854B36}"/>
                </a:ext>
              </a:extLst>
            </p:cNvPr>
            <p:cNvSpPr/>
            <p:nvPr/>
          </p:nvSpPr>
          <p:spPr>
            <a:xfrm>
              <a:off x="2085413" y="476244"/>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53" name="Rectángulo: esquinas redondeadas 4">
              <a:extLst>
                <a:ext uri="{FF2B5EF4-FFF2-40B4-BE49-F238E27FC236}">
                  <a16:creationId xmlns:a16="http://schemas.microsoft.com/office/drawing/2014/main" id="{3AB14B31-51A6-F5C4-711D-D99CF66D6AAD}"/>
                </a:ext>
              </a:extLst>
            </p:cNvPr>
            <p:cNvSpPr txBox="1"/>
            <p:nvPr/>
          </p:nvSpPr>
          <p:spPr>
            <a:xfrm>
              <a:off x="2096571" y="487402"/>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solidFill>
                  <a:effectLst/>
                  <a:uLnTx/>
                  <a:uFillTx/>
                  <a:latin typeface="Arial"/>
                  <a:ea typeface="+mn-ea"/>
                  <a:cs typeface="+mn-cs"/>
                  <a:sym typeface="Arial"/>
                </a:rPr>
                <a:t>91.35</a:t>
              </a:r>
            </a:p>
          </p:txBody>
        </p:sp>
      </p:grpSp>
      <p:grpSp>
        <p:nvGrpSpPr>
          <p:cNvPr id="54" name="Grupo 53">
            <a:extLst>
              <a:ext uri="{FF2B5EF4-FFF2-40B4-BE49-F238E27FC236}">
                <a16:creationId xmlns:a16="http://schemas.microsoft.com/office/drawing/2014/main" id="{D8384BBF-615E-DF77-1BF2-8EA3A3B40710}"/>
              </a:ext>
            </a:extLst>
          </p:cNvPr>
          <p:cNvGrpSpPr/>
          <p:nvPr/>
        </p:nvGrpSpPr>
        <p:grpSpPr>
          <a:xfrm>
            <a:off x="10775022" y="5649844"/>
            <a:ext cx="852847" cy="380955"/>
            <a:chOff x="2260893" y="2411333"/>
            <a:chExt cx="695405" cy="380955"/>
          </a:xfrm>
        </p:grpSpPr>
        <p:sp>
          <p:nvSpPr>
            <p:cNvPr id="55" name="Rectángulo: esquinas redondeadas 54">
              <a:extLst>
                <a:ext uri="{FF2B5EF4-FFF2-40B4-BE49-F238E27FC236}">
                  <a16:creationId xmlns:a16="http://schemas.microsoft.com/office/drawing/2014/main" id="{85AA5048-F040-F586-3C86-96FFF2F40BD2}"/>
                </a:ext>
              </a:extLst>
            </p:cNvPr>
            <p:cNvSpPr/>
            <p:nvPr/>
          </p:nvSpPr>
          <p:spPr>
            <a:xfrm>
              <a:off x="2260893" y="2411333"/>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56" name="Rectángulo: esquinas redondeadas 4">
              <a:extLst>
                <a:ext uri="{FF2B5EF4-FFF2-40B4-BE49-F238E27FC236}">
                  <a16:creationId xmlns:a16="http://schemas.microsoft.com/office/drawing/2014/main" id="{D09F00BE-7763-E8E7-8B79-56EAF0A1F428}"/>
                </a:ext>
              </a:extLst>
            </p:cNvPr>
            <p:cNvSpPr txBox="1"/>
            <p:nvPr/>
          </p:nvSpPr>
          <p:spPr>
            <a:xfrm>
              <a:off x="2302022" y="2420480"/>
              <a:ext cx="654276"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solidFill>
                  <a:effectLst/>
                  <a:uLnTx/>
                  <a:uFillTx/>
                  <a:latin typeface="Arial"/>
                  <a:ea typeface="+mn-ea"/>
                  <a:cs typeface="+mn-cs"/>
                  <a:sym typeface="Arial"/>
                </a:rPr>
                <a:t>86,20%</a:t>
              </a:r>
            </a:p>
          </p:txBody>
        </p:sp>
      </p:grpSp>
      <p:grpSp>
        <p:nvGrpSpPr>
          <p:cNvPr id="57" name="Grupo 56">
            <a:extLst>
              <a:ext uri="{FF2B5EF4-FFF2-40B4-BE49-F238E27FC236}">
                <a16:creationId xmlns:a16="http://schemas.microsoft.com/office/drawing/2014/main" id="{0398DF7A-9446-C84B-AC13-F3D4F1BA4157}"/>
              </a:ext>
            </a:extLst>
          </p:cNvPr>
          <p:cNvGrpSpPr/>
          <p:nvPr/>
        </p:nvGrpSpPr>
        <p:grpSpPr>
          <a:xfrm>
            <a:off x="9610648" y="5641397"/>
            <a:ext cx="815975" cy="380955"/>
            <a:chOff x="2085413" y="476244"/>
            <a:chExt cx="609528" cy="380955"/>
          </a:xfrm>
        </p:grpSpPr>
        <p:sp>
          <p:nvSpPr>
            <p:cNvPr id="58" name="Rectángulo: esquinas redondeadas 57">
              <a:extLst>
                <a:ext uri="{FF2B5EF4-FFF2-40B4-BE49-F238E27FC236}">
                  <a16:creationId xmlns:a16="http://schemas.microsoft.com/office/drawing/2014/main" id="{F7A213D8-7EBD-1E6A-B859-FEFA86AD664B}"/>
                </a:ext>
              </a:extLst>
            </p:cNvPr>
            <p:cNvSpPr/>
            <p:nvPr/>
          </p:nvSpPr>
          <p:spPr>
            <a:xfrm>
              <a:off x="2085413" y="476244"/>
              <a:ext cx="609528" cy="380955"/>
            </a:xfrm>
            <a:prstGeom prst="roundRect">
              <a:avLst>
                <a:gd name="adj" fmla="val 10000"/>
              </a:avLst>
            </a:prstGeom>
          </p:spPr>
          <p:style>
            <a:lnRef idx="1">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59" name="Rectángulo: esquinas redondeadas 4">
              <a:extLst>
                <a:ext uri="{FF2B5EF4-FFF2-40B4-BE49-F238E27FC236}">
                  <a16:creationId xmlns:a16="http://schemas.microsoft.com/office/drawing/2014/main" id="{D710CBB0-B599-54BF-602C-A870ED037642}"/>
                </a:ext>
              </a:extLst>
            </p:cNvPr>
            <p:cNvSpPr txBox="1"/>
            <p:nvPr/>
          </p:nvSpPr>
          <p:spPr>
            <a:xfrm>
              <a:off x="2096571" y="487402"/>
              <a:ext cx="587212" cy="3586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
                  <a:srgbClr val="000000"/>
                </a:buClr>
                <a:buSzTx/>
                <a:buFont typeface="Arial"/>
                <a:buNone/>
                <a:tabLst/>
                <a:defRPr/>
              </a:pPr>
              <a:r>
                <a:rPr kumimoji="0" lang="es-CO" sz="1600" b="0" i="0" u="none" strike="noStrike" kern="1200" cap="none" spc="0" normalizeH="0" baseline="0" noProof="0" dirty="0">
                  <a:ln>
                    <a:noFill/>
                  </a:ln>
                  <a:solidFill>
                    <a:srgbClr val="000000"/>
                  </a:solidFill>
                  <a:effectLst/>
                  <a:uLnTx/>
                  <a:uFillTx/>
                  <a:latin typeface="Arial"/>
                  <a:ea typeface="+mn-ea"/>
                  <a:cs typeface="+mn-cs"/>
                  <a:sym typeface="Arial"/>
                </a:rPr>
                <a:t>78,74</a:t>
              </a:r>
            </a:p>
          </p:txBody>
        </p:sp>
      </p:grpSp>
      <p:sp>
        <p:nvSpPr>
          <p:cNvPr id="5" name="CuadroTexto 4">
            <a:extLst>
              <a:ext uri="{FF2B5EF4-FFF2-40B4-BE49-F238E27FC236}">
                <a16:creationId xmlns:a16="http://schemas.microsoft.com/office/drawing/2014/main" id="{2E300750-4A8E-E2BA-5CCE-83C65DA05C63}"/>
              </a:ext>
            </a:extLst>
          </p:cNvPr>
          <p:cNvSpPr txBox="1"/>
          <p:nvPr/>
        </p:nvSpPr>
        <p:spPr>
          <a:xfrm>
            <a:off x="6751373" y="1017907"/>
            <a:ext cx="1016106" cy="523220"/>
          </a:xfrm>
          <a:prstGeom prst="rect">
            <a:avLst/>
          </a:prstGeom>
          <a:noFill/>
          <a:ln w="3175">
            <a:solidFill>
              <a:schemeClr val="tx2">
                <a:lumMod val="50000"/>
              </a:schemeClr>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800" b="0" i="0" u="none" strike="noStrike" kern="0" cap="none" spc="0" normalizeH="0" baseline="0" noProof="0" dirty="0">
                <a:ln>
                  <a:noFill/>
                </a:ln>
                <a:solidFill>
                  <a:srgbClr val="7F7F7F"/>
                </a:solidFill>
                <a:effectLst/>
                <a:uLnTx/>
                <a:uFillTx/>
                <a:latin typeface="Arial Black"/>
                <a:cs typeface="Arial"/>
                <a:sym typeface="Arial"/>
              </a:rPr>
              <a:t>381</a:t>
            </a:r>
            <a:endParaRPr kumimoji="0" lang="es-CO" sz="2800" b="0" i="0" u="none" strike="noStrike" kern="0" cap="none" spc="0" normalizeH="0" baseline="0" noProof="0" dirty="0">
              <a:ln>
                <a:noFill/>
              </a:ln>
              <a:solidFill>
                <a:srgbClr val="7F7F7F"/>
              </a:solidFill>
              <a:effectLst/>
              <a:uLnTx/>
              <a:uFillTx/>
              <a:latin typeface="Arial Black"/>
              <a:cs typeface="Arial"/>
              <a:sym typeface="Arial"/>
            </a:endParaRPr>
          </a:p>
        </p:txBody>
      </p:sp>
      <p:sp>
        <p:nvSpPr>
          <p:cNvPr id="6" name="CuadroTexto 5">
            <a:extLst>
              <a:ext uri="{FF2B5EF4-FFF2-40B4-BE49-F238E27FC236}">
                <a16:creationId xmlns:a16="http://schemas.microsoft.com/office/drawing/2014/main" id="{18517463-8049-091D-A5ED-2E0CEE58918D}"/>
              </a:ext>
            </a:extLst>
          </p:cNvPr>
          <p:cNvSpPr txBox="1"/>
          <p:nvPr/>
        </p:nvSpPr>
        <p:spPr>
          <a:xfrm>
            <a:off x="6758630" y="3695792"/>
            <a:ext cx="1016106" cy="523220"/>
          </a:xfrm>
          <a:prstGeom prst="rect">
            <a:avLst/>
          </a:prstGeom>
          <a:noFill/>
          <a:ln w="3175">
            <a:solidFill>
              <a:schemeClr val="tx2">
                <a:lumMod val="50000"/>
              </a:schemeClr>
            </a:solidFill>
            <a:prstDash val="sysDot"/>
          </a:ln>
        </p:spPr>
        <p:txBody>
          <a:bodyPr wrap="square" rtlCol="0">
            <a:spAutoFit/>
          </a:bodyPr>
          <a:lstStyle>
            <a:defPPr marR="0" lvl="0" algn="l" rtl="0">
              <a:lnSpc>
                <a:spcPct val="100000"/>
              </a:lnSpc>
              <a:spcBef>
                <a:spcPts val="0"/>
              </a:spcBef>
              <a:spcAft>
                <a:spcPts val="0"/>
              </a:spcAft>
            </a:defPPr>
            <a:lvl1pPr algn="ctr">
              <a:defRPr sz="2800">
                <a:solidFill>
                  <a:srgbClr val="7F7F7F"/>
                </a:solidFill>
                <a:latin typeface="Arial Black"/>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800" b="0" i="0" u="none" strike="noStrike" kern="0" cap="none" spc="0" normalizeH="0" baseline="0" noProof="0" dirty="0">
                <a:ln>
                  <a:noFill/>
                </a:ln>
                <a:solidFill>
                  <a:srgbClr val="7F7F7F"/>
                </a:solidFill>
                <a:effectLst/>
                <a:uLnTx/>
                <a:uFillTx/>
                <a:latin typeface="Arial Black"/>
                <a:cs typeface="Arial"/>
                <a:sym typeface="Arial"/>
              </a:rPr>
              <a:t>377</a:t>
            </a:r>
            <a:endParaRPr kumimoji="0" lang="es-CO" sz="2800" b="0" i="0" u="none" strike="noStrike" kern="0" cap="none" spc="0" normalizeH="0" baseline="0" noProof="0" dirty="0">
              <a:ln>
                <a:noFill/>
              </a:ln>
              <a:solidFill>
                <a:srgbClr val="7F7F7F"/>
              </a:solidFill>
              <a:effectLst/>
              <a:uLnTx/>
              <a:uFillTx/>
              <a:latin typeface="Arial Black"/>
              <a:cs typeface="Arial"/>
              <a:sym typeface="Arial"/>
            </a:endParaRPr>
          </a:p>
        </p:txBody>
      </p:sp>
      <p:pic>
        <p:nvPicPr>
          <p:cNvPr id="7" name="Imagen 18">
            <a:extLst>
              <a:ext uri="{FF2B5EF4-FFF2-40B4-BE49-F238E27FC236}">
                <a16:creationId xmlns:a16="http://schemas.microsoft.com/office/drawing/2014/main" id="{29D95299-D3D2-70F3-5A3F-8B60AECC679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IDU</a:t>
            </a:r>
            <a:endParaRPr/>
          </a:p>
        </p:txBody>
      </p:sp>
      <p:sp>
        <p:nvSpPr>
          <p:cNvPr id="188" name="Google Shape;188;p10"/>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91" name="Google Shape;191;p10"/>
          <p:cNvPicPr preferRelativeResize="0"/>
          <p:nvPr/>
        </p:nvPicPr>
        <p:blipFill rotWithShape="1">
          <a:blip r:embed="rId3">
            <a:alphaModFix/>
          </a:blip>
          <a:srcRect/>
          <a:stretch/>
        </p:blipFill>
        <p:spPr>
          <a:xfrm>
            <a:off x="1957387" y="100012"/>
            <a:ext cx="1841500" cy="739775"/>
          </a:xfrm>
          <a:prstGeom prst="rect">
            <a:avLst/>
          </a:prstGeom>
          <a:noFill/>
          <a:ln>
            <a:noFill/>
          </a:ln>
        </p:spPr>
      </p:pic>
      <p:graphicFrame>
        <p:nvGraphicFramePr>
          <p:cNvPr id="4" name="Gráfico 3">
            <a:extLst>
              <a:ext uri="{FF2B5EF4-FFF2-40B4-BE49-F238E27FC236}">
                <a16:creationId xmlns:a16="http://schemas.microsoft.com/office/drawing/2014/main" id="{00000000-0008-0000-2200-000003000000}"/>
              </a:ext>
            </a:extLst>
          </p:cNvPr>
          <p:cNvGraphicFramePr>
            <a:graphicFrameLocks/>
          </p:cNvGraphicFramePr>
          <p:nvPr>
            <p:extLst>
              <p:ext uri="{D42A27DB-BD31-4B8C-83A1-F6EECF244321}">
                <p14:modId xmlns:p14="http://schemas.microsoft.com/office/powerpoint/2010/main" val="1525466855"/>
              </p:ext>
            </p:extLst>
          </p:nvPr>
        </p:nvGraphicFramePr>
        <p:xfrm>
          <a:off x="373062" y="1563564"/>
          <a:ext cx="5928678" cy="49658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00000000-0008-0000-2600-000005000000}"/>
              </a:ext>
            </a:extLst>
          </p:cNvPr>
          <p:cNvGraphicFramePr>
            <a:graphicFrameLocks/>
          </p:cNvGraphicFramePr>
          <p:nvPr>
            <p:extLst>
              <p:ext uri="{D42A27DB-BD31-4B8C-83A1-F6EECF244321}">
                <p14:modId xmlns:p14="http://schemas.microsoft.com/office/powerpoint/2010/main" val="133499532"/>
              </p:ext>
            </p:extLst>
          </p:nvPr>
        </p:nvGraphicFramePr>
        <p:xfrm>
          <a:off x="6301740" y="1746997"/>
          <a:ext cx="5204460" cy="3806077"/>
        </p:xfrm>
        <a:graphic>
          <a:graphicData uri="http://schemas.openxmlformats.org/drawingml/2006/chart">
            <c:chart xmlns:c="http://schemas.openxmlformats.org/drawingml/2006/chart" xmlns:r="http://schemas.openxmlformats.org/officeDocument/2006/relationships" r:id="rId5"/>
          </a:graphicData>
        </a:graphic>
      </p:graphicFrame>
      <p:pic>
        <p:nvPicPr>
          <p:cNvPr id="2" name="Imagen 18">
            <a:extLst>
              <a:ext uri="{FF2B5EF4-FFF2-40B4-BE49-F238E27FC236}">
                <a16:creationId xmlns:a16="http://schemas.microsoft.com/office/drawing/2014/main" id="{0C14F3B8-6119-3921-27EA-2CBD8123FA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1"/>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IDU</a:t>
            </a:r>
            <a:endParaRPr/>
          </a:p>
        </p:txBody>
      </p:sp>
      <p:sp>
        <p:nvSpPr>
          <p:cNvPr id="197" name="Google Shape;197;p11"/>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99" name="Google Shape;199;p11"/>
          <p:cNvPicPr preferRelativeResize="0"/>
          <p:nvPr/>
        </p:nvPicPr>
        <p:blipFill rotWithShape="1">
          <a:blip r:embed="rId3">
            <a:alphaModFix/>
          </a:blip>
          <a:srcRect/>
          <a:stretch/>
        </p:blipFill>
        <p:spPr>
          <a:xfrm>
            <a:off x="1957387" y="100012"/>
            <a:ext cx="1841500" cy="739775"/>
          </a:xfrm>
          <a:prstGeom prst="rect">
            <a:avLst/>
          </a:prstGeom>
          <a:noFill/>
          <a:ln>
            <a:noFill/>
          </a:ln>
        </p:spPr>
      </p:pic>
      <p:graphicFrame>
        <p:nvGraphicFramePr>
          <p:cNvPr id="3" name="Gráfico 2">
            <a:extLst>
              <a:ext uri="{FF2B5EF4-FFF2-40B4-BE49-F238E27FC236}">
                <a16:creationId xmlns:a16="http://schemas.microsoft.com/office/drawing/2014/main" id="{00000000-0008-0000-2600-000008000000}"/>
              </a:ext>
            </a:extLst>
          </p:cNvPr>
          <p:cNvGraphicFramePr>
            <a:graphicFrameLocks/>
          </p:cNvGraphicFramePr>
          <p:nvPr>
            <p:extLst>
              <p:ext uri="{D42A27DB-BD31-4B8C-83A1-F6EECF244321}">
                <p14:modId xmlns:p14="http://schemas.microsoft.com/office/powerpoint/2010/main" val="1358334511"/>
              </p:ext>
            </p:extLst>
          </p:nvPr>
        </p:nvGraphicFramePr>
        <p:xfrm>
          <a:off x="2339597" y="1068387"/>
          <a:ext cx="8220453" cy="4920361"/>
        </p:xfrm>
        <a:graphic>
          <a:graphicData uri="http://schemas.openxmlformats.org/drawingml/2006/chart">
            <c:chart xmlns:c="http://schemas.openxmlformats.org/drawingml/2006/chart" xmlns:r="http://schemas.openxmlformats.org/officeDocument/2006/relationships" r:id="rId4"/>
          </a:graphicData>
        </a:graphic>
      </p:graphicFrame>
      <p:sp>
        <p:nvSpPr>
          <p:cNvPr id="203" name="Google Shape;203;p11"/>
          <p:cNvSpPr txBox="1"/>
          <p:nvPr/>
        </p:nvSpPr>
        <p:spPr>
          <a:xfrm>
            <a:off x="5737225" y="1400871"/>
            <a:ext cx="1131887" cy="22403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48235"/>
              </a:buClr>
              <a:buSzPts val="1200"/>
              <a:buFont typeface="Calibri"/>
              <a:buNone/>
            </a:pPr>
            <a:r>
              <a:rPr lang="en-US" sz="1600" b="1" i="0" u="none" dirty="0">
                <a:solidFill>
                  <a:srgbClr val="548235"/>
                </a:solidFill>
                <a:latin typeface="Calibri"/>
                <a:ea typeface="Calibri"/>
                <a:cs typeface="Calibri"/>
                <a:sym typeface="Calibri"/>
              </a:rPr>
              <a:t>IDU + UMV</a:t>
            </a:r>
            <a:endParaRPr sz="1800" dirty="0"/>
          </a:p>
        </p:txBody>
      </p:sp>
      <p:pic>
        <p:nvPicPr>
          <p:cNvPr id="2" name="Imagen 18">
            <a:extLst>
              <a:ext uri="{FF2B5EF4-FFF2-40B4-BE49-F238E27FC236}">
                <a16:creationId xmlns:a16="http://schemas.microsoft.com/office/drawing/2014/main" id="{61935B3E-4F81-1E92-B9C2-5EF4802C6C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108BA739-A84A-55D5-C945-7627EE2FD6F7}"/>
              </a:ext>
            </a:extLst>
          </p:cNvPr>
          <p:cNvSpPr/>
          <p:nvPr/>
        </p:nvSpPr>
        <p:spPr>
          <a:xfrm>
            <a:off x="6096000" y="3177153"/>
            <a:ext cx="568271" cy="22403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tx1"/>
                </a:solidFill>
              </a:rPr>
              <a:t>107%</a:t>
            </a:r>
            <a:endParaRPr lang="es-CO" sz="1100"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1"/>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IDU</a:t>
            </a:r>
            <a:endParaRPr/>
          </a:p>
        </p:txBody>
      </p:sp>
      <p:sp>
        <p:nvSpPr>
          <p:cNvPr id="197" name="Google Shape;197;p11"/>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99" name="Google Shape;199;p11"/>
          <p:cNvPicPr preferRelativeResize="0"/>
          <p:nvPr/>
        </p:nvPicPr>
        <p:blipFill rotWithShape="1">
          <a:blip r:embed="rId3">
            <a:alphaModFix/>
          </a:blip>
          <a:srcRect/>
          <a:stretch/>
        </p:blipFill>
        <p:spPr>
          <a:xfrm>
            <a:off x="1957387" y="100012"/>
            <a:ext cx="1841500" cy="739775"/>
          </a:xfrm>
          <a:prstGeom prst="rect">
            <a:avLst/>
          </a:prstGeom>
          <a:noFill/>
          <a:ln>
            <a:noFill/>
          </a:ln>
        </p:spPr>
      </p:pic>
      <p:sp>
        <p:nvSpPr>
          <p:cNvPr id="201" name="Google Shape;201;p11"/>
          <p:cNvSpPr txBox="1"/>
          <p:nvPr/>
        </p:nvSpPr>
        <p:spPr>
          <a:xfrm>
            <a:off x="6834981" y="5243205"/>
            <a:ext cx="474727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900"/>
              <a:buFont typeface="Calibri"/>
              <a:buNone/>
            </a:pPr>
            <a:r>
              <a:rPr lang="en-US" sz="900" b="0" i="0" u="none" dirty="0">
                <a:solidFill>
                  <a:schemeClr val="dk1"/>
                </a:solidFill>
                <a:latin typeface="Calibri"/>
                <a:ea typeface="Calibri"/>
                <a:cs typeface="Calibri"/>
                <a:sym typeface="Calibri"/>
              </a:rPr>
              <a:t>402. </a:t>
            </a:r>
            <a:r>
              <a:rPr lang="en-US" sz="900" b="0" i="0" u="none" dirty="0" err="1">
                <a:solidFill>
                  <a:schemeClr val="dk1"/>
                </a:solidFill>
                <a:latin typeface="Calibri"/>
                <a:ea typeface="Calibri"/>
                <a:cs typeface="Calibri"/>
                <a:sym typeface="Calibri"/>
              </a:rPr>
              <a:t>Gestionar</a:t>
            </a:r>
            <a:r>
              <a:rPr lang="en-US" sz="900" b="0" i="0" u="none" dirty="0">
                <a:solidFill>
                  <a:schemeClr val="dk1"/>
                </a:solidFill>
                <a:latin typeface="Calibri"/>
                <a:ea typeface="Calibri"/>
                <a:cs typeface="Calibri"/>
                <a:sym typeface="Calibri"/>
              </a:rPr>
              <a:t> </a:t>
            </a:r>
            <a:r>
              <a:rPr lang="en-US" sz="900" b="0" i="0" u="none" dirty="0" err="1">
                <a:solidFill>
                  <a:schemeClr val="dk1"/>
                </a:solidFill>
                <a:latin typeface="Calibri"/>
                <a:ea typeface="Calibri"/>
                <a:cs typeface="Calibri"/>
                <a:sym typeface="Calibri"/>
              </a:rPr>
              <a:t>el</a:t>
            </a:r>
            <a:r>
              <a:rPr lang="en-US" sz="900" b="0" i="0" u="none" dirty="0">
                <a:solidFill>
                  <a:schemeClr val="dk1"/>
                </a:solidFill>
                <a:latin typeface="Calibri"/>
                <a:ea typeface="Calibri"/>
                <a:cs typeface="Calibri"/>
                <a:sym typeface="Calibri"/>
              </a:rPr>
              <a:t> 100% de la </a:t>
            </a:r>
            <a:r>
              <a:rPr lang="en-US" sz="900" b="0" i="0" u="none" dirty="0" err="1">
                <a:solidFill>
                  <a:schemeClr val="dk1"/>
                </a:solidFill>
                <a:latin typeface="Calibri"/>
                <a:ea typeface="Calibri"/>
                <a:cs typeface="Calibri"/>
                <a:sym typeface="Calibri"/>
              </a:rPr>
              <a:t>inserción</a:t>
            </a:r>
            <a:r>
              <a:rPr lang="en-US" sz="900" b="0" i="0" u="none" dirty="0">
                <a:solidFill>
                  <a:schemeClr val="dk1"/>
                </a:solidFill>
                <a:latin typeface="Calibri"/>
                <a:ea typeface="Calibri"/>
                <a:cs typeface="Calibri"/>
                <a:sym typeface="Calibri"/>
              </a:rPr>
              <a:t> </a:t>
            </a:r>
            <a:r>
              <a:rPr lang="en-US" sz="900" b="0" i="0" u="none" dirty="0" err="1">
                <a:solidFill>
                  <a:schemeClr val="dk1"/>
                </a:solidFill>
                <a:latin typeface="Calibri"/>
                <a:ea typeface="Calibri"/>
                <a:cs typeface="Calibri"/>
                <a:sym typeface="Calibri"/>
              </a:rPr>
              <a:t>urbana</a:t>
            </a:r>
            <a:r>
              <a:rPr lang="en-US" sz="900" b="0" i="0" u="none" dirty="0">
                <a:solidFill>
                  <a:schemeClr val="dk1"/>
                </a:solidFill>
                <a:latin typeface="Calibri"/>
                <a:ea typeface="Calibri"/>
                <a:cs typeface="Calibri"/>
                <a:sym typeface="Calibri"/>
              </a:rPr>
              <a:t> del </a:t>
            </a:r>
            <a:r>
              <a:rPr lang="en-US" sz="900" b="0" i="0" u="none" dirty="0" err="1">
                <a:solidFill>
                  <a:schemeClr val="dk1"/>
                </a:solidFill>
                <a:latin typeface="Calibri"/>
                <a:ea typeface="Calibri"/>
                <a:cs typeface="Calibri"/>
                <a:sym typeface="Calibri"/>
              </a:rPr>
              <a:t>Regiotram</a:t>
            </a:r>
            <a:r>
              <a:rPr lang="en-US" sz="900" b="0" i="0" u="none" dirty="0">
                <a:solidFill>
                  <a:schemeClr val="dk1"/>
                </a:solidFill>
                <a:latin typeface="Calibri"/>
                <a:ea typeface="Calibri"/>
                <a:cs typeface="Calibri"/>
                <a:sym typeface="Calibri"/>
              </a:rPr>
              <a:t> de </a:t>
            </a:r>
            <a:r>
              <a:rPr lang="en-US" sz="900" b="0" i="0" u="none" dirty="0" err="1">
                <a:solidFill>
                  <a:schemeClr val="dk1"/>
                </a:solidFill>
                <a:latin typeface="Calibri"/>
                <a:ea typeface="Calibri"/>
                <a:cs typeface="Calibri"/>
                <a:sym typeface="Calibri"/>
              </a:rPr>
              <a:t>Occidente</a:t>
            </a:r>
            <a:r>
              <a:rPr lang="en-US" sz="900" b="0" i="0" u="none" dirty="0">
                <a:solidFill>
                  <a:schemeClr val="dk1"/>
                </a:solidFill>
                <a:latin typeface="Calibri"/>
                <a:ea typeface="Calibri"/>
                <a:cs typeface="Calibri"/>
                <a:sym typeface="Calibri"/>
              </a:rPr>
              <a:t>, </a:t>
            </a:r>
            <a:r>
              <a:rPr lang="en-US" sz="900" b="0" i="0" u="none" dirty="0" err="1">
                <a:solidFill>
                  <a:schemeClr val="dk1"/>
                </a:solidFill>
                <a:latin typeface="Calibri"/>
                <a:ea typeface="Calibri"/>
                <a:cs typeface="Calibri"/>
                <a:sym typeface="Calibri"/>
              </a:rPr>
              <a:t>diseñar</a:t>
            </a:r>
            <a:r>
              <a:rPr lang="en-US" sz="900" b="0" i="0" u="none" dirty="0">
                <a:solidFill>
                  <a:schemeClr val="dk1"/>
                </a:solidFill>
                <a:latin typeface="Calibri"/>
                <a:ea typeface="Calibri"/>
                <a:cs typeface="Calibri"/>
                <a:sym typeface="Calibri"/>
              </a:rPr>
              <a:t> </a:t>
            </a:r>
            <a:r>
              <a:rPr lang="en-US" sz="900" b="0" i="0" u="none" dirty="0" err="1">
                <a:solidFill>
                  <a:schemeClr val="dk1"/>
                </a:solidFill>
                <a:latin typeface="Calibri"/>
                <a:ea typeface="Calibri"/>
                <a:cs typeface="Calibri"/>
                <a:sym typeface="Calibri"/>
              </a:rPr>
              <a:t>una</a:t>
            </a:r>
            <a:r>
              <a:rPr lang="en-US" sz="900" b="0" i="0" u="none" dirty="0">
                <a:solidFill>
                  <a:schemeClr val="dk1"/>
                </a:solidFill>
                <a:latin typeface="Calibri"/>
                <a:ea typeface="Calibri"/>
                <a:cs typeface="Calibri"/>
                <a:sym typeface="Calibri"/>
              </a:rPr>
              <a:t> </a:t>
            </a:r>
            <a:r>
              <a:rPr lang="en-US" sz="900" b="0" i="0" u="none" dirty="0" err="1">
                <a:solidFill>
                  <a:schemeClr val="dk1"/>
                </a:solidFill>
                <a:latin typeface="Calibri"/>
                <a:ea typeface="Calibri"/>
                <a:cs typeface="Calibri"/>
                <a:sym typeface="Calibri"/>
              </a:rPr>
              <a:t>estrategia</a:t>
            </a:r>
            <a:r>
              <a:rPr lang="en-US" sz="900" b="0" i="0" u="none" dirty="0">
                <a:solidFill>
                  <a:schemeClr val="dk1"/>
                </a:solidFill>
                <a:latin typeface="Calibri"/>
                <a:ea typeface="Calibri"/>
                <a:cs typeface="Calibri"/>
                <a:sym typeface="Calibri"/>
              </a:rPr>
              <a:t> de </a:t>
            </a:r>
            <a:r>
              <a:rPr lang="en-US" sz="900" b="0" i="0" u="none" dirty="0" err="1">
                <a:solidFill>
                  <a:schemeClr val="dk1"/>
                </a:solidFill>
                <a:latin typeface="Calibri"/>
                <a:ea typeface="Calibri"/>
                <a:cs typeface="Calibri"/>
                <a:sym typeface="Calibri"/>
              </a:rPr>
              <a:t>apoyo</a:t>
            </a:r>
            <a:r>
              <a:rPr lang="en-US" sz="900" b="0" i="0" u="none" dirty="0">
                <a:solidFill>
                  <a:schemeClr val="dk1"/>
                </a:solidFill>
                <a:latin typeface="Calibri"/>
                <a:ea typeface="Calibri"/>
                <a:cs typeface="Calibri"/>
                <a:sym typeface="Calibri"/>
              </a:rPr>
              <a:t> a la </a:t>
            </a:r>
            <a:r>
              <a:rPr lang="en-US" sz="900" b="0" i="0" u="none" dirty="0" err="1">
                <a:solidFill>
                  <a:schemeClr val="dk1"/>
                </a:solidFill>
                <a:latin typeface="Calibri"/>
                <a:ea typeface="Calibri"/>
                <a:cs typeface="Calibri"/>
                <a:sym typeface="Calibri"/>
              </a:rPr>
              <a:t>estructuración</a:t>
            </a:r>
            <a:r>
              <a:rPr lang="en-US" sz="900" b="0" i="0" u="none" dirty="0">
                <a:solidFill>
                  <a:schemeClr val="dk1"/>
                </a:solidFill>
                <a:latin typeface="Calibri"/>
                <a:ea typeface="Calibri"/>
                <a:cs typeface="Calibri"/>
                <a:sym typeface="Calibri"/>
              </a:rPr>
              <a:t> del </a:t>
            </a:r>
            <a:r>
              <a:rPr lang="en-US" sz="900" b="0" i="0" u="none" dirty="0" err="1">
                <a:solidFill>
                  <a:schemeClr val="dk1"/>
                </a:solidFill>
                <a:latin typeface="Calibri"/>
                <a:ea typeface="Calibri"/>
                <a:cs typeface="Calibri"/>
                <a:sym typeface="Calibri"/>
              </a:rPr>
              <a:t>Regiotram</a:t>
            </a:r>
            <a:r>
              <a:rPr lang="en-US" sz="900" b="0" i="0" u="none" dirty="0">
                <a:solidFill>
                  <a:schemeClr val="dk1"/>
                </a:solidFill>
                <a:latin typeface="Calibri"/>
                <a:ea typeface="Calibri"/>
                <a:cs typeface="Calibri"/>
                <a:sym typeface="Calibri"/>
              </a:rPr>
              <a:t> del Norte y </a:t>
            </a:r>
            <a:r>
              <a:rPr lang="en-US" sz="900" b="0" i="0" u="none" dirty="0" err="1">
                <a:solidFill>
                  <a:schemeClr val="dk1"/>
                </a:solidFill>
                <a:latin typeface="Calibri"/>
                <a:ea typeface="Calibri"/>
                <a:cs typeface="Calibri"/>
                <a:sym typeface="Calibri"/>
              </a:rPr>
              <a:t>estructuración</a:t>
            </a:r>
            <a:r>
              <a:rPr lang="en-US" sz="900" b="0" i="0" u="none" dirty="0">
                <a:solidFill>
                  <a:schemeClr val="dk1"/>
                </a:solidFill>
                <a:latin typeface="Calibri"/>
                <a:ea typeface="Calibri"/>
                <a:cs typeface="Calibri"/>
                <a:sym typeface="Calibri"/>
              </a:rPr>
              <a:t> del </a:t>
            </a:r>
            <a:r>
              <a:rPr lang="en-US" sz="900" b="0" i="0" u="none" dirty="0" err="1">
                <a:solidFill>
                  <a:schemeClr val="dk1"/>
                </a:solidFill>
                <a:latin typeface="Calibri"/>
                <a:ea typeface="Calibri"/>
                <a:cs typeface="Calibri"/>
                <a:sym typeface="Calibri"/>
              </a:rPr>
              <a:t>Regiotram</a:t>
            </a:r>
            <a:r>
              <a:rPr lang="en-US" sz="900" b="0" i="0" u="none" dirty="0">
                <a:solidFill>
                  <a:schemeClr val="dk1"/>
                </a:solidFill>
                <a:latin typeface="Calibri"/>
                <a:ea typeface="Calibri"/>
                <a:cs typeface="Calibri"/>
                <a:sym typeface="Calibri"/>
              </a:rPr>
              <a:t> del sur</a:t>
            </a:r>
            <a:endParaRPr dirty="0"/>
          </a:p>
        </p:txBody>
      </p:sp>
      <p:graphicFrame>
        <p:nvGraphicFramePr>
          <p:cNvPr id="4" name="Gráfico 3">
            <a:extLst>
              <a:ext uri="{FF2B5EF4-FFF2-40B4-BE49-F238E27FC236}">
                <a16:creationId xmlns:a16="http://schemas.microsoft.com/office/drawing/2014/main" id="{00000000-0008-0000-1E00-000003000000}"/>
              </a:ext>
            </a:extLst>
          </p:cNvPr>
          <p:cNvGraphicFramePr>
            <a:graphicFrameLocks/>
          </p:cNvGraphicFramePr>
          <p:nvPr>
            <p:extLst>
              <p:ext uri="{D42A27DB-BD31-4B8C-83A1-F6EECF244321}">
                <p14:modId xmlns:p14="http://schemas.microsoft.com/office/powerpoint/2010/main" val="3617641924"/>
              </p:ext>
            </p:extLst>
          </p:nvPr>
        </p:nvGraphicFramePr>
        <p:xfrm>
          <a:off x="6935787" y="1166638"/>
          <a:ext cx="4545666" cy="38512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áfico 4">
            <a:extLst>
              <a:ext uri="{FF2B5EF4-FFF2-40B4-BE49-F238E27FC236}">
                <a16:creationId xmlns:a16="http://schemas.microsoft.com/office/drawing/2014/main" id="{E162C913-173A-4CE7-9B4A-5165EF86BDD9}"/>
              </a:ext>
            </a:extLst>
          </p:cNvPr>
          <p:cNvGraphicFramePr>
            <a:graphicFrameLocks/>
          </p:cNvGraphicFramePr>
          <p:nvPr>
            <p:extLst>
              <p:ext uri="{D42A27DB-BD31-4B8C-83A1-F6EECF244321}">
                <p14:modId xmlns:p14="http://schemas.microsoft.com/office/powerpoint/2010/main" val="3414178810"/>
              </p:ext>
            </p:extLst>
          </p:nvPr>
        </p:nvGraphicFramePr>
        <p:xfrm>
          <a:off x="1037553" y="1374773"/>
          <a:ext cx="4830520" cy="4530107"/>
        </p:xfrm>
        <a:graphic>
          <a:graphicData uri="http://schemas.openxmlformats.org/drawingml/2006/chart">
            <c:chart xmlns:c="http://schemas.openxmlformats.org/drawingml/2006/chart" xmlns:r="http://schemas.openxmlformats.org/officeDocument/2006/relationships" r:id="rId5"/>
          </a:graphicData>
        </a:graphic>
      </p:graphicFrame>
      <p:pic>
        <p:nvPicPr>
          <p:cNvPr id="2" name="Imagen 18">
            <a:extLst>
              <a:ext uri="{FF2B5EF4-FFF2-40B4-BE49-F238E27FC236}">
                <a16:creationId xmlns:a16="http://schemas.microsoft.com/office/drawing/2014/main" id="{61935B3E-4F81-1E92-B9C2-5EF4802C6C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53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TMSA+IDU</a:t>
            </a:r>
            <a:endParaRPr/>
          </a:p>
        </p:txBody>
      </p:sp>
      <p:sp>
        <p:nvSpPr>
          <p:cNvPr id="212" name="Google Shape;212;p12"/>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15" name="Google Shape;215;p12"/>
          <p:cNvPicPr preferRelativeResize="0"/>
          <p:nvPr/>
        </p:nvPicPr>
        <p:blipFill rotWithShape="1">
          <a:blip r:embed="rId3">
            <a:alphaModFix/>
          </a:blip>
          <a:srcRect/>
          <a:stretch/>
        </p:blipFill>
        <p:spPr>
          <a:xfrm>
            <a:off x="2077057" y="2859087"/>
            <a:ext cx="1841500" cy="739775"/>
          </a:xfrm>
          <a:prstGeom prst="rect">
            <a:avLst/>
          </a:prstGeom>
          <a:noFill/>
          <a:ln>
            <a:noFill/>
          </a:ln>
        </p:spPr>
      </p:pic>
      <p:graphicFrame>
        <p:nvGraphicFramePr>
          <p:cNvPr id="2" name="Gráfico 1">
            <a:extLst>
              <a:ext uri="{FF2B5EF4-FFF2-40B4-BE49-F238E27FC236}">
                <a16:creationId xmlns:a16="http://schemas.microsoft.com/office/drawing/2014/main" id="{00000000-0008-0000-2600-000009000000}"/>
              </a:ext>
            </a:extLst>
          </p:cNvPr>
          <p:cNvGraphicFramePr>
            <a:graphicFrameLocks/>
          </p:cNvGraphicFramePr>
          <p:nvPr>
            <p:extLst>
              <p:ext uri="{D42A27DB-BD31-4B8C-83A1-F6EECF244321}">
                <p14:modId xmlns:p14="http://schemas.microsoft.com/office/powerpoint/2010/main" val="261019020"/>
              </p:ext>
            </p:extLst>
          </p:nvPr>
        </p:nvGraphicFramePr>
        <p:xfrm>
          <a:off x="71120" y="2294263"/>
          <a:ext cx="6423660" cy="3322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00000000-0008-0000-2600-000013000000}"/>
              </a:ext>
            </a:extLst>
          </p:cNvPr>
          <p:cNvGraphicFramePr>
            <a:graphicFrameLocks/>
          </p:cNvGraphicFramePr>
          <p:nvPr>
            <p:extLst>
              <p:ext uri="{D42A27DB-BD31-4B8C-83A1-F6EECF244321}">
                <p14:modId xmlns:p14="http://schemas.microsoft.com/office/powerpoint/2010/main" val="707347958"/>
              </p:ext>
            </p:extLst>
          </p:nvPr>
        </p:nvGraphicFramePr>
        <p:xfrm>
          <a:off x="5924494" y="633103"/>
          <a:ext cx="6084682" cy="3322320"/>
        </p:xfrm>
        <a:graphic>
          <a:graphicData uri="http://schemas.openxmlformats.org/drawingml/2006/chart">
            <c:chart xmlns:c="http://schemas.openxmlformats.org/drawingml/2006/chart" xmlns:r="http://schemas.openxmlformats.org/officeDocument/2006/relationships" r:id="rId5"/>
          </a:graphicData>
        </a:graphic>
      </p:graphicFrame>
      <p:pic>
        <p:nvPicPr>
          <p:cNvPr id="213" name="Google Shape;213;p12"/>
          <p:cNvPicPr preferRelativeResize="0"/>
          <p:nvPr/>
        </p:nvPicPr>
        <p:blipFill rotWithShape="1">
          <a:blip r:embed="rId6">
            <a:alphaModFix/>
          </a:blip>
          <a:srcRect/>
          <a:stretch/>
        </p:blipFill>
        <p:spPr>
          <a:xfrm>
            <a:off x="10710862" y="1087483"/>
            <a:ext cx="646112" cy="531812"/>
          </a:xfrm>
          <a:prstGeom prst="rect">
            <a:avLst/>
          </a:prstGeom>
          <a:noFill/>
          <a:ln>
            <a:noFill/>
          </a:ln>
        </p:spPr>
      </p:pic>
      <p:pic>
        <p:nvPicPr>
          <p:cNvPr id="5" name="Imagen 18">
            <a:extLst>
              <a:ext uri="{FF2B5EF4-FFF2-40B4-BE49-F238E27FC236}">
                <a16:creationId xmlns:a16="http://schemas.microsoft.com/office/drawing/2014/main" id="{7B45970D-6005-B309-55DD-21BAC618A80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2800"/>
              <a:buFont typeface="Arial Black"/>
              <a:buNone/>
              <a:tabLst/>
              <a:defRPr/>
            </a:pPr>
            <a:r>
              <a:rPr kumimoji="0" lang="en-US" sz="2800" b="0" i="0" u="none" strike="noStrike" kern="0" cap="none" spc="0" normalizeH="0" baseline="0" noProof="0">
                <a:ln>
                  <a:noFill/>
                </a:ln>
                <a:solidFill>
                  <a:srgbClr val="7F7F7F"/>
                </a:solidFill>
                <a:effectLst/>
                <a:uLnTx/>
                <a:uFillTx/>
                <a:latin typeface="Arial Black"/>
                <a:ea typeface="Arial Black"/>
                <a:cs typeface="Arial Black"/>
                <a:sym typeface="Arial Black"/>
              </a:rPr>
              <a:t>Metas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CAD24C"/>
              </a:buClr>
              <a:buSzPts val="2800"/>
              <a:buFont typeface="Arial Black"/>
              <a:buNone/>
              <a:tabLst/>
              <a:defRPr/>
            </a:pPr>
            <a:r>
              <a:rPr kumimoji="0" lang="en-US" sz="2800" b="0" i="0" u="none" strike="noStrike" kern="0" cap="none" spc="0" normalizeH="0" baseline="0" noProof="0">
                <a:ln>
                  <a:noFill/>
                </a:ln>
                <a:solidFill>
                  <a:srgbClr val="CAD24C"/>
                </a:solidFill>
                <a:effectLst/>
                <a:uLnTx/>
                <a:uFillTx/>
                <a:latin typeface="Arial Black"/>
                <a:ea typeface="Arial Black"/>
                <a:cs typeface="Arial Black"/>
                <a:sym typeface="Arial Black"/>
              </a:rPr>
              <a:t>Transmilenio S.A.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13"/>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24" name="Google Shape;224;p13"/>
          <p:cNvPicPr preferRelativeResize="0"/>
          <p:nvPr/>
        </p:nvPicPr>
        <p:blipFill rotWithShape="1">
          <a:blip r:embed="rId3">
            <a:alphaModFix/>
          </a:blip>
          <a:srcRect/>
          <a:stretch/>
        </p:blipFill>
        <p:spPr>
          <a:xfrm>
            <a:off x="1768475" y="212725"/>
            <a:ext cx="646112" cy="531812"/>
          </a:xfrm>
          <a:prstGeom prst="rect">
            <a:avLst/>
          </a:prstGeom>
          <a:noFill/>
          <a:ln>
            <a:noFill/>
          </a:ln>
        </p:spPr>
      </p:pic>
      <p:sp>
        <p:nvSpPr>
          <p:cNvPr id="228" name="Google Shape;228;p13"/>
          <p:cNvSpPr txBox="1"/>
          <p:nvPr/>
        </p:nvSpPr>
        <p:spPr>
          <a:xfrm>
            <a:off x="2691677" y="3560757"/>
            <a:ext cx="2659380" cy="736908"/>
          </a:xfrm>
          <a:prstGeom prst="rect">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548235"/>
              </a:buClr>
              <a:buSzPts val="1000"/>
              <a:buFont typeface="Calibri"/>
              <a:buNone/>
              <a:tabLst/>
              <a:defRPr/>
            </a:pPr>
            <a:r>
              <a:rPr kumimoji="0" lang="en-US" sz="1100" b="1" i="0" u="none" strike="noStrike" kern="0" cap="none" spc="0" normalizeH="0" baseline="0" noProof="0" dirty="0">
                <a:ln>
                  <a:noFill/>
                </a:ln>
                <a:solidFill>
                  <a:srgbClr val="548235"/>
                </a:solidFill>
                <a:effectLst/>
                <a:uLnTx/>
                <a:uFillTx/>
                <a:latin typeface="Calibri"/>
                <a:ea typeface="Calibri"/>
                <a:cs typeface="Calibri"/>
                <a:sym typeface="Calibri"/>
              </a:rPr>
              <a:t>Meta </a:t>
            </a:r>
            <a:r>
              <a:rPr kumimoji="0" lang="en-US" sz="1100" b="1" i="0" u="none" strike="noStrike" kern="0" cap="none" spc="0" normalizeH="0" baseline="0" noProof="0" dirty="0" err="1">
                <a:ln>
                  <a:noFill/>
                </a:ln>
                <a:solidFill>
                  <a:srgbClr val="548235"/>
                </a:solidFill>
                <a:effectLst/>
                <a:uLnTx/>
                <a:uFillTx/>
                <a:latin typeface="Calibri"/>
                <a:ea typeface="Calibri"/>
                <a:cs typeface="Calibri"/>
                <a:sym typeface="Calibri"/>
              </a:rPr>
              <a:t>decreciente</a:t>
            </a:r>
            <a:r>
              <a:rPr kumimoji="0" lang="en-US" sz="1100" b="1" i="0" u="none" strike="noStrike" kern="0" cap="none" spc="0" normalizeH="0" baseline="0" noProof="0" dirty="0">
                <a:ln>
                  <a:noFill/>
                </a:ln>
                <a:solidFill>
                  <a:srgbClr val="548235"/>
                </a:solidFill>
                <a:effectLst/>
                <a:uLnTx/>
                <a:uFillTx/>
                <a:latin typeface="Calibri"/>
                <a:ea typeface="Calibri"/>
                <a:cs typeface="Calibri"/>
                <a:sym typeface="Calibri"/>
              </a:rPr>
              <a:t>: </a:t>
            </a:r>
            <a:r>
              <a:rPr kumimoji="0" lang="en-US" sz="1050" b="0" i="0" u="none" strike="noStrike" kern="0" cap="none" spc="0" normalizeH="0" baseline="0" noProof="0" dirty="0">
                <a:ln>
                  <a:noFill/>
                </a:ln>
                <a:solidFill>
                  <a:srgbClr val="548235"/>
                </a:solidFill>
                <a:effectLst/>
                <a:uLnTx/>
                <a:uFillTx/>
                <a:latin typeface="Calibri"/>
                <a:ea typeface="Calibri"/>
                <a:cs typeface="Calibri"/>
                <a:sym typeface="Calibri"/>
              </a:rPr>
              <a:t>Se </a:t>
            </a:r>
            <a:r>
              <a:rPr kumimoji="0" lang="en-US" sz="1050" b="0" i="0" u="none" strike="noStrike" kern="0" cap="none" spc="0" normalizeH="0" baseline="0" noProof="0" dirty="0" err="1">
                <a:ln>
                  <a:noFill/>
                </a:ln>
                <a:solidFill>
                  <a:srgbClr val="548235"/>
                </a:solidFill>
                <a:effectLst/>
                <a:uLnTx/>
                <a:uFillTx/>
                <a:latin typeface="Calibri"/>
                <a:ea typeface="Calibri"/>
                <a:cs typeface="Calibri"/>
                <a:sym typeface="Calibri"/>
              </a:rPr>
              <a:t>espera</a:t>
            </a:r>
            <a:r>
              <a:rPr kumimoji="0" lang="en-US" sz="1050" b="0" i="0" u="none" strike="noStrike" kern="0" cap="none" spc="0" normalizeH="0" baseline="0" noProof="0" dirty="0">
                <a:ln>
                  <a:noFill/>
                </a:ln>
                <a:solidFill>
                  <a:srgbClr val="548235"/>
                </a:solidFill>
                <a:effectLst/>
                <a:uLnTx/>
                <a:uFillTx/>
                <a:latin typeface="Calibri"/>
                <a:ea typeface="Calibri"/>
                <a:cs typeface="Calibri"/>
                <a:sym typeface="Calibri"/>
              </a:rPr>
              <a:t> que, al 2024, se </a:t>
            </a:r>
            <a:r>
              <a:rPr kumimoji="0" lang="en-US" sz="1050" b="0" i="0" u="none" strike="noStrike" kern="0" cap="none" spc="0" normalizeH="0" baseline="0" noProof="0" dirty="0" err="1">
                <a:ln>
                  <a:noFill/>
                </a:ln>
                <a:solidFill>
                  <a:srgbClr val="548235"/>
                </a:solidFill>
                <a:effectLst/>
                <a:uLnTx/>
                <a:uFillTx/>
                <a:latin typeface="Calibri"/>
                <a:ea typeface="Calibri"/>
                <a:cs typeface="Calibri"/>
                <a:sym typeface="Calibri"/>
              </a:rPr>
              <a:t>alcance</a:t>
            </a:r>
            <a:r>
              <a:rPr kumimoji="0" lang="en-US" sz="1050" b="0" i="0" u="none" strike="noStrike" kern="0" cap="none" spc="0" normalizeH="0" baseline="0" noProof="0" dirty="0">
                <a:ln>
                  <a:noFill/>
                </a:ln>
                <a:solidFill>
                  <a:srgbClr val="548235"/>
                </a:solidFill>
                <a:effectLst/>
                <a:uLnTx/>
                <a:uFillTx/>
                <a:latin typeface="Calibri"/>
                <a:ea typeface="Calibri"/>
                <a:cs typeface="Calibri"/>
                <a:sym typeface="Calibri"/>
              </a:rPr>
              <a:t> </a:t>
            </a:r>
            <a:r>
              <a:rPr kumimoji="0" lang="en-US" sz="1050" b="0" i="0" u="none" strike="noStrike" kern="0" cap="none" spc="0" normalizeH="0" baseline="0" noProof="0" dirty="0" err="1">
                <a:ln>
                  <a:noFill/>
                </a:ln>
                <a:solidFill>
                  <a:srgbClr val="548235"/>
                </a:solidFill>
                <a:effectLst/>
                <a:uLnTx/>
                <a:uFillTx/>
                <a:latin typeface="Calibri"/>
                <a:ea typeface="Calibri"/>
                <a:cs typeface="Calibri"/>
                <a:sym typeface="Calibri"/>
              </a:rPr>
              <a:t>una</a:t>
            </a:r>
            <a:r>
              <a:rPr kumimoji="0" lang="en-US" sz="1050" b="0" i="0" u="none" strike="noStrike" kern="0" cap="none" spc="0" normalizeH="0" baseline="0" noProof="0" dirty="0">
                <a:ln>
                  <a:noFill/>
                </a:ln>
                <a:solidFill>
                  <a:srgbClr val="548235"/>
                </a:solidFill>
                <a:effectLst/>
                <a:uLnTx/>
                <a:uFillTx/>
                <a:latin typeface="Calibri"/>
                <a:ea typeface="Calibri"/>
                <a:cs typeface="Calibri"/>
                <a:sym typeface="Calibri"/>
              </a:rPr>
              <a:t> meta del 13,36%. Con corte a 31 de </a:t>
            </a:r>
            <a:r>
              <a:rPr kumimoji="0" lang="en-US" sz="1050" b="0" i="0" u="none" strike="noStrike" kern="0" cap="none" spc="0" normalizeH="0" baseline="0" noProof="0" dirty="0" err="1">
                <a:ln>
                  <a:noFill/>
                </a:ln>
                <a:solidFill>
                  <a:srgbClr val="548235"/>
                </a:solidFill>
                <a:effectLst/>
                <a:uLnTx/>
                <a:uFillTx/>
                <a:latin typeface="Calibri"/>
                <a:ea typeface="Calibri"/>
                <a:cs typeface="Calibri"/>
                <a:sym typeface="Calibri"/>
              </a:rPr>
              <a:t>octubre</a:t>
            </a:r>
            <a:r>
              <a:rPr kumimoji="0" lang="en-US" sz="1050" b="0" i="0" u="none" strike="noStrike" kern="0" cap="none" spc="0" normalizeH="0" baseline="0" noProof="0" dirty="0">
                <a:ln>
                  <a:noFill/>
                </a:ln>
                <a:solidFill>
                  <a:srgbClr val="548235"/>
                </a:solidFill>
                <a:effectLst/>
                <a:uLnTx/>
                <a:uFillTx/>
                <a:latin typeface="Calibri"/>
                <a:ea typeface="Calibri"/>
                <a:cs typeface="Calibri"/>
                <a:sym typeface="Calibri"/>
              </a:rPr>
              <a:t> de 2023, se ha </a:t>
            </a:r>
            <a:r>
              <a:rPr kumimoji="0" lang="en-US" sz="1050" b="0" i="0" u="none" strike="noStrike" kern="0" cap="none" spc="0" normalizeH="0" baseline="0" noProof="0" dirty="0" err="1">
                <a:ln>
                  <a:noFill/>
                </a:ln>
                <a:solidFill>
                  <a:srgbClr val="548235"/>
                </a:solidFill>
                <a:effectLst/>
                <a:uLnTx/>
                <a:uFillTx/>
                <a:latin typeface="Calibri"/>
                <a:ea typeface="Calibri"/>
                <a:cs typeface="Calibri"/>
                <a:sym typeface="Calibri"/>
              </a:rPr>
              <a:t>alcanzado</a:t>
            </a:r>
            <a:r>
              <a:rPr kumimoji="0" lang="en-US" sz="1050" b="0" i="0" u="none" strike="noStrike" kern="0" cap="none" spc="0" normalizeH="0" baseline="0" noProof="0" dirty="0">
                <a:ln>
                  <a:noFill/>
                </a:ln>
                <a:solidFill>
                  <a:srgbClr val="548235"/>
                </a:solidFill>
                <a:effectLst/>
                <a:uLnTx/>
                <a:uFillTx/>
                <a:latin typeface="Calibri"/>
                <a:ea typeface="Calibri"/>
                <a:cs typeface="Calibri"/>
                <a:sym typeface="Calibri"/>
              </a:rPr>
              <a:t> un 46,86% de lo </a:t>
            </a:r>
            <a:r>
              <a:rPr kumimoji="0" lang="en-US" sz="1050" b="0" i="0" u="none" strike="noStrike" kern="0" cap="none" spc="0" normalizeH="0" baseline="0" noProof="0" dirty="0" err="1">
                <a:ln>
                  <a:noFill/>
                </a:ln>
                <a:solidFill>
                  <a:srgbClr val="548235"/>
                </a:solidFill>
                <a:effectLst/>
                <a:uLnTx/>
                <a:uFillTx/>
                <a:latin typeface="Calibri"/>
                <a:ea typeface="Calibri"/>
                <a:cs typeface="Calibri"/>
                <a:sym typeface="Calibri"/>
              </a:rPr>
              <a:t>programado</a:t>
            </a:r>
            <a:r>
              <a:rPr kumimoji="0" lang="en-US" sz="1050" b="0" i="0" u="none" strike="noStrike" kern="0" cap="none" spc="0" normalizeH="0" baseline="0" noProof="0" dirty="0">
                <a:ln>
                  <a:noFill/>
                </a:ln>
                <a:solidFill>
                  <a:srgbClr val="548235"/>
                </a:solidFill>
                <a:effectLst/>
                <a:uLnTx/>
                <a:uFillTx/>
                <a:latin typeface="Calibri"/>
                <a:ea typeface="Calibri"/>
                <a:cs typeface="Calibri"/>
                <a:sym typeface="Calibri"/>
              </a:rPr>
              <a:t> (LB 15,36)</a:t>
            </a: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229" name="Google Shape;229;p13"/>
          <p:cNvSpPr txBox="1"/>
          <p:nvPr/>
        </p:nvSpPr>
        <p:spPr>
          <a:xfrm>
            <a:off x="3328987" y="2232025"/>
            <a:ext cx="931862" cy="8255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aphicFrame>
        <p:nvGraphicFramePr>
          <p:cNvPr id="5" name="Gráfico 4">
            <a:extLst>
              <a:ext uri="{FF2B5EF4-FFF2-40B4-BE49-F238E27FC236}">
                <a16:creationId xmlns:a16="http://schemas.microsoft.com/office/drawing/2014/main" id="{00000000-0008-0000-2600-00000C000000}"/>
              </a:ext>
            </a:extLst>
          </p:cNvPr>
          <p:cNvGraphicFramePr>
            <a:graphicFrameLocks/>
          </p:cNvGraphicFramePr>
          <p:nvPr>
            <p:extLst>
              <p:ext uri="{D42A27DB-BD31-4B8C-83A1-F6EECF244321}">
                <p14:modId xmlns:p14="http://schemas.microsoft.com/office/powerpoint/2010/main" val="604105979"/>
              </p:ext>
            </p:extLst>
          </p:nvPr>
        </p:nvGraphicFramePr>
        <p:xfrm>
          <a:off x="32297" y="1568117"/>
          <a:ext cx="5318760" cy="24249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00000000-0008-0000-2600-00000D000000}"/>
              </a:ext>
            </a:extLst>
          </p:cNvPr>
          <p:cNvGraphicFramePr>
            <a:graphicFrameLocks/>
          </p:cNvGraphicFramePr>
          <p:nvPr>
            <p:extLst>
              <p:ext uri="{D42A27DB-BD31-4B8C-83A1-F6EECF244321}">
                <p14:modId xmlns:p14="http://schemas.microsoft.com/office/powerpoint/2010/main" val="2995114497"/>
              </p:ext>
            </p:extLst>
          </p:nvPr>
        </p:nvGraphicFramePr>
        <p:xfrm>
          <a:off x="6738937" y="142195"/>
          <a:ext cx="5318760" cy="34185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a:extLst>
              <a:ext uri="{FF2B5EF4-FFF2-40B4-BE49-F238E27FC236}">
                <a16:creationId xmlns:a16="http://schemas.microsoft.com/office/drawing/2014/main" id="{00000000-0008-0000-2600-000010000000}"/>
              </a:ext>
            </a:extLst>
          </p:cNvPr>
          <p:cNvGraphicFramePr>
            <a:graphicFrameLocks/>
          </p:cNvGraphicFramePr>
          <p:nvPr>
            <p:extLst>
              <p:ext uri="{D42A27DB-BD31-4B8C-83A1-F6EECF244321}">
                <p14:modId xmlns:p14="http://schemas.microsoft.com/office/powerpoint/2010/main" val="510822015"/>
              </p:ext>
            </p:extLst>
          </p:nvPr>
        </p:nvGraphicFramePr>
        <p:xfrm>
          <a:off x="5794056" y="3719914"/>
          <a:ext cx="2879558" cy="3010554"/>
        </p:xfrm>
        <a:graphic>
          <a:graphicData uri="http://schemas.openxmlformats.org/drawingml/2006/chart">
            <c:chart xmlns:c="http://schemas.openxmlformats.org/drawingml/2006/chart" xmlns:r="http://schemas.openxmlformats.org/officeDocument/2006/relationships" r:id="rId6"/>
          </a:graphicData>
        </a:graphic>
      </p:graphicFrame>
      <p:pic>
        <p:nvPicPr>
          <p:cNvPr id="2" name="Imagen 18">
            <a:extLst>
              <a:ext uri="{FF2B5EF4-FFF2-40B4-BE49-F238E27FC236}">
                <a16:creationId xmlns:a16="http://schemas.microsoft.com/office/drawing/2014/main" id="{0FD3DB62-DB3D-CD29-35E2-BA3CB6DE8D2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Transmilenio S.A.</a:t>
            </a:r>
            <a:endParaRPr/>
          </a:p>
        </p:txBody>
      </p:sp>
      <p:sp>
        <p:nvSpPr>
          <p:cNvPr id="235" name="Google Shape;235;p14"/>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36" name="Google Shape;236;p14"/>
          <p:cNvPicPr preferRelativeResize="0"/>
          <p:nvPr/>
        </p:nvPicPr>
        <p:blipFill rotWithShape="1">
          <a:blip r:embed="rId3">
            <a:alphaModFix/>
          </a:blip>
          <a:srcRect/>
          <a:stretch/>
        </p:blipFill>
        <p:spPr>
          <a:xfrm>
            <a:off x="1768475" y="212725"/>
            <a:ext cx="646112" cy="531812"/>
          </a:xfrm>
          <a:prstGeom prst="rect">
            <a:avLst/>
          </a:prstGeom>
          <a:noFill/>
          <a:ln>
            <a:noFill/>
          </a:ln>
        </p:spPr>
      </p:pic>
      <p:graphicFrame>
        <p:nvGraphicFramePr>
          <p:cNvPr id="2" name="Gráfico 1">
            <a:extLst>
              <a:ext uri="{FF2B5EF4-FFF2-40B4-BE49-F238E27FC236}">
                <a16:creationId xmlns:a16="http://schemas.microsoft.com/office/drawing/2014/main" id="{00000000-0008-0000-2600-000011000000}"/>
              </a:ext>
            </a:extLst>
          </p:cNvPr>
          <p:cNvGraphicFramePr>
            <a:graphicFrameLocks/>
          </p:cNvGraphicFramePr>
          <p:nvPr>
            <p:extLst>
              <p:ext uri="{D42A27DB-BD31-4B8C-83A1-F6EECF244321}">
                <p14:modId xmlns:p14="http://schemas.microsoft.com/office/powerpoint/2010/main" val="3116871115"/>
              </p:ext>
            </p:extLst>
          </p:nvPr>
        </p:nvGraphicFramePr>
        <p:xfrm>
          <a:off x="6479488" y="2440304"/>
          <a:ext cx="3131820" cy="3314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00000000-0008-0000-2600-000012000000}"/>
              </a:ext>
            </a:extLst>
          </p:cNvPr>
          <p:cNvGraphicFramePr>
            <a:graphicFrameLocks/>
          </p:cNvGraphicFramePr>
          <p:nvPr>
            <p:extLst>
              <p:ext uri="{D42A27DB-BD31-4B8C-83A1-F6EECF244321}">
                <p14:modId xmlns:p14="http://schemas.microsoft.com/office/powerpoint/2010/main" val="2747707926"/>
              </p:ext>
            </p:extLst>
          </p:nvPr>
        </p:nvGraphicFramePr>
        <p:xfrm>
          <a:off x="2091530" y="1552575"/>
          <a:ext cx="3871119" cy="44862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a:extLst>
              <a:ext uri="{FF2B5EF4-FFF2-40B4-BE49-F238E27FC236}">
                <a16:creationId xmlns:a16="http://schemas.microsoft.com/office/drawing/2014/main" id="{738B6D95-BC57-4BD8-AF39-2C6A913FAD3A}"/>
              </a:ext>
            </a:extLst>
          </p:cNvPr>
          <p:cNvGraphicFramePr>
            <a:graphicFrameLocks/>
          </p:cNvGraphicFramePr>
          <p:nvPr>
            <p:extLst>
              <p:ext uri="{D42A27DB-BD31-4B8C-83A1-F6EECF244321}">
                <p14:modId xmlns:p14="http://schemas.microsoft.com/office/powerpoint/2010/main" val="3894712045"/>
              </p:ext>
            </p:extLst>
          </p:nvPr>
        </p:nvGraphicFramePr>
        <p:xfrm>
          <a:off x="6479488" y="1628774"/>
          <a:ext cx="3473823" cy="4126229"/>
        </p:xfrm>
        <a:graphic>
          <a:graphicData uri="http://schemas.openxmlformats.org/drawingml/2006/chart">
            <c:chart xmlns:c="http://schemas.openxmlformats.org/drawingml/2006/chart" xmlns:r="http://schemas.openxmlformats.org/officeDocument/2006/relationships" r:id="rId6"/>
          </a:graphicData>
        </a:graphic>
      </p:graphicFrame>
      <p:pic>
        <p:nvPicPr>
          <p:cNvPr id="3" name="Imagen 18">
            <a:extLst>
              <a:ext uri="{FF2B5EF4-FFF2-40B4-BE49-F238E27FC236}">
                <a16:creationId xmlns:a16="http://schemas.microsoft.com/office/drawing/2014/main" id="{C833CFDB-48DB-D0AA-0012-BE531C23000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2800"/>
              <a:buFont typeface="Arial Black"/>
              <a:buNone/>
              <a:tabLst/>
              <a:defRPr/>
            </a:pPr>
            <a:r>
              <a:rPr kumimoji="0" lang="en-US" sz="2800" b="0" i="0" u="none" strike="noStrike" kern="0" cap="none" spc="0" normalizeH="0" baseline="0" noProof="0">
                <a:ln>
                  <a:noFill/>
                </a:ln>
                <a:solidFill>
                  <a:srgbClr val="7F7F7F"/>
                </a:solidFill>
                <a:effectLst/>
                <a:uLnTx/>
                <a:uFillTx/>
                <a:latin typeface="Arial Black"/>
                <a:ea typeface="Arial Black"/>
                <a:cs typeface="Arial Black"/>
                <a:sym typeface="Arial Black"/>
              </a:rPr>
              <a:t>Metas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CAD24C"/>
              </a:buClr>
              <a:buSzPts val="2800"/>
              <a:buFont typeface="Arial Black"/>
              <a:buNone/>
              <a:tabLst/>
              <a:defRPr/>
            </a:pPr>
            <a:r>
              <a:rPr kumimoji="0" lang="en-US" sz="2800" b="0" i="0" u="none" strike="noStrike" kern="0" cap="none" spc="0" normalizeH="0" baseline="0" noProof="0">
                <a:ln>
                  <a:noFill/>
                </a:ln>
                <a:solidFill>
                  <a:srgbClr val="CAD24C"/>
                </a:solidFill>
                <a:effectLst/>
                <a:uLnTx/>
                <a:uFillTx/>
                <a:latin typeface="Arial Black"/>
                <a:ea typeface="Arial Black"/>
                <a:cs typeface="Arial Black"/>
                <a:sym typeface="Arial Black"/>
              </a:rPr>
              <a:t>Empresa Metro de Bogotá</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5"/>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46" name="Google Shape;246;p15"/>
          <p:cNvPicPr preferRelativeResize="0"/>
          <p:nvPr/>
        </p:nvPicPr>
        <p:blipFill rotWithShape="1">
          <a:blip r:embed="rId3">
            <a:alphaModFix/>
          </a:blip>
          <a:srcRect/>
          <a:stretch/>
        </p:blipFill>
        <p:spPr>
          <a:xfrm>
            <a:off x="5708650" y="279400"/>
            <a:ext cx="617537" cy="901700"/>
          </a:xfrm>
          <a:prstGeom prst="rect">
            <a:avLst/>
          </a:prstGeom>
          <a:noFill/>
          <a:ln>
            <a:noFill/>
          </a:ln>
        </p:spPr>
      </p:pic>
      <p:sp>
        <p:nvSpPr>
          <p:cNvPr id="2" name="Marcador de contenido 2">
            <a:extLst>
              <a:ext uri="{FF2B5EF4-FFF2-40B4-BE49-F238E27FC236}">
                <a16:creationId xmlns:a16="http://schemas.microsoft.com/office/drawing/2014/main" id="{4476BD9D-922C-E799-73AB-9FB664BF7047}"/>
              </a:ext>
            </a:extLst>
          </p:cNvPr>
          <p:cNvSpPr txBox="1">
            <a:spLocks/>
          </p:cNvSpPr>
          <p:nvPr/>
        </p:nvSpPr>
        <p:spPr>
          <a:xfrm>
            <a:off x="1475877" y="1374628"/>
            <a:ext cx="6404401" cy="57778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algn="ctr">
              <a:defRPr sz="1400" b="1"/>
            </a:lvl1pPr>
            <a:lvl2pPr>
              <a:defRPr/>
            </a:lvl2pPr>
            <a:lvl3pPr>
              <a:defRPr/>
            </a:lvl3pPr>
            <a:lvl4pPr>
              <a:defRPr/>
            </a:lvl4pPr>
            <a:lvl5pPr>
              <a:defRPr/>
            </a:lvl5pPr>
            <a:lvl6pPr>
              <a:defRPr/>
            </a:lvl6pPr>
            <a:lvl7pPr>
              <a:defRPr/>
            </a:lvl7pPr>
            <a:lvl8pPr>
              <a:defRPr/>
            </a:lvl8pPr>
            <a:lvl9pPr>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60%* </a:t>
            </a:r>
            <a:r>
              <a:rPr kumimoji="0" lang="es-E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de avance del ciclo de vida del proyecto PLMB – T1</a:t>
            </a:r>
          </a:p>
        </p:txBody>
      </p:sp>
      <p:sp>
        <p:nvSpPr>
          <p:cNvPr id="4" name="Marcador de contenido 2">
            <a:extLst>
              <a:ext uri="{FF2B5EF4-FFF2-40B4-BE49-F238E27FC236}">
                <a16:creationId xmlns:a16="http://schemas.microsoft.com/office/drawing/2014/main" id="{B0E776BF-E8D6-8AB1-F3C1-0FD43A7CEEA2}"/>
              </a:ext>
            </a:extLst>
          </p:cNvPr>
          <p:cNvSpPr txBox="1">
            <a:spLocks/>
          </p:cNvSpPr>
          <p:nvPr/>
        </p:nvSpPr>
        <p:spPr>
          <a:xfrm>
            <a:off x="8132022" y="1401464"/>
            <a:ext cx="1770956" cy="577787"/>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algn="ctr">
              <a:defRPr sz="1400" b="1"/>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sym typeface="Arial"/>
              </a:rPr>
              <a:t>Meta PDD - 401</a:t>
            </a:r>
            <a:endParaRPr kumimoji="0" lang="es-ES" sz="1600" b="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sym typeface="Arial"/>
            </a:endParaRPr>
          </a:p>
        </p:txBody>
      </p:sp>
      <p:sp>
        <p:nvSpPr>
          <p:cNvPr id="5" name="CuadroTexto 4">
            <a:extLst>
              <a:ext uri="{FF2B5EF4-FFF2-40B4-BE49-F238E27FC236}">
                <a16:creationId xmlns:a16="http://schemas.microsoft.com/office/drawing/2014/main" id="{805F000D-E44E-287A-73E1-61F92AD28008}"/>
              </a:ext>
            </a:extLst>
          </p:cNvPr>
          <p:cNvSpPr txBox="1"/>
          <p:nvPr/>
        </p:nvSpPr>
        <p:spPr>
          <a:xfrm>
            <a:off x="489815" y="4183667"/>
            <a:ext cx="460602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1" u="none" strike="noStrike" kern="0" cap="none" spc="0" normalizeH="0" baseline="0" noProof="0" dirty="0">
                <a:ln>
                  <a:noFill/>
                </a:ln>
                <a:solidFill>
                  <a:srgbClr val="44546A">
                    <a:lumMod val="25000"/>
                  </a:srgbClr>
                </a:solidFill>
                <a:effectLst/>
                <a:uLnTx/>
                <a:uFillTx/>
                <a:latin typeface="Arial" panose="020B0604020202020204" pitchFamily="34" charset="0"/>
                <a:ea typeface="Calibri" panose="020F0502020204030204" pitchFamily="34" charset="0"/>
                <a:cs typeface="Arial" panose="020B0604020202020204" pitchFamily="34" charset="0"/>
                <a:sym typeface="Arial"/>
              </a:rPr>
              <a:t>Fuente: SEGPLAN</a:t>
            </a:r>
            <a:endParaRPr kumimoji="0" lang="es-CO"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graphicFrame>
        <p:nvGraphicFramePr>
          <p:cNvPr id="6" name="Tabla 5">
            <a:extLst>
              <a:ext uri="{FF2B5EF4-FFF2-40B4-BE49-F238E27FC236}">
                <a16:creationId xmlns:a16="http://schemas.microsoft.com/office/drawing/2014/main" id="{95CE9419-7F0C-E334-B6FD-7CEE1FF076F7}"/>
              </a:ext>
            </a:extLst>
          </p:cNvPr>
          <p:cNvGraphicFramePr>
            <a:graphicFrameLocks noGrp="1"/>
          </p:cNvGraphicFramePr>
          <p:nvPr/>
        </p:nvGraphicFramePr>
        <p:xfrm>
          <a:off x="578880" y="2385524"/>
          <a:ext cx="5324710" cy="1752762"/>
        </p:xfrm>
        <a:graphic>
          <a:graphicData uri="http://schemas.openxmlformats.org/drawingml/2006/table">
            <a:tbl>
              <a:tblPr/>
              <a:tblGrid>
                <a:gridCol w="694995">
                  <a:extLst>
                    <a:ext uri="{9D8B030D-6E8A-4147-A177-3AD203B41FA5}">
                      <a16:colId xmlns:a16="http://schemas.microsoft.com/office/drawing/2014/main" val="1372790219"/>
                    </a:ext>
                  </a:extLst>
                </a:gridCol>
                <a:gridCol w="1229601">
                  <a:extLst>
                    <a:ext uri="{9D8B030D-6E8A-4147-A177-3AD203B41FA5}">
                      <a16:colId xmlns:a16="http://schemas.microsoft.com/office/drawing/2014/main" val="2465644312"/>
                    </a:ext>
                  </a:extLst>
                </a:gridCol>
                <a:gridCol w="994374">
                  <a:extLst>
                    <a:ext uri="{9D8B030D-6E8A-4147-A177-3AD203B41FA5}">
                      <a16:colId xmlns:a16="http://schemas.microsoft.com/office/drawing/2014/main" val="2207524069"/>
                    </a:ext>
                  </a:extLst>
                </a:gridCol>
                <a:gridCol w="1079910">
                  <a:extLst>
                    <a:ext uri="{9D8B030D-6E8A-4147-A177-3AD203B41FA5}">
                      <a16:colId xmlns:a16="http://schemas.microsoft.com/office/drawing/2014/main" val="4070143782"/>
                    </a:ext>
                  </a:extLst>
                </a:gridCol>
                <a:gridCol w="1325830">
                  <a:extLst>
                    <a:ext uri="{9D8B030D-6E8A-4147-A177-3AD203B41FA5}">
                      <a16:colId xmlns:a16="http://schemas.microsoft.com/office/drawing/2014/main" val="1578023455"/>
                    </a:ext>
                  </a:extLst>
                </a:gridCol>
              </a:tblGrid>
              <a:tr h="252000">
                <a:tc grid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000000"/>
                          </a:solidFill>
                          <a:effectLst/>
                          <a:latin typeface="Arial" panose="020B0604020202020204" pitchFamily="34" charset="0"/>
                        </a:rPr>
                        <a:t>Avance</a:t>
                      </a:r>
                      <a:endParaRPr lang="es-ES" sz="1200" b="1"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l" rtl="0" fontAlgn="ctr"/>
                      <a:endParaRPr lang="es-ES" sz="1200" b="1"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545683196"/>
                  </a:ext>
                </a:extLst>
              </a:tr>
              <a:tr h="224547">
                <a:tc rowSpan="2">
                  <a:txBody>
                    <a:bodyPr/>
                    <a:lstStyle/>
                    <a:p>
                      <a:pPr algn="ctr" rtl="0" fontAlgn="ctr"/>
                      <a:r>
                        <a:rPr lang="es-CO" sz="1100" b="1" i="0" u="none" strike="noStrike" dirty="0">
                          <a:solidFill>
                            <a:srgbClr val="000000"/>
                          </a:solidFill>
                          <a:effectLst/>
                          <a:latin typeface="Arial" panose="020B0604020202020204" pitchFamily="34" charset="0"/>
                        </a:rPr>
                        <a:t>Año</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rowSpan="2">
                  <a:txBody>
                    <a:bodyPr/>
                    <a:lstStyle/>
                    <a:p>
                      <a:pPr algn="ctr" rtl="0" fontAlgn="ctr"/>
                      <a:r>
                        <a:rPr lang="es-CO" sz="1100" b="1" i="0" u="none" strike="noStrike" dirty="0">
                          <a:solidFill>
                            <a:srgbClr val="000000"/>
                          </a:solidFill>
                          <a:effectLst/>
                          <a:latin typeface="Arial" panose="020B0604020202020204" pitchFamily="34" charset="0"/>
                        </a:rPr>
                        <a:t>Programación</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rowSpan="2">
                  <a:txBody>
                    <a:bodyPr/>
                    <a:lstStyle/>
                    <a:p>
                      <a:pPr algn="ctr" rtl="0" fontAlgn="ctr"/>
                      <a:r>
                        <a:rPr lang="es-CO" sz="1100" b="1" i="0" u="none" strike="noStrike" dirty="0">
                          <a:solidFill>
                            <a:srgbClr val="000000"/>
                          </a:solidFill>
                          <a:effectLst/>
                          <a:latin typeface="Arial" panose="020B0604020202020204" pitchFamily="34" charset="0"/>
                        </a:rPr>
                        <a:t>Ejecución vigencia</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gridSpan="2">
                  <a:txBody>
                    <a:bodyPr/>
                    <a:lstStyle/>
                    <a:p>
                      <a:pPr algn="ctr" rtl="0" fontAlgn="ctr"/>
                      <a:r>
                        <a:rPr lang="es-CO" sz="1100" b="1" i="0" u="none" strike="noStrike" dirty="0">
                          <a:solidFill>
                            <a:srgbClr val="000000"/>
                          </a:solidFill>
                          <a:effectLst/>
                          <a:latin typeface="Arial" panose="020B0604020202020204" pitchFamily="34" charset="0"/>
                        </a:rPr>
                        <a:t>Avance </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2832771877"/>
                  </a:ext>
                </a:extLst>
              </a:tr>
              <a:tr h="17527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100" b="1" i="0" u="none" strike="noStrike" dirty="0">
                          <a:solidFill>
                            <a:srgbClr val="000000"/>
                          </a:solidFill>
                          <a:effectLst/>
                          <a:latin typeface="Arial" panose="020B0604020202020204" pitchFamily="34" charset="0"/>
                        </a:rPr>
                        <a:t>De vigencia</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a:txBody>
                    <a:bodyPr/>
                    <a:lstStyle/>
                    <a:p>
                      <a:pPr algn="ctr" rtl="0" fontAlgn="ctr"/>
                      <a:r>
                        <a:rPr lang="es-CO" sz="1100" b="1" i="0" u="none" strike="noStrike" dirty="0">
                          <a:solidFill>
                            <a:srgbClr val="000000"/>
                          </a:solidFill>
                          <a:effectLst/>
                          <a:latin typeface="Arial" panose="020B0604020202020204" pitchFamily="34" charset="0"/>
                        </a:rPr>
                        <a:t>Transcurrido PDD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extLst>
                  <a:ext uri="{0D108BD9-81ED-4DB2-BD59-A6C34878D82A}">
                    <a16:rowId xmlns:a16="http://schemas.microsoft.com/office/drawing/2014/main" val="1307516368"/>
                  </a:ext>
                </a:extLst>
              </a:tr>
              <a:tr h="175278">
                <a:tc>
                  <a:txBody>
                    <a:bodyPr/>
                    <a:lstStyle/>
                    <a:p>
                      <a:pPr algn="ctr" rtl="0" fontAlgn="ctr"/>
                      <a:r>
                        <a:rPr lang="es-CO" sz="1100" b="1" i="0" u="none" strike="noStrike" dirty="0">
                          <a:solidFill>
                            <a:srgbClr val="000000"/>
                          </a:solidFill>
                          <a:effectLst/>
                          <a:latin typeface="Arial" panose="020B0604020202020204" pitchFamily="34" charset="0"/>
                          <a:cs typeface="Arial" panose="020B0604020202020204" pitchFamily="34" charset="0"/>
                        </a:rPr>
                        <a:t>2020</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20,28%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19,91%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55,95%</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337956878"/>
                  </a:ext>
                </a:extLst>
              </a:tr>
              <a:tr h="175278">
                <a:tc>
                  <a:txBody>
                    <a:bodyPr/>
                    <a:lstStyle/>
                    <a:p>
                      <a:pPr algn="ctr" rtl="0" fontAlgn="ctr"/>
                      <a:r>
                        <a:rPr lang="es-CO" sz="1100" b="1" i="0" u="none" strike="noStrike" dirty="0">
                          <a:solidFill>
                            <a:srgbClr val="000000"/>
                          </a:solidFill>
                          <a:effectLst/>
                          <a:latin typeface="Arial" panose="020B0604020202020204" pitchFamily="34" charset="0"/>
                          <a:cs typeface="Arial" panose="020B0604020202020204" pitchFamily="34" charset="0"/>
                        </a:rPr>
                        <a:t>2021</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23,69%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23,69%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100,00%</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1936483829"/>
                  </a:ext>
                </a:extLst>
              </a:tr>
              <a:tr h="175278">
                <a:tc>
                  <a:txBody>
                    <a:bodyPr/>
                    <a:lstStyle/>
                    <a:p>
                      <a:pPr algn="ctr" rtl="0" fontAlgn="ctr"/>
                      <a:r>
                        <a:rPr lang="es-CO" sz="1100" b="1" i="0" u="none" strike="noStrike">
                          <a:solidFill>
                            <a:srgbClr val="000000"/>
                          </a:solidFill>
                          <a:effectLst/>
                          <a:latin typeface="Arial" panose="020B0604020202020204" pitchFamily="34" charset="0"/>
                          <a:cs typeface="Arial" panose="020B0604020202020204" pitchFamily="34" charset="0"/>
                        </a:rPr>
                        <a:t>2022</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33,73%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33,13%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94,02%</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2686399380"/>
                  </a:ext>
                </a:extLst>
              </a:tr>
              <a:tr h="175278">
                <a:tc>
                  <a:txBody>
                    <a:bodyPr/>
                    <a:lstStyle/>
                    <a:p>
                      <a:pPr algn="ctr" rtl="0" fontAlgn="ctr"/>
                      <a:r>
                        <a:rPr lang="es-CO" sz="1100" b="1" i="0" u="none" strike="noStrike">
                          <a:solidFill>
                            <a:srgbClr val="000000"/>
                          </a:solidFill>
                          <a:effectLst/>
                          <a:latin typeface="Arial" panose="020B0604020202020204" pitchFamily="34" charset="0"/>
                          <a:cs typeface="Arial" panose="020B0604020202020204" pitchFamily="34" charset="0"/>
                        </a:rPr>
                        <a:t>2023</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chemeClr val="tx1"/>
                          </a:solidFill>
                          <a:effectLst/>
                          <a:latin typeface="Arial" panose="020B0604020202020204" pitchFamily="34" charset="0"/>
                          <a:cs typeface="Arial" panose="020B0604020202020204" pitchFamily="34" charset="0"/>
                        </a:rPr>
                        <a:t>         49,90%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46,10%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77,34%</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87,52%</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2552189514"/>
                  </a:ext>
                </a:extLst>
              </a:tr>
              <a:tr h="175278">
                <a:tc>
                  <a:txBody>
                    <a:bodyPr/>
                    <a:lstStyle/>
                    <a:p>
                      <a:pPr algn="ctr" rtl="0" fontAlgn="ctr"/>
                      <a:r>
                        <a:rPr lang="es-CO" sz="1100" b="1" i="0" u="none" strike="noStrike">
                          <a:solidFill>
                            <a:srgbClr val="000000"/>
                          </a:solidFill>
                          <a:effectLst/>
                          <a:latin typeface="Arial" panose="020B0604020202020204" pitchFamily="34" charset="0"/>
                          <a:cs typeface="Arial" panose="020B0604020202020204" pitchFamily="34" charset="0"/>
                        </a:rPr>
                        <a:t>2024</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chemeClr val="tx1"/>
                          </a:solidFill>
                          <a:effectLst/>
                          <a:latin typeface="Arial" panose="020B0604020202020204" pitchFamily="34" charset="0"/>
                          <a:cs typeface="Arial" panose="020B0604020202020204" pitchFamily="34" charset="0"/>
                        </a:rPr>
                        <a:t>         60,00%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rPr>
                        <a:t> -</a:t>
                      </a: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a:t>
                      </a:r>
                      <a:r>
                        <a:rPr lang="es-CO" sz="1100" b="0" i="0" u="none" strike="noStrike" dirty="0">
                          <a:solidFill>
                            <a:srgbClr val="000000"/>
                          </a:solidFill>
                          <a:effectLst/>
                          <a:latin typeface="Arial" panose="020B0604020202020204" pitchFamily="34" charset="0"/>
                        </a:rPr>
                        <a:t> -</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3718027545"/>
                  </a:ext>
                </a:extLst>
              </a:tr>
              <a:tr h="224547">
                <a:tc gridSpan="3">
                  <a:txBody>
                    <a:bodyPr/>
                    <a:lstStyle/>
                    <a:p>
                      <a:pPr algn="l" fontAlgn="b"/>
                      <a:r>
                        <a:rPr lang="es-CO" sz="1100" b="0" i="0" u="none" strike="noStrike" dirty="0">
                          <a:solidFill>
                            <a:srgbClr val="000000"/>
                          </a:solidFill>
                          <a:effectLst/>
                          <a:latin typeface="Arial" panose="020B0604020202020204" pitchFamily="34" charset="0"/>
                          <a:cs typeface="Arial" panose="020B0604020202020204" pitchFamily="34" charset="0"/>
                        </a:rPr>
                        <a:t>Corte: 31 de octubre de 2023</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a:txBody>
                    <a:bodyPr/>
                    <a:lstStyle/>
                    <a:p>
                      <a:pPr algn="ctr" rtl="0" fontAlgn="ctr"/>
                      <a:r>
                        <a:rPr lang="es-CO" sz="1200" b="1" i="0" u="none" strike="noStrike" dirty="0">
                          <a:solidFill>
                            <a:srgbClr val="000000"/>
                          </a:solidFill>
                          <a:effectLst/>
                          <a:latin typeface="Arial" panose="020B0604020202020204" pitchFamily="34" charset="0"/>
                          <a:cs typeface="Arial" panose="020B0604020202020204" pitchFamily="34" charset="0"/>
                        </a:rPr>
                        <a:t>Al PDD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a:txBody>
                    <a:bodyPr/>
                    <a:lstStyle/>
                    <a:p>
                      <a:pPr algn="ctr" rtl="0" fontAlgn="ctr"/>
                      <a:r>
                        <a:rPr lang="es-CO" sz="1200" b="1" i="0" u="none" strike="noStrike" dirty="0">
                          <a:solidFill>
                            <a:srgbClr val="000000"/>
                          </a:solidFill>
                          <a:effectLst/>
                          <a:latin typeface="Arial" panose="020B0604020202020204" pitchFamily="34" charset="0"/>
                          <a:cs typeface="Arial" panose="020B0604020202020204" pitchFamily="34" charset="0"/>
                        </a:rPr>
                        <a:t>65,73%</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966605648"/>
                  </a:ext>
                </a:extLst>
              </a:tr>
            </a:tbl>
          </a:graphicData>
        </a:graphic>
      </p:graphicFrame>
      <p:graphicFrame>
        <p:nvGraphicFramePr>
          <p:cNvPr id="7" name="Tabla 6">
            <a:extLst>
              <a:ext uri="{FF2B5EF4-FFF2-40B4-BE49-F238E27FC236}">
                <a16:creationId xmlns:a16="http://schemas.microsoft.com/office/drawing/2014/main" id="{7D482796-D652-2B39-ED37-72295DC9428C}"/>
              </a:ext>
            </a:extLst>
          </p:cNvPr>
          <p:cNvGraphicFramePr>
            <a:graphicFrameLocks noGrp="1"/>
          </p:cNvGraphicFramePr>
          <p:nvPr/>
        </p:nvGraphicFramePr>
        <p:xfrm>
          <a:off x="15176104" y="7683488"/>
          <a:ext cx="208280" cy="304800"/>
        </p:xfrm>
        <a:graphic>
          <a:graphicData uri="http://schemas.openxmlformats.org/drawingml/2006/table">
            <a:tbl>
              <a:tblPr/>
              <a:tblGrid>
                <a:gridCol w="208280">
                  <a:extLst>
                    <a:ext uri="{9D8B030D-6E8A-4147-A177-3AD203B41FA5}">
                      <a16:colId xmlns:a16="http://schemas.microsoft.com/office/drawing/2014/main" val="1288509038"/>
                    </a:ext>
                  </a:extLst>
                </a:gridCol>
              </a:tblGrid>
              <a:tr h="0">
                <a:tc>
                  <a:txBody>
                    <a:bodyPr/>
                    <a:lstStyle/>
                    <a:p>
                      <a:endParaRPr lang="es-CO" dirty="0"/>
                    </a:p>
                  </a:txBody>
                  <a:tcPr>
                    <a:lnL w="12700" cmpd="sng">
                      <a:solidFill>
                        <a:schemeClr val="bg1">
                          <a:lumMod val="50000"/>
                        </a:schemeClr>
                      </a:solidFill>
                      <a:prstDash val="solid"/>
                    </a:lnL>
                    <a:lnR w="12700" cmpd="sng">
                      <a:solidFill>
                        <a:schemeClr val="bg1">
                          <a:lumMod val="50000"/>
                        </a:schemeClr>
                      </a:solidFill>
                      <a:prstDash val="solid"/>
                    </a:lnR>
                    <a:lnT w="12700" cmpd="sng">
                      <a:solidFill>
                        <a:schemeClr val="bg1">
                          <a:lumMod val="50000"/>
                        </a:schemeClr>
                      </a:solidFill>
                      <a:prstDash val="solid"/>
                    </a:lnT>
                    <a:lnB w="12700" cmpd="sng">
                      <a:solidFill>
                        <a:schemeClr val="bg1">
                          <a:lumMod val="50000"/>
                        </a:schemeClr>
                      </a:solidFill>
                      <a:prstDash val="solid"/>
                    </a:lnB>
                  </a:tcPr>
                </a:tc>
                <a:extLst>
                  <a:ext uri="{0D108BD9-81ED-4DB2-BD59-A6C34878D82A}">
                    <a16:rowId xmlns:a16="http://schemas.microsoft.com/office/drawing/2014/main" val="454312368"/>
                  </a:ext>
                </a:extLst>
              </a:tr>
            </a:tbl>
          </a:graphicData>
        </a:graphic>
      </p:graphicFrame>
      <p:graphicFrame>
        <p:nvGraphicFramePr>
          <p:cNvPr id="8" name="Tabla 7">
            <a:extLst>
              <a:ext uri="{FF2B5EF4-FFF2-40B4-BE49-F238E27FC236}">
                <a16:creationId xmlns:a16="http://schemas.microsoft.com/office/drawing/2014/main" id="{0E94614E-44C3-0749-53E8-123DE13126F1}"/>
              </a:ext>
            </a:extLst>
          </p:cNvPr>
          <p:cNvGraphicFramePr>
            <a:graphicFrameLocks noGrp="1"/>
          </p:cNvGraphicFramePr>
          <p:nvPr/>
        </p:nvGraphicFramePr>
        <p:xfrm>
          <a:off x="578881" y="4535882"/>
          <a:ext cx="5324710" cy="1554480"/>
        </p:xfrm>
        <a:graphic>
          <a:graphicData uri="http://schemas.openxmlformats.org/drawingml/2006/table">
            <a:tbl>
              <a:tblPr>
                <a:tableStyleId>{5C22544A-7EE6-4342-B048-85BDC9FD1C3A}</a:tableStyleId>
              </a:tblPr>
              <a:tblGrid>
                <a:gridCol w="1196404">
                  <a:extLst>
                    <a:ext uri="{9D8B030D-6E8A-4147-A177-3AD203B41FA5}">
                      <a16:colId xmlns:a16="http://schemas.microsoft.com/office/drawing/2014/main" val="830244490"/>
                    </a:ext>
                  </a:extLst>
                </a:gridCol>
                <a:gridCol w="1109241">
                  <a:extLst>
                    <a:ext uri="{9D8B030D-6E8A-4147-A177-3AD203B41FA5}">
                      <a16:colId xmlns:a16="http://schemas.microsoft.com/office/drawing/2014/main" val="4191072507"/>
                    </a:ext>
                  </a:extLst>
                </a:gridCol>
                <a:gridCol w="1061013">
                  <a:extLst>
                    <a:ext uri="{9D8B030D-6E8A-4147-A177-3AD203B41FA5}">
                      <a16:colId xmlns:a16="http://schemas.microsoft.com/office/drawing/2014/main" val="2943573371"/>
                    </a:ext>
                  </a:extLst>
                </a:gridCol>
                <a:gridCol w="1051368">
                  <a:extLst>
                    <a:ext uri="{9D8B030D-6E8A-4147-A177-3AD203B41FA5}">
                      <a16:colId xmlns:a16="http://schemas.microsoft.com/office/drawing/2014/main" val="1593988158"/>
                    </a:ext>
                  </a:extLst>
                </a:gridCol>
                <a:gridCol w="906684">
                  <a:extLst>
                    <a:ext uri="{9D8B030D-6E8A-4147-A177-3AD203B41FA5}">
                      <a16:colId xmlns:a16="http://schemas.microsoft.com/office/drawing/2014/main" val="3462186624"/>
                    </a:ext>
                  </a:extLst>
                </a:gridCol>
              </a:tblGrid>
              <a:tr h="175132">
                <a:tc gridSpan="5">
                  <a:txBody>
                    <a:bodyPr/>
                    <a:lstStyle/>
                    <a:p>
                      <a:pPr algn="ctr" fontAlgn="ctr"/>
                      <a:r>
                        <a:rPr lang="es-CO" sz="1200" b="1" i="0" u="none" strike="noStrike" kern="1200" dirty="0">
                          <a:solidFill>
                            <a:srgbClr val="000000"/>
                          </a:solidFill>
                          <a:effectLst/>
                          <a:latin typeface="Arial" panose="020B0604020202020204" pitchFamily="34" charset="0"/>
                          <a:ea typeface="+mn-ea"/>
                          <a:cs typeface="+mn-cs"/>
                        </a:rPr>
                        <a:t>Proyección</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ctr" fontAlgn="ctr"/>
                      <a:endParaRPr lang="es-CO" sz="1000" b="1" i="0" u="none" strike="noStrike" kern="1200" dirty="0">
                        <a:solidFill>
                          <a:srgbClr val="000000"/>
                        </a:solidFill>
                        <a:effectLst/>
                        <a:latin typeface="Arial" panose="020B0604020202020204" pitchFamily="34" charset="0"/>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ctr" fontAlgn="ctr"/>
                      <a:endParaRPr lang="es-CO" sz="1000" b="1" i="0" u="none" strike="noStrike" kern="1200" dirty="0">
                        <a:solidFill>
                          <a:srgbClr val="000000"/>
                        </a:solidFill>
                        <a:effectLst/>
                        <a:latin typeface="Arial" panose="020B0604020202020204" pitchFamily="34" charset="0"/>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ctr" fontAlgn="ctr"/>
                      <a:endParaRPr lang="es-CO" sz="1000" b="1" i="0" u="none" strike="noStrike" kern="1200" dirty="0">
                        <a:solidFill>
                          <a:srgbClr val="000000"/>
                        </a:solidFill>
                        <a:effectLst/>
                        <a:latin typeface="Arial" panose="020B0604020202020204" pitchFamily="34" charset="0"/>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ctr" fontAlgn="ctr"/>
                      <a:endParaRPr lang="es-CO" sz="1000" b="1" i="0" u="none" strike="noStrike" kern="1200" dirty="0">
                        <a:solidFill>
                          <a:srgbClr val="000000"/>
                        </a:solidFill>
                        <a:effectLst/>
                        <a:latin typeface="Arial" panose="020B0604020202020204" pitchFamily="34" charset="0"/>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124466532"/>
                  </a:ext>
                </a:extLst>
              </a:tr>
              <a:tr h="350263">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Indicador</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Programación 2023</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Ejecución proyectada a 31/12/2023</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Programación 2024</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Ejecución proyectada a 31/05/2024</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35043915"/>
                  </a:ext>
                </a:extLst>
              </a:tr>
              <a:tr h="557285">
                <a:tc>
                  <a:txBody>
                    <a:bodyPr/>
                    <a:lstStyle/>
                    <a:p>
                      <a:pPr algn="l" fontAlgn="ctr"/>
                      <a:r>
                        <a:rPr lang="es-MX" sz="1050" u="none" strike="noStrike" dirty="0">
                          <a:effectLst/>
                          <a:latin typeface="Arial" panose="020B0604020202020204" pitchFamily="34" charset="0"/>
                          <a:cs typeface="Arial" panose="020B0604020202020204" pitchFamily="34" charset="0"/>
                        </a:rPr>
                        <a:t>Porcentaje de Avance en el ciclo del proyecto PLMB - Tramo 1</a:t>
                      </a:r>
                      <a:endParaRPr lang="es-MX" sz="105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s-CO" sz="1050" u="none" strike="noStrike" dirty="0">
                          <a:solidFill>
                            <a:schemeClr val="tx1"/>
                          </a:solidFill>
                          <a:effectLst/>
                          <a:latin typeface="Arial" panose="020B0604020202020204" pitchFamily="34" charset="0"/>
                          <a:cs typeface="Arial" panose="020B0604020202020204" pitchFamily="34" charset="0"/>
                        </a:rPr>
                        <a:t>49,9%</a:t>
                      </a:r>
                      <a:endParaRPr lang="es-CO" sz="105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s-CO" sz="1050" u="none" strike="noStrike" dirty="0">
                          <a:effectLst/>
                          <a:latin typeface="Arial" panose="020B0604020202020204" pitchFamily="34" charset="0"/>
                          <a:cs typeface="Arial" panose="020B0604020202020204" pitchFamily="34" charset="0"/>
                        </a:rPr>
                        <a:t>49,9%</a:t>
                      </a:r>
                      <a:endParaRPr lang="es-CO" sz="105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r" fontAlgn="ctr"/>
                      <a:r>
                        <a:rPr lang="es-CO" sz="1050" u="none" strike="noStrike" dirty="0">
                          <a:effectLst/>
                          <a:latin typeface="Arial" panose="020B0604020202020204" pitchFamily="34" charset="0"/>
                          <a:cs typeface="Arial" panose="020B0604020202020204" pitchFamily="34" charset="0"/>
                        </a:rPr>
                        <a:t>60%</a:t>
                      </a:r>
                      <a:endParaRPr lang="es-CO" sz="105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s-CO" sz="1050" u="none" strike="noStrike" dirty="0">
                          <a:effectLst/>
                          <a:latin typeface="Arial" panose="020B0604020202020204" pitchFamily="34" charset="0"/>
                          <a:cs typeface="Arial" panose="020B0604020202020204" pitchFamily="34" charset="0"/>
                        </a:rPr>
                        <a:t>58,73%</a:t>
                      </a:r>
                      <a:endParaRPr lang="es-CO" sz="105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93480232"/>
                  </a:ext>
                </a:extLst>
              </a:tr>
            </a:tbl>
          </a:graphicData>
        </a:graphic>
      </p:graphicFrame>
      <p:graphicFrame>
        <p:nvGraphicFramePr>
          <p:cNvPr id="9" name="Gráfico 8">
            <a:extLst>
              <a:ext uri="{FF2B5EF4-FFF2-40B4-BE49-F238E27FC236}">
                <a16:creationId xmlns:a16="http://schemas.microsoft.com/office/drawing/2014/main" id="{DF748AE2-AF8F-DFEE-3911-A66088717A23}"/>
              </a:ext>
            </a:extLst>
          </p:cNvPr>
          <p:cNvGraphicFramePr/>
          <p:nvPr/>
        </p:nvGraphicFramePr>
        <p:xfrm>
          <a:off x="6046465" y="2378215"/>
          <a:ext cx="5558964" cy="3709361"/>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Conector recto 9">
            <a:extLst>
              <a:ext uri="{FF2B5EF4-FFF2-40B4-BE49-F238E27FC236}">
                <a16:creationId xmlns:a16="http://schemas.microsoft.com/office/drawing/2014/main" id="{B9B0D6CE-6B4C-2B36-1CAD-6D8091952587}"/>
              </a:ext>
            </a:extLst>
          </p:cNvPr>
          <p:cNvCxnSpPr>
            <a:cxnSpLocks/>
          </p:cNvCxnSpPr>
          <p:nvPr/>
        </p:nvCxnSpPr>
        <p:spPr>
          <a:xfrm>
            <a:off x="10407289" y="3275879"/>
            <a:ext cx="0" cy="201600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1" name="Marcador de contenido 2">
            <a:extLst>
              <a:ext uri="{FF2B5EF4-FFF2-40B4-BE49-F238E27FC236}">
                <a16:creationId xmlns:a16="http://schemas.microsoft.com/office/drawing/2014/main" id="{414F0089-FA46-14C4-333A-0A522F112C35}"/>
              </a:ext>
            </a:extLst>
          </p:cNvPr>
          <p:cNvSpPr txBox="1">
            <a:spLocks/>
          </p:cNvSpPr>
          <p:nvPr/>
        </p:nvSpPr>
        <p:spPr>
          <a:xfrm>
            <a:off x="1475876" y="1971578"/>
            <a:ext cx="2787897" cy="164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algn="ctr">
              <a:defRPr sz="1400" b="1"/>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100" b="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sym typeface="Arial"/>
              </a:rPr>
              <a:t>*Incluye Línea Base  de 19,44%</a:t>
            </a:r>
            <a:endParaRPr kumimoji="0" lang="es-ES" sz="1100" b="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sym typeface="Arial"/>
            </a:endParaRPr>
          </a:p>
        </p:txBody>
      </p:sp>
      <p:pic>
        <p:nvPicPr>
          <p:cNvPr id="3" name="Imagen 18">
            <a:extLst>
              <a:ext uri="{FF2B5EF4-FFF2-40B4-BE49-F238E27FC236}">
                <a16:creationId xmlns:a16="http://schemas.microsoft.com/office/drawing/2014/main" id="{BC27A3DD-D66D-5EC0-AFB9-1436FDD6E0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7F7F7F"/>
              </a:buClr>
              <a:buSzPts val="2800"/>
              <a:buFont typeface="Arial Black"/>
              <a:buNone/>
              <a:tabLst/>
              <a:defRPr/>
            </a:pPr>
            <a:r>
              <a:rPr kumimoji="0" lang="en-US" sz="2800" b="0" i="0" u="none" strike="noStrike" kern="0" cap="none" spc="0" normalizeH="0" baseline="0" noProof="0">
                <a:ln>
                  <a:noFill/>
                </a:ln>
                <a:solidFill>
                  <a:srgbClr val="7F7F7F"/>
                </a:solidFill>
                <a:effectLst/>
                <a:uLnTx/>
                <a:uFillTx/>
                <a:latin typeface="Arial Black"/>
                <a:ea typeface="Arial Black"/>
                <a:cs typeface="Arial Black"/>
                <a:sym typeface="Arial Black"/>
              </a:rPr>
              <a:t>Metas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CAD24C"/>
              </a:buClr>
              <a:buSzPts val="2800"/>
              <a:buFont typeface="Arial Black"/>
              <a:buNone/>
              <a:tabLst/>
              <a:defRPr/>
            </a:pPr>
            <a:r>
              <a:rPr kumimoji="0" lang="en-US" sz="2800" b="0" i="0" u="none" strike="noStrike" kern="0" cap="none" spc="0" normalizeH="0" baseline="0" noProof="0">
                <a:ln>
                  <a:noFill/>
                </a:ln>
                <a:solidFill>
                  <a:srgbClr val="CAD24C"/>
                </a:solidFill>
                <a:effectLst/>
                <a:uLnTx/>
                <a:uFillTx/>
                <a:latin typeface="Arial Black"/>
                <a:ea typeface="Arial Black"/>
                <a:cs typeface="Arial Black"/>
                <a:sym typeface="Arial Black"/>
              </a:rPr>
              <a:t>Empresa Metro de Bogotá</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5"/>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246" name="Google Shape;246;p15"/>
          <p:cNvPicPr preferRelativeResize="0"/>
          <p:nvPr/>
        </p:nvPicPr>
        <p:blipFill rotWithShape="1">
          <a:blip r:embed="rId3">
            <a:alphaModFix/>
          </a:blip>
          <a:srcRect/>
          <a:stretch/>
        </p:blipFill>
        <p:spPr>
          <a:xfrm>
            <a:off x="5708650" y="279400"/>
            <a:ext cx="617537" cy="901700"/>
          </a:xfrm>
          <a:prstGeom prst="rect">
            <a:avLst/>
          </a:prstGeom>
          <a:noFill/>
          <a:ln>
            <a:noFill/>
          </a:ln>
        </p:spPr>
      </p:pic>
      <p:sp>
        <p:nvSpPr>
          <p:cNvPr id="2" name="Marcador de contenido 2">
            <a:extLst>
              <a:ext uri="{FF2B5EF4-FFF2-40B4-BE49-F238E27FC236}">
                <a16:creationId xmlns:a16="http://schemas.microsoft.com/office/drawing/2014/main" id="{A646AEB8-BC10-699E-F61C-DD816A083B99}"/>
              </a:ext>
            </a:extLst>
          </p:cNvPr>
          <p:cNvSpPr txBox="1">
            <a:spLocks/>
          </p:cNvSpPr>
          <p:nvPr/>
        </p:nvSpPr>
        <p:spPr>
          <a:xfrm>
            <a:off x="1352588" y="1327745"/>
            <a:ext cx="6116723" cy="63896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algn="ctr">
              <a:defRPr sz="1400" b="1"/>
            </a:lvl1pPr>
            <a:lvl2pPr>
              <a:defRPr/>
            </a:lvl2pPr>
            <a:lvl3pPr>
              <a:defRPr/>
            </a:lvl3pPr>
            <a:lvl4pPr>
              <a:defRPr/>
            </a:lvl4pPr>
            <a:lvl5pPr>
              <a:defRPr/>
            </a:lvl5pPr>
            <a:lvl6pPr>
              <a:defRPr/>
            </a:lvl6pPr>
            <a:lvl7pPr>
              <a:defRPr/>
            </a:lvl7pPr>
            <a:lvl8pPr>
              <a:defRPr/>
            </a:lvl8pPr>
            <a:lvl9pPr>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Alcanzar el </a:t>
            </a:r>
            <a:r>
              <a:rPr kumimoji="0" lang="es-E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100%</a:t>
            </a:r>
            <a:r>
              <a:rPr kumimoji="0" lang="es-ES"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del proceso de contratación para la expansión de la PLMB-Fase 2</a:t>
            </a:r>
          </a:p>
        </p:txBody>
      </p:sp>
      <p:sp>
        <p:nvSpPr>
          <p:cNvPr id="4" name="Marcador de contenido 2">
            <a:extLst>
              <a:ext uri="{FF2B5EF4-FFF2-40B4-BE49-F238E27FC236}">
                <a16:creationId xmlns:a16="http://schemas.microsoft.com/office/drawing/2014/main" id="{D84B75D4-A188-6BFC-16DB-959FE25DD602}"/>
              </a:ext>
            </a:extLst>
          </p:cNvPr>
          <p:cNvSpPr txBox="1">
            <a:spLocks/>
          </p:cNvSpPr>
          <p:nvPr/>
        </p:nvSpPr>
        <p:spPr>
          <a:xfrm>
            <a:off x="7763223" y="1327744"/>
            <a:ext cx="1842875" cy="638967"/>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algn="ctr">
              <a:defRPr sz="1400" b="1"/>
            </a:lvl1pPr>
            <a:lvl2pPr>
              <a:defRPr/>
            </a:lvl2pPr>
            <a:lvl3pPr>
              <a:defRPr/>
            </a:lvl3pPr>
            <a:lvl4pPr>
              <a:defRPr/>
            </a:lvl4pPr>
            <a:lvl5pPr>
              <a:defRPr/>
            </a:lvl5pPr>
            <a:lvl6pPr>
              <a:defRPr/>
            </a:lvl6pPr>
            <a:lvl7pPr>
              <a:defRPr/>
            </a:lvl7pPr>
            <a:lvl8pPr>
              <a:defRPr/>
            </a:lvl8pPr>
            <a:lvl9pPr>
              <a:defRPr/>
            </a:lvl9pPr>
          </a:lstStyle>
          <a:p>
            <a:pPr marL="633413" marR="0" lvl="0" indent="-633413"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sym typeface="Arial"/>
              </a:rPr>
              <a:t>Meta PDD - 400</a:t>
            </a:r>
            <a:endParaRPr kumimoji="0" lang="es-ES" sz="1600" b="0" i="0" u="none" strike="noStrike" kern="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sym typeface="Arial"/>
            </a:endParaRPr>
          </a:p>
        </p:txBody>
      </p:sp>
      <p:graphicFrame>
        <p:nvGraphicFramePr>
          <p:cNvPr id="5" name="Tabla 4">
            <a:extLst>
              <a:ext uri="{FF2B5EF4-FFF2-40B4-BE49-F238E27FC236}">
                <a16:creationId xmlns:a16="http://schemas.microsoft.com/office/drawing/2014/main" id="{96249DF1-178E-1E9A-582E-CC1AEB88A7C0}"/>
              </a:ext>
            </a:extLst>
          </p:cNvPr>
          <p:cNvGraphicFramePr>
            <a:graphicFrameLocks noGrp="1"/>
          </p:cNvGraphicFramePr>
          <p:nvPr/>
        </p:nvGraphicFramePr>
        <p:xfrm>
          <a:off x="708790" y="2193762"/>
          <a:ext cx="5105634" cy="1758107"/>
        </p:xfrm>
        <a:graphic>
          <a:graphicData uri="http://schemas.openxmlformats.org/drawingml/2006/table">
            <a:tbl>
              <a:tblPr/>
              <a:tblGrid>
                <a:gridCol w="570399">
                  <a:extLst>
                    <a:ext uri="{9D8B030D-6E8A-4147-A177-3AD203B41FA5}">
                      <a16:colId xmlns:a16="http://schemas.microsoft.com/office/drawing/2014/main" val="3760352685"/>
                    </a:ext>
                  </a:extLst>
                </a:gridCol>
                <a:gridCol w="1154549">
                  <a:extLst>
                    <a:ext uri="{9D8B030D-6E8A-4147-A177-3AD203B41FA5}">
                      <a16:colId xmlns:a16="http://schemas.microsoft.com/office/drawing/2014/main" val="1905944801"/>
                    </a:ext>
                  </a:extLst>
                </a:gridCol>
                <a:gridCol w="837281">
                  <a:extLst>
                    <a:ext uri="{9D8B030D-6E8A-4147-A177-3AD203B41FA5}">
                      <a16:colId xmlns:a16="http://schemas.microsoft.com/office/drawing/2014/main" val="2770506983"/>
                    </a:ext>
                  </a:extLst>
                </a:gridCol>
                <a:gridCol w="1123721">
                  <a:extLst>
                    <a:ext uri="{9D8B030D-6E8A-4147-A177-3AD203B41FA5}">
                      <a16:colId xmlns:a16="http://schemas.microsoft.com/office/drawing/2014/main" val="3038776569"/>
                    </a:ext>
                  </a:extLst>
                </a:gridCol>
                <a:gridCol w="1419684">
                  <a:extLst>
                    <a:ext uri="{9D8B030D-6E8A-4147-A177-3AD203B41FA5}">
                      <a16:colId xmlns:a16="http://schemas.microsoft.com/office/drawing/2014/main" val="3119018960"/>
                    </a:ext>
                  </a:extLst>
                </a:gridCol>
              </a:tblGrid>
              <a:tr h="252000">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200" b="1" i="0" u="none" strike="noStrike" dirty="0">
                          <a:solidFill>
                            <a:srgbClr val="000000"/>
                          </a:solidFill>
                          <a:effectLst/>
                          <a:latin typeface="Arial" panose="020B0604020202020204" pitchFamily="34" charset="0"/>
                        </a:rPr>
                        <a:t>Avance</a:t>
                      </a:r>
                      <a:endParaRPr lang="es-ES" sz="12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l" rtl="0" fontAlgn="ctr"/>
                      <a:endParaRPr lang="es-ES" sz="1200" b="1" i="0" u="none" strike="noStrike" dirty="0">
                        <a:solidFill>
                          <a:srgbClr val="000000"/>
                        </a:solidFill>
                        <a:effectLst/>
                        <a:latin typeface="Arial" panose="020B0604020202020204" pitchFamily="34" charset="0"/>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159639876"/>
                  </a:ext>
                </a:extLst>
              </a:tr>
              <a:tr h="186148">
                <a:tc rowSpan="2">
                  <a:txBody>
                    <a:bodyPr/>
                    <a:lstStyle/>
                    <a:p>
                      <a:pPr algn="ctr" rtl="0" fontAlgn="ctr"/>
                      <a:r>
                        <a:rPr lang="es-CO" sz="1100" b="1" i="0" u="none" strike="noStrike" dirty="0">
                          <a:solidFill>
                            <a:srgbClr val="000000"/>
                          </a:solidFill>
                          <a:effectLst/>
                          <a:latin typeface="Arial" panose="020B0604020202020204" pitchFamily="34" charset="0"/>
                        </a:rPr>
                        <a:t>Año</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rowSpan="2">
                  <a:txBody>
                    <a:bodyPr/>
                    <a:lstStyle/>
                    <a:p>
                      <a:pPr algn="ctr" rtl="0" fontAlgn="ctr"/>
                      <a:r>
                        <a:rPr lang="es-CO" sz="1100" b="1" i="0" u="none" strike="noStrike" dirty="0">
                          <a:solidFill>
                            <a:srgbClr val="000000"/>
                          </a:solidFill>
                          <a:effectLst/>
                          <a:latin typeface="Arial" panose="020B0604020202020204" pitchFamily="34" charset="0"/>
                        </a:rPr>
                        <a:t>Programación</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rowSpan="2">
                  <a:txBody>
                    <a:bodyPr/>
                    <a:lstStyle/>
                    <a:p>
                      <a:pPr algn="ctr" rtl="0" fontAlgn="ctr"/>
                      <a:r>
                        <a:rPr lang="es-CO" sz="1100" b="1" i="0" u="none" strike="noStrike" dirty="0">
                          <a:solidFill>
                            <a:srgbClr val="000000"/>
                          </a:solidFill>
                          <a:effectLst/>
                          <a:latin typeface="Arial" panose="020B0604020202020204" pitchFamily="34" charset="0"/>
                        </a:rPr>
                        <a:t>Ejecución vigencia</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gridSpan="2">
                  <a:txBody>
                    <a:bodyPr/>
                    <a:lstStyle/>
                    <a:p>
                      <a:pPr algn="ctr" rtl="0" fontAlgn="ctr"/>
                      <a:r>
                        <a:rPr lang="es-CO" sz="1100" b="1" i="0" u="none" strike="noStrike" dirty="0">
                          <a:solidFill>
                            <a:srgbClr val="000000"/>
                          </a:solidFill>
                          <a:effectLst/>
                          <a:latin typeface="Arial" panose="020B0604020202020204" pitchFamily="34" charset="0"/>
                        </a:rPr>
                        <a:t>Avance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1954108426"/>
                  </a:ext>
                </a:extLst>
              </a:tr>
              <a:tr h="186148">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100" b="1" i="0" u="none" strike="noStrike" dirty="0">
                          <a:solidFill>
                            <a:srgbClr val="000000"/>
                          </a:solidFill>
                          <a:effectLst/>
                          <a:latin typeface="Arial" panose="020B0604020202020204" pitchFamily="34" charset="0"/>
                        </a:rPr>
                        <a:t>De vigencia</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a:txBody>
                    <a:bodyPr/>
                    <a:lstStyle/>
                    <a:p>
                      <a:pPr algn="ctr" rtl="0" fontAlgn="ctr"/>
                      <a:r>
                        <a:rPr lang="es-CO" sz="1100" b="1" i="0" u="none" strike="noStrike" dirty="0">
                          <a:solidFill>
                            <a:srgbClr val="000000"/>
                          </a:solidFill>
                          <a:effectLst/>
                          <a:latin typeface="Arial" panose="020B0604020202020204" pitchFamily="34" charset="0"/>
                        </a:rPr>
                        <a:t>Transcurrido PDD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extLst>
                  <a:ext uri="{0D108BD9-81ED-4DB2-BD59-A6C34878D82A}">
                    <a16:rowId xmlns:a16="http://schemas.microsoft.com/office/drawing/2014/main" val="3289773577"/>
                  </a:ext>
                </a:extLst>
              </a:tr>
              <a:tr h="186148">
                <a:tc>
                  <a:txBody>
                    <a:bodyPr/>
                    <a:lstStyle/>
                    <a:p>
                      <a:pPr marL="0" algn="ctr" defTabSz="914400" rtl="0" eaLnBrk="1" fontAlgn="ctr" latinLnBrk="0" hangingPunct="1"/>
                      <a:r>
                        <a:rPr lang="es-CO" sz="1100" b="1" i="0" u="none" strike="noStrike" kern="1200" dirty="0">
                          <a:solidFill>
                            <a:srgbClr val="000000"/>
                          </a:solidFill>
                          <a:effectLst/>
                          <a:latin typeface="Arial" panose="020B0604020202020204" pitchFamily="34" charset="0"/>
                          <a:ea typeface="+mn-ea"/>
                          <a:cs typeface="+mn-cs"/>
                        </a:rPr>
                        <a:t>2020</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2174919435"/>
                  </a:ext>
                </a:extLst>
              </a:tr>
              <a:tr h="186148">
                <a:tc>
                  <a:txBody>
                    <a:bodyPr/>
                    <a:lstStyle/>
                    <a:p>
                      <a:pPr marL="0" algn="ctr" defTabSz="914400" rtl="0" eaLnBrk="1" fontAlgn="ctr" latinLnBrk="0" hangingPunct="1"/>
                      <a:r>
                        <a:rPr lang="es-CO" sz="1100" b="1" i="0" u="none" strike="noStrike" kern="1200" dirty="0">
                          <a:solidFill>
                            <a:srgbClr val="000000"/>
                          </a:solidFill>
                          <a:effectLst/>
                          <a:latin typeface="Arial" panose="020B0604020202020204" pitchFamily="34" charset="0"/>
                          <a:ea typeface="+mn-ea"/>
                          <a:cs typeface="+mn-cs"/>
                        </a:rPr>
                        <a:t>2021</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23,00%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23,00%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100,00%</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3582473993"/>
                  </a:ext>
                </a:extLst>
              </a:tr>
              <a:tr h="186148">
                <a:tc>
                  <a:txBody>
                    <a:bodyPr/>
                    <a:lstStyle/>
                    <a:p>
                      <a:pPr marL="0" algn="ctr" defTabSz="914400" rtl="0" eaLnBrk="1" fontAlgn="ctr" latinLnBrk="0" hangingPunct="1"/>
                      <a:r>
                        <a:rPr lang="es-CO" sz="1100" b="1" i="0" u="none" strike="noStrike" kern="1200" dirty="0">
                          <a:solidFill>
                            <a:srgbClr val="000000"/>
                          </a:solidFill>
                          <a:effectLst/>
                          <a:latin typeface="Arial" panose="020B0604020202020204" pitchFamily="34" charset="0"/>
                          <a:ea typeface="+mn-ea"/>
                          <a:cs typeface="+mn-cs"/>
                        </a:rPr>
                        <a:t>2022</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79,00%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79,00%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100,00%</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450638514"/>
                  </a:ext>
                </a:extLst>
              </a:tr>
              <a:tr h="186148">
                <a:tc>
                  <a:txBody>
                    <a:bodyPr/>
                    <a:lstStyle/>
                    <a:p>
                      <a:pPr marL="0" algn="ctr" defTabSz="914400" rtl="0" eaLnBrk="1" fontAlgn="ctr" latinLnBrk="0" hangingPunct="1"/>
                      <a:r>
                        <a:rPr lang="es-CO" sz="1100" b="1" i="0" u="none" strike="noStrike" kern="1200" dirty="0">
                          <a:solidFill>
                            <a:srgbClr val="000000"/>
                          </a:solidFill>
                          <a:effectLst/>
                          <a:latin typeface="Arial" panose="020B0604020202020204" pitchFamily="34" charset="0"/>
                          <a:ea typeface="+mn-ea"/>
                          <a:cs typeface="+mn-cs"/>
                        </a:rPr>
                        <a:t>2023</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96,00%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92,00%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95,83%</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95,83%</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1154249537"/>
                  </a:ext>
                </a:extLst>
              </a:tr>
              <a:tr h="186148">
                <a:tc>
                  <a:txBody>
                    <a:bodyPr/>
                    <a:lstStyle/>
                    <a:p>
                      <a:pPr marL="0" algn="ctr" defTabSz="914400" rtl="0" eaLnBrk="1" fontAlgn="ctr" latinLnBrk="0" hangingPunct="1"/>
                      <a:r>
                        <a:rPr lang="es-CO" sz="1100" b="1" i="0" u="none" strike="noStrike" kern="1200" dirty="0">
                          <a:solidFill>
                            <a:srgbClr val="000000"/>
                          </a:solidFill>
                          <a:effectLst/>
                          <a:latin typeface="Arial" panose="020B0604020202020204" pitchFamily="34" charset="0"/>
                          <a:ea typeface="+mn-ea"/>
                          <a:cs typeface="+mn-cs"/>
                        </a:rPr>
                        <a:t>2024</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100,00%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rtl="0" fontAlgn="ctr"/>
                      <a:r>
                        <a:rPr lang="es-CO" sz="1100" b="0" i="0" u="none" strike="noStrike" dirty="0">
                          <a:solidFill>
                            <a:srgbClr val="000000"/>
                          </a:solidFill>
                          <a:effectLst/>
                          <a:latin typeface="Arial" panose="020B0604020202020204" pitchFamily="34" charset="0"/>
                          <a:cs typeface="Arial" panose="020B0604020202020204" pitchFamily="34" charset="0"/>
                        </a:rPr>
                        <a:t> -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es-CO" sz="1100" b="0" i="0" u="none" strike="noStrike" dirty="0">
                          <a:solidFill>
                            <a:srgbClr val="000000"/>
                          </a:solidFill>
                          <a:effectLst/>
                          <a:latin typeface="Arial" panose="020B0604020202020204" pitchFamily="34" charset="0"/>
                          <a:cs typeface="Arial" panose="020B0604020202020204" pitchFamily="34" charset="0"/>
                        </a:rPr>
                        <a:t> </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0CECE"/>
                    </a:solidFill>
                  </a:tcPr>
                </a:tc>
                <a:extLst>
                  <a:ext uri="{0D108BD9-81ED-4DB2-BD59-A6C34878D82A}">
                    <a16:rowId xmlns:a16="http://schemas.microsoft.com/office/drawing/2014/main" val="462981459"/>
                  </a:ext>
                </a:extLst>
              </a:tr>
              <a:tr h="203071">
                <a:tc gridSpan="3">
                  <a:txBody>
                    <a:bodyPr/>
                    <a:lstStyle/>
                    <a:p>
                      <a:pPr algn="l" fontAlgn="b"/>
                      <a:r>
                        <a:rPr lang="es-CO" sz="1100" b="0" i="0" u="none" strike="noStrike" dirty="0">
                          <a:solidFill>
                            <a:srgbClr val="000000"/>
                          </a:solidFill>
                          <a:effectLst/>
                          <a:latin typeface="Arial" panose="020B0604020202020204" pitchFamily="34" charset="0"/>
                          <a:cs typeface="Arial" panose="020B0604020202020204" pitchFamily="34" charset="0"/>
                        </a:rPr>
                        <a:t>Corte: 31 de octubre de 2023</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1" i="0" u="none" strike="noStrike" dirty="0">
                          <a:solidFill>
                            <a:srgbClr val="000000"/>
                          </a:solidFill>
                          <a:effectLst/>
                          <a:latin typeface="Arial" panose="020B0604020202020204" pitchFamily="34" charset="0"/>
                          <a:cs typeface="Arial" panose="020B0604020202020204" pitchFamily="34" charset="0"/>
                        </a:rPr>
                        <a:t> Al PDD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BFBFBF"/>
                    </a:solidFill>
                  </a:tcPr>
                </a:tc>
                <a:tc>
                  <a:txBody>
                    <a:bodyPr/>
                    <a:lstStyle/>
                    <a:p>
                      <a:pPr algn="ctr" rtl="0" fontAlgn="ctr"/>
                      <a:r>
                        <a:rPr lang="es-CO" sz="1200" b="1" i="0" u="none" strike="noStrike" dirty="0">
                          <a:solidFill>
                            <a:srgbClr val="000000"/>
                          </a:solidFill>
                          <a:effectLst/>
                          <a:latin typeface="Arial" panose="020B0604020202020204" pitchFamily="34" charset="0"/>
                          <a:cs typeface="Arial" panose="020B0604020202020204" pitchFamily="34" charset="0"/>
                        </a:rPr>
                        <a:t>92,00%</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504518550"/>
                  </a:ext>
                </a:extLst>
              </a:tr>
            </a:tbl>
          </a:graphicData>
        </a:graphic>
      </p:graphicFrame>
      <p:sp>
        <p:nvSpPr>
          <p:cNvPr id="6" name="CuadroTexto 5">
            <a:extLst>
              <a:ext uri="{FF2B5EF4-FFF2-40B4-BE49-F238E27FC236}">
                <a16:creationId xmlns:a16="http://schemas.microsoft.com/office/drawing/2014/main" id="{F2728D89-B82D-EC01-7EBA-4715758AFD05}"/>
              </a:ext>
            </a:extLst>
          </p:cNvPr>
          <p:cNvSpPr txBox="1"/>
          <p:nvPr/>
        </p:nvSpPr>
        <p:spPr>
          <a:xfrm>
            <a:off x="619724" y="3988074"/>
            <a:ext cx="460602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100" b="0" i="1" u="none" strike="noStrike" kern="0" cap="none" spc="0" normalizeH="0" baseline="0" noProof="0" dirty="0">
                <a:ln>
                  <a:noFill/>
                </a:ln>
                <a:solidFill>
                  <a:srgbClr val="44546A">
                    <a:lumMod val="25000"/>
                  </a:srgbClr>
                </a:solidFill>
                <a:effectLst/>
                <a:uLnTx/>
                <a:uFillTx/>
                <a:latin typeface="Arial" panose="020B0604020202020204" pitchFamily="34" charset="0"/>
                <a:ea typeface="Calibri" panose="020F0502020204030204" pitchFamily="34" charset="0"/>
                <a:cs typeface="Arial" panose="020B0604020202020204" pitchFamily="34" charset="0"/>
                <a:sym typeface="Arial"/>
              </a:rPr>
              <a:t>Fuente: SEGPLAN</a:t>
            </a:r>
            <a:endParaRPr kumimoji="0" lang="es-CO"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graphicFrame>
        <p:nvGraphicFramePr>
          <p:cNvPr id="7" name="Tabla 6">
            <a:extLst>
              <a:ext uri="{FF2B5EF4-FFF2-40B4-BE49-F238E27FC236}">
                <a16:creationId xmlns:a16="http://schemas.microsoft.com/office/drawing/2014/main" id="{09A32298-0892-1322-CD91-52D4EE0A2692}"/>
              </a:ext>
            </a:extLst>
          </p:cNvPr>
          <p:cNvGraphicFramePr>
            <a:graphicFrameLocks noGrp="1"/>
          </p:cNvGraphicFramePr>
          <p:nvPr/>
        </p:nvGraphicFramePr>
        <p:xfrm>
          <a:off x="708790" y="4324384"/>
          <a:ext cx="5105633" cy="1920240"/>
        </p:xfrm>
        <a:graphic>
          <a:graphicData uri="http://schemas.openxmlformats.org/drawingml/2006/table">
            <a:tbl>
              <a:tblPr>
                <a:tableStyleId>{5C22544A-7EE6-4342-B048-85BDC9FD1C3A}</a:tableStyleId>
              </a:tblPr>
              <a:tblGrid>
                <a:gridCol w="1352784">
                  <a:extLst>
                    <a:ext uri="{9D8B030D-6E8A-4147-A177-3AD203B41FA5}">
                      <a16:colId xmlns:a16="http://schemas.microsoft.com/office/drawing/2014/main" val="830244490"/>
                    </a:ext>
                  </a:extLst>
                </a:gridCol>
                <a:gridCol w="1000125">
                  <a:extLst>
                    <a:ext uri="{9D8B030D-6E8A-4147-A177-3AD203B41FA5}">
                      <a16:colId xmlns:a16="http://schemas.microsoft.com/office/drawing/2014/main" val="4191072507"/>
                    </a:ext>
                  </a:extLst>
                </a:gridCol>
                <a:gridCol w="914400">
                  <a:extLst>
                    <a:ext uri="{9D8B030D-6E8A-4147-A177-3AD203B41FA5}">
                      <a16:colId xmlns:a16="http://schemas.microsoft.com/office/drawing/2014/main" val="2943573371"/>
                    </a:ext>
                  </a:extLst>
                </a:gridCol>
                <a:gridCol w="990600">
                  <a:extLst>
                    <a:ext uri="{9D8B030D-6E8A-4147-A177-3AD203B41FA5}">
                      <a16:colId xmlns:a16="http://schemas.microsoft.com/office/drawing/2014/main" val="1593988158"/>
                    </a:ext>
                  </a:extLst>
                </a:gridCol>
                <a:gridCol w="847724">
                  <a:extLst>
                    <a:ext uri="{9D8B030D-6E8A-4147-A177-3AD203B41FA5}">
                      <a16:colId xmlns:a16="http://schemas.microsoft.com/office/drawing/2014/main" val="3462186624"/>
                    </a:ext>
                  </a:extLst>
                </a:gridCol>
              </a:tblGrid>
              <a:tr h="252000">
                <a:tc gridSpan="5">
                  <a:txBody>
                    <a:bodyPr/>
                    <a:lstStyle/>
                    <a:p>
                      <a:pPr algn="ctr" fontAlgn="ctr"/>
                      <a:r>
                        <a:rPr lang="es-CO" sz="1200" b="1" i="0" u="none" strike="noStrike" kern="1200" dirty="0">
                          <a:solidFill>
                            <a:srgbClr val="000000"/>
                          </a:solidFill>
                          <a:effectLst/>
                          <a:latin typeface="Arial" panose="020B0604020202020204" pitchFamily="34" charset="0"/>
                          <a:ea typeface="+mn-ea"/>
                          <a:cs typeface="+mn-cs"/>
                        </a:rPr>
                        <a:t>Proyección</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ctr" fontAlgn="ctr"/>
                      <a:endParaRPr lang="es-CO" sz="1000" b="1" i="0" u="none" strike="noStrike" kern="1200" dirty="0">
                        <a:solidFill>
                          <a:srgbClr val="000000"/>
                        </a:solidFill>
                        <a:effectLst/>
                        <a:latin typeface="Arial" panose="020B0604020202020204" pitchFamily="34" charset="0"/>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ctr" fontAlgn="ctr"/>
                      <a:endParaRPr lang="es-CO" sz="1000" b="1" i="0" u="none" strike="noStrike" kern="1200" dirty="0">
                        <a:solidFill>
                          <a:srgbClr val="000000"/>
                        </a:solidFill>
                        <a:effectLst/>
                        <a:latin typeface="Arial" panose="020B0604020202020204" pitchFamily="34" charset="0"/>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ctr" fontAlgn="ctr"/>
                      <a:endParaRPr lang="es-CO" sz="1000" b="1" i="0" u="none" strike="noStrike" kern="1200" dirty="0">
                        <a:solidFill>
                          <a:srgbClr val="000000"/>
                        </a:solidFill>
                        <a:effectLst/>
                        <a:latin typeface="Arial" panose="020B0604020202020204" pitchFamily="34" charset="0"/>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hMerge="1">
                  <a:txBody>
                    <a:bodyPr/>
                    <a:lstStyle/>
                    <a:p>
                      <a:pPr algn="ctr" fontAlgn="ctr"/>
                      <a:endParaRPr lang="es-CO" sz="1000" b="1" i="0" u="none" strike="noStrike" kern="1200" dirty="0">
                        <a:solidFill>
                          <a:srgbClr val="000000"/>
                        </a:solidFill>
                        <a:effectLst/>
                        <a:latin typeface="Arial" panose="020B0604020202020204" pitchFamily="34" charset="0"/>
                        <a:ea typeface="+mn-ea"/>
                        <a:cs typeface="+mn-cs"/>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124466532"/>
                  </a:ext>
                </a:extLst>
              </a:tr>
              <a:tr h="0">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Indicador</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Programación 2023</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Ejecución proyectada a 31/12/2023</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Programación 2024</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tc>
                  <a:txBody>
                    <a:bodyPr/>
                    <a:lstStyle/>
                    <a:p>
                      <a:pPr algn="ctr" fontAlgn="ctr"/>
                      <a:r>
                        <a:rPr lang="es-CO" sz="1000" b="1" i="0" u="none" strike="noStrike" kern="1200" dirty="0">
                          <a:solidFill>
                            <a:srgbClr val="000000"/>
                          </a:solidFill>
                          <a:effectLst/>
                          <a:latin typeface="Arial" panose="020B0604020202020204" pitchFamily="34" charset="0"/>
                          <a:ea typeface="+mn-ea"/>
                          <a:cs typeface="+mn-cs"/>
                        </a:rPr>
                        <a:t>Ejecución proyectada a 31/05/2024</a:t>
                      </a: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35043915"/>
                  </a:ext>
                </a:extLst>
              </a:tr>
              <a:tr h="1057101">
                <a:tc>
                  <a:txBody>
                    <a:bodyPr/>
                    <a:lstStyle/>
                    <a:p>
                      <a:pPr algn="l" fontAlgn="ctr"/>
                      <a:r>
                        <a:rPr lang="es-MX" sz="1100" u="none" strike="noStrike" dirty="0">
                          <a:effectLst/>
                          <a:latin typeface="Arial" panose="020B0604020202020204" pitchFamily="34" charset="0"/>
                          <a:cs typeface="Arial" panose="020B0604020202020204" pitchFamily="34" charset="0"/>
                        </a:rPr>
                        <a:t>Porcentaje de avance del Proceso de contratación para la expansión de la PLMB - Fase 2 culminado</a:t>
                      </a:r>
                      <a:endParaRPr lang="es-MX"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s-CO" sz="1100" u="none" strike="noStrike" dirty="0">
                          <a:effectLst/>
                          <a:latin typeface="Arial" panose="020B0604020202020204" pitchFamily="34" charset="0"/>
                          <a:cs typeface="Arial" panose="020B0604020202020204" pitchFamily="34" charset="0"/>
                        </a:rPr>
                        <a:t>96%</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s-CO" sz="1100" u="none" strike="noStrike" dirty="0">
                          <a:effectLst/>
                          <a:latin typeface="Arial" panose="020B0604020202020204" pitchFamily="34" charset="0"/>
                          <a:cs typeface="Arial" panose="020B0604020202020204" pitchFamily="34" charset="0"/>
                        </a:rPr>
                        <a:t>96%</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r" fontAlgn="ctr"/>
                      <a:r>
                        <a:rPr lang="es-CO" sz="1100" u="none" strike="noStrike" dirty="0">
                          <a:effectLst/>
                          <a:latin typeface="Arial" panose="020B0604020202020204" pitchFamily="34" charset="0"/>
                          <a:cs typeface="Arial" panose="020B0604020202020204" pitchFamily="34" charset="0"/>
                        </a:rPr>
                        <a:t>100%</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r>
                        <a:rPr lang="es-CO" sz="1100" u="none" strike="noStrike" dirty="0">
                          <a:effectLst/>
                          <a:latin typeface="Arial" panose="020B0604020202020204" pitchFamily="34" charset="0"/>
                          <a:cs typeface="Arial" panose="020B0604020202020204" pitchFamily="34" charset="0"/>
                        </a:rPr>
                        <a:t>100%</a:t>
                      </a:r>
                      <a:endParaRPr lang="es-CO"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893480232"/>
                  </a:ext>
                </a:extLst>
              </a:tr>
            </a:tbl>
          </a:graphicData>
        </a:graphic>
      </p:graphicFrame>
      <p:graphicFrame>
        <p:nvGraphicFramePr>
          <p:cNvPr id="8" name="Gráfico 7">
            <a:extLst>
              <a:ext uri="{FF2B5EF4-FFF2-40B4-BE49-F238E27FC236}">
                <a16:creationId xmlns:a16="http://schemas.microsoft.com/office/drawing/2014/main" id="{16443437-8119-C250-542E-6DA169AA8EE3}"/>
              </a:ext>
            </a:extLst>
          </p:cNvPr>
          <p:cNvGraphicFramePr/>
          <p:nvPr/>
        </p:nvGraphicFramePr>
        <p:xfrm>
          <a:off x="5966824" y="2204488"/>
          <a:ext cx="5558964" cy="4040135"/>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Conector recto 8">
            <a:extLst>
              <a:ext uri="{FF2B5EF4-FFF2-40B4-BE49-F238E27FC236}">
                <a16:creationId xmlns:a16="http://schemas.microsoft.com/office/drawing/2014/main" id="{1E22EC01-47CD-7E03-B9D0-E59221C3A3BB}"/>
              </a:ext>
            </a:extLst>
          </p:cNvPr>
          <p:cNvCxnSpPr>
            <a:cxnSpLocks/>
          </p:cNvCxnSpPr>
          <p:nvPr/>
        </p:nvCxnSpPr>
        <p:spPr>
          <a:xfrm>
            <a:off x="10272124" y="3155745"/>
            <a:ext cx="0" cy="2232000"/>
          </a:xfrm>
          <a:prstGeom prst="line">
            <a:avLst/>
          </a:prstGeom>
          <a:ln>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3" name="Imagen 18">
            <a:extLst>
              <a:ext uri="{FF2B5EF4-FFF2-40B4-BE49-F238E27FC236}">
                <a16:creationId xmlns:a16="http://schemas.microsoft.com/office/drawing/2014/main" id="{D76522EC-68CE-7A8F-23A4-C1264FEE70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91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73A50E63-E8C5-626D-DC6F-1CB75692CC8D}"/>
              </a:ext>
            </a:extLst>
          </p:cNvPr>
          <p:cNvGraphicFramePr>
            <a:graphicFrameLocks/>
          </p:cNvGraphicFramePr>
          <p:nvPr>
            <p:extLst>
              <p:ext uri="{D42A27DB-BD31-4B8C-83A1-F6EECF244321}">
                <p14:modId xmlns:p14="http://schemas.microsoft.com/office/powerpoint/2010/main" val="456311905"/>
              </p:ext>
            </p:extLst>
          </p:nvPr>
        </p:nvGraphicFramePr>
        <p:xfrm>
          <a:off x="331787" y="1423986"/>
          <a:ext cx="11414735" cy="497681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a:extLst>
              <a:ext uri="{FF2B5EF4-FFF2-40B4-BE49-F238E27FC236}">
                <a16:creationId xmlns:a16="http://schemas.microsoft.com/office/drawing/2014/main" id="{297DD0EC-78B9-9CA6-20E3-8356FA1109B5}"/>
              </a:ext>
            </a:extLst>
          </p:cNvPr>
          <p:cNvSpPr/>
          <p:nvPr/>
        </p:nvSpPr>
        <p:spPr>
          <a:xfrm>
            <a:off x="0" y="6735763"/>
            <a:ext cx="8239125" cy="122237"/>
          </a:xfrm>
          <a:prstGeom prst="rect">
            <a:avLst/>
          </a:prstGeom>
          <a:solidFill>
            <a:srgbClr val="4C53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9" name="Rectángulo 8">
            <a:extLst>
              <a:ext uri="{FF2B5EF4-FFF2-40B4-BE49-F238E27FC236}">
                <a16:creationId xmlns:a16="http://schemas.microsoft.com/office/drawing/2014/main" id="{85C5E261-202B-9D90-4E3E-13BD1028B7F9}"/>
              </a:ext>
            </a:extLst>
          </p:cNvPr>
          <p:cNvSpPr/>
          <p:nvPr/>
        </p:nvSpPr>
        <p:spPr>
          <a:xfrm>
            <a:off x="0" y="255588"/>
            <a:ext cx="12192000" cy="952500"/>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419" sz="3000" b="1" i="0" u="none" strike="noStrike" kern="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sym typeface="Arial"/>
              </a:rPr>
              <a:t>EJECUCIÓN PRESUPUESTO 2023 SECTOR MOVILIDAD </a:t>
            </a:r>
            <a:endParaRPr kumimoji="0" lang="es-CO" sz="3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1268" name="Imagen 6">
            <a:extLst>
              <a:ext uri="{FF2B5EF4-FFF2-40B4-BE49-F238E27FC236}">
                <a16:creationId xmlns:a16="http://schemas.microsoft.com/office/drawing/2014/main" id="{A5E8A03D-BA2F-C572-3DE9-12C3810BF6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11323"/>
            <a:ext cx="11860212" cy="52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gen 18">
            <a:extLst>
              <a:ext uri="{FF2B5EF4-FFF2-40B4-BE49-F238E27FC236}">
                <a16:creationId xmlns:a16="http://schemas.microsoft.com/office/drawing/2014/main" id="{8527D223-7AAB-653E-1030-E0B3B956D00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163BAE5A-A0FF-8E36-223F-18DEAD963C01}"/>
              </a:ext>
            </a:extLst>
          </p:cNvPr>
          <p:cNvSpPr txBox="1"/>
          <p:nvPr/>
        </p:nvSpPr>
        <p:spPr>
          <a:xfrm>
            <a:off x="331788" y="6207125"/>
            <a:ext cx="4249737" cy="600164"/>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prstClr val="black"/>
                </a:solidFill>
                <a:effectLst/>
                <a:uLnTx/>
                <a:uFillTx/>
                <a:latin typeface="Calibri"/>
                <a:ea typeface="+mn-ea"/>
                <a:cs typeface="Arial"/>
                <a:sym typeface="Arial"/>
              </a:rPr>
              <a:t>Corte </a:t>
            </a:r>
            <a:r>
              <a:rPr lang="es-ES" sz="1100" dirty="0">
                <a:solidFill>
                  <a:prstClr val="black"/>
                </a:solidFill>
                <a:latin typeface="Calibri"/>
                <a:ea typeface="+mn-ea"/>
              </a:rPr>
              <a:t>30</a:t>
            </a:r>
            <a:r>
              <a:rPr kumimoji="0" lang="es-ES" sz="1100" b="0" i="0" u="none" strike="noStrike" kern="0" cap="none" spc="0" normalizeH="0" baseline="0" noProof="0" dirty="0">
                <a:ln>
                  <a:noFill/>
                </a:ln>
                <a:solidFill>
                  <a:prstClr val="black"/>
                </a:solidFill>
                <a:effectLst/>
                <a:uLnTx/>
                <a:uFillTx/>
                <a:latin typeface="Calibri"/>
                <a:ea typeface="+mn-ea"/>
                <a:cs typeface="Arial"/>
                <a:sym typeface="Arial"/>
              </a:rPr>
              <a:t> de noviembre/23. Fuente SDH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0" i="0" u="none" strike="noStrike" kern="0" cap="none" spc="0" normalizeH="0" baseline="0" noProof="0" dirty="0">
                <a:ln>
                  <a:noFill/>
                </a:ln>
                <a:solidFill>
                  <a:prstClr val="black"/>
                </a:solidFill>
                <a:effectLst/>
                <a:uLnTx/>
                <a:uFillTx/>
                <a:latin typeface="Calibri"/>
                <a:ea typeface="+mn-ea"/>
                <a:cs typeface="Arial"/>
                <a:sym typeface="Arial"/>
              </a:rPr>
              <a:t>Cifras en millones de pesos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00" b="0" i="0" u="none" strike="noStrike" kern="0" cap="none" spc="0" normalizeH="0" baseline="0" noProof="0" dirty="0">
                <a:ln>
                  <a:noFill/>
                </a:ln>
                <a:solidFill>
                  <a:prstClr val="black"/>
                </a:solidFill>
                <a:effectLst/>
                <a:uLnTx/>
                <a:uFillTx/>
                <a:latin typeface="Calibri"/>
                <a:ea typeface="+mn-ea"/>
                <a:cs typeface="Arial"/>
                <a:sym typeface="Arial"/>
              </a:rPr>
              <a:t>TMSA y EMB: todas las fuentes de inversión, octubre 31.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Sector Movilidad</a:t>
            </a:r>
            <a:endParaRPr/>
          </a:p>
        </p:txBody>
      </p:sp>
      <p:sp>
        <p:nvSpPr>
          <p:cNvPr id="253" name="Google Shape;253;p16"/>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5" name="Google Shape;255;p16"/>
          <p:cNvSpPr txBox="1"/>
          <p:nvPr/>
        </p:nvSpPr>
        <p:spPr>
          <a:xfrm>
            <a:off x="1952625" y="1424822"/>
            <a:ext cx="8477250" cy="11477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1" i="0" u="none" dirty="0">
                <a:solidFill>
                  <a:srgbClr val="000000"/>
                </a:solidFill>
                <a:latin typeface="Calibri"/>
                <a:ea typeface="Calibri"/>
                <a:cs typeface="Calibri"/>
                <a:sym typeface="Calibri"/>
              </a:rPr>
              <a:t>383. </a:t>
            </a:r>
            <a:r>
              <a:rPr lang="en-US" sz="1600" b="1" i="0" u="none" dirty="0" err="1">
                <a:solidFill>
                  <a:srgbClr val="000000"/>
                </a:solidFill>
                <a:latin typeface="Calibri"/>
                <a:ea typeface="Calibri"/>
                <a:cs typeface="Calibri"/>
                <a:sym typeface="Calibri"/>
              </a:rPr>
              <a:t>Definir</a:t>
            </a:r>
            <a:r>
              <a:rPr lang="en-US" sz="1600" b="1" i="0" u="none" dirty="0">
                <a:solidFill>
                  <a:srgbClr val="000000"/>
                </a:solidFill>
                <a:latin typeface="Calibri"/>
                <a:ea typeface="Calibri"/>
                <a:cs typeface="Calibri"/>
                <a:sym typeface="Calibri"/>
              </a:rPr>
              <a:t> e </a:t>
            </a:r>
            <a:r>
              <a:rPr lang="en-US" sz="1600" b="1" i="0" u="none" dirty="0" err="1">
                <a:solidFill>
                  <a:srgbClr val="000000"/>
                </a:solidFill>
                <a:latin typeface="Calibri"/>
                <a:ea typeface="Calibri"/>
                <a:cs typeface="Calibri"/>
                <a:sym typeface="Calibri"/>
              </a:rPr>
              <a:t>implementar</a:t>
            </a:r>
            <a:r>
              <a:rPr lang="en-US" sz="1600" b="1" i="0" u="none" dirty="0">
                <a:solidFill>
                  <a:srgbClr val="000000"/>
                </a:solidFill>
                <a:latin typeface="Calibri"/>
                <a:ea typeface="Calibri"/>
                <a:cs typeface="Calibri"/>
                <a:sym typeface="Calibri"/>
              </a:rPr>
              <a:t> dos </a:t>
            </a:r>
            <a:r>
              <a:rPr lang="en-US" sz="1600" b="1" i="0" u="none" dirty="0" err="1">
                <a:solidFill>
                  <a:srgbClr val="000000"/>
                </a:solidFill>
                <a:latin typeface="Calibri"/>
                <a:ea typeface="Calibri"/>
                <a:cs typeface="Calibri"/>
                <a:sym typeface="Calibri"/>
              </a:rPr>
              <a:t>estrategias</a:t>
            </a:r>
            <a:r>
              <a:rPr lang="en-US" sz="1600" b="1" i="0" u="none" dirty="0">
                <a:solidFill>
                  <a:srgbClr val="000000"/>
                </a:solidFill>
                <a:latin typeface="Calibri"/>
                <a:ea typeface="Calibri"/>
                <a:cs typeface="Calibri"/>
                <a:sym typeface="Calibri"/>
              </a:rPr>
              <a:t> de </a:t>
            </a:r>
            <a:r>
              <a:rPr lang="en-US" sz="1600" b="1" i="0" u="none" dirty="0" err="1">
                <a:solidFill>
                  <a:srgbClr val="000000"/>
                </a:solidFill>
                <a:latin typeface="Calibri"/>
                <a:ea typeface="Calibri"/>
                <a:cs typeface="Calibri"/>
                <a:sym typeface="Calibri"/>
              </a:rPr>
              <a:t>cultura</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ciudadana</a:t>
            </a:r>
            <a:r>
              <a:rPr lang="en-US" sz="1600" b="1" i="0" u="none" dirty="0">
                <a:solidFill>
                  <a:srgbClr val="000000"/>
                </a:solidFill>
                <a:latin typeface="Calibri"/>
                <a:ea typeface="Calibri"/>
                <a:cs typeface="Calibri"/>
                <a:sym typeface="Calibri"/>
              </a:rPr>
              <a:t> para </a:t>
            </a:r>
            <a:r>
              <a:rPr lang="en-US" sz="1600" b="1" i="0" u="none" dirty="0" err="1">
                <a:solidFill>
                  <a:srgbClr val="000000"/>
                </a:solidFill>
                <a:latin typeface="Calibri"/>
                <a:ea typeface="Calibri"/>
                <a:cs typeface="Calibri"/>
                <a:sym typeface="Calibri"/>
              </a:rPr>
              <a:t>el</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sistema</a:t>
            </a:r>
            <a:r>
              <a:rPr lang="en-US" sz="1600" b="1" i="0" u="none" dirty="0">
                <a:solidFill>
                  <a:srgbClr val="000000"/>
                </a:solidFill>
                <a:latin typeface="Calibri"/>
                <a:ea typeface="Calibri"/>
                <a:cs typeface="Calibri"/>
                <a:sym typeface="Calibri"/>
              </a:rPr>
              <a:t> de </a:t>
            </a:r>
            <a:r>
              <a:rPr lang="en-US" sz="1600" b="1" i="0" u="none" dirty="0" err="1">
                <a:solidFill>
                  <a:srgbClr val="000000"/>
                </a:solidFill>
                <a:latin typeface="Calibri"/>
                <a:ea typeface="Calibri"/>
                <a:cs typeface="Calibri"/>
                <a:sym typeface="Calibri"/>
              </a:rPr>
              <a:t>movilidad</a:t>
            </a:r>
            <a:r>
              <a:rPr lang="en-US" sz="1600" b="1" i="0" u="none" dirty="0">
                <a:solidFill>
                  <a:srgbClr val="000000"/>
                </a:solidFill>
                <a:latin typeface="Calibri"/>
                <a:ea typeface="Calibri"/>
                <a:cs typeface="Calibri"/>
                <a:sym typeface="Calibri"/>
              </a:rPr>
              <a:t>, con </a:t>
            </a:r>
            <a:r>
              <a:rPr lang="en-US" sz="1600" b="1" i="0" u="none" dirty="0" err="1">
                <a:solidFill>
                  <a:srgbClr val="000000"/>
                </a:solidFill>
                <a:latin typeface="Calibri"/>
                <a:ea typeface="Calibri"/>
                <a:cs typeface="Calibri"/>
                <a:sym typeface="Calibri"/>
              </a:rPr>
              <a:t>enfoque</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diferencial</a:t>
            </a:r>
            <a:r>
              <a:rPr lang="en-US" sz="1600" b="1" i="0" u="none" dirty="0">
                <a:solidFill>
                  <a:srgbClr val="000000"/>
                </a:solidFill>
                <a:latin typeface="Calibri"/>
                <a:ea typeface="Calibri"/>
                <a:cs typeface="Calibri"/>
                <a:sym typeface="Calibri"/>
              </a:rPr>
              <a:t>, de </a:t>
            </a:r>
            <a:r>
              <a:rPr lang="en-US" sz="1600" b="1" i="0" u="none" dirty="0" err="1">
                <a:solidFill>
                  <a:srgbClr val="000000"/>
                </a:solidFill>
                <a:latin typeface="Calibri"/>
                <a:ea typeface="Calibri"/>
                <a:cs typeface="Calibri"/>
                <a:sym typeface="Calibri"/>
              </a:rPr>
              <a:t>género</a:t>
            </a:r>
            <a:r>
              <a:rPr lang="en-US" sz="1600" b="1" i="0" u="none" dirty="0">
                <a:solidFill>
                  <a:srgbClr val="000000"/>
                </a:solidFill>
                <a:latin typeface="Calibri"/>
                <a:ea typeface="Calibri"/>
                <a:cs typeface="Calibri"/>
                <a:sym typeface="Calibri"/>
              </a:rPr>
              <a:t> y territorial, </a:t>
            </a:r>
            <a:r>
              <a:rPr lang="en-US" sz="1600" b="1" i="0" u="none" dirty="0" err="1">
                <a:solidFill>
                  <a:srgbClr val="000000"/>
                </a:solidFill>
                <a:latin typeface="Calibri"/>
                <a:ea typeface="Calibri"/>
                <a:cs typeface="Calibri"/>
                <a:sym typeface="Calibri"/>
              </a:rPr>
              <a:t>donde</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una</a:t>
            </a:r>
            <a:r>
              <a:rPr lang="en-US" sz="1600" b="1" i="0" u="none" dirty="0">
                <a:solidFill>
                  <a:srgbClr val="000000"/>
                </a:solidFill>
                <a:latin typeface="Calibri"/>
                <a:ea typeface="Calibri"/>
                <a:cs typeface="Calibri"/>
                <a:sym typeface="Calibri"/>
              </a:rPr>
              <a:t> de </a:t>
            </a:r>
            <a:r>
              <a:rPr lang="en-US" sz="1600" b="1" i="0" u="none" dirty="0" err="1">
                <a:solidFill>
                  <a:srgbClr val="000000"/>
                </a:solidFill>
                <a:latin typeface="Calibri"/>
                <a:ea typeface="Calibri"/>
                <a:cs typeface="Calibri"/>
                <a:sym typeface="Calibri"/>
              </a:rPr>
              <a:t>ellas</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incluya</a:t>
            </a:r>
            <a:r>
              <a:rPr lang="en-US" sz="1600" b="1" i="0" u="none" dirty="0">
                <a:solidFill>
                  <a:srgbClr val="000000"/>
                </a:solidFill>
                <a:latin typeface="Calibri"/>
                <a:ea typeface="Calibri"/>
                <a:cs typeface="Calibri"/>
                <a:sym typeface="Calibri"/>
              </a:rPr>
              <a:t> la </a:t>
            </a:r>
            <a:r>
              <a:rPr lang="en-US" sz="1600" b="1" i="0" u="none" dirty="0" err="1">
                <a:solidFill>
                  <a:srgbClr val="000000"/>
                </a:solidFill>
                <a:latin typeface="Calibri"/>
                <a:ea typeface="Calibri"/>
                <a:cs typeface="Calibri"/>
                <a:sym typeface="Calibri"/>
              </a:rPr>
              <a:t>prevención</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atención</a:t>
            </a:r>
            <a:r>
              <a:rPr lang="en-US" sz="1600" b="1" i="0" u="none" dirty="0">
                <a:solidFill>
                  <a:srgbClr val="000000"/>
                </a:solidFill>
                <a:latin typeface="Calibri"/>
                <a:ea typeface="Calibri"/>
                <a:cs typeface="Calibri"/>
                <a:sym typeface="Calibri"/>
              </a:rPr>
              <a:t> y </a:t>
            </a:r>
            <a:r>
              <a:rPr lang="en-US" sz="1600" b="1" i="0" u="none" dirty="0" err="1">
                <a:solidFill>
                  <a:srgbClr val="000000"/>
                </a:solidFill>
                <a:latin typeface="Calibri"/>
                <a:ea typeface="Calibri"/>
                <a:cs typeface="Calibri"/>
                <a:sym typeface="Calibri"/>
              </a:rPr>
              <a:t>sanción</a:t>
            </a:r>
            <a:r>
              <a:rPr lang="en-US" sz="1600" b="1" i="0" u="none" dirty="0">
                <a:solidFill>
                  <a:srgbClr val="000000"/>
                </a:solidFill>
                <a:latin typeface="Calibri"/>
                <a:ea typeface="Calibri"/>
                <a:cs typeface="Calibri"/>
                <a:sym typeface="Calibri"/>
              </a:rPr>
              <a:t> de la </a:t>
            </a:r>
            <a:r>
              <a:rPr lang="en-US" sz="1600" b="1" i="0" u="none" dirty="0" err="1">
                <a:solidFill>
                  <a:srgbClr val="000000"/>
                </a:solidFill>
                <a:latin typeface="Calibri"/>
                <a:ea typeface="Calibri"/>
                <a:cs typeface="Calibri"/>
                <a:sym typeface="Calibri"/>
              </a:rPr>
              <a:t>violencia</a:t>
            </a:r>
            <a:r>
              <a:rPr lang="en-US" sz="1600" b="1" i="0" u="none" dirty="0">
                <a:solidFill>
                  <a:srgbClr val="000000"/>
                </a:solidFill>
                <a:latin typeface="Calibri"/>
                <a:ea typeface="Calibri"/>
                <a:cs typeface="Calibri"/>
                <a:sym typeface="Calibri"/>
              </a:rPr>
              <a:t> contra la </a:t>
            </a:r>
            <a:r>
              <a:rPr lang="en-US" sz="1600" b="1" i="0" u="none" dirty="0" err="1">
                <a:solidFill>
                  <a:srgbClr val="000000"/>
                </a:solidFill>
                <a:latin typeface="Calibri"/>
                <a:ea typeface="Calibri"/>
                <a:cs typeface="Calibri"/>
                <a:sym typeface="Calibri"/>
              </a:rPr>
              <a:t>mujer</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en</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el</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transporte</a:t>
            </a:r>
            <a:r>
              <a:rPr lang="en-US" sz="1600" b="1" i="0" u="none" dirty="0">
                <a:solidFill>
                  <a:srgbClr val="000000"/>
                </a:solidFill>
                <a:latin typeface="Calibri"/>
                <a:ea typeface="Calibri"/>
                <a:cs typeface="Calibri"/>
                <a:sym typeface="Calibri"/>
              </a:rPr>
              <a:t>.</a:t>
            </a:r>
            <a:endParaRPr dirty="0"/>
          </a:p>
        </p:txBody>
      </p:sp>
      <p:graphicFrame>
        <p:nvGraphicFramePr>
          <p:cNvPr id="2" name="Gráfico 1">
            <a:extLst>
              <a:ext uri="{FF2B5EF4-FFF2-40B4-BE49-F238E27FC236}">
                <a16:creationId xmlns:a16="http://schemas.microsoft.com/office/drawing/2014/main" id="{00000000-0008-0000-1200-000007000000}"/>
              </a:ext>
            </a:extLst>
          </p:cNvPr>
          <p:cNvGraphicFramePr>
            <a:graphicFrameLocks/>
          </p:cNvGraphicFramePr>
          <p:nvPr>
            <p:extLst>
              <p:ext uri="{D42A27DB-BD31-4B8C-83A1-F6EECF244321}">
                <p14:modId xmlns:p14="http://schemas.microsoft.com/office/powerpoint/2010/main" val="3816451699"/>
              </p:ext>
            </p:extLst>
          </p:nvPr>
        </p:nvGraphicFramePr>
        <p:xfrm>
          <a:off x="408230" y="2478068"/>
          <a:ext cx="6678370" cy="3430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CD61EE74-5DFC-D047-3EE9-CD42F27C303D}"/>
              </a:ext>
            </a:extLst>
          </p:cNvPr>
          <p:cNvGraphicFramePr>
            <a:graphicFrameLocks noGrp="1"/>
          </p:cNvGraphicFramePr>
          <p:nvPr>
            <p:extLst>
              <p:ext uri="{D42A27DB-BD31-4B8C-83A1-F6EECF244321}">
                <p14:modId xmlns:p14="http://schemas.microsoft.com/office/powerpoint/2010/main" val="863621942"/>
              </p:ext>
            </p:extLst>
          </p:nvPr>
        </p:nvGraphicFramePr>
        <p:xfrm>
          <a:off x="7458075" y="2757721"/>
          <a:ext cx="4400549" cy="2017395"/>
        </p:xfrm>
        <a:graphic>
          <a:graphicData uri="http://schemas.openxmlformats.org/drawingml/2006/table">
            <a:tbl>
              <a:tblPr/>
              <a:tblGrid>
                <a:gridCol w="994863">
                  <a:extLst>
                    <a:ext uri="{9D8B030D-6E8A-4147-A177-3AD203B41FA5}">
                      <a16:colId xmlns:a16="http://schemas.microsoft.com/office/drawing/2014/main" val="1659322774"/>
                    </a:ext>
                  </a:extLst>
                </a:gridCol>
                <a:gridCol w="1367337">
                  <a:extLst>
                    <a:ext uri="{9D8B030D-6E8A-4147-A177-3AD203B41FA5}">
                      <a16:colId xmlns:a16="http://schemas.microsoft.com/office/drawing/2014/main" val="2740851960"/>
                    </a:ext>
                  </a:extLst>
                </a:gridCol>
                <a:gridCol w="1114425">
                  <a:extLst>
                    <a:ext uri="{9D8B030D-6E8A-4147-A177-3AD203B41FA5}">
                      <a16:colId xmlns:a16="http://schemas.microsoft.com/office/drawing/2014/main" val="4233683458"/>
                    </a:ext>
                  </a:extLst>
                </a:gridCol>
                <a:gridCol w="923924">
                  <a:extLst>
                    <a:ext uri="{9D8B030D-6E8A-4147-A177-3AD203B41FA5}">
                      <a16:colId xmlns:a16="http://schemas.microsoft.com/office/drawing/2014/main" val="3342629530"/>
                    </a:ext>
                  </a:extLst>
                </a:gridCol>
              </a:tblGrid>
              <a:tr h="381000">
                <a:tc>
                  <a:txBody>
                    <a:bodyPr/>
                    <a:lstStyle/>
                    <a:p>
                      <a:pPr algn="ctr" fontAlgn="ctr"/>
                      <a:r>
                        <a:rPr lang="es-CO" sz="1600" b="1" i="0" u="none" strike="noStrike" dirty="0">
                          <a:solidFill>
                            <a:srgbClr val="000000"/>
                          </a:solidFill>
                          <a:effectLst/>
                          <a:latin typeface="Calibri" panose="020F0502020204030204" pitchFamily="34" charset="0"/>
                        </a:rPr>
                        <a:t>Entidad</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CO" sz="1600" b="1" i="0" u="none" strike="noStrike">
                          <a:solidFill>
                            <a:srgbClr val="000000"/>
                          </a:solidFill>
                          <a:effectLst/>
                          <a:latin typeface="Calibri" panose="020F0502020204030204" pitchFamily="34" charset="0"/>
                        </a:rPr>
                        <a:t>Programación PDD</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CO" sz="1600" b="1" i="0" u="none" strike="noStrike">
                          <a:solidFill>
                            <a:srgbClr val="000000"/>
                          </a:solidFill>
                          <a:effectLst/>
                          <a:latin typeface="Calibri" panose="020F0502020204030204" pitchFamily="34" charset="0"/>
                        </a:rPr>
                        <a:t>Ejecución PDD</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CO" sz="1600" b="1" i="0" u="none" strike="noStrike">
                          <a:solidFill>
                            <a:srgbClr val="000000"/>
                          </a:solidFill>
                          <a:effectLst/>
                          <a:latin typeface="Calibri" panose="020F0502020204030204" pitchFamily="34" charset="0"/>
                        </a:rPr>
                        <a:t>Avance PDD</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extLst>
                  <a:ext uri="{0D108BD9-81ED-4DB2-BD59-A6C34878D82A}">
                    <a16:rowId xmlns:a16="http://schemas.microsoft.com/office/drawing/2014/main" val="4056636406"/>
                  </a:ext>
                </a:extLst>
              </a:tr>
              <a:tr h="190500">
                <a:tc>
                  <a:txBody>
                    <a:bodyPr/>
                    <a:lstStyle/>
                    <a:p>
                      <a:pPr algn="ctr" fontAlgn="ctr"/>
                      <a:r>
                        <a:rPr lang="es-CO" sz="1600" b="1" i="0" u="none" strike="noStrike">
                          <a:solidFill>
                            <a:srgbClr val="000000"/>
                          </a:solidFill>
                          <a:effectLst/>
                          <a:latin typeface="Calibri" panose="020F0502020204030204" pitchFamily="34" charset="0"/>
                        </a:rPr>
                        <a:t>SDM</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CO" sz="1600" b="0" i="0" u="none" strike="noStrike" dirty="0">
                          <a:solidFill>
                            <a:srgbClr val="000000"/>
                          </a:solidFill>
                          <a:effectLst/>
                          <a:latin typeface="Calibri" panose="020F0502020204030204" pitchFamily="34" charset="0"/>
                        </a:rPr>
                        <a:t>0,25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CO" sz="1600" b="0" i="0" u="none" strike="noStrike">
                          <a:solidFill>
                            <a:srgbClr val="000000"/>
                          </a:solidFill>
                          <a:effectLst/>
                          <a:latin typeface="Calibri" panose="020F0502020204030204" pitchFamily="34" charset="0"/>
                        </a:rPr>
                        <a:t>0,19</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CO" sz="1600" b="0" i="0" u="none" strike="noStrike">
                          <a:solidFill>
                            <a:srgbClr val="000000"/>
                          </a:solidFill>
                          <a:effectLst/>
                          <a:latin typeface="Calibri" panose="020F0502020204030204" pitchFamily="34" charset="0"/>
                        </a:rPr>
                        <a:t>76%</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030703432"/>
                  </a:ext>
                </a:extLst>
              </a:tr>
              <a:tr h="190500">
                <a:tc>
                  <a:txBody>
                    <a:bodyPr/>
                    <a:lstStyle/>
                    <a:p>
                      <a:pPr algn="ctr" fontAlgn="ctr"/>
                      <a:r>
                        <a:rPr lang="es-CO" sz="1600" b="1" i="0" u="none" strike="noStrike">
                          <a:solidFill>
                            <a:srgbClr val="000000"/>
                          </a:solidFill>
                          <a:effectLst/>
                          <a:latin typeface="Calibri" panose="020F0502020204030204" pitchFamily="34" charset="0"/>
                        </a:rPr>
                        <a:t>IDU</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CO" sz="1600" b="0" i="0" u="none" strike="noStrike">
                          <a:solidFill>
                            <a:srgbClr val="000000"/>
                          </a:solidFill>
                          <a:effectLst/>
                          <a:latin typeface="Calibri" panose="020F0502020204030204" pitchFamily="34" charset="0"/>
                        </a:rPr>
                        <a:t>0,25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CO" sz="1600" b="0" i="0" u="none" strike="noStrike">
                          <a:solidFill>
                            <a:srgbClr val="000000"/>
                          </a:solidFill>
                          <a:effectLst/>
                          <a:latin typeface="Calibri" panose="020F0502020204030204" pitchFamily="34" charset="0"/>
                        </a:rPr>
                        <a:t>0,130</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CO" sz="1600" b="0" i="0" u="none" strike="noStrike">
                          <a:solidFill>
                            <a:srgbClr val="000000"/>
                          </a:solidFill>
                          <a:effectLst/>
                          <a:latin typeface="Calibri" panose="020F0502020204030204" pitchFamily="34" charset="0"/>
                        </a:rPr>
                        <a:t>52%</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421322968"/>
                  </a:ext>
                </a:extLst>
              </a:tr>
              <a:tr h="190500">
                <a:tc>
                  <a:txBody>
                    <a:bodyPr/>
                    <a:lstStyle/>
                    <a:p>
                      <a:pPr algn="ctr" fontAlgn="ctr"/>
                      <a:r>
                        <a:rPr lang="es-CO" sz="1600" b="1" i="0" u="none" strike="noStrike">
                          <a:solidFill>
                            <a:srgbClr val="000000"/>
                          </a:solidFill>
                          <a:effectLst/>
                          <a:latin typeface="Calibri" panose="020F0502020204030204" pitchFamily="34" charset="0"/>
                        </a:rPr>
                        <a:t>UMV</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CO" sz="1600" b="0" i="0" u="none" strike="noStrike">
                          <a:solidFill>
                            <a:srgbClr val="000000"/>
                          </a:solidFill>
                          <a:effectLst/>
                          <a:latin typeface="Calibri" panose="020F0502020204030204" pitchFamily="34" charset="0"/>
                        </a:rPr>
                        <a:t>0,25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CO" sz="1600" b="0" i="0" u="none" strike="noStrike" dirty="0">
                          <a:solidFill>
                            <a:srgbClr val="000000"/>
                          </a:solidFill>
                          <a:effectLst/>
                          <a:latin typeface="Calibri" panose="020F0502020204030204" pitchFamily="34" charset="0"/>
                        </a:rPr>
                        <a:t>0,23</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CO" sz="1600" b="0" i="0" u="none" strike="noStrike">
                          <a:solidFill>
                            <a:srgbClr val="000000"/>
                          </a:solidFill>
                          <a:effectLst/>
                          <a:latin typeface="Calibri" panose="020F0502020204030204" pitchFamily="34" charset="0"/>
                        </a:rPr>
                        <a:t>92%</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434048512"/>
                  </a:ext>
                </a:extLst>
              </a:tr>
              <a:tr h="190500">
                <a:tc>
                  <a:txBody>
                    <a:bodyPr/>
                    <a:lstStyle/>
                    <a:p>
                      <a:pPr algn="ctr" fontAlgn="ctr"/>
                      <a:r>
                        <a:rPr lang="es-CO" sz="1600" b="1" i="0" u="none" strike="noStrike">
                          <a:solidFill>
                            <a:srgbClr val="000000"/>
                          </a:solidFill>
                          <a:effectLst/>
                          <a:latin typeface="Calibri" panose="020F0502020204030204" pitchFamily="34" charset="0"/>
                        </a:rPr>
                        <a:t>TMSA</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CO" sz="1600" b="0" i="0" u="none" strike="noStrike">
                          <a:solidFill>
                            <a:srgbClr val="000000"/>
                          </a:solidFill>
                          <a:effectLst/>
                          <a:latin typeface="Calibri" panose="020F0502020204030204" pitchFamily="34" charset="0"/>
                        </a:rPr>
                        <a:t>1</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CO" sz="1600" b="0" i="0" u="none" strike="noStrike">
                          <a:solidFill>
                            <a:srgbClr val="000000"/>
                          </a:solidFill>
                          <a:effectLst/>
                          <a:latin typeface="Calibri" panose="020F0502020204030204" pitchFamily="34" charset="0"/>
                        </a:rPr>
                        <a:t>0,89</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CO" sz="1600" b="0" i="0" u="none" strike="noStrike" dirty="0">
                          <a:solidFill>
                            <a:srgbClr val="000000"/>
                          </a:solidFill>
                          <a:effectLst/>
                          <a:latin typeface="Calibri" panose="020F0502020204030204" pitchFamily="34" charset="0"/>
                        </a:rPr>
                        <a:t>89%</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2137553154"/>
                  </a:ext>
                </a:extLst>
              </a:tr>
              <a:tr h="190500">
                <a:tc>
                  <a:txBody>
                    <a:bodyPr/>
                    <a:lstStyle/>
                    <a:p>
                      <a:pPr algn="ctr" fontAlgn="ctr"/>
                      <a:r>
                        <a:rPr lang="es-CO" sz="1600" b="1" i="0" u="none" strike="noStrike">
                          <a:solidFill>
                            <a:srgbClr val="000000"/>
                          </a:solidFill>
                          <a:effectLst/>
                          <a:latin typeface="Calibri" panose="020F0502020204030204" pitchFamily="34" charset="0"/>
                        </a:rPr>
                        <a:t>EMB</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CO" sz="1600" b="0" i="0" u="none" strike="noStrike">
                          <a:solidFill>
                            <a:srgbClr val="000000"/>
                          </a:solidFill>
                          <a:effectLst/>
                          <a:latin typeface="Calibri" panose="020F0502020204030204" pitchFamily="34" charset="0"/>
                        </a:rPr>
                        <a:t>0,25</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CO" sz="1600" b="0" i="0" u="none" strike="noStrike">
                          <a:solidFill>
                            <a:srgbClr val="000000"/>
                          </a:solidFill>
                          <a:effectLst/>
                          <a:latin typeface="Calibri" panose="020F0502020204030204" pitchFamily="34" charset="0"/>
                        </a:rPr>
                        <a:t>0,17</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ctr" fontAlgn="ctr"/>
                      <a:r>
                        <a:rPr lang="es-CO" sz="1600" b="0" i="0" u="none" strike="noStrike" dirty="0">
                          <a:solidFill>
                            <a:srgbClr val="000000"/>
                          </a:solidFill>
                          <a:effectLst/>
                          <a:latin typeface="Calibri" panose="020F0502020204030204" pitchFamily="34" charset="0"/>
                        </a:rPr>
                        <a:t>68%</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702477857"/>
                  </a:ext>
                </a:extLst>
              </a:tr>
              <a:tr h="190500">
                <a:tc>
                  <a:txBody>
                    <a:bodyPr/>
                    <a:lstStyle/>
                    <a:p>
                      <a:pPr algn="ctr" fontAlgn="ctr"/>
                      <a:r>
                        <a:rPr lang="es-CO" sz="16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CO" sz="1600" b="0" i="0" u="none" strike="noStrike">
                          <a:solidFill>
                            <a:srgbClr val="000000"/>
                          </a:solidFill>
                          <a:effectLst/>
                          <a:latin typeface="Calibri" panose="020F0502020204030204" pitchFamily="34" charset="0"/>
                        </a:rPr>
                        <a:t>2</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CO" sz="1600" b="0" i="0" u="none" strike="noStrike">
                          <a:solidFill>
                            <a:srgbClr val="000000"/>
                          </a:solidFill>
                          <a:effectLst/>
                          <a:latin typeface="Calibri" panose="020F0502020204030204" pitchFamily="34" charset="0"/>
                        </a:rPr>
                        <a:t>1,61</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ctr" fontAlgn="ctr"/>
                      <a:r>
                        <a:rPr lang="es-CO" sz="1600" b="0" i="0" u="none" strike="noStrike" dirty="0">
                          <a:solidFill>
                            <a:srgbClr val="000000"/>
                          </a:solidFill>
                          <a:effectLst/>
                          <a:latin typeface="Calibri" panose="020F0502020204030204" pitchFamily="34" charset="0"/>
                        </a:rPr>
                        <a:t>81%</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2996381622"/>
                  </a:ext>
                </a:extLst>
              </a:tr>
            </a:tbl>
          </a:graphicData>
        </a:graphic>
      </p:graphicFrame>
      <p:pic>
        <p:nvPicPr>
          <p:cNvPr id="4" name="Imagen 18">
            <a:extLst>
              <a:ext uri="{FF2B5EF4-FFF2-40B4-BE49-F238E27FC236}">
                <a16:creationId xmlns:a16="http://schemas.microsoft.com/office/drawing/2014/main" id="{1D85257E-D2A1-C049-BC1F-5EAFE427A1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7"/>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Sector Movilidad</a:t>
            </a:r>
            <a:endParaRPr/>
          </a:p>
        </p:txBody>
      </p:sp>
      <p:sp>
        <p:nvSpPr>
          <p:cNvPr id="262" name="Google Shape;262;p17"/>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4" name="Google Shape;264;p17"/>
          <p:cNvSpPr txBox="1"/>
          <p:nvPr/>
        </p:nvSpPr>
        <p:spPr>
          <a:xfrm>
            <a:off x="3675528" y="1385711"/>
            <a:ext cx="6149975" cy="11477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1" i="0" u="none" dirty="0">
                <a:solidFill>
                  <a:srgbClr val="000000"/>
                </a:solidFill>
                <a:latin typeface="Calibri"/>
                <a:ea typeface="Calibri"/>
                <a:cs typeface="Calibri"/>
                <a:sym typeface="Calibri"/>
              </a:rPr>
              <a:t>482. </a:t>
            </a:r>
            <a:r>
              <a:rPr lang="en-US" sz="1600" b="1" i="0" u="none" dirty="0" err="1">
                <a:solidFill>
                  <a:srgbClr val="000000"/>
                </a:solidFill>
                <a:latin typeface="Calibri"/>
                <a:ea typeface="Calibri"/>
                <a:cs typeface="Calibri"/>
                <a:sym typeface="Calibri"/>
              </a:rPr>
              <a:t>Aumentar</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el</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índice</a:t>
            </a:r>
            <a:r>
              <a:rPr lang="en-US" sz="1600" b="1" i="0" u="none" dirty="0">
                <a:solidFill>
                  <a:srgbClr val="000000"/>
                </a:solidFill>
                <a:latin typeface="Calibri"/>
                <a:ea typeface="Calibri"/>
                <a:cs typeface="Calibri"/>
                <a:sym typeface="Calibri"/>
              </a:rPr>
              <a:t> de </a:t>
            </a:r>
            <a:r>
              <a:rPr lang="en-US" sz="1600" b="1" i="0" u="none" dirty="0" err="1">
                <a:solidFill>
                  <a:srgbClr val="000000"/>
                </a:solidFill>
                <a:latin typeface="Calibri"/>
                <a:ea typeface="Calibri"/>
                <a:cs typeface="Calibri"/>
                <a:sym typeface="Calibri"/>
              </a:rPr>
              <a:t>satisfacción</a:t>
            </a:r>
            <a:r>
              <a:rPr lang="en-US" sz="1600" b="1" i="0" u="none" dirty="0">
                <a:solidFill>
                  <a:srgbClr val="000000"/>
                </a:solidFill>
                <a:latin typeface="Calibri"/>
                <a:ea typeface="Calibri"/>
                <a:cs typeface="Calibri"/>
                <a:sym typeface="Calibri"/>
              </a:rPr>
              <a:t> al </a:t>
            </a:r>
            <a:r>
              <a:rPr lang="en-US" sz="1600" b="1" i="0" u="none" dirty="0" err="1">
                <a:solidFill>
                  <a:srgbClr val="000000"/>
                </a:solidFill>
                <a:latin typeface="Calibri"/>
                <a:ea typeface="Calibri"/>
                <a:cs typeface="Calibri"/>
                <a:sym typeface="Calibri"/>
              </a:rPr>
              <a:t>usuario</a:t>
            </a:r>
            <a:r>
              <a:rPr lang="en-US" sz="1600" b="1" i="0" u="none" dirty="0">
                <a:solidFill>
                  <a:srgbClr val="000000"/>
                </a:solidFill>
                <a:latin typeface="Calibri"/>
                <a:ea typeface="Calibri"/>
                <a:cs typeface="Calibri"/>
                <a:sym typeface="Calibri"/>
              </a:rPr>
              <a:t> de las </a:t>
            </a:r>
            <a:r>
              <a:rPr lang="en-US" sz="1600" b="1" i="0" u="none" dirty="0" err="1">
                <a:solidFill>
                  <a:srgbClr val="000000"/>
                </a:solidFill>
                <a:latin typeface="Calibri"/>
                <a:ea typeface="Calibri"/>
                <a:cs typeface="Calibri"/>
                <a:sym typeface="Calibri"/>
              </a:rPr>
              <a:t>entidades</a:t>
            </a:r>
            <a:r>
              <a:rPr lang="en-US" sz="1600" b="1" i="0" u="none" dirty="0">
                <a:solidFill>
                  <a:srgbClr val="000000"/>
                </a:solidFill>
                <a:latin typeface="Calibri"/>
                <a:ea typeface="Calibri"/>
                <a:cs typeface="Calibri"/>
                <a:sym typeface="Calibri"/>
              </a:rPr>
              <a:t> del Sector </a:t>
            </a:r>
            <a:r>
              <a:rPr lang="en-US" sz="1600" b="1" i="0" u="none" dirty="0" err="1">
                <a:solidFill>
                  <a:srgbClr val="000000"/>
                </a:solidFill>
                <a:latin typeface="Calibri"/>
                <a:ea typeface="Calibri"/>
                <a:cs typeface="Calibri"/>
                <a:sym typeface="Calibri"/>
              </a:rPr>
              <a:t>Movilidad</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en</a:t>
            </a:r>
            <a:r>
              <a:rPr lang="en-US" sz="1600" b="1" i="0" u="none" dirty="0">
                <a:solidFill>
                  <a:srgbClr val="000000"/>
                </a:solidFill>
                <a:latin typeface="Calibri"/>
                <a:ea typeface="Calibri"/>
                <a:cs typeface="Calibri"/>
                <a:sym typeface="Calibri"/>
              </a:rPr>
              <a:t> 5 puntos </a:t>
            </a:r>
            <a:r>
              <a:rPr lang="en-US" sz="1600" b="1" i="0" u="none" dirty="0" err="1">
                <a:solidFill>
                  <a:srgbClr val="000000"/>
                </a:solidFill>
                <a:latin typeface="Calibri"/>
                <a:ea typeface="Calibri"/>
                <a:cs typeface="Calibri"/>
                <a:sym typeface="Calibri"/>
              </a:rPr>
              <a:t>porcentuales</a:t>
            </a:r>
            <a:r>
              <a:rPr lang="en-US" sz="1600" b="1" i="0" u="none" dirty="0">
                <a:solidFill>
                  <a:srgbClr val="000000"/>
                </a:solidFill>
                <a:latin typeface="Calibri"/>
                <a:ea typeface="Calibri"/>
                <a:cs typeface="Calibri"/>
                <a:sym typeface="Calibri"/>
              </a:rPr>
              <a:t> </a:t>
            </a:r>
            <a:endParaRPr dirty="0"/>
          </a:p>
        </p:txBody>
      </p:sp>
      <p:graphicFrame>
        <p:nvGraphicFramePr>
          <p:cNvPr id="6" name="Gráfico 5">
            <a:extLst>
              <a:ext uri="{FF2B5EF4-FFF2-40B4-BE49-F238E27FC236}">
                <a16:creationId xmlns:a16="http://schemas.microsoft.com/office/drawing/2014/main" id="{00000000-0008-0000-2000-000002000000}"/>
              </a:ext>
            </a:extLst>
          </p:cNvPr>
          <p:cNvGraphicFramePr>
            <a:graphicFrameLocks/>
          </p:cNvGraphicFramePr>
          <p:nvPr>
            <p:extLst>
              <p:ext uri="{D42A27DB-BD31-4B8C-83A1-F6EECF244321}">
                <p14:modId xmlns:p14="http://schemas.microsoft.com/office/powerpoint/2010/main" val="1787301852"/>
              </p:ext>
            </p:extLst>
          </p:nvPr>
        </p:nvGraphicFramePr>
        <p:xfrm>
          <a:off x="613241" y="2085975"/>
          <a:ext cx="6124575" cy="39031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a 6">
            <a:extLst>
              <a:ext uri="{FF2B5EF4-FFF2-40B4-BE49-F238E27FC236}">
                <a16:creationId xmlns:a16="http://schemas.microsoft.com/office/drawing/2014/main" id="{4AE1759A-2281-BD31-C46D-ADBFA1E04963}"/>
              </a:ext>
            </a:extLst>
          </p:cNvPr>
          <p:cNvGraphicFramePr>
            <a:graphicFrameLocks noGrp="1"/>
          </p:cNvGraphicFramePr>
          <p:nvPr>
            <p:extLst>
              <p:ext uri="{D42A27DB-BD31-4B8C-83A1-F6EECF244321}">
                <p14:modId xmlns:p14="http://schemas.microsoft.com/office/powerpoint/2010/main" val="344124476"/>
              </p:ext>
            </p:extLst>
          </p:nvPr>
        </p:nvGraphicFramePr>
        <p:xfrm>
          <a:off x="8132781" y="2762026"/>
          <a:ext cx="868979" cy="1840230"/>
        </p:xfrm>
        <a:graphic>
          <a:graphicData uri="http://schemas.openxmlformats.org/drawingml/2006/table">
            <a:tbl>
              <a:tblPr>
                <a:tableStyleId>{37CE84F3-28C3-443E-9E96-99CF82512B78}</a:tableStyleId>
              </a:tblPr>
              <a:tblGrid>
                <a:gridCol w="868979">
                  <a:extLst>
                    <a:ext uri="{9D8B030D-6E8A-4147-A177-3AD203B41FA5}">
                      <a16:colId xmlns:a16="http://schemas.microsoft.com/office/drawing/2014/main" val="3239473355"/>
                    </a:ext>
                  </a:extLst>
                </a:gridCol>
              </a:tblGrid>
              <a:tr h="502920">
                <a:tc>
                  <a:txBody>
                    <a:bodyPr/>
                    <a:lstStyle/>
                    <a:p>
                      <a:pPr algn="l" fontAlgn="ctr"/>
                      <a:r>
                        <a:rPr lang="es-CO" sz="1400" b="1" u="none" strike="noStrike" dirty="0">
                          <a:solidFill>
                            <a:schemeClr val="bg1"/>
                          </a:solidFill>
                          <a:effectLst/>
                        </a:rPr>
                        <a:t>Año</a:t>
                      </a:r>
                      <a:endParaRPr lang="es-CO" sz="14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70215111"/>
                  </a:ext>
                </a:extLst>
              </a:tr>
              <a:tr h="190500">
                <a:tc>
                  <a:txBody>
                    <a:bodyPr/>
                    <a:lstStyle/>
                    <a:p>
                      <a:pPr algn="l" fontAlgn="b"/>
                      <a:r>
                        <a:rPr lang="es-CO" sz="1400" b="0" u="none" strike="noStrike" dirty="0">
                          <a:solidFill>
                            <a:schemeClr val="bg1"/>
                          </a:solidFill>
                          <a:effectLst/>
                        </a:rPr>
                        <a:t>2020</a:t>
                      </a:r>
                      <a:endParaRPr lang="es-CO" sz="14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4167026"/>
                  </a:ext>
                </a:extLst>
              </a:tr>
              <a:tr h="190500">
                <a:tc>
                  <a:txBody>
                    <a:bodyPr/>
                    <a:lstStyle/>
                    <a:p>
                      <a:pPr algn="l" fontAlgn="b"/>
                      <a:r>
                        <a:rPr lang="es-CO" sz="1400" b="0" u="none" strike="noStrike" dirty="0">
                          <a:solidFill>
                            <a:schemeClr val="bg1"/>
                          </a:solidFill>
                          <a:effectLst/>
                        </a:rPr>
                        <a:t>2021</a:t>
                      </a:r>
                      <a:endParaRPr lang="es-CO" sz="14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9772406"/>
                  </a:ext>
                </a:extLst>
              </a:tr>
              <a:tr h="190500">
                <a:tc>
                  <a:txBody>
                    <a:bodyPr/>
                    <a:lstStyle/>
                    <a:p>
                      <a:pPr algn="l" fontAlgn="b"/>
                      <a:r>
                        <a:rPr lang="es-CO" sz="1400" b="0" u="none" strike="noStrike" dirty="0">
                          <a:solidFill>
                            <a:schemeClr val="bg1"/>
                          </a:solidFill>
                          <a:effectLst/>
                        </a:rPr>
                        <a:t>2022</a:t>
                      </a:r>
                      <a:endParaRPr lang="es-CO" sz="14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5469765"/>
                  </a:ext>
                </a:extLst>
              </a:tr>
              <a:tr h="190500">
                <a:tc>
                  <a:txBody>
                    <a:bodyPr/>
                    <a:lstStyle/>
                    <a:p>
                      <a:pPr algn="l" fontAlgn="b"/>
                      <a:r>
                        <a:rPr lang="es-CO" sz="1400" b="0" u="none" strike="noStrike" dirty="0">
                          <a:solidFill>
                            <a:schemeClr val="bg1"/>
                          </a:solidFill>
                          <a:effectLst/>
                        </a:rPr>
                        <a:t>2023</a:t>
                      </a:r>
                      <a:endParaRPr lang="es-CO" sz="14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3514581"/>
                  </a:ext>
                </a:extLst>
              </a:tr>
              <a:tr h="190500">
                <a:tc>
                  <a:txBody>
                    <a:bodyPr/>
                    <a:lstStyle/>
                    <a:p>
                      <a:pPr algn="l" fontAlgn="b"/>
                      <a:r>
                        <a:rPr lang="es-CO" sz="1400" b="0" u="none" strike="noStrike" dirty="0">
                          <a:solidFill>
                            <a:schemeClr val="bg1"/>
                          </a:solidFill>
                          <a:effectLst/>
                        </a:rPr>
                        <a:t>2024</a:t>
                      </a:r>
                      <a:endParaRPr lang="es-CO" sz="14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2777671"/>
                  </a:ext>
                </a:extLst>
              </a:tr>
              <a:tr h="190500">
                <a:tc>
                  <a:txBody>
                    <a:bodyPr/>
                    <a:lstStyle/>
                    <a:p>
                      <a:pPr algn="l" fontAlgn="b"/>
                      <a:r>
                        <a:rPr lang="es-CO" sz="1400" b="1" u="none" strike="noStrike" dirty="0">
                          <a:solidFill>
                            <a:schemeClr val="bg1"/>
                          </a:solidFill>
                          <a:effectLst/>
                        </a:rPr>
                        <a:t>Total PDD</a:t>
                      </a:r>
                      <a:endParaRPr lang="es-CO" sz="1400" b="1"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7694110"/>
                  </a:ext>
                </a:extLst>
              </a:tr>
            </a:tbl>
          </a:graphicData>
        </a:graphic>
      </p:graphicFrame>
      <p:graphicFrame>
        <p:nvGraphicFramePr>
          <p:cNvPr id="8" name="Tabla 7">
            <a:extLst>
              <a:ext uri="{FF2B5EF4-FFF2-40B4-BE49-F238E27FC236}">
                <a16:creationId xmlns:a16="http://schemas.microsoft.com/office/drawing/2014/main" id="{8F220219-4E39-C4F9-A45F-D7C0BF462062}"/>
              </a:ext>
            </a:extLst>
          </p:cNvPr>
          <p:cNvGraphicFramePr>
            <a:graphicFrameLocks noGrp="1"/>
          </p:cNvGraphicFramePr>
          <p:nvPr>
            <p:extLst>
              <p:ext uri="{D42A27DB-BD31-4B8C-83A1-F6EECF244321}">
                <p14:modId xmlns:p14="http://schemas.microsoft.com/office/powerpoint/2010/main" val="4047909587"/>
              </p:ext>
            </p:extLst>
          </p:nvPr>
        </p:nvGraphicFramePr>
        <p:xfrm>
          <a:off x="9001760" y="2762026"/>
          <a:ext cx="2485390" cy="1840230"/>
        </p:xfrm>
        <a:graphic>
          <a:graphicData uri="http://schemas.openxmlformats.org/drawingml/2006/table">
            <a:tbl>
              <a:tblPr/>
              <a:tblGrid>
                <a:gridCol w="1002629">
                  <a:extLst>
                    <a:ext uri="{9D8B030D-6E8A-4147-A177-3AD203B41FA5}">
                      <a16:colId xmlns:a16="http://schemas.microsoft.com/office/drawing/2014/main" val="1334451322"/>
                    </a:ext>
                  </a:extLst>
                </a:gridCol>
                <a:gridCol w="720198">
                  <a:extLst>
                    <a:ext uri="{9D8B030D-6E8A-4147-A177-3AD203B41FA5}">
                      <a16:colId xmlns:a16="http://schemas.microsoft.com/office/drawing/2014/main" val="563842606"/>
                    </a:ext>
                  </a:extLst>
                </a:gridCol>
                <a:gridCol w="762563">
                  <a:extLst>
                    <a:ext uri="{9D8B030D-6E8A-4147-A177-3AD203B41FA5}">
                      <a16:colId xmlns:a16="http://schemas.microsoft.com/office/drawing/2014/main" val="374964679"/>
                    </a:ext>
                  </a:extLst>
                </a:gridCol>
              </a:tblGrid>
              <a:tr h="502920">
                <a:tc>
                  <a:txBody>
                    <a:bodyPr/>
                    <a:lstStyle/>
                    <a:p>
                      <a:pPr algn="ctr" fontAlgn="ctr"/>
                      <a:r>
                        <a:rPr lang="es-CO" sz="1200" b="1" i="0" u="none" strike="noStrike" dirty="0">
                          <a:solidFill>
                            <a:srgbClr val="FFFFFF"/>
                          </a:solidFill>
                          <a:effectLst/>
                          <a:latin typeface="Calibri" panose="020F0502020204030204" pitchFamily="34" charset="0"/>
                        </a:rPr>
                        <a:t>Programación Sector</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ctr" fontAlgn="ctr"/>
                      <a:r>
                        <a:rPr lang="es-CO" sz="1200" b="1" i="0" u="none" strike="noStrike" dirty="0">
                          <a:solidFill>
                            <a:srgbClr val="FFFFFF"/>
                          </a:solidFill>
                          <a:effectLst/>
                          <a:latin typeface="Calibri" panose="020F0502020204030204" pitchFamily="34" charset="0"/>
                        </a:rPr>
                        <a:t>Ejecutado Sector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ctr" fontAlgn="ctr"/>
                      <a:r>
                        <a:rPr lang="es-CO" sz="1200" b="1" i="0" u="none" strike="noStrike" dirty="0">
                          <a:solidFill>
                            <a:srgbClr val="FFFFFF"/>
                          </a:solidFill>
                          <a:effectLst/>
                          <a:latin typeface="Calibri" panose="020F0502020204030204" pitchFamily="34" charset="0"/>
                        </a:rPr>
                        <a:t>Avance PDD</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val="233206172"/>
                  </a:ext>
                </a:extLst>
              </a:tr>
              <a:tr h="190500">
                <a:tc>
                  <a:txBody>
                    <a:bodyPr/>
                    <a:lstStyle/>
                    <a:p>
                      <a:pPr algn="r" fontAlgn="b"/>
                      <a:r>
                        <a:rPr lang="es-CO" sz="1400" b="0" i="0" u="none" strike="noStrike" dirty="0">
                          <a:solidFill>
                            <a:srgbClr val="000000"/>
                          </a:solidFill>
                          <a:effectLst/>
                          <a:latin typeface="Calibri" panose="020F0502020204030204" pitchFamily="34" charset="0"/>
                        </a:rPr>
                        <a:t>84,81</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CO" sz="1400" b="0" i="0" u="none" strike="noStrike">
                          <a:solidFill>
                            <a:srgbClr val="000000"/>
                          </a:solidFill>
                          <a:effectLst/>
                          <a:latin typeface="Calibri" panose="020F0502020204030204" pitchFamily="34" charset="0"/>
                        </a:rPr>
                        <a:t>86,87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CO" sz="1400" b="0" i="0" u="none" strike="noStrike">
                          <a:solidFill>
                            <a:srgbClr val="000000"/>
                          </a:solidFill>
                          <a:effectLst/>
                          <a:latin typeface="Calibri" panose="020F0502020204030204" pitchFamily="34" charset="0"/>
                        </a:rPr>
                        <a:t>97,84%</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2713155560"/>
                  </a:ext>
                </a:extLst>
              </a:tr>
              <a:tr h="190500">
                <a:tc>
                  <a:txBody>
                    <a:bodyPr/>
                    <a:lstStyle/>
                    <a:p>
                      <a:pPr algn="r" fontAlgn="b"/>
                      <a:r>
                        <a:rPr lang="es-CO" sz="1400" b="0" i="0" u="none" strike="noStrike" dirty="0">
                          <a:solidFill>
                            <a:srgbClr val="000000"/>
                          </a:solidFill>
                          <a:effectLst/>
                          <a:latin typeface="Calibri" panose="020F0502020204030204" pitchFamily="34" charset="0"/>
                        </a:rPr>
                        <a:t>86,46</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r" fontAlgn="b"/>
                      <a:r>
                        <a:rPr lang="es-CO" sz="1400" b="0" i="0" u="none" strike="noStrike" dirty="0">
                          <a:solidFill>
                            <a:srgbClr val="000000"/>
                          </a:solidFill>
                          <a:effectLst/>
                          <a:latin typeface="Calibri" panose="020F0502020204030204" pitchFamily="34" charset="0"/>
                        </a:rPr>
                        <a:t>86,55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r" fontAlgn="b"/>
                      <a:r>
                        <a:rPr lang="es-CO" sz="1400" b="0" i="0" u="none" strike="noStrike">
                          <a:solidFill>
                            <a:srgbClr val="000000"/>
                          </a:solidFill>
                          <a:effectLst/>
                          <a:latin typeface="Calibri" panose="020F0502020204030204" pitchFamily="34" charset="0"/>
                        </a:rPr>
                        <a:t>97,58%</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30947803"/>
                  </a:ext>
                </a:extLst>
              </a:tr>
              <a:tr h="190500">
                <a:tc>
                  <a:txBody>
                    <a:bodyPr/>
                    <a:lstStyle/>
                    <a:p>
                      <a:pPr algn="r" fontAlgn="b"/>
                      <a:r>
                        <a:rPr lang="es-CO" sz="1400" b="0" i="0" u="none" strike="noStrike">
                          <a:solidFill>
                            <a:srgbClr val="000000"/>
                          </a:solidFill>
                          <a:effectLst/>
                          <a:latin typeface="Calibri" panose="020F0502020204030204" pitchFamily="34" charset="0"/>
                        </a:rPr>
                        <a:t>87,21</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CO" sz="1400" b="0" i="0" u="none" strike="noStrike" dirty="0">
                          <a:solidFill>
                            <a:srgbClr val="000000"/>
                          </a:solidFill>
                          <a:effectLst/>
                          <a:latin typeface="Calibri" panose="020F0502020204030204" pitchFamily="34" charset="0"/>
                        </a:rPr>
                        <a:t>86,45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CO" sz="1400" b="0" i="0" u="none" strike="noStrike">
                          <a:solidFill>
                            <a:srgbClr val="000000"/>
                          </a:solidFill>
                          <a:effectLst/>
                          <a:latin typeface="Calibri" panose="020F0502020204030204" pitchFamily="34" charset="0"/>
                        </a:rPr>
                        <a:t>97,49%</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238797615"/>
                  </a:ext>
                </a:extLst>
              </a:tr>
              <a:tr h="190500">
                <a:tc>
                  <a:txBody>
                    <a:bodyPr/>
                    <a:lstStyle/>
                    <a:p>
                      <a:pPr algn="r" fontAlgn="b"/>
                      <a:r>
                        <a:rPr lang="es-CO" sz="1400" b="0" i="0" u="none" strike="noStrike" dirty="0">
                          <a:solidFill>
                            <a:srgbClr val="000000"/>
                          </a:solidFill>
                          <a:effectLst/>
                          <a:latin typeface="Calibri" panose="020F0502020204030204" pitchFamily="34" charset="0"/>
                        </a:rPr>
                        <a:t>88,46</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r" fontAlgn="b"/>
                      <a:r>
                        <a:rPr lang="es-CO" sz="1400" b="0" i="0" u="none" strike="noStrike" dirty="0">
                          <a:solidFill>
                            <a:srgbClr val="000000"/>
                          </a:solidFill>
                          <a:effectLst/>
                          <a:latin typeface="Calibri" panose="020F0502020204030204" pitchFamily="34" charset="0"/>
                        </a:rPr>
                        <a:t>88,50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r" fontAlgn="b"/>
                      <a:r>
                        <a:rPr lang="es-CO" sz="1400" b="0" i="0" u="none" strike="noStrike">
                          <a:solidFill>
                            <a:srgbClr val="000000"/>
                          </a:solidFill>
                          <a:effectLst/>
                          <a:latin typeface="Calibri" panose="020F0502020204030204" pitchFamily="34" charset="0"/>
                        </a:rPr>
                        <a:t>99,78%</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71607192"/>
                  </a:ext>
                </a:extLst>
              </a:tr>
              <a:tr h="190500">
                <a:tc>
                  <a:txBody>
                    <a:bodyPr/>
                    <a:lstStyle/>
                    <a:p>
                      <a:pPr algn="r" fontAlgn="b"/>
                      <a:r>
                        <a:rPr lang="es-CO" sz="1400" b="0" i="0" u="none" strike="noStrike" dirty="0">
                          <a:solidFill>
                            <a:srgbClr val="000000"/>
                          </a:solidFill>
                          <a:effectLst/>
                          <a:latin typeface="Calibri" panose="020F0502020204030204" pitchFamily="34" charset="0"/>
                        </a:rPr>
                        <a:t>88,58</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CO" sz="14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r" fontAlgn="b"/>
                      <a:r>
                        <a:rPr lang="es-CO" sz="1400" b="0" i="0" u="none" strike="noStrike" dirty="0">
                          <a:solidFill>
                            <a:srgbClr val="000000"/>
                          </a:solidFill>
                          <a:effectLst/>
                          <a:latin typeface="Calibri" panose="020F0502020204030204" pitchFamily="34" charset="0"/>
                        </a:rPr>
                        <a:t>0,00%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extLst>
                  <a:ext uri="{0D108BD9-81ED-4DB2-BD59-A6C34878D82A}">
                    <a16:rowId xmlns:a16="http://schemas.microsoft.com/office/drawing/2014/main" val="974439567"/>
                  </a:ext>
                </a:extLst>
              </a:tr>
              <a:tr h="190500">
                <a:tc>
                  <a:txBody>
                    <a:bodyPr/>
                    <a:lstStyle/>
                    <a:p>
                      <a:pPr algn="r" fontAlgn="b"/>
                      <a:r>
                        <a:rPr lang="es-CO" sz="1400" b="1" i="0" u="none" strike="noStrike" dirty="0">
                          <a:solidFill>
                            <a:srgbClr val="000000"/>
                          </a:solidFill>
                          <a:effectLst/>
                          <a:latin typeface="Calibri" panose="020F0502020204030204" pitchFamily="34" charset="0"/>
                        </a:rPr>
                        <a:t>88,58</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CE4D6"/>
                    </a:solidFill>
                  </a:tcPr>
                </a:tc>
                <a:tc>
                  <a:txBody>
                    <a:bodyPr/>
                    <a:lstStyle/>
                    <a:p>
                      <a:pPr algn="r" fontAlgn="b"/>
                      <a:r>
                        <a:rPr lang="es-CO" sz="1400" b="1" i="0" u="none" strike="noStrike">
                          <a:solidFill>
                            <a:srgbClr val="000000"/>
                          </a:solidFill>
                          <a:effectLst/>
                          <a:latin typeface="Calibri" panose="020F0502020204030204" pitchFamily="34" charset="0"/>
                        </a:rPr>
                        <a:t>88,50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CE4D6"/>
                    </a:solidFill>
                  </a:tcPr>
                </a:tc>
                <a:tc>
                  <a:txBody>
                    <a:bodyPr/>
                    <a:lstStyle/>
                    <a:p>
                      <a:pPr algn="r" fontAlgn="b"/>
                      <a:r>
                        <a:rPr lang="es-CO" sz="1400" b="1" i="0" u="none" strike="noStrike" dirty="0">
                          <a:solidFill>
                            <a:srgbClr val="000000"/>
                          </a:solidFill>
                          <a:effectLst/>
                          <a:latin typeface="Calibri" panose="020F0502020204030204" pitchFamily="34" charset="0"/>
                        </a:rPr>
                        <a:t>99,78%</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1569273368"/>
                  </a:ext>
                </a:extLst>
              </a:tr>
            </a:tbl>
          </a:graphicData>
        </a:graphic>
      </p:graphicFrame>
      <p:pic>
        <p:nvPicPr>
          <p:cNvPr id="2" name="Imagen 18">
            <a:extLst>
              <a:ext uri="{FF2B5EF4-FFF2-40B4-BE49-F238E27FC236}">
                <a16:creationId xmlns:a16="http://schemas.microsoft.com/office/drawing/2014/main" id="{0FD20A3D-AD63-BFE2-67E7-E2E101F0AB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Sector Movilidad</a:t>
            </a:r>
            <a:endParaRPr/>
          </a:p>
        </p:txBody>
      </p:sp>
      <p:sp>
        <p:nvSpPr>
          <p:cNvPr id="271" name="Google Shape;271;p18"/>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3" name="Google Shape;273;p18"/>
          <p:cNvSpPr txBox="1"/>
          <p:nvPr/>
        </p:nvSpPr>
        <p:spPr>
          <a:xfrm>
            <a:off x="3335338" y="1331913"/>
            <a:ext cx="6311900" cy="7485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1" i="0" u="none" dirty="0">
                <a:solidFill>
                  <a:srgbClr val="000000"/>
                </a:solidFill>
                <a:latin typeface="Calibri"/>
                <a:ea typeface="Calibri"/>
                <a:cs typeface="Calibri"/>
                <a:sym typeface="Calibri"/>
              </a:rPr>
              <a:t>483. </a:t>
            </a:r>
            <a:r>
              <a:rPr lang="en-US" sz="1600" b="1" i="0" u="none" dirty="0" err="1">
                <a:solidFill>
                  <a:srgbClr val="000000"/>
                </a:solidFill>
                <a:latin typeface="Calibri"/>
                <a:ea typeface="Calibri"/>
                <a:cs typeface="Calibri"/>
                <a:sym typeface="Calibri"/>
              </a:rPr>
              <a:t>Aumentar</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en</a:t>
            </a:r>
            <a:r>
              <a:rPr lang="en-US" sz="1600" b="1" i="0" u="none" dirty="0">
                <a:solidFill>
                  <a:srgbClr val="000000"/>
                </a:solidFill>
                <a:latin typeface="Calibri"/>
                <a:ea typeface="Calibri"/>
                <a:cs typeface="Calibri"/>
                <a:sym typeface="Calibri"/>
              </a:rPr>
              <a:t> 5 puntos </a:t>
            </a:r>
            <a:r>
              <a:rPr lang="en-US" sz="1600" b="1" i="0" u="none" dirty="0" err="1">
                <a:solidFill>
                  <a:srgbClr val="000000"/>
                </a:solidFill>
                <a:latin typeface="Calibri"/>
                <a:ea typeface="Calibri"/>
                <a:cs typeface="Calibri"/>
                <a:sym typeface="Calibri"/>
              </a:rPr>
              <a:t>el</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Índice</a:t>
            </a:r>
            <a:r>
              <a:rPr lang="en-US" sz="1600" b="1" i="0" u="none" dirty="0">
                <a:solidFill>
                  <a:srgbClr val="000000"/>
                </a:solidFill>
                <a:latin typeface="Calibri"/>
                <a:ea typeface="Calibri"/>
                <a:cs typeface="Calibri"/>
                <a:sym typeface="Calibri"/>
              </a:rPr>
              <a:t> de </a:t>
            </a:r>
            <a:r>
              <a:rPr lang="en-US" sz="1600" b="1" i="0" u="none" dirty="0" err="1">
                <a:solidFill>
                  <a:srgbClr val="000000"/>
                </a:solidFill>
                <a:latin typeface="Calibri"/>
                <a:ea typeface="Calibri"/>
                <a:cs typeface="Calibri"/>
                <a:sym typeface="Calibri"/>
              </a:rPr>
              <a:t>Desempeño</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Institucional</a:t>
            </a:r>
            <a:r>
              <a:rPr lang="en-US" sz="1600" b="1" i="0" u="none" dirty="0">
                <a:solidFill>
                  <a:srgbClr val="000000"/>
                </a:solidFill>
                <a:latin typeface="Calibri"/>
                <a:ea typeface="Calibri"/>
                <a:cs typeface="Calibri"/>
                <a:sym typeface="Calibri"/>
              </a:rPr>
              <a:t>  para las </a:t>
            </a:r>
            <a:r>
              <a:rPr lang="en-US" sz="1600" b="1" i="0" u="none" dirty="0" err="1">
                <a:solidFill>
                  <a:srgbClr val="000000"/>
                </a:solidFill>
                <a:latin typeface="Calibri"/>
                <a:ea typeface="Calibri"/>
                <a:cs typeface="Calibri"/>
                <a:sym typeface="Calibri"/>
              </a:rPr>
              <a:t>entidades</a:t>
            </a:r>
            <a:r>
              <a:rPr lang="en-US" sz="1600" b="1" i="0" u="none" dirty="0">
                <a:solidFill>
                  <a:srgbClr val="000000"/>
                </a:solidFill>
                <a:latin typeface="Calibri"/>
                <a:ea typeface="Calibri"/>
                <a:cs typeface="Calibri"/>
                <a:sym typeface="Calibri"/>
              </a:rPr>
              <a:t> del Sector </a:t>
            </a:r>
            <a:r>
              <a:rPr lang="en-US" sz="1600" b="1" i="0" u="none" dirty="0" err="1">
                <a:solidFill>
                  <a:srgbClr val="000000"/>
                </a:solidFill>
                <a:latin typeface="Calibri"/>
                <a:ea typeface="Calibri"/>
                <a:cs typeface="Calibri"/>
                <a:sym typeface="Calibri"/>
              </a:rPr>
              <a:t>Movilidad</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en</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el</a:t>
            </a:r>
            <a:r>
              <a:rPr lang="en-US" sz="1600" b="1" i="0" u="none" dirty="0">
                <a:solidFill>
                  <a:srgbClr val="000000"/>
                </a:solidFill>
                <a:latin typeface="Calibri"/>
                <a:ea typeface="Calibri"/>
                <a:cs typeface="Calibri"/>
                <a:sym typeface="Calibri"/>
              </a:rPr>
              <a:t> </a:t>
            </a:r>
            <a:r>
              <a:rPr lang="en-US" sz="1600" b="1" i="0" u="none" dirty="0" err="1">
                <a:solidFill>
                  <a:srgbClr val="000000"/>
                </a:solidFill>
                <a:latin typeface="Calibri"/>
                <a:ea typeface="Calibri"/>
                <a:cs typeface="Calibri"/>
                <a:sym typeface="Calibri"/>
              </a:rPr>
              <a:t>marco</a:t>
            </a:r>
            <a:r>
              <a:rPr lang="en-US" sz="1600" b="1" i="0" u="none" dirty="0">
                <a:solidFill>
                  <a:srgbClr val="000000"/>
                </a:solidFill>
                <a:latin typeface="Calibri"/>
                <a:ea typeface="Calibri"/>
                <a:cs typeface="Calibri"/>
                <a:sym typeface="Calibri"/>
              </a:rPr>
              <a:t> de las </a:t>
            </a:r>
            <a:r>
              <a:rPr lang="en-US" sz="1600" b="1" i="0" u="none" dirty="0" err="1">
                <a:solidFill>
                  <a:srgbClr val="000000"/>
                </a:solidFill>
                <a:latin typeface="Calibri"/>
                <a:ea typeface="Calibri"/>
                <a:cs typeface="Calibri"/>
                <a:sym typeface="Calibri"/>
              </a:rPr>
              <a:t>políticas</a:t>
            </a:r>
            <a:r>
              <a:rPr lang="en-US" sz="1600" b="1" i="0" u="none" dirty="0">
                <a:solidFill>
                  <a:srgbClr val="000000"/>
                </a:solidFill>
                <a:latin typeface="Calibri"/>
                <a:ea typeface="Calibri"/>
                <a:cs typeface="Calibri"/>
                <a:sym typeface="Calibri"/>
              </a:rPr>
              <a:t> de MIPG</a:t>
            </a:r>
            <a:endParaRPr dirty="0"/>
          </a:p>
        </p:txBody>
      </p:sp>
      <p:graphicFrame>
        <p:nvGraphicFramePr>
          <p:cNvPr id="2" name="Gráfico 1">
            <a:extLst>
              <a:ext uri="{FF2B5EF4-FFF2-40B4-BE49-F238E27FC236}">
                <a16:creationId xmlns:a16="http://schemas.microsoft.com/office/drawing/2014/main" id="{00000000-0008-0000-2100-000007000000}"/>
              </a:ext>
            </a:extLst>
          </p:cNvPr>
          <p:cNvGraphicFramePr>
            <a:graphicFrameLocks/>
          </p:cNvGraphicFramePr>
          <p:nvPr>
            <p:extLst>
              <p:ext uri="{D42A27DB-BD31-4B8C-83A1-F6EECF244321}">
                <p14:modId xmlns:p14="http://schemas.microsoft.com/office/powerpoint/2010/main" val="256689852"/>
              </p:ext>
            </p:extLst>
          </p:nvPr>
        </p:nvGraphicFramePr>
        <p:xfrm>
          <a:off x="904856" y="2202658"/>
          <a:ext cx="5442156" cy="4326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a:extLst>
              <a:ext uri="{FF2B5EF4-FFF2-40B4-BE49-F238E27FC236}">
                <a16:creationId xmlns:a16="http://schemas.microsoft.com/office/drawing/2014/main" id="{8F7DE749-8342-D7E3-36B4-B688004DFD8A}"/>
              </a:ext>
            </a:extLst>
          </p:cNvPr>
          <p:cNvGraphicFramePr>
            <a:graphicFrameLocks noGrp="1"/>
          </p:cNvGraphicFramePr>
          <p:nvPr>
            <p:extLst>
              <p:ext uri="{D42A27DB-BD31-4B8C-83A1-F6EECF244321}">
                <p14:modId xmlns:p14="http://schemas.microsoft.com/office/powerpoint/2010/main" val="147704408"/>
              </p:ext>
            </p:extLst>
          </p:nvPr>
        </p:nvGraphicFramePr>
        <p:xfrm>
          <a:off x="7305675" y="2852976"/>
          <a:ext cx="4489860" cy="2003267"/>
        </p:xfrm>
        <a:graphic>
          <a:graphicData uri="http://schemas.openxmlformats.org/drawingml/2006/table">
            <a:tbl>
              <a:tblPr/>
              <a:tblGrid>
                <a:gridCol w="773669">
                  <a:extLst>
                    <a:ext uri="{9D8B030D-6E8A-4147-A177-3AD203B41FA5}">
                      <a16:colId xmlns:a16="http://schemas.microsoft.com/office/drawing/2014/main" val="2121284079"/>
                    </a:ext>
                  </a:extLst>
                </a:gridCol>
                <a:gridCol w="1325284">
                  <a:extLst>
                    <a:ext uri="{9D8B030D-6E8A-4147-A177-3AD203B41FA5}">
                      <a16:colId xmlns:a16="http://schemas.microsoft.com/office/drawing/2014/main" val="3157265697"/>
                    </a:ext>
                  </a:extLst>
                </a:gridCol>
                <a:gridCol w="1325284">
                  <a:extLst>
                    <a:ext uri="{9D8B030D-6E8A-4147-A177-3AD203B41FA5}">
                      <a16:colId xmlns:a16="http://schemas.microsoft.com/office/drawing/2014/main" val="1624743472"/>
                    </a:ext>
                  </a:extLst>
                </a:gridCol>
                <a:gridCol w="1065623">
                  <a:extLst>
                    <a:ext uri="{9D8B030D-6E8A-4147-A177-3AD203B41FA5}">
                      <a16:colId xmlns:a16="http://schemas.microsoft.com/office/drawing/2014/main" val="2631660519"/>
                    </a:ext>
                  </a:extLst>
                </a:gridCol>
              </a:tblGrid>
              <a:tr h="665957">
                <a:tc>
                  <a:txBody>
                    <a:bodyPr/>
                    <a:lstStyle/>
                    <a:p>
                      <a:pPr algn="ctr" fontAlgn="b"/>
                      <a:r>
                        <a:rPr lang="es-CO" sz="1400" b="1" i="0" u="none" strike="noStrike" dirty="0">
                          <a:solidFill>
                            <a:srgbClr val="2F75B5"/>
                          </a:solidFill>
                          <a:effectLst/>
                          <a:latin typeface="Calibri" panose="020F0502020204030204" pitchFamily="34" charset="0"/>
                        </a:rPr>
                        <a:t>Año</a:t>
                      </a:r>
                    </a:p>
                  </a:txBody>
                  <a:tcPr marL="9525" marR="9525" marT="9525"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s-CO" sz="1400" b="1" i="0" u="none" strike="noStrike" dirty="0">
                          <a:solidFill>
                            <a:srgbClr val="2F75B5"/>
                          </a:solidFill>
                          <a:effectLst/>
                          <a:latin typeface="Calibri" panose="020F0502020204030204" pitchFamily="34" charset="0"/>
                        </a:rPr>
                        <a:t>Programación SECTOR MOVILIDAD</a:t>
                      </a:r>
                    </a:p>
                  </a:txBody>
                  <a:tcPr marL="9525" marR="9525" marT="9525"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s-CO" sz="1400" b="1" i="0" u="none" strike="noStrike">
                          <a:solidFill>
                            <a:srgbClr val="2F75B5"/>
                          </a:solidFill>
                          <a:effectLst/>
                          <a:latin typeface="Calibri" panose="020F0502020204030204" pitchFamily="34" charset="0"/>
                        </a:rPr>
                        <a:t>Ejecutado SECTOR MOVILIDAD</a:t>
                      </a:r>
                    </a:p>
                  </a:txBody>
                  <a:tcPr marL="9525" marR="9525" marT="9525"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s-CO" sz="1400" b="1" i="0" u="none" strike="noStrike">
                          <a:solidFill>
                            <a:srgbClr val="2F75B5"/>
                          </a:solidFill>
                          <a:effectLst/>
                          <a:latin typeface="Calibri" panose="020F0502020204030204" pitchFamily="34" charset="0"/>
                        </a:rPr>
                        <a:t>Avance SECTOR MOVILIDAD</a:t>
                      </a:r>
                    </a:p>
                  </a:txBody>
                  <a:tcPr marL="9525" marR="9525" marT="9525"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321889105"/>
                  </a:ext>
                </a:extLst>
              </a:tr>
              <a:tr h="221986">
                <a:tc>
                  <a:txBody>
                    <a:bodyPr/>
                    <a:lstStyle/>
                    <a:p>
                      <a:pPr algn="r" fontAlgn="b"/>
                      <a:r>
                        <a:rPr lang="es-CO" sz="1400" b="0" i="0" u="none" strike="noStrike" dirty="0">
                          <a:solidFill>
                            <a:schemeClr val="tx1"/>
                          </a:solidFill>
                          <a:effectLst/>
                          <a:latin typeface="Calibri" panose="020F0502020204030204" pitchFamily="34" charset="0"/>
                        </a:rPr>
                        <a:t>2020</a:t>
                      </a:r>
                    </a:p>
                  </a:txBody>
                  <a:tcPr marL="9525" marR="9525" marT="9525"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r" fontAlgn="b"/>
                      <a:r>
                        <a:rPr lang="es-CO" sz="1400" b="0" i="0" u="none" strike="noStrike">
                          <a:solidFill>
                            <a:schemeClr val="tx1"/>
                          </a:solidFill>
                          <a:effectLst/>
                          <a:latin typeface="Calibri" panose="020F0502020204030204" pitchFamily="34" charset="0"/>
                        </a:rPr>
                        <a:t>74,5</a:t>
                      </a:r>
                    </a:p>
                  </a:txBody>
                  <a:tcPr marL="9525" marR="9525" marT="9525"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r" fontAlgn="b"/>
                      <a:r>
                        <a:rPr lang="es-CO" sz="1400" b="0" i="0" u="none" strike="noStrike">
                          <a:solidFill>
                            <a:schemeClr val="tx1"/>
                          </a:solidFill>
                          <a:effectLst/>
                          <a:latin typeface="Calibri" panose="020F0502020204030204" pitchFamily="34" charset="0"/>
                        </a:rPr>
                        <a:t>87,54</a:t>
                      </a:r>
                    </a:p>
                  </a:txBody>
                  <a:tcPr marL="9525" marR="9525" marT="9525"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r" fontAlgn="b"/>
                      <a:r>
                        <a:rPr lang="es-CO" sz="1400" b="0" i="0" u="none" strike="noStrike">
                          <a:solidFill>
                            <a:schemeClr val="tx1"/>
                          </a:solidFill>
                          <a:effectLst/>
                          <a:latin typeface="Calibri" panose="020F0502020204030204" pitchFamily="34" charset="0"/>
                        </a:rPr>
                        <a:t>111,52%</a:t>
                      </a:r>
                    </a:p>
                  </a:txBody>
                  <a:tcPr marL="9525" marR="9525" marT="9525"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759223529"/>
                  </a:ext>
                </a:extLst>
              </a:tr>
              <a:tr h="221986">
                <a:tc>
                  <a:txBody>
                    <a:bodyPr/>
                    <a:lstStyle/>
                    <a:p>
                      <a:pPr algn="r" fontAlgn="b"/>
                      <a:r>
                        <a:rPr lang="es-CO" sz="1400" b="0" i="0" u="none" strike="noStrike">
                          <a:solidFill>
                            <a:schemeClr val="tx1"/>
                          </a:solidFill>
                          <a:effectLst/>
                          <a:latin typeface="Calibri" panose="020F0502020204030204" pitchFamily="34" charset="0"/>
                        </a:rPr>
                        <a:t>2021</a:t>
                      </a:r>
                    </a:p>
                  </a:txBody>
                  <a:tcPr marL="9525" marR="9525" marT="9525" marB="0" anchor="b">
                    <a:lnL>
                      <a:noFill/>
                    </a:lnL>
                    <a:lnR>
                      <a:noFill/>
                    </a:lnR>
                    <a:lnT>
                      <a:noFill/>
                    </a:lnT>
                    <a:lnB>
                      <a:noFill/>
                    </a:lnB>
                  </a:tcPr>
                </a:tc>
                <a:tc>
                  <a:txBody>
                    <a:bodyPr/>
                    <a:lstStyle/>
                    <a:p>
                      <a:pPr algn="r" fontAlgn="b"/>
                      <a:r>
                        <a:rPr lang="es-CO" sz="1400" b="0" i="0" u="none" strike="noStrike" dirty="0">
                          <a:solidFill>
                            <a:schemeClr val="tx1"/>
                          </a:solidFill>
                          <a:effectLst/>
                          <a:latin typeface="Calibri" panose="020F0502020204030204" pitchFamily="34" charset="0"/>
                        </a:rPr>
                        <a:t>75,5</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a:solidFill>
                            <a:schemeClr val="tx1"/>
                          </a:solidFill>
                          <a:effectLst/>
                          <a:latin typeface="Calibri" panose="020F0502020204030204" pitchFamily="34" charset="0"/>
                        </a:rPr>
                        <a:t>94,28</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dirty="0">
                          <a:solidFill>
                            <a:schemeClr val="tx1"/>
                          </a:solidFill>
                          <a:effectLst/>
                          <a:latin typeface="Calibri" panose="020F0502020204030204" pitchFamily="34" charset="0"/>
                        </a:rPr>
                        <a:t>120,10%</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3231427517"/>
                  </a:ext>
                </a:extLst>
              </a:tr>
              <a:tr h="221986">
                <a:tc>
                  <a:txBody>
                    <a:bodyPr/>
                    <a:lstStyle/>
                    <a:p>
                      <a:pPr algn="r" fontAlgn="b"/>
                      <a:r>
                        <a:rPr lang="es-CO" sz="1400" b="0" i="0" u="none" strike="noStrike">
                          <a:solidFill>
                            <a:schemeClr val="tx1"/>
                          </a:solidFill>
                          <a:effectLst/>
                          <a:latin typeface="Calibri" panose="020F0502020204030204" pitchFamily="34" charset="0"/>
                        </a:rPr>
                        <a:t>2022</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a:solidFill>
                            <a:schemeClr val="tx1"/>
                          </a:solidFill>
                          <a:effectLst/>
                          <a:latin typeface="Calibri" panose="020F0502020204030204" pitchFamily="34" charset="0"/>
                        </a:rPr>
                        <a:t>76,5</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dirty="0">
                          <a:solidFill>
                            <a:schemeClr val="tx1"/>
                          </a:solidFill>
                          <a:effectLst/>
                          <a:latin typeface="Calibri" panose="020F0502020204030204" pitchFamily="34" charset="0"/>
                        </a:rPr>
                        <a:t>95,346</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dirty="0">
                          <a:solidFill>
                            <a:schemeClr val="tx1"/>
                          </a:solidFill>
                          <a:effectLst/>
                          <a:latin typeface="Calibri" panose="020F0502020204030204" pitchFamily="34" charset="0"/>
                        </a:rPr>
                        <a:t>121,46%</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4210732001"/>
                  </a:ext>
                </a:extLst>
              </a:tr>
              <a:tr h="221986">
                <a:tc>
                  <a:txBody>
                    <a:bodyPr/>
                    <a:lstStyle/>
                    <a:p>
                      <a:pPr algn="r" fontAlgn="b"/>
                      <a:r>
                        <a:rPr lang="es-CO" sz="1400" b="0" i="0" u="none" strike="noStrike">
                          <a:solidFill>
                            <a:schemeClr val="tx1"/>
                          </a:solidFill>
                          <a:effectLst/>
                          <a:latin typeface="Calibri" panose="020F0502020204030204" pitchFamily="34" charset="0"/>
                        </a:rPr>
                        <a:t>2023</a:t>
                      </a:r>
                    </a:p>
                  </a:txBody>
                  <a:tcPr marL="9525" marR="9525" marT="9525" marB="0" anchor="b">
                    <a:lnL>
                      <a:noFill/>
                    </a:lnL>
                    <a:lnR>
                      <a:noFill/>
                    </a:lnR>
                    <a:lnT>
                      <a:noFill/>
                    </a:lnT>
                    <a:lnB>
                      <a:noFill/>
                    </a:lnB>
                  </a:tcPr>
                </a:tc>
                <a:tc>
                  <a:txBody>
                    <a:bodyPr/>
                    <a:lstStyle/>
                    <a:p>
                      <a:pPr algn="r" fontAlgn="b"/>
                      <a:r>
                        <a:rPr lang="es-CO" sz="1400" b="0" i="0" u="none" strike="noStrike">
                          <a:solidFill>
                            <a:schemeClr val="tx1"/>
                          </a:solidFill>
                          <a:effectLst/>
                          <a:latin typeface="Calibri" panose="020F0502020204030204" pitchFamily="34" charset="0"/>
                        </a:rPr>
                        <a:t>77,5</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dirty="0">
                          <a:solidFill>
                            <a:schemeClr val="tx1"/>
                          </a:solidFill>
                          <a:effectLst/>
                          <a:latin typeface="Calibri" panose="020F0502020204030204" pitchFamily="34" charset="0"/>
                        </a:rPr>
                        <a:t>88,36</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dirty="0">
                          <a:solidFill>
                            <a:schemeClr val="tx1"/>
                          </a:solidFill>
                          <a:effectLst/>
                          <a:latin typeface="Calibri" panose="020F0502020204030204" pitchFamily="34" charset="0"/>
                        </a:rPr>
                        <a:t>112,56%</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2369049227"/>
                  </a:ext>
                </a:extLst>
              </a:tr>
              <a:tr h="221986">
                <a:tc>
                  <a:txBody>
                    <a:bodyPr/>
                    <a:lstStyle/>
                    <a:p>
                      <a:pPr algn="r" fontAlgn="b"/>
                      <a:r>
                        <a:rPr lang="es-CO" sz="1400" b="0" i="0" u="none" strike="noStrike">
                          <a:solidFill>
                            <a:schemeClr val="tx1"/>
                          </a:solidFill>
                          <a:effectLst/>
                          <a:latin typeface="Calibri" panose="020F0502020204030204" pitchFamily="34" charset="0"/>
                        </a:rPr>
                        <a:t>2024</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a:solidFill>
                            <a:schemeClr val="tx1"/>
                          </a:solidFill>
                          <a:effectLst/>
                          <a:latin typeface="Calibri" panose="020F0502020204030204" pitchFamily="34" charset="0"/>
                        </a:rPr>
                        <a:t>78,5</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a:solidFill>
                            <a:schemeClr val="tx1"/>
                          </a:solidFill>
                          <a:effectLst/>
                          <a:latin typeface="Calibri" panose="020F0502020204030204" pitchFamily="34" charset="0"/>
                        </a:rPr>
                        <a:t>0</a:t>
                      </a:r>
                    </a:p>
                  </a:txBody>
                  <a:tcPr marL="9525" marR="9525" marT="9525" marB="0" anchor="b">
                    <a:lnL>
                      <a:noFill/>
                    </a:lnL>
                    <a:lnR>
                      <a:noFill/>
                    </a:lnR>
                    <a:lnT>
                      <a:noFill/>
                    </a:lnT>
                    <a:lnB>
                      <a:noFill/>
                    </a:lnB>
                    <a:solidFill>
                      <a:srgbClr val="DDEBF7"/>
                    </a:solidFill>
                  </a:tcPr>
                </a:tc>
                <a:tc>
                  <a:txBody>
                    <a:bodyPr/>
                    <a:lstStyle/>
                    <a:p>
                      <a:pPr algn="r" fontAlgn="b"/>
                      <a:r>
                        <a:rPr lang="es-CO" sz="1400" b="0" i="0" u="none" strike="noStrike" dirty="0">
                          <a:solidFill>
                            <a:schemeClr val="tx1"/>
                          </a:solidFill>
                          <a:effectLst/>
                          <a:latin typeface="Calibri" panose="020F0502020204030204" pitchFamily="34" charset="0"/>
                        </a:rPr>
                        <a:t>0,00%</a:t>
                      </a:r>
                    </a:p>
                  </a:txBody>
                  <a:tcPr marL="9525" marR="9525" marT="9525" marB="0" anchor="b">
                    <a:lnL>
                      <a:noFill/>
                    </a:lnL>
                    <a:lnR>
                      <a:noFill/>
                    </a:lnR>
                    <a:lnT>
                      <a:noFill/>
                    </a:lnT>
                    <a:lnB>
                      <a:noFill/>
                    </a:lnB>
                    <a:solidFill>
                      <a:srgbClr val="DDEBF7"/>
                    </a:solidFill>
                  </a:tcPr>
                </a:tc>
                <a:extLst>
                  <a:ext uri="{0D108BD9-81ED-4DB2-BD59-A6C34878D82A}">
                    <a16:rowId xmlns:a16="http://schemas.microsoft.com/office/drawing/2014/main" val="2493774998"/>
                  </a:ext>
                </a:extLst>
              </a:tr>
              <a:tr h="221986">
                <a:tc>
                  <a:txBody>
                    <a:bodyPr/>
                    <a:lstStyle/>
                    <a:p>
                      <a:pPr algn="l" fontAlgn="b"/>
                      <a:r>
                        <a:rPr lang="es-CO" sz="1400" b="1" i="0" u="none" strike="noStrike">
                          <a:solidFill>
                            <a:srgbClr val="2F75B5"/>
                          </a:solidFill>
                          <a:effectLst/>
                          <a:latin typeface="Calibri" panose="020F0502020204030204" pitchFamily="34" charset="0"/>
                        </a:rPr>
                        <a:t>Total PDD</a:t>
                      </a:r>
                    </a:p>
                  </a:txBody>
                  <a:tcPr marL="9525" marR="9525" marT="9525"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r" fontAlgn="b"/>
                      <a:r>
                        <a:rPr lang="es-CO" sz="1400" b="1" i="0" u="none" strike="noStrike">
                          <a:solidFill>
                            <a:srgbClr val="2F75B5"/>
                          </a:solidFill>
                          <a:effectLst/>
                          <a:latin typeface="Calibri" panose="020F0502020204030204" pitchFamily="34" charset="0"/>
                        </a:rPr>
                        <a:t>78,5</a:t>
                      </a:r>
                    </a:p>
                  </a:txBody>
                  <a:tcPr marL="9525" marR="9525" marT="9525"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r" fontAlgn="b"/>
                      <a:r>
                        <a:rPr lang="es-CO" sz="1400" b="1" i="0" u="none" strike="noStrike">
                          <a:solidFill>
                            <a:srgbClr val="2F75B5"/>
                          </a:solidFill>
                          <a:effectLst/>
                          <a:latin typeface="Calibri" panose="020F0502020204030204" pitchFamily="34" charset="0"/>
                        </a:rPr>
                        <a:t>95,35</a:t>
                      </a:r>
                    </a:p>
                  </a:txBody>
                  <a:tcPr marL="9525" marR="9525" marT="9525"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r" fontAlgn="b"/>
                      <a:r>
                        <a:rPr lang="es-CO" sz="1400" b="1" i="0" u="none" strike="noStrike" dirty="0">
                          <a:solidFill>
                            <a:srgbClr val="2F75B5"/>
                          </a:solidFill>
                          <a:effectLst/>
                          <a:latin typeface="Calibri" panose="020F0502020204030204" pitchFamily="34" charset="0"/>
                        </a:rPr>
                        <a:t>121,46%</a:t>
                      </a:r>
                    </a:p>
                  </a:txBody>
                  <a:tcPr marL="9525" marR="9525" marT="9525" marB="0" anchor="b">
                    <a:lnL>
                      <a:noFill/>
                    </a:lnL>
                    <a:lnR>
                      <a:noFill/>
                    </a:lnR>
                    <a:lnT>
                      <a:noFill/>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641167930"/>
                  </a:ext>
                </a:extLst>
              </a:tr>
            </a:tbl>
          </a:graphicData>
        </a:graphic>
      </p:graphicFrame>
      <p:pic>
        <p:nvPicPr>
          <p:cNvPr id="4" name="Imagen 18">
            <a:extLst>
              <a:ext uri="{FF2B5EF4-FFF2-40B4-BE49-F238E27FC236}">
                <a16:creationId xmlns:a16="http://schemas.microsoft.com/office/drawing/2014/main" id="{7F00BE40-4319-6009-94AA-C989EBF87B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9" descr="DJI_0603.jpg"/>
          <p:cNvPicPr preferRelativeResize="0"/>
          <p:nvPr/>
        </p:nvPicPr>
        <p:blipFill rotWithShape="1">
          <a:blip r:embed="rId3">
            <a:alphaModFix amt="38038"/>
          </a:blip>
          <a:srcRect t="22689" b="18832"/>
          <a:stretch/>
        </p:blipFill>
        <p:spPr>
          <a:xfrm>
            <a:off x="-77787" y="0"/>
            <a:ext cx="12269787" cy="5376862"/>
          </a:xfrm>
          <a:prstGeom prst="rect">
            <a:avLst/>
          </a:prstGeom>
          <a:noFill/>
          <a:ln>
            <a:noFill/>
          </a:ln>
        </p:spPr>
      </p:pic>
      <p:sp>
        <p:nvSpPr>
          <p:cNvPr id="280" name="Google Shape;280;p19"/>
          <p:cNvSpPr txBox="1"/>
          <p:nvPr/>
        </p:nvSpPr>
        <p:spPr>
          <a:xfrm>
            <a:off x="-15875" y="0"/>
            <a:ext cx="12192000" cy="5376862"/>
          </a:xfrm>
          <a:prstGeom prst="rect">
            <a:avLst/>
          </a:prstGeom>
          <a:solidFill>
            <a:srgbClr val="404040">
              <a:alpha val="5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81" name="Google Shape;281;p19"/>
          <p:cNvPicPr preferRelativeResize="0"/>
          <p:nvPr/>
        </p:nvPicPr>
        <p:blipFill rotWithShape="1">
          <a:blip r:embed="rId4">
            <a:alphaModFix/>
          </a:blip>
          <a:srcRect/>
          <a:stretch/>
        </p:blipFill>
        <p:spPr>
          <a:xfrm>
            <a:off x="4087812" y="5722937"/>
            <a:ext cx="3816350" cy="896937"/>
          </a:xfrm>
          <a:prstGeom prst="rect">
            <a:avLst/>
          </a:prstGeom>
          <a:noFill/>
          <a:ln>
            <a:noFill/>
          </a:ln>
        </p:spPr>
      </p:pic>
      <p:sp>
        <p:nvSpPr>
          <p:cNvPr id="282" name="Google Shape;282;p19"/>
          <p:cNvSpPr txBox="1"/>
          <p:nvPr/>
        </p:nvSpPr>
        <p:spPr>
          <a:xfrm>
            <a:off x="1357312" y="1698625"/>
            <a:ext cx="9180512" cy="1544637"/>
          </a:xfrm>
          <a:prstGeom prst="rect">
            <a:avLst/>
          </a:prstGeom>
          <a:noFill/>
          <a:ln>
            <a:noFill/>
          </a:ln>
          <a:effectLst>
            <a:outerShdw blurRad="63500" dist="38100" dir="2700000">
              <a:srgbClr val="808080">
                <a:alpha val="39607"/>
              </a:srgbClr>
            </a:outerShdw>
          </a:effectLst>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400"/>
              <a:buFont typeface="Arial Black"/>
              <a:buNone/>
            </a:pPr>
            <a:r>
              <a:rPr lang="en-US" sz="4400" b="0" i="0" u="none" dirty="0">
                <a:solidFill>
                  <a:schemeClr val="lt1"/>
                </a:solidFill>
                <a:latin typeface="Arial Black"/>
                <a:ea typeface="Arial Black"/>
                <a:cs typeface="Arial Black"/>
                <a:sym typeface="Arial Black"/>
              </a:rPr>
              <a:t>6. RESULTADOS IDI 2023 Y BALANCE MIPG</a:t>
            </a:r>
            <a:endParaRPr dirty="0"/>
          </a:p>
          <a:p>
            <a:pPr marL="0" marR="0" lvl="0" indent="0" algn="ctr" rtl="0">
              <a:lnSpc>
                <a:spcPct val="90000"/>
              </a:lnSpc>
              <a:spcBef>
                <a:spcPts val="0"/>
              </a:spcBef>
              <a:spcAft>
                <a:spcPts val="0"/>
              </a:spcAft>
              <a:buClr>
                <a:srgbClr val="FFFF00"/>
              </a:buClr>
              <a:buSzPts val="4400"/>
              <a:buFont typeface="Arial Black"/>
              <a:buNone/>
            </a:pPr>
            <a:r>
              <a:rPr lang="en-US" sz="4400" b="0" i="0" u="none" dirty="0">
                <a:solidFill>
                  <a:srgbClr val="FFFF00"/>
                </a:solidFill>
                <a:latin typeface="Arial Black"/>
                <a:ea typeface="Arial Black"/>
                <a:cs typeface="Arial Black"/>
                <a:sym typeface="Arial Black"/>
              </a:rPr>
              <a:t>SECTOR MOVILIDAD</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0"/>
          <p:cNvPicPr preferRelativeResize="0"/>
          <p:nvPr/>
        </p:nvPicPr>
        <p:blipFill rotWithShape="1">
          <a:blip r:embed="rId3">
            <a:alphaModFix/>
          </a:blip>
          <a:srcRect/>
          <a:stretch/>
        </p:blipFill>
        <p:spPr>
          <a:xfrm>
            <a:off x="420687" y="639762"/>
            <a:ext cx="11622087" cy="6218237"/>
          </a:xfrm>
          <a:prstGeom prst="rect">
            <a:avLst/>
          </a:prstGeom>
          <a:noFill/>
          <a:ln>
            <a:noFill/>
          </a:ln>
        </p:spPr>
      </p:pic>
      <p:sp>
        <p:nvSpPr>
          <p:cNvPr id="288" name="Google Shape;288;p20"/>
          <p:cNvSpPr txBox="1"/>
          <p:nvPr/>
        </p:nvSpPr>
        <p:spPr>
          <a:xfrm>
            <a:off x="0" y="0"/>
            <a:ext cx="7935912" cy="58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48235"/>
              </a:buClr>
              <a:buSzPts val="3200"/>
              <a:buFont typeface="Arial Black"/>
              <a:buNone/>
            </a:pPr>
            <a:r>
              <a:rPr lang="en-US" sz="3200" b="0" i="0" u="none" dirty="0">
                <a:solidFill>
                  <a:srgbClr val="548235"/>
                </a:solidFill>
                <a:latin typeface="Arial Black"/>
                <a:ea typeface="Arial Black"/>
                <a:cs typeface="Arial Black"/>
                <a:sym typeface="Arial Black"/>
              </a:rPr>
              <a:t>Plan de </a:t>
            </a:r>
            <a:r>
              <a:rPr lang="en-US" sz="3200" b="0" i="0" u="none" dirty="0" err="1">
                <a:solidFill>
                  <a:srgbClr val="548235"/>
                </a:solidFill>
                <a:latin typeface="Arial Black"/>
                <a:ea typeface="Arial Black"/>
                <a:cs typeface="Arial Black"/>
                <a:sym typeface="Arial Black"/>
              </a:rPr>
              <a:t>Acción</a:t>
            </a:r>
            <a:r>
              <a:rPr lang="en-US" sz="3200" b="0" i="0" u="none" dirty="0">
                <a:solidFill>
                  <a:srgbClr val="548235"/>
                </a:solidFill>
                <a:latin typeface="Arial Black"/>
                <a:ea typeface="Arial Black"/>
                <a:cs typeface="Arial Black"/>
                <a:sym typeface="Arial Black"/>
              </a:rPr>
              <a:t> – Sector </a:t>
            </a:r>
            <a:r>
              <a:rPr lang="en-US" sz="3200" b="0" i="0" u="none" dirty="0" err="1">
                <a:solidFill>
                  <a:srgbClr val="548235"/>
                </a:solidFill>
                <a:latin typeface="Arial Black"/>
                <a:ea typeface="Arial Black"/>
                <a:cs typeface="Arial Black"/>
                <a:sym typeface="Arial Black"/>
              </a:rPr>
              <a:t>Movilidad</a:t>
            </a:r>
            <a:endParaRPr dirty="0"/>
          </a:p>
        </p:txBody>
      </p:sp>
      <p:pic>
        <p:nvPicPr>
          <p:cNvPr id="2" name="Imagen 18">
            <a:extLst>
              <a:ext uri="{FF2B5EF4-FFF2-40B4-BE49-F238E27FC236}">
                <a16:creationId xmlns:a16="http://schemas.microsoft.com/office/drawing/2014/main" id="{E2FF9BDE-683C-779A-2C7D-866FA3D51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53674" y="101600"/>
            <a:ext cx="1838325" cy="3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5"/>
          <p:cNvSpPr/>
          <p:nvPr/>
        </p:nvSpPr>
        <p:spPr>
          <a:xfrm rot="10800000">
            <a:off x="2987400" y="-33"/>
            <a:ext cx="6217200" cy="648400"/>
          </a:xfrm>
          <a:prstGeom prst="round2SameRect">
            <a:avLst>
              <a:gd name="adj1" fmla="val 39071"/>
              <a:gd name="adj2" fmla="val 0"/>
            </a:avLst>
          </a:prstGeom>
          <a:solidFill>
            <a:srgbClr val="017B2A"/>
          </a:solidFill>
          <a:ln>
            <a:noFill/>
          </a:ln>
        </p:spPr>
        <p:txBody>
          <a:bodyPr spcFirstLastPara="1" wrap="square" lIns="121900" tIns="121900" rIns="121900" bIns="121900" anchor="ctr" anchorCtr="0">
            <a:noAutofit/>
          </a:bodyPr>
          <a:lstStyle/>
          <a:p>
            <a:pPr algn="ctr" defTabSz="1219170"/>
            <a:endParaRPr sz="1867"/>
          </a:p>
        </p:txBody>
      </p:sp>
      <p:sp>
        <p:nvSpPr>
          <p:cNvPr id="60" name="Google Shape;60;p15"/>
          <p:cNvSpPr txBox="1"/>
          <p:nvPr/>
        </p:nvSpPr>
        <p:spPr>
          <a:xfrm>
            <a:off x="3029400" y="7033"/>
            <a:ext cx="6175200" cy="648400"/>
          </a:xfrm>
          <a:prstGeom prst="rect">
            <a:avLst/>
          </a:prstGeom>
          <a:noFill/>
          <a:ln>
            <a:noFill/>
          </a:ln>
        </p:spPr>
        <p:txBody>
          <a:bodyPr spcFirstLastPara="1" wrap="square" lIns="121900" tIns="60933" rIns="121900" bIns="60933" anchor="ctr" anchorCtr="0">
            <a:noAutofit/>
          </a:bodyPr>
          <a:lstStyle/>
          <a:p>
            <a:pPr algn="ctr" defTabSz="1219170">
              <a:buSzPts val="1100"/>
            </a:pPr>
            <a:r>
              <a:rPr lang="es" sz="2400" b="1" dirty="0">
                <a:solidFill>
                  <a:srgbClr val="FFFFFF"/>
                </a:solidFill>
              </a:rPr>
              <a:t>Resultados IDI 2019-2022</a:t>
            </a:r>
            <a:endParaRPr sz="2400" b="1" dirty="0">
              <a:solidFill>
                <a:srgbClr val="FFFFFF"/>
              </a:solidFill>
            </a:endParaRPr>
          </a:p>
        </p:txBody>
      </p:sp>
      <p:graphicFrame>
        <p:nvGraphicFramePr>
          <p:cNvPr id="61" name="Google Shape;61;p15"/>
          <p:cNvGraphicFramePr/>
          <p:nvPr/>
        </p:nvGraphicFramePr>
        <p:xfrm>
          <a:off x="1095442" y="1312511"/>
          <a:ext cx="10877366" cy="4572000"/>
        </p:xfrm>
        <a:graphic>
          <a:graphicData uri="http://schemas.openxmlformats.org/drawingml/2006/table">
            <a:tbl>
              <a:tblPr>
                <a:noFill/>
              </a:tblPr>
              <a:tblGrid>
                <a:gridCol w="3685933">
                  <a:extLst>
                    <a:ext uri="{9D8B030D-6E8A-4147-A177-3AD203B41FA5}">
                      <a16:colId xmlns:a16="http://schemas.microsoft.com/office/drawing/2014/main" val="20000"/>
                    </a:ext>
                  </a:extLst>
                </a:gridCol>
                <a:gridCol w="1397100">
                  <a:extLst>
                    <a:ext uri="{9D8B030D-6E8A-4147-A177-3AD203B41FA5}">
                      <a16:colId xmlns:a16="http://schemas.microsoft.com/office/drawing/2014/main" val="20001"/>
                    </a:ext>
                  </a:extLst>
                </a:gridCol>
                <a:gridCol w="1397100">
                  <a:extLst>
                    <a:ext uri="{9D8B030D-6E8A-4147-A177-3AD203B41FA5}">
                      <a16:colId xmlns:a16="http://schemas.microsoft.com/office/drawing/2014/main" val="20002"/>
                    </a:ext>
                  </a:extLst>
                </a:gridCol>
                <a:gridCol w="1263333">
                  <a:extLst>
                    <a:ext uri="{9D8B030D-6E8A-4147-A177-3AD203B41FA5}">
                      <a16:colId xmlns:a16="http://schemas.microsoft.com/office/drawing/2014/main" val="20003"/>
                    </a:ext>
                  </a:extLst>
                </a:gridCol>
                <a:gridCol w="1174167">
                  <a:extLst>
                    <a:ext uri="{9D8B030D-6E8A-4147-A177-3AD203B41FA5}">
                      <a16:colId xmlns:a16="http://schemas.microsoft.com/office/drawing/2014/main" val="20004"/>
                    </a:ext>
                  </a:extLst>
                </a:gridCol>
                <a:gridCol w="1959733">
                  <a:extLst>
                    <a:ext uri="{9D8B030D-6E8A-4147-A177-3AD203B41FA5}">
                      <a16:colId xmlns:a16="http://schemas.microsoft.com/office/drawing/2014/main" val="20005"/>
                    </a:ext>
                  </a:extLst>
                </a:gridCol>
              </a:tblGrid>
              <a:tr h="365760">
                <a:tc rowSpan="2">
                  <a:txBody>
                    <a:bodyPr/>
                    <a:lstStyle/>
                    <a:p>
                      <a:pPr marL="0" marR="0" lvl="0" indent="0" algn="ctr" rtl="0">
                        <a:lnSpc>
                          <a:spcPct val="100000"/>
                        </a:lnSpc>
                        <a:spcBef>
                          <a:spcPts val="0"/>
                        </a:spcBef>
                        <a:spcAft>
                          <a:spcPts val="0"/>
                        </a:spcAft>
                        <a:buNone/>
                      </a:pPr>
                      <a:r>
                        <a:rPr lang="es" sz="2000" u="none" strike="noStrike" cap="none">
                          <a:solidFill>
                            <a:schemeClr val="lt1"/>
                          </a:solidFill>
                        </a:rPr>
                        <a:t>Entidad</a:t>
                      </a:r>
                      <a:endParaRPr sz="3300" u="none" strike="noStrike" cap="none">
                        <a:solidFill>
                          <a:schemeClr val="lt1"/>
                        </a:solidFill>
                      </a:endParaRPr>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368529"/>
                    </a:solidFill>
                  </a:tcPr>
                </a:tc>
                <a:tc gridSpan="4">
                  <a:txBody>
                    <a:bodyPr/>
                    <a:lstStyle/>
                    <a:p>
                      <a:pPr marL="0" marR="0" lvl="0" indent="0" algn="ctr" rtl="0">
                        <a:lnSpc>
                          <a:spcPct val="100000"/>
                        </a:lnSpc>
                        <a:spcBef>
                          <a:spcPts val="0"/>
                        </a:spcBef>
                        <a:spcAft>
                          <a:spcPts val="0"/>
                        </a:spcAft>
                        <a:buNone/>
                      </a:pPr>
                      <a:r>
                        <a:rPr lang="es" sz="2400" u="none" strike="noStrike" cap="none">
                          <a:solidFill>
                            <a:schemeClr val="lt1"/>
                          </a:solidFill>
                          <a:latin typeface="Calibri"/>
                          <a:ea typeface="Calibri"/>
                          <a:cs typeface="Calibri"/>
                          <a:sym typeface="Calibri"/>
                        </a:rPr>
                        <a:t>Índice de Desempeño Institucional</a:t>
                      </a:r>
                      <a:endParaRPr sz="3700" u="none" strike="noStrike" cap="none">
                        <a:solidFill>
                          <a:schemeClr val="lt1"/>
                        </a:solidFill>
                        <a:latin typeface="Calibri"/>
                        <a:ea typeface="Calibri"/>
                        <a:cs typeface="Calibri"/>
                        <a:sym typeface="Calibri"/>
                      </a:endParaRPr>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AB829"/>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marL="0" marR="0" lvl="0" indent="0" algn="ctr" rtl="0">
                        <a:lnSpc>
                          <a:spcPct val="100000"/>
                        </a:lnSpc>
                        <a:spcBef>
                          <a:spcPts val="0"/>
                        </a:spcBef>
                        <a:spcAft>
                          <a:spcPts val="0"/>
                        </a:spcAft>
                        <a:buNone/>
                      </a:pPr>
                      <a:r>
                        <a:rPr lang="es" sz="2000" u="none" strike="noStrike" cap="none">
                          <a:solidFill>
                            <a:schemeClr val="lt1"/>
                          </a:solidFill>
                        </a:rPr>
                        <a:t>Índice de </a:t>
                      </a:r>
                      <a:r>
                        <a:rPr lang="es" sz="2000">
                          <a:solidFill>
                            <a:schemeClr val="lt1"/>
                          </a:solidFill>
                        </a:rPr>
                        <a:t>G</a:t>
                      </a:r>
                      <a:r>
                        <a:rPr lang="es" sz="2000" u="none" strike="noStrike" cap="none">
                          <a:solidFill>
                            <a:schemeClr val="lt1"/>
                          </a:solidFill>
                        </a:rPr>
                        <a:t>estión Pública Distrital 2021</a:t>
                      </a:r>
                      <a:endParaRPr sz="1500">
                        <a:solidFill>
                          <a:schemeClr val="lt1"/>
                        </a:solidFill>
                      </a:endParaRPr>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AB829"/>
                    </a:solidFill>
                  </a:tcPr>
                </a:tc>
                <a:extLst>
                  <a:ext uri="{0D108BD9-81ED-4DB2-BD59-A6C34878D82A}">
                    <a16:rowId xmlns:a16="http://schemas.microsoft.com/office/drawing/2014/main" val="10000"/>
                  </a:ext>
                </a:extLst>
              </a:tr>
              <a:tr h="853440">
                <a:tc vMerge="1">
                  <a:txBody>
                    <a:bodyPr/>
                    <a:lstStyle/>
                    <a:p>
                      <a:endParaRPr lang="es-CO"/>
                    </a:p>
                  </a:txBody>
                  <a:tcPr/>
                </a:tc>
                <a:tc>
                  <a:txBody>
                    <a:bodyPr/>
                    <a:lstStyle/>
                    <a:p>
                      <a:pPr marL="0" marR="0" lvl="0" indent="0" algn="ctr" rtl="0">
                        <a:lnSpc>
                          <a:spcPct val="100000"/>
                        </a:lnSpc>
                        <a:spcBef>
                          <a:spcPts val="0"/>
                        </a:spcBef>
                        <a:spcAft>
                          <a:spcPts val="0"/>
                        </a:spcAft>
                        <a:buNone/>
                      </a:pPr>
                      <a:r>
                        <a:rPr lang="es" sz="2000" u="none" strike="noStrike" cap="none">
                          <a:solidFill>
                            <a:schemeClr val="lt1"/>
                          </a:solidFill>
                        </a:rPr>
                        <a:t>2019</a:t>
                      </a:r>
                      <a:endParaRPr sz="3300" u="none" strike="noStrike" cap="none">
                        <a:solidFill>
                          <a:schemeClr val="lt1"/>
                        </a:solidFill>
                      </a:endParaRPr>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AB829"/>
                    </a:solidFill>
                  </a:tcPr>
                </a:tc>
                <a:tc>
                  <a:txBody>
                    <a:bodyPr/>
                    <a:lstStyle/>
                    <a:p>
                      <a:pPr marL="0" marR="0" lvl="0" indent="0" algn="ctr" rtl="0">
                        <a:lnSpc>
                          <a:spcPct val="100000"/>
                        </a:lnSpc>
                        <a:spcBef>
                          <a:spcPts val="0"/>
                        </a:spcBef>
                        <a:spcAft>
                          <a:spcPts val="0"/>
                        </a:spcAft>
                        <a:buNone/>
                      </a:pPr>
                      <a:r>
                        <a:rPr lang="es" sz="2000" u="none" strike="noStrike" cap="none">
                          <a:solidFill>
                            <a:schemeClr val="lt1"/>
                          </a:solidFill>
                        </a:rPr>
                        <a:t>2020</a:t>
                      </a:r>
                      <a:endParaRPr sz="3300" u="none" strike="noStrike" cap="none">
                        <a:solidFill>
                          <a:schemeClr val="lt1"/>
                        </a:solidFill>
                      </a:endParaRPr>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AB829"/>
                    </a:solidFill>
                  </a:tcPr>
                </a:tc>
                <a:tc>
                  <a:txBody>
                    <a:bodyPr/>
                    <a:lstStyle/>
                    <a:p>
                      <a:pPr marL="0" marR="0" lvl="0" indent="0" algn="ctr" rtl="0">
                        <a:lnSpc>
                          <a:spcPct val="100000"/>
                        </a:lnSpc>
                        <a:spcBef>
                          <a:spcPts val="0"/>
                        </a:spcBef>
                        <a:spcAft>
                          <a:spcPts val="0"/>
                        </a:spcAft>
                        <a:buNone/>
                      </a:pPr>
                      <a:r>
                        <a:rPr lang="es" sz="2000" u="none" strike="noStrike" cap="none">
                          <a:solidFill>
                            <a:schemeClr val="lt1"/>
                          </a:solidFill>
                        </a:rPr>
                        <a:t>2021</a:t>
                      </a:r>
                      <a:endParaRPr sz="3300" u="none" strike="noStrike" cap="none">
                        <a:solidFill>
                          <a:schemeClr val="lt1"/>
                        </a:solidFill>
                      </a:endParaRPr>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AB829"/>
                    </a:solidFill>
                  </a:tcPr>
                </a:tc>
                <a:tc>
                  <a:txBody>
                    <a:bodyPr/>
                    <a:lstStyle/>
                    <a:p>
                      <a:pPr marL="0" marR="0" lvl="0" indent="0" algn="ctr" rtl="0">
                        <a:lnSpc>
                          <a:spcPct val="100000"/>
                        </a:lnSpc>
                        <a:spcBef>
                          <a:spcPts val="0"/>
                        </a:spcBef>
                        <a:spcAft>
                          <a:spcPts val="0"/>
                        </a:spcAft>
                        <a:buNone/>
                      </a:pPr>
                      <a:r>
                        <a:rPr lang="es" sz="2000" u="none" strike="noStrike" cap="none">
                          <a:solidFill>
                            <a:schemeClr val="lt1"/>
                          </a:solidFill>
                        </a:rPr>
                        <a:t>2022</a:t>
                      </a:r>
                      <a:endParaRPr sz="3300" u="none" strike="noStrike" cap="none">
                        <a:solidFill>
                          <a:schemeClr val="lt1"/>
                        </a:solidFill>
                      </a:endParaRPr>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7AB829"/>
                    </a:solidFill>
                  </a:tcPr>
                </a:tc>
                <a:tc vMerge="1">
                  <a:txBody>
                    <a:bodyPr/>
                    <a:lstStyle/>
                    <a:p>
                      <a:endParaRPr lang="es-CO"/>
                    </a:p>
                  </a:txBody>
                  <a:tcPr/>
                </a:tc>
                <a:extLst>
                  <a:ext uri="{0D108BD9-81ED-4DB2-BD59-A6C34878D82A}">
                    <a16:rowId xmlns:a16="http://schemas.microsoft.com/office/drawing/2014/main" val="10001"/>
                  </a:ext>
                </a:extLst>
              </a:tr>
              <a:tr h="609600">
                <a:tc>
                  <a:txBody>
                    <a:bodyPr/>
                    <a:lstStyle/>
                    <a:p>
                      <a:pPr marL="0" marR="0" lvl="0" indent="0" algn="l" rtl="0">
                        <a:lnSpc>
                          <a:spcPct val="100000"/>
                        </a:lnSpc>
                        <a:spcBef>
                          <a:spcPts val="0"/>
                        </a:spcBef>
                        <a:spcAft>
                          <a:spcPts val="0"/>
                        </a:spcAft>
                        <a:buNone/>
                      </a:pPr>
                      <a:r>
                        <a:rPr lang="es" sz="2000" u="none" strike="noStrike" cap="none"/>
                        <a:t>Secretaría Distrital de Movilidad</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96.6</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97.9</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98.5</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93.8</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89,96</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None/>
                      </a:pPr>
                      <a:r>
                        <a:rPr lang="es" sz="2000" u="none" strike="noStrike" cap="none"/>
                        <a:t>Empresa de Transporte del Tercer Milenio Transmilenio S.A</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96.7</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97.6</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98.3</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82.8</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84,56</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r h="304800">
                <a:tc>
                  <a:txBody>
                    <a:bodyPr/>
                    <a:lstStyle/>
                    <a:p>
                      <a:pPr marL="0" marR="0" lvl="0" indent="0" algn="l" rtl="0">
                        <a:lnSpc>
                          <a:spcPct val="100000"/>
                        </a:lnSpc>
                        <a:spcBef>
                          <a:spcPts val="0"/>
                        </a:spcBef>
                        <a:spcAft>
                          <a:spcPts val="0"/>
                        </a:spcAft>
                        <a:buNone/>
                      </a:pPr>
                      <a:r>
                        <a:rPr lang="es" sz="2000" u="none" strike="noStrike" cap="none"/>
                        <a:t>Empresa Metro de Bogotá S.A</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76.1</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97.1</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98.0</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86.5</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81,18</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609600">
                <a:tc>
                  <a:txBody>
                    <a:bodyPr/>
                    <a:lstStyle/>
                    <a:p>
                      <a:pPr marL="0" marR="0" lvl="0" indent="0" algn="l" rtl="0">
                        <a:lnSpc>
                          <a:spcPct val="100000"/>
                        </a:lnSpc>
                        <a:spcBef>
                          <a:spcPts val="0"/>
                        </a:spcBef>
                        <a:spcAft>
                          <a:spcPts val="0"/>
                        </a:spcAft>
                        <a:buNone/>
                      </a:pPr>
                      <a:r>
                        <a:rPr lang="es" sz="2000" u="none" strike="noStrike" cap="none"/>
                        <a:t>Instituto de Desarrollo Urbano IDU</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87.8</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91.5</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94.3</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84.2</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73,7</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r h="914400">
                <a:tc>
                  <a:txBody>
                    <a:bodyPr/>
                    <a:lstStyle/>
                    <a:p>
                      <a:pPr marL="0" marR="0" lvl="0" indent="0" algn="l" rtl="0">
                        <a:lnSpc>
                          <a:spcPct val="100000"/>
                        </a:lnSpc>
                        <a:spcBef>
                          <a:spcPts val="0"/>
                        </a:spcBef>
                        <a:spcAft>
                          <a:spcPts val="0"/>
                        </a:spcAft>
                        <a:buNone/>
                      </a:pPr>
                      <a:r>
                        <a:rPr lang="es" sz="2000" u="none" strike="noStrike" cap="none"/>
                        <a:t>Unidad Administrativa Especial de Rehabilitación y Mantenimiento Vial UAERMV</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80.5</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87.3</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90.4</a:t>
                      </a:r>
                      <a:endParaRPr sz="3300" u="none" strike="noStrike" cap="none"/>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87.2</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es" sz="2000" u="none" strike="noStrike" cap="none"/>
                        <a:t>88,33</a:t>
                      </a:r>
                      <a:endParaRPr sz="1500"/>
                    </a:p>
                  </a:txBody>
                  <a:tcPr marL="91433" marR="91433" marT="0"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bl>
          </a:graphicData>
        </a:graphic>
      </p:graphicFrame>
      <p:sp>
        <p:nvSpPr>
          <p:cNvPr id="62" name="Google Shape;62;p15"/>
          <p:cNvSpPr txBox="1"/>
          <p:nvPr/>
        </p:nvSpPr>
        <p:spPr>
          <a:xfrm>
            <a:off x="1107367" y="5867200"/>
            <a:ext cx="10024800" cy="466400"/>
          </a:xfrm>
          <a:prstGeom prst="rect">
            <a:avLst/>
          </a:prstGeom>
          <a:noFill/>
          <a:ln>
            <a:noFill/>
          </a:ln>
        </p:spPr>
        <p:txBody>
          <a:bodyPr spcFirstLastPara="1" wrap="square" lIns="121900" tIns="121900" rIns="121900" bIns="121900" anchor="t" anchorCtr="0">
            <a:noAutofit/>
          </a:bodyPr>
          <a:lstStyle/>
          <a:p>
            <a:pPr defTabSz="1219170"/>
            <a:r>
              <a:rPr lang="es" sz="1333"/>
              <a:t>Nota: La Terminal de Transportes y la Operadora Distrital de Transportes no son sujetos obligados de la medición en el FURAG </a:t>
            </a:r>
            <a:endParaRPr sz="1333"/>
          </a:p>
        </p:txBody>
      </p:sp>
      <p:pic>
        <p:nvPicPr>
          <p:cNvPr id="2" name="Imagen 18">
            <a:extLst>
              <a:ext uri="{FF2B5EF4-FFF2-40B4-BE49-F238E27FC236}">
                <a16:creationId xmlns:a16="http://schemas.microsoft.com/office/drawing/2014/main" id="{F96B1335-77D9-BA33-7096-167A9F71AB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5" name="Google Shape;175;p3"/>
          <p:cNvPicPr preferRelativeResize="0"/>
          <p:nvPr/>
        </p:nvPicPr>
        <p:blipFill rotWithShape="1">
          <a:blip r:embed="rId3">
            <a:alphaModFix/>
          </a:blip>
          <a:srcRect/>
          <a:stretch/>
        </p:blipFill>
        <p:spPr>
          <a:xfrm>
            <a:off x="-1216938" y="-3943698"/>
            <a:ext cx="1008235" cy="790455"/>
          </a:xfrm>
          <a:prstGeom prst="rect">
            <a:avLst/>
          </a:prstGeom>
          <a:noFill/>
          <a:ln>
            <a:noFill/>
          </a:ln>
        </p:spPr>
      </p:pic>
      <p:sp>
        <p:nvSpPr>
          <p:cNvPr id="11" name="Rectángulo 10">
            <a:extLst>
              <a:ext uri="{FF2B5EF4-FFF2-40B4-BE49-F238E27FC236}">
                <a16:creationId xmlns:a16="http://schemas.microsoft.com/office/drawing/2014/main" id="{DFE61EAA-7A6E-2475-1381-D8269D661D60}"/>
              </a:ext>
            </a:extLst>
          </p:cNvPr>
          <p:cNvSpPr/>
          <p:nvPr/>
        </p:nvSpPr>
        <p:spPr>
          <a:xfrm>
            <a:off x="-4399" y="6368376"/>
            <a:ext cx="3605716" cy="489625"/>
          </a:xfrm>
          <a:prstGeom prst="rect">
            <a:avLst/>
          </a:prstGeom>
          <a:solidFill>
            <a:srgbClr val="BED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s-CO" sz="1867" kern="0">
              <a:solidFill>
                <a:srgbClr val="FFFFFF"/>
              </a:solidFill>
              <a:latin typeface="Arial"/>
              <a:sym typeface="Arial"/>
            </a:endParaRPr>
          </a:p>
        </p:txBody>
      </p:sp>
      <p:sp>
        <p:nvSpPr>
          <p:cNvPr id="12" name="Rectángulo 11">
            <a:extLst>
              <a:ext uri="{FF2B5EF4-FFF2-40B4-BE49-F238E27FC236}">
                <a16:creationId xmlns:a16="http://schemas.microsoft.com/office/drawing/2014/main" id="{4F59A468-9E6C-4919-D450-4C625B2DF705}"/>
              </a:ext>
            </a:extLst>
          </p:cNvPr>
          <p:cNvSpPr/>
          <p:nvPr/>
        </p:nvSpPr>
        <p:spPr>
          <a:xfrm>
            <a:off x="11319164" y="1"/>
            <a:ext cx="872835" cy="872835"/>
          </a:xfrm>
          <a:prstGeom prst="rect">
            <a:avLst/>
          </a:prstGeom>
          <a:solidFill>
            <a:srgbClr val="BED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s-CO" sz="1867" kern="0">
              <a:solidFill>
                <a:srgbClr val="FFFFFF"/>
              </a:solidFill>
              <a:latin typeface="Arial"/>
              <a:sym typeface="Arial"/>
            </a:endParaRPr>
          </a:p>
        </p:txBody>
      </p:sp>
      <p:sp>
        <p:nvSpPr>
          <p:cNvPr id="30" name="Google Shape;159;p2">
            <a:extLst>
              <a:ext uri="{FF2B5EF4-FFF2-40B4-BE49-F238E27FC236}">
                <a16:creationId xmlns:a16="http://schemas.microsoft.com/office/drawing/2014/main" id="{661544D0-2F93-7681-99B9-856ADC54186B}"/>
              </a:ext>
            </a:extLst>
          </p:cNvPr>
          <p:cNvSpPr txBox="1"/>
          <p:nvPr/>
        </p:nvSpPr>
        <p:spPr>
          <a:xfrm>
            <a:off x="201138" y="0"/>
            <a:ext cx="5641780" cy="471975"/>
          </a:xfrm>
          <a:prstGeom prst="rect">
            <a:avLst/>
          </a:prstGeom>
          <a:noFill/>
          <a:ln>
            <a:noFill/>
          </a:ln>
        </p:spPr>
        <p:txBody>
          <a:bodyPr spcFirstLastPara="1" wrap="square" lIns="91433" tIns="91433" rIns="91433" bIns="91433" anchor="t" anchorCtr="0">
            <a:spAutoFit/>
          </a:bodyPr>
          <a:lstStyle/>
          <a:p>
            <a:pPr defTabSz="1219170" eaLnBrk="1" fontAlgn="auto" hangingPunct="1">
              <a:spcBef>
                <a:spcPts val="0"/>
              </a:spcBef>
              <a:spcAft>
                <a:spcPts val="0"/>
              </a:spcAft>
              <a:buClr>
                <a:srgbClr val="000000"/>
              </a:buClr>
              <a:buSzPts val="1300"/>
            </a:pPr>
            <a:r>
              <a:rPr lang="es" sz="1867" b="1" kern="0" dirty="0">
                <a:solidFill>
                  <a:srgbClr val="191C3A"/>
                </a:solidFill>
                <a:latin typeface="Arial Black" panose="020B0604020202020204" pitchFamily="34" charset="0"/>
                <a:ea typeface="Arial Black"/>
                <a:cs typeface="Arial Black" panose="020B0604020202020204" pitchFamily="34" charset="0"/>
                <a:sym typeface="Arial Black"/>
              </a:rPr>
              <a:t>BALANCE MIPG – POR SECTOR</a:t>
            </a:r>
            <a:endParaRPr sz="1867" b="1" kern="0" dirty="0">
              <a:solidFill>
                <a:srgbClr val="191C3A"/>
              </a:solidFill>
              <a:latin typeface="Arial Black" panose="020B0604020202020204" pitchFamily="34" charset="0"/>
              <a:ea typeface="Arial Black"/>
              <a:cs typeface="Arial Black" panose="020B0604020202020204" pitchFamily="34" charset="0"/>
              <a:sym typeface="Arial Black"/>
            </a:endParaRPr>
          </a:p>
        </p:txBody>
      </p:sp>
      <p:sp>
        <p:nvSpPr>
          <p:cNvPr id="2" name="Google Shape;159;p2">
            <a:extLst>
              <a:ext uri="{FF2B5EF4-FFF2-40B4-BE49-F238E27FC236}">
                <a16:creationId xmlns:a16="http://schemas.microsoft.com/office/drawing/2014/main" id="{661544D0-2F93-7681-99B9-856ADC54186B}"/>
              </a:ext>
            </a:extLst>
          </p:cNvPr>
          <p:cNvSpPr txBox="1"/>
          <p:nvPr/>
        </p:nvSpPr>
        <p:spPr>
          <a:xfrm>
            <a:off x="9850712" y="961174"/>
            <a:ext cx="2095974" cy="569377"/>
          </a:xfrm>
          <a:prstGeom prst="rect">
            <a:avLst/>
          </a:prstGeom>
          <a:noFill/>
          <a:ln>
            <a:noFill/>
          </a:ln>
        </p:spPr>
        <p:txBody>
          <a:bodyPr spcFirstLastPara="1" wrap="square" lIns="68575" tIns="68575" rIns="68575" bIns="685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300"/>
              <a:buFont typeface="Arial"/>
              <a:buNone/>
            </a:pPr>
            <a:r>
              <a:rPr lang="es" b="1" u="none" strike="noStrike" cap="none" dirty="0">
                <a:solidFill>
                  <a:srgbClr val="191C3A"/>
                </a:solidFill>
                <a:latin typeface="Arial Black" panose="020B0604020202020204" pitchFamily="34" charset="0"/>
                <a:ea typeface="Arial Black"/>
                <a:cs typeface="Arial Black" panose="020B0604020202020204" pitchFamily="34" charset="0"/>
                <a:sym typeface="Arial Black"/>
              </a:rPr>
              <a:t>BALANCE MIPG</a:t>
            </a:r>
          </a:p>
          <a:p>
            <a:pPr marL="0" marR="0" lvl="0" indent="0" algn="ctr" rtl="0">
              <a:lnSpc>
                <a:spcPct val="100000"/>
              </a:lnSpc>
              <a:spcBef>
                <a:spcPts val="0"/>
              </a:spcBef>
              <a:spcAft>
                <a:spcPts val="0"/>
              </a:spcAft>
              <a:buClr>
                <a:srgbClr val="000000"/>
              </a:buClr>
              <a:buSzPts val="1300"/>
              <a:buFont typeface="Arial"/>
              <a:buNone/>
            </a:pPr>
            <a:r>
              <a:rPr lang="es-CO" b="1" dirty="0">
                <a:solidFill>
                  <a:srgbClr val="191C3A"/>
                </a:solidFill>
                <a:latin typeface="Arial Black" panose="020B0604020202020204" pitchFamily="34" charset="0"/>
                <a:ea typeface="Arial Black"/>
                <a:cs typeface="Arial Black" panose="020B0604020202020204" pitchFamily="34" charset="0"/>
                <a:sym typeface="Arial Black"/>
              </a:rPr>
              <a:t>D</a:t>
            </a:r>
            <a:r>
              <a:rPr lang="es" b="1" dirty="0">
                <a:solidFill>
                  <a:srgbClr val="191C3A"/>
                </a:solidFill>
                <a:latin typeface="Arial Black" panose="020B0604020202020204" pitchFamily="34" charset="0"/>
                <a:ea typeface="Arial Black"/>
                <a:cs typeface="Arial Black" panose="020B0604020202020204" pitchFamily="34" charset="0"/>
                <a:sym typeface="Arial Black"/>
              </a:rPr>
              <a:t>EL SECTOR</a:t>
            </a:r>
            <a:r>
              <a:rPr lang="es" b="1" u="none" strike="noStrike" cap="none" dirty="0">
                <a:solidFill>
                  <a:srgbClr val="191C3A"/>
                </a:solidFill>
                <a:latin typeface="Arial Black" panose="020B0604020202020204" pitchFamily="34" charset="0"/>
                <a:ea typeface="Arial Black"/>
                <a:cs typeface="Arial Black" panose="020B0604020202020204" pitchFamily="34" charset="0"/>
                <a:sym typeface="Arial Black"/>
              </a:rPr>
              <a:t> </a:t>
            </a:r>
            <a:endParaRPr b="1" u="none" strike="noStrike" cap="none" dirty="0">
              <a:solidFill>
                <a:srgbClr val="191C3A"/>
              </a:solidFill>
              <a:latin typeface="Arial Black" panose="020B0604020202020204" pitchFamily="34" charset="0"/>
              <a:ea typeface="Arial Black"/>
              <a:cs typeface="Arial Black" panose="020B0604020202020204" pitchFamily="34" charset="0"/>
              <a:sym typeface="Arial Black"/>
            </a:endParaRPr>
          </a:p>
        </p:txBody>
      </p:sp>
      <p:pic>
        <p:nvPicPr>
          <p:cNvPr id="4" name="table">
            <a:extLst>
              <a:ext uri="{FF2B5EF4-FFF2-40B4-BE49-F238E27FC236}">
                <a16:creationId xmlns:a16="http://schemas.microsoft.com/office/drawing/2014/main" id="{3123E5CB-A271-E453-EC7B-8632381D498C}"/>
              </a:ext>
            </a:extLst>
          </p:cNvPr>
          <p:cNvPicPr>
            <a:picLocks noChangeAspect="1"/>
          </p:cNvPicPr>
          <p:nvPr/>
        </p:nvPicPr>
        <p:blipFill>
          <a:blip r:embed="rId4"/>
          <a:stretch>
            <a:fillRect/>
          </a:stretch>
        </p:blipFill>
        <p:spPr>
          <a:xfrm>
            <a:off x="245314" y="552577"/>
            <a:ext cx="9109225" cy="5996854"/>
          </a:xfrm>
          <a:prstGeom prst="rect">
            <a:avLst/>
          </a:prstGeom>
        </p:spPr>
      </p:pic>
      <p:sp>
        <p:nvSpPr>
          <p:cNvPr id="5" name="CuadroTexto 1">
            <a:extLst>
              <a:ext uri="{FF2B5EF4-FFF2-40B4-BE49-F238E27FC236}">
                <a16:creationId xmlns:a16="http://schemas.microsoft.com/office/drawing/2014/main" id="{015FCCFA-3FBE-C000-D679-D83D6FC69F3F}"/>
              </a:ext>
            </a:extLst>
          </p:cNvPr>
          <p:cNvSpPr txBox="1"/>
          <p:nvPr/>
        </p:nvSpPr>
        <p:spPr>
          <a:xfrm>
            <a:off x="9850712" y="1929018"/>
            <a:ext cx="2095974" cy="4339650"/>
          </a:xfrm>
          <a:prstGeom prst="rect">
            <a:avLst/>
          </a:prstGeom>
          <a:solidFill>
            <a:schemeClr val="bg1">
              <a:lumMod val="95000"/>
            </a:schemeClr>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CO" sz="1600" dirty="0">
                <a:solidFill>
                  <a:schemeClr val="accent5">
                    <a:lumMod val="50000"/>
                  </a:schemeClr>
                </a:solidFill>
              </a:rPr>
              <a:t>Teniendo en cuenta las nuevas variables incluidas en la medición 2022, los resultados no son comparativos año a año.</a:t>
            </a:r>
          </a:p>
          <a:p>
            <a:pPr algn="just"/>
            <a:r>
              <a:rPr lang="es-CO" sz="1600" dirty="0">
                <a:solidFill>
                  <a:schemeClr val="accent5">
                    <a:lumMod val="50000"/>
                  </a:schemeClr>
                </a:solidFill>
              </a:rPr>
              <a:t>Tal como se  realizó durante la vigencia 2023, es importante que se continue con los ejercicios de referenciación entre entidades, con el fin de lograr el fortalecimiento del modelo en el sector</a:t>
            </a:r>
            <a:r>
              <a:rPr lang="es-CO" dirty="0">
                <a:solidFill>
                  <a:schemeClr val="accent5">
                    <a:lumMod val="50000"/>
                  </a:schemeClr>
                </a:solidFill>
              </a:rPr>
              <a:t>.</a:t>
            </a:r>
          </a:p>
        </p:txBody>
      </p:sp>
      <p:pic>
        <p:nvPicPr>
          <p:cNvPr id="3" name="Imagen 18">
            <a:extLst>
              <a:ext uri="{FF2B5EF4-FFF2-40B4-BE49-F238E27FC236}">
                <a16:creationId xmlns:a16="http://schemas.microsoft.com/office/drawing/2014/main" id="{2FF551D6-3315-54E0-77EB-D42352F2CE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F80B22EE-A509-27EB-A26F-0D87A31DC305}"/>
              </a:ext>
            </a:extLst>
          </p:cNvPr>
          <p:cNvSpPr/>
          <p:nvPr/>
        </p:nvSpPr>
        <p:spPr>
          <a:xfrm>
            <a:off x="7448550" y="3276600"/>
            <a:ext cx="409575" cy="266700"/>
          </a:xfrm>
          <a:prstGeom prst="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750" b="1" dirty="0">
                <a:solidFill>
                  <a:schemeClr val="accent2">
                    <a:lumMod val="50000"/>
                  </a:schemeClr>
                </a:solidFill>
                <a:latin typeface="Calibri" panose="020F0502020204030204" pitchFamily="34" charset="0"/>
                <a:cs typeface="Calibri" panose="020F0502020204030204" pitchFamily="34" charset="0"/>
              </a:rPr>
              <a:t>90,50</a:t>
            </a:r>
            <a:endParaRPr lang="es-CO" sz="750" b="1" dirty="0">
              <a:solidFill>
                <a:schemeClr val="accent2">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5" name="Google Shape;175;p3"/>
          <p:cNvPicPr preferRelativeResize="0"/>
          <p:nvPr/>
        </p:nvPicPr>
        <p:blipFill rotWithShape="1">
          <a:blip r:embed="rId3">
            <a:alphaModFix/>
          </a:blip>
          <a:srcRect/>
          <a:stretch/>
        </p:blipFill>
        <p:spPr>
          <a:xfrm>
            <a:off x="-1216938" y="-3943698"/>
            <a:ext cx="1008235" cy="790455"/>
          </a:xfrm>
          <a:prstGeom prst="rect">
            <a:avLst/>
          </a:prstGeom>
          <a:noFill/>
          <a:ln>
            <a:noFill/>
          </a:ln>
        </p:spPr>
      </p:pic>
      <p:sp>
        <p:nvSpPr>
          <p:cNvPr id="11" name="Rectángulo 10">
            <a:extLst>
              <a:ext uri="{FF2B5EF4-FFF2-40B4-BE49-F238E27FC236}">
                <a16:creationId xmlns:a16="http://schemas.microsoft.com/office/drawing/2014/main" id="{DFE61EAA-7A6E-2475-1381-D8269D661D60}"/>
              </a:ext>
            </a:extLst>
          </p:cNvPr>
          <p:cNvSpPr/>
          <p:nvPr/>
        </p:nvSpPr>
        <p:spPr>
          <a:xfrm>
            <a:off x="-4399" y="6368376"/>
            <a:ext cx="3605716" cy="489625"/>
          </a:xfrm>
          <a:prstGeom prst="rect">
            <a:avLst/>
          </a:prstGeom>
          <a:solidFill>
            <a:srgbClr val="BED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s-CO" sz="1867" kern="0">
              <a:solidFill>
                <a:srgbClr val="FFFFFF"/>
              </a:solidFill>
              <a:latin typeface="Arial"/>
              <a:sym typeface="Arial"/>
            </a:endParaRPr>
          </a:p>
        </p:txBody>
      </p:sp>
      <p:sp>
        <p:nvSpPr>
          <p:cNvPr id="12" name="Rectángulo 11">
            <a:extLst>
              <a:ext uri="{FF2B5EF4-FFF2-40B4-BE49-F238E27FC236}">
                <a16:creationId xmlns:a16="http://schemas.microsoft.com/office/drawing/2014/main" id="{4F59A468-9E6C-4919-D450-4C625B2DF705}"/>
              </a:ext>
            </a:extLst>
          </p:cNvPr>
          <p:cNvSpPr/>
          <p:nvPr/>
        </p:nvSpPr>
        <p:spPr>
          <a:xfrm>
            <a:off x="11319164" y="1"/>
            <a:ext cx="872835" cy="872835"/>
          </a:xfrm>
          <a:prstGeom prst="rect">
            <a:avLst/>
          </a:prstGeom>
          <a:solidFill>
            <a:srgbClr val="BED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s-CO" sz="1867" kern="0">
              <a:solidFill>
                <a:srgbClr val="FFFFFF"/>
              </a:solidFill>
              <a:latin typeface="Arial"/>
              <a:sym typeface="Arial"/>
            </a:endParaRPr>
          </a:p>
        </p:txBody>
      </p:sp>
      <p:sp>
        <p:nvSpPr>
          <p:cNvPr id="30" name="Google Shape;159;p2">
            <a:extLst>
              <a:ext uri="{FF2B5EF4-FFF2-40B4-BE49-F238E27FC236}">
                <a16:creationId xmlns:a16="http://schemas.microsoft.com/office/drawing/2014/main" id="{661544D0-2F93-7681-99B9-856ADC54186B}"/>
              </a:ext>
            </a:extLst>
          </p:cNvPr>
          <p:cNvSpPr txBox="1"/>
          <p:nvPr/>
        </p:nvSpPr>
        <p:spPr>
          <a:xfrm>
            <a:off x="201138" y="0"/>
            <a:ext cx="5641780" cy="471975"/>
          </a:xfrm>
          <a:prstGeom prst="rect">
            <a:avLst/>
          </a:prstGeom>
          <a:noFill/>
          <a:ln>
            <a:noFill/>
          </a:ln>
        </p:spPr>
        <p:txBody>
          <a:bodyPr spcFirstLastPara="1" wrap="square" lIns="91433" tIns="91433" rIns="91433" bIns="91433" anchor="t" anchorCtr="0">
            <a:spAutoFit/>
          </a:bodyPr>
          <a:lstStyle/>
          <a:p>
            <a:pPr defTabSz="1219170" eaLnBrk="1" fontAlgn="auto" hangingPunct="1">
              <a:spcBef>
                <a:spcPts val="0"/>
              </a:spcBef>
              <a:spcAft>
                <a:spcPts val="0"/>
              </a:spcAft>
              <a:buClr>
                <a:srgbClr val="000000"/>
              </a:buClr>
              <a:buSzPts val="1300"/>
            </a:pPr>
            <a:r>
              <a:rPr lang="es" sz="1867" b="1" kern="0" dirty="0">
                <a:solidFill>
                  <a:srgbClr val="191C3A"/>
                </a:solidFill>
                <a:latin typeface="Arial Black" panose="020B0604020202020204" pitchFamily="34" charset="0"/>
                <a:ea typeface="Arial Black"/>
                <a:cs typeface="Arial Black" panose="020B0604020202020204" pitchFamily="34" charset="0"/>
                <a:sym typeface="Arial Black"/>
              </a:rPr>
              <a:t>RECOMENDACIONES</a:t>
            </a:r>
            <a:endParaRPr sz="1867" b="1" kern="0" dirty="0">
              <a:solidFill>
                <a:srgbClr val="191C3A"/>
              </a:solidFill>
              <a:latin typeface="Arial Black" panose="020B0604020202020204" pitchFamily="34" charset="0"/>
              <a:ea typeface="Arial Black"/>
              <a:cs typeface="Arial Black" panose="020B0604020202020204" pitchFamily="34" charset="0"/>
              <a:sym typeface="Arial Black"/>
            </a:endParaRPr>
          </a:p>
        </p:txBody>
      </p:sp>
      <p:graphicFrame>
        <p:nvGraphicFramePr>
          <p:cNvPr id="3" name="Diagrama 2">
            <a:extLst>
              <a:ext uri="{FF2B5EF4-FFF2-40B4-BE49-F238E27FC236}">
                <a16:creationId xmlns:a16="http://schemas.microsoft.com/office/drawing/2014/main" id="{B93994DE-8C49-C736-DD7D-90B514D6FC44}"/>
              </a:ext>
            </a:extLst>
          </p:cNvPr>
          <p:cNvGraphicFramePr/>
          <p:nvPr>
            <p:extLst>
              <p:ext uri="{D42A27DB-BD31-4B8C-83A1-F6EECF244321}">
                <p14:modId xmlns:p14="http://schemas.microsoft.com/office/powerpoint/2010/main" val="1268320812"/>
              </p:ext>
            </p:extLst>
          </p:nvPr>
        </p:nvGraphicFramePr>
        <p:xfrm>
          <a:off x="16095" y="0"/>
          <a:ext cx="11722608" cy="7368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Imagen 18">
            <a:extLst>
              <a:ext uri="{FF2B5EF4-FFF2-40B4-BE49-F238E27FC236}">
                <a16:creationId xmlns:a16="http://schemas.microsoft.com/office/drawing/2014/main" id="{D5791851-68F0-A3ED-5C78-D76334BC664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235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4" name="Imagen 3">
            <a:extLst>
              <a:ext uri="{FF2B5EF4-FFF2-40B4-BE49-F238E27FC236}">
                <a16:creationId xmlns:a16="http://schemas.microsoft.com/office/drawing/2014/main" id="{EF0CB292-AFBA-D7D2-2874-B07824A696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85"/>
            <a:ext cx="12192000" cy="6854428"/>
          </a:xfrm>
          <a:prstGeom prst="rect">
            <a:avLst/>
          </a:prstGeom>
        </p:spPr>
      </p:pic>
      <p:sp>
        <p:nvSpPr>
          <p:cNvPr id="5" name="Rectángulo 4">
            <a:extLst>
              <a:ext uri="{FF2B5EF4-FFF2-40B4-BE49-F238E27FC236}">
                <a16:creationId xmlns:a16="http://schemas.microsoft.com/office/drawing/2014/main" id="{7F342C05-0E9C-3D51-581E-472B81274FF6}"/>
              </a:ext>
            </a:extLst>
          </p:cNvPr>
          <p:cNvSpPr/>
          <p:nvPr/>
        </p:nvSpPr>
        <p:spPr>
          <a:xfrm>
            <a:off x="1930401" y="1955797"/>
            <a:ext cx="10261600" cy="2946400"/>
          </a:xfrm>
          <a:prstGeom prst="rect">
            <a:avLst/>
          </a:prstGeom>
          <a:solidFill>
            <a:schemeClr val="bg1"/>
          </a:solidFill>
          <a:ln>
            <a:noFill/>
          </a:ln>
          <a:effectLst>
            <a:outerShdw blurRad="226136"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FAED3FDB-92D7-9E97-6629-1426CDB25763}"/>
              </a:ext>
            </a:extLst>
          </p:cNvPr>
          <p:cNvSpPr txBox="1"/>
          <p:nvPr/>
        </p:nvSpPr>
        <p:spPr>
          <a:xfrm>
            <a:off x="4907969" y="2784768"/>
            <a:ext cx="3373103" cy="995209"/>
          </a:xfrm>
          <a:prstGeom prst="rect">
            <a:avLst/>
          </a:prstGeom>
          <a:noFill/>
        </p:spPr>
        <p:txBody>
          <a:bodyPr wrap="none" rtlCol="0">
            <a:spAutoFit/>
          </a:bodyPr>
          <a:lstStyle/>
          <a:p>
            <a:r>
              <a:rPr lang="es-CO" sz="5867" b="1" dirty="0">
                <a:solidFill>
                  <a:srgbClr val="191C3A"/>
                </a:solidFill>
                <a:latin typeface="Arial Black" panose="020B0604020202020204" pitchFamily="34" charset="0"/>
                <a:cs typeface="Arial Black" panose="020B0604020202020204" pitchFamily="34" charset="0"/>
              </a:rPr>
              <a:t>Gracias</a:t>
            </a:r>
          </a:p>
        </p:txBody>
      </p:sp>
      <p:sp>
        <p:nvSpPr>
          <p:cNvPr id="6" name="Rectángulo 5">
            <a:extLst>
              <a:ext uri="{FF2B5EF4-FFF2-40B4-BE49-F238E27FC236}">
                <a16:creationId xmlns:a16="http://schemas.microsoft.com/office/drawing/2014/main" id="{9AC76125-3B51-97F4-FBA0-80549C378EA6}"/>
              </a:ext>
            </a:extLst>
          </p:cNvPr>
          <p:cNvSpPr/>
          <p:nvPr/>
        </p:nvSpPr>
        <p:spPr>
          <a:xfrm>
            <a:off x="1332090" y="1919111"/>
            <a:ext cx="361244" cy="2991556"/>
          </a:xfrm>
          <a:prstGeom prst="rect">
            <a:avLst/>
          </a:prstGeom>
          <a:solidFill>
            <a:srgbClr val="BED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10937BEA-1FAD-A52F-22EB-DE0C8F295B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56814" y="5827413"/>
            <a:ext cx="3111780" cy="6223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ángulo 3">
            <a:extLst>
              <a:ext uri="{FF2B5EF4-FFF2-40B4-BE49-F238E27FC236}">
                <a16:creationId xmlns:a16="http://schemas.microsoft.com/office/drawing/2014/main" id="{0251B07A-6FD4-CF29-4D43-CACB395D3E65}"/>
              </a:ext>
            </a:extLst>
          </p:cNvPr>
          <p:cNvSpPr>
            <a:spLocks noChangeArrowheads="1"/>
          </p:cNvSpPr>
          <p:nvPr/>
        </p:nvSpPr>
        <p:spPr bwMode="auto">
          <a:xfrm>
            <a:off x="1838325" y="6348496"/>
            <a:ext cx="3462338"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s-CO" altLang="es-CO" sz="1050" dirty="0">
                <a:latin typeface="Arial" panose="020B0604020202020204" pitchFamily="34" charset="0"/>
                <a:cs typeface="Arial" panose="020B0604020202020204" pitchFamily="34" charset="0"/>
              </a:rPr>
              <a:t>Cifras en millones de pesos a 31 de octubre de 2023</a:t>
            </a:r>
          </a:p>
        </p:txBody>
      </p:sp>
      <p:sp>
        <p:nvSpPr>
          <p:cNvPr id="8" name="Rectángulo 7">
            <a:extLst>
              <a:ext uri="{FF2B5EF4-FFF2-40B4-BE49-F238E27FC236}">
                <a16:creationId xmlns:a16="http://schemas.microsoft.com/office/drawing/2014/main" id="{1C24DE49-62BF-22E5-6F33-C96025475E2F}"/>
              </a:ext>
            </a:extLst>
          </p:cNvPr>
          <p:cNvSpPr/>
          <p:nvPr/>
        </p:nvSpPr>
        <p:spPr>
          <a:xfrm>
            <a:off x="962025" y="5943600"/>
            <a:ext cx="10163175"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s-CO" sz="1400" kern="0">
              <a:solidFill>
                <a:srgbClr val="FFFFFF"/>
              </a:solidFill>
              <a:sym typeface="Arial"/>
            </a:endParaRPr>
          </a:p>
        </p:txBody>
      </p:sp>
      <p:sp>
        <p:nvSpPr>
          <p:cNvPr id="3" name="CuadroTexto 2">
            <a:extLst>
              <a:ext uri="{FF2B5EF4-FFF2-40B4-BE49-F238E27FC236}">
                <a16:creationId xmlns:a16="http://schemas.microsoft.com/office/drawing/2014/main" id="{69CA8B18-13C6-587B-7453-F17E8555451F}"/>
              </a:ext>
            </a:extLst>
          </p:cNvPr>
          <p:cNvSpPr txBox="1"/>
          <p:nvPr/>
        </p:nvSpPr>
        <p:spPr>
          <a:xfrm>
            <a:off x="6410325" y="1357313"/>
            <a:ext cx="5486400" cy="369887"/>
          </a:xfrm>
          <a:prstGeom prst="rect">
            <a:avLst/>
          </a:prstGeom>
          <a:noFill/>
        </p:spPr>
        <p:txBody>
          <a:bodyPr>
            <a:spAutoFit/>
          </a:bodyPr>
          <a:lstStyle/>
          <a:p>
            <a:pPr algn="ctr" eaLnBrk="1" fontAlgn="auto" hangingPunct="1">
              <a:spcBef>
                <a:spcPts val="0"/>
              </a:spcBef>
              <a:spcAft>
                <a:spcPts val="0"/>
              </a:spcAft>
              <a:defRPr/>
            </a:pPr>
            <a:r>
              <a:rPr lang="es-CO" b="1" dirty="0">
                <a:solidFill>
                  <a:srgbClr val="000000"/>
                </a:solidFill>
                <a:latin typeface="Arial"/>
                <a:ea typeface="+mn-ea"/>
              </a:rPr>
              <a:t>Terminal de Transportes de Bogotá</a:t>
            </a:r>
          </a:p>
        </p:txBody>
      </p:sp>
      <p:sp>
        <p:nvSpPr>
          <p:cNvPr id="11" name="CuadroTexto 10">
            <a:extLst>
              <a:ext uri="{FF2B5EF4-FFF2-40B4-BE49-F238E27FC236}">
                <a16:creationId xmlns:a16="http://schemas.microsoft.com/office/drawing/2014/main" id="{E39875DF-3EC7-DA8F-5841-95F4DF224A95}"/>
              </a:ext>
            </a:extLst>
          </p:cNvPr>
          <p:cNvSpPr txBox="1"/>
          <p:nvPr/>
        </p:nvSpPr>
        <p:spPr>
          <a:xfrm>
            <a:off x="923925" y="1357313"/>
            <a:ext cx="5486400" cy="369887"/>
          </a:xfrm>
          <a:prstGeom prst="rect">
            <a:avLst/>
          </a:prstGeom>
          <a:noFill/>
        </p:spPr>
        <p:txBody>
          <a:bodyPr>
            <a:spAutoFit/>
          </a:bodyPr>
          <a:lstStyle/>
          <a:p>
            <a:pPr algn="ctr" eaLnBrk="1" fontAlgn="auto" hangingPunct="1">
              <a:spcBef>
                <a:spcPts val="0"/>
              </a:spcBef>
              <a:spcAft>
                <a:spcPts val="0"/>
              </a:spcAft>
              <a:defRPr/>
            </a:pPr>
            <a:r>
              <a:rPr lang="es-CO" b="1" dirty="0">
                <a:solidFill>
                  <a:srgbClr val="000000"/>
                </a:solidFill>
                <a:latin typeface="Arial"/>
                <a:ea typeface="+mn-ea"/>
              </a:rPr>
              <a:t>La Rolita</a:t>
            </a:r>
          </a:p>
        </p:txBody>
      </p:sp>
      <p:sp>
        <p:nvSpPr>
          <p:cNvPr id="14" name="Rectángulo 13">
            <a:extLst>
              <a:ext uri="{FF2B5EF4-FFF2-40B4-BE49-F238E27FC236}">
                <a16:creationId xmlns:a16="http://schemas.microsoft.com/office/drawing/2014/main" id="{47DAFA05-2DF5-5DB6-5A63-A3ABAC9C6726}"/>
              </a:ext>
            </a:extLst>
          </p:cNvPr>
          <p:cNvSpPr/>
          <p:nvPr/>
        </p:nvSpPr>
        <p:spPr>
          <a:xfrm>
            <a:off x="0" y="255588"/>
            <a:ext cx="12192000" cy="952500"/>
          </a:xfrm>
          <a:prstGeom prst="rect">
            <a:avLst/>
          </a:prstGeom>
          <a:solidFill>
            <a:srgbClr val="C8D42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419" sz="3000" b="1" dirty="0">
                <a:solidFill>
                  <a:srgbClr val="202124"/>
                </a:solidFill>
                <a:cs typeface="Arial" panose="020B0604020202020204" pitchFamily="34" charset="0"/>
              </a:rPr>
              <a:t>EJECUCIÓN PRESUPUESTO 2023 ODT + TT</a:t>
            </a:r>
            <a:endParaRPr lang="es-CO" sz="3000" b="1" dirty="0">
              <a:solidFill>
                <a:prstClr val="black"/>
              </a:solidFill>
              <a:cs typeface="Arial" panose="020B0604020202020204" pitchFamily="34" charset="0"/>
            </a:endParaRPr>
          </a:p>
        </p:txBody>
      </p:sp>
      <p:sp>
        <p:nvSpPr>
          <p:cNvPr id="20" name="CuadroTexto 19">
            <a:extLst>
              <a:ext uri="{FF2B5EF4-FFF2-40B4-BE49-F238E27FC236}">
                <a16:creationId xmlns:a16="http://schemas.microsoft.com/office/drawing/2014/main" id="{D1D45F05-EF28-3A1B-CF10-0BA4911752FD}"/>
              </a:ext>
            </a:extLst>
          </p:cNvPr>
          <p:cNvSpPr txBox="1"/>
          <p:nvPr/>
        </p:nvSpPr>
        <p:spPr>
          <a:xfrm>
            <a:off x="7367588" y="6345321"/>
            <a:ext cx="3868367" cy="415498"/>
          </a:xfrm>
          <a:prstGeom prst="rect">
            <a:avLst/>
          </a:prstGeom>
          <a:noFill/>
        </p:spPr>
        <p:txBody>
          <a:bodyPr wrap="none">
            <a:spAutoFit/>
          </a:bodyPr>
          <a:lstStyle/>
          <a:p>
            <a:pPr algn="ctr">
              <a:defRPr/>
            </a:pPr>
            <a:r>
              <a:rPr lang="es-CO" sz="1050" dirty="0"/>
              <a:t>Los gastos corresponden a valores comprometidos a la fecha</a:t>
            </a:r>
          </a:p>
          <a:p>
            <a:pPr algn="ctr">
              <a:defRPr/>
            </a:pPr>
            <a:r>
              <a:rPr lang="es-CO" altLang="es-CO" sz="1050" dirty="0">
                <a:latin typeface="Arial" panose="020B0604020202020204" pitchFamily="34" charset="0"/>
                <a:cs typeface="Arial" panose="020B0604020202020204" pitchFamily="34" charset="0"/>
              </a:rPr>
              <a:t>Cifras en millones de pesos </a:t>
            </a:r>
            <a:r>
              <a:rPr lang="es-CO" sz="1050" dirty="0"/>
              <a:t>al 30 de noviembre de 2023</a:t>
            </a:r>
          </a:p>
        </p:txBody>
      </p:sp>
      <p:graphicFrame>
        <p:nvGraphicFramePr>
          <p:cNvPr id="2" name="Gráfico 1">
            <a:extLst>
              <a:ext uri="{FF2B5EF4-FFF2-40B4-BE49-F238E27FC236}">
                <a16:creationId xmlns:a16="http://schemas.microsoft.com/office/drawing/2014/main" id="{79C96D77-6FA0-BE79-EB71-EE40648644AC}"/>
              </a:ext>
            </a:extLst>
          </p:cNvPr>
          <p:cNvGraphicFramePr>
            <a:graphicFrameLocks/>
          </p:cNvGraphicFramePr>
          <p:nvPr>
            <p:extLst>
              <p:ext uri="{D42A27DB-BD31-4B8C-83A1-F6EECF244321}">
                <p14:modId xmlns:p14="http://schemas.microsoft.com/office/powerpoint/2010/main" val="1789177745"/>
              </p:ext>
            </p:extLst>
          </p:nvPr>
        </p:nvGraphicFramePr>
        <p:xfrm>
          <a:off x="576264" y="1876425"/>
          <a:ext cx="5649326" cy="4416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9">
            <a:extLst>
              <a:ext uri="{FF2B5EF4-FFF2-40B4-BE49-F238E27FC236}">
                <a16:creationId xmlns:a16="http://schemas.microsoft.com/office/drawing/2014/main" id="{084C4632-A049-718D-89C5-D773CED359C4}"/>
              </a:ext>
            </a:extLst>
          </p:cNvPr>
          <p:cNvGraphicFramePr>
            <a:graphicFrameLocks/>
          </p:cNvGraphicFramePr>
          <p:nvPr/>
        </p:nvGraphicFramePr>
        <p:xfrm>
          <a:off x="6934200" y="1766888"/>
          <a:ext cx="4438650" cy="4548187"/>
        </p:xfrm>
        <a:graphic>
          <a:graphicData uri="http://schemas.openxmlformats.org/presentationml/2006/ole">
            <mc:AlternateContent xmlns:mc="http://schemas.openxmlformats.org/markup-compatibility/2006">
              <mc:Choice xmlns:v="urn:schemas-microsoft-com:vml" Requires="v">
                <p:oleObj name="Chart" r:id="rId4" imgW="4444369" imgH="4554107" progId="Excel.Chart.8">
                  <p:embed/>
                </p:oleObj>
              </mc:Choice>
              <mc:Fallback>
                <p:oleObj name="Chart" r:id="rId4" imgW="4444369" imgH="4554107" progId="Excel.Chart.8">
                  <p:embed/>
                  <p:pic>
                    <p:nvPicPr>
                      <p:cNvPr id="10249" name="Gráfico 9">
                        <a:extLst>
                          <a:ext uri="{FF2B5EF4-FFF2-40B4-BE49-F238E27FC236}">
                            <a16:creationId xmlns:a16="http://schemas.microsoft.com/office/drawing/2014/main" id="{D563701D-2FDE-6238-8897-6FB5A68EF20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766888"/>
                        <a:ext cx="443865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descr="DJI_0603.jpg"/>
          <p:cNvPicPr preferRelativeResize="0"/>
          <p:nvPr/>
        </p:nvPicPr>
        <p:blipFill rotWithShape="1">
          <a:blip r:embed="rId3">
            <a:alphaModFix amt="38038"/>
          </a:blip>
          <a:srcRect t="22689" b="18832"/>
          <a:stretch/>
        </p:blipFill>
        <p:spPr>
          <a:xfrm>
            <a:off x="-77787" y="0"/>
            <a:ext cx="12269787" cy="5376862"/>
          </a:xfrm>
          <a:prstGeom prst="rect">
            <a:avLst/>
          </a:prstGeom>
          <a:noFill/>
          <a:ln>
            <a:noFill/>
          </a:ln>
        </p:spPr>
      </p:pic>
      <p:sp>
        <p:nvSpPr>
          <p:cNvPr id="105" name="Google Shape;105;p3"/>
          <p:cNvSpPr txBox="1"/>
          <p:nvPr/>
        </p:nvSpPr>
        <p:spPr>
          <a:xfrm>
            <a:off x="-15875" y="0"/>
            <a:ext cx="12192000" cy="5376862"/>
          </a:xfrm>
          <a:prstGeom prst="rect">
            <a:avLst/>
          </a:prstGeom>
          <a:solidFill>
            <a:srgbClr val="404040">
              <a:alpha val="5254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06" name="Google Shape;106;p3"/>
          <p:cNvPicPr preferRelativeResize="0"/>
          <p:nvPr/>
        </p:nvPicPr>
        <p:blipFill rotWithShape="1">
          <a:blip r:embed="rId4">
            <a:alphaModFix/>
          </a:blip>
          <a:srcRect/>
          <a:stretch/>
        </p:blipFill>
        <p:spPr>
          <a:xfrm>
            <a:off x="4087812" y="5722937"/>
            <a:ext cx="3816350" cy="896937"/>
          </a:xfrm>
          <a:prstGeom prst="rect">
            <a:avLst/>
          </a:prstGeom>
          <a:noFill/>
          <a:ln>
            <a:noFill/>
          </a:ln>
        </p:spPr>
      </p:pic>
      <p:sp>
        <p:nvSpPr>
          <p:cNvPr id="107" name="Google Shape;107;p3"/>
          <p:cNvSpPr txBox="1"/>
          <p:nvPr/>
        </p:nvSpPr>
        <p:spPr>
          <a:xfrm>
            <a:off x="1290637" y="1697569"/>
            <a:ext cx="8872538" cy="1544637"/>
          </a:xfrm>
          <a:prstGeom prst="rect">
            <a:avLst/>
          </a:prstGeom>
          <a:noFill/>
          <a:ln>
            <a:noFill/>
          </a:ln>
          <a:effectLst>
            <a:outerShdw blurRad="63500" dist="38100" dir="2700000">
              <a:srgbClr val="808080">
                <a:alpha val="39607"/>
              </a:srgbClr>
            </a:outerShdw>
          </a:effectLst>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4400"/>
              <a:buFont typeface="Arial Black"/>
              <a:buNone/>
            </a:pPr>
            <a:r>
              <a:rPr lang="en-US" sz="4400" b="0" i="0" u="none" dirty="0">
                <a:solidFill>
                  <a:schemeClr val="lt1"/>
                </a:solidFill>
                <a:latin typeface="Arial Black"/>
                <a:ea typeface="Arial Black"/>
                <a:cs typeface="Arial Black"/>
                <a:sym typeface="Arial Black"/>
              </a:rPr>
              <a:t>5.2. EJECUCIÓN Y AVANCE DE METAS </a:t>
            </a:r>
            <a:endParaRPr sz="4400" b="0" i="0" u="none" dirty="0">
              <a:solidFill>
                <a:schemeClr val="lt1"/>
              </a:solidFill>
              <a:latin typeface="Arial Black"/>
              <a:ea typeface="Arial Black"/>
              <a:cs typeface="Arial Black"/>
              <a:sym typeface="Arial Black"/>
            </a:endParaRPr>
          </a:p>
          <a:p>
            <a:pPr marL="0" marR="0" lvl="0" indent="0" algn="ctr" rtl="0">
              <a:lnSpc>
                <a:spcPct val="90000"/>
              </a:lnSpc>
              <a:spcBef>
                <a:spcPts val="0"/>
              </a:spcBef>
              <a:spcAft>
                <a:spcPts val="0"/>
              </a:spcAft>
              <a:buClr>
                <a:srgbClr val="FFFF00"/>
              </a:buClr>
              <a:buSzPts val="4400"/>
              <a:buFont typeface="Arial Black"/>
              <a:buNone/>
            </a:pPr>
            <a:r>
              <a:rPr lang="en-US" sz="4400" b="0" i="0" u="none" dirty="0">
                <a:solidFill>
                  <a:srgbClr val="FFFF00"/>
                </a:solidFill>
                <a:latin typeface="Arial Black"/>
                <a:ea typeface="Arial Black"/>
                <a:cs typeface="Arial Black"/>
                <a:sym typeface="Arial Black"/>
              </a:rPr>
              <a:t>SECTOR MOVILIDAD</a:t>
            </a:r>
            <a:endParaRPr dirty="0"/>
          </a:p>
        </p:txBody>
      </p:sp>
      <p:sp>
        <p:nvSpPr>
          <p:cNvPr id="108" name="Google Shape;108;p3"/>
          <p:cNvSpPr txBox="1"/>
          <p:nvPr/>
        </p:nvSpPr>
        <p:spPr>
          <a:xfrm>
            <a:off x="3640137" y="3379787"/>
            <a:ext cx="4614900" cy="461700"/>
          </a:xfrm>
          <a:prstGeom prst="rect">
            <a:avLst/>
          </a:prstGeom>
          <a:noFill/>
          <a:ln>
            <a:noFill/>
          </a:ln>
          <a:effectLst>
            <a:outerShdw blurRad="63500" dist="38100" dir="2700000">
              <a:srgbClr val="808080">
                <a:alpha val="3960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8D423"/>
              </a:buClr>
              <a:buSzPts val="2400"/>
              <a:buFont typeface="Arial"/>
              <a:buNone/>
            </a:pPr>
            <a:r>
              <a:rPr lang="en-US" sz="2400" b="1" i="0" u="none">
                <a:solidFill>
                  <a:srgbClr val="C8D423"/>
                </a:solidFill>
                <a:latin typeface="Arial"/>
                <a:ea typeface="Arial"/>
                <a:cs typeface="Arial"/>
                <a:sym typeface="Arial"/>
              </a:rPr>
              <a:t>Corte 31 de </a:t>
            </a:r>
            <a:r>
              <a:rPr lang="en-US" sz="2400" b="1">
                <a:solidFill>
                  <a:srgbClr val="C8D423"/>
                </a:solidFill>
              </a:rPr>
              <a:t>Octubre</a:t>
            </a:r>
            <a:r>
              <a:rPr lang="en-US" sz="2400" b="1" i="0" u="none">
                <a:solidFill>
                  <a:srgbClr val="C8D423"/>
                </a:solidFill>
                <a:latin typeface="Arial"/>
                <a:ea typeface="Arial"/>
                <a:cs typeface="Arial"/>
                <a:sym typeface="Arial"/>
              </a:rPr>
              <a:t> de 202</a:t>
            </a:r>
            <a:r>
              <a:rPr lang="en-US" sz="2400" b="1">
                <a:solidFill>
                  <a:srgbClr val="C8D423"/>
                </a:solidFill>
              </a:rPr>
              <a:t>3</a:t>
            </a:r>
            <a:endParaRPr/>
          </a:p>
        </p:txBody>
      </p:sp>
      <p:sp>
        <p:nvSpPr>
          <p:cNvPr id="109" name="Google Shape;109;p3"/>
          <p:cNvSpPr txBox="1"/>
          <p:nvPr/>
        </p:nvSpPr>
        <p:spPr>
          <a:xfrm>
            <a:off x="1014412" y="3841750"/>
            <a:ext cx="9963150" cy="831850"/>
          </a:xfrm>
          <a:prstGeom prst="rect">
            <a:avLst/>
          </a:prstGeom>
          <a:noFill/>
          <a:ln>
            <a:noFill/>
          </a:ln>
          <a:effectLst>
            <a:outerShdw blurRad="63500" dist="38100" dir="2700000">
              <a:srgbClr val="808080">
                <a:alpha val="3960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5E0B4"/>
              </a:buClr>
              <a:buSzPts val="2400"/>
              <a:buFont typeface="Arial"/>
              <a:buNone/>
            </a:pPr>
            <a:r>
              <a:rPr lang="en-US" sz="2400" b="1" i="0" u="none">
                <a:solidFill>
                  <a:srgbClr val="C5E0B4"/>
                </a:solidFill>
                <a:latin typeface="Arial"/>
                <a:ea typeface="Arial"/>
                <a:cs typeface="Arial"/>
                <a:sym typeface="Arial"/>
              </a:rPr>
              <a:t>Un Nuevo Contrato Social y Ambiental para la Bogotá del Siglo XXI</a:t>
            </a:r>
            <a:endParaRPr/>
          </a:p>
          <a:p>
            <a:pPr marL="0" marR="0" lvl="0" indent="0" algn="ctr" rtl="0">
              <a:lnSpc>
                <a:spcPct val="100000"/>
              </a:lnSpc>
              <a:spcBef>
                <a:spcPts val="0"/>
              </a:spcBef>
              <a:spcAft>
                <a:spcPts val="0"/>
              </a:spcAft>
              <a:buClr>
                <a:srgbClr val="C5E0B4"/>
              </a:buClr>
              <a:buSzPts val="2400"/>
              <a:buFont typeface="Arial"/>
              <a:buNone/>
            </a:pPr>
            <a:r>
              <a:rPr lang="en-US" sz="2400" b="1" i="0" u="none">
                <a:solidFill>
                  <a:srgbClr val="C5E0B4"/>
                </a:solidFill>
                <a:latin typeface="Arial"/>
                <a:ea typeface="Arial"/>
                <a:cs typeface="Arial"/>
                <a:sym typeface="Arial"/>
              </a:rPr>
              <a:t>2020-2024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p:nvPr/>
        </p:nvSpPr>
        <p:spPr>
          <a:xfrm>
            <a:off x="373062" y="328612"/>
            <a:ext cx="9764712"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Secretaría Distrital de Movilidad</a:t>
            </a:r>
            <a:endParaRPr/>
          </a:p>
        </p:txBody>
      </p:sp>
      <p:sp>
        <p:nvSpPr>
          <p:cNvPr id="115" name="Google Shape;115;p4"/>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17" name="Google Shape;117;p4" descr="Secretaría de Movilidad - Home | Facebook"/>
          <p:cNvPicPr preferRelativeResize="0"/>
          <p:nvPr/>
        </p:nvPicPr>
        <p:blipFill rotWithShape="1">
          <a:blip r:embed="rId3">
            <a:alphaModFix/>
          </a:blip>
          <a:srcRect/>
          <a:stretch/>
        </p:blipFill>
        <p:spPr>
          <a:xfrm>
            <a:off x="1785937" y="112712"/>
            <a:ext cx="731837" cy="633412"/>
          </a:xfrm>
          <a:prstGeom prst="rect">
            <a:avLst/>
          </a:prstGeom>
          <a:noFill/>
          <a:ln>
            <a:noFill/>
          </a:ln>
        </p:spPr>
      </p:pic>
      <p:graphicFrame>
        <p:nvGraphicFramePr>
          <p:cNvPr id="2" name="Gráfico 1">
            <a:extLst>
              <a:ext uri="{FF2B5EF4-FFF2-40B4-BE49-F238E27FC236}">
                <a16:creationId xmlns:a16="http://schemas.microsoft.com/office/drawing/2014/main" id="{00000000-0008-0000-2500-000007000000}"/>
              </a:ext>
            </a:extLst>
          </p:cNvPr>
          <p:cNvGraphicFramePr>
            <a:graphicFrameLocks/>
          </p:cNvGraphicFramePr>
          <p:nvPr>
            <p:extLst>
              <p:ext uri="{D42A27DB-BD31-4B8C-83A1-F6EECF244321}">
                <p14:modId xmlns:p14="http://schemas.microsoft.com/office/powerpoint/2010/main" val="3053035126"/>
              </p:ext>
            </p:extLst>
          </p:nvPr>
        </p:nvGraphicFramePr>
        <p:xfrm>
          <a:off x="1066800" y="1373822"/>
          <a:ext cx="10572750" cy="5371466"/>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n 18">
            <a:extLst>
              <a:ext uri="{FF2B5EF4-FFF2-40B4-BE49-F238E27FC236}">
                <a16:creationId xmlns:a16="http://schemas.microsoft.com/office/drawing/2014/main" id="{EDBA9AED-6B6F-AA06-0808-7BB48E09A2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5" name="Google Shape;125;p5"/>
          <p:cNvSpPr txBox="1"/>
          <p:nvPr/>
        </p:nvSpPr>
        <p:spPr>
          <a:xfrm>
            <a:off x="373062" y="4857750"/>
            <a:ext cx="5556250" cy="12001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a:solidFill>
                  <a:schemeClr val="dk1"/>
                </a:solidFill>
                <a:latin typeface="Arial"/>
                <a:ea typeface="Arial"/>
                <a:cs typeface="Arial"/>
                <a:sym typeface="Arial"/>
              </a:rPr>
              <a:t>Meta 6. Reducir el gasto en transporte público de los hogares de mayor vulnerabilidad económica, con enfoque poblacional, diferencial y de género, para que represente el 15% de sus ingresos</a:t>
            </a:r>
            <a:endParaRPr/>
          </a:p>
          <a:p>
            <a:pPr marL="0" marR="0" lvl="0" indent="0" algn="just" rtl="0">
              <a:lnSpc>
                <a:spcPct val="100000"/>
              </a:lnSpc>
              <a:spcBef>
                <a:spcPts val="0"/>
              </a:spcBef>
              <a:spcAft>
                <a:spcPts val="0"/>
              </a:spcAft>
              <a:buClr>
                <a:schemeClr val="dk1"/>
              </a:buClr>
              <a:buSzPts val="1200"/>
              <a:buFont typeface="Calibri"/>
              <a:buNone/>
            </a:pPr>
            <a:endParaRPr sz="1200" b="0" i="0" u="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El reporte anual ha sido la misma LB, con avance de 0, hasta que se reciban los resultados de la encuesta de movilidad.</a:t>
            </a:r>
            <a:endParaRPr/>
          </a:p>
        </p:txBody>
      </p:sp>
      <p:sp>
        <p:nvSpPr>
          <p:cNvPr id="126" name="Google Shape;126;p5"/>
          <p:cNvSpPr txBox="1"/>
          <p:nvPr/>
        </p:nvSpPr>
        <p:spPr>
          <a:xfrm>
            <a:off x="6457709" y="4055664"/>
            <a:ext cx="5487987"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dirty="0">
                <a:solidFill>
                  <a:schemeClr val="dk1"/>
                </a:solidFill>
                <a:latin typeface="Arial"/>
                <a:ea typeface="Arial"/>
                <a:cs typeface="Arial"/>
                <a:sym typeface="Arial"/>
              </a:rPr>
              <a:t>Meta 390. </a:t>
            </a:r>
            <a:r>
              <a:rPr lang="en-US" sz="1200" b="1" i="0" u="none" dirty="0" err="1">
                <a:solidFill>
                  <a:schemeClr val="dk1"/>
                </a:solidFill>
                <a:latin typeface="Arial"/>
                <a:ea typeface="Arial"/>
                <a:cs typeface="Arial"/>
                <a:sym typeface="Arial"/>
              </a:rPr>
              <a:t>Mantener</a:t>
            </a:r>
            <a:r>
              <a:rPr lang="en-US" sz="1200" b="1" i="0" u="none" dirty="0">
                <a:solidFill>
                  <a:schemeClr val="dk1"/>
                </a:solidFill>
                <a:latin typeface="Arial"/>
                <a:ea typeface="Arial"/>
                <a:cs typeface="Arial"/>
                <a:sym typeface="Arial"/>
              </a:rPr>
              <a:t> </a:t>
            </a:r>
            <a:r>
              <a:rPr lang="en-US" sz="1200" b="1" i="0" u="none" dirty="0" err="1">
                <a:solidFill>
                  <a:schemeClr val="dk1"/>
                </a:solidFill>
                <a:latin typeface="Arial"/>
                <a:ea typeface="Arial"/>
                <a:cs typeface="Arial"/>
                <a:sym typeface="Arial"/>
              </a:rPr>
              <a:t>el</a:t>
            </a:r>
            <a:r>
              <a:rPr lang="en-US" sz="1200" b="1" i="0" u="none" dirty="0">
                <a:solidFill>
                  <a:schemeClr val="dk1"/>
                </a:solidFill>
                <a:latin typeface="Arial"/>
                <a:ea typeface="Arial"/>
                <a:cs typeface="Arial"/>
                <a:sym typeface="Arial"/>
              </a:rPr>
              <a:t> </a:t>
            </a:r>
            <a:r>
              <a:rPr lang="en-US" sz="1200" b="1" i="0" u="none" dirty="0" err="1">
                <a:solidFill>
                  <a:schemeClr val="dk1"/>
                </a:solidFill>
                <a:latin typeface="Arial"/>
                <a:ea typeface="Arial"/>
                <a:cs typeface="Arial"/>
                <a:sym typeface="Arial"/>
              </a:rPr>
              <a:t>tiempo</a:t>
            </a:r>
            <a:r>
              <a:rPr lang="en-US" sz="1200" b="1" i="0" u="none" dirty="0">
                <a:solidFill>
                  <a:schemeClr val="dk1"/>
                </a:solidFill>
                <a:latin typeface="Arial"/>
                <a:ea typeface="Arial"/>
                <a:cs typeface="Arial"/>
                <a:sym typeface="Arial"/>
              </a:rPr>
              <a:t> </a:t>
            </a:r>
            <a:r>
              <a:rPr lang="en-US" sz="1200" b="1" i="0" u="none" dirty="0" err="1">
                <a:solidFill>
                  <a:schemeClr val="dk1"/>
                </a:solidFill>
                <a:latin typeface="Arial"/>
                <a:ea typeface="Arial"/>
                <a:cs typeface="Arial"/>
                <a:sym typeface="Arial"/>
              </a:rPr>
              <a:t>promedio</a:t>
            </a:r>
            <a:r>
              <a:rPr lang="en-US" sz="1200" b="1" i="0" u="none" dirty="0">
                <a:solidFill>
                  <a:schemeClr val="dk1"/>
                </a:solidFill>
                <a:latin typeface="Arial"/>
                <a:ea typeface="Arial"/>
                <a:cs typeface="Arial"/>
                <a:sym typeface="Arial"/>
              </a:rPr>
              <a:t> de </a:t>
            </a:r>
            <a:r>
              <a:rPr lang="en-US" sz="1200" b="1" i="0" u="none" dirty="0" err="1">
                <a:solidFill>
                  <a:schemeClr val="dk1"/>
                </a:solidFill>
                <a:latin typeface="Arial"/>
                <a:ea typeface="Arial"/>
                <a:cs typeface="Arial"/>
                <a:sym typeface="Arial"/>
              </a:rPr>
              <a:t>viaje</a:t>
            </a:r>
            <a:r>
              <a:rPr lang="en-US" sz="1200" b="1" i="0" u="none" dirty="0">
                <a:solidFill>
                  <a:schemeClr val="dk1"/>
                </a:solidFill>
                <a:latin typeface="Arial"/>
                <a:ea typeface="Arial"/>
                <a:cs typeface="Arial"/>
                <a:sym typeface="Arial"/>
              </a:rPr>
              <a:t> </a:t>
            </a:r>
            <a:r>
              <a:rPr lang="en-US" sz="1200" b="1" i="0" u="none" dirty="0" err="1">
                <a:solidFill>
                  <a:schemeClr val="dk1"/>
                </a:solidFill>
                <a:latin typeface="Arial"/>
                <a:ea typeface="Arial"/>
                <a:cs typeface="Arial"/>
                <a:sym typeface="Arial"/>
              </a:rPr>
              <a:t>en</a:t>
            </a:r>
            <a:r>
              <a:rPr lang="en-US" sz="1200" b="1" i="0" u="none" dirty="0">
                <a:solidFill>
                  <a:schemeClr val="dk1"/>
                </a:solidFill>
                <a:latin typeface="Arial"/>
                <a:ea typeface="Arial"/>
                <a:cs typeface="Arial"/>
                <a:sym typeface="Arial"/>
              </a:rPr>
              <a:t> </a:t>
            </a:r>
            <a:r>
              <a:rPr lang="en-US" sz="1200" b="1" i="0" u="none" dirty="0" err="1">
                <a:solidFill>
                  <a:schemeClr val="dk1"/>
                </a:solidFill>
                <a:latin typeface="Arial"/>
                <a:ea typeface="Arial"/>
                <a:cs typeface="Arial"/>
                <a:sym typeface="Arial"/>
              </a:rPr>
              <a:t>los</a:t>
            </a:r>
            <a:r>
              <a:rPr lang="en-US" sz="1200" b="1" i="0" u="none" dirty="0">
                <a:solidFill>
                  <a:schemeClr val="dk1"/>
                </a:solidFill>
                <a:latin typeface="Arial"/>
                <a:ea typeface="Arial"/>
                <a:cs typeface="Arial"/>
                <a:sym typeface="Arial"/>
              </a:rPr>
              <a:t> 14 </a:t>
            </a:r>
            <a:r>
              <a:rPr lang="en-US" sz="1200" b="1" i="0" u="none" dirty="0" err="1">
                <a:solidFill>
                  <a:schemeClr val="dk1"/>
                </a:solidFill>
                <a:latin typeface="Arial"/>
                <a:ea typeface="Arial"/>
                <a:cs typeface="Arial"/>
                <a:sym typeface="Arial"/>
              </a:rPr>
              <a:t>corredores</a:t>
            </a:r>
            <a:r>
              <a:rPr lang="en-US" sz="1200" b="1" i="0" u="none" dirty="0">
                <a:solidFill>
                  <a:schemeClr val="dk1"/>
                </a:solidFill>
                <a:latin typeface="Arial"/>
                <a:ea typeface="Arial"/>
                <a:cs typeface="Arial"/>
                <a:sym typeface="Arial"/>
              </a:rPr>
              <a:t> </a:t>
            </a:r>
            <a:r>
              <a:rPr lang="en-US" sz="1200" b="1" i="0" u="none" dirty="0" err="1">
                <a:solidFill>
                  <a:schemeClr val="dk1"/>
                </a:solidFill>
                <a:latin typeface="Arial"/>
                <a:ea typeface="Arial"/>
                <a:cs typeface="Arial"/>
                <a:sym typeface="Arial"/>
              </a:rPr>
              <a:t>principales</a:t>
            </a:r>
            <a:r>
              <a:rPr lang="en-US" sz="1200" b="1" i="0" u="none" dirty="0">
                <a:solidFill>
                  <a:schemeClr val="dk1"/>
                </a:solidFill>
                <a:latin typeface="Arial"/>
                <a:ea typeface="Arial"/>
                <a:cs typeface="Arial"/>
                <a:sym typeface="Arial"/>
              </a:rPr>
              <a:t> de la ciudad para </a:t>
            </a:r>
            <a:r>
              <a:rPr lang="en-US" sz="1200" b="1" i="0" u="none" dirty="0" err="1">
                <a:solidFill>
                  <a:schemeClr val="dk1"/>
                </a:solidFill>
                <a:latin typeface="Arial"/>
                <a:ea typeface="Arial"/>
                <a:cs typeface="Arial"/>
                <a:sym typeface="Arial"/>
              </a:rPr>
              <a:t>todos</a:t>
            </a:r>
            <a:r>
              <a:rPr lang="en-US" sz="1200" b="1" i="0" u="none" dirty="0">
                <a:solidFill>
                  <a:schemeClr val="dk1"/>
                </a:solidFill>
                <a:latin typeface="Arial"/>
                <a:ea typeface="Arial"/>
                <a:cs typeface="Arial"/>
                <a:sym typeface="Arial"/>
              </a:rPr>
              <a:t> </a:t>
            </a:r>
            <a:r>
              <a:rPr lang="en-US" sz="1200" b="1" i="0" u="none" dirty="0" err="1">
                <a:solidFill>
                  <a:schemeClr val="dk1"/>
                </a:solidFill>
                <a:latin typeface="Arial"/>
                <a:ea typeface="Arial"/>
                <a:cs typeface="Arial"/>
                <a:sym typeface="Arial"/>
              </a:rPr>
              <a:t>los</a:t>
            </a:r>
            <a:r>
              <a:rPr lang="en-US" sz="1200" b="1" i="0" u="none" dirty="0">
                <a:solidFill>
                  <a:schemeClr val="dk1"/>
                </a:solidFill>
                <a:latin typeface="Arial"/>
                <a:ea typeface="Arial"/>
                <a:cs typeface="Arial"/>
                <a:sym typeface="Arial"/>
              </a:rPr>
              <a:t> </a:t>
            </a:r>
            <a:r>
              <a:rPr lang="en-US" sz="1200" b="1" i="0" u="none" dirty="0" err="1">
                <a:solidFill>
                  <a:schemeClr val="dk1"/>
                </a:solidFill>
                <a:latin typeface="Arial"/>
                <a:ea typeface="Arial"/>
                <a:cs typeface="Arial"/>
                <a:sym typeface="Arial"/>
              </a:rPr>
              <a:t>usuarios</a:t>
            </a:r>
            <a:r>
              <a:rPr lang="en-US" sz="1200" b="1" i="0" u="none" dirty="0">
                <a:solidFill>
                  <a:schemeClr val="dk1"/>
                </a:solidFill>
                <a:latin typeface="Arial"/>
                <a:ea typeface="Arial"/>
                <a:cs typeface="Arial"/>
                <a:sym typeface="Arial"/>
              </a:rPr>
              <a:t> de la </a:t>
            </a:r>
            <a:r>
              <a:rPr lang="en-US" sz="1200" b="1" i="0" u="none" dirty="0" err="1">
                <a:solidFill>
                  <a:schemeClr val="dk1"/>
                </a:solidFill>
                <a:latin typeface="Arial"/>
                <a:ea typeface="Arial"/>
                <a:cs typeface="Arial"/>
                <a:sym typeface="Arial"/>
              </a:rPr>
              <a:t>vía</a:t>
            </a:r>
            <a:endParaRPr dirty="0"/>
          </a:p>
        </p:txBody>
      </p:sp>
      <p:sp>
        <p:nvSpPr>
          <p:cNvPr id="127" name="Google Shape;127;p5"/>
          <p:cNvSpPr txBox="1"/>
          <p:nvPr/>
        </p:nvSpPr>
        <p:spPr>
          <a:xfrm>
            <a:off x="373062" y="328612"/>
            <a:ext cx="9764712"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Secretaría Distrital de Movilidad</a:t>
            </a:r>
            <a:endParaRPr/>
          </a:p>
        </p:txBody>
      </p:sp>
      <p:pic>
        <p:nvPicPr>
          <p:cNvPr id="128" name="Google Shape;128;p5" descr="Secretaría de Movilidad - Home | Facebook"/>
          <p:cNvPicPr preferRelativeResize="0"/>
          <p:nvPr/>
        </p:nvPicPr>
        <p:blipFill rotWithShape="1">
          <a:blip r:embed="rId3">
            <a:alphaModFix/>
          </a:blip>
          <a:srcRect/>
          <a:stretch/>
        </p:blipFill>
        <p:spPr>
          <a:xfrm>
            <a:off x="1785937" y="112712"/>
            <a:ext cx="731837" cy="633412"/>
          </a:xfrm>
          <a:prstGeom prst="rect">
            <a:avLst/>
          </a:prstGeom>
          <a:noFill/>
          <a:ln>
            <a:noFill/>
          </a:ln>
        </p:spPr>
      </p:pic>
      <p:cxnSp>
        <p:nvCxnSpPr>
          <p:cNvPr id="129" name="Google Shape;129;p5"/>
          <p:cNvCxnSpPr/>
          <p:nvPr/>
        </p:nvCxnSpPr>
        <p:spPr>
          <a:xfrm>
            <a:off x="6089650" y="1728787"/>
            <a:ext cx="0" cy="4543425"/>
          </a:xfrm>
          <a:prstGeom prst="straightConnector1">
            <a:avLst/>
          </a:prstGeom>
          <a:noFill/>
          <a:ln w="9525" cap="flat" cmpd="sng">
            <a:solidFill>
              <a:schemeClr val="dk1"/>
            </a:solidFill>
            <a:prstDash val="solid"/>
            <a:miter lim="800000"/>
            <a:headEnd type="none" w="med" len="med"/>
            <a:tailEnd type="none" w="med" len="med"/>
          </a:ln>
        </p:spPr>
      </p:cxnSp>
      <p:graphicFrame>
        <p:nvGraphicFramePr>
          <p:cNvPr id="2" name="Gráfico 1">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3031031034"/>
              </p:ext>
            </p:extLst>
          </p:nvPr>
        </p:nvGraphicFramePr>
        <p:xfrm>
          <a:off x="227255" y="1784349"/>
          <a:ext cx="5562600" cy="28555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a 3">
            <a:extLst>
              <a:ext uri="{FF2B5EF4-FFF2-40B4-BE49-F238E27FC236}">
                <a16:creationId xmlns:a16="http://schemas.microsoft.com/office/drawing/2014/main" id="{00000000-0008-0000-1900-000003000000}"/>
              </a:ext>
            </a:extLst>
          </p:cNvPr>
          <p:cNvGraphicFramePr/>
          <p:nvPr>
            <p:extLst>
              <p:ext uri="{D42A27DB-BD31-4B8C-83A1-F6EECF244321}">
                <p14:modId xmlns:p14="http://schemas.microsoft.com/office/powerpoint/2010/main" val="2413338401"/>
              </p:ext>
            </p:extLst>
          </p:nvPr>
        </p:nvGraphicFramePr>
        <p:xfrm>
          <a:off x="7520729" y="4739062"/>
          <a:ext cx="3228340" cy="15426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3">
            <a:extLst>
              <a:ext uri="{FF2B5EF4-FFF2-40B4-BE49-F238E27FC236}">
                <a16:creationId xmlns:a16="http://schemas.microsoft.com/office/drawing/2014/main" id="{00000000-0008-0000-1900-000004000000}"/>
              </a:ext>
            </a:extLst>
          </p:cNvPr>
          <p:cNvSpPr txBox="1"/>
          <p:nvPr/>
        </p:nvSpPr>
        <p:spPr>
          <a:xfrm>
            <a:off x="7520729" y="5353511"/>
            <a:ext cx="1125220" cy="856160"/>
          </a:xfrm>
          <a:prstGeom prst="round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1CF90014-E593-47B6-AD31-1DD012856E27}" type="TxLink">
              <a:rPr lang="en-US" sz="2000" b="0" i="0" u="none" strike="noStrike">
                <a:solidFill>
                  <a:srgbClr val="000000"/>
                </a:solidFill>
                <a:latin typeface="Calibri"/>
                <a:ea typeface="Calibri"/>
                <a:cs typeface="+mn-cs"/>
              </a:rPr>
              <a:pPr algn="ctr"/>
              <a:t>50</a:t>
            </a:fld>
            <a:endParaRPr lang="es-CO" sz="2000" b="0" dirty="0">
              <a:cs typeface="+mn-cs"/>
            </a:endParaRPr>
          </a:p>
        </p:txBody>
      </p:sp>
      <p:sp>
        <p:nvSpPr>
          <p:cNvPr id="6" name="CuadroTexto 4">
            <a:extLst>
              <a:ext uri="{FF2B5EF4-FFF2-40B4-BE49-F238E27FC236}">
                <a16:creationId xmlns:a16="http://schemas.microsoft.com/office/drawing/2014/main" id="{00000000-0008-0000-1900-000005000000}"/>
              </a:ext>
            </a:extLst>
          </p:cNvPr>
          <p:cNvSpPr txBox="1"/>
          <p:nvPr/>
        </p:nvSpPr>
        <p:spPr>
          <a:xfrm>
            <a:off x="8714529" y="5375946"/>
            <a:ext cx="1099820" cy="856160"/>
          </a:xfrm>
          <a:prstGeom prst="round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6841E1F3-E1EB-4A58-8ED2-05B271A6578A}" type="TxLink">
              <a:rPr lang="en-US" sz="2000" b="0" i="0" u="none" strike="noStrike">
                <a:solidFill>
                  <a:srgbClr val="000000"/>
                </a:solidFill>
                <a:latin typeface="Calibri"/>
                <a:ea typeface="Calibri"/>
                <a:cs typeface="+mn-cs"/>
              </a:rPr>
              <a:pPr algn="ctr"/>
              <a:t>49,6</a:t>
            </a:fld>
            <a:endParaRPr lang="es-CO" sz="3600" b="0">
              <a:cs typeface="+mn-cs"/>
            </a:endParaRPr>
          </a:p>
        </p:txBody>
      </p:sp>
      <p:sp>
        <p:nvSpPr>
          <p:cNvPr id="7" name="CuadroTexto 5">
            <a:extLst>
              <a:ext uri="{FF2B5EF4-FFF2-40B4-BE49-F238E27FC236}">
                <a16:creationId xmlns:a16="http://schemas.microsoft.com/office/drawing/2014/main" id="{00000000-0008-0000-1900-000006000000}"/>
              </a:ext>
            </a:extLst>
          </p:cNvPr>
          <p:cNvSpPr txBox="1"/>
          <p:nvPr/>
        </p:nvSpPr>
        <p:spPr>
          <a:xfrm>
            <a:off x="9822392" y="5379333"/>
            <a:ext cx="1125220" cy="856160"/>
          </a:xfrm>
          <a:prstGeom prst="round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fld id="{4380A72E-1F11-4469-834E-7444BD72635F}" type="TxLink">
              <a:rPr lang="en-US" sz="2000" b="0" i="0" u="none" strike="noStrike">
                <a:solidFill>
                  <a:srgbClr val="000000"/>
                </a:solidFill>
                <a:latin typeface="Calibri"/>
                <a:ea typeface="Calibri"/>
                <a:cs typeface="+mn-cs"/>
              </a:rPr>
              <a:pPr algn="ctr"/>
              <a:t>100,8%</a:t>
            </a:fld>
            <a:endParaRPr lang="es-CO" sz="5400" b="0" dirty="0">
              <a:cs typeface="+mn-cs"/>
            </a:endParaRPr>
          </a:p>
        </p:txBody>
      </p:sp>
      <p:graphicFrame>
        <p:nvGraphicFramePr>
          <p:cNvPr id="8" name="Gráfico 7">
            <a:extLst>
              <a:ext uri="{FF2B5EF4-FFF2-40B4-BE49-F238E27FC236}">
                <a16:creationId xmlns:a16="http://schemas.microsoft.com/office/drawing/2014/main" id="{00000000-0008-0000-1900-000002000000}"/>
              </a:ext>
            </a:extLst>
          </p:cNvPr>
          <p:cNvGraphicFramePr>
            <a:graphicFrameLocks/>
          </p:cNvGraphicFramePr>
          <p:nvPr>
            <p:extLst>
              <p:ext uri="{D42A27DB-BD31-4B8C-83A1-F6EECF244321}">
                <p14:modId xmlns:p14="http://schemas.microsoft.com/office/powerpoint/2010/main" val="1002592663"/>
              </p:ext>
            </p:extLst>
          </p:nvPr>
        </p:nvGraphicFramePr>
        <p:xfrm>
          <a:off x="6229107" y="1292298"/>
          <a:ext cx="6225799" cy="3446763"/>
        </p:xfrm>
        <a:graphic>
          <a:graphicData uri="http://schemas.openxmlformats.org/drawingml/2006/chart">
            <c:chart xmlns:c="http://schemas.openxmlformats.org/drawingml/2006/chart" xmlns:r="http://schemas.openxmlformats.org/officeDocument/2006/relationships" r:id="rId10"/>
          </a:graphicData>
        </a:graphic>
      </p:graphicFrame>
      <p:pic>
        <p:nvPicPr>
          <p:cNvPr id="3" name="Imagen 18">
            <a:extLst>
              <a:ext uri="{FF2B5EF4-FFF2-40B4-BE49-F238E27FC236}">
                <a16:creationId xmlns:a16="http://schemas.microsoft.com/office/drawing/2014/main" id="{D320E1A4-D13C-E815-6BFF-4F0A190D25B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766124" y="6329361"/>
            <a:ext cx="215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Secretaría Distrital de Movilidad</a:t>
            </a:r>
            <a:endParaRPr/>
          </a:p>
        </p:txBody>
      </p:sp>
      <p:sp>
        <p:nvSpPr>
          <p:cNvPr id="136" name="Google Shape;136;p6"/>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40" name="Google Shape;140;p6" descr="Secretaría de Movilidad - Home | Facebook"/>
          <p:cNvPicPr preferRelativeResize="0"/>
          <p:nvPr/>
        </p:nvPicPr>
        <p:blipFill rotWithShape="1">
          <a:blip r:embed="rId3">
            <a:alphaModFix/>
          </a:blip>
          <a:srcRect/>
          <a:stretch/>
        </p:blipFill>
        <p:spPr>
          <a:xfrm>
            <a:off x="1722437" y="185737"/>
            <a:ext cx="744537" cy="644525"/>
          </a:xfrm>
          <a:prstGeom prst="rect">
            <a:avLst/>
          </a:prstGeom>
          <a:noFill/>
          <a:ln>
            <a:noFill/>
          </a:ln>
        </p:spPr>
      </p:pic>
      <p:graphicFrame>
        <p:nvGraphicFramePr>
          <p:cNvPr id="3" name="Gráfico 2">
            <a:extLst>
              <a:ext uri="{FF2B5EF4-FFF2-40B4-BE49-F238E27FC236}">
                <a16:creationId xmlns:a16="http://schemas.microsoft.com/office/drawing/2014/main" id="{00000000-0008-0000-2500-000009000000}"/>
              </a:ext>
            </a:extLst>
          </p:cNvPr>
          <p:cNvGraphicFramePr>
            <a:graphicFrameLocks/>
          </p:cNvGraphicFramePr>
          <p:nvPr>
            <p:extLst>
              <p:ext uri="{D42A27DB-BD31-4B8C-83A1-F6EECF244321}">
                <p14:modId xmlns:p14="http://schemas.microsoft.com/office/powerpoint/2010/main" val="4189962809"/>
              </p:ext>
            </p:extLst>
          </p:nvPr>
        </p:nvGraphicFramePr>
        <p:xfrm>
          <a:off x="2466974" y="1849436"/>
          <a:ext cx="7343453" cy="4163906"/>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gen 18">
            <a:extLst>
              <a:ext uri="{FF2B5EF4-FFF2-40B4-BE49-F238E27FC236}">
                <a16:creationId xmlns:a16="http://schemas.microsoft.com/office/drawing/2014/main" id="{67E52B65-AC9B-A766-680E-52725AB5C4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1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Secretaría Distrital de Movilidad</a:t>
            </a:r>
            <a:endParaRPr/>
          </a:p>
        </p:txBody>
      </p:sp>
      <p:sp>
        <p:nvSpPr>
          <p:cNvPr id="136" name="Google Shape;136;p6"/>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140" name="Google Shape;140;p6" descr="Secretaría de Movilidad - Home | Facebook"/>
          <p:cNvPicPr preferRelativeResize="0"/>
          <p:nvPr/>
        </p:nvPicPr>
        <p:blipFill rotWithShape="1">
          <a:blip r:embed="rId3">
            <a:alphaModFix/>
          </a:blip>
          <a:srcRect/>
          <a:stretch/>
        </p:blipFill>
        <p:spPr>
          <a:xfrm>
            <a:off x="1722437" y="185737"/>
            <a:ext cx="744537" cy="644525"/>
          </a:xfrm>
          <a:prstGeom prst="rect">
            <a:avLst/>
          </a:prstGeom>
          <a:noFill/>
          <a:ln>
            <a:noFill/>
          </a:ln>
        </p:spPr>
      </p:pic>
      <p:sp>
        <p:nvSpPr>
          <p:cNvPr id="141" name="Google Shape;141;p6"/>
          <p:cNvSpPr txBox="1"/>
          <p:nvPr/>
        </p:nvSpPr>
        <p:spPr>
          <a:xfrm>
            <a:off x="1102747" y="6310121"/>
            <a:ext cx="796376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200"/>
              <a:buFont typeface="Calibri"/>
              <a:buNone/>
            </a:pPr>
            <a:r>
              <a:rPr lang="en-US" sz="1200" b="0" i="0" u="none" dirty="0">
                <a:solidFill>
                  <a:schemeClr val="dk1"/>
                </a:solidFill>
                <a:latin typeface="Calibri"/>
                <a:ea typeface="Calibri"/>
                <a:cs typeface="Calibri"/>
                <a:sym typeface="Calibri"/>
              </a:rPr>
              <a:t>Nota: meta 264 se </a:t>
            </a:r>
            <a:r>
              <a:rPr lang="en-US" sz="1200" b="0" i="0" u="none" dirty="0" err="1">
                <a:solidFill>
                  <a:schemeClr val="dk1"/>
                </a:solidFill>
                <a:latin typeface="Calibri"/>
                <a:ea typeface="Calibri"/>
                <a:cs typeface="Calibri"/>
                <a:sym typeface="Calibri"/>
              </a:rPr>
              <a:t>reporta</a:t>
            </a:r>
            <a:r>
              <a:rPr lang="en-US" sz="1200" b="0" i="0" u="none" dirty="0">
                <a:solidFill>
                  <a:schemeClr val="dk1"/>
                </a:solidFill>
                <a:latin typeface="Calibri"/>
                <a:ea typeface="Calibri"/>
                <a:cs typeface="Calibri"/>
                <a:sym typeface="Calibri"/>
              </a:rPr>
              <a:t> con LB, </a:t>
            </a:r>
            <a:r>
              <a:rPr lang="en-US" sz="1200" b="0" i="0" u="none" dirty="0" err="1">
                <a:solidFill>
                  <a:schemeClr val="dk1"/>
                </a:solidFill>
                <a:latin typeface="Calibri"/>
                <a:ea typeface="Calibri"/>
                <a:cs typeface="Calibri"/>
                <a:sym typeface="Calibri"/>
              </a:rPr>
              <a:t>equivalente</a:t>
            </a:r>
            <a:r>
              <a:rPr lang="en-US" sz="1200" b="0" i="0" u="none" dirty="0">
                <a:solidFill>
                  <a:schemeClr val="dk1"/>
                </a:solidFill>
                <a:latin typeface="Calibri"/>
                <a:ea typeface="Calibri"/>
                <a:cs typeface="Calibri"/>
                <a:sym typeface="Calibri"/>
              </a:rPr>
              <a:t> al 100% </a:t>
            </a:r>
            <a:r>
              <a:rPr lang="en-US" sz="1200" b="0" i="0" u="none" dirty="0" err="1">
                <a:solidFill>
                  <a:schemeClr val="dk1"/>
                </a:solidFill>
                <a:latin typeface="Calibri"/>
                <a:ea typeface="Calibri"/>
                <a:cs typeface="Calibri"/>
                <a:sym typeface="Calibri"/>
              </a:rPr>
              <a:t>mientras</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salen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los</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resultados</a:t>
            </a:r>
            <a:r>
              <a:rPr lang="en-US" sz="1200" b="0" i="0" u="none" dirty="0">
                <a:solidFill>
                  <a:schemeClr val="dk1"/>
                </a:solidFill>
                <a:latin typeface="Calibri"/>
                <a:ea typeface="Calibri"/>
                <a:cs typeface="Calibri"/>
                <a:sym typeface="Calibri"/>
              </a:rPr>
              <a:t> de la </a:t>
            </a:r>
            <a:r>
              <a:rPr lang="en-US" sz="1200" b="0" i="0" u="none" dirty="0" err="1">
                <a:solidFill>
                  <a:schemeClr val="dk1"/>
                </a:solidFill>
                <a:latin typeface="Calibri"/>
                <a:ea typeface="Calibri"/>
                <a:cs typeface="Calibri"/>
                <a:sym typeface="Calibri"/>
              </a:rPr>
              <a:t>encuesta</a:t>
            </a:r>
            <a:r>
              <a:rPr lang="en-US" sz="1200" b="0" i="0" u="none" dirty="0">
                <a:solidFill>
                  <a:schemeClr val="dk1"/>
                </a:solidFill>
                <a:latin typeface="Calibri"/>
                <a:ea typeface="Calibri"/>
                <a:cs typeface="Calibri"/>
                <a:sym typeface="Calibri"/>
              </a:rPr>
              <a:t> de </a:t>
            </a:r>
            <a:r>
              <a:rPr lang="en-US" sz="1200" b="0" i="0" u="none" dirty="0" err="1">
                <a:solidFill>
                  <a:schemeClr val="dk1"/>
                </a:solidFill>
                <a:latin typeface="Calibri"/>
                <a:ea typeface="Calibri"/>
                <a:cs typeface="Calibri"/>
                <a:sym typeface="Calibri"/>
              </a:rPr>
              <a:t>movilidad</a:t>
            </a:r>
            <a:endParaRPr dirty="0"/>
          </a:p>
        </p:txBody>
      </p:sp>
      <p:graphicFrame>
        <p:nvGraphicFramePr>
          <p:cNvPr id="4" name="Gráfico 3">
            <a:extLst>
              <a:ext uri="{FF2B5EF4-FFF2-40B4-BE49-F238E27FC236}">
                <a16:creationId xmlns:a16="http://schemas.microsoft.com/office/drawing/2014/main" id="{EDD57FA3-7E6C-F549-44B3-8F68BE052126}"/>
              </a:ext>
            </a:extLst>
          </p:cNvPr>
          <p:cNvGraphicFramePr>
            <a:graphicFrameLocks/>
          </p:cNvGraphicFramePr>
          <p:nvPr>
            <p:extLst>
              <p:ext uri="{D42A27DB-BD31-4B8C-83A1-F6EECF244321}">
                <p14:modId xmlns:p14="http://schemas.microsoft.com/office/powerpoint/2010/main" val="3398627276"/>
              </p:ext>
            </p:extLst>
          </p:nvPr>
        </p:nvGraphicFramePr>
        <p:xfrm>
          <a:off x="-374940" y="1534305"/>
          <a:ext cx="11944640" cy="4698220"/>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gen 18">
            <a:extLst>
              <a:ext uri="{FF2B5EF4-FFF2-40B4-BE49-F238E27FC236}">
                <a16:creationId xmlns:a16="http://schemas.microsoft.com/office/drawing/2014/main" id="{67E52B65-AC9B-A766-680E-52725AB5C4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Google Shape;139;p6"/>
          <p:cNvSpPr txBox="1"/>
          <p:nvPr/>
        </p:nvSpPr>
        <p:spPr>
          <a:xfrm>
            <a:off x="6096000" y="3777846"/>
            <a:ext cx="1371600" cy="2508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48235"/>
              </a:buClr>
              <a:buSzPts val="1100"/>
              <a:buFont typeface="Calibri"/>
              <a:buNone/>
            </a:pPr>
            <a:r>
              <a:rPr lang="en-US" sz="1100" b="1" i="0" u="none" dirty="0">
                <a:solidFill>
                  <a:srgbClr val="548235"/>
                </a:solidFill>
                <a:latin typeface="Calibri"/>
                <a:ea typeface="Calibri"/>
                <a:cs typeface="Calibri"/>
                <a:sym typeface="Calibri"/>
              </a:rPr>
              <a:t>Metas </a:t>
            </a:r>
            <a:r>
              <a:rPr lang="en-US" sz="1100" b="1" i="0" u="none" dirty="0" err="1">
                <a:solidFill>
                  <a:srgbClr val="548235"/>
                </a:solidFill>
                <a:latin typeface="Calibri"/>
                <a:ea typeface="Calibri"/>
                <a:cs typeface="Calibri"/>
                <a:sym typeface="Calibri"/>
              </a:rPr>
              <a:t>decrecientes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373062" y="328612"/>
            <a:ext cx="101473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2800"/>
              <a:buFont typeface="Arial Black"/>
              <a:buNone/>
            </a:pPr>
            <a:r>
              <a:rPr lang="en-US" sz="2800" b="0" i="0" u="none">
                <a:solidFill>
                  <a:srgbClr val="7F7F7F"/>
                </a:solidFill>
                <a:latin typeface="Arial Black"/>
                <a:ea typeface="Arial Black"/>
                <a:cs typeface="Arial Black"/>
                <a:sym typeface="Arial Black"/>
              </a:rPr>
              <a:t>Metas</a:t>
            </a:r>
            <a:endParaRPr/>
          </a:p>
          <a:p>
            <a:pPr marL="0" marR="0" lvl="0" indent="0" algn="l" rtl="0">
              <a:lnSpc>
                <a:spcPct val="100000"/>
              </a:lnSpc>
              <a:spcBef>
                <a:spcPts val="0"/>
              </a:spcBef>
              <a:spcAft>
                <a:spcPts val="0"/>
              </a:spcAft>
              <a:buClr>
                <a:srgbClr val="CAD24C"/>
              </a:buClr>
              <a:buSzPts val="2800"/>
              <a:buFont typeface="Arial Black"/>
              <a:buNone/>
            </a:pPr>
            <a:r>
              <a:rPr lang="en-US" sz="2800" b="0" i="0" u="none">
                <a:solidFill>
                  <a:srgbClr val="CAD24C"/>
                </a:solidFill>
                <a:latin typeface="Arial Black"/>
                <a:ea typeface="Arial Black"/>
                <a:cs typeface="Arial Black"/>
                <a:sym typeface="Arial Black"/>
              </a:rPr>
              <a:t>Secretaría Distrital de Movilidad</a:t>
            </a:r>
            <a:endParaRPr/>
          </a:p>
        </p:txBody>
      </p:sp>
      <p:sp>
        <p:nvSpPr>
          <p:cNvPr id="147" name="Google Shape;147;p7"/>
          <p:cNvSpPr txBox="1"/>
          <p:nvPr/>
        </p:nvSpPr>
        <p:spPr>
          <a:xfrm>
            <a:off x="0" y="6773862"/>
            <a:ext cx="12192000" cy="1016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3" name="Google Shape;153;p7"/>
          <p:cNvSpPr txBox="1"/>
          <p:nvPr/>
        </p:nvSpPr>
        <p:spPr>
          <a:xfrm>
            <a:off x="1162050" y="5859462"/>
            <a:ext cx="3694112" cy="461962"/>
          </a:xfrm>
          <a:prstGeom prst="rect">
            <a:avLst/>
          </a:prstGeom>
          <a:noFill/>
          <a:ln>
            <a:noFill/>
          </a:ln>
        </p:spPr>
        <p:txBody>
          <a:bodyPr spcFirstLastPara="1" wrap="square" lIns="91425" tIns="45700" rIns="91425" bIns="45700" anchor="t" anchorCtr="0">
            <a:spAutoFit/>
          </a:bodyPr>
          <a:lstStyle/>
          <a:p>
            <a:pPr marL="171450" marR="0" lvl="0" indent="-171450" algn="ctr" rtl="0">
              <a:lnSpc>
                <a:spcPct val="100000"/>
              </a:lnSpc>
              <a:spcBef>
                <a:spcPts val="0"/>
              </a:spcBef>
              <a:spcAft>
                <a:spcPts val="0"/>
              </a:spcAft>
              <a:buClr>
                <a:schemeClr val="dk1"/>
              </a:buClr>
              <a:buSzPts val="1200"/>
              <a:buFont typeface="Calibri"/>
              <a:buChar char="-"/>
            </a:pPr>
            <a:r>
              <a:rPr lang="en-US" sz="1200" b="0" i="0" u="none" dirty="0" err="1">
                <a:solidFill>
                  <a:schemeClr val="dk1"/>
                </a:solidFill>
                <a:latin typeface="Calibri"/>
                <a:ea typeface="Calibri"/>
                <a:cs typeface="Calibri"/>
                <a:sym typeface="Calibri"/>
              </a:rPr>
              <a:t>Cifras</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en</a:t>
            </a:r>
            <a:r>
              <a:rPr lang="en-US" sz="1200" b="0" i="0" u="none" dirty="0">
                <a:solidFill>
                  <a:schemeClr val="dk1"/>
                </a:solidFill>
                <a:latin typeface="Calibri"/>
                <a:ea typeface="Calibri"/>
                <a:cs typeface="Calibri"/>
                <a:sym typeface="Calibri"/>
              </a:rPr>
              <a:t> miles de </a:t>
            </a:r>
            <a:r>
              <a:rPr lang="en-US" sz="1200" b="0" i="0" u="none" dirty="0" err="1">
                <a:solidFill>
                  <a:schemeClr val="dk1"/>
                </a:solidFill>
                <a:latin typeface="Calibri"/>
                <a:ea typeface="Calibri"/>
                <a:cs typeface="Calibri"/>
                <a:sym typeface="Calibri"/>
              </a:rPr>
              <a:t>vehículos</a:t>
            </a:r>
            <a:endParaRPr dirty="0"/>
          </a:p>
          <a:p>
            <a:pPr marL="171450" marR="0" lvl="0" indent="-171450" algn="ctr" rtl="0">
              <a:lnSpc>
                <a:spcPct val="100000"/>
              </a:lnSpc>
              <a:spcBef>
                <a:spcPts val="0"/>
              </a:spcBef>
              <a:spcAft>
                <a:spcPts val="0"/>
              </a:spcAft>
              <a:buClr>
                <a:schemeClr val="dk1"/>
              </a:buClr>
              <a:buSzPts val="1200"/>
              <a:buFont typeface="Calibri"/>
              <a:buChar char="-"/>
            </a:pPr>
            <a:r>
              <a:rPr lang="en-US" sz="1200" b="0" i="0" u="none" dirty="0">
                <a:solidFill>
                  <a:schemeClr val="dk1"/>
                </a:solidFill>
                <a:latin typeface="Calibri"/>
                <a:ea typeface="Calibri"/>
                <a:cs typeface="Calibri"/>
                <a:sym typeface="Calibri"/>
              </a:rPr>
              <a:t>Meta PDD </a:t>
            </a:r>
            <a:r>
              <a:rPr lang="en-US" sz="1200" b="0" i="0" u="none" dirty="0" err="1">
                <a:solidFill>
                  <a:schemeClr val="dk1"/>
                </a:solidFill>
                <a:latin typeface="Calibri"/>
                <a:ea typeface="Calibri"/>
                <a:cs typeface="Calibri"/>
                <a:sym typeface="Calibri"/>
              </a:rPr>
              <a:t>cumplida</a:t>
            </a:r>
            <a:r>
              <a:rPr lang="en-US" sz="1200" b="0" i="0" u="none" dirty="0">
                <a:solidFill>
                  <a:schemeClr val="dk1"/>
                </a:solidFill>
                <a:latin typeface="Calibri"/>
                <a:ea typeface="Calibri"/>
                <a:cs typeface="Calibri"/>
                <a:sym typeface="Calibri"/>
              </a:rPr>
              <a:t>. Se </a:t>
            </a:r>
            <a:r>
              <a:rPr lang="en-US" sz="1200" b="0" i="0" u="none" dirty="0" err="1">
                <a:solidFill>
                  <a:schemeClr val="dk1"/>
                </a:solidFill>
                <a:latin typeface="Calibri"/>
                <a:ea typeface="Calibri"/>
                <a:cs typeface="Calibri"/>
                <a:sym typeface="Calibri"/>
              </a:rPr>
              <a:t>reprogramó</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en</a:t>
            </a:r>
            <a:r>
              <a:rPr lang="en-US" sz="1200" b="0" i="0" u="none" dirty="0">
                <a:solidFill>
                  <a:schemeClr val="dk1"/>
                </a:solidFill>
                <a:latin typeface="Calibri"/>
                <a:ea typeface="Calibri"/>
                <a:cs typeface="Calibri"/>
                <a:sym typeface="Calibri"/>
              </a:rPr>
              <a:t> </a:t>
            </a:r>
            <a:r>
              <a:rPr lang="en-US" sz="1200" b="0" i="0" u="none" dirty="0" err="1">
                <a:solidFill>
                  <a:schemeClr val="dk1"/>
                </a:solidFill>
                <a:latin typeface="Calibri"/>
                <a:ea typeface="Calibri"/>
                <a:cs typeface="Calibri"/>
                <a:sym typeface="Calibri"/>
              </a:rPr>
              <a:t>ascenso</a:t>
            </a:r>
            <a:r>
              <a:rPr lang="en-US" sz="1200" b="0" i="0" u="none" dirty="0">
                <a:solidFill>
                  <a:schemeClr val="dk1"/>
                </a:solidFill>
                <a:latin typeface="Calibri"/>
                <a:ea typeface="Calibri"/>
                <a:cs typeface="Calibri"/>
                <a:sym typeface="Calibri"/>
              </a:rPr>
              <a:t>.</a:t>
            </a:r>
            <a:endParaRPr dirty="0"/>
          </a:p>
        </p:txBody>
      </p:sp>
      <p:pic>
        <p:nvPicPr>
          <p:cNvPr id="154" name="Google Shape;154;p7" descr="Secretaría de Movilidad - Home | Facebook"/>
          <p:cNvPicPr preferRelativeResize="0"/>
          <p:nvPr/>
        </p:nvPicPr>
        <p:blipFill rotWithShape="1">
          <a:blip r:embed="rId3">
            <a:alphaModFix/>
          </a:blip>
          <a:srcRect/>
          <a:stretch/>
        </p:blipFill>
        <p:spPr>
          <a:xfrm>
            <a:off x="1722437" y="185737"/>
            <a:ext cx="744537" cy="644525"/>
          </a:xfrm>
          <a:prstGeom prst="rect">
            <a:avLst/>
          </a:prstGeom>
          <a:noFill/>
          <a:ln>
            <a:noFill/>
          </a:ln>
        </p:spPr>
      </p:pic>
      <p:graphicFrame>
        <p:nvGraphicFramePr>
          <p:cNvPr id="2" name="Gráfico 1">
            <a:extLst>
              <a:ext uri="{FF2B5EF4-FFF2-40B4-BE49-F238E27FC236}">
                <a16:creationId xmlns:a16="http://schemas.microsoft.com/office/drawing/2014/main" id="{00000000-0008-0000-2500-000003000000}"/>
              </a:ext>
            </a:extLst>
          </p:cNvPr>
          <p:cNvGraphicFramePr>
            <a:graphicFrameLocks/>
          </p:cNvGraphicFramePr>
          <p:nvPr>
            <p:extLst>
              <p:ext uri="{D42A27DB-BD31-4B8C-83A1-F6EECF244321}">
                <p14:modId xmlns:p14="http://schemas.microsoft.com/office/powerpoint/2010/main" val="3194798700"/>
              </p:ext>
            </p:extLst>
          </p:nvPr>
        </p:nvGraphicFramePr>
        <p:xfrm>
          <a:off x="457200" y="1621173"/>
          <a:ext cx="6021091" cy="39711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Gráfico 2">
            <a:extLst>
              <a:ext uri="{FF2B5EF4-FFF2-40B4-BE49-F238E27FC236}">
                <a16:creationId xmlns:a16="http://schemas.microsoft.com/office/drawing/2014/main" id="{00000000-0008-0000-2500-000004000000}"/>
              </a:ext>
            </a:extLst>
          </p:cNvPr>
          <p:cNvGraphicFramePr>
            <a:graphicFrameLocks/>
          </p:cNvGraphicFramePr>
          <p:nvPr>
            <p:extLst>
              <p:ext uri="{D42A27DB-BD31-4B8C-83A1-F6EECF244321}">
                <p14:modId xmlns:p14="http://schemas.microsoft.com/office/powerpoint/2010/main" val="1354258860"/>
              </p:ext>
            </p:extLst>
          </p:nvPr>
        </p:nvGraphicFramePr>
        <p:xfrm>
          <a:off x="6809621" y="1448241"/>
          <a:ext cx="4925179" cy="4411221"/>
        </p:xfrm>
        <a:graphic>
          <a:graphicData uri="http://schemas.openxmlformats.org/drawingml/2006/chart">
            <c:chart xmlns:c="http://schemas.openxmlformats.org/drawingml/2006/chart" xmlns:r="http://schemas.openxmlformats.org/officeDocument/2006/relationships" r:id="rId5"/>
          </a:graphicData>
        </a:graphic>
      </p:graphicFrame>
      <p:pic>
        <p:nvPicPr>
          <p:cNvPr id="4" name="Imagen 18">
            <a:extLst>
              <a:ext uri="{FF2B5EF4-FFF2-40B4-BE49-F238E27FC236}">
                <a16:creationId xmlns:a16="http://schemas.microsoft.com/office/drawing/2014/main" id="{EE591119-7C17-96F8-4E05-304C1E3942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94800" y="6207125"/>
            <a:ext cx="273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110E18A7-6460-0DD2-FC08-FAF4D02173C0}"/>
              </a:ext>
            </a:extLst>
          </p:cNvPr>
          <p:cNvSpPr/>
          <p:nvPr/>
        </p:nvSpPr>
        <p:spPr>
          <a:xfrm>
            <a:off x="7727731" y="1735137"/>
            <a:ext cx="965953" cy="2706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58,33%</a:t>
            </a:r>
            <a:endParaRPr lang="es-CO" dirty="0"/>
          </a:p>
        </p:txBody>
      </p:sp>
      <p:sp>
        <p:nvSpPr>
          <p:cNvPr id="6" name="Rectángulo 5">
            <a:extLst>
              <a:ext uri="{FF2B5EF4-FFF2-40B4-BE49-F238E27FC236}">
                <a16:creationId xmlns:a16="http://schemas.microsoft.com/office/drawing/2014/main" id="{18087EB1-2335-83C1-1864-BE1319A9A437}"/>
              </a:ext>
            </a:extLst>
          </p:cNvPr>
          <p:cNvSpPr/>
          <p:nvPr/>
        </p:nvSpPr>
        <p:spPr>
          <a:xfrm>
            <a:off x="10037385" y="2938785"/>
            <a:ext cx="965953" cy="2706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70,45%</a:t>
            </a:r>
            <a:endParaRPr lang="es-CO" dirty="0"/>
          </a:p>
        </p:txBody>
      </p:sp>
      <p:sp>
        <p:nvSpPr>
          <p:cNvPr id="152" name="Google Shape;152;p7"/>
          <p:cNvSpPr txBox="1"/>
          <p:nvPr/>
        </p:nvSpPr>
        <p:spPr>
          <a:xfrm>
            <a:off x="8693684" y="2157514"/>
            <a:ext cx="2120900"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48235"/>
              </a:buClr>
              <a:buSzPts val="1100"/>
              <a:buFont typeface="Calibri"/>
              <a:buNone/>
            </a:pPr>
            <a:r>
              <a:rPr lang="en-US" sz="1100" b="1" i="0" u="none" dirty="0">
                <a:solidFill>
                  <a:srgbClr val="548235"/>
                </a:solidFill>
                <a:latin typeface="Calibri"/>
                <a:ea typeface="Calibri"/>
                <a:cs typeface="Calibri"/>
                <a:sym typeface="Calibri"/>
              </a:rPr>
              <a:t>Metas </a:t>
            </a:r>
            <a:r>
              <a:rPr lang="en-US" sz="1100" b="1" i="0" u="none" dirty="0" err="1">
                <a:solidFill>
                  <a:srgbClr val="548235"/>
                </a:solidFill>
                <a:latin typeface="Calibri"/>
                <a:ea typeface="Calibri"/>
                <a:cs typeface="Calibri"/>
                <a:sym typeface="Calibri"/>
              </a:rPr>
              <a:t>decrecientes</a:t>
            </a:r>
            <a:r>
              <a:rPr lang="en-US" sz="1100" b="1" i="0" u="none" dirty="0">
                <a:solidFill>
                  <a:srgbClr val="548235"/>
                </a:solidFill>
                <a:latin typeface="Calibri"/>
                <a:ea typeface="Calibri"/>
                <a:cs typeface="Calibri"/>
                <a:sym typeface="Calibri"/>
              </a:rPr>
              <a:t> de SDA</a:t>
            </a:r>
            <a:endParaRPr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789</TotalTime>
  <Words>2191</Words>
  <Application>Microsoft Office PowerPoint</Application>
  <PresentationFormat>Panorámica</PresentationFormat>
  <Paragraphs>432</Paragraphs>
  <Slides>28</Slides>
  <Notes>28</Notes>
  <HiddenSlides>0</HiddenSlides>
  <MMClips>0</MMClips>
  <ScaleCrop>false</ScaleCrop>
  <HeadingPairs>
    <vt:vector size="8" baseType="variant">
      <vt:variant>
        <vt:lpstr>Fuentes usadas</vt:lpstr>
      </vt:variant>
      <vt:variant>
        <vt:i4>3</vt:i4>
      </vt:variant>
      <vt:variant>
        <vt:lpstr>Tema</vt:lpstr>
      </vt:variant>
      <vt:variant>
        <vt:i4>2</vt:i4>
      </vt:variant>
      <vt:variant>
        <vt:lpstr>Servidores OLE incrustados</vt:lpstr>
      </vt:variant>
      <vt:variant>
        <vt:i4>1</vt:i4>
      </vt:variant>
      <vt:variant>
        <vt:lpstr>Títulos de diapositiva</vt:lpstr>
      </vt:variant>
      <vt:variant>
        <vt:i4>28</vt:i4>
      </vt:variant>
    </vt:vector>
  </HeadingPairs>
  <TitlesOfParts>
    <vt:vector size="34" baseType="lpstr">
      <vt:lpstr>Arial Black</vt:lpstr>
      <vt:lpstr>Calibri</vt:lpstr>
      <vt:lpstr>Arial</vt:lpstr>
      <vt:lpstr>Tema de Office</vt:lpstr>
      <vt:lpstr>Simple Light</vt:lpstr>
      <vt:lpstr>Chart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Andrea Cortés Gutierrez</dc:creator>
  <cp:lastModifiedBy>Julieth Rojas Betancour</cp:lastModifiedBy>
  <cp:revision>39</cp:revision>
  <dcterms:created xsi:type="dcterms:W3CDTF">2020-01-07T17:00:58Z</dcterms:created>
  <dcterms:modified xsi:type="dcterms:W3CDTF">2023-12-05T19:18:05Z</dcterms:modified>
</cp:coreProperties>
</file>