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3830" r:id="rId3"/>
    <p:sldId id="3833" r:id="rId4"/>
    <p:sldId id="383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3826" r:id="rId13"/>
    <p:sldId id="265" r:id="rId14"/>
    <p:sldId id="3829" r:id="rId15"/>
    <p:sldId id="267" r:id="rId16"/>
    <p:sldId id="268" r:id="rId17"/>
    <p:sldId id="269" r:id="rId18"/>
    <p:sldId id="3834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9050338" cy="5145088"/>
  <p:notesSz cx="10234613" cy="14662150"/>
  <p:embeddedFontLst>
    <p:embeddedFont>
      <p:font typeface="Arial Black" panose="020B0A04020102020204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8">
          <p15:clr>
            <a:srgbClr val="A4A3A4"/>
          </p15:clr>
        </p15:guide>
        <p15:guide id="2" pos="2833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OLbpoDXUFl8XFXsWMErUohpBW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ACF80-6C28-488B-BC31-F234562EE04E}">
  <a:tblStyle styleId="{F5AACF80-6C28-488B-BC31-F234562EE04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CEBFCA4-2C4F-463F-A8E8-ED8289EDFC6C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570" y="102"/>
      </p:cViewPr>
      <p:guideLst>
        <p:guide orient="horz" pos="1598"/>
        <p:guide pos="2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customschemas.google.com/relationships/presentationmetadata" Target="meta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a Cardona Camargo" userId="50211c78-a37b-4582-966f-5a9552c5f2c1" providerId="ADAL" clId="{DD94BC03-71D5-494E-878D-33768C81282E}"/>
    <pc:docChg chg="undo custSel addSld delSld modSld">
      <pc:chgData name="Giovanna Cardona Camargo" userId="50211c78-a37b-4582-966f-5a9552c5f2c1" providerId="ADAL" clId="{DD94BC03-71D5-494E-878D-33768C81282E}" dt="2022-09-26T15:51:28.889" v="301" actId="6549"/>
      <pc:docMkLst>
        <pc:docMk/>
      </pc:docMkLst>
      <pc:sldChg chg="modSp mod">
        <pc:chgData name="Giovanna Cardona Camargo" userId="50211c78-a37b-4582-966f-5a9552c5f2c1" providerId="ADAL" clId="{DD94BC03-71D5-494E-878D-33768C81282E}" dt="2022-09-26T15:51:11.215" v="300" actId="1035"/>
        <pc:sldMkLst>
          <pc:docMk/>
          <pc:sldMk cId="0" sldId="267"/>
        </pc:sldMkLst>
        <pc:spChg chg="mod">
          <ac:chgData name="Giovanna Cardona Camargo" userId="50211c78-a37b-4582-966f-5a9552c5f2c1" providerId="ADAL" clId="{DD94BC03-71D5-494E-878D-33768C81282E}" dt="2022-09-26T15:50:53.235" v="290" actId="14100"/>
          <ac:spMkLst>
            <pc:docMk/>
            <pc:sldMk cId="0" sldId="267"/>
            <ac:spMk id="377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0:53.235" v="290" actId="14100"/>
          <ac:spMkLst>
            <pc:docMk/>
            <pc:sldMk cId="0" sldId="267"/>
            <ac:spMk id="379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0:53.235" v="290" actId="14100"/>
          <ac:spMkLst>
            <pc:docMk/>
            <pc:sldMk cId="0" sldId="267"/>
            <ac:spMk id="381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03.874" v="295" actId="1035"/>
          <ac:spMkLst>
            <pc:docMk/>
            <pc:sldMk cId="0" sldId="267"/>
            <ac:spMk id="383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03.874" v="295" actId="1035"/>
          <ac:spMkLst>
            <pc:docMk/>
            <pc:sldMk cId="0" sldId="267"/>
            <ac:spMk id="384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03.874" v="295" actId="1035"/>
          <ac:spMkLst>
            <pc:docMk/>
            <pc:sldMk cId="0" sldId="267"/>
            <ac:spMk id="385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03.874" v="295" actId="1035"/>
          <ac:spMkLst>
            <pc:docMk/>
            <pc:sldMk cId="0" sldId="267"/>
            <ac:spMk id="386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03.874" v="295" actId="1035"/>
          <ac:spMkLst>
            <pc:docMk/>
            <pc:sldMk cId="0" sldId="267"/>
            <ac:spMk id="387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03.874" v="295" actId="1035"/>
          <ac:spMkLst>
            <pc:docMk/>
            <pc:sldMk cId="0" sldId="267"/>
            <ac:spMk id="388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11.215" v="300" actId="1035"/>
          <ac:spMkLst>
            <pc:docMk/>
            <pc:sldMk cId="0" sldId="267"/>
            <ac:spMk id="389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11.215" v="300" actId="1035"/>
          <ac:spMkLst>
            <pc:docMk/>
            <pc:sldMk cId="0" sldId="267"/>
            <ac:spMk id="390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11.215" v="300" actId="1035"/>
          <ac:spMkLst>
            <pc:docMk/>
            <pc:sldMk cId="0" sldId="267"/>
            <ac:spMk id="391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11.215" v="300" actId="1035"/>
          <ac:spMkLst>
            <pc:docMk/>
            <pc:sldMk cId="0" sldId="267"/>
            <ac:spMk id="392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11.215" v="300" actId="1035"/>
          <ac:spMkLst>
            <pc:docMk/>
            <pc:sldMk cId="0" sldId="267"/>
            <ac:spMk id="393" creationId="{00000000-0000-0000-0000-000000000000}"/>
          </ac:spMkLst>
        </pc:spChg>
        <pc:spChg chg="mod">
          <ac:chgData name="Giovanna Cardona Camargo" userId="50211c78-a37b-4582-966f-5a9552c5f2c1" providerId="ADAL" clId="{DD94BC03-71D5-494E-878D-33768C81282E}" dt="2022-09-26T15:51:11.215" v="300" actId="1035"/>
          <ac:spMkLst>
            <pc:docMk/>
            <pc:sldMk cId="0" sldId="267"/>
            <ac:spMk id="394" creationId="{00000000-0000-0000-0000-000000000000}"/>
          </ac:spMkLst>
        </pc:spChg>
        <pc:grpChg chg="mod">
          <ac:chgData name="Giovanna Cardona Camargo" userId="50211c78-a37b-4582-966f-5a9552c5f2c1" providerId="ADAL" clId="{DD94BC03-71D5-494E-878D-33768C81282E}" dt="2022-09-26T15:50:35.709" v="284" actId="1076"/>
          <ac:grpSpMkLst>
            <pc:docMk/>
            <pc:sldMk cId="0" sldId="267"/>
            <ac:grpSpMk id="376" creationId="{00000000-0000-0000-0000-000000000000}"/>
          </ac:grpSpMkLst>
        </pc:grpChg>
      </pc:sldChg>
      <pc:sldChg chg="modSp mod">
        <pc:chgData name="Giovanna Cardona Camargo" userId="50211c78-a37b-4582-966f-5a9552c5f2c1" providerId="ADAL" clId="{DD94BC03-71D5-494E-878D-33768C81282E}" dt="2022-09-26T15:51:28.889" v="301" actId="6549"/>
        <pc:sldMkLst>
          <pc:docMk/>
          <pc:sldMk cId="0" sldId="268"/>
        </pc:sldMkLst>
        <pc:spChg chg="mod">
          <ac:chgData name="Giovanna Cardona Camargo" userId="50211c78-a37b-4582-966f-5a9552c5f2c1" providerId="ADAL" clId="{DD94BC03-71D5-494E-878D-33768C81282E}" dt="2022-09-26T15:51:28.889" v="301" actId="6549"/>
          <ac:spMkLst>
            <pc:docMk/>
            <pc:sldMk cId="0" sldId="268"/>
            <ac:spMk id="411" creationId="{00000000-0000-0000-0000-000000000000}"/>
          </ac:spMkLst>
        </pc:spChg>
      </pc:sldChg>
      <pc:sldChg chg="addSp delSp modSp mod">
        <pc:chgData name="Giovanna Cardona Camargo" userId="50211c78-a37b-4582-966f-5a9552c5f2c1" providerId="ADAL" clId="{DD94BC03-71D5-494E-878D-33768C81282E}" dt="2022-09-26T15:46:58.192" v="267" actId="6549"/>
        <pc:sldMkLst>
          <pc:docMk/>
          <pc:sldMk cId="0" sldId="269"/>
        </pc:sldMkLst>
        <pc:spChg chg="add del ord">
          <ac:chgData name="Giovanna Cardona Camargo" userId="50211c78-a37b-4582-966f-5a9552c5f2c1" providerId="ADAL" clId="{DD94BC03-71D5-494E-878D-33768C81282E}" dt="2022-09-26T15:35:44.102" v="115" actId="21"/>
          <ac:spMkLst>
            <pc:docMk/>
            <pc:sldMk cId="0" sldId="269"/>
            <ac:spMk id="7" creationId="{0791F09E-72E8-A2D1-279C-5B6F6628433C}"/>
          </ac:spMkLst>
        </pc:spChg>
        <pc:spChg chg="add mod ord">
          <ac:chgData name="Giovanna Cardona Camargo" userId="50211c78-a37b-4582-966f-5a9552c5f2c1" providerId="ADAL" clId="{DD94BC03-71D5-494E-878D-33768C81282E}" dt="2022-09-26T15:32:55.919" v="84" actId="1076"/>
          <ac:spMkLst>
            <pc:docMk/>
            <pc:sldMk cId="0" sldId="269"/>
            <ac:spMk id="8" creationId="{0B03EF40-89E9-0236-7087-C707C542237B}"/>
          </ac:spMkLst>
        </pc:spChg>
        <pc:spChg chg="add mod ord">
          <ac:chgData name="Giovanna Cardona Camargo" userId="50211c78-a37b-4582-966f-5a9552c5f2c1" providerId="ADAL" clId="{DD94BC03-71D5-494E-878D-33768C81282E}" dt="2022-09-26T15:33:02.129" v="87" actId="167"/>
          <ac:spMkLst>
            <pc:docMk/>
            <pc:sldMk cId="0" sldId="269"/>
            <ac:spMk id="9" creationId="{30028680-5BBF-6337-A38F-8AAD7BF07A80}"/>
          </ac:spMkLst>
        </pc:spChg>
        <pc:spChg chg="add mod ord">
          <ac:chgData name="Giovanna Cardona Camargo" userId="50211c78-a37b-4582-966f-5a9552c5f2c1" providerId="ADAL" clId="{DD94BC03-71D5-494E-878D-33768C81282E}" dt="2022-09-26T15:33:07.796" v="90" actId="167"/>
          <ac:spMkLst>
            <pc:docMk/>
            <pc:sldMk cId="0" sldId="269"/>
            <ac:spMk id="10" creationId="{244B5202-BC11-E2B0-8A79-556A7D342D1F}"/>
          </ac:spMkLst>
        </pc:spChg>
        <pc:spChg chg="add mod ord">
          <ac:chgData name="Giovanna Cardona Camargo" userId="50211c78-a37b-4582-966f-5a9552c5f2c1" providerId="ADAL" clId="{DD94BC03-71D5-494E-878D-33768C81282E}" dt="2022-09-26T15:33:14.706" v="93" actId="167"/>
          <ac:spMkLst>
            <pc:docMk/>
            <pc:sldMk cId="0" sldId="269"/>
            <ac:spMk id="11" creationId="{91A42B8B-CDA6-6FCD-D661-570BEB92BFA0}"/>
          </ac:spMkLst>
        </pc:spChg>
        <pc:spChg chg="del mod">
          <ac:chgData name="Giovanna Cardona Camargo" userId="50211c78-a37b-4582-966f-5a9552c5f2c1" providerId="ADAL" clId="{DD94BC03-71D5-494E-878D-33768C81282E}" dt="2022-09-26T15:46:40.309" v="258" actId="478"/>
          <ac:spMkLst>
            <pc:docMk/>
            <pc:sldMk cId="0" sldId="269"/>
            <ac:spMk id="454" creationId="{00000000-0000-0000-0000-000000000000}"/>
          </ac:spMkLst>
        </pc:spChg>
        <pc:graphicFrameChg chg="mod modGraphic">
          <ac:chgData name="Giovanna Cardona Camargo" userId="50211c78-a37b-4582-966f-5a9552c5f2c1" providerId="ADAL" clId="{DD94BC03-71D5-494E-878D-33768C81282E}" dt="2022-09-26T15:46:58.192" v="267" actId="6549"/>
          <ac:graphicFrameMkLst>
            <pc:docMk/>
            <pc:sldMk cId="0" sldId="269"/>
            <ac:graphicFrameMk id="455" creationId="{00000000-0000-0000-0000-000000000000}"/>
          </ac:graphicFrameMkLst>
        </pc:graphicFrameChg>
        <pc:picChg chg="mod">
          <ac:chgData name="Giovanna Cardona Camargo" userId="50211c78-a37b-4582-966f-5a9552c5f2c1" providerId="ADAL" clId="{DD94BC03-71D5-494E-878D-33768C81282E}" dt="2022-09-26T15:24:08.730" v="28" actId="1076"/>
          <ac:picMkLst>
            <pc:docMk/>
            <pc:sldMk cId="0" sldId="269"/>
            <ac:picMk id="2" creationId="{0B572719-F0D6-A172-E5ED-3DFD756CFE96}"/>
          </ac:picMkLst>
        </pc:picChg>
        <pc:picChg chg="add mod">
          <ac:chgData name="Giovanna Cardona Camargo" userId="50211c78-a37b-4582-966f-5a9552c5f2c1" providerId="ADAL" clId="{DD94BC03-71D5-494E-878D-33768C81282E}" dt="2022-09-26T15:33:18.805" v="97" actId="1035"/>
          <ac:picMkLst>
            <pc:docMk/>
            <pc:sldMk cId="0" sldId="269"/>
            <ac:picMk id="3" creationId="{B2B423FB-AF60-419B-CD9C-D8BD79F893B4}"/>
          </ac:picMkLst>
        </pc:picChg>
        <pc:picChg chg="add mod">
          <ac:chgData name="Giovanna Cardona Camargo" userId="50211c78-a37b-4582-966f-5a9552c5f2c1" providerId="ADAL" clId="{DD94BC03-71D5-494E-878D-33768C81282E}" dt="2022-09-26T15:33:31.436" v="98" actId="1035"/>
          <ac:picMkLst>
            <pc:docMk/>
            <pc:sldMk cId="0" sldId="269"/>
            <ac:picMk id="4" creationId="{77031F9D-5315-7359-4FBC-180772AA0F03}"/>
          </ac:picMkLst>
        </pc:picChg>
        <pc:picChg chg="add del mod">
          <ac:chgData name="Giovanna Cardona Camargo" userId="50211c78-a37b-4582-966f-5a9552c5f2c1" providerId="ADAL" clId="{DD94BC03-71D5-494E-878D-33768C81282E}" dt="2022-09-26T15:25:39.776" v="40"/>
          <ac:picMkLst>
            <pc:docMk/>
            <pc:sldMk cId="0" sldId="269"/>
            <ac:picMk id="5" creationId="{81085AC8-F78C-3EFC-9C19-982CC789C014}"/>
          </ac:picMkLst>
        </pc:picChg>
        <pc:picChg chg="add del mod">
          <ac:chgData name="Giovanna Cardona Camargo" userId="50211c78-a37b-4582-966f-5a9552c5f2c1" providerId="ADAL" clId="{DD94BC03-71D5-494E-878D-33768C81282E}" dt="2022-09-26T15:25:39.776" v="40"/>
          <ac:picMkLst>
            <pc:docMk/>
            <pc:sldMk cId="0" sldId="269"/>
            <ac:picMk id="6" creationId="{B60B666C-125E-D539-604A-E94242C88ADE}"/>
          </ac:picMkLst>
        </pc:picChg>
        <pc:picChg chg="del">
          <ac:chgData name="Giovanna Cardona Camargo" userId="50211c78-a37b-4582-966f-5a9552c5f2c1" providerId="ADAL" clId="{DD94BC03-71D5-494E-878D-33768C81282E}" dt="2022-09-26T15:21:06.572" v="8" actId="21"/>
          <ac:picMkLst>
            <pc:docMk/>
            <pc:sldMk cId="0" sldId="269"/>
            <ac:picMk id="456" creationId="{00000000-0000-0000-0000-000000000000}"/>
          </ac:picMkLst>
        </pc:picChg>
        <pc:picChg chg="mod">
          <ac:chgData name="Giovanna Cardona Camargo" userId="50211c78-a37b-4582-966f-5a9552c5f2c1" providerId="ADAL" clId="{DD94BC03-71D5-494E-878D-33768C81282E}" dt="2022-09-26T15:24:08.730" v="28" actId="1076"/>
          <ac:picMkLst>
            <pc:docMk/>
            <pc:sldMk cId="0" sldId="269"/>
            <ac:picMk id="457" creationId="{00000000-0000-0000-0000-000000000000}"/>
          </ac:picMkLst>
        </pc:picChg>
        <pc:picChg chg="del">
          <ac:chgData name="Giovanna Cardona Camargo" userId="50211c78-a37b-4582-966f-5a9552c5f2c1" providerId="ADAL" clId="{DD94BC03-71D5-494E-878D-33768C81282E}" dt="2022-09-26T15:42:39.943" v="190" actId="478"/>
          <ac:picMkLst>
            <pc:docMk/>
            <pc:sldMk cId="0" sldId="269"/>
            <ac:picMk id="458" creationId="{00000000-0000-0000-0000-000000000000}"/>
          </ac:picMkLst>
        </pc:picChg>
        <pc:picChg chg="del">
          <ac:chgData name="Giovanna Cardona Camargo" userId="50211c78-a37b-4582-966f-5a9552c5f2c1" providerId="ADAL" clId="{DD94BC03-71D5-494E-878D-33768C81282E}" dt="2022-09-26T15:42:41.173" v="191" actId="478"/>
          <ac:picMkLst>
            <pc:docMk/>
            <pc:sldMk cId="0" sldId="269"/>
            <ac:picMk id="459" creationId="{00000000-0000-0000-0000-000000000000}"/>
          </ac:picMkLst>
        </pc:picChg>
      </pc:sldChg>
      <pc:sldChg chg="addSp delSp modSp del mod">
        <pc:chgData name="Giovanna Cardona Camargo" userId="50211c78-a37b-4582-966f-5a9552c5f2c1" providerId="ADAL" clId="{DD94BC03-71D5-494E-878D-33768C81282E}" dt="2022-09-26T15:42:33.959" v="189" actId="47"/>
        <pc:sldMkLst>
          <pc:docMk/>
          <pc:sldMk cId="0" sldId="270"/>
        </pc:sldMkLst>
        <pc:spChg chg="add del mod">
          <ac:chgData name="Giovanna Cardona Camargo" userId="50211c78-a37b-4582-966f-5a9552c5f2c1" providerId="ADAL" clId="{DD94BC03-71D5-494E-878D-33768C81282E}" dt="2022-09-26T15:42:30.699" v="187" actId="21"/>
          <ac:spMkLst>
            <pc:docMk/>
            <pc:sldMk cId="0" sldId="270"/>
            <ac:spMk id="3" creationId="{351456DF-4170-BED4-0D1A-C49F5B62A0DF}"/>
          </ac:spMkLst>
        </pc:spChg>
        <pc:graphicFrameChg chg="mod modGraphic">
          <ac:chgData name="Giovanna Cardona Camargo" userId="50211c78-a37b-4582-966f-5a9552c5f2c1" providerId="ADAL" clId="{DD94BC03-71D5-494E-878D-33768C81282E}" dt="2022-09-26T15:41:56.635" v="180" actId="2165"/>
          <ac:graphicFrameMkLst>
            <pc:docMk/>
            <pc:sldMk cId="0" sldId="270"/>
            <ac:graphicFrameMk id="467" creationId="{00000000-0000-0000-0000-000000000000}"/>
          </ac:graphicFrameMkLst>
        </pc:graphicFrameChg>
        <pc:picChg chg="add del mod">
          <ac:chgData name="Giovanna Cardona Camargo" userId="50211c78-a37b-4582-966f-5a9552c5f2c1" providerId="ADAL" clId="{DD94BC03-71D5-494E-878D-33768C81282E}" dt="2022-09-26T15:42:23.286" v="185" actId="21"/>
          <ac:picMkLst>
            <pc:docMk/>
            <pc:sldMk cId="0" sldId="270"/>
            <ac:picMk id="2" creationId="{4639715E-51BF-8ED1-C2B5-AF9286962168}"/>
          </ac:picMkLst>
        </pc:picChg>
        <pc:picChg chg="del">
          <ac:chgData name="Giovanna Cardona Camargo" userId="50211c78-a37b-4582-966f-5a9552c5f2c1" providerId="ADAL" clId="{DD94BC03-71D5-494E-878D-33768C81282E}" dt="2022-09-26T15:20:26.882" v="2" actId="21"/>
          <ac:picMkLst>
            <pc:docMk/>
            <pc:sldMk cId="0" sldId="270"/>
            <ac:picMk id="469" creationId="{00000000-0000-0000-0000-000000000000}"/>
          </ac:picMkLst>
        </pc:picChg>
        <pc:picChg chg="del">
          <ac:chgData name="Giovanna Cardona Camargo" userId="50211c78-a37b-4582-966f-5a9552c5f2c1" providerId="ADAL" clId="{DD94BC03-71D5-494E-878D-33768C81282E}" dt="2022-09-26T15:42:06.270" v="182" actId="478"/>
          <ac:picMkLst>
            <pc:docMk/>
            <pc:sldMk cId="0" sldId="270"/>
            <ac:picMk id="470" creationId="{00000000-0000-0000-0000-000000000000}"/>
          </ac:picMkLst>
        </pc:picChg>
        <pc:picChg chg="del">
          <ac:chgData name="Giovanna Cardona Camargo" userId="50211c78-a37b-4582-966f-5a9552c5f2c1" providerId="ADAL" clId="{DD94BC03-71D5-494E-878D-33768C81282E}" dt="2022-09-26T15:42:04.493" v="181" actId="478"/>
          <ac:picMkLst>
            <pc:docMk/>
            <pc:sldMk cId="0" sldId="270"/>
            <ac:picMk id="471" creationId="{00000000-0000-0000-0000-000000000000}"/>
          </ac:picMkLst>
        </pc:picChg>
      </pc:sldChg>
      <pc:sldChg chg="addSp delSp modSp mod">
        <pc:chgData name="Giovanna Cardona Camargo" userId="50211c78-a37b-4582-966f-5a9552c5f2c1" providerId="ADAL" clId="{DD94BC03-71D5-494E-878D-33768C81282E}" dt="2022-09-26T15:46:28.322" v="256" actId="1038"/>
        <pc:sldMkLst>
          <pc:docMk/>
          <pc:sldMk cId="0" sldId="271"/>
        </pc:sldMkLst>
        <pc:spChg chg="add del mod">
          <ac:chgData name="Giovanna Cardona Camargo" userId="50211c78-a37b-4582-966f-5a9552c5f2c1" providerId="ADAL" clId="{DD94BC03-71D5-494E-878D-33768C81282E}" dt="2022-09-26T15:43:59.199" v="228" actId="478"/>
          <ac:spMkLst>
            <pc:docMk/>
            <pc:sldMk cId="0" sldId="271"/>
            <ac:spMk id="3" creationId="{C0AC5F80-58DD-C35D-BDEE-950244252C09}"/>
          </ac:spMkLst>
        </pc:spChg>
        <pc:spChg chg="add del mod">
          <ac:chgData name="Giovanna Cardona Camargo" userId="50211c78-a37b-4582-966f-5a9552c5f2c1" providerId="ADAL" clId="{DD94BC03-71D5-494E-878D-33768C81282E}" dt="2022-09-26T15:43:27.282" v="218" actId="478"/>
          <ac:spMkLst>
            <pc:docMk/>
            <pc:sldMk cId="0" sldId="271"/>
            <ac:spMk id="4" creationId="{7065A564-3EFC-125A-F2DF-E43B1C7D1C97}"/>
          </ac:spMkLst>
        </pc:spChg>
        <pc:spChg chg="add mod ord">
          <ac:chgData name="Giovanna Cardona Camargo" userId="50211c78-a37b-4582-966f-5a9552c5f2c1" providerId="ADAL" clId="{DD94BC03-71D5-494E-878D-33768C81282E}" dt="2022-09-26T15:46:28.322" v="256" actId="1038"/>
          <ac:spMkLst>
            <pc:docMk/>
            <pc:sldMk cId="0" sldId="271"/>
            <ac:spMk id="5" creationId="{A16752A8-214A-AD2A-B6A4-7C0D19164450}"/>
          </ac:spMkLst>
        </pc:spChg>
        <pc:spChg chg="add mod ord">
          <ac:chgData name="Giovanna Cardona Camargo" userId="50211c78-a37b-4582-966f-5a9552c5f2c1" providerId="ADAL" clId="{DD94BC03-71D5-494E-878D-33768C81282E}" dt="2022-09-26T15:46:28.322" v="256" actId="1038"/>
          <ac:spMkLst>
            <pc:docMk/>
            <pc:sldMk cId="0" sldId="271"/>
            <ac:spMk id="6" creationId="{E9BD0CF3-BC86-6154-8B41-3CF008E85826}"/>
          </ac:spMkLst>
        </pc:spChg>
        <pc:spChg chg="del">
          <ac:chgData name="Giovanna Cardona Camargo" userId="50211c78-a37b-4582-966f-5a9552c5f2c1" providerId="ADAL" clId="{DD94BC03-71D5-494E-878D-33768C81282E}" dt="2022-09-26T15:43:16.459" v="215" actId="21"/>
          <ac:spMkLst>
            <pc:docMk/>
            <pc:sldMk cId="0" sldId="271"/>
            <ac:spMk id="478" creationId="{00000000-0000-0000-0000-000000000000}"/>
          </ac:spMkLst>
        </pc:spChg>
        <pc:graphicFrameChg chg="mod modGraphic">
          <ac:chgData name="Giovanna Cardona Camargo" userId="50211c78-a37b-4582-966f-5a9552c5f2c1" providerId="ADAL" clId="{DD94BC03-71D5-494E-878D-33768C81282E}" dt="2022-09-26T15:43:21.777" v="216" actId="1076"/>
          <ac:graphicFrameMkLst>
            <pc:docMk/>
            <pc:sldMk cId="0" sldId="271"/>
            <ac:graphicFrameMk id="479" creationId="{00000000-0000-0000-0000-000000000000}"/>
          </ac:graphicFrameMkLst>
        </pc:graphicFrameChg>
        <pc:picChg chg="add mod">
          <ac:chgData name="Giovanna Cardona Camargo" userId="50211c78-a37b-4582-966f-5a9552c5f2c1" providerId="ADAL" clId="{DD94BC03-71D5-494E-878D-33768C81282E}" dt="2022-09-26T15:46:28.322" v="256" actId="1038"/>
          <ac:picMkLst>
            <pc:docMk/>
            <pc:sldMk cId="0" sldId="271"/>
            <ac:picMk id="2" creationId="{B470A81B-B4A9-3AC1-087F-606EAC74A9B2}"/>
          </ac:picMkLst>
        </pc:picChg>
        <pc:picChg chg="mod">
          <ac:chgData name="Giovanna Cardona Camargo" userId="50211c78-a37b-4582-966f-5a9552c5f2c1" providerId="ADAL" clId="{DD94BC03-71D5-494E-878D-33768C81282E}" dt="2022-09-26T15:46:28.322" v="256" actId="1038"/>
          <ac:picMkLst>
            <pc:docMk/>
            <pc:sldMk cId="0" sldId="271"/>
            <ac:picMk id="480" creationId="{00000000-0000-0000-0000-000000000000}"/>
          </ac:picMkLst>
        </pc:picChg>
        <pc:picChg chg="del">
          <ac:chgData name="Giovanna Cardona Camargo" userId="50211c78-a37b-4582-966f-5a9552c5f2c1" providerId="ADAL" clId="{DD94BC03-71D5-494E-878D-33768C81282E}" dt="2022-09-26T15:22:37.064" v="15" actId="21"/>
          <ac:picMkLst>
            <pc:docMk/>
            <pc:sldMk cId="0" sldId="271"/>
            <ac:picMk id="481" creationId="{00000000-0000-0000-0000-000000000000}"/>
          </ac:picMkLst>
        </pc:picChg>
      </pc:sldChg>
      <pc:sldChg chg="modSp mod">
        <pc:chgData name="Giovanna Cardona Camargo" userId="50211c78-a37b-4582-966f-5a9552c5f2c1" providerId="ADAL" clId="{DD94BC03-71D5-494E-878D-33768C81282E}" dt="2022-09-26T15:28:32.760" v="53" actId="1076"/>
        <pc:sldMkLst>
          <pc:docMk/>
          <pc:sldMk cId="3296353424" sldId="3826"/>
        </pc:sldMkLst>
        <pc:spChg chg="mod">
          <ac:chgData name="Giovanna Cardona Camargo" userId="50211c78-a37b-4582-966f-5a9552c5f2c1" providerId="ADAL" clId="{DD94BC03-71D5-494E-878D-33768C81282E}" dt="2022-09-26T15:28:32.760" v="53" actId="1076"/>
          <ac:spMkLst>
            <pc:docMk/>
            <pc:sldMk cId="3296353424" sldId="3826"/>
            <ac:spMk id="52" creationId="{E9A5C68E-9172-03F9-C06C-0ADA4E05FC5D}"/>
          </ac:spMkLst>
        </pc:spChg>
        <pc:picChg chg="mod">
          <ac:chgData name="Giovanna Cardona Camargo" userId="50211c78-a37b-4582-966f-5a9552c5f2c1" providerId="ADAL" clId="{DD94BC03-71D5-494E-878D-33768C81282E}" dt="2022-09-26T15:28:27.436" v="52" actId="1076"/>
          <ac:picMkLst>
            <pc:docMk/>
            <pc:sldMk cId="3296353424" sldId="3826"/>
            <ac:picMk id="50" creationId="{34C9FCEF-C2C0-EAB4-D739-8481747D5877}"/>
          </ac:picMkLst>
        </pc:picChg>
      </pc:sldChg>
      <pc:sldChg chg="delSp modSp">
        <pc:chgData name="Giovanna Cardona Camargo" userId="50211c78-a37b-4582-966f-5a9552c5f2c1" providerId="ADAL" clId="{DD94BC03-71D5-494E-878D-33768C81282E}" dt="2022-09-26T15:29:06.920" v="58" actId="18245"/>
        <pc:sldMkLst>
          <pc:docMk/>
          <pc:sldMk cId="548587718" sldId="3829"/>
        </pc:sldMkLst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6" creationId="{77762B82-7631-D93D-9462-53B83BC411DC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8" creationId="{5CC4C4B9-1C19-86E2-1051-1937C8B3D9A5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9" creationId="{083C1C58-6937-7607-A129-D8F6F94865B5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0" creationId="{0615021F-6586-3F43-7D4A-23A4BDEDDBB0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1" creationId="{A94B3CF1-4595-B694-1354-5E9A824973C5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2" creationId="{EBCF10AF-05A2-550F-C6DC-A237CB8C98B5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3" creationId="{831A0557-9C4C-0BD1-EED8-93FAF6109728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4" creationId="{4ADBBE6B-2ADD-82D6-1676-01511799500F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5" creationId="{934C7CA3-B1EA-8019-F86B-6AEF777A3284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6" creationId="{28F97F5C-725C-EEE2-8591-0714A94B1EB5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7" creationId="{B1E36BC7-CB7E-2EA4-1BE1-A616ADB995A1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8" creationId="{345F8463-1034-251C-12BA-106F4789D7B8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19" creationId="{9470A81F-AAF4-8936-426C-4ED5985AD173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20" creationId="{7DA92B94-810F-A2A2-04BB-18621A30DBD8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21" creationId="{969C4352-AF60-CFAD-65BE-58B6C312AE8A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22" creationId="{D0EAD2ED-95DC-577F-34BE-0EE28532012F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23" creationId="{6C5C2111-563B-0650-0183-B9CA5DFF5598}"/>
          </ac:spMkLst>
        </pc:spChg>
        <pc:spChg chg="mod">
          <ac:chgData name="Giovanna Cardona Camargo" userId="50211c78-a37b-4582-966f-5a9552c5f2c1" providerId="ADAL" clId="{DD94BC03-71D5-494E-878D-33768C81282E}" dt="2022-09-26T15:28:57.199" v="56" actId="18245"/>
          <ac:spMkLst>
            <pc:docMk/>
            <pc:sldMk cId="548587718" sldId="3829"/>
            <ac:spMk id="31" creationId="{9F9777B8-0986-E150-780D-2362A8F5B3D1}"/>
          </ac:spMkLst>
        </pc:spChg>
        <pc:spChg chg="mod">
          <ac:chgData name="Giovanna Cardona Camargo" userId="50211c78-a37b-4582-966f-5a9552c5f2c1" providerId="ADAL" clId="{DD94BC03-71D5-494E-878D-33768C81282E}" dt="2022-09-26T15:29:01.768" v="57" actId="18245"/>
          <ac:spMkLst>
            <pc:docMk/>
            <pc:sldMk cId="548587718" sldId="3829"/>
            <ac:spMk id="33" creationId="{A33A4A3E-F778-B52F-AF31-2EA61104A4E7}"/>
          </ac:spMkLst>
        </pc:spChg>
        <pc:spChg chg="mod">
          <ac:chgData name="Giovanna Cardona Camargo" userId="50211c78-a37b-4582-966f-5a9552c5f2c1" providerId="ADAL" clId="{DD94BC03-71D5-494E-878D-33768C81282E}" dt="2022-09-26T15:29:01.768" v="57" actId="18245"/>
          <ac:spMkLst>
            <pc:docMk/>
            <pc:sldMk cId="548587718" sldId="3829"/>
            <ac:spMk id="34" creationId="{4DCAAC9A-D673-9E40-2F58-049A93D73309}"/>
          </ac:spMkLst>
        </pc:spChg>
        <pc:spChg chg="mod">
          <ac:chgData name="Giovanna Cardona Camargo" userId="50211c78-a37b-4582-966f-5a9552c5f2c1" providerId="ADAL" clId="{DD94BC03-71D5-494E-878D-33768C81282E}" dt="2022-09-26T15:29:01.768" v="57" actId="18245"/>
          <ac:spMkLst>
            <pc:docMk/>
            <pc:sldMk cId="548587718" sldId="3829"/>
            <ac:spMk id="35" creationId="{63B2AB53-2EE5-C2EC-1462-572827B25DDB}"/>
          </ac:spMkLst>
        </pc:spChg>
        <pc:spChg chg="mod">
          <ac:chgData name="Giovanna Cardona Camargo" userId="50211c78-a37b-4582-966f-5a9552c5f2c1" providerId="ADAL" clId="{DD94BC03-71D5-494E-878D-33768C81282E}" dt="2022-09-26T15:29:01.768" v="57" actId="18245"/>
          <ac:spMkLst>
            <pc:docMk/>
            <pc:sldMk cId="548587718" sldId="3829"/>
            <ac:spMk id="36" creationId="{A8BC3B7F-0E4C-5B72-009D-80DB4F3C14A9}"/>
          </ac:spMkLst>
        </pc:spChg>
        <pc:spChg chg="mod">
          <ac:chgData name="Giovanna Cardona Camargo" userId="50211c78-a37b-4582-966f-5a9552c5f2c1" providerId="ADAL" clId="{DD94BC03-71D5-494E-878D-33768C81282E}" dt="2022-09-26T15:29:01.768" v="57" actId="18245"/>
          <ac:spMkLst>
            <pc:docMk/>
            <pc:sldMk cId="548587718" sldId="3829"/>
            <ac:spMk id="37" creationId="{76C42CE5-D99C-1A5D-013B-127EB4212DD9}"/>
          </ac:spMkLst>
        </pc:spChg>
        <pc:spChg chg="mod">
          <ac:chgData name="Giovanna Cardona Camargo" userId="50211c78-a37b-4582-966f-5a9552c5f2c1" providerId="ADAL" clId="{DD94BC03-71D5-494E-878D-33768C81282E}" dt="2022-09-26T15:29:01.768" v="57" actId="18245"/>
          <ac:spMkLst>
            <pc:docMk/>
            <pc:sldMk cId="548587718" sldId="3829"/>
            <ac:spMk id="38" creationId="{165304FE-D4B8-ECD5-CFFE-753505CD5159}"/>
          </ac:spMkLst>
        </pc:spChg>
        <pc:spChg chg="mod">
          <ac:chgData name="Giovanna Cardona Camargo" userId="50211c78-a37b-4582-966f-5a9552c5f2c1" providerId="ADAL" clId="{DD94BC03-71D5-494E-878D-33768C81282E}" dt="2022-09-26T15:29:06.920" v="58" actId="18245"/>
          <ac:spMkLst>
            <pc:docMk/>
            <pc:sldMk cId="548587718" sldId="3829"/>
            <ac:spMk id="40" creationId="{CE9C51E9-FD27-1B05-C62A-75EAE3FEE00E}"/>
          </ac:spMkLst>
        </pc:spChg>
        <pc:spChg chg="mod">
          <ac:chgData name="Giovanna Cardona Camargo" userId="50211c78-a37b-4582-966f-5a9552c5f2c1" providerId="ADAL" clId="{DD94BC03-71D5-494E-878D-33768C81282E}" dt="2022-09-26T15:29:06.920" v="58" actId="18245"/>
          <ac:spMkLst>
            <pc:docMk/>
            <pc:sldMk cId="548587718" sldId="3829"/>
            <ac:spMk id="41" creationId="{9452CF52-77ED-E82A-702A-859BF2061653}"/>
          </ac:spMkLst>
        </pc:spChg>
        <pc:spChg chg="mod">
          <ac:chgData name="Giovanna Cardona Camargo" userId="50211c78-a37b-4582-966f-5a9552c5f2c1" providerId="ADAL" clId="{DD94BC03-71D5-494E-878D-33768C81282E}" dt="2022-09-26T15:29:06.920" v="58" actId="18245"/>
          <ac:spMkLst>
            <pc:docMk/>
            <pc:sldMk cId="548587718" sldId="3829"/>
            <ac:spMk id="42" creationId="{C39D99A9-B70C-DF70-8079-46CF3203EC8A}"/>
          </ac:spMkLst>
        </pc:spChg>
        <pc:spChg chg="mod">
          <ac:chgData name="Giovanna Cardona Camargo" userId="50211c78-a37b-4582-966f-5a9552c5f2c1" providerId="ADAL" clId="{DD94BC03-71D5-494E-878D-33768C81282E}" dt="2022-09-26T15:29:06.920" v="58" actId="18245"/>
          <ac:spMkLst>
            <pc:docMk/>
            <pc:sldMk cId="548587718" sldId="3829"/>
            <ac:spMk id="43" creationId="{89D3DDF5-AF7E-7D8B-B42E-DD56E1B9D0D6}"/>
          </ac:spMkLst>
        </pc:spChg>
        <pc:spChg chg="mod">
          <ac:chgData name="Giovanna Cardona Camargo" userId="50211c78-a37b-4582-966f-5a9552c5f2c1" providerId="ADAL" clId="{DD94BC03-71D5-494E-878D-33768C81282E}" dt="2022-09-26T15:29:06.920" v="58" actId="18245"/>
          <ac:spMkLst>
            <pc:docMk/>
            <pc:sldMk cId="548587718" sldId="3829"/>
            <ac:spMk id="44" creationId="{E2590603-6014-B270-433E-5A569C9DDE45}"/>
          </ac:spMkLst>
        </pc:spChg>
        <pc:spChg chg="mod">
          <ac:chgData name="Giovanna Cardona Camargo" userId="50211c78-a37b-4582-966f-5a9552c5f2c1" providerId="ADAL" clId="{DD94BC03-71D5-494E-878D-33768C81282E}" dt="2022-09-26T15:29:06.920" v="58" actId="18245"/>
          <ac:spMkLst>
            <pc:docMk/>
            <pc:sldMk cId="548587718" sldId="3829"/>
            <ac:spMk id="45" creationId="{7611C3A9-16AF-10B8-288D-7248334451E6}"/>
          </ac:spMkLst>
        </pc:spChg>
        <pc:grpChg chg="mod">
          <ac:chgData name="Giovanna Cardona Camargo" userId="50211c78-a37b-4582-966f-5a9552c5f2c1" providerId="ADAL" clId="{DD94BC03-71D5-494E-878D-33768C81282E}" dt="2022-09-26T15:28:57.199" v="56" actId="18245"/>
          <ac:grpSpMkLst>
            <pc:docMk/>
            <pc:sldMk cId="548587718" sldId="3829"/>
            <ac:grpSpMk id="5" creationId="{361E9B61-56EC-86D3-21CF-B4D9184375BA}"/>
          </ac:grpSpMkLst>
        </pc:grpChg>
        <pc:grpChg chg="mod">
          <ac:chgData name="Giovanna Cardona Camargo" userId="50211c78-a37b-4582-966f-5a9552c5f2c1" providerId="ADAL" clId="{DD94BC03-71D5-494E-878D-33768C81282E}" dt="2022-09-26T15:29:01.768" v="57" actId="18245"/>
          <ac:grpSpMkLst>
            <pc:docMk/>
            <pc:sldMk cId="548587718" sldId="3829"/>
            <ac:grpSpMk id="32" creationId="{BE4F8359-D437-1514-9F28-8246798150DA}"/>
          </ac:grpSpMkLst>
        </pc:grpChg>
        <pc:grpChg chg="mod">
          <ac:chgData name="Giovanna Cardona Camargo" userId="50211c78-a37b-4582-966f-5a9552c5f2c1" providerId="ADAL" clId="{DD94BC03-71D5-494E-878D-33768C81282E}" dt="2022-09-26T15:29:06.920" v="58" actId="18245"/>
          <ac:grpSpMkLst>
            <pc:docMk/>
            <pc:sldMk cId="548587718" sldId="3829"/>
            <ac:grpSpMk id="39" creationId="{9210FA5D-ED2E-FD6B-87EB-5EDE265374E4}"/>
          </ac:grpSpMkLst>
        </pc:grpChg>
        <pc:graphicFrameChg chg="del mod">
          <ac:chgData name="Giovanna Cardona Camargo" userId="50211c78-a37b-4582-966f-5a9552c5f2c1" providerId="ADAL" clId="{DD94BC03-71D5-494E-878D-33768C81282E}" dt="2022-09-26T15:29:06.920" v="58" actId="18245"/>
          <ac:graphicFrameMkLst>
            <pc:docMk/>
            <pc:sldMk cId="548587718" sldId="3829"/>
            <ac:graphicFrameMk id="24" creationId="{F844E440-D9ED-BD23-CF54-798D5571CED3}"/>
          </ac:graphicFrameMkLst>
        </pc:graphicFrameChg>
        <pc:graphicFrameChg chg="del">
          <ac:chgData name="Giovanna Cardona Camargo" userId="50211c78-a37b-4582-966f-5a9552c5f2c1" providerId="ADAL" clId="{DD94BC03-71D5-494E-878D-33768C81282E}" dt="2022-09-26T15:29:01.768" v="57" actId="18245"/>
          <ac:graphicFrameMkLst>
            <pc:docMk/>
            <pc:sldMk cId="548587718" sldId="3829"/>
            <ac:graphicFrameMk id="27" creationId="{5C529BB6-171A-EF70-A504-CCF227EBD713}"/>
          </ac:graphicFrameMkLst>
        </pc:graphicFrameChg>
        <pc:graphicFrameChg chg="del">
          <ac:chgData name="Giovanna Cardona Camargo" userId="50211c78-a37b-4582-966f-5a9552c5f2c1" providerId="ADAL" clId="{DD94BC03-71D5-494E-878D-33768C81282E}" dt="2022-09-26T15:28:57.199" v="56" actId="18245"/>
          <ac:graphicFrameMkLst>
            <pc:docMk/>
            <pc:sldMk cId="548587718" sldId="3829"/>
            <ac:graphicFrameMk id="29" creationId="{5E29BED3-0E1D-8065-0E68-6903A8302518}"/>
          </ac:graphicFrameMkLst>
        </pc:graphicFrameChg>
      </pc:sldChg>
      <pc:sldChg chg="modSp add del mod">
        <pc:chgData name="Giovanna Cardona Camargo" userId="50211c78-a37b-4582-966f-5a9552c5f2c1" providerId="ADAL" clId="{DD94BC03-71D5-494E-878D-33768C81282E}" dt="2022-09-26T15:24:16.112" v="29" actId="47"/>
        <pc:sldMkLst>
          <pc:docMk/>
          <pc:sldMk cId="1499161055" sldId="3834"/>
        </pc:sldMkLst>
        <pc:graphicFrameChg chg="modGraphic">
          <ac:chgData name="Giovanna Cardona Camargo" userId="50211c78-a37b-4582-966f-5a9552c5f2c1" providerId="ADAL" clId="{DD94BC03-71D5-494E-878D-33768C81282E}" dt="2022-09-26T15:23:50.553" v="26" actId="14734"/>
          <ac:graphicFrameMkLst>
            <pc:docMk/>
            <pc:sldMk cId="1499161055" sldId="3834"/>
            <ac:graphicFrameMk id="455" creationId="{00000000-0000-0000-0000-000000000000}"/>
          </ac:graphicFrameMkLst>
        </pc:graphicFrameChg>
      </pc:sldChg>
      <pc:sldChg chg="addSp delSp modSp add mod">
        <pc:chgData name="Giovanna Cardona Camargo" userId="50211c78-a37b-4582-966f-5a9552c5f2c1" providerId="ADAL" clId="{DD94BC03-71D5-494E-878D-33768C81282E}" dt="2022-09-26T15:46:11.946" v="255" actId="20577"/>
        <pc:sldMkLst>
          <pc:docMk/>
          <pc:sldMk cId="4267380783" sldId="3834"/>
        </pc:sldMkLst>
        <pc:spChg chg="add del mod">
          <ac:chgData name="Giovanna Cardona Camargo" userId="50211c78-a37b-4582-966f-5a9552c5f2c1" providerId="ADAL" clId="{DD94BC03-71D5-494E-878D-33768C81282E}" dt="2022-09-26T15:40:22.314" v="178" actId="21"/>
          <ac:spMkLst>
            <pc:docMk/>
            <pc:sldMk cId="4267380783" sldId="3834"/>
            <ac:spMk id="7" creationId="{3BC1935E-DA55-7B7D-C034-7BC8A029308C}"/>
          </ac:spMkLst>
        </pc:spChg>
        <pc:spChg chg="add mod">
          <ac:chgData name="Giovanna Cardona Camargo" userId="50211c78-a37b-4582-966f-5a9552c5f2c1" providerId="ADAL" clId="{DD94BC03-71D5-494E-878D-33768C81282E}" dt="2022-09-26T15:45:34.217" v="240" actId="1076"/>
          <ac:spMkLst>
            <pc:docMk/>
            <pc:sldMk cId="4267380783" sldId="3834"/>
            <ac:spMk id="8" creationId="{A279A53B-A5EC-87FB-9909-C59B63F48A88}"/>
          </ac:spMkLst>
        </pc:spChg>
        <pc:spChg chg="add mod ord">
          <ac:chgData name="Giovanna Cardona Camargo" userId="50211c78-a37b-4582-966f-5a9552c5f2c1" providerId="ADAL" clId="{DD94BC03-71D5-494E-878D-33768C81282E}" dt="2022-09-26T15:45:15.954" v="232" actId="1076"/>
          <ac:spMkLst>
            <pc:docMk/>
            <pc:sldMk cId="4267380783" sldId="3834"/>
            <ac:spMk id="9" creationId="{DD0DAB4B-E2B5-D2E6-26EE-A3FD8E912918}"/>
          </ac:spMkLst>
        </pc:spChg>
        <pc:spChg chg="add mod ord">
          <ac:chgData name="Giovanna Cardona Camargo" userId="50211c78-a37b-4582-966f-5a9552c5f2c1" providerId="ADAL" clId="{DD94BC03-71D5-494E-878D-33768C81282E}" dt="2022-09-26T15:45:15.954" v="232" actId="1076"/>
          <ac:spMkLst>
            <pc:docMk/>
            <pc:sldMk cId="4267380783" sldId="3834"/>
            <ac:spMk id="10" creationId="{F05F65B7-E572-751A-A95B-F2D2D0491168}"/>
          </ac:spMkLst>
        </pc:spChg>
        <pc:spChg chg="add mod ord">
          <ac:chgData name="Giovanna Cardona Camargo" userId="50211c78-a37b-4582-966f-5a9552c5f2c1" providerId="ADAL" clId="{DD94BC03-71D5-494E-878D-33768C81282E}" dt="2022-09-26T15:45:15.954" v="232" actId="1076"/>
          <ac:spMkLst>
            <pc:docMk/>
            <pc:sldMk cId="4267380783" sldId="3834"/>
            <ac:spMk id="11" creationId="{8FEBA530-FA0C-6970-BAE0-90F5EFCE75E1}"/>
          </ac:spMkLst>
        </pc:spChg>
        <pc:graphicFrameChg chg="mod modGraphic">
          <ac:chgData name="Giovanna Cardona Camargo" userId="50211c78-a37b-4582-966f-5a9552c5f2c1" providerId="ADAL" clId="{DD94BC03-71D5-494E-878D-33768C81282E}" dt="2022-09-26T15:46:11.946" v="255" actId="20577"/>
          <ac:graphicFrameMkLst>
            <pc:docMk/>
            <pc:sldMk cId="4267380783" sldId="3834"/>
            <ac:graphicFrameMk id="455" creationId="{00000000-0000-0000-0000-000000000000}"/>
          </ac:graphicFrameMkLst>
        </pc:graphicFrameChg>
        <pc:picChg chg="del">
          <ac:chgData name="Giovanna Cardona Camargo" userId="50211c78-a37b-4582-966f-5a9552c5f2c1" providerId="ADAL" clId="{DD94BC03-71D5-494E-878D-33768C81282E}" dt="2022-09-26T15:24:36.420" v="32" actId="478"/>
          <ac:picMkLst>
            <pc:docMk/>
            <pc:sldMk cId="4267380783" sldId="3834"/>
            <ac:picMk id="2" creationId="{0B572719-F0D6-A172-E5ED-3DFD756CFE96}"/>
          </ac:picMkLst>
        </pc:picChg>
        <pc:picChg chg="del">
          <ac:chgData name="Giovanna Cardona Camargo" userId="50211c78-a37b-4582-966f-5a9552c5f2c1" providerId="ADAL" clId="{DD94BC03-71D5-494E-878D-33768C81282E}" dt="2022-09-26T15:24:36.420" v="32" actId="478"/>
          <ac:picMkLst>
            <pc:docMk/>
            <pc:sldMk cId="4267380783" sldId="3834"/>
            <ac:picMk id="3" creationId="{B2B423FB-AF60-419B-CD9C-D8BD79F893B4}"/>
          </ac:picMkLst>
        </pc:picChg>
        <pc:picChg chg="del">
          <ac:chgData name="Giovanna Cardona Camargo" userId="50211c78-a37b-4582-966f-5a9552c5f2c1" providerId="ADAL" clId="{DD94BC03-71D5-494E-878D-33768C81282E}" dt="2022-09-26T15:24:36.420" v="32" actId="478"/>
          <ac:picMkLst>
            <pc:docMk/>
            <pc:sldMk cId="4267380783" sldId="3834"/>
            <ac:picMk id="4" creationId="{77031F9D-5315-7359-4FBC-180772AA0F03}"/>
          </ac:picMkLst>
        </pc:picChg>
        <pc:picChg chg="add mod">
          <ac:chgData name="Giovanna Cardona Camargo" userId="50211c78-a37b-4582-966f-5a9552c5f2c1" providerId="ADAL" clId="{DD94BC03-71D5-494E-878D-33768C81282E}" dt="2022-09-26T15:45:15.954" v="232" actId="1076"/>
          <ac:picMkLst>
            <pc:docMk/>
            <pc:sldMk cId="4267380783" sldId="3834"/>
            <ac:picMk id="5" creationId="{1249CE3B-7CF4-7F8A-3FD9-18BD6680BDB0}"/>
          </ac:picMkLst>
        </pc:picChg>
        <pc:picChg chg="add mod">
          <ac:chgData name="Giovanna Cardona Camargo" userId="50211c78-a37b-4582-966f-5a9552c5f2c1" providerId="ADAL" clId="{DD94BC03-71D5-494E-878D-33768C81282E}" dt="2022-09-26T15:45:15.954" v="232" actId="1076"/>
          <ac:picMkLst>
            <pc:docMk/>
            <pc:sldMk cId="4267380783" sldId="3834"/>
            <ac:picMk id="6" creationId="{3E1BF3E0-97FB-FC60-7A6B-0EC766E79B23}"/>
          </ac:picMkLst>
        </pc:picChg>
        <pc:picChg chg="del">
          <ac:chgData name="Giovanna Cardona Camargo" userId="50211c78-a37b-4582-966f-5a9552c5f2c1" providerId="ADAL" clId="{DD94BC03-71D5-494E-878D-33768C81282E}" dt="2022-09-26T15:24:36.420" v="32" actId="478"/>
          <ac:picMkLst>
            <pc:docMk/>
            <pc:sldMk cId="4267380783" sldId="3834"/>
            <ac:picMk id="457" creationId="{00000000-0000-0000-0000-000000000000}"/>
          </ac:picMkLst>
        </pc:picChg>
        <pc:picChg chg="mod ord">
          <ac:chgData name="Giovanna Cardona Camargo" userId="50211c78-a37b-4582-966f-5a9552c5f2c1" providerId="ADAL" clId="{DD94BC03-71D5-494E-878D-33768C81282E}" dt="2022-09-26T15:45:34.217" v="240" actId="1076"/>
          <ac:picMkLst>
            <pc:docMk/>
            <pc:sldMk cId="4267380783" sldId="3834"/>
            <ac:picMk id="458" creationId="{00000000-0000-0000-0000-000000000000}"/>
          </ac:picMkLst>
        </pc:picChg>
        <pc:picChg chg="mod">
          <ac:chgData name="Giovanna Cardona Camargo" userId="50211c78-a37b-4582-966f-5a9552c5f2c1" providerId="ADAL" clId="{DD94BC03-71D5-494E-878D-33768C81282E}" dt="2022-09-26T15:45:15.954" v="232" actId="1076"/>
          <ac:picMkLst>
            <pc:docMk/>
            <pc:sldMk cId="4267380783" sldId="3834"/>
            <ac:picMk id="459" creationId="{00000000-0000-0000-0000-000000000000}"/>
          </ac:picMkLst>
        </pc:picChg>
      </pc:sldChg>
      <pc:sldChg chg="new del">
        <pc:chgData name="Giovanna Cardona Camargo" userId="50211c78-a37b-4582-966f-5a9552c5f2c1" providerId="ADAL" clId="{DD94BC03-71D5-494E-878D-33768C81282E}" dt="2022-09-26T15:50:15.283" v="282" actId="680"/>
        <pc:sldMkLst>
          <pc:docMk/>
          <pc:sldMk cId="3600796237" sldId="383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planeacionnacional-my.sharepoint.com/personal/gcardona_dnp_gov_co/Documents/00%20MDS/anexo-proyecciones-poblacion-Municipal_Area_2018-203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tosUsuario\Downloads\anexo-proyecciones-poblacion-Municipal_Area_2018-203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5abe89b1edf3144/02_Trabajo/01_SDM/04_Planeacion%20Regional/03.%20GIS/TAB/Ingrid/20200722_Crecimiento%20Urbano%20Grafica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Graficas!$A$2</c:f>
              <c:strCache>
                <c:ptCount val="1"/>
                <c:pt idx="0">
                  <c:v>Bogotá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Graficas!$B$1:$E$1</c:f>
              <c:numCache>
                <c:formatCode>General</c:formatCode>
                <c:ptCount val="4"/>
                <c:pt idx="0">
                  <c:v>1997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Graficas!$B$2:$E$2</c:f>
              <c:numCache>
                <c:formatCode>#,##0</c:formatCode>
                <c:ptCount val="4"/>
                <c:pt idx="0">
                  <c:v>31334</c:v>
                </c:pt>
                <c:pt idx="1">
                  <c:v>33506</c:v>
                </c:pt>
                <c:pt idx="2">
                  <c:v>35667</c:v>
                </c:pt>
                <c:pt idx="3">
                  <c:v>36143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8-4174-9222-AE18C4013456}"/>
            </c:ext>
          </c:extLst>
        </c:ser>
        <c:ser>
          <c:idx val="1"/>
          <c:order val="1"/>
          <c:tx>
            <c:strRef>
              <c:f>Graficas!$A$3</c:f>
              <c:strCache>
                <c:ptCount val="1"/>
                <c:pt idx="0">
                  <c:v>Región*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Graficas!$B$1:$E$1</c:f>
              <c:numCache>
                <c:formatCode>General</c:formatCode>
                <c:ptCount val="4"/>
                <c:pt idx="0">
                  <c:v>1997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Graficas!$B$3:$E$3</c:f>
              <c:numCache>
                <c:formatCode>#,##0</c:formatCode>
                <c:ptCount val="4"/>
                <c:pt idx="0">
                  <c:v>6530</c:v>
                </c:pt>
                <c:pt idx="1">
                  <c:v>7853</c:v>
                </c:pt>
                <c:pt idx="2">
                  <c:v>20995</c:v>
                </c:pt>
                <c:pt idx="3">
                  <c:v>27309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58-4174-9222-AE18C4013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2514848"/>
        <c:axId val="662516816"/>
      </c:barChart>
      <c:catAx>
        <c:axId val="66251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16816"/>
        <c:crosses val="autoZero"/>
        <c:auto val="1"/>
        <c:lblAlgn val="ctr"/>
        <c:lblOffset val="100"/>
        <c:noMultiLvlLbl val="0"/>
      </c:catAx>
      <c:valAx>
        <c:axId val="66251681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14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Graficas!$A$2</c:f>
              <c:strCache>
                <c:ptCount val="1"/>
                <c:pt idx="0">
                  <c:v>Bogotá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Graficas!$B$1:$E$1</c:f>
              <c:numCache>
                <c:formatCode>General</c:formatCode>
                <c:ptCount val="4"/>
                <c:pt idx="0">
                  <c:v>1997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Graficas!$B$2:$E$2</c:f>
              <c:numCache>
                <c:formatCode>#,##0</c:formatCode>
                <c:ptCount val="4"/>
                <c:pt idx="0">
                  <c:v>31334</c:v>
                </c:pt>
                <c:pt idx="1">
                  <c:v>33506</c:v>
                </c:pt>
                <c:pt idx="2">
                  <c:v>35667</c:v>
                </c:pt>
                <c:pt idx="3">
                  <c:v>36143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76-43CC-94E1-C09C82AE1921}"/>
            </c:ext>
          </c:extLst>
        </c:ser>
        <c:ser>
          <c:idx val="1"/>
          <c:order val="1"/>
          <c:tx>
            <c:strRef>
              <c:f>Graficas!$A$3</c:f>
              <c:strCache>
                <c:ptCount val="1"/>
                <c:pt idx="0">
                  <c:v>Región*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Graficas!$B$1:$E$1</c:f>
              <c:numCache>
                <c:formatCode>General</c:formatCode>
                <c:ptCount val="4"/>
                <c:pt idx="0">
                  <c:v>1997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Graficas!$B$3:$E$3</c:f>
              <c:numCache>
                <c:formatCode>#,##0</c:formatCode>
                <c:ptCount val="4"/>
                <c:pt idx="0">
                  <c:v>6530</c:v>
                </c:pt>
                <c:pt idx="1">
                  <c:v>7853</c:v>
                </c:pt>
                <c:pt idx="2">
                  <c:v>20995</c:v>
                </c:pt>
                <c:pt idx="3">
                  <c:v>27309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76-43CC-94E1-C09C82AE19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2514848"/>
        <c:axId val="662516816"/>
      </c:barChart>
      <c:catAx>
        <c:axId val="66251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16816"/>
        <c:crosses val="autoZero"/>
        <c:auto val="1"/>
        <c:lblAlgn val="ctr"/>
        <c:lblOffset val="100"/>
        <c:noMultiLvlLbl val="0"/>
      </c:catAx>
      <c:valAx>
        <c:axId val="66251681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14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Graficas!$A$2</c:f>
              <c:strCache>
                <c:ptCount val="1"/>
                <c:pt idx="0">
                  <c:v>Bogotá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Graficas!$B$1:$E$1</c:f>
              <c:numCache>
                <c:formatCode>General</c:formatCode>
                <c:ptCount val="4"/>
                <c:pt idx="0">
                  <c:v>1997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Graficas!$B$2:$E$2</c:f>
              <c:numCache>
                <c:formatCode>#,##0</c:formatCode>
                <c:ptCount val="4"/>
                <c:pt idx="0">
                  <c:v>31334</c:v>
                </c:pt>
                <c:pt idx="1">
                  <c:v>33506</c:v>
                </c:pt>
                <c:pt idx="2">
                  <c:v>35667</c:v>
                </c:pt>
                <c:pt idx="3">
                  <c:v>36143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85-4429-A83D-899D4BA73956}"/>
            </c:ext>
          </c:extLst>
        </c:ser>
        <c:ser>
          <c:idx val="1"/>
          <c:order val="1"/>
          <c:tx>
            <c:strRef>
              <c:f>Graficas!$A$3</c:f>
              <c:strCache>
                <c:ptCount val="1"/>
                <c:pt idx="0">
                  <c:v>Región*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Graficas!$B$1:$E$1</c:f>
              <c:numCache>
                <c:formatCode>General</c:formatCode>
                <c:ptCount val="4"/>
                <c:pt idx="0">
                  <c:v>1997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Graficas!$B$3:$E$3</c:f>
              <c:numCache>
                <c:formatCode>#,##0</c:formatCode>
                <c:ptCount val="4"/>
                <c:pt idx="0">
                  <c:v>6530</c:v>
                </c:pt>
                <c:pt idx="1">
                  <c:v>7853</c:v>
                </c:pt>
                <c:pt idx="2">
                  <c:v>20995</c:v>
                </c:pt>
                <c:pt idx="3">
                  <c:v>27309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85-4429-A83D-899D4BA73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2514848"/>
        <c:axId val="662516816"/>
      </c:barChart>
      <c:catAx>
        <c:axId val="66251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16816"/>
        <c:crosses val="autoZero"/>
        <c:auto val="1"/>
        <c:lblAlgn val="ctr"/>
        <c:lblOffset val="100"/>
        <c:noMultiLvlLbl val="0"/>
      </c:catAx>
      <c:valAx>
        <c:axId val="66251681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14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Graficas!$A$2</c:f>
              <c:strCache>
                <c:ptCount val="1"/>
                <c:pt idx="0">
                  <c:v>Bogotá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Graficas!$B$1:$E$1</c:f>
              <c:numCache>
                <c:formatCode>General</c:formatCode>
                <c:ptCount val="4"/>
                <c:pt idx="0">
                  <c:v>1997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Graficas!$B$2:$E$2</c:f>
              <c:numCache>
                <c:formatCode>#,##0</c:formatCode>
                <c:ptCount val="4"/>
                <c:pt idx="0">
                  <c:v>31334</c:v>
                </c:pt>
                <c:pt idx="1">
                  <c:v>33506</c:v>
                </c:pt>
                <c:pt idx="2">
                  <c:v>35667</c:v>
                </c:pt>
                <c:pt idx="3">
                  <c:v>36143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D3-49F8-BCD7-53F2EEF818C6}"/>
            </c:ext>
          </c:extLst>
        </c:ser>
        <c:ser>
          <c:idx val="1"/>
          <c:order val="1"/>
          <c:tx>
            <c:strRef>
              <c:f>Graficas!$A$3</c:f>
              <c:strCache>
                <c:ptCount val="1"/>
                <c:pt idx="0">
                  <c:v>Región*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Graficas!$B$1:$E$1</c:f>
              <c:numCache>
                <c:formatCode>General</c:formatCode>
                <c:ptCount val="4"/>
                <c:pt idx="0">
                  <c:v>1997</c:v>
                </c:pt>
                <c:pt idx="1">
                  <c:v>2005</c:v>
                </c:pt>
                <c:pt idx="2">
                  <c:v>2010</c:v>
                </c:pt>
                <c:pt idx="3">
                  <c:v>2016</c:v>
                </c:pt>
              </c:numCache>
            </c:numRef>
          </c:cat>
          <c:val>
            <c:numRef>
              <c:f>Graficas!$B$3:$E$3</c:f>
              <c:numCache>
                <c:formatCode>#,##0</c:formatCode>
                <c:ptCount val="4"/>
                <c:pt idx="0">
                  <c:v>6530</c:v>
                </c:pt>
                <c:pt idx="1">
                  <c:v>7853</c:v>
                </c:pt>
                <c:pt idx="2">
                  <c:v>20995</c:v>
                </c:pt>
                <c:pt idx="3">
                  <c:v>27309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D3-49F8-BCD7-53F2EEF81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2514848"/>
        <c:axId val="662516816"/>
      </c:barChart>
      <c:catAx>
        <c:axId val="66251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16816"/>
        <c:crosses val="autoZero"/>
        <c:auto val="1"/>
        <c:lblAlgn val="ctr"/>
        <c:lblOffset val="100"/>
        <c:noMultiLvlLbl val="0"/>
      </c:catAx>
      <c:valAx>
        <c:axId val="66251681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14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82243895025017"/>
          <c:y val="6.3044866373754893E-2"/>
          <c:w val="0.66382931923137289"/>
          <c:h val="0.9052507778420243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3"/>
              <c:layout>
                <c:manualLayout>
                  <c:x val="-1.7782541847351444E-1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0E-49FF-A9BB-A4E89776AD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'CUADRO 13B'!$A$15:$A$38</c:f>
              <c:strCache>
                <c:ptCount val="24"/>
                <c:pt idx="0">
                  <c:v>Fusagasugá</c:v>
                </c:pt>
                <c:pt idx="1">
                  <c:v>Nemocón</c:v>
                </c:pt>
                <c:pt idx="2">
                  <c:v>El Rosal</c:v>
                </c:pt>
                <c:pt idx="3">
                  <c:v>Gachancipá</c:v>
                </c:pt>
                <c:pt idx="4">
                  <c:v>Zipaquirá</c:v>
                </c:pt>
                <c:pt idx="5">
                  <c:v>Cogua</c:v>
                </c:pt>
                <c:pt idx="6">
                  <c:v>Sesquilé</c:v>
                </c:pt>
                <c:pt idx="7">
                  <c:v>Facatativá</c:v>
                </c:pt>
                <c:pt idx="8">
                  <c:v>Bojacá</c:v>
                </c:pt>
                <c:pt idx="9">
                  <c:v>Tocancipá</c:v>
                </c:pt>
                <c:pt idx="10">
                  <c:v>Subachoque</c:v>
                </c:pt>
                <c:pt idx="11">
                  <c:v>Guatavita</c:v>
                </c:pt>
                <c:pt idx="12">
                  <c:v>Sopó</c:v>
                </c:pt>
                <c:pt idx="13">
                  <c:v>Madrid</c:v>
                </c:pt>
                <c:pt idx="14">
                  <c:v>Cajicá</c:v>
                </c:pt>
                <c:pt idx="15">
                  <c:v>Tabio</c:v>
                </c:pt>
                <c:pt idx="16">
                  <c:v>Tenjo</c:v>
                </c:pt>
                <c:pt idx="17">
                  <c:v>Funza</c:v>
                </c:pt>
                <c:pt idx="18">
                  <c:v>Chía</c:v>
                </c:pt>
                <c:pt idx="19">
                  <c:v>Mosquera</c:v>
                </c:pt>
                <c:pt idx="20">
                  <c:v>Cota</c:v>
                </c:pt>
                <c:pt idx="21">
                  <c:v>La Calera</c:v>
                </c:pt>
                <c:pt idx="22">
                  <c:v>Sibaté</c:v>
                </c:pt>
                <c:pt idx="23">
                  <c:v>Soacha</c:v>
                </c:pt>
              </c:strCache>
            </c:strRef>
          </c:cat>
          <c:val>
            <c:numRef>
              <c:f>'CUADRO 13B'!$B$15:$B$38</c:f>
              <c:numCache>
                <c:formatCode>0.0%</c:formatCode>
                <c:ptCount val="24"/>
                <c:pt idx="0">
                  <c:v>7.5866606357169299E-3</c:v>
                </c:pt>
                <c:pt idx="1">
                  <c:v>2.0111253744116393E-2</c:v>
                </c:pt>
                <c:pt idx="2">
                  <c:v>2.7066092729958545E-2</c:v>
                </c:pt>
                <c:pt idx="3">
                  <c:v>3.8205523159863572E-2</c:v>
                </c:pt>
                <c:pt idx="4">
                  <c:v>4.2427269795704159E-2</c:v>
                </c:pt>
                <c:pt idx="5">
                  <c:v>4.4181864885692271E-2</c:v>
                </c:pt>
                <c:pt idx="6">
                  <c:v>4.6543463381245723E-2</c:v>
                </c:pt>
                <c:pt idx="7">
                  <c:v>4.9046160644222493E-2</c:v>
                </c:pt>
                <c:pt idx="8">
                  <c:v>5.1260464898741878E-2</c:v>
                </c:pt>
                <c:pt idx="9">
                  <c:v>5.4653471213961899E-2</c:v>
                </c:pt>
                <c:pt idx="10">
                  <c:v>5.7541464582959112E-2</c:v>
                </c:pt>
                <c:pt idx="11">
                  <c:v>6.5874730021598271E-2</c:v>
                </c:pt>
                <c:pt idx="12">
                  <c:v>7.2892988524680166E-2</c:v>
                </c:pt>
                <c:pt idx="13">
                  <c:v>9.2818305319856326E-2</c:v>
                </c:pt>
                <c:pt idx="14">
                  <c:v>9.47267375628148E-2</c:v>
                </c:pt>
                <c:pt idx="15">
                  <c:v>9.9497747129406816E-2</c:v>
                </c:pt>
                <c:pt idx="16">
                  <c:v>0.13192140852258227</c:v>
                </c:pt>
                <c:pt idx="17">
                  <c:v>0.13603184116300157</c:v>
                </c:pt>
                <c:pt idx="18">
                  <c:v>0.14362447848926574</c:v>
                </c:pt>
                <c:pt idx="19">
                  <c:v>0.1906609948705198</c:v>
                </c:pt>
                <c:pt idx="20">
                  <c:v>0.19276917384639783</c:v>
                </c:pt>
                <c:pt idx="21">
                  <c:v>0.22259295327192327</c:v>
                </c:pt>
                <c:pt idx="22">
                  <c:v>0.28175662505614452</c:v>
                </c:pt>
                <c:pt idx="23">
                  <c:v>0.367095341744962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E-49FF-A9BB-A4E89776A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68761680"/>
        <c:axId val="1168762512"/>
      </c:barChart>
      <c:catAx>
        <c:axId val="1168761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762512"/>
        <c:crosses val="autoZero"/>
        <c:auto val="1"/>
        <c:lblAlgn val="ctr"/>
        <c:lblOffset val="100"/>
        <c:noMultiLvlLbl val="0"/>
      </c:catAx>
      <c:valAx>
        <c:axId val="11687625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16876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Municipal!$J$27</c:f>
              <c:strCache>
                <c:ptCount val="1"/>
                <c:pt idx="0">
                  <c:v>2005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99-4CCF-AAB3-0D258FAA4A0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99-4CCF-AAB3-0D258FAA4A00}"/>
              </c:ext>
            </c:extLst>
          </c:dPt>
          <c:dLbls>
            <c:dLbl>
              <c:idx val="0"/>
              <c:layout>
                <c:manualLayout>
                  <c:x val="-2.0036086384461426E-2"/>
                  <c:y val="-0.1131390553378977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99-4CCF-AAB3-0D258FAA4A00}"/>
                </c:ext>
              </c:extLst>
            </c:dLbl>
            <c:dLbl>
              <c:idx val="1"/>
              <c:layout>
                <c:manualLayout>
                  <c:x val="5.5647137342940307E-2"/>
                  <c:y val="8.19554432836392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99-4CCF-AAB3-0D258FAA4A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Municipal!$I$28:$I$29</c:f>
              <c:strCache>
                <c:ptCount val="2"/>
                <c:pt idx="0">
                  <c:v>Bogotá, D.C.</c:v>
                </c:pt>
                <c:pt idx="1">
                  <c:v>Region</c:v>
                </c:pt>
              </c:strCache>
            </c:strRef>
          </c:cat>
          <c:val>
            <c:numRef>
              <c:f>Municipal!$J$28:$J$29</c:f>
              <c:numCache>
                <c:formatCode>_(* #,##0.00_);_(* \(#,##0.00\);_(* "-"??_);_(@_)</c:formatCode>
                <c:ptCount val="2"/>
                <c:pt idx="0">
                  <c:v>6710910</c:v>
                </c:pt>
                <c:pt idx="1">
                  <c:v>1055820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99-4CCF-AAB3-0D258FAA4A00}"/>
            </c:ext>
          </c:extLst>
        </c:ser>
        <c:ser>
          <c:idx val="1"/>
          <c:order val="1"/>
          <c:tx>
            <c:strRef>
              <c:f>Municipal!$K$27</c:f>
              <c:strCache>
                <c:ptCount val="1"/>
                <c:pt idx="0">
                  <c:v>2.022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E99-4CCF-AAB3-0D258FAA4A0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E99-4CCF-AAB3-0D258FAA4A00}"/>
              </c:ext>
            </c:extLst>
          </c:dPt>
          <c:dLbls>
            <c:dLbl>
              <c:idx val="0"/>
              <c:layout>
                <c:manualLayout>
                  <c:x val="4.8589993294680577E-2"/>
                  <c:y val="7.92265089185130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99-4CCF-AAB3-0D258FAA4A00}"/>
                </c:ext>
              </c:extLst>
            </c:dLbl>
            <c:dLbl>
              <c:idx val="1"/>
              <c:layout>
                <c:manualLayout>
                  <c:x val="-5.8729791994838326E-2"/>
                  <c:y val="-7.2989786507661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99-4CCF-AAB3-0D258FAA4A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Municipal!$I$28:$I$29</c:f>
              <c:strCache>
                <c:ptCount val="2"/>
                <c:pt idx="0">
                  <c:v>Bogotá, D.C.</c:v>
                </c:pt>
                <c:pt idx="1">
                  <c:v>Region</c:v>
                </c:pt>
              </c:strCache>
            </c:strRef>
          </c:cat>
          <c:val>
            <c:numRef>
              <c:f>Municipal!$K$28:$K$29</c:f>
              <c:numCache>
                <c:formatCode>_(* #,##0.00_);_(* \(#,##0.00\);_(* "-"??_);_(@_)</c:formatCode>
                <c:ptCount val="2"/>
                <c:pt idx="0">
                  <c:v>7901653</c:v>
                </c:pt>
                <c:pt idx="1">
                  <c:v>2286630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99-4CCF-AAB3-0D258FAA4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'[20200722_Crecimiento Urbano Graficas.xlsx]Graficas'!$B$9</c:f>
              <c:strCache>
                <c:ptCount val="1"/>
                <c:pt idx="0">
                  <c:v>2005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41-4B41-8561-8A40AD3DC1D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41-4B41-8561-8A40AD3DC1DE}"/>
              </c:ext>
            </c:extLst>
          </c:dPt>
          <c:dLbls>
            <c:dLbl>
              <c:idx val="0"/>
              <c:layout>
                <c:manualLayout>
                  <c:x val="-6.0782732213992163E-2"/>
                  <c:y val="-9.5997123798615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13493930554249"/>
                      <c:h val="0.189639528451270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541-4B41-8561-8A40AD3DC1DE}"/>
                </c:ext>
              </c:extLst>
            </c:dLbl>
            <c:dLbl>
              <c:idx val="1"/>
              <c:layout>
                <c:manualLayout>
                  <c:x val="0.10036788593295604"/>
                  <c:y val="9.867722054357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75332822505119"/>
                      <c:h val="0.189639528451270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541-4B41-8561-8A40AD3DC1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'[20200722_Crecimiento Urbano Graficas.xlsx]Graficas'!$A$10:$A$11</c:f>
              <c:strCache>
                <c:ptCount val="2"/>
                <c:pt idx="0">
                  <c:v>Bogotá</c:v>
                </c:pt>
                <c:pt idx="1">
                  <c:v>Región*</c:v>
                </c:pt>
              </c:strCache>
            </c:strRef>
          </c:cat>
          <c:val>
            <c:numRef>
              <c:f>'[20200722_Crecimiento Urbano Graficas.xlsx]Graficas'!$B$10:$B$11</c:f>
              <c:numCache>
                <c:formatCode>0.0%</c:formatCode>
                <c:ptCount val="2"/>
                <c:pt idx="0">
                  <c:v>0.77266857300986991</c:v>
                </c:pt>
                <c:pt idx="1">
                  <c:v>0.18109491744304032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41-4B41-8561-8A40AD3DC1DE}"/>
            </c:ext>
          </c:extLst>
        </c:ser>
        <c:ser>
          <c:idx val="1"/>
          <c:order val="1"/>
          <c:tx>
            <c:strRef>
              <c:f>'[20200722_Crecimiento Urbano Graficas.xlsx]Graficas'!$C$9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41-4B41-8561-8A40AD3DC1D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541-4B41-8561-8A40AD3DC1DE}"/>
              </c:ext>
            </c:extLst>
          </c:dPt>
          <c:dLbls>
            <c:dLbl>
              <c:idx val="0"/>
              <c:layout>
                <c:manualLayout>
                  <c:x val="2.8762747168164494E-2"/>
                  <c:y val="0.188555509807819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541-4B41-8561-8A40AD3DC1DE}"/>
                </c:ext>
              </c:extLst>
            </c:dLbl>
            <c:dLbl>
              <c:idx val="1"/>
              <c:layout>
                <c:manualLayout>
                  <c:x val="-1.3629703316350555E-2"/>
                  <c:y val="-0.223940766642308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44413376529684"/>
                      <c:h val="0.189639528451270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2541-4B41-8561-8A40AD3DC1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'[20200722_Crecimiento Urbano Graficas.xlsx]Graficas'!$A$10:$A$11</c:f>
              <c:strCache>
                <c:ptCount val="2"/>
                <c:pt idx="0">
                  <c:v>Bogotá</c:v>
                </c:pt>
                <c:pt idx="1">
                  <c:v>Región*</c:v>
                </c:pt>
              </c:strCache>
            </c:strRef>
          </c:cat>
          <c:val>
            <c:numRef>
              <c:f>'[20200722_Crecimiento Urbano Graficas.xlsx]Graficas'!$C$10:$C$11</c:f>
              <c:numCache>
                <c:formatCode>0.0%</c:formatCode>
                <c:ptCount val="2"/>
                <c:pt idx="0">
                  <c:v>0.55207124091159043</c:v>
                </c:pt>
                <c:pt idx="1">
                  <c:v>0.41713508889839312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541-4B41-8561-8A40AD3DC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Hoja1!$E$2</c:f>
              <c:strCache>
                <c:ptCount val="1"/>
                <c:pt idx="0">
                  <c:v>2011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E1-4EE8-9955-1C4BC9976F3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E1-4EE8-9955-1C4BC9976F31}"/>
              </c:ext>
            </c:extLst>
          </c:dPt>
          <c:dLbls>
            <c:dLbl>
              <c:idx val="0"/>
              <c:layout>
                <c:manualLayout>
                  <c:x val="-2.2522660247768791E-2"/>
                  <c:y val="-0.117905853248348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215371259310321"/>
                      <c:h val="0.117836395154485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1E1-4EE8-9955-1C4BC9976F31}"/>
                </c:ext>
              </c:extLst>
            </c:dLbl>
            <c:dLbl>
              <c:idx val="1"/>
              <c:layout>
                <c:manualLayout>
                  <c:x val="6.1383800003644219E-2"/>
                  <c:y val="9.48777857744897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E1-4EE8-9955-1C4BC9976F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Hoja1!$F$1:$G$1</c:f>
              <c:strCache>
                <c:ptCount val="2"/>
                <c:pt idx="0">
                  <c:v>Bogotá</c:v>
                </c:pt>
                <c:pt idx="1">
                  <c:v>Región</c:v>
                </c:pt>
              </c:strCache>
            </c:strRef>
          </c:cat>
          <c:val>
            <c:numRef>
              <c:f>Hoja1!$F$2:$G$2</c:f>
              <c:numCache>
                <c:formatCode>0.0%</c:formatCode>
                <c:ptCount val="2"/>
                <c:pt idx="0">
                  <c:v>0.8773316549498571</c:v>
                </c:pt>
                <c:pt idx="1">
                  <c:v>0.12266834505014292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E1-4EE8-9955-1C4BC9976F31}"/>
            </c:ext>
          </c:extLst>
        </c:ser>
        <c:ser>
          <c:idx val="1"/>
          <c:order val="1"/>
          <c:tx>
            <c:strRef>
              <c:f>Hoja1!$E$3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1E1-4EE8-9955-1C4BC9976F3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F1E1-4EE8-9955-1C4BC9976F31}"/>
              </c:ext>
            </c:extLst>
          </c:dPt>
          <c:dLbls>
            <c:dLbl>
              <c:idx val="0"/>
              <c:layout>
                <c:manualLayout>
                  <c:x val="7.278886346436933E-2"/>
                  <c:y val="2.3220275578961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E1-4EE8-9955-1C4BC9976F31}"/>
                </c:ext>
              </c:extLst>
            </c:dLbl>
            <c:dLbl>
              <c:idx val="1"/>
              <c:layout>
                <c:manualLayout>
                  <c:x val="-6.4054199848645021E-2"/>
                  <c:y val="-2.7864330694754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E1-4EE8-9955-1C4BC9976F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Hoja1!$F$1:$G$1</c:f>
              <c:strCache>
                <c:ptCount val="2"/>
                <c:pt idx="0">
                  <c:v>Bogotá</c:v>
                </c:pt>
                <c:pt idx="1">
                  <c:v>Región</c:v>
                </c:pt>
              </c:strCache>
            </c:strRef>
          </c:cat>
          <c:val>
            <c:numRef>
              <c:f>Hoja1!$F$3:$G$3</c:f>
              <c:numCache>
                <c:formatCode>0.0%</c:formatCode>
                <c:ptCount val="2"/>
                <c:pt idx="0">
                  <c:v>0.83460226487929035</c:v>
                </c:pt>
                <c:pt idx="1">
                  <c:v>0.16539773512070963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1E1-4EE8-9955-1C4BC9976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434999" cy="73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797246" y="0"/>
            <a:ext cx="4434999" cy="73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9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63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:notes"/>
          <p:cNvSpPr txBox="1">
            <a:spLocks noGrp="1"/>
          </p:cNvSpPr>
          <p:nvPr>
            <p:ph type="body" idx="1"/>
          </p:nvPr>
        </p:nvSpPr>
        <p:spPr>
          <a:xfrm>
            <a:off x="4876800" y="5556328"/>
            <a:ext cx="390144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6775" tIns="98350" rIns="196775" bIns="98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/>
          </a:p>
        </p:txBody>
      </p:sp>
      <p:sp>
        <p:nvSpPr>
          <p:cNvPr id="304" name="Google Shape;30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958175" y="1443038"/>
            <a:ext cx="6851650" cy="3895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4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1" name="Google Shape;171;p24:notes"/>
          <p:cNvSpPr txBox="1">
            <a:spLocks noGrp="1"/>
          </p:cNvSpPr>
          <p:nvPr>
            <p:ph type="sldNum" idx="12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227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7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27:notes"/>
          <p:cNvSpPr txBox="1">
            <a:spLocks noGrp="1"/>
          </p:cNvSpPr>
          <p:nvPr>
            <p:ph type="sldNum" idx="12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3eff1a60a8_0_21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00" cy="57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g13eff1a60a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3eff1a60a8_0_21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00" cy="57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g13eff1a60a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0281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3eff1a60a8_0_35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00" cy="57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g13eff1a60a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9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29:notes"/>
          <p:cNvSpPr txBox="1">
            <a:spLocks noGrp="1"/>
          </p:cNvSpPr>
          <p:nvPr>
            <p:ph type="sldNum" idx="12"/>
          </p:nvPr>
        </p:nvSpPr>
        <p:spPr>
          <a:xfrm>
            <a:off x="10358438" y="9759950"/>
            <a:ext cx="79248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0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p30:notes"/>
          <p:cNvSpPr txBox="1">
            <a:spLocks noGrp="1"/>
          </p:cNvSpPr>
          <p:nvPr>
            <p:ph type="sldNum" idx="12"/>
          </p:nvPr>
        </p:nvSpPr>
        <p:spPr>
          <a:xfrm>
            <a:off x="10358438" y="9759950"/>
            <a:ext cx="79248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10358438" y="9759950"/>
            <a:ext cx="79248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1:notes"/>
          <p:cNvSpPr txBox="1">
            <a:spLocks noGrp="1"/>
          </p:cNvSpPr>
          <p:nvPr>
            <p:ph type="body" idx="1"/>
          </p:nvPr>
        </p:nvSpPr>
        <p:spPr>
          <a:xfrm>
            <a:off x="4876800" y="5556328"/>
            <a:ext cx="390144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6775" tIns="98350" rIns="196775" bIns="98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/>
          </a:p>
        </p:txBody>
      </p:sp>
      <p:sp>
        <p:nvSpPr>
          <p:cNvPr id="512" name="Google Shape;5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958175" y="1443038"/>
            <a:ext cx="6851650" cy="3895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2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3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4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5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4" name="Google Shape;56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6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5" name="Google Shape;57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85800"/>
            <a:ext cx="602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85800"/>
            <a:ext cx="602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39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4" name="Google Shape;654;p39:notes"/>
          <p:cNvSpPr txBox="1">
            <a:spLocks noGrp="1"/>
          </p:cNvSpPr>
          <p:nvPr>
            <p:ph type="sldNum" idx="12"/>
          </p:nvPr>
        </p:nvSpPr>
        <p:spPr>
          <a:xfrm>
            <a:off x="10358438" y="9759950"/>
            <a:ext cx="79248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0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6" name="Google Shape;66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10358438" y="9759950"/>
            <a:ext cx="79248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1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3" name="Google Shape;69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2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3" name="Google Shape;71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3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3" name="Google Shape;7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4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9" name="Google Shape;74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5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2" name="Google Shape;76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24f1a6a1a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g124f1a6a1a1_0_47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4" name="Google Shape;784;g124f1a6a1a1_0_47:notes"/>
          <p:cNvSpPr txBox="1">
            <a:spLocks noGrp="1"/>
          </p:cNvSpPr>
          <p:nvPr>
            <p:ph type="sldNum" idx="12"/>
          </p:nvPr>
        </p:nvSpPr>
        <p:spPr>
          <a:xfrm>
            <a:off x="10358438" y="9759950"/>
            <a:ext cx="79248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6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6" name="Google Shape;79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0" y="1284288"/>
            <a:ext cx="6096000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:notes"/>
          <p:cNvSpPr txBox="1">
            <a:spLocks noGrp="1"/>
          </p:cNvSpPr>
          <p:nvPr>
            <p:ph type="body" idx="1"/>
          </p:nvPr>
        </p:nvSpPr>
        <p:spPr>
          <a:xfrm>
            <a:off x="1828800" y="4945063"/>
            <a:ext cx="14630400" cy="404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7" name="Google Shape;80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107113" y="1284288"/>
            <a:ext cx="6073775" cy="34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32" name="Google Shape;132;p3:notes"/>
          <p:cNvSpPr txBox="1">
            <a:spLocks noGrp="1"/>
          </p:cNvSpPr>
          <p:nvPr>
            <p:ph type="sldNum" idx="12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48" name="Google Shape;148;p4:notes"/>
          <p:cNvSpPr txBox="1">
            <a:spLocks noGrp="1"/>
          </p:cNvSpPr>
          <p:nvPr>
            <p:ph type="sldNum" idx="12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64" name="Google Shape;164;p5:notes"/>
          <p:cNvSpPr txBox="1">
            <a:spLocks noGrp="1"/>
          </p:cNvSpPr>
          <p:nvPr>
            <p:ph type="sldNum" idx="12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6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0" name="Google Shape;180;p6:notes"/>
          <p:cNvSpPr txBox="1">
            <a:spLocks noGrp="1"/>
          </p:cNvSpPr>
          <p:nvPr>
            <p:ph type="sldNum" idx="12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6" name="Google Shape;196;p7:notes"/>
          <p:cNvSpPr txBox="1">
            <a:spLocks noGrp="1"/>
          </p:cNvSpPr>
          <p:nvPr>
            <p:ph type="sldNum" idx="12"/>
          </p:nvPr>
        </p:nvSpPr>
        <p:spPr>
          <a:xfrm>
            <a:off x="5797246" y="13926499"/>
            <a:ext cx="4434999" cy="7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:notes"/>
          <p:cNvSpPr txBox="1">
            <a:spLocks noGrp="1"/>
          </p:cNvSpPr>
          <p:nvPr>
            <p:ph type="body" idx="1"/>
          </p:nvPr>
        </p:nvSpPr>
        <p:spPr>
          <a:xfrm>
            <a:off x="1023462" y="7056159"/>
            <a:ext cx="8187690" cy="577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71100" rIns="142225" bIns="71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1833563"/>
            <a:ext cx="870108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131292" y="842032"/>
            <a:ext cx="6787754" cy="179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54"/>
              <a:buFont typeface="Calibri"/>
              <a:buNone/>
              <a:defRPr sz="445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131292" y="2702363"/>
            <a:ext cx="6787754" cy="12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782"/>
              <a:buNone/>
              <a:defRPr sz="1782"/>
            </a:lvl1pPr>
            <a:lvl2pPr lvl="1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/>
            </a:lvl2pPr>
            <a:lvl3pPr lvl="2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None/>
              <a:defRPr sz="1336"/>
            </a:lvl3pPr>
            <a:lvl4pPr lvl="3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4pPr>
            <a:lvl5pPr lvl="4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5pPr>
            <a:lvl6pPr lvl="5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6pPr>
            <a:lvl7pPr lvl="6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7pPr>
            <a:lvl8pPr lvl="7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8pPr>
            <a:lvl9pPr lvl="8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623389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623390" y="1261261"/>
            <a:ext cx="3828717" cy="61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782"/>
              <a:buNone/>
              <a:defRPr sz="1782" b="1"/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None/>
              <a:defRPr sz="1336" b="1"/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2"/>
          </p:nvPr>
        </p:nvSpPr>
        <p:spPr>
          <a:xfrm>
            <a:off x="623390" y="1879386"/>
            <a:ext cx="3828717" cy="27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3"/>
          </p:nvPr>
        </p:nvSpPr>
        <p:spPr>
          <a:xfrm>
            <a:off x="4581734" y="1261261"/>
            <a:ext cx="3847572" cy="61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782"/>
              <a:buNone/>
              <a:defRPr sz="1782" b="1"/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None/>
              <a:defRPr sz="1336" b="1"/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4"/>
          </p:nvPr>
        </p:nvSpPr>
        <p:spPr>
          <a:xfrm>
            <a:off x="4581734" y="1879386"/>
            <a:ext cx="3847572" cy="27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23390" y="343006"/>
            <a:ext cx="2918969" cy="120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75"/>
              <a:buFont typeface="Calibri"/>
              <a:buNone/>
              <a:defRPr sz="237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847572" y="740798"/>
            <a:ext cx="4581734" cy="365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9412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2375"/>
              <a:buChar char="•"/>
              <a:defRPr sz="2375"/>
            </a:lvl1pPr>
            <a:lvl2pPr marL="914400" lvl="1" indent="-360553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2078"/>
              <a:buChar char="•"/>
              <a:defRPr sz="2078"/>
            </a:lvl2pPr>
            <a:lvl3pPr marL="1371600" lvl="2" indent="-34175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782"/>
              <a:buChar char="•"/>
              <a:defRPr sz="1782"/>
            </a:lvl3pPr>
            <a:lvl4pPr marL="1828800" lvl="3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4pPr>
            <a:lvl5pPr marL="2286000" lvl="4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5pPr>
            <a:lvl6pPr marL="2743200" lvl="5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6pPr>
            <a:lvl7pPr marL="3200400" lvl="6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7pPr>
            <a:lvl8pPr marL="3657600" lvl="7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8pPr>
            <a:lvl9pPr marL="4114800" lvl="8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623390" y="1543526"/>
            <a:ext cx="2918969" cy="285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039"/>
              <a:buNone/>
              <a:defRPr sz="1039"/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891"/>
              <a:buNone/>
              <a:defRPr sz="891"/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623390" y="343006"/>
            <a:ext cx="2918969" cy="120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75"/>
              <a:buFont typeface="Calibri"/>
              <a:buNone/>
              <a:defRPr sz="237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>
            <a:spLocks noGrp="1"/>
          </p:cNvSpPr>
          <p:nvPr>
            <p:ph type="pic" idx="2"/>
          </p:nvPr>
        </p:nvSpPr>
        <p:spPr>
          <a:xfrm>
            <a:off x="3847572" y="740798"/>
            <a:ext cx="4581734" cy="3656347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623390" y="1543526"/>
            <a:ext cx="2918969" cy="285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039"/>
              <a:buNone/>
              <a:defRPr sz="1039"/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891"/>
              <a:buNone/>
              <a:defRPr sz="891"/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 rot="5400000">
            <a:off x="2892914" y="-901061"/>
            <a:ext cx="3264511" cy="780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 rot="5400000">
            <a:off x="5272276" y="1478300"/>
            <a:ext cx="4360224" cy="195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 rot="5400000">
            <a:off x="1312753" y="-416614"/>
            <a:ext cx="4360224" cy="574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622211" y="1369642"/>
            <a:ext cx="7805917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8"/>
          <p:cNvSpPr txBox="1">
            <a:spLocks noGrp="1"/>
          </p:cNvSpPr>
          <p:nvPr>
            <p:ph type="title"/>
          </p:nvPr>
        </p:nvSpPr>
        <p:spPr>
          <a:xfrm>
            <a:off x="659921" y="419229"/>
            <a:ext cx="7730388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body" idx="1"/>
          </p:nvPr>
        </p:nvSpPr>
        <p:spPr>
          <a:xfrm>
            <a:off x="659922" y="1810230"/>
            <a:ext cx="7730388" cy="25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26884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75" tIns="68525" rIns="137075" bIns="68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26884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75" tIns="68525" rIns="137075" bIns="685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26884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75" tIns="68525" rIns="137075" bIns="68525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9"/>
          <p:cNvSpPr txBox="1">
            <a:spLocks noGrp="1"/>
          </p:cNvSpPr>
          <p:nvPr>
            <p:ph type="title"/>
          </p:nvPr>
        </p:nvSpPr>
        <p:spPr>
          <a:xfrm>
            <a:off x="308508" y="445163"/>
            <a:ext cx="8433324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body" idx="1"/>
          </p:nvPr>
        </p:nvSpPr>
        <p:spPr>
          <a:xfrm>
            <a:off x="308508" y="1152832"/>
            <a:ext cx="8433324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577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57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57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57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57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57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57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577"/>
              </a:spcBef>
              <a:spcAft>
                <a:spcPts val="157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sldNum" idx="12"/>
          </p:nvPr>
        </p:nvSpPr>
        <p:spPr>
          <a:xfrm>
            <a:off x="8385675" y="4664656"/>
            <a:ext cx="543080" cy="393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8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659922" y="419229"/>
            <a:ext cx="7730349" cy="41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576" b="0" i="0">
                <a:solidFill>
                  <a:srgbClr val="D1536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1"/>
          </p:nvPr>
        </p:nvSpPr>
        <p:spPr>
          <a:xfrm>
            <a:off x="674460" y="1100303"/>
            <a:ext cx="2662099" cy="5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546" b="0" i="0">
                <a:solidFill>
                  <a:srgbClr val="31CE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2"/>
          </p:nvPr>
        </p:nvSpPr>
        <p:spPr>
          <a:xfrm>
            <a:off x="5678174" y="1347124"/>
            <a:ext cx="2898899" cy="29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79" b="0" i="0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ftr" idx="11"/>
          </p:nvPr>
        </p:nvSpPr>
        <p:spPr>
          <a:xfrm>
            <a:off x="1" y="1"/>
            <a:ext cx="2226953" cy="225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1" y="1"/>
            <a:ext cx="2226953" cy="225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sldNum" idx="12"/>
          </p:nvPr>
        </p:nvSpPr>
        <p:spPr>
          <a:xfrm>
            <a:off x="1" y="1"/>
            <a:ext cx="2226953" cy="225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/>
          <p:nvPr/>
        </p:nvSpPr>
        <p:spPr>
          <a:xfrm>
            <a:off x="8322071" y="708216"/>
            <a:ext cx="14175" cy="35933"/>
          </a:xfrm>
          <a:custGeom>
            <a:avLst/>
            <a:gdLst/>
            <a:ahLst/>
            <a:cxnLst/>
            <a:rect l="l" t="t" r="r" b="b"/>
            <a:pathLst>
              <a:path w="28575" h="71755" extrusionOk="0">
                <a:moveTo>
                  <a:pt x="0" y="71426"/>
                </a:moveTo>
                <a:lnTo>
                  <a:pt x="28574" y="0"/>
                </a:lnTo>
              </a:path>
            </a:pathLst>
          </a:custGeom>
          <a:noFill/>
          <a:ln w="38100" cap="flat" cmpd="sng">
            <a:solidFill>
              <a:srgbClr val="C9D4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88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51"/>
          <p:cNvSpPr txBox="1">
            <a:spLocks noGrp="1"/>
          </p:cNvSpPr>
          <p:nvPr>
            <p:ph type="ctrTitle"/>
          </p:nvPr>
        </p:nvSpPr>
        <p:spPr>
          <a:xfrm>
            <a:off x="168359" y="-3668"/>
            <a:ext cx="8713623" cy="34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subTitle" idx="1"/>
          </p:nvPr>
        </p:nvSpPr>
        <p:spPr>
          <a:xfrm>
            <a:off x="1357552" y="2881251"/>
            <a:ext cx="6335237" cy="1286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ftr" idx="11"/>
          </p:nvPr>
        </p:nvSpPr>
        <p:spPr>
          <a:xfrm>
            <a:off x="3077116" y="4784933"/>
            <a:ext cx="2896079" cy="25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dt" idx="10"/>
          </p:nvPr>
        </p:nvSpPr>
        <p:spPr>
          <a:xfrm>
            <a:off x="452518" y="4784933"/>
            <a:ext cx="2081607" cy="25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3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sldNum" idx="12"/>
          </p:nvPr>
        </p:nvSpPr>
        <p:spPr>
          <a:xfrm>
            <a:off x="6516245" y="4784933"/>
            <a:ext cx="2081607" cy="25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03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88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617497" y="1282700"/>
            <a:ext cx="7805917" cy="214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54"/>
              <a:buFont typeface="Calibri"/>
              <a:buNone/>
              <a:defRPr sz="445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617497" y="3443160"/>
            <a:ext cx="7805917" cy="11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rgbClr val="888888"/>
              </a:buClr>
              <a:buSzPts val="1782"/>
              <a:buNone/>
              <a:defRPr sz="1782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485"/>
              <a:buNone/>
              <a:defRPr sz="148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336"/>
              <a:buNone/>
              <a:defRPr sz="1336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622211" y="1369642"/>
            <a:ext cx="3846394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2"/>
          </p:nvPr>
        </p:nvSpPr>
        <p:spPr>
          <a:xfrm>
            <a:off x="4581733" y="1369642"/>
            <a:ext cx="3846394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 sz="32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622211" y="1369642"/>
            <a:ext cx="7805917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0553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2078"/>
              <a:buFont typeface="Arial"/>
              <a:buChar char="•"/>
              <a:defRPr sz="20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1757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782"/>
              <a:buFont typeface="Arial"/>
              <a:buChar char="•"/>
              <a:defRPr sz="17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2897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436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3.jpeg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3.jpe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20.svg"/><Relationship Id="rId19" Type="http://schemas.openxmlformats.org/officeDocument/2006/relationships/image" Target="../media/image28.jpeg"/><Relationship Id="rId31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jpeg"/><Relationship Id="rId30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" descr="DJI_0579.jpg"/>
          <p:cNvPicPr preferRelativeResize="0"/>
          <p:nvPr/>
        </p:nvPicPr>
        <p:blipFill rotWithShape="1">
          <a:blip r:embed="rId3">
            <a:alphaModFix/>
          </a:blip>
          <a:srcRect b="-557"/>
          <a:stretch/>
        </p:blipFill>
        <p:spPr>
          <a:xfrm>
            <a:off x="1" y="-82025"/>
            <a:ext cx="9198466" cy="5329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"/>
          <p:cNvSpPr txBox="1"/>
          <p:nvPr/>
        </p:nvSpPr>
        <p:spPr>
          <a:xfrm>
            <a:off x="579982" y="1339473"/>
            <a:ext cx="8038500" cy="220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69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Agencia Regional de Movilidad</a:t>
            </a:r>
            <a:endParaRPr sz="25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69"/>
              <a:buFont typeface="Arial"/>
              <a:buNone/>
            </a:pPr>
            <a:endParaRPr sz="25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69"/>
              <a:buFont typeface="Arial"/>
              <a:buNone/>
            </a:pPr>
            <a:endParaRPr sz="25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69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Comité Sectorial de Gestión y Desempeño del Sector Movilidad</a:t>
            </a:r>
            <a:endParaRPr sz="25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69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Septiembre 26 de 2022</a:t>
            </a:r>
            <a:endParaRPr sz="12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4" name="Google Shape;114;p1" descr="Imagen que contiene dibuj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8214" y="4408785"/>
            <a:ext cx="2882036" cy="63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25" y="-3587"/>
            <a:ext cx="2799184" cy="888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"/>
          <p:cNvSpPr txBox="1"/>
          <p:nvPr/>
        </p:nvSpPr>
        <p:spPr>
          <a:xfrm>
            <a:off x="-36678" y="4494921"/>
            <a:ext cx="6215728" cy="55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742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Comprende los municipios de Bojacá, Cajicá, Chía, Choachí, Cota, El Rosal, Facatativá, Funza, Fusagasugá, Gachancipá, La Calera, Madrid, Mosquera, Sibaté, Soacha, Sopó, Tabio, Tenjo, Tocancipá y Zipaquirá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8" name="Google Shape;198;p7"/>
          <p:cNvGraphicFramePr/>
          <p:nvPr/>
        </p:nvGraphicFramePr>
        <p:xfrm>
          <a:off x="6304448" y="1643194"/>
          <a:ext cx="2618643" cy="3050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9" name="Google Shape;199;p7"/>
          <p:cNvSpPr txBox="1"/>
          <p:nvPr/>
        </p:nvSpPr>
        <p:spPr>
          <a:xfrm>
            <a:off x="127247" y="898274"/>
            <a:ext cx="1529818" cy="123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10.188.283</a:t>
            </a:r>
            <a:r>
              <a:rPr lang="en-US" sz="20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habitantes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3286265" y="4372648"/>
            <a:ext cx="330198" cy="148909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6"/>
              <a:buFont typeface="Arial"/>
              <a:buNone/>
            </a:pPr>
            <a:endParaRPr sz="1336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3886675" y="4177987"/>
            <a:ext cx="756158" cy="55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88"/>
              <a:buFont typeface="Arial"/>
              <a:buNone/>
            </a:pPr>
            <a:r>
              <a:rPr lang="en-US" sz="1188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Bogotá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1805209" y="4378193"/>
            <a:ext cx="330198" cy="148909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6"/>
              <a:buFont typeface="Arial"/>
              <a:buNone/>
            </a:pPr>
            <a:endParaRPr sz="1336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"/>
          <p:cNvSpPr txBox="1"/>
          <p:nvPr/>
        </p:nvSpPr>
        <p:spPr>
          <a:xfrm>
            <a:off x="2265549" y="4176535"/>
            <a:ext cx="756158" cy="55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88"/>
              <a:buFont typeface="Arial"/>
              <a:buNone/>
            </a:pPr>
            <a:r>
              <a:rPr lang="en-US" sz="1188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"/>
          <p:cNvSpPr txBox="1"/>
          <p:nvPr/>
        </p:nvSpPr>
        <p:spPr>
          <a:xfrm>
            <a:off x="229034" y="3790711"/>
            <a:ext cx="1631574" cy="38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None/>
            </a:pPr>
            <a:r>
              <a:rPr lang="en-US" sz="742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DANE - Proyecciones y retroproyecciones de población (con base en CNPV 2018)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7"/>
          <p:cNvSpPr txBox="1"/>
          <p:nvPr/>
        </p:nvSpPr>
        <p:spPr>
          <a:xfrm>
            <a:off x="2284738" y="825322"/>
            <a:ext cx="2231671" cy="133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65.468</a:t>
            </a:r>
            <a:r>
              <a:rPr lang="en-US" sz="14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hectáreas urbanas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7"/>
          <p:cNvSpPr txBox="1"/>
          <p:nvPr/>
        </p:nvSpPr>
        <p:spPr>
          <a:xfrm>
            <a:off x="4581637" y="698865"/>
            <a:ext cx="2856950" cy="1563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16.007.299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viajes totales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día típico de 2019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" name="Google Shape;208;p7"/>
          <p:cNvGrpSpPr/>
          <p:nvPr/>
        </p:nvGrpSpPr>
        <p:grpSpPr>
          <a:xfrm>
            <a:off x="-283455" y="2054539"/>
            <a:ext cx="2566619" cy="1620000"/>
            <a:chOff x="203762" y="2209217"/>
            <a:chExt cx="2566619" cy="2036326"/>
          </a:xfrm>
        </p:grpSpPr>
        <p:graphicFrame>
          <p:nvGraphicFramePr>
            <p:cNvPr id="209" name="Google Shape;209;p7"/>
            <p:cNvGraphicFramePr/>
            <p:nvPr/>
          </p:nvGraphicFramePr>
          <p:xfrm>
            <a:off x="203762" y="2209217"/>
            <a:ext cx="2566619" cy="2036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10" name="Google Shape;210;p7"/>
            <p:cNvSpPr txBox="1"/>
            <p:nvPr/>
          </p:nvSpPr>
          <p:spPr>
            <a:xfrm>
              <a:off x="526270" y="3734211"/>
              <a:ext cx="852150" cy="38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75" tIns="33925" rIns="67875" bIns="33925" anchor="ctr" anchorCtr="0">
              <a:normAutofit fontScale="92500" lnSpcReduction="10000"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070"/>
                </a:buClr>
                <a:buSzPct val="100000"/>
                <a:buFont typeface="Arial"/>
                <a:buNone/>
              </a:pPr>
              <a:r>
                <a:rPr lang="en-US" sz="1782" b="1" i="0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2022</a:t>
              </a:r>
              <a:endParaRPr sz="891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7"/>
            <p:cNvSpPr txBox="1"/>
            <p:nvPr/>
          </p:nvSpPr>
          <p:spPr>
            <a:xfrm>
              <a:off x="1060996" y="3062751"/>
              <a:ext cx="852150" cy="38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75" tIns="33925" rIns="67875" bIns="33925" anchor="ctr" anchorCtr="0">
              <a:normAutofit fontScale="92500" lnSpcReduction="10000"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070"/>
                </a:buClr>
                <a:buSzPct val="100000"/>
                <a:buFont typeface="Arial"/>
                <a:buNone/>
              </a:pPr>
              <a:r>
                <a:rPr lang="en-US" sz="1782" b="1" i="0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2005</a:t>
              </a:r>
              <a:endParaRPr sz="891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7"/>
          <p:cNvGrpSpPr/>
          <p:nvPr/>
        </p:nvGrpSpPr>
        <p:grpSpPr>
          <a:xfrm>
            <a:off x="2002466" y="1995952"/>
            <a:ext cx="2231670" cy="1620000"/>
            <a:chOff x="3531363" y="2673697"/>
            <a:chExt cx="3006354" cy="2761521"/>
          </a:xfrm>
        </p:grpSpPr>
        <p:graphicFrame>
          <p:nvGraphicFramePr>
            <p:cNvPr id="213" name="Google Shape;213;p7"/>
            <p:cNvGraphicFramePr/>
            <p:nvPr/>
          </p:nvGraphicFramePr>
          <p:xfrm>
            <a:off x="3531363" y="2673697"/>
            <a:ext cx="3006354" cy="27615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4" name="Google Shape;214;p7"/>
            <p:cNvSpPr txBox="1"/>
            <p:nvPr/>
          </p:nvSpPr>
          <p:spPr>
            <a:xfrm>
              <a:off x="4397547" y="3741658"/>
              <a:ext cx="1147959" cy="511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75" tIns="33925" rIns="67875" bIns="33925" anchor="ctr" anchorCtr="0">
              <a:normAutofit fontScale="92500" lnSpcReduction="10000"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070"/>
                </a:buClr>
                <a:buSzPct val="100000"/>
                <a:buFont typeface="Arial"/>
                <a:buNone/>
              </a:pPr>
              <a:r>
                <a:rPr lang="en-US" sz="1782" b="1" i="0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2005</a:t>
              </a:r>
              <a:endParaRPr sz="891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7"/>
            <p:cNvSpPr txBox="1"/>
            <p:nvPr/>
          </p:nvSpPr>
          <p:spPr>
            <a:xfrm>
              <a:off x="3782020" y="4841046"/>
              <a:ext cx="1147958" cy="511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75" tIns="33925" rIns="67875" bIns="33925" anchor="ctr" anchorCtr="0">
              <a:normAutofit fontScale="92500" lnSpcReduction="10000"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070"/>
                </a:buClr>
                <a:buSzPct val="100000"/>
                <a:buFont typeface="Arial"/>
                <a:buNone/>
              </a:pPr>
              <a:r>
                <a:rPr lang="en-US" sz="1782" b="1" i="0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endParaRPr sz="891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7"/>
          <p:cNvGrpSpPr/>
          <p:nvPr/>
        </p:nvGrpSpPr>
        <p:grpSpPr>
          <a:xfrm>
            <a:off x="3626436" y="1987148"/>
            <a:ext cx="3237939" cy="1620000"/>
            <a:chOff x="4089016" y="2125591"/>
            <a:chExt cx="3237939" cy="1620000"/>
          </a:xfrm>
        </p:grpSpPr>
        <p:graphicFrame>
          <p:nvGraphicFramePr>
            <p:cNvPr id="217" name="Google Shape;217;p7"/>
            <p:cNvGraphicFramePr/>
            <p:nvPr/>
          </p:nvGraphicFramePr>
          <p:xfrm>
            <a:off x="4089016" y="2125591"/>
            <a:ext cx="3237939" cy="16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8" name="Google Shape;218;p7"/>
            <p:cNvSpPr txBox="1"/>
            <p:nvPr/>
          </p:nvSpPr>
          <p:spPr>
            <a:xfrm>
              <a:off x="5281910" y="2719055"/>
              <a:ext cx="852150" cy="38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75" tIns="33925" rIns="67875" bIns="33925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070"/>
                </a:buClr>
                <a:buSzPts val="1782"/>
                <a:buFont typeface="Arial"/>
                <a:buNone/>
              </a:pPr>
              <a:r>
                <a:rPr lang="en-US" sz="1782" b="1" i="0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2011</a:t>
              </a:r>
              <a:endParaRPr sz="891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7"/>
            <p:cNvSpPr txBox="1"/>
            <p:nvPr/>
          </p:nvSpPr>
          <p:spPr>
            <a:xfrm>
              <a:off x="4762430" y="3355421"/>
              <a:ext cx="852150" cy="38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75" tIns="33925" rIns="67875" bIns="33925" anchor="ctr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070"/>
                </a:buClr>
                <a:buSzPts val="1782"/>
                <a:buFont typeface="Arial"/>
                <a:buNone/>
              </a:pPr>
              <a:r>
                <a:rPr lang="en-US" sz="1782" b="1" i="0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endParaRPr sz="891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p7"/>
          <p:cNvSpPr txBox="1"/>
          <p:nvPr/>
        </p:nvSpPr>
        <p:spPr>
          <a:xfrm>
            <a:off x="2249877" y="3799737"/>
            <a:ext cx="1725780" cy="38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SDP - Estudio de Huella Urbana (2018)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42"/>
              <a:buFont typeface="Arial"/>
              <a:buNone/>
            </a:pPr>
            <a:endParaRPr sz="742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7"/>
          <p:cNvSpPr txBox="1"/>
          <p:nvPr/>
        </p:nvSpPr>
        <p:spPr>
          <a:xfrm>
            <a:off x="4297745" y="3784659"/>
            <a:ext cx="1631574" cy="38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SDM – Encuestas de Movilidad (2011 – 2019)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7"/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223;p7"/>
          <p:cNvSpPr txBox="1"/>
          <p:nvPr/>
        </p:nvSpPr>
        <p:spPr>
          <a:xfrm>
            <a:off x="1" y="201686"/>
            <a:ext cx="4250220" cy="78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Evolución urbana de Bogotá y la Región</a:t>
            </a:r>
            <a:r>
              <a:rPr lang="en-US" sz="1400" b="1" i="0" u="none" strike="noStrike" cap="none" baseline="30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 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genera mayor demanda de infraestructura y servicios de transporte</a:t>
            </a:r>
            <a:endParaRPr sz="1400" b="1" i="0" u="none" strike="noStrike" cap="none" baseline="30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6375148" y="1825539"/>
            <a:ext cx="2547944" cy="1294645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6179050" y="605292"/>
            <a:ext cx="4221900" cy="13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17,5% trabajadores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se desplazan hac</a:t>
            </a:r>
            <a:r>
              <a:rPr lang="en-US" sz="2000" b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 Bogotá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6386842" y="4553496"/>
            <a:ext cx="2699831" cy="38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DANE -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Encuesta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multipropósito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(2017)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1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213" y="1363403"/>
            <a:ext cx="2540379" cy="335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6845" y="1371346"/>
            <a:ext cx="2545959" cy="329477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1"/>
          <p:cNvSpPr txBox="1"/>
          <p:nvPr/>
        </p:nvSpPr>
        <p:spPr>
          <a:xfrm>
            <a:off x="3264223" y="929999"/>
            <a:ext cx="2584520" cy="5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Duración promedio de los viajes regionales (origen y destino en Bogotá) </a:t>
            </a: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233213" y="929999"/>
            <a:ext cx="2584520" cy="5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Velocidades promedio de los accesos urbanos a Bogotá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-1502223" y="4658173"/>
            <a:ext cx="3554828" cy="30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Estudio de Accesos Urbanos, 2016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1297425" y="4666116"/>
            <a:ext cx="3554828" cy="30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Encuesta de movilidad 2019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21"/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8" name="Google Shape;238;p21"/>
          <p:cNvSpPr txBox="1"/>
          <p:nvPr/>
        </p:nvSpPr>
        <p:spPr>
          <a:xfrm>
            <a:off x="1" y="201686"/>
            <a:ext cx="4250220" cy="78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Los habitantes de la región se desplazan diariamente en condiciones inadecuadas</a:t>
            </a:r>
            <a:endParaRPr sz="1400" b="1" i="0" u="none" strike="noStrike" cap="none" baseline="30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39" name="Google Shape;239;p21"/>
          <p:cNvGrpSpPr/>
          <p:nvPr/>
        </p:nvGrpSpPr>
        <p:grpSpPr>
          <a:xfrm>
            <a:off x="6239294" y="929083"/>
            <a:ext cx="2628166" cy="3971963"/>
            <a:chOff x="3293946" y="929999"/>
            <a:chExt cx="2628166" cy="3971963"/>
          </a:xfrm>
        </p:grpSpPr>
        <p:sp>
          <p:nvSpPr>
            <p:cNvPr id="240" name="Google Shape;240;p21"/>
            <p:cNvSpPr txBox="1"/>
            <p:nvPr/>
          </p:nvSpPr>
          <p:spPr>
            <a:xfrm>
              <a:off x="3334166" y="929999"/>
              <a:ext cx="2547726" cy="549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75" tIns="33775" rIns="67575" bIns="33775" anchor="ctr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Vías nacionales con mayor siniestralidad vial</a:t>
              </a:r>
              <a:endPara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1" name="Google Shape;241;p21" descr="Mapa&#10;&#10;Descripción generada automá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7018" y="1393934"/>
              <a:ext cx="2433031" cy="327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21"/>
            <p:cNvSpPr txBox="1"/>
            <p:nvPr/>
          </p:nvSpPr>
          <p:spPr>
            <a:xfrm>
              <a:off x="3293946" y="4679199"/>
              <a:ext cx="2628166" cy="222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75" tIns="33775" rIns="67575" bIns="33775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Fuente: Agencia Nacional de Seguridad Vial</a:t>
              </a:r>
              <a:endParaRPr sz="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3" name="Google Shape;243;p21" descr="Gráfico&#10;&#10;Descripción generada automáticamente con confianza media"/>
            <p:cNvPicPr preferRelativeResize="0"/>
            <p:nvPr/>
          </p:nvPicPr>
          <p:blipFill rotWithShape="1">
            <a:blip r:embed="rId6">
              <a:alphaModFix/>
            </a:blip>
            <a:srcRect r="37291"/>
            <a:stretch/>
          </p:blipFill>
          <p:spPr>
            <a:xfrm>
              <a:off x="3996514" y="3823735"/>
              <a:ext cx="611515" cy="7602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CE7995A2-3D8C-E9EB-7EDC-97A780EB8C6C}"/>
              </a:ext>
            </a:extLst>
          </p:cNvPr>
          <p:cNvSpPr/>
          <p:nvPr/>
        </p:nvSpPr>
        <p:spPr>
          <a:xfrm>
            <a:off x="5484609" y="1301872"/>
            <a:ext cx="3531861" cy="3299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BC2B7CD-5ABE-914D-5E00-4880B5402250}"/>
              </a:ext>
            </a:extLst>
          </p:cNvPr>
          <p:cNvSpPr/>
          <p:nvPr/>
        </p:nvSpPr>
        <p:spPr>
          <a:xfrm>
            <a:off x="0" y="1301872"/>
            <a:ext cx="5310874" cy="3299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210;g139667c439a_0_0">
            <a:extLst>
              <a:ext uri="{FF2B5EF4-FFF2-40B4-BE49-F238E27FC236}">
                <a16:creationId xmlns:a16="http://schemas.microsoft.com/office/drawing/2014/main" id="{9A087AD4-ED10-6FB0-B6A4-F93E63A8C98A}"/>
              </a:ext>
            </a:extLst>
          </p:cNvPr>
          <p:cNvSpPr txBox="1"/>
          <p:nvPr/>
        </p:nvSpPr>
        <p:spPr>
          <a:xfrm>
            <a:off x="-130593" y="34165"/>
            <a:ext cx="4482705" cy="121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Las competencias en transporte están dispersas en diversas entidades y agentes y hay múltiples actores involucrados en la planeación, construcción y mantenimiento de la infraestructura</a:t>
            </a:r>
            <a:endParaRPr b="1" i="0" u="none" strike="noStrike" cap="none" baseline="300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FBF2F78-406A-8865-0D60-73225A2D3C83}"/>
              </a:ext>
            </a:extLst>
          </p:cNvPr>
          <p:cNvGrpSpPr/>
          <p:nvPr/>
        </p:nvGrpSpPr>
        <p:grpSpPr>
          <a:xfrm>
            <a:off x="2115" y="1303981"/>
            <a:ext cx="5180580" cy="3252245"/>
            <a:chOff x="162147" y="769403"/>
            <a:chExt cx="8857422" cy="4453295"/>
          </a:xfrm>
        </p:grpSpPr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7F3FF4E3-0142-46BF-A519-9D449219F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7501" y="1577064"/>
              <a:ext cx="0" cy="353999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>
              <a:extLst>
                <a:ext uri="{FF2B5EF4-FFF2-40B4-BE49-F238E27FC236}">
                  <a16:creationId xmlns:a16="http://schemas.microsoft.com/office/drawing/2014/main" id="{12F89464-1090-43DD-8B40-FBCABBE2B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7070" y="1739481"/>
              <a:ext cx="5227" cy="338420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cto 107">
              <a:extLst>
                <a:ext uri="{FF2B5EF4-FFF2-40B4-BE49-F238E27FC236}">
                  <a16:creationId xmlns:a16="http://schemas.microsoft.com/office/drawing/2014/main" id="{4DC8F598-108C-4A69-B62E-E670D94B37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0494" y="1575480"/>
              <a:ext cx="0" cy="353999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668B63B6-7BF5-4F24-A996-AB1BD1DFDB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2103" y="1575480"/>
              <a:ext cx="0" cy="353999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565DF843-7039-4CF4-8F39-DEEA0D9DC4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2343" y="2382375"/>
              <a:ext cx="0" cy="2671992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44D33C04-E3CD-4FC0-B7C3-EC56DEC31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1364" y="2460631"/>
              <a:ext cx="0" cy="2671992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57EE093B-A485-D2FF-222A-DD4CD56738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698" y="2460631"/>
              <a:ext cx="0" cy="2671992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B1FEB7E4-6C63-952A-398B-6D147215D18F}"/>
                </a:ext>
              </a:extLst>
            </p:cNvPr>
            <p:cNvGrpSpPr/>
            <p:nvPr/>
          </p:nvGrpSpPr>
          <p:grpSpPr>
            <a:xfrm>
              <a:off x="175409" y="1328178"/>
              <a:ext cx="8755791" cy="3894520"/>
              <a:chOff x="78877" y="776461"/>
              <a:chExt cx="8755791" cy="3894520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0B4C6AB-932F-4D7F-BB2E-02F29B997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600"/>
              <a:stretch/>
            </p:blipFill>
            <p:spPr bwMode="auto">
              <a:xfrm>
                <a:off x="4476057" y="1271259"/>
                <a:ext cx="565126" cy="8407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4" descr="TransMilenio - Wikipedia, la enciclopedia libre">
                <a:extLst>
                  <a:ext uri="{FF2B5EF4-FFF2-40B4-BE49-F238E27FC236}">
                    <a16:creationId xmlns:a16="http://schemas.microsoft.com/office/drawing/2014/main" id="{050B7A15-175D-4FD9-B374-23596F348F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7187" y="2372704"/>
                <a:ext cx="456904" cy="3666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6" descr="Metro de Bogotá - Wikipedia, la enciclopedia libre">
                <a:extLst>
                  <a:ext uri="{FF2B5EF4-FFF2-40B4-BE49-F238E27FC236}">
                    <a16:creationId xmlns:a16="http://schemas.microsoft.com/office/drawing/2014/main" id="{ED10F3A4-8D72-4383-83C4-08BB5FDB29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13" r="1"/>
              <a:stretch/>
            </p:blipFill>
            <p:spPr bwMode="auto">
              <a:xfrm>
                <a:off x="6510147" y="2276443"/>
                <a:ext cx="336934" cy="580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8" descr="Inicio | EFR - Empresa Férrea Regional">
                <a:extLst>
                  <a:ext uri="{FF2B5EF4-FFF2-40B4-BE49-F238E27FC236}">
                    <a16:creationId xmlns:a16="http://schemas.microsoft.com/office/drawing/2014/main" id="{FC2A4B7F-2252-48A5-84E7-C8BE7482EF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1663" y="2370795"/>
                <a:ext cx="565126" cy="4708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Graphic 9" descr="Bus">
                <a:extLst>
                  <a:ext uri="{FF2B5EF4-FFF2-40B4-BE49-F238E27FC236}">
                    <a16:creationId xmlns:a16="http://schemas.microsoft.com/office/drawing/2014/main" id="{68BC12FF-D4EB-4067-8F3A-9F0CA62E3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396389" y="3078400"/>
                <a:ext cx="418514" cy="418514"/>
              </a:xfrm>
              <a:prstGeom prst="rect">
                <a:avLst/>
              </a:prstGeom>
            </p:spPr>
          </p:pic>
          <p:sp>
            <p:nvSpPr>
              <p:cNvPr id="58" name="Title 6">
                <a:extLst>
                  <a:ext uri="{FF2B5EF4-FFF2-40B4-BE49-F238E27FC236}">
                    <a16:creationId xmlns:a16="http://schemas.microsoft.com/office/drawing/2014/main" id="{CCB5F592-7AE3-4613-8481-EE72204533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883" y="3515574"/>
                <a:ext cx="1087529" cy="278446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Intermunicipal</a:t>
                </a:r>
              </a:p>
            </p:txBody>
          </p:sp>
          <p:pic>
            <p:nvPicPr>
              <p:cNvPr id="60" name="Graphic 5" descr="Train">
                <a:extLst>
                  <a:ext uri="{FF2B5EF4-FFF2-40B4-BE49-F238E27FC236}">
                    <a16:creationId xmlns:a16="http://schemas.microsoft.com/office/drawing/2014/main" id="{353C923A-3E5D-4A3E-ABA2-510C727BB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601674" y="3035702"/>
                <a:ext cx="418514" cy="418514"/>
              </a:xfrm>
              <a:prstGeom prst="rect">
                <a:avLst/>
              </a:prstGeom>
            </p:spPr>
          </p:pic>
          <p:sp>
            <p:nvSpPr>
              <p:cNvPr id="62" name="Title 6">
                <a:extLst>
                  <a:ext uri="{FF2B5EF4-FFF2-40B4-BE49-F238E27FC236}">
                    <a16:creationId xmlns:a16="http://schemas.microsoft.com/office/drawing/2014/main" id="{D7391BE2-F9F7-4D8F-86E2-9AC04C3D68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7450" y="3431063"/>
                <a:ext cx="1165244" cy="460932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Regiotram</a:t>
                </a:r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de Occidente</a:t>
                </a:r>
              </a:p>
            </p:txBody>
          </p:sp>
          <p:sp>
            <p:nvSpPr>
              <p:cNvPr id="64" name="Title 6">
                <a:extLst>
                  <a:ext uri="{FF2B5EF4-FFF2-40B4-BE49-F238E27FC236}">
                    <a16:creationId xmlns:a16="http://schemas.microsoft.com/office/drawing/2014/main" id="{8CDF3EEB-C0B7-44F9-8839-D9BB65536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07047" y="3439462"/>
                <a:ext cx="1165244" cy="460932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Transporte masivo Bogotá-Soacha</a:t>
                </a:r>
              </a:p>
            </p:txBody>
          </p:sp>
          <p:pic>
            <p:nvPicPr>
              <p:cNvPr id="66" name="Picture 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46986AC-4B12-41AE-829C-72312342C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994" y="3078400"/>
                <a:ext cx="391626" cy="384815"/>
              </a:xfrm>
              <a:prstGeom prst="rect">
                <a:avLst/>
              </a:prstGeom>
            </p:spPr>
          </p:pic>
          <p:pic>
            <p:nvPicPr>
              <p:cNvPr id="68" name="Graphic 31" descr="Bus">
                <a:extLst>
                  <a:ext uri="{FF2B5EF4-FFF2-40B4-BE49-F238E27FC236}">
                    <a16:creationId xmlns:a16="http://schemas.microsoft.com/office/drawing/2014/main" id="{64BDDC89-5731-437C-9A98-DFA251483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236855" y="3051535"/>
                <a:ext cx="418514" cy="418514"/>
              </a:xfrm>
              <a:prstGeom prst="rect">
                <a:avLst/>
              </a:prstGeom>
            </p:spPr>
          </p:pic>
          <p:sp>
            <p:nvSpPr>
              <p:cNvPr id="70" name="Title 6">
                <a:extLst>
                  <a:ext uri="{FF2B5EF4-FFF2-40B4-BE49-F238E27FC236}">
                    <a16:creationId xmlns:a16="http://schemas.microsoft.com/office/drawing/2014/main" id="{35B4AF5D-1597-4CBE-9E0C-D7B107783D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8595" y="3535777"/>
                <a:ext cx="797171" cy="278446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SITP</a:t>
                </a:r>
              </a:p>
            </p:txBody>
          </p:sp>
          <p:sp>
            <p:nvSpPr>
              <p:cNvPr id="72" name="Title 6">
                <a:extLst>
                  <a:ext uri="{FF2B5EF4-FFF2-40B4-BE49-F238E27FC236}">
                    <a16:creationId xmlns:a16="http://schemas.microsoft.com/office/drawing/2014/main" id="{6039D9C5-3D98-4C9C-BEB5-60329EA07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66600" y="4347973"/>
                <a:ext cx="769164" cy="278446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Individual Distrital</a:t>
                </a:r>
              </a:p>
            </p:txBody>
          </p:sp>
          <p:pic>
            <p:nvPicPr>
              <p:cNvPr id="74" name="Graphic 51" descr="Bus">
                <a:extLst>
                  <a:ext uri="{FF2B5EF4-FFF2-40B4-BE49-F238E27FC236}">
                    <a16:creationId xmlns:a16="http://schemas.microsoft.com/office/drawing/2014/main" id="{4D1683BA-6583-4759-B313-6F0F1655D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132046" y="3060466"/>
                <a:ext cx="418514" cy="418514"/>
              </a:xfrm>
              <a:prstGeom prst="rect">
                <a:avLst/>
              </a:prstGeom>
            </p:spPr>
          </p:pic>
          <p:sp>
            <p:nvSpPr>
              <p:cNvPr id="76" name="Title 6">
                <a:extLst>
                  <a:ext uri="{FF2B5EF4-FFF2-40B4-BE49-F238E27FC236}">
                    <a16:creationId xmlns:a16="http://schemas.microsoft.com/office/drawing/2014/main" id="{077D3478-48D0-4DE7-A2EE-59CCB0A07E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0149" y="3523573"/>
                <a:ext cx="801494" cy="278446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Colectivo Municipal</a:t>
                </a:r>
              </a:p>
            </p:txBody>
          </p:sp>
          <p:sp>
            <p:nvSpPr>
              <p:cNvPr id="78" name="Title 6">
                <a:extLst>
                  <a:ext uri="{FF2B5EF4-FFF2-40B4-BE49-F238E27FC236}">
                    <a16:creationId xmlns:a16="http://schemas.microsoft.com/office/drawing/2014/main" id="{AFA3B126-4AA5-4B92-A23F-5995DB1E7A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3738" y="4352766"/>
                <a:ext cx="801494" cy="278446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Individual Municipal</a:t>
                </a:r>
              </a:p>
            </p:txBody>
          </p:sp>
          <p:pic>
            <p:nvPicPr>
              <p:cNvPr id="80" name="Picture 2" descr="Ilustraciones, imágenes y vectores de stock sobre Cab-icon ...">
                <a:extLst>
                  <a:ext uri="{FF2B5EF4-FFF2-40B4-BE49-F238E27FC236}">
                    <a16:creationId xmlns:a16="http://schemas.microsoft.com/office/drawing/2014/main" id="{47627E71-FE5A-4DCD-AE3C-D76FE7D28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0" t="13513" r="11585" b="22344"/>
              <a:stretch/>
            </p:blipFill>
            <p:spPr bwMode="auto">
              <a:xfrm>
                <a:off x="8177983" y="3944045"/>
                <a:ext cx="350015" cy="304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Ilustraciones, imágenes y vectores de stock sobre Cab-icon ...">
                <a:extLst>
                  <a:ext uri="{FF2B5EF4-FFF2-40B4-BE49-F238E27FC236}">
                    <a16:creationId xmlns:a16="http://schemas.microsoft.com/office/drawing/2014/main" id="{F71DD4AA-B100-4CFA-B549-C24FD109E7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0" t="13513" r="11585" b="22344"/>
              <a:stretch/>
            </p:blipFill>
            <p:spPr bwMode="auto">
              <a:xfrm>
                <a:off x="7259534" y="3935125"/>
                <a:ext cx="350015" cy="304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teleférico - Iconos gratis de transporte">
                <a:extLst>
                  <a:ext uri="{FF2B5EF4-FFF2-40B4-BE49-F238E27FC236}">
                    <a16:creationId xmlns:a16="http://schemas.microsoft.com/office/drawing/2014/main" id="{751F90B6-2A83-4849-A939-3899B4A0A1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9929" y="3936436"/>
                <a:ext cx="377200" cy="37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Title 6">
                <a:extLst>
                  <a:ext uri="{FF2B5EF4-FFF2-40B4-BE49-F238E27FC236}">
                    <a16:creationId xmlns:a16="http://schemas.microsoft.com/office/drawing/2014/main" id="{DBA30B42-9F7C-4DE9-AE52-F5B1070F91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2000" y="4392535"/>
                <a:ext cx="1706692" cy="278446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Cable*</a:t>
                </a:r>
              </a:p>
            </p:txBody>
          </p:sp>
          <p:cxnSp>
            <p:nvCxnSpPr>
              <p:cNvPr id="92" name="Conector recto 91">
                <a:extLst>
                  <a:ext uri="{FF2B5EF4-FFF2-40B4-BE49-F238E27FC236}">
                    <a16:creationId xmlns:a16="http://schemas.microsoft.com/office/drawing/2014/main" id="{8791DDEC-C2C1-42A7-ABC2-4E3E81014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658" y="2106242"/>
                <a:ext cx="7404010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>
                <a:extLst>
                  <a:ext uri="{FF2B5EF4-FFF2-40B4-BE49-F238E27FC236}">
                    <a16:creationId xmlns:a16="http://schemas.microsoft.com/office/drawing/2014/main" id="{C1FFDC6A-E636-4BB8-BEBF-385C01F265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299" y="1228465"/>
                <a:ext cx="7356368" cy="0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recto 105">
                <a:extLst>
                  <a:ext uri="{FF2B5EF4-FFF2-40B4-BE49-F238E27FC236}">
                    <a16:creationId xmlns:a16="http://schemas.microsoft.com/office/drawing/2014/main" id="{33532A4C-19B9-47D3-9E05-3DB9A053BF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658" y="2967903"/>
                <a:ext cx="7404010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6" name="Picture 2" descr="Icon Metro #120283 - Free Icons Library">
                <a:extLst>
                  <a:ext uri="{FF2B5EF4-FFF2-40B4-BE49-F238E27FC236}">
                    <a16:creationId xmlns:a16="http://schemas.microsoft.com/office/drawing/2014/main" id="{230389A4-7E7E-45F3-B522-B8FF772794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3777" y="3073772"/>
                <a:ext cx="311839" cy="425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itle 6">
                <a:extLst>
                  <a:ext uri="{FF2B5EF4-FFF2-40B4-BE49-F238E27FC236}">
                    <a16:creationId xmlns:a16="http://schemas.microsoft.com/office/drawing/2014/main" id="{026A1E49-E44F-4287-9441-3F378EA4AA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207" y="3540463"/>
                <a:ext cx="797171" cy="278446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Metro</a:t>
                </a:r>
              </a:p>
            </p:txBody>
          </p:sp>
          <p:sp>
            <p:nvSpPr>
              <p:cNvPr id="26" name="Title 6">
                <a:extLst>
                  <a:ext uri="{FF2B5EF4-FFF2-40B4-BE49-F238E27FC236}">
                    <a16:creationId xmlns:a16="http://schemas.microsoft.com/office/drawing/2014/main" id="{5B195FE9-5DBA-439D-9FD7-E23AF4EEB3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7658" y="1220033"/>
                <a:ext cx="1327077" cy="892265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678759">
                  <a:lnSpc>
                    <a:spcPct val="100000"/>
                  </a:lnSpc>
                  <a:buClrTx/>
                  <a:defRPr/>
                </a:pPr>
                <a:r>
                  <a:rPr lang="es-CO" sz="100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Autoridad de Transporte</a:t>
                </a:r>
                <a:endParaRPr lang="es-CO" sz="1000" dirty="0">
                  <a:solidFill>
                    <a:srgbClr val="E7E6E6">
                      <a:lumMod val="25000"/>
                    </a:srgbClr>
                  </a:solidFill>
                  <a:latin typeface="Calibri Light"/>
                </a:endParaRPr>
              </a:p>
            </p:txBody>
          </p:sp>
          <p:sp>
            <p:nvSpPr>
              <p:cNvPr id="27" name="Title 6">
                <a:extLst>
                  <a:ext uri="{FF2B5EF4-FFF2-40B4-BE49-F238E27FC236}">
                    <a16:creationId xmlns:a16="http://schemas.microsoft.com/office/drawing/2014/main" id="{0A296129-D9B4-4B06-91F3-2C30900BED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3173" y="2075642"/>
                <a:ext cx="1149412" cy="892265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678759">
                  <a:lnSpc>
                    <a:spcPct val="100000"/>
                  </a:lnSpc>
                  <a:buClrTx/>
                  <a:defRPr/>
                </a:pPr>
                <a:r>
                  <a:rPr lang="es-CO" sz="100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Ente gestor</a:t>
                </a:r>
                <a:endParaRPr lang="es-CO" sz="1000" dirty="0">
                  <a:solidFill>
                    <a:srgbClr val="E7E6E6">
                      <a:lumMod val="25000"/>
                    </a:srgbClr>
                  </a:solidFill>
                  <a:latin typeface="Calibri Light"/>
                </a:endParaRPr>
              </a:p>
            </p:txBody>
          </p:sp>
          <p:sp>
            <p:nvSpPr>
              <p:cNvPr id="28" name="Title 6">
                <a:extLst>
                  <a:ext uri="{FF2B5EF4-FFF2-40B4-BE49-F238E27FC236}">
                    <a16:creationId xmlns:a16="http://schemas.microsoft.com/office/drawing/2014/main" id="{95A3BBC4-9838-4F51-970A-EBAFEE81B9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5320" y="3045867"/>
                <a:ext cx="1149412" cy="892265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678759">
                  <a:lnSpc>
                    <a:spcPct val="100000"/>
                  </a:lnSpc>
                  <a:buClrTx/>
                  <a:defRPr/>
                </a:pPr>
                <a:r>
                  <a:rPr lang="es-CO" sz="100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Operador o empresa de transporte público</a:t>
                </a:r>
                <a:endParaRPr lang="es-CO" sz="1000" dirty="0">
                  <a:solidFill>
                    <a:srgbClr val="E7E6E6">
                      <a:lumMod val="25000"/>
                    </a:srgbClr>
                  </a:solidFill>
                  <a:latin typeface="Calibri Light"/>
                </a:endParaRPr>
              </a:p>
            </p:txBody>
          </p:sp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7DD004AF-5E51-41DA-A2C4-4928EF03A1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92" y="1201018"/>
                <a:ext cx="1343537" cy="876464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vert="horz" lIns="3600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78759">
                  <a:lnSpc>
                    <a:spcPct val="100000"/>
                  </a:lnSpc>
                  <a:buClrTx/>
                  <a:defRPr/>
                </a:pPr>
                <a:r>
                  <a:rPr lang="es-CO" sz="65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Planeación</a:t>
                </a:r>
                <a:r>
                  <a:rPr lang="es-CO" sz="650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 estratégica, </a:t>
                </a:r>
                <a:r>
                  <a:rPr lang="es-CO" sz="65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adopción de tarifas</a:t>
                </a:r>
                <a:r>
                  <a:rPr lang="es-CO" sz="650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, entrega </a:t>
                </a:r>
                <a:r>
                  <a:rPr lang="es-CO" sz="65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habilitaciones</a:t>
                </a:r>
                <a:r>
                  <a:rPr lang="es-CO" sz="650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 y permisos, control y vigilancia</a:t>
                </a:r>
              </a:p>
            </p:txBody>
          </p:sp>
          <p:sp>
            <p:nvSpPr>
              <p:cNvPr id="9" name="Title 6">
                <a:extLst>
                  <a:ext uri="{FF2B5EF4-FFF2-40B4-BE49-F238E27FC236}">
                    <a16:creationId xmlns:a16="http://schemas.microsoft.com/office/drawing/2014/main" id="{1EB35A79-32A4-41C2-8716-33295AE5E1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77" y="2168583"/>
                <a:ext cx="1302241" cy="69012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vert="horz" lIns="36000" tIns="33939" rIns="67878" bIns="33939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78759">
                  <a:lnSpc>
                    <a:spcPct val="100000"/>
                  </a:lnSpc>
                  <a:buClrTx/>
                  <a:defRPr/>
                </a:pPr>
                <a:r>
                  <a:rPr lang="es-CO" sz="650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P</a:t>
                </a:r>
                <a:r>
                  <a:rPr lang="es-CO" sz="650" dirty="0" err="1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laneación</a:t>
                </a:r>
                <a:r>
                  <a:rPr lang="es-CO" sz="650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 y </a:t>
                </a:r>
                <a:r>
                  <a:rPr lang="es-CO" sz="65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gestión</a:t>
                </a:r>
                <a:r>
                  <a:rPr lang="es-CO" sz="650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 integral de la </a:t>
                </a:r>
                <a:r>
                  <a:rPr lang="es-CO" sz="65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operación</a:t>
                </a:r>
              </a:p>
            </p:txBody>
          </p:sp>
          <p:sp>
            <p:nvSpPr>
              <p:cNvPr id="10" name="Title 6">
                <a:extLst>
                  <a:ext uri="{FF2B5EF4-FFF2-40B4-BE49-F238E27FC236}">
                    <a16:creationId xmlns:a16="http://schemas.microsoft.com/office/drawing/2014/main" id="{C845F483-2590-4B2A-B9DB-D950D9E62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719" y="3058662"/>
                <a:ext cx="1302241" cy="876464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vert="horz" lIns="36000" tIns="33939" rIns="67878" bIns="33939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78759">
                  <a:lnSpc>
                    <a:spcPct val="100000"/>
                  </a:lnSpc>
                  <a:buClrTx/>
                  <a:defRPr/>
                </a:pPr>
                <a:r>
                  <a:rPr lang="es-CO" sz="650" b="1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Prestación del servicio </a:t>
                </a:r>
                <a:r>
                  <a:rPr lang="es-CO" sz="650" dirty="0">
                    <a:solidFill>
                      <a:srgbClr val="E7E6E6">
                        <a:lumMod val="25000"/>
                      </a:srgbClr>
                    </a:solidFill>
                    <a:latin typeface="Calibri Light"/>
                  </a:rPr>
                  <a:t>de acuerdo con las condiciones establecidas en la licitación o en el permiso de operación</a:t>
                </a:r>
              </a:p>
            </p:txBody>
          </p:sp>
          <p:pic>
            <p:nvPicPr>
              <p:cNvPr id="21" name="Imagen 20" descr="Texto&#10;&#10;Descripción generada automáticamente con confianza media">
                <a:extLst>
                  <a:ext uri="{FF2B5EF4-FFF2-40B4-BE49-F238E27FC236}">
                    <a16:creationId xmlns:a16="http://schemas.microsoft.com/office/drawing/2014/main" id="{9559F408-E35D-4D5C-56A2-E90E1820A5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t="1" r="17555" b="7972"/>
              <a:stretch/>
            </p:blipFill>
            <p:spPr>
              <a:xfrm>
                <a:off x="2898243" y="1494993"/>
                <a:ext cx="1292235" cy="245208"/>
              </a:xfrm>
              <a:prstGeom prst="rect">
                <a:avLst/>
              </a:prstGeom>
            </p:spPr>
          </p:pic>
          <p:pic>
            <p:nvPicPr>
              <p:cNvPr id="19" name="Imagen 18" descr="Interfaz de usuario gráfica&#10;&#10;Descripción generada automáticamente con confianza media">
                <a:extLst>
                  <a:ext uri="{FF2B5EF4-FFF2-40B4-BE49-F238E27FC236}">
                    <a16:creationId xmlns:a16="http://schemas.microsoft.com/office/drawing/2014/main" id="{9796E542-A34C-1B39-F922-6C53CF033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30699" y="1425913"/>
                <a:ext cx="2186156" cy="437231"/>
              </a:xfrm>
              <a:prstGeom prst="rect">
                <a:avLst/>
              </a:prstGeom>
            </p:spPr>
          </p:pic>
          <p:pic>
            <p:nvPicPr>
              <p:cNvPr id="25" name="Imagen 24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11A9CB9C-F279-00A5-622B-DA64072A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42589" y="1213712"/>
                <a:ext cx="576613" cy="576613"/>
              </a:xfrm>
              <a:prstGeom prst="rect">
                <a:avLst/>
              </a:prstGeom>
            </p:spPr>
          </p:pic>
          <p:sp>
            <p:nvSpPr>
              <p:cNvPr id="29" name="Title 6">
                <a:extLst>
                  <a:ext uri="{FF2B5EF4-FFF2-40B4-BE49-F238E27FC236}">
                    <a16:creationId xmlns:a16="http://schemas.microsoft.com/office/drawing/2014/main" id="{AE6BD6F4-E638-BC92-938A-9B30248E7D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52243" y="1805625"/>
                <a:ext cx="801494" cy="278446"/>
              </a:xfrm>
              <a:prstGeom prst="rect">
                <a:avLst/>
              </a:prstGeom>
            </p:spPr>
            <p:txBody>
              <a:bodyPr vert="horz" lIns="67878" tIns="33939" rIns="67878" bIns="33939" rtlCol="0" anchor="ctr">
                <a:normAutofit fontScale="4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O" sz="89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Alcaldías Municipales</a:t>
                </a: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DBEF945C-333A-261E-4865-541BA85899E5}"/>
                  </a:ext>
                </a:extLst>
              </p:cNvPr>
              <p:cNvSpPr txBox="1"/>
              <p:nvPr/>
            </p:nvSpPr>
            <p:spPr>
              <a:xfrm>
                <a:off x="4149412" y="803403"/>
                <a:ext cx="1341792" cy="316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657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Radio de </a:t>
                </a:r>
                <a:r>
                  <a:rPr lang="es-CO" sz="500" b="1" kern="1200" dirty="0">
                    <a:solidFill>
                      <a:srgbClr val="51657F"/>
                    </a:solidFill>
                    <a:latin typeface="+mn-lt"/>
                    <a:ea typeface="+mn-ea"/>
                    <a:cs typeface="+mn-cs"/>
                  </a:rPr>
                  <a:t>acción corredor</a:t>
                </a:r>
                <a:endParaRPr kumimoji="0" lang="es-CO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51657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F71E6D43-8714-7141-5F44-449552318954}"/>
                  </a:ext>
                </a:extLst>
              </p:cNvPr>
              <p:cNvSpPr txBox="1"/>
              <p:nvPr/>
            </p:nvSpPr>
            <p:spPr>
              <a:xfrm>
                <a:off x="2873463" y="810589"/>
                <a:ext cx="1341792" cy="316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657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Radio de </a:t>
                </a:r>
                <a:r>
                  <a:rPr lang="es-CO" sz="500" b="1" kern="1200" dirty="0">
                    <a:solidFill>
                      <a:srgbClr val="51657F"/>
                    </a:solidFill>
                    <a:latin typeface="+mn-lt"/>
                    <a:ea typeface="+mn-ea"/>
                    <a:cs typeface="+mn-cs"/>
                  </a:rPr>
                  <a:t>acción nacional</a:t>
                </a:r>
                <a:endParaRPr kumimoji="0" lang="es-CO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51657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36049851-7AF2-1CD0-2FB7-6D2DC7CC6E2E}"/>
                  </a:ext>
                </a:extLst>
              </p:cNvPr>
              <p:cNvSpPr txBox="1"/>
              <p:nvPr/>
            </p:nvSpPr>
            <p:spPr>
              <a:xfrm>
                <a:off x="6452787" y="776461"/>
                <a:ext cx="1341792" cy="316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657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Radio de </a:t>
                </a:r>
                <a:r>
                  <a:rPr lang="es-CO" sz="500" b="1" kern="1200" dirty="0">
                    <a:solidFill>
                      <a:srgbClr val="51657F"/>
                    </a:solidFill>
                    <a:latin typeface="+mn-lt"/>
                    <a:ea typeface="+mn-ea"/>
                    <a:cs typeface="+mn-cs"/>
                  </a:rPr>
                  <a:t>acción distrital / municipal</a:t>
                </a:r>
                <a:endParaRPr kumimoji="0" lang="es-CO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51657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Cerrar llave 34">
                <a:extLst>
                  <a:ext uri="{FF2B5EF4-FFF2-40B4-BE49-F238E27FC236}">
                    <a16:creationId xmlns:a16="http://schemas.microsoft.com/office/drawing/2014/main" id="{1E4ECACB-CD84-0D20-CC9B-7D2B503E201C}"/>
                  </a:ext>
                </a:extLst>
              </p:cNvPr>
              <p:cNvSpPr/>
              <p:nvPr/>
            </p:nvSpPr>
            <p:spPr>
              <a:xfrm rot="16200000">
                <a:off x="3424355" y="605509"/>
                <a:ext cx="180000" cy="11880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37" name="Cerrar llave 36">
              <a:extLst>
                <a:ext uri="{FF2B5EF4-FFF2-40B4-BE49-F238E27FC236}">
                  <a16:creationId xmlns:a16="http://schemas.microsoft.com/office/drawing/2014/main" id="{DBFBBF65-B9C3-852E-0874-A10A86F03CA2}"/>
                </a:ext>
              </a:extLst>
            </p:cNvPr>
            <p:cNvSpPr/>
            <p:nvPr/>
          </p:nvSpPr>
          <p:spPr>
            <a:xfrm rot="16200000">
              <a:off x="4788671" y="1257981"/>
              <a:ext cx="180000" cy="9720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Cerrar llave 37">
              <a:extLst>
                <a:ext uri="{FF2B5EF4-FFF2-40B4-BE49-F238E27FC236}">
                  <a16:creationId xmlns:a16="http://schemas.microsoft.com/office/drawing/2014/main" id="{E32E7420-7D77-FE34-940B-3C6CF40C6610}"/>
                </a:ext>
              </a:extLst>
            </p:cNvPr>
            <p:cNvSpPr/>
            <p:nvPr/>
          </p:nvSpPr>
          <p:spPr>
            <a:xfrm rot="16200000">
              <a:off x="7183569" y="-2464"/>
              <a:ext cx="180000" cy="349200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8E06C2FE-C7B1-51E9-3913-3C96DCCAEE4E}"/>
                </a:ext>
              </a:extLst>
            </p:cNvPr>
            <p:cNvSpPr/>
            <p:nvPr/>
          </p:nvSpPr>
          <p:spPr>
            <a:xfrm>
              <a:off x="162147" y="769403"/>
              <a:ext cx="4220751" cy="432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s-E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</a:rPr>
                <a:t>Competencias en transporte público</a:t>
              </a:r>
              <a:endParaRPr lang="es-CO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D92205A8-2928-976E-0574-0BC2812A3994}"/>
              </a:ext>
            </a:extLst>
          </p:cNvPr>
          <p:cNvGrpSpPr/>
          <p:nvPr/>
        </p:nvGrpSpPr>
        <p:grpSpPr>
          <a:xfrm>
            <a:off x="5510139" y="1641893"/>
            <a:ext cx="3506332" cy="2947804"/>
            <a:chOff x="4758734" y="254371"/>
            <a:chExt cx="6389950" cy="4584153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8A0C7B9-3B86-10A2-42C8-AEA667351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9"/>
            <a:stretch/>
          </p:blipFill>
          <p:spPr>
            <a:xfrm>
              <a:off x="4758734" y="254371"/>
              <a:ext cx="6389950" cy="3544818"/>
            </a:xfrm>
            <a:prstGeom prst="rect">
              <a:avLst/>
            </a:prstGeom>
          </p:spPr>
        </p:pic>
        <p:pic>
          <p:nvPicPr>
            <p:cNvPr id="17" name="Picture 2" descr="ANI">
              <a:extLst>
                <a:ext uri="{FF2B5EF4-FFF2-40B4-BE49-F238E27FC236}">
                  <a16:creationId xmlns:a16="http://schemas.microsoft.com/office/drawing/2014/main" id="{AB976DAF-DECF-8EAE-B15A-1C6CD3B67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784" y="3821161"/>
              <a:ext cx="1238547" cy="445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633B4E85-8F8A-7EC8-40EB-664B102E3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343" y="3840885"/>
              <a:ext cx="1004333" cy="435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6281BDE9-DB23-F01E-6837-453D51615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096" y="4421004"/>
              <a:ext cx="386644" cy="39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Escudo de Soacha - Wikipedia, la enciclopedia libre">
              <a:extLst>
                <a:ext uri="{FF2B5EF4-FFF2-40B4-BE49-F238E27FC236}">
                  <a16:creationId xmlns:a16="http://schemas.microsoft.com/office/drawing/2014/main" id="{722CEAE6-CC64-5A39-BBD1-08513E725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917" y="4388077"/>
              <a:ext cx="601629" cy="39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SÍMBOLOS DE MOSQUERA - Alcaldía Municipal de Mosquera, Cundinamarca">
              <a:extLst>
                <a:ext uri="{FF2B5EF4-FFF2-40B4-BE49-F238E27FC236}">
                  <a16:creationId xmlns:a16="http://schemas.microsoft.com/office/drawing/2014/main" id="{568867E8-0D36-648D-9717-E10F02B27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965" y="4439594"/>
              <a:ext cx="300731" cy="39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6">
              <a:extLst>
                <a:ext uri="{FF2B5EF4-FFF2-40B4-BE49-F238E27FC236}">
                  <a16:creationId xmlns:a16="http://schemas.microsoft.com/office/drawing/2014/main" id="{372E25D4-4E94-A14C-0668-D4C298D7A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908" y="4421007"/>
              <a:ext cx="349062" cy="39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B52CAA53-0061-56B9-00A2-DB23B4E6E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1529" y="4421004"/>
              <a:ext cx="332445" cy="39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INSTITUTO DE INFRAESTRUCTURA Y CONCESIONES DE CUNDINAMARCA- ICCU  SUBGERENCIA DE INFRAESTRUCTURA">
              <a:extLst>
                <a:ext uri="{FF2B5EF4-FFF2-40B4-BE49-F238E27FC236}">
                  <a16:creationId xmlns:a16="http://schemas.microsoft.com/office/drawing/2014/main" id="{E148ADFC-0E44-778D-2046-B41D73AC7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23" y="3765875"/>
              <a:ext cx="1439700" cy="521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Login | openerp.idu.gov.co">
              <a:extLst>
                <a:ext uri="{FF2B5EF4-FFF2-40B4-BE49-F238E27FC236}">
                  <a16:creationId xmlns:a16="http://schemas.microsoft.com/office/drawing/2014/main" id="{4770E35F-B131-7BBD-A56B-5E2BB9760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9229" y="3807959"/>
              <a:ext cx="661869" cy="43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6" name="Google Shape;209;g139667c439a_0_0">
            <a:extLst>
              <a:ext uri="{FF2B5EF4-FFF2-40B4-BE49-F238E27FC236}">
                <a16:creationId xmlns:a16="http://schemas.microsoft.com/office/drawing/2014/main" id="{C2641A48-3872-737A-6501-01F0C94E9FFD}"/>
              </a:ext>
            </a:extLst>
          </p:cNvPr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" name="Imagen 4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4C9FCEF-C2C0-EAB4-D739-8481747D58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45807" y="4301299"/>
            <a:ext cx="627216" cy="227618"/>
          </a:xfrm>
          <a:prstGeom prst="rect">
            <a:avLst/>
          </a:prstGeom>
        </p:spPr>
      </p:pic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53D7140-8058-2112-0776-F929722591F9}"/>
              </a:ext>
            </a:extLst>
          </p:cNvPr>
          <p:cNvSpPr/>
          <p:nvPr/>
        </p:nvSpPr>
        <p:spPr>
          <a:xfrm>
            <a:off x="5495440" y="1301872"/>
            <a:ext cx="1853219" cy="315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Infraestructura regional</a:t>
            </a:r>
            <a:endParaRPr lang="es-C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2" name="Title 6">
            <a:extLst>
              <a:ext uri="{FF2B5EF4-FFF2-40B4-BE49-F238E27FC236}">
                <a16:creationId xmlns:a16="http://schemas.microsoft.com/office/drawing/2014/main" id="{E9A5C68E-9172-03F9-C06C-0ADA4E05FC5D}"/>
              </a:ext>
            </a:extLst>
          </p:cNvPr>
          <p:cNvSpPr txBox="1">
            <a:spLocks/>
          </p:cNvSpPr>
          <p:nvPr/>
        </p:nvSpPr>
        <p:spPr>
          <a:xfrm>
            <a:off x="5449513" y="4354059"/>
            <a:ext cx="468782" cy="223684"/>
          </a:xfrm>
          <a:prstGeom prst="rect">
            <a:avLst/>
          </a:prstGeom>
        </p:spPr>
        <p:txBody>
          <a:bodyPr vert="horz" lIns="67878" tIns="33939" rIns="67878" bIns="33939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89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Alcaldías Municipales</a:t>
            </a:r>
          </a:p>
        </p:txBody>
      </p:sp>
      <p:pic>
        <p:nvPicPr>
          <p:cNvPr id="12" name="Imagen 11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391B6950-D07A-3B4B-1DC3-F7C4604364C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1414" y="3970675"/>
            <a:ext cx="636805" cy="276872"/>
          </a:xfrm>
          <a:prstGeom prst="rect">
            <a:avLst/>
          </a:prstGeom>
        </p:spPr>
      </p:pic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C2D93613-5550-DB71-2BA2-3A357242449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71009" y="3905769"/>
            <a:ext cx="235074" cy="3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5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58" y="642"/>
            <a:ext cx="9013825" cy="514379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6"/>
          <p:cNvSpPr/>
          <p:nvPr/>
        </p:nvSpPr>
        <p:spPr>
          <a:xfrm>
            <a:off x="18257" y="48"/>
            <a:ext cx="9043800" cy="5145000"/>
          </a:xfrm>
          <a:prstGeom prst="rect">
            <a:avLst/>
          </a:prstGeom>
          <a:solidFill>
            <a:srgbClr val="0C0C0C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7"/>
              <a:buFont typeface="Arial"/>
              <a:buNone/>
            </a:pPr>
            <a:endParaRPr sz="30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8" name="Google Shape;308;p26"/>
          <p:cNvGrpSpPr/>
          <p:nvPr/>
        </p:nvGrpSpPr>
        <p:grpSpPr>
          <a:xfrm rot="10800000">
            <a:off x="5772696" y="3110601"/>
            <a:ext cx="3078506" cy="675766"/>
            <a:chOff x="6644342" y="486575"/>
            <a:chExt cx="6245700" cy="1371000"/>
          </a:xfrm>
        </p:grpSpPr>
        <p:cxnSp>
          <p:nvCxnSpPr>
            <p:cNvPr id="309" name="Google Shape;309;p26"/>
            <p:cNvCxnSpPr/>
            <p:nvPr/>
          </p:nvCxnSpPr>
          <p:spPr>
            <a:xfrm rot="10800000">
              <a:off x="6644342" y="486575"/>
              <a:ext cx="62457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0" name="Google Shape;310;p26"/>
            <p:cNvCxnSpPr/>
            <p:nvPr/>
          </p:nvCxnSpPr>
          <p:spPr>
            <a:xfrm>
              <a:off x="6671538" y="486575"/>
              <a:ext cx="0" cy="137100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1" name="Google Shape;311;p26"/>
            <p:cNvCxnSpPr/>
            <p:nvPr/>
          </p:nvCxnSpPr>
          <p:spPr>
            <a:xfrm rot="10800000">
              <a:off x="6658723" y="1831124"/>
              <a:ext cx="22269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2" name="Google Shape;312;p26"/>
          <p:cNvSpPr/>
          <p:nvPr/>
        </p:nvSpPr>
        <p:spPr>
          <a:xfrm>
            <a:off x="1558458" y="3224334"/>
            <a:ext cx="7213433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353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Agencia Regional de movilidad</a:t>
            </a:r>
            <a:endParaRPr sz="2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3" name="Google Shape;31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57" y="7925"/>
            <a:ext cx="3079102" cy="97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209;g139667c439a_0_0">
            <a:extLst>
              <a:ext uri="{FF2B5EF4-FFF2-40B4-BE49-F238E27FC236}">
                <a16:creationId xmlns:a16="http://schemas.microsoft.com/office/drawing/2014/main" id="{7E290647-A6CC-C142-7FCD-C74B754A45AD}"/>
              </a:ext>
            </a:extLst>
          </p:cNvPr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210;g139667c439a_0_0">
            <a:extLst>
              <a:ext uri="{FF2B5EF4-FFF2-40B4-BE49-F238E27FC236}">
                <a16:creationId xmlns:a16="http://schemas.microsoft.com/office/drawing/2014/main" id="{7DE37CCB-3C66-845F-DDB5-68FC6AB20A36}"/>
              </a:ext>
            </a:extLst>
          </p:cNvPr>
          <p:cNvSpPr txBox="1"/>
          <p:nvPr/>
        </p:nvSpPr>
        <p:spPr>
          <a:xfrm>
            <a:off x="1" y="201686"/>
            <a:ext cx="4250220" cy="56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Competencias de la Agencia Regional de Movilidad (ARM)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8D7A9E-1CC8-42AB-92E2-75D2BCD48979}"/>
              </a:ext>
            </a:extLst>
          </p:cNvPr>
          <p:cNvSpPr txBox="1">
            <a:spLocks/>
          </p:cNvSpPr>
          <p:nvPr/>
        </p:nvSpPr>
        <p:spPr>
          <a:xfrm>
            <a:off x="140796" y="486374"/>
            <a:ext cx="8909542" cy="1353783"/>
          </a:xfrm>
          <a:prstGeom prst="rect">
            <a:avLst/>
          </a:prstGeom>
        </p:spPr>
        <p:txBody>
          <a:bodyPr vert="horz" lIns="67878" tIns="33939" rIns="67878" bIns="3393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78759">
              <a:lnSpc>
                <a:spcPct val="110000"/>
              </a:lnSpc>
              <a:buClrTx/>
              <a:defRPr/>
            </a:pP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La ARM 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es la instancia mediante la cual la RM ejercerá la </a:t>
            </a:r>
            <a:r>
              <a:rPr lang="es-ES" sz="1200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autoridad regional de transporte de las modalidades y radios de acción a su cargo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, para lo cual podrá otorgar permisos y habilitaciones, definir y adoptar la política tarifaria, </a:t>
            </a: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conforme a los parámetros establecidos por el Ministerio de Transporte, salvo en los casos en los que la Ley le otorgue directamente la potestad</a:t>
            </a:r>
            <a:r>
              <a:rPr lang="es-ES" sz="1200" b="1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2</a:t>
            </a: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. </a:t>
            </a:r>
            <a:endParaRPr lang="es-CO" sz="1200" b="1" dirty="0">
              <a:solidFill>
                <a:prstClr val="black">
                  <a:lumMod val="75000"/>
                  <a:lumOff val="25000"/>
                </a:prstClr>
              </a:solidFill>
              <a:latin typeface="Calibri Light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9210FA5D-ED2E-FD6B-87EB-5EDE265374E4}"/>
              </a:ext>
            </a:extLst>
          </p:cNvPr>
          <p:cNvGrpSpPr/>
          <p:nvPr/>
        </p:nvGrpSpPr>
        <p:grpSpPr>
          <a:xfrm>
            <a:off x="511244" y="2048123"/>
            <a:ext cx="1944609" cy="2136476"/>
            <a:chOff x="511244" y="2048123"/>
            <a:chExt cx="1944609" cy="2136476"/>
          </a:xfrm>
        </p:grpSpPr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CE9C51E9-FD27-1B05-C62A-75EAE3FEE00E}"/>
                </a:ext>
              </a:extLst>
            </p:cNvPr>
            <p:cNvSpPr/>
            <p:nvPr/>
          </p:nvSpPr>
          <p:spPr>
            <a:xfrm>
              <a:off x="589029" y="2132390"/>
              <a:ext cx="1866824" cy="583382"/>
            </a:xfrm>
            <a:custGeom>
              <a:avLst/>
              <a:gdLst>
                <a:gd name="connsiteX0" fmla="*/ 0 w 1866824"/>
                <a:gd name="connsiteY0" fmla="*/ 0 h 583382"/>
                <a:gd name="connsiteX1" fmla="*/ 1866824 w 1866824"/>
                <a:gd name="connsiteY1" fmla="*/ 0 h 583382"/>
                <a:gd name="connsiteX2" fmla="*/ 1866824 w 1866824"/>
                <a:gd name="connsiteY2" fmla="*/ 583382 h 583382"/>
                <a:gd name="connsiteX3" fmla="*/ 0 w 1866824"/>
                <a:gd name="connsiteY3" fmla="*/ 583382 h 583382"/>
                <a:gd name="connsiteX4" fmla="*/ 0 w 1866824"/>
                <a:gd name="connsiteY4" fmla="*/ 0 h 58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824" h="583382">
                  <a:moveTo>
                    <a:pt x="0" y="0"/>
                  </a:moveTo>
                  <a:lnTo>
                    <a:pt x="1866824" y="0"/>
                  </a:lnTo>
                  <a:lnTo>
                    <a:pt x="1866824" y="583382"/>
                  </a:lnTo>
                  <a:lnTo>
                    <a:pt x="0" y="5833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5144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Transporte público de pasajeros carretero y férreo</a:t>
              </a:r>
              <a:endParaRPr lang="es-CO" sz="1000" kern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9452CF52-77ED-E82A-702A-859BF2061653}"/>
                </a:ext>
              </a:extLst>
            </p:cNvPr>
            <p:cNvSpPr/>
            <p:nvPr/>
          </p:nvSpPr>
          <p:spPr>
            <a:xfrm>
              <a:off x="511244" y="2048123"/>
              <a:ext cx="408367" cy="61255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C39D99A9-B70C-DF70-8079-46CF3203EC8A}"/>
                </a:ext>
              </a:extLst>
            </p:cNvPr>
            <p:cNvSpPr/>
            <p:nvPr/>
          </p:nvSpPr>
          <p:spPr>
            <a:xfrm>
              <a:off x="589029" y="2866803"/>
              <a:ext cx="1866824" cy="583382"/>
            </a:xfrm>
            <a:custGeom>
              <a:avLst/>
              <a:gdLst>
                <a:gd name="connsiteX0" fmla="*/ 0 w 1866824"/>
                <a:gd name="connsiteY0" fmla="*/ 0 h 583382"/>
                <a:gd name="connsiteX1" fmla="*/ 1866824 w 1866824"/>
                <a:gd name="connsiteY1" fmla="*/ 0 h 583382"/>
                <a:gd name="connsiteX2" fmla="*/ 1866824 w 1866824"/>
                <a:gd name="connsiteY2" fmla="*/ 583382 h 583382"/>
                <a:gd name="connsiteX3" fmla="*/ 0 w 1866824"/>
                <a:gd name="connsiteY3" fmla="*/ 583382 h 583382"/>
                <a:gd name="connsiteX4" fmla="*/ 0 w 1866824"/>
                <a:gd name="connsiteY4" fmla="*/ 0 h 58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824" h="583382">
                  <a:moveTo>
                    <a:pt x="0" y="0"/>
                  </a:moveTo>
                  <a:lnTo>
                    <a:pt x="1866824" y="0"/>
                  </a:lnTo>
                  <a:lnTo>
                    <a:pt x="1866824" y="583382"/>
                  </a:lnTo>
                  <a:lnTo>
                    <a:pt x="0" y="5833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5144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Transporte privado</a:t>
              </a:r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89D3DDF5-AF7E-7D8B-B42E-DD56E1B9D0D6}"/>
                </a:ext>
              </a:extLst>
            </p:cNvPr>
            <p:cNvSpPr/>
            <p:nvPr/>
          </p:nvSpPr>
          <p:spPr>
            <a:xfrm>
              <a:off x="511244" y="2782537"/>
              <a:ext cx="408367" cy="61255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E2590603-6014-B270-433E-5A569C9DDE45}"/>
                </a:ext>
              </a:extLst>
            </p:cNvPr>
            <p:cNvSpPr/>
            <p:nvPr/>
          </p:nvSpPr>
          <p:spPr>
            <a:xfrm>
              <a:off x="589029" y="3601217"/>
              <a:ext cx="1866824" cy="583382"/>
            </a:xfrm>
            <a:custGeom>
              <a:avLst/>
              <a:gdLst>
                <a:gd name="connsiteX0" fmla="*/ 0 w 1866824"/>
                <a:gd name="connsiteY0" fmla="*/ 0 h 583382"/>
                <a:gd name="connsiteX1" fmla="*/ 1866824 w 1866824"/>
                <a:gd name="connsiteY1" fmla="*/ 0 h 583382"/>
                <a:gd name="connsiteX2" fmla="*/ 1866824 w 1866824"/>
                <a:gd name="connsiteY2" fmla="*/ 583382 h 583382"/>
                <a:gd name="connsiteX3" fmla="*/ 0 w 1866824"/>
                <a:gd name="connsiteY3" fmla="*/ 583382 h 583382"/>
                <a:gd name="connsiteX4" fmla="*/ 0 w 1866824"/>
                <a:gd name="connsiteY4" fmla="*/ 0 h 58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824" h="583382">
                  <a:moveTo>
                    <a:pt x="0" y="0"/>
                  </a:moveTo>
                  <a:lnTo>
                    <a:pt x="1866824" y="0"/>
                  </a:lnTo>
                  <a:lnTo>
                    <a:pt x="1866824" y="583382"/>
                  </a:lnTo>
                  <a:lnTo>
                    <a:pt x="0" y="5833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5144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Transporte de carga (Coordinar)</a:t>
              </a:r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7611C3A9-16AF-10B8-288D-7248334451E6}"/>
                </a:ext>
              </a:extLst>
            </p:cNvPr>
            <p:cNvSpPr/>
            <p:nvPr/>
          </p:nvSpPr>
          <p:spPr>
            <a:xfrm>
              <a:off x="511244" y="3516951"/>
              <a:ext cx="408367" cy="61255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Title 6">
            <a:extLst>
              <a:ext uri="{FF2B5EF4-FFF2-40B4-BE49-F238E27FC236}">
                <a16:creationId xmlns:a16="http://schemas.microsoft.com/office/drawing/2014/main" id="{6FB6A3DC-FE0E-831F-98BC-2E80C9966C6C}"/>
              </a:ext>
            </a:extLst>
          </p:cNvPr>
          <p:cNvSpPr txBox="1">
            <a:spLocks/>
          </p:cNvSpPr>
          <p:nvPr/>
        </p:nvSpPr>
        <p:spPr>
          <a:xfrm>
            <a:off x="45582" y="4253771"/>
            <a:ext cx="2525868" cy="629478"/>
          </a:xfrm>
          <a:prstGeom prst="rect">
            <a:avLst/>
          </a:prstGeom>
        </p:spPr>
        <p:txBody>
          <a:bodyPr vert="horz" lIns="67878" tIns="33939" rIns="67878" bIns="3393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78759">
              <a:lnSpc>
                <a:spcPct val="110000"/>
              </a:lnSpc>
              <a:buClrTx/>
              <a:defRPr/>
            </a:pPr>
            <a:r>
              <a:rPr lang="es-ES" sz="7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1 </a:t>
            </a:r>
            <a:r>
              <a:rPr lang="es-E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Exceptuando el transporte especial</a:t>
            </a:r>
            <a:endParaRPr lang="es-ES" sz="600" dirty="0">
              <a:solidFill>
                <a:prstClr val="black">
                  <a:lumMod val="75000"/>
                  <a:lumOff val="25000"/>
                </a:prstClr>
              </a:solidFill>
              <a:latin typeface="Calibri Light"/>
            </a:endParaRPr>
          </a:p>
          <a:p>
            <a:pPr defTabSz="678759">
              <a:lnSpc>
                <a:spcPct val="110000"/>
              </a:lnSpc>
              <a:buClrTx/>
              <a:defRPr/>
            </a:pPr>
            <a:r>
              <a:rPr lang="es-ES" sz="7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2 </a:t>
            </a:r>
            <a:r>
              <a:rPr lang="es-E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Para el caso de los Centros de Intercambio Modal (CIM) la Ley 2199 de 2022 otorgó a la ARM la potestad de habilitar y definir el precio público de estos </a:t>
            </a:r>
            <a:r>
              <a:rPr lang="es-ES" sz="7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equipamentos</a:t>
            </a:r>
            <a:endParaRPr lang="es-ES" sz="700" dirty="0">
              <a:solidFill>
                <a:prstClr val="black">
                  <a:lumMod val="75000"/>
                  <a:lumOff val="25000"/>
                </a:prstClr>
              </a:solidFill>
              <a:latin typeface="Calibri Light"/>
            </a:endParaRP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90970388-D79F-138C-6B05-2EBFCAE03B6E}"/>
              </a:ext>
            </a:extLst>
          </p:cNvPr>
          <p:cNvSpPr txBox="1">
            <a:spLocks/>
          </p:cNvSpPr>
          <p:nvPr/>
        </p:nvSpPr>
        <p:spPr>
          <a:xfrm>
            <a:off x="2896456" y="1506550"/>
            <a:ext cx="1764000" cy="396000"/>
          </a:xfrm>
          <a:prstGeom prst="roundRect">
            <a:avLst/>
          </a:prstGeom>
          <a:solidFill>
            <a:schemeClr val="bg2"/>
          </a:solidFill>
        </p:spPr>
        <p:txBody>
          <a:bodyPr vert="horz" lIns="67878" tIns="33939" rIns="67878" bIns="33939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78759" eaLnBrk="1" latinLnBrk="0" hangingPunct="1">
              <a:lnSpc>
                <a:spcPct val="110000"/>
              </a:lnSpc>
              <a:spcBef>
                <a:spcPct val="0"/>
              </a:spcBef>
              <a:buClrTx/>
              <a:buNone/>
              <a:defRPr sz="1050" b="1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es-ES" sz="1200" dirty="0"/>
              <a:t>Radio de acción a cargo de la ARM</a:t>
            </a:r>
            <a:endParaRPr lang="es-CO" sz="1200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E4F8359-D437-1514-9F28-8246798150DA}"/>
              </a:ext>
            </a:extLst>
          </p:cNvPr>
          <p:cNvGrpSpPr/>
          <p:nvPr/>
        </p:nvGrpSpPr>
        <p:grpSpPr>
          <a:xfrm>
            <a:off x="2797778" y="2006878"/>
            <a:ext cx="2215118" cy="2842076"/>
            <a:chOff x="2797778" y="2006878"/>
            <a:chExt cx="2215118" cy="2842076"/>
          </a:xfrm>
        </p:grpSpPr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A33A4A3E-F778-B52F-AF31-2EA61104A4E7}"/>
                </a:ext>
              </a:extLst>
            </p:cNvPr>
            <p:cNvSpPr/>
            <p:nvPr/>
          </p:nvSpPr>
          <p:spPr>
            <a:xfrm>
              <a:off x="2847938" y="2006878"/>
              <a:ext cx="2162496" cy="962824"/>
            </a:xfrm>
            <a:custGeom>
              <a:avLst/>
              <a:gdLst>
                <a:gd name="connsiteX0" fmla="*/ 0 w 2162496"/>
                <a:gd name="connsiteY0" fmla="*/ 0 h 962824"/>
                <a:gd name="connsiteX1" fmla="*/ 2162496 w 2162496"/>
                <a:gd name="connsiteY1" fmla="*/ 0 h 962824"/>
                <a:gd name="connsiteX2" fmla="*/ 2162496 w 2162496"/>
                <a:gd name="connsiteY2" fmla="*/ 962824 h 962824"/>
                <a:gd name="connsiteX3" fmla="*/ 0 w 2162496"/>
                <a:gd name="connsiteY3" fmla="*/ 962824 h 962824"/>
                <a:gd name="connsiteX4" fmla="*/ 0 w 2162496"/>
                <a:gd name="connsiteY4" fmla="*/ 0 h 96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2496" h="962824">
                  <a:moveTo>
                    <a:pt x="0" y="0"/>
                  </a:moveTo>
                  <a:lnTo>
                    <a:pt x="2162496" y="0"/>
                  </a:lnTo>
                  <a:lnTo>
                    <a:pt x="2162496" y="962824"/>
                  </a:lnTo>
                  <a:lnTo>
                    <a:pt x="0" y="9628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1703" tIns="34290" rIns="34290" bIns="34290" numCol="1" spcCol="1270" anchor="ctr" anchorCtr="0">
              <a:noAutofit/>
            </a:bodyPr>
            <a:lstStyle/>
            <a:p>
              <a:pPr marL="0" lvl="0" indent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9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Metropolitano: en </a:t>
              </a:r>
              <a:r>
                <a:rPr lang="es-CO" sz="9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el </a:t>
              </a:r>
              <a:r>
                <a:rPr lang="es-CO" sz="900" b="1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transporte </a:t>
              </a:r>
              <a:r>
                <a:rPr lang="es-ES" sz="900" b="1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público de pasajeros </a:t>
              </a:r>
              <a:r>
                <a:rPr lang="es-ES" sz="9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que conecte municipios de la ARM, incluidas las rutas intermunicipales que tengan origen-destino en dichos municipios</a:t>
              </a:r>
              <a:r>
                <a:rPr lang="es-ES" sz="900" kern="1200" baseline="30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4DCAAC9A-D673-9E40-2F58-049A93D73309}"/>
                </a:ext>
              </a:extLst>
            </p:cNvPr>
            <p:cNvSpPr/>
            <p:nvPr/>
          </p:nvSpPr>
          <p:spPr>
            <a:xfrm>
              <a:off x="2797778" y="2140217"/>
              <a:ext cx="456484" cy="68472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63B2AB53-2EE5-C2EC-1462-572827B25DDB}"/>
                </a:ext>
              </a:extLst>
            </p:cNvPr>
            <p:cNvSpPr/>
            <p:nvPr/>
          </p:nvSpPr>
          <p:spPr>
            <a:xfrm>
              <a:off x="2903655" y="3116517"/>
              <a:ext cx="2086787" cy="899509"/>
            </a:xfrm>
            <a:custGeom>
              <a:avLst/>
              <a:gdLst>
                <a:gd name="connsiteX0" fmla="*/ 0 w 2086787"/>
                <a:gd name="connsiteY0" fmla="*/ 0 h 899509"/>
                <a:gd name="connsiteX1" fmla="*/ 2086787 w 2086787"/>
                <a:gd name="connsiteY1" fmla="*/ 0 h 899509"/>
                <a:gd name="connsiteX2" fmla="*/ 2086787 w 2086787"/>
                <a:gd name="connsiteY2" fmla="*/ 899509 h 899509"/>
                <a:gd name="connsiteX3" fmla="*/ 0 w 2086787"/>
                <a:gd name="connsiteY3" fmla="*/ 899509 h 899509"/>
                <a:gd name="connsiteX4" fmla="*/ 0 w 2086787"/>
                <a:gd name="connsiteY4" fmla="*/ 0 h 89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6787" h="899509">
                  <a:moveTo>
                    <a:pt x="0" y="0"/>
                  </a:moveTo>
                  <a:lnTo>
                    <a:pt x="2086787" y="0"/>
                  </a:lnTo>
                  <a:lnTo>
                    <a:pt x="2086787" y="899509"/>
                  </a:lnTo>
                  <a:lnTo>
                    <a:pt x="0" y="8995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1703" tIns="34290" rIns="34290" bIns="34290" numCol="1" spcCol="1270" anchor="ctr" anchorCtr="0">
              <a:noAutofit/>
            </a:bodyPr>
            <a:lstStyle/>
            <a:p>
              <a:pPr marL="0" lvl="0" indent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900" kern="1200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Los actos administrativos sobre transporte público</a:t>
              </a:r>
              <a:r>
                <a:rPr lang="es-MX" sz="900" b="1" kern="1200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con radio de acción nacional </a:t>
              </a:r>
              <a:r>
                <a:rPr lang="es-MX" sz="900" kern="1200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que tengan relación con la región </a:t>
              </a:r>
              <a:r>
                <a:rPr lang="es-MX" sz="900" b="1" kern="1200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requerirán de un proceso previo de coordinación interinstitucional con la ARM</a:t>
              </a:r>
              <a:endParaRPr lang="es-ES" sz="900" b="1" kern="1200" baseline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A8BC3B7F-0E4C-5B72-009D-80DB4F3C14A9}"/>
                </a:ext>
              </a:extLst>
            </p:cNvPr>
            <p:cNvSpPr/>
            <p:nvPr/>
          </p:nvSpPr>
          <p:spPr>
            <a:xfrm>
              <a:off x="2816705" y="3146016"/>
              <a:ext cx="456484" cy="68472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76C42CE5-D99C-1A5D-013B-127EB4212DD9}"/>
                </a:ext>
              </a:extLst>
            </p:cNvPr>
            <p:cNvSpPr/>
            <p:nvPr/>
          </p:nvSpPr>
          <p:spPr>
            <a:xfrm>
              <a:off x="2926109" y="4196833"/>
              <a:ext cx="2086787" cy="652121"/>
            </a:xfrm>
            <a:custGeom>
              <a:avLst/>
              <a:gdLst>
                <a:gd name="connsiteX0" fmla="*/ 0 w 2086787"/>
                <a:gd name="connsiteY0" fmla="*/ 0 h 652121"/>
                <a:gd name="connsiteX1" fmla="*/ 2086787 w 2086787"/>
                <a:gd name="connsiteY1" fmla="*/ 0 h 652121"/>
                <a:gd name="connsiteX2" fmla="*/ 2086787 w 2086787"/>
                <a:gd name="connsiteY2" fmla="*/ 652121 h 652121"/>
                <a:gd name="connsiteX3" fmla="*/ 0 w 2086787"/>
                <a:gd name="connsiteY3" fmla="*/ 652121 h 652121"/>
                <a:gd name="connsiteX4" fmla="*/ 0 w 2086787"/>
                <a:gd name="connsiteY4" fmla="*/ 0 h 65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6787" h="652121">
                  <a:moveTo>
                    <a:pt x="0" y="0"/>
                  </a:moveTo>
                  <a:lnTo>
                    <a:pt x="2086787" y="0"/>
                  </a:lnTo>
                  <a:lnTo>
                    <a:pt x="2086787" y="652121"/>
                  </a:lnTo>
                  <a:lnTo>
                    <a:pt x="0" y="6521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1703" tIns="34290" rIns="34290" bIns="34290" numCol="1" spcCol="1270" anchor="ctr" anchorCtr="0">
              <a:noAutofit/>
            </a:bodyPr>
            <a:lstStyle/>
            <a:p>
              <a:pPr marL="0" lvl="0" indent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900" b="1" kern="1200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Coordinar y articular con las respectivas autoridades </a:t>
              </a:r>
              <a:r>
                <a:rPr lang="es-ES" sz="900" kern="1200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la organización del </a:t>
              </a:r>
              <a:r>
                <a:rPr lang="es-ES" sz="900" b="1" kern="1200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tránsito</a:t>
              </a:r>
              <a:r>
                <a:rPr lang="es-ES" sz="900" kern="1200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en la infraestructura de transporte en la Región</a:t>
              </a: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165304FE-D4B8-ECD5-CFFE-753505CD5159}"/>
                </a:ext>
              </a:extLst>
            </p:cNvPr>
            <p:cNvSpPr/>
            <p:nvPr/>
          </p:nvSpPr>
          <p:spPr>
            <a:xfrm>
              <a:off x="2816705" y="4090659"/>
              <a:ext cx="456484" cy="68472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8" name="Title 6">
            <a:extLst>
              <a:ext uri="{FF2B5EF4-FFF2-40B4-BE49-F238E27FC236}">
                <a16:creationId xmlns:a16="http://schemas.microsoft.com/office/drawing/2014/main" id="{07D5BAF2-1AE9-0233-A7F3-83B531C0579F}"/>
              </a:ext>
            </a:extLst>
          </p:cNvPr>
          <p:cNvSpPr txBox="1">
            <a:spLocks/>
          </p:cNvSpPr>
          <p:nvPr/>
        </p:nvSpPr>
        <p:spPr>
          <a:xfrm>
            <a:off x="5479127" y="1500541"/>
            <a:ext cx="1764000" cy="396000"/>
          </a:xfrm>
          <a:prstGeom prst="roundRect">
            <a:avLst/>
          </a:prstGeom>
          <a:solidFill>
            <a:schemeClr val="bg2"/>
          </a:solidFill>
        </p:spPr>
        <p:txBody>
          <a:bodyPr vert="horz" lIns="67878" tIns="33939" rIns="67878" bIns="33939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78759" eaLnBrk="1" latinLnBrk="0" hangingPunct="1">
              <a:lnSpc>
                <a:spcPct val="110000"/>
              </a:lnSpc>
              <a:spcBef>
                <a:spcPct val="0"/>
              </a:spcBef>
              <a:buClrTx/>
              <a:buNone/>
              <a:defRPr sz="1050" b="1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es-ES" sz="1200" dirty="0"/>
              <a:t>Fuentes que pueden movilizar la RM y la ARM</a:t>
            </a:r>
            <a:endParaRPr lang="es-CO" sz="120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61E9B61-56EC-86D3-21CF-B4D9184375BA}"/>
              </a:ext>
            </a:extLst>
          </p:cNvPr>
          <p:cNvGrpSpPr/>
          <p:nvPr/>
        </p:nvGrpSpPr>
        <p:grpSpPr>
          <a:xfrm>
            <a:off x="5449713" y="2006131"/>
            <a:ext cx="3099976" cy="2763605"/>
            <a:chOff x="5449713" y="2006131"/>
            <a:chExt cx="3099976" cy="2763605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77762B82-7631-D93D-9462-53B83BC411DC}"/>
                </a:ext>
              </a:extLst>
            </p:cNvPr>
            <p:cNvSpPr/>
            <p:nvPr/>
          </p:nvSpPr>
          <p:spPr>
            <a:xfrm>
              <a:off x="5509338" y="2070725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Plusvalía (a través del Consejo Regional)</a:t>
              </a:r>
              <a:endParaRPr lang="es-CO" sz="1000" kern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CC4C4B9-1C19-86E2-1051-1937C8B3D9A5}"/>
                </a:ext>
              </a:extLst>
            </p:cNvPr>
            <p:cNvSpPr/>
            <p:nvPr/>
          </p:nvSpPr>
          <p:spPr>
            <a:xfrm>
              <a:off x="5449713" y="2006131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083C1C58-6937-7607-A129-D8F6F94865B5}"/>
                </a:ext>
              </a:extLst>
            </p:cNvPr>
            <p:cNvSpPr/>
            <p:nvPr/>
          </p:nvSpPr>
          <p:spPr>
            <a:xfrm>
              <a:off x="7102655" y="2070143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Valorización regional</a:t>
              </a:r>
              <a:endParaRPr lang="es-CO" sz="1000" kern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615021F-6586-3F43-7D4A-23A4BDEDDBB0}"/>
                </a:ext>
              </a:extLst>
            </p:cNvPr>
            <p:cNvSpPr/>
            <p:nvPr/>
          </p:nvSpPr>
          <p:spPr>
            <a:xfrm>
              <a:off x="7043031" y="2006131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A94B3CF1-4595-B694-1354-5E9A824973C5}"/>
                </a:ext>
              </a:extLst>
            </p:cNvPr>
            <p:cNvSpPr/>
            <p:nvPr/>
          </p:nvSpPr>
          <p:spPr>
            <a:xfrm>
              <a:off x="5509338" y="2633681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>
                  <a:latin typeface="Calibri Light" panose="020F0302020204030204" pitchFamily="34" charset="0"/>
                  <a:cs typeface="Calibri Light" panose="020F0302020204030204" pitchFamily="34" charset="0"/>
                </a:rPr>
                <a:t>Peajes</a:t>
              </a:r>
              <a:endParaRPr lang="es-CO" sz="1000" kern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EBCF10AF-05A2-550F-C6DC-A237CB8C98B5}"/>
                </a:ext>
              </a:extLst>
            </p:cNvPr>
            <p:cNvSpPr/>
            <p:nvPr/>
          </p:nvSpPr>
          <p:spPr>
            <a:xfrm>
              <a:off x="5449713" y="2569088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31A0557-9C4C-0BD1-EED8-93FAF6109728}"/>
                </a:ext>
              </a:extLst>
            </p:cNvPr>
            <p:cNvSpPr/>
            <p:nvPr/>
          </p:nvSpPr>
          <p:spPr>
            <a:xfrm>
              <a:off x="7102655" y="2633681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Cofinanciación de accesos urbanos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ADBBE6B-2ADD-82D6-1676-01511799500F}"/>
                </a:ext>
              </a:extLst>
            </p:cNvPr>
            <p:cNvSpPr/>
            <p:nvPr/>
          </p:nvSpPr>
          <p:spPr>
            <a:xfrm>
              <a:off x="7043031" y="2569088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934C7CA3-B1EA-8019-F86B-6AEF777A3284}"/>
                </a:ext>
              </a:extLst>
            </p:cNvPr>
            <p:cNvSpPr/>
            <p:nvPr/>
          </p:nvSpPr>
          <p:spPr>
            <a:xfrm>
              <a:off x="5509338" y="3179524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- Precio público CIM</a:t>
              </a:r>
            </a:p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- Tarifa de uso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8F97F5C-725C-EEE2-8591-0714A94B1EB5}"/>
                </a:ext>
              </a:extLst>
            </p:cNvPr>
            <p:cNvSpPr/>
            <p:nvPr/>
          </p:nvSpPr>
          <p:spPr>
            <a:xfrm>
              <a:off x="5449713" y="3132044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B1E36BC7-CB7E-2EA4-1BE1-A616ADB995A1}"/>
                </a:ext>
              </a:extLst>
            </p:cNvPr>
            <p:cNvSpPr/>
            <p:nvPr/>
          </p:nvSpPr>
          <p:spPr>
            <a:xfrm>
              <a:off x="7118697" y="3195690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Sobretasa a impuestos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345F8463-1034-251C-12BA-106F4789D7B8}"/>
                </a:ext>
              </a:extLst>
            </p:cNvPr>
            <p:cNvSpPr/>
            <p:nvPr/>
          </p:nvSpPr>
          <p:spPr>
            <a:xfrm>
              <a:off x="7043031" y="3132044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9470A81F-AAF4-8936-426C-4ED5985AD173}"/>
                </a:ext>
              </a:extLst>
            </p:cNvPr>
            <p:cNvSpPr/>
            <p:nvPr/>
          </p:nvSpPr>
          <p:spPr>
            <a:xfrm>
              <a:off x="5509338" y="3759594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kern="1200">
                  <a:latin typeface="Calibri Light" panose="020F0302020204030204" pitchFamily="34" charset="0"/>
                  <a:cs typeface="Calibri Light" panose="020F0302020204030204" pitchFamily="34" charset="0"/>
                </a:rPr>
                <a:t>Transferencia anual Gobierno Nacional</a:t>
              </a:r>
              <a:endParaRPr lang="es-ES" sz="1000" kern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7DA92B94-810F-A2A2-04BB-18621A30DBD8}"/>
                </a:ext>
              </a:extLst>
            </p:cNvPr>
            <p:cNvSpPr/>
            <p:nvPr/>
          </p:nvSpPr>
          <p:spPr>
            <a:xfrm>
              <a:off x="5449713" y="3695001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969C4352-AF60-CFAD-65BE-58B6C312AE8A}"/>
                </a:ext>
              </a:extLst>
            </p:cNvPr>
            <p:cNvSpPr/>
            <p:nvPr/>
          </p:nvSpPr>
          <p:spPr>
            <a:xfrm>
              <a:off x="7102655" y="3759594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4290" rIns="34290" bIns="34290" numCol="1" spcCol="1270" anchor="ctr" anchorCtr="0">
              <a:noAutofit/>
            </a:bodyPr>
            <a:lstStyle/>
            <a:p>
              <a:pPr marL="0" lvl="0" indent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90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Recursos del SGR – OCAD Regional</a:t>
              </a: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D0EAD2ED-95DC-577F-34BE-0EE28532012F}"/>
                </a:ext>
              </a:extLst>
            </p:cNvPr>
            <p:cNvSpPr/>
            <p:nvPr/>
          </p:nvSpPr>
          <p:spPr>
            <a:xfrm>
              <a:off x="7043031" y="3695001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6C5C2111-563B-0650-0183-B9CA5DFF5598}"/>
                </a:ext>
              </a:extLst>
            </p:cNvPr>
            <p:cNvSpPr/>
            <p:nvPr/>
          </p:nvSpPr>
          <p:spPr>
            <a:xfrm>
              <a:off x="6305997" y="4322551"/>
              <a:ext cx="1430992" cy="447185"/>
            </a:xfrm>
            <a:custGeom>
              <a:avLst/>
              <a:gdLst>
                <a:gd name="connsiteX0" fmla="*/ 0 w 1430992"/>
                <a:gd name="connsiteY0" fmla="*/ 0 h 447185"/>
                <a:gd name="connsiteX1" fmla="*/ 1430992 w 1430992"/>
                <a:gd name="connsiteY1" fmla="*/ 0 h 447185"/>
                <a:gd name="connsiteX2" fmla="*/ 1430992 w 1430992"/>
                <a:gd name="connsiteY2" fmla="*/ 447185 h 447185"/>
                <a:gd name="connsiteX3" fmla="*/ 0 w 1430992"/>
                <a:gd name="connsiteY3" fmla="*/ 447185 h 447185"/>
                <a:gd name="connsiteX4" fmla="*/ 0 w 1430992"/>
                <a:gd name="connsiteY4" fmla="*/ 0 h 44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992" h="447185">
                  <a:moveTo>
                    <a:pt x="0" y="0"/>
                  </a:moveTo>
                  <a:lnTo>
                    <a:pt x="1430992" y="0"/>
                  </a:lnTo>
                  <a:lnTo>
                    <a:pt x="1430992" y="447185"/>
                  </a:lnTo>
                  <a:lnTo>
                    <a:pt x="0" y="4471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893" tIns="34290" rIns="34290" bIns="34290" numCol="1" spcCol="1270" anchor="ctr" anchorCtr="0">
              <a:noAutofit/>
            </a:bodyPr>
            <a:lstStyle/>
            <a:p>
              <a:pPr marL="0" lvl="0" indent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900" kern="1200">
                  <a:latin typeface="Calibri Light" panose="020F0302020204030204" pitchFamily="34" charset="0"/>
                  <a:cs typeface="Calibri Light" panose="020F0302020204030204" pitchFamily="34" charset="0"/>
                </a:rPr>
                <a:t>Contraprestación aeroportuaria nuevo aeropuertos (30%)</a:t>
              </a:r>
              <a:endParaRPr lang="es-ES" sz="900" kern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9F9777B8-0986-E150-780D-2362A8F5B3D1}"/>
                </a:ext>
              </a:extLst>
            </p:cNvPr>
            <p:cNvSpPr/>
            <p:nvPr/>
          </p:nvSpPr>
          <p:spPr>
            <a:xfrm>
              <a:off x="6246372" y="4257957"/>
              <a:ext cx="313029" cy="4695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0" name="Title 6">
            <a:extLst>
              <a:ext uri="{FF2B5EF4-FFF2-40B4-BE49-F238E27FC236}">
                <a16:creationId xmlns:a16="http://schemas.microsoft.com/office/drawing/2014/main" id="{D6973D13-1F58-6A21-DF7E-CD206E8205F2}"/>
              </a:ext>
            </a:extLst>
          </p:cNvPr>
          <p:cNvSpPr txBox="1">
            <a:spLocks/>
          </p:cNvSpPr>
          <p:nvPr/>
        </p:nvSpPr>
        <p:spPr>
          <a:xfrm>
            <a:off x="601549" y="1506950"/>
            <a:ext cx="1764000" cy="396000"/>
          </a:xfrm>
          <a:prstGeom prst="roundRect">
            <a:avLst/>
          </a:prstGeom>
          <a:solidFill>
            <a:schemeClr val="bg2"/>
          </a:solidFill>
        </p:spPr>
        <p:txBody>
          <a:bodyPr vert="horz" lIns="67878" tIns="33939" rIns="67878" bIns="3393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78759">
              <a:lnSpc>
                <a:spcPct val="110000"/>
              </a:lnSpc>
              <a:buClrTx/>
              <a:defRPr/>
            </a:pPr>
            <a:r>
              <a:rPr lang="es-ES" sz="1200" b="1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Modalidades</a:t>
            </a:r>
            <a:endParaRPr lang="es-CO" sz="1200" b="1" dirty="0">
              <a:solidFill>
                <a:schemeClr val="bg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87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4" name="Google Shape;374;p27"/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5" name="Google Shape;375;p27"/>
          <p:cNvSpPr txBox="1"/>
          <p:nvPr/>
        </p:nvSpPr>
        <p:spPr>
          <a:xfrm>
            <a:off x="1" y="201686"/>
            <a:ext cx="4250220" cy="56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Funciones Agencia Regional de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6" name="Google Shape;376;p27"/>
          <p:cNvGrpSpPr/>
          <p:nvPr/>
        </p:nvGrpSpPr>
        <p:grpSpPr>
          <a:xfrm>
            <a:off x="144755" y="660818"/>
            <a:ext cx="8785344" cy="4149183"/>
            <a:chOff x="189086" y="803919"/>
            <a:chExt cx="8696434" cy="4149183"/>
          </a:xfrm>
        </p:grpSpPr>
        <p:sp>
          <p:nvSpPr>
            <p:cNvPr id="377" name="Google Shape;377;p27"/>
            <p:cNvSpPr/>
            <p:nvPr/>
          </p:nvSpPr>
          <p:spPr>
            <a:xfrm>
              <a:off x="300434" y="924547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Formular y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adoptar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la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política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movilidad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regional</a:t>
              </a:r>
              <a:endParaRPr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189086" y="803919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3244663" y="924547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Planear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formular,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estructurar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regular,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financiar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construir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operar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mantener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directa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indirectamente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servicios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infraestructura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transporte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y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logística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 la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Región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Metropolitana</a:t>
              </a:r>
              <a:endParaRPr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3133315" y="803919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6188893" y="924547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c)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Ejercer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la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autoridad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transporte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las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modalidades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y radios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acción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a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cargo</a:t>
              </a:r>
              <a:endParaRPr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6077544" y="803919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300434" y="2355978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d) 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Regular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integralmente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la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prestación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del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servicio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transporte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público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regional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en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jurisdicción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conforme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a las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leyes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la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reglamentación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expedida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por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el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Ministerio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Transporte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189086" y="2235351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3244663" y="2332090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e) 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Formular,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implementar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recaudar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y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definir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la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destinación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fuentes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financiación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fondeo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incluyendo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peajes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y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valorización</a:t>
              </a:r>
              <a:endParaRPr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3133315" y="2235351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6188893" y="2355978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f) </a:t>
              </a:r>
              <a:r>
                <a:rPr lang="en-US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Fijar la tarifa de los derechos de uso </a:t>
              </a: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 los Centros de Intercambio Modal </a:t>
              </a:r>
              <a:r>
                <a:rPr lang="en-US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(CIM).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6077544" y="2235351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324703" y="3765102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g) </a:t>
              </a:r>
              <a:r>
                <a:rPr lang="en-US" sz="1100" b="1" i="0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Coordinar</a:t>
              </a:r>
              <a:r>
                <a:rPr lang="en-US" sz="1100" b="1" i="0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y articular 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las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respectivas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autoridades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organización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del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tránsito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en la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infraestructura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transporte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 la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Región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Metropolitana</a:t>
              </a:r>
              <a:endParaRPr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213356" y="3685592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3268932" y="3765102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h)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Estandarizar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sistemas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información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trámites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tránsito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Administrar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los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recursos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provenientes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del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impuesto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a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vehículos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motores</a:t>
              </a:r>
              <a:r>
                <a:rPr lang="en-US" sz="11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que le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hayan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sido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1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cedidos</a:t>
              </a: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3157585" y="3685592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6213162" y="3765102"/>
              <a:ext cx="2672358" cy="1188000"/>
            </a:xfrm>
            <a:custGeom>
              <a:avLst/>
              <a:gdLst/>
              <a:ahLst/>
              <a:cxnLst/>
              <a:rect l="l" t="t" r="r" b="b"/>
              <a:pathLst>
                <a:path w="2672358" h="835112" extrusionOk="0">
                  <a:moveTo>
                    <a:pt x="0" y="0"/>
                  </a:moveTo>
                  <a:lnTo>
                    <a:pt x="2672358" y="0"/>
                  </a:lnTo>
                  <a:lnTo>
                    <a:pt x="2672358" y="835112"/>
                  </a:lnTo>
                  <a:lnTo>
                    <a:pt x="0" y="835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CE">
                <a:alpha val="40000"/>
              </a:srgbClr>
            </a:solidFill>
            <a:ln w="9525" cap="flat" cmpd="sng">
              <a:solidFill>
                <a:srgbClr val="6CA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i) </a:t>
              </a:r>
              <a:r>
                <a:rPr lang="en-US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Administrar los recursos  </a:t>
              </a: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provenientes del </a:t>
              </a:r>
              <a:r>
                <a:rPr lang="en-US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impuesto a vehículos </a:t>
              </a: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motores </a:t>
              </a:r>
              <a:r>
                <a:rPr lang="en-US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que le hayan sido cedidos</a:t>
              </a: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6101814" y="3685592"/>
              <a:ext cx="288000" cy="324000"/>
            </a:xfrm>
            <a:prstGeom prst="rect">
              <a:avLst/>
            </a:prstGeom>
            <a:solidFill>
              <a:srgbClr val="D4E2CE"/>
            </a:solidFill>
            <a:ln w="254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5"/>
          <p:cNvSpPr/>
          <p:nvPr/>
        </p:nvSpPr>
        <p:spPr>
          <a:xfrm>
            <a:off x="-517970" y="1394475"/>
            <a:ext cx="8906934" cy="127565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D4E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5"/>
          <p:cNvSpPr/>
          <p:nvPr/>
        </p:nvSpPr>
        <p:spPr>
          <a:xfrm>
            <a:off x="6049711" y="1898609"/>
            <a:ext cx="180000" cy="180000"/>
          </a:xfrm>
          <a:prstGeom prst="ellipse">
            <a:avLst/>
          </a:prstGeom>
          <a:solidFill>
            <a:schemeClr val="accent6">
              <a:alpha val="55294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5"/>
          <p:cNvSpPr/>
          <p:nvPr/>
        </p:nvSpPr>
        <p:spPr>
          <a:xfrm>
            <a:off x="6373925" y="1899486"/>
            <a:ext cx="180000" cy="180000"/>
          </a:xfrm>
          <a:prstGeom prst="ellipse">
            <a:avLst/>
          </a:prstGeom>
          <a:solidFill>
            <a:schemeClr val="accent6">
              <a:alpha val="55294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5"/>
          <p:cNvSpPr/>
          <p:nvPr/>
        </p:nvSpPr>
        <p:spPr>
          <a:xfrm>
            <a:off x="6704063" y="1898609"/>
            <a:ext cx="180000" cy="180000"/>
          </a:xfrm>
          <a:prstGeom prst="ellipse">
            <a:avLst/>
          </a:prstGeom>
          <a:solidFill>
            <a:schemeClr val="accent6">
              <a:alpha val="55294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3" name="Google Shape;403;p25"/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4" name="Google Shape;404;p25"/>
          <p:cNvSpPr txBox="1"/>
          <p:nvPr/>
        </p:nvSpPr>
        <p:spPr>
          <a:xfrm>
            <a:off x="-154416" y="-218"/>
            <a:ext cx="4506529" cy="78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Una vez Bogotá ingrese a la RM se inicia la ruta para consolidar la ARM e implementar una visión regional de la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5"/>
          <p:cNvSpPr/>
          <p:nvPr/>
        </p:nvSpPr>
        <p:spPr>
          <a:xfrm>
            <a:off x="1065021" y="1195898"/>
            <a:ext cx="900000" cy="432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Autorización ingreso de Bogotá a la RM</a:t>
            </a:r>
            <a:endParaRPr sz="105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5"/>
          <p:cNvSpPr/>
          <p:nvPr/>
        </p:nvSpPr>
        <p:spPr>
          <a:xfrm>
            <a:off x="1965021" y="2425798"/>
            <a:ext cx="900000" cy="432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Constitución legal de la RM</a:t>
            </a:r>
            <a:endParaRPr sz="105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5"/>
          <p:cNvSpPr/>
          <p:nvPr/>
        </p:nvSpPr>
        <p:spPr>
          <a:xfrm>
            <a:off x="2800410" y="3043843"/>
            <a:ext cx="900000" cy="432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Conformación Consejo Regional</a:t>
            </a:r>
            <a:endParaRPr sz="105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5"/>
          <p:cNvSpPr/>
          <p:nvPr/>
        </p:nvSpPr>
        <p:spPr>
          <a:xfrm>
            <a:off x="3577726" y="3636042"/>
            <a:ext cx="900000" cy="576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Selección y nombramiento Director de la RM</a:t>
            </a:r>
            <a:endParaRPr sz="105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5"/>
          <p:cNvSpPr/>
          <p:nvPr/>
        </p:nvSpPr>
        <p:spPr>
          <a:xfrm>
            <a:off x="5473925" y="3641340"/>
            <a:ext cx="900000" cy="576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Declaración de HM relativos a la movilidad</a:t>
            </a:r>
            <a:endParaRPr sz="105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5"/>
          <p:cNvSpPr/>
          <p:nvPr/>
        </p:nvSpPr>
        <p:spPr>
          <a:xfrm>
            <a:off x="4525169" y="3636042"/>
            <a:ext cx="900000" cy="576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Traslado transitorio de competencias a la SDM</a:t>
            </a:r>
            <a:r>
              <a:rPr lang="en-US" sz="105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050" b="1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5"/>
          <p:cNvSpPr txBox="1"/>
          <p:nvPr/>
        </p:nvSpPr>
        <p:spPr>
          <a:xfrm>
            <a:off x="4314519" y="647730"/>
            <a:ext cx="4717593" cy="94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US" sz="800" b="1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Notas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US" sz="800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Asamblea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Cundinamarca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autorizó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ingreso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Departamento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 la RM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mediante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ordenanza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085 de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julio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2022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 baseline="30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US" sz="800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Con la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expedición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la Ley 2199 de 2021 no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surgen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manera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inmediata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facultades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transitorias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para la SDM.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1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US" sz="800" b="1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Siglas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RM: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Metropolitana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; SDM: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Secretaría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Distrital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Movilidad; ARM: </a:t>
            </a:r>
            <a:r>
              <a:rPr lang="en-US" sz="800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Agencia</a:t>
            </a:r>
            <a:r>
              <a:rPr lang="en-US" sz="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Regional de Movilidad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5"/>
          <p:cNvSpPr/>
          <p:nvPr/>
        </p:nvSpPr>
        <p:spPr>
          <a:xfrm>
            <a:off x="42155" y="3172965"/>
            <a:ext cx="972000" cy="360000"/>
          </a:xfrm>
          <a:prstGeom prst="roundRect">
            <a:avLst>
              <a:gd name="adj" fmla="val 16667"/>
            </a:avLst>
          </a:prstGeom>
          <a:solidFill>
            <a:srgbClr val="3A3838"/>
          </a:solidFill>
          <a:ln w="254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Región Metropolitana</a:t>
            </a:r>
            <a:endParaRPr sz="10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5"/>
          <p:cNvSpPr/>
          <p:nvPr/>
        </p:nvSpPr>
        <p:spPr>
          <a:xfrm>
            <a:off x="42155" y="3761762"/>
            <a:ext cx="972000" cy="360000"/>
          </a:xfrm>
          <a:prstGeom prst="roundRect">
            <a:avLst>
              <a:gd name="adj" fmla="val 16667"/>
            </a:avLst>
          </a:prstGeom>
          <a:solidFill>
            <a:srgbClr val="3A3838"/>
          </a:solidFill>
          <a:ln w="254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Consejo Regional</a:t>
            </a:r>
            <a:endParaRPr sz="10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-1557324" y="5474657"/>
            <a:ext cx="941547" cy="2624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SDM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5"/>
          <p:cNvSpPr/>
          <p:nvPr/>
        </p:nvSpPr>
        <p:spPr>
          <a:xfrm>
            <a:off x="26824" y="1261272"/>
            <a:ext cx="972000" cy="360000"/>
          </a:xfrm>
          <a:prstGeom prst="roundRect">
            <a:avLst>
              <a:gd name="adj" fmla="val 16667"/>
            </a:avLst>
          </a:prstGeom>
          <a:solidFill>
            <a:srgbClr val="3A3838"/>
          </a:solidFill>
          <a:ln w="254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Concejo Distrital</a:t>
            </a:r>
            <a:endParaRPr sz="10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5"/>
          <p:cNvSpPr/>
          <p:nvPr/>
        </p:nvSpPr>
        <p:spPr>
          <a:xfrm>
            <a:off x="42155" y="2496040"/>
            <a:ext cx="972000" cy="360000"/>
          </a:xfrm>
          <a:prstGeom prst="roundRect">
            <a:avLst>
              <a:gd name="adj" fmla="val 16667"/>
            </a:avLst>
          </a:prstGeom>
          <a:solidFill>
            <a:srgbClr val="3A3838"/>
          </a:solidFill>
          <a:ln w="254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Alcaldía Mayor y Gobernación </a:t>
            </a:r>
            <a:endParaRPr sz="10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5"/>
          <p:cNvSpPr/>
          <p:nvPr/>
        </p:nvSpPr>
        <p:spPr>
          <a:xfrm>
            <a:off x="8252361" y="1751389"/>
            <a:ext cx="779752" cy="501869"/>
          </a:xfrm>
          <a:prstGeom prst="roundRect">
            <a:avLst>
              <a:gd name="adj" fmla="val 16667"/>
            </a:avLst>
          </a:prstGeom>
          <a:solidFill>
            <a:srgbClr val="385623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Puesta en marcha ARM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5"/>
          <p:cNvSpPr/>
          <p:nvPr/>
        </p:nvSpPr>
        <p:spPr>
          <a:xfrm>
            <a:off x="42155" y="4297277"/>
            <a:ext cx="972000" cy="360000"/>
          </a:xfrm>
          <a:prstGeom prst="roundRect">
            <a:avLst>
              <a:gd name="adj" fmla="val 16667"/>
            </a:avLst>
          </a:prstGeom>
          <a:solidFill>
            <a:srgbClr val="3A3838"/>
          </a:solidFill>
          <a:ln w="254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SDM</a:t>
            </a:r>
            <a:endParaRPr sz="10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/>
          <p:nvPr/>
        </p:nvSpPr>
        <p:spPr>
          <a:xfrm>
            <a:off x="-499853" y="1395284"/>
            <a:ext cx="8906934" cy="127565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D4E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5"/>
          <p:cNvSpPr/>
          <p:nvPr/>
        </p:nvSpPr>
        <p:spPr>
          <a:xfrm>
            <a:off x="1331102" y="1756140"/>
            <a:ext cx="468000" cy="468000"/>
          </a:xfrm>
          <a:prstGeom prst="ellipse">
            <a:avLst/>
          </a:prstGeom>
          <a:solidFill>
            <a:srgbClr val="385623">
              <a:alpha val="89411"/>
            </a:srgb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5"/>
          <p:cNvSpPr/>
          <p:nvPr/>
        </p:nvSpPr>
        <p:spPr>
          <a:xfrm>
            <a:off x="2164289" y="1764246"/>
            <a:ext cx="468000" cy="468000"/>
          </a:xfrm>
          <a:prstGeom prst="ellipse">
            <a:avLst/>
          </a:prstGeom>
          <a:solidFill>
            <a:schemeClr val="accent6">
              <a:alpha val="83921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5"/>
          <p:cNvSpPr/>
          <p:nvPr/>
        </p:nvSpPr>
        <p:spPr>
          <a:xfrm>
            <a:off x="2997476" y="1764246"/>
            <a:ext cx="468000" cy="468000"/>
          </a:xfrm>
          <a:prstGeom prst="ellipse">
            <a:avLst/>
          </a:prstGeom>
          <a:solidFill>
            <a:schemeClr val="accent6">
              <a:alpha val="78039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5"/>
          <p:cNvSpPr/>
          <p:nvPr/>
        </p:nvSpPr>
        <p:spPr>
          <a:xfrm>
            <a:off x="3830662" y="1764246"/>
            <a:ext cx="468000" cy="468000"/>
          </a:xfrm>
          <a:prstGeom prst="ellipse">
            <a:avLst/>
          </a:prstGeom>
          <a:solidFill>
            <a:schemeClr val="accent6">
              <a:alpha val="72549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5"/>
          <p:cNvSpPr/>
          <p:nvPr/>
        </p:nvSpPr>
        <p:spPr>
          <a:xfrm>
            <a:off x="4663848" y="1764246"/>
            <a:ext cx="468000" cy="468000"/>
          </a:xfrm>
          <a:prstGeom prst="ellipse">
            <a:avLst/>
          </a:prstGeom>
          <a:solidFill>
            <a:schemeClr val="accent6">
              <a:alpha val="66666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5"/>
          <p:cNvSpPr/>
          <p:nvPr/>
        </p:nvSpPr>
        <p:spPr>
          <a:xfrm>
            <a:off x="5497035" y="1764246"/>
            <a:ext cx="468000" cy="468000"/>
          </a:xfrm>
          <a:prstGeom prst="ellipse">
            <a:avLst/>
          </a:prstGeom>
          <a:solidFill>
            <a:schemeClr val="accent6">
              <a:alpha val="61176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5"/>
          <p:cNvSpPr/>
          <p:nvPr/>
        </p:nvSpPr>
        <p:spPr>
          <a:xfrm>
            <a:off x="6067828" y="1899418"/>
            <a:ext cx="180000" cy="180000"/>
          </a:xfrm>
          <a:prstGeom prst="ellipse">
            <a:avLst/>
          </a:prstGeom>
          <a:solidFill>
            <a:schemeClr val="accent6">
              <a:alpha val="55294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5"/>
          <p:cNvSpPr/>
          <p:nvPr/>
        </p:nvSpPr>
        <p:spPr>
          <a:xfrm>
            <a:off x="7163408" y="1764246"/>
            <a:ext cx="468000" cy="468000"/>
          </a:xfrm>
          <a:prstGeom prst="ellipse">
            <a:avLst/>
          </a:prstGeom>
          <a:solidFill>
            <a:schemeClr val="accent6">
              <a:alpha val="49411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5"/>
          <p:cNvSpPr/>
          <p:nvPr/>
        </p:nvSpPr>
        <p:spPr>
          <a:xfrm>
            <a:off x="7596964" y="3013802"/>
            <a:ext cx="792000" cy="444487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Constitución Legal ARM</a:t>
            </a:r>
            <a:endParaRPr sz="105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9" name="Google Shape;429;p25"/>
          <p:cNvCxnSpPr/>
          <p:nvPr/>
        </p:nvCxnSpPr>
        <p:spPr>
          <a:xfrm>
            <a:off x="0" y="2946397"/>
            <a:ext cx="7789333" cy="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0" name="Google Shape;430;p25"/>
          <p:cNvCxnSpPr/>
          <p:nvPr/>
        </p:nvCxnSpPr>
        <p:spPr>
          <a:xfrm>
            <a:off x="0" y="3586531"/>
            <a:ext cx="7789333" cy="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1" name="Google Shape;431;p25"/>
          <p:cNvCxnSpPr/>
          <p:nvPr/>
        </p:nvCxnSpPr>
        <p:spPr>
          <a:xfrm>
            <a:off x="-8490" y="4242710"/>
            <a:ext cx="7789333" cy="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2" name="Google Shape;432;p25"/>
          <p:cNvSpPr/>
          <p:nvPr/>
        </p:nvSpPr>
        <p:spPr>
          <a:xfrm>
            <a:off x="1065021" y="704362"/>
            <a:ext cx="900000" cy="43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Autorización ingreso de Cundinarmarca a la RM</a:t>
            </a:r>
            <a:endParaRPr sz="800" b="1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5"/>
          <p:cNvSpPr/>
          <p:nvPr/>
        </p:nvSpPr>
        <p:spPr>
          <a:xfrm>
            <a:off x="26824" y="769736"/>
            <a:ext cx="972000" cy="360000"/>
          </a:xfrm>
          <a:prstGeom prst="roundRect">
            <a:avLst>
              <a:gd name="adj" fmla="val 16667"/>
            </a:avLst>
          </a:prstGeom>
          <a:solidFill>
            <a:srgbClr val="3A3838"/>
          </a:solidFill>
          <a:ln w="254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Asamblea de Cundinamarca</a:t>
            </a:r>
            <a:endParaRPr sz="10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5"/>
          <p:cNvSpPr/>
          <p:nvPr/>
        </p:nvSpPr>
        <p:spPr>
          <a:xfrm>
            <a:off x="5550714" y="3005661"/>
            <a:ext cx="1355404" cy="528504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rgbClr val="7F7F7F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Asociación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a  RM (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requiere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autorización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respectivo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Concejo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compartir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 al 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menos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Hecho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" b="1" i="0" u="none" strike="noStrike" cap="none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Metropolitano</a:t>
            </a:r>
            <a:r>
              <a:rPr lang="en-US" sz="800" b="1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800" b="1" i="0" u="none" strike="noStrike" cap="none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5"/>
          <p:cNvSpPr txBox="1"/>
          <p:nvPr/>
        </p:nvSpPr>
        <p:spPr>
          <a:xfrm>
            <a:off x="1344529" y="1808299"/>
            <a:ext cx="4411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Sep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5"/>
          <p:cNvSpPr txBox="1"/>
          <p:nvPr/>
        </p:nvSpPr>
        <p:spPr>
          <a:xfrm>
            <a:off x="2164289" y="1808299"/>
            <a:ext cx="4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25"/>
          <p:cNvSpPr txBox="1"/>
          <p:nvPr/>
        </p:nvSpPr>
        <p:spPr>
          <a:xfrm>
            <a:off x="3019315" y="1819436"/>
            <a:ext cx="4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5"/>
          <p:cNvSpPr txBox="1"/>
          <p:nvPr/>
        </p:nvSpPr>
        <p:spPr>
          <a:xfrm>
            <a:off x="3844161" y="1805490"/>
            <a:ext cx="4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5"/>
          <p:cNvSpPr txBox="1"/>
          <p:nvPr/>
        </p:nvSpPr>
        <p:spPr>
          <a:xfrm>
            <a:off x="4679902" y="1805490"/>
            <a:ext cx="4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Dic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5"/>
          <p:cNvSpPr txBox="1"/>
          <p:nvPr/>
        </p:nvSpPr>
        <p:spPr>
          <a:xfrm>
            <a:off x="5508559" y="1813596"/>
            <a:ext cx="4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Ene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5"/>
          <p:cNvSpPr/>
          <p:nvPr/>
        </p:nvSpPr>
        <p:spPr>
          <a:xfrm>
            <a:off x="6392042" y="1900295"/>
            <a:ext cx="180000" cy="180000"/>
          </a:xfrm>
          <a:prstGeom prst="ellipse">
            <a:avLst/>
          </a:prstGeom>
          <a:solidFill>
            <a:schemeClr val="accent6">
              <a:alpha val="55294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5"/>
          <p:cNvSpPr/>
          <p:nvPr/>
        </p:nvSpPr>
        <p:spPr>
          <a:xfrm>
            <a:off x="6722180" y="1899418"/>
            <a:ext cx="180000" cy="180000"/>
          </a:xfrm>
          <a:prstGeom prst="ellipse">
            <a:avLst/>
          </a:prstGeom>
          <a:solidFill>
            <a:schemeClr val="accent6">
              <a:alpha val="55294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5"/>
          <p:cNvSpPr/>
          <p:nvPr/>
        </p:nvSpPr>
        <p:spPr>
          <a:xfrm>
            <a:off x="5980842" y="4480423"/>
            <a:ext cx="1873073" cy="176853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Estructuración institucional ARM</a:t>
            </a:r>
            <a:endParaRPr sz="105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5"/>
          <p:cNvSpPr/>
          <p:nvPr/>
        </p:nvSpPr>
        <p:spPr>
          <a:xfrm>
            <a:off x="1564530" y="4681922"/>
            <a:ext cx="6878216" cy="217141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Estructuración proyectos y fuentes de financiación</a:t>
            </a:r>
            <a:endParaRPr sz="1050" b="1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5"/>
          <p:cNvSpPr/>
          <p:nvPr/>
        </p:nvSpPr>
        <p:spPr>
          <a:xfrm>
            <a:off x="1550850" y="4302513"/>
            <a:ext cx="3198950" cy="347016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Elaboración</a:t>
            </a:r>
            <a:r>
              <a:rPr lang="en-US" sz="10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5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Documento</a:t>
            </a:r>
            <a:r>
              <a:rPr lang="en-US" sz="10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Técnico de </a:t>
            </a:r>
            <a:r>
              <a:rPr lang="en-US" sz="105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Soporte</a:t>
            </a:r>
            <a:r>
              <a:rPr lang="en-US" sz="10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05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Hecho</a:t>
            </a:r>
            <a:r>
              <a:rPr lang="en-US" sz="10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5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Metropolitano</a:t>
            </a:r>
            <a:r>
              <a:rPr lang="en-US" sz="10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Movilidad</a:t>
            </a:r>
            <a:endParaRPr sz="1050" b="1" i="0" u="none" strike="noStrike" cap="none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5"/>
          <p:cNvSpPr/>
          <p:nvPr/>
        </p:nvSpPr>
        <p:spPr>
          <a:xfrm>
            <a:off x="5980937" y="4274678"/>
            <a:ext cx="1872978" cy="170311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Operación temporal ARM</a:t>
            </a:r>
            <a:endParaRPr sz="105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5"/>
          <p:cNvSpPr/>
          <p:nvPr/>
        </p:nvSpPr>
        <p:spPr>
          <a:xfrm>
            <a:off x="6452180" y="3638361"/>
            <a:ext cx="900000" cy="576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Conformación Junta Directiva ARM</a:t>
            </a:r>
            <a:endParaRPr sz="1050" b="1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>
            <a:extLst>
              <a:ext uri="{FF2B5EF4-FFF2-40B4-BE49-F238E27FC236}">
                <a16:creationId xmlns:a16="http://schemas.microsoft.com/office/drawing/2014/main" id="{91A42B8B-CDA6-6FCD-D661-570BEB92BFA0}"/>
              </a:ext>
            </a:extLst>
          </p:cNvPr>
          <p:cNvSpPr/>
          <p:nvPr/>
        </p:nvSpPr>
        <p:spPr>
          <a:xfrm>
            <a:off x="109675" y="3983383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44B5202-BC11-E2B0-8A79-556A7D342D1F}"/>
              </a:ext>
            </a:extLst>
          </p:cNvPr>
          <p:cNvSpPr/>
          <p:nvPr/>
        </p:nvSpPr>
        <p:spPr>
          <a:xfrm>
            <a:off x="74344" y="2911735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0028680-5BBF-6337-A38F-8AAD7BF07A80}"/>
              </a:ext>
            </a:extLst>
          </p:cNvPr>
          <p:cNvSpPr/>
          <p:nvPr/>
        </p:nvSpPr>
        <p:spPr>
          <a:xfrm>
            <a:off x="78629" y="1938160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B03EF40-89E9-0236-7087-C707C542237B}"/>
              </a:ext>
            </a:extLst>
          </p:cNvPr>
          <p:cNvSpPr/>
          <p:nvPr/>
        </p:nvSpPr>
        <p:spPr>
          <a:xfrm>
            <a:off x="56121" y="1054840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52" name="Google Shape;452;g13eff1a60a8_0_21"/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3" name="Google Shape;453;g13eff1a60a8_0_21"/>
          <p:cNvSpPr txBox="1"/>
          <p:nvPr/>
        </p:nvSpPr>
        <p:spPr>
          <a:xfrm>
            <a:off x="1" y="49286"/>
            <a:ext cx="4250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Fuentes de Financiación para la Agencia Regional Metropolitana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5" name="Google Shape;455;g13eff1a60a8_0_21"/>
          <p:cNvGraphicFramePr/>
          <p:nvPr>
            <p:extLst>
              <p:ext uri="{D42A27DB-BD31-4B8C-83A1-F6EECF244321}">
                <p14:modId xmlns:p14="http://schemas.microsoft.com/office/powerpoint/2010/main" val="2132475744"/>
              </p:ext>
            </p:extLst>
          </p:nvPr>
        </p:nvGraphicFramePr>
        <p:xfrm>
          <a:off x="616687" y="573025"/>
          <a:ext cx="8180100" cy="4191433"/>
        </p:xfrm>
        <a:graphic>
          <a:graphicData uri="http://schemas.openxmlformats.org/drawingml/2006/table">
            <a:tbl>
              <a:tblPr>
                <a:noFill/>
                <a:tableStyleId>{F5AACF80-6C28-488B-BC31-F234562EE04E}</a:tableStyleId>
              </a:tblPr>
              <a:tblGrid>
                <a:gridCol w="165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1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0741">
                  <a:extLst>
                    <a:ext uri="{9D8B030D-6E8A-4147-A177-3AD203B41FA5}">
                      <a16:colId xmlns:a16="http://schemas.microsoft.com/office/drawing/2014/main" val="2610161099"/>
                    </a:ext>
                  </a:extLst>
                </a:gridCol>
              </a:tblGrid>
              <a:tr h="3350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C531E"/>
                          </a:solidFill>
                        </a:rPr>
                        <a:t>FUENTE</a:t>
                      </a:r>
                      <a:endParaRPr sz="1200" u="none" strike="noStrike" cap="none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4C531E"/>
                          </a:solidFill>
                        </a:rPr>
                        <a:t>NORMATIVA</a:t>
                      </a:r>
                      <a:endParaRPr sz="12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4C531E"/>
                          </a:solidFill>
                        </a:rPr>
                        <a:t>ACCIONES</a:t>
                      </a:r>
                      <a:endParaRPr sz="12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>
                          <a:solidFill>
                            <a:srgbClr val="4C531E"/>
                          </a:solidFill>
                        </a:rPr>
                        <a:t>COMPETENCIA</a:t>
                      </a:r>
                      <a:endParaRPr sz="12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0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4C531E"/>
                          </a:solidFill>
                        </a:rPr>
                        <a:t>COFINANCIACIÓN DE LA INFRAESTRUCTURA DE ACCESOS URBANOS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36 Ley 2199/2022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Negociación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directa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con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Gobierno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Nacional.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Directa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Acuerdos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con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otras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entidades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72266"/>
                  </a:ext>
                </a:extLst>
              </a:tr>
              <a:tr h="7260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4C531E"/>
                          </a:solidFill>
                        </a:rPr>
                        <a:t>PARTICIPACIÓN EN LA CONTRAPRESTACIÓN AEROPORTUARIA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4C531E"/>
                          </a:solidFill>
                        </a:rPr>
                        <a:t>Artículo 37 Ley 2199/2022</a:t>
                      </a:r>
                      <a:endParaRPr sz="1000" u="none" strike="noStrike" cap="none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Se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dará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en el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caso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construcción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un nuevo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aeropuerto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en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delimitación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geográfica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Región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Metropolitana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.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Directa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Acuerdos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con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otras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entidades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912057"/>
                  </a:ext>
                </a:extLst>
              </a:tr>
              <a:tr h="12845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4C531E"/>
                          </a:solidFill>
                        </a:rPr>
                        <a:t>TARIFAS Y/O PRECIOS PÚBLICOS DE LOS DERECHOS DE USO DE LOS CIM</a:t>
                      </a:r>
                      <a:endParaRPr sz="1000" b="1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(Tarifa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uso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Precio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Público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)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33 Literal F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38 Ley 2199/2022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Elaboración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documento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análisis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sustento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fuente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financiación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(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Según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características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indicadas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en el Art 33 Literal F)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1778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Elaboración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expedición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acto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administrativo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Directa</a:t>
                      </a:r>
                      <a:r>
                        <a:rPr lang="en-US" sz="1000" b="1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ARM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mediante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expedición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un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acto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administrativo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2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4C531E"/>
                          </a:solidFill>
                        </a:rPr>
                        <a:t>SOBRETASA AL IMPUESTO DE DELINEACIÓN URBANA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39 Ley 2199/2022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Elaboración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DTS</a:t>
                      </a:r>
                      <a:endParaRPr sz="1000" b="0" i="0" u="none" strike="noStrike" cap="none" dirty="0">
                        <a:solidFill>
                          <a:srgbClr val="4C531E"/>
                        </a:solidFill>
                        <a:latin typeface="Arial"/>
                        <a:cs typeface="Arial"/>
                        <a:sym typeface="Arial"/>
                      </a:endParaRPr>
                    </a:p>
                    <a:p>
                      <a:pPr marL="1778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Elaboración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proyecto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acuerdo</a:t>
                      </a:r>
                      <a:endParaRPr sz="1000" b="0" i="0" u="none" strike="noStrike" cap="none" dirty="0">
                        <a:solidFill>
                          <a:srgbClr val="4C531E"/>
                        </a:solidFill>
                        <a:latin typeface="Arial"/>
                        <a:cs typeface="Arial"/>
                        <a:sym typeface="Arial"/>
                      </a:endParaRPr>
                    </a:p>
                    <a:p>
                      <a:pPr marL="1778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Trámites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Concejo</a:t>
                      </a:r>
                      <a:endParaRPr sz="1000" b="0" i="0" u="none" strike="noStrike" cap="none" dirty="0">
                        <a:solidFill>
                          <a:srgbClr val="4C531E"/>
                        </a:solidFill>
                        <a:latin typeface="Arial"/>
                        <a:cs typeface="Arial"/>
                        <a:sym typeface="Arial"/>
                      </a:endParaRPr>
                    </a:p>
                    <a:p>
                      <a:pPr marL="1778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Sanción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Acuerdo</a:t>
                      </a:r>
                      <a:endParaRPr sz="1000" b="0" i="0" u="none" strike="noStrike" cap="none" dirty="0">
                        <a:solidFill>
                          <a:srgbClr val="4C531E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Competencia de</a:t>
                      </a:r>
                      <a:r>
                        <a:rPr lang="es-ES" sz="1000" b="1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Corporaciones públicas de representación popular</a:t>
                      </a:r>
                      <a:r>
                        <a:rPr lang="es-E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La ARM debe acudir al Concejo de la ciudad para su aprobación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948062"/>
                  </a:ext>
                </a:extLst>
              </a:tr>
            </a:tbl>
          </a:graphicData>
        </a:graphic>
      </p:graphicFrame>
      <p:pic>
        <p:nvPicPr>
          <p:cNvPr id="457" name="Google Shape;457;g13eff1a60a8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137" y="2949919"/>
            <a:ext cx="351450" cy="3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68;g13eff1a60a8_0_53">
            <a:extLst>
              <a:ext uri="{FF2B5EF4-FFF2-40B4-BE49-F238E27FC236}">
                <a16:creationId xmlns:a16="http://schemas.microsoft.com/office/drawing/2014/main" id="{0B572719-F0D6-A172-E5ED-3DFD756CFE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675" y="1097653"/>
            <a:ext cx="382374" cy="38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69;g13eff1a60a8_0_53">
            <a:extLst>
              <a:ext uri="{FF2B5EF4-FFF2-40B4-BE49-F238E27FC236}">
                <a16:creationId xmlns:a16="http://schemas.microsoft.com/office/drawing/2014/main" id="{B2B423FB-AF60-419B-CD9C-D8BD79F893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442" y="1989918"/>
            <a:ext cx="382374" cy="38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81;g13eff1a60a8_0_35">
            <a:extLst>
              <a:ext uri="{FF2B5EF4-FFF2-40B4-BE49-F238E27FC236}">
                <a16:creationId xmlns:a16="http://schemas.microsoft.com/office/drawing/2014/main" id="{77031F9D-5315-7359-4FBC-180772AA0F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442" y="4003792"/>
            <a:ext cx="439124" cy="4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F05F65B7-E572-751A-A95B-F2D2D0491168}"/>
              </a:ext>
            </a:extLst>
          </p:cNvPr>
          <p:cNvSpPr/>
          <p:nvPr/>
        </p:nvSpPr>
        <p:spPr>
          <a:xfrm>
            <a:off x="34503" y="1975378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FEBA530-FA0C-6970-BAE0-90F5EFCE75E1}"/>
              </a:ext>
            </a:extLst>
          </p:cNvPr>
          <p:cNvSpPr/>
          <p:nvPr/>
        </p:nvSpPr>
        <p:spPr>
          <a:xfrm>
            <a:off x="62488" y="3178321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D0DAB4B-E2B5-D2E6-26EE-A3FD8E912918}"/>
              </a:ext>
            </a:extLst>
          </p:cNvPr>
          <p:cNvSpPr/>
          <p:nvPr/>
        </p:nvSpPr>
        <p:spPr>
          <a:xfrm>
            <a:off x="51695" y="1073704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52" name="Google Shape;452;g13eff1a60a8_0_21"/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3" name="Google Shape;453;g13eff1a60a8_0_21"/>
          <p:cNvSpPr txBox="1"/>
          <p:nvPr/>
        </p:nvSpPr>
        <p:spPr>
          <a:xfrm>
            <a:off x="1" y="49286"/>
            <a:ext cx="4250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Fuentes de Financiación para la Agencia Regional Metropolitana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13eff1a60a8_0_21"/>
          <p:cNvSpPr txBox="1"/>
          <p:nvPr/>
        </p:nvSpPr>
        <p:spPr>
          <a:xfrm>
            <a:off x="10580127" y="2750911"/>
            <a:ext cx="8180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Competencia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Directa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: La ARM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implementa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mediante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expedición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de un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acto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administrativo</a:t>
            </a:r>
            <a:endParaRPr sz="1300" b="0" i="0" u="none" strike="noStrike" cap="none" dirty="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Tiempo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total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estimado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para la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implementación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vez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definida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300" b="0" i="0" u="none" strike="noStrike" cap="none" dirty="0" err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fuente</a:t>
            </a:r>
            <a:r>
              <a:rPr lang="en-US" sz="13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: 4 meses</a:t>
            </a:r>
            <a:endParaRPr sz="1300" b="0" i="0" u="none" strike="noStrike" cap="none" dirty="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5" name="Google Shape;455;g13eff1a60a8_0_21"/>
          <p:cNvGraphicFramePr/>
          <p:nvPr>
            <p:extLst>
              <p:ext uri="{D42A27DB-BD31-4B8C-83A1-F6EECF244321}">
                <p14:modId xmlns:p14="http://schemas.microsoft.com/office/powerpoint/2010/main" val="785311520"/>
              </p:ext>
            </p:extLst>
          </p:nvPr>
        </p:nvGraphicFramePr>
        <p:xfrm>
          <a:off x="616687" y="544150"/>
          <a:ext cx="8180100" cy="4221330"/>
        </p:xfrm>
        <a:graphic>
          <a:graphicData uri="http://schemas.openxmlformats.org/drawingml/2006/table">
            <a:tbl>
              <a:tblPr>
                <a:noFill/>
                <a:tableStyleId>{F5AACF80-6C28-488B-BC31-F234562EE04E}</a:tableStyleId>
              </a:tblPr>
              <a:tblGrid>
                <a:gridCol w="1474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2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9438">
                  <a:extLst>
                    <a:ext uri="{9D8B030D-6E8A-4147-A177-3AD203B41FA5}">
                      <a16:colId xmlns:a16="http://schemas.microsoft.com/office/drawing/2014/main" val="2610161099"/>
                    </a:ext>
                  </a:extLst>
                </a:gridCol>
              </a:tblGrid>
              <a:tr h="250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C531E"/>
                          </a:solidFill>
                        </a:rPr>
                        <a:t>FUENTE</a:t>
                      </a:r>
                      <a:endParaRPr sz="1200" u="none" strike="noStrike" cap="none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4C531E"/>
                          </a:solidFill>
                        </a:rPr>
                        <a:t>NORMATIVA</a:t>
                      </a:r>
                      <a:endParaRPr sz="12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4C531E"/>
                          </a:solidFill>
                        </a:rPr>
                        <a:t>ACCIONES</a:t>
                      </a:r>
                      <a:endParaRPr sz="12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>
                          <a:solidFill>
                            <a:srgbClr val="4C531E"/>
                          </a:solidFill>
                        </a:rPr>
                        <a:t>COMPETENCIA</a:t>
                      </a:r>
                      <a:endParaRPr sz="12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4C531E"/>
                          </a:solidFill>
                        </a:rPr>
                        <a:t>VALORIZACIÓN REGIONAL</a:t>
                      </a:r>
                      <a:endParaRPr sz="1000" b="1" u="none" strike="noStrike" cap="none">
                        <a:solidFill>
                          <a:srgbClr val="4C531E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4C531E"/>
                          </a:solidFill>
                        </a:rPr>
                        <a:t>(Contribución)</a:t>
                      </a:r>
                      <a:endParaRPr sz="1000" b="1" u="none" strike="noStrike" cap="none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41 Ley 2199/2022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Designar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a IDU (Tiene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experiencia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)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una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vez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SDM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tenga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funciones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271463" marR="0" lvl="0" indent="-2714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Elaboración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documento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análisis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sustento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fuente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financiación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271463" marR="0" lvl="0" indent="-2714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Elaboración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expedición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acto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administrativo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Directa</a:t>
                      </a:r>
                      <a:r>
                        <a:rPr lang="en-US" sz="1000" b="1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ARM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mediante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expedición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un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acto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administrative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4C531E"/>
                          </a:solidFill>
                        </a:rPr>
                        <a:t>PROYECTOS FINANCIADOS CON REGALÍAS</a:t>
                      </a:r>
                      <a:endParaRPr sz="1000" b="1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45 Ley 2199/2022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Necesaria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inscripción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proyectos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ante el DNP. Para el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registro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proyectos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en el BPIN, es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necesaria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revisión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aprobación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previa de la SDP. 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Fecha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límite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para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llegar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esta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instancia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: Se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recomienda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como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fecha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límite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, el 31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marzo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del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año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anterior al que se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está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programando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ejecución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del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proyecto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. 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Directa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Acuerdos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con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otras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entidades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75754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4C531E"/>
                          </a:solidFill>
                        </a:rPr>
                        <a:t>APORTE NACIONAL</a:t>
                      </a:r>
                      <a:endParaRPr sz="1000" b="1" u="none" strike="noStrike" cap="none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42 Ley 2199/2022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El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gobierno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Nacional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aporta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SETENTA Y CINCO MIL MILLONES DE PESOS (75.000.000.000) 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partir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vigencia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del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presupuesto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del 2023. Se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estima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que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será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para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financiación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funcionamiento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Agencias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Directa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Acuerdos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con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otras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entidades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77814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4C531E"/>
                          </a:solidFill>
                        </a:rPr>
                        <a:t>PLUSVALÍA</a:t>
                      </a:r>
                      <a:endParaRPr sz="1000" b="1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(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Contribución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)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40 Ley 2199/2022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71463" marR="0" lvl="0" indent="-2714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Guía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proceso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con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Catastro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(Tiene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experiencia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)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271463" marR="0" lvl="0" indent="-2714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Elaboración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documento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análisis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y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sustento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la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fuente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financiación</a:t>
                      </a:r>
                      <a:endParaRPr sz="1000" b="0" i="0" u="none" strike="noStrike" cap="none" dirty="0">
                        <a:solidFill>
                          <a:srgbClr val="4C531E"/>
                        </a:solidFill>
                        <a:latin typeface="Arial"/>
                        <a:cs typeface="Arial"/>
                        <a:sym typeface="Arial"/>
                      </a:endParaRPr>
                    </a:p>
                    <a:p>
                      <a:pPr marL="271463" marR="0" lvl="0" indent="-2714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Elaboración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y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expedición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acto</a:t>
                      </a:r>
                      <a:r>
                        <a:rPr lang="en-US" sz="1000" b="0" i="0" u="none" strike="noStrike" cap="none" dirty="0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4C531E"/>
                          </a:solidFill>
                          <a:latin typeface="Arial"/>
                          <a:cs typeface="Arial"/>
                          <a:sym typeface="Arial"/>
                        </a:rPr>
                        <a:t>administrativo</a:t>
                      </a:r>
                      <a:endParaRPr sz="1000" b="0" i="0" u="none" strike="noStrike" cap="none" dirty="0">
                        <a:solidFill>
                          <a:srgbClr val="4C531E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Directa</a:t>
                      </a:r>
                      <a:r>
                        <a:rPr lang="en-US" sz="1000" b="1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ARM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mediante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expedición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un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acto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administrativo</a:t>
                      </a:r>
                      <a:endParaRPr sz="1000" b="0" i="0" u="none" strike="noStrike" cap="none" dirty="0">
                        <a:solidFill>
                          <a:srgbClr val="385623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22305"/>
                  </a:ext>
                </a:extLst>
              </a:tr>
            </a:tbl>
          </a:graphicData>
        </a:graphic>
      </p:graphicFrame>
      <p:pic>
        <p:nvPicPr>
          <p:cNvPr id="459" name="Google Shape;459;g13eff1a60a8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69" y="1107257"/>
            <a:ext cx="351450" cy="3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70;g13eff1a60a8_0_53">
            <a:extLst>
              <a:ext uri="{FF2B5EF4-FFF2-40B4-BE49-F238E27FC236}">
                <a16:creationId xmlns:a16="http://schemas.microsoft.com/office/drawing/2014/main" id="{1249CE3B-7CF4-7F8A-3FD9-18BD6680B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05" y="3178321"/>
            <a:ext cx="382374" cy="38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71;g13eff1a60a8_0_53">
            <a:extLst>
              <a:ext uri="{FF2B5EF4-FFF2-40B4-BE49-F238E27FC236}">
                <a16:creationId xmlns:a16="http://schemas.microsoft.com/office/drawing/2014/main" id="{3E1BF3E0-97FB-FC60-7A6B-0EC766E79B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44" y="2018191"/>
            <a:ext cx="382374" cy="3823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A279A53B-A5EC-87FB-9909-C59B63F48A88}"/>
              </a:ext>
            </a:extLst>
          </p:cNvPr>
          <p:cNvSpPr/>
          <p:nvPr/>
        </p:nvSpPr>
        <p:spPr>
          <a:xfrm>
            <a:off x="105711" y="4155731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58" name="Google Shape;458;g13eff1a60a8_0_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038" y="4205539"/>
            <a:ext cx="351450" cy="35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380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E9BD0CF3-BC86-6154-8B41-3CF008E85826}"/>
              </a:ext>
            </a:extLst>
          </p:cNvPr>
          <p:cNvSpPr/>
          <p:nvPr/>
        </p:nvSpPr>
        <p:spPr>
          <a:xfrm>
            <a:off x="16417" y="3102600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16752A8-214A-AD2A-B6A4-7C0D19164450}"/>
              </a:ext>
            </a:extLst>
          </p:cNvPr>
          <p:cNvSpPr/>
          <p:nvPr/>
        </p:nvSpPr>
        <p:spPr>
          <a:xfrm>
            <a:off x="26559" y="1780194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76" name="Google Shape;476;g13eff1a60a8_0_35"/>
          <p:cNvCxnSpPr/>
          <p:nvPr/>
        </p:nvCxnSpPr>
        <p:spPr>
          <a:xfrm>
            <a:off x="4352113" y="544150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g13eff1a60a8_0_35"/>
          <p:cNvSpPr txBox="1"/>
          <p:nvPr/>
        </p:nvSpPr>
        <p:spPr>
          <a:xfrm>
            <a:off x="1" y="49286"/>
            <a:ext cx="4250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Fuentes de Financiación para la Agencia Regional Metropolitana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79" name="Google Shape;479;g13eff1a60a8_0_35"/>
          <p:cNvGraphicFramePr/>
          <p:nvPr>
            <p:extLst>
              <p:ext uri="{D42A27DB-BD31-4B8C-83A1-F6EECF244321}">
                <p14:modId xmlns:p14="http://schemas.microsoft.com/office/powerpoint/2010/main" val="1129409566"/>
              </p:ext>
            </p:extLst>
          </p:nvPr>
        </p:nvGraphicFramePr>
        <p:xfrm>
          <a:off x="511437" y="1114867"/>
          <a:ext cx="8180100" cy="3093630"/>
        </p:xfrm>
        <a:graphic>
          <a:graphicData uri="http://schemas.openxmlformats.org/drawingml/2006/table">
            <a:tbl>
              <a:tblPr>
                <a:noFill/>
                <a:tableStyleId>{F5AACF80-6C28-488B-BC31-F234562EE04E}</a:tableStyleId>
              </a:tblPr>
              <a:tblGrid>
                <a:gridCol w="1474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5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5767">
                  <a:extLst>
                    <a:ext uri="{9D8B030D-6E8A-4147-A177-3AD203B41FA5}">
                      <a16:colId xmlns:a16="http://schemas.microsoft.com/office/drawing/2014/main" val="2993947306"/>
                    </a:ext>
                  </a:extLst>
                </a:gridCol>
              </a:tblGrid>
              <a:tr h="250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C531E"/>
                          </a:solidFill>
                        </a:rPr>
                        <a:t>FUENTE</a:t>
                      </a:r>
                      <a:endParaRPr sz="1200" u="none" strike="noStrike" cap="none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4C531E"/>
                          </a:solidFill>
                        </a:rPr>
                        <a:t>NORMATIVA</a:t>
                      </a:r>
                      <a:endParaRPr sz="1200" u="none" strike="noStrike" cap="none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4C531E"/>
                          </a:solidFill>
                        </a:rPr>
                        <a:t>ACCIONES</a:t>
                      </a:r>
                      <a:endParaRPr sz="12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>
                          <a:solidFill>
                            <a:srgbClr val="4C531E"/>
                          </a:solidFill>
                        </a:rPr>
                        <a:t>COMPETENCIA</a:t>
                      </a:r>
                      <a:endParaRPr sz="12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4C531E"/>
                          </a:solidFill>
                        </a:rPr>
                        <a:t>PEAJES REGIONALES </a:t>
                      </a:r>
                      <a:endParaRPr sz="1000" b="1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(Tasa)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4C531E"/>
                          </a:solidFill>
                        </a:rPr>
                        <a:t>Artículo 33 Literal E Ley 2199/2022</a:t>
                      </a:r>
                      <a:endParaRPr sz="1000" u="none" strike="noStrike" cap="none">
                        <a:solidFill>
                          <a:srgbClr val="4C531E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4C531E"/>
                          </a:solidFill>
                        </a:rPr>
                        <a:t>Literal c) del Artículo 21 de la Ley 105/1993, modificado por el Artículo 1 de la Ley 787/2002</a:t>
                      </a:r>
                      <a:endParaRPr sz="1000" u="none" strike="noStrike" cap="none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Elaboración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documento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análisis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sustento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la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fuente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financiación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Elaboración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y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expedición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acto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administrativo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CAB42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b="1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Directa</a:t>
                      </a:r>
                      <a:r>
                        <a:rPr lang="en-US" sz="1000" b="1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ARM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mediante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expedición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un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acto</a:t>
                      </a:r>
                      <a:r>
                        <a:rPr lang="en-U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0" i="0" u="none" strike="noStrike" cap="none" dirty="0" err="1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administrativo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07129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4C531E"/>
                          </a:solidFill>
                        </a:rPr>
                        <a:t>AUTORIZACIÓN PARA IMPONER SOBRETASAS A LOS IMPUESTOS ADMINISTRADOS POR LAS ENTIDADES ASOCIADAS A LA R.M. BOGOTÁ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Artículo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43 Ley 2199/2022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Elaboración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DTS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Elaboración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proyecto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acuerdo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Trámites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Concejo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</a:pP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Sanción</a:t>
                      </a:r>
                      <a:r>
                        <a:rPr lang="en-US" sz="1000" u="none" strike="noStrike" cap="none" dirty="0">
                          <a:solidFill>
                            <a:srgbClr val="4C531E"/>
                          </a:solidFill>
                        </a:rPr>
                        <a:t> de </a:t>
                      </a:r>
                      <a:r>
                        <a:rPr lang="en-US" sz="1000" u="none" strike="noStrike" cap="none" dirty="0" err="1">
                          <a:solidFill>
                            <a:srgbClr val="4C531E"/>
                          </a:solidFill>
                        </a:rPr>
                        <a:t>Acuerdo</a:t>
                      </a:r>
                      <a:endParaRPr sz="1000" u="none" strike="noStrike" cap="none" dirty="0">
                        <a:solidFill>
                          <a:srgbClr val="4C531E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2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000"/>
                        <a:buFont typeface="Arial"/>
                        <a:buChar char="➔"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Competencia de</a:t>
                      </a:r>
                      <a:r>
                        <a:rPr lang="es-ES" sz="1000" b="1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Corporaciones públicas de representación popular</a:t>
                      </a:r>
                      <a:r>
                        <a:rPr lang="es-ES" sz="1000" b="0" i="0" u="none" strike="noStrike" cap="none" dirty="0">
                          <a:solidFill>
                            <a:srgbClr val="38562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La ARM debe acudir al Concejo de la ciudad para su aprobación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80" name="Google Shape;480;g13eff1a60a8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34" y="3131476"/>
            <a:ext cx="439124" cy="4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6;g13eff1a60a8_0_21">
            <a:extLst>
              <a:ext uri="{FF2B5EF4-FFF2-40B4-BE49-F238E27FC236}">
                <a16:creationId xmlns:a16="http://schemas.microsoft.com/office/drawing/2014/main" id="{B470A81B-B4A9-3AC1-087F-606EAC74A9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92" y="1828844"/>
            <a:ext cx="351450" cy="3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5" y="0"/>
            <a:ext cx="9072000" cy="514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0" y="11299"/>
            <a:ext cx="9072000" cy="5141700"/>
          </a:xfrm>
          <a:prstGeom prst="rect">
            <a:avLst/>
          </a:prstGeom>
          <a:solidFill>
            <a:srgbClr val="0C0C0C">
              <a:alpha val="380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6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" name="Google Shape;123;p2"/>
          <p:cNvGrpSpPr/>
          <p:nvPr/>
        </p:nvGrpSpPr>
        <p:grpSpPr>
          <a:xfrm rot="10800000">
            <a:off x="5772697" y="3110601"/>
            <a:ext cx="3078506" cy="675766"/>
            <a:chOff x="6644342" y="486575"/>
            <a:chExt cx="6245700" cy="1371000"/>
          </a:xfrm>
        </p:grpSpPr>
        <p:cxnSp>
          <p:nvCxnSpPr>
            <p:cNvPr id="124" name="Google Shape;124;p2"/>
            <p:cNvCxnSpPr/>
            <p:nvPr/>
          </p:nvCxnSpPr>
          <p:spPr>
            <a:xfrm rot="10800000">
              <a:off x="6644342" y="486575"/>
              <a:ext cx="62457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5" name="Google Shape;125;p2"/>
            <p:cNvCxnSpPr/>
            <p:nvPr/>
          </p:nvCxnSpPr>
          <p:spPr>
            <a:xfrm>
              <a:off x="6671538" y="486575"/>
              <a:ext cx="0" cy="137100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6" name="Google Shape;126;p2"/>
            <p:cNvCxnSpPr/>
            <p:nvPr/>
          </p:nvCxnSpPr>
          <p:spPr>
            <a:xfrm rot="10800000">
              <a:off x="6658723" y="1831124"/>
              <a:ext cx="22269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7" name="Google Shape;127;p2"/>
          <p:cNvSpPr/>
          <p:nvPr/>
        </p:nvSpPr>
        <p:spPr>
          <a:xfrm>
            <a:off x="431617" y="3224325"/>
            <a:ext cx="7959541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351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Definiciones</a:t>
            </a:r>
            <a:r>
              <a:rPr lang="en-US" sz="2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clave</a:t>
            </a:r>
            <a:endParaRPr sz="28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8" name="Google Shape;12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57" y="7925"/>
            <a:ext cx="3079102" cy="97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8" y="1"/>
            <a:ext cx="9013823" cy="51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9"/>
          <p:cNvSpPr/>
          <p:nvPr/>
        </p:nvSpPr>
        <p:spPr>
          <a:xfrm>
            <a:off x="9716" y="1687"/>
            <a:ext cx="8990100" cy="5141700"/>
          </a:xfrm>
          <a:prstGeom prst="rect">
            <a:avLst/>
          </a:prstGeom>
          <a:solidFill>
            <a:srgbClr val="0C0C0C">
              <a:alpha val="3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"/>
              <a:buFont typeface="Arial"/>
              <a:buNone/>
            </a:pPr>
            <a:endParaRPr sz="46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9" name="Google Shape;489;p29"/>
          <p:cNvGrpSpPr/>
          <p:nvPr/>
        </p:nvGrpSpPr>
        <p:grpSpPr>
          <a:xfrm rot="10800000">
            <a:off x="5772697" y="2730674"/>
            <a:ext cx="3078506" cy="1055693"/>
            <a:chOff x="6644342" y="486575"/>
            <a:chExt cx="6245700" cy="1371000"/>
          </a:xfrm>
        </p:grpSpPr>
        <p:cxnSp>
          <p:nvCxnSpPr>
            <p:cNvPr id="490" name="Google Shape;490;p29"/>
            <p:cNvCxnSpPr/>
            <p:nvPr/>
          </p:nvCxnSpPr>
          <p:spPr>
            <a:xfrm rot="10800000">
              <a:off x="6644342" y="486575"/>
              <a:ext cx="62457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1" name="Google Shape;491;p29"/>
            <p:cNvCxnSpPr/>
            <p:nvPr/>
          </p:nvCxnSpPr>
          <p:spPr>
            <a:xfrm>
              <a:off x="6671538" y="486575"/>
              <a:ext cx="0" cy="137100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2" name="Google Shape;492;p29"/>
            <p:cNvCxnSpPr/>
            <p:nvPr/>
          </p:nvCxnSpPr>
          <p:spPr>
            <a:xfrm rot="10800000">
              <a:off x="6658723" y="1831124"/>
              <a:ext cx="22269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93" name="Google Shape;493;p29"/>
          <p:cNvSpPr/>
          <p:nvPr/>
        </p:nvSpPr>
        <p:spPr>
          <a:xfrm>
            <a:off x="3652429" y="2923701"/>
            <a:ext cx="50142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351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Proyectos estratégicos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351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Bogotá - Cundinamarca</a:t>
            </a:r>
            <a:endParaRPr sz="2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94" name="Google Shape;49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57" y="7925"/>
            <a:ext cx="3079102" cy="97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082" y="2075911"/>
            <a:ext cx="3000000" cy="26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1157" y="3032136"/>
            <a:ext cx="1053550" cy="68075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0"/>
          <p:cNvSpPr txBox="1"/>
          <p:nvPr/>
        </p:nvSpPr>
        <p:spPr>
          <a:xfrm>
            <a:off x="654082" y="762890"/>
            <a:ext cx="49659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Contexto: 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Actualizó componentes institucionales, de movilidad y financiamiento del Programa Integral de Movilidad de la Región Bogotá - Cundinamarca con una visión a 2027, 2035 y de largo plazo, </a:t>
            </a:r>
            <a:r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priorizando los medios de transporte sostenibles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Hitos relevantes 2022 - 2023: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Convenio de cofinanciación L2MB, Cl 13 (2022), Convenio de cofinanciación RTN (2023)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 txBox="1"/>
          <p:nvPr/>
        </p:nvSpPr>
        <p:spPr>
          <a:xfrm>
            <a:off x="3377682" y="2937920"/>
            <a:ext cx="21207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Proyectos en construcción o garantizada su financiación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 txBox="1"/>
          <p:nvPr/>
        </p:nvSpPr>
        <p:spPr>
          <a:xfrm>
            <a:off x="3377682" y="3574219"/>
            <a:ext cx="17817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Proyectos priorizados 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 txBox="1"/>
          <p:nvPr/>
        </p:nvSpPr>
        <p:spPr>
          <a:xfrm>
            <a:off x="3364132" y="4029619"/>
            <a:ext cx="18936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Componentes definidos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 txBox="1"/>
          <p:nvPr/>
        </p:nvSpPr>
        <p:spPr>
          <a:xfrm>
            <a:off x="127932" y="163675"/>
            <a:ext cx="66048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25" rIns="67500" bIns="33725" anchor="ctr" anchorCtr="0">
            <a:no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CONPES 4034 de Visión de movilidad región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351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Bogotá - Cundinamarca</a:t>
            </a:r>
            <a:endParaRPr sz="14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4332" y="1"/>
            <a:ext cx="2457750" cy="49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0"/>
          <p:cNvSpPr/>
          <p:nvPr/>
        </p:nvSpPr>
        <p:spPr>
          <a:xfrm>
            <a:off x="6574333" y="846667"/>
            <a:ext cx="2136369" cy="169333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6574333" y="4222045"/>
            <a:ext cx="2136369" cy="506375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58" y="642"/>
            <a:ext cx="9013825" cy="514379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1"/>
          <p:cNvSpPr/>
          <p:nvPr/>
        </p:nvSpPr>
        <p:spPr>
          <a:xfrm>
            <a:off x="18257" y="48"/>
            <a:ext cx="9043800" cy="5145000"/>
          </a:xfrm>
          <a:prstGeom prst="rect">
            <a:avLst/>
          </a:prstGeom>
          <a:solidFill>
            <a:srgbClr val="0C0C0C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7"/>
              <a:buFont typeface="Arial"/>
              <a:buNone/>
            </a:pPr>
            <a:endParaRPr sz="30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6" name="Google Shape;516;p31"/>
          <p:cNvGrpSpPr/>
          <p:nvPr/>
        </p:nvGrpSpPr>
        <p:grpSpPr>
          <a:xfrm rot="10800000">
            <a:off x="5772696" y="3110601"/>
            <a:ext cx="3078506" cy="675766"/>
            <a:chOff x="6644342" y="486575"/>
            <a:chExt cx="6245700" cy="1371000"/>
          </a:xfrm>
        </p:grpSpPr>
        <p:cxnSp>
          <p:nvCxnSpPr>
            <p:cNvPr id="517" name="Google Shape;517;p31"/>
            <p:cNvCxnSpPr/>
            <p:nvPr/>
          </p:nvCxnSpPr>
          <p:spPr>
            <a:xfrm rot="10800000">
              <a:off x="6644342" y="486575"/>
              <a:ext cx="62457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8" name="Google Shape;518;p31"/>
            <p:cNvCxnSpPr/>
            <p:nvPr/>
          </p:nvCxnSpPr>
          <p:spPr>
            <a:xfrm>
              <a:off x="6671538" y="486575"/>
              <a:ext cx="0" cy="137100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9" name="Google Shape;519;p31"/>
            <p:cNvCxnSpPr/>
            <p:nvPr/>
          </p:nvCxnSpPr>
          <p:spPr>
            <a:xfrm rot="10800000">
              <a:off x="6658723" y="1831124"/>
              <a:ext cx="22269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20" name="Google Shape;52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57" y="4191899"/>
            <a:ext cx="3129692" cy="95318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1"/>
          <p:cNvSpPr/>
          <p:nvPr/>
        </p:nvSpPr>
        <p:spPr>
          <a:xfrm>
            <a:off x="4239529" y="3224334"/>
            <a:ext cx="4532362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353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Transporte púbico</a:t>
            </a:r>
            <a:endParaRPr sz="2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2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2"/>
          <p:cNvSpPr txBox="1"/>
          <p:nvPr/>
        </p:nvSpPr>
        <p:spPr>
          <a:xfrm>
            <a:off x="400410" y="260268"/>
            <a:ext cx="4557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Regiotram Occidente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9" name="Google Shape;529;p32"/>
          <p:cNvCxnSpPr/>
          <p:nvPr/>
        </p:nvCxnSpPr>
        <p:spPr>
          <a:xfrm>
            <a:off x="4461319" y="715842"/>
            <a:ext cx="0" cy="3713400"/>
          </a:xfrm>
          <a:prstGeom prst="straightConnector1">
            <a:avLst/>
          </a:prstGeom>
          <a:noFill/>
          <a:ln w="19050" cap="flat" cmpd="sng">
            <a:solidFill>
              <a:srgbClr val="F0C2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0" name="Google Shape;530;p32"/>
          <p:cNvSpPr txBox="1"/>
          <p:nvPr/>
        </p:nvSpPr>
        <p:spPr>
          <a:xfrm>
            <a:off x="4616582" y="601150"/>
            <a:ext cx="4326300" cy="26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Trazado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Calle 26 con Av. Caracas </a:t>
            </a:r>
            <a:r>
              <a:rPr lang="en-US" sz="1200" b="1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– Facatativá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780D5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39,6 km </a:t>
            </a:r>
            <a:r>
              <a:rPr lang="en-US" sz="20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de longitud</a:t>
            </a:r>
            <a:endParaRPr sz="24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(14,7 Bogotá + 24,9 Sabana)</a:t>
            </a:r>
            <a:endParaRPr sz="1200" b="1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Tramo Urbano: 14.7 Km.</a:t>
            </a:r>
            <a:endParaRPr sz="1400" b="1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ü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1,03 Km: Ramal Metro.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ü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13,07 Km: Tramo Franja de Corredor Férreo de  Occidente </a:t>
            </a:r>
            <a:endParaRPr sz="1200" b="1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Estado actual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Proyecto Concesionado por la EFR -Cundinamarca</a:t>
            </a:r>
            <a:endParaRPr sz="1200" b="0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200" b="0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Plazo: 26,5 años</a:t>
            </a:r>
            <a:endParaRPr sz="1200" b="0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058" y="716268"/>
            <a:ext cx="3911559" cy="4009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3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3"/>
          <p:cNvSpPr txBox="1"/>
          <p:nvPr/>
        </p:nvSpPr>
        <p:spPr>
          <a:xfrm>
            <a:off x="400410" y="260268"/>
            <a:ext cx="4557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Regiotram Occidente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3"/>
          <p:cNvSpPr txBox="1"/>
          <p:nvPr/>
        </p:nvSpPr>
        <p:spPr>
          <a:xfrm>
            <a:off x="4635082" y="115950"/>
            <a:ext cx="6103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3"/>
          <p:cNvSpPr txBox="1"/>
          <p:nvPr/>
        </p:nvSpPr>
        <p:spPr>
          <a:xfrm>
            <a:off x="249420" y="866664"/>
            <a:ext cx="85515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el objetivo de lograr la inserción urbana del proyecto en Bogotá se ejecuta el Convenio Interadministrativo para integración de Regiotram con el SITP.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481" y="1729861"/>
            <a:ext cx="1133063" cy="1133063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33"/>
          <p:cNvSpPr txBox="1"/>
          <p:nvPr/>
        </p:nvSpPr>
        <p:spPr>
          <a:xfrm>
            <a:off x="1845957" y="1420526"/>
            <a:ext cx="3112200" cy="144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$2.400´000.000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SDM – aporta $2.000´000.000 (</a:t>
            </a: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Desembolsado 65% 1.310´000.000)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EFR – aporta $400.000.000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596" y="2862938"/>
            <a:ext cx="1028813" cy="102881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3"/>
          <p:cNvSpPr txBox="1"/>
          <p:nvPr/>
        </p:nvSpPr>
        <p:spPr>
          <a:xfrm>
            <a:off x="1845957" y="3107175"/>
            <a:ext cx="3000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 etapas contractuales </a:t>
            </a:r>
            <a:endParaRPr sz="1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Ejecutadas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0270" y="2243813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3"/>
          <p:cNvSpPr txBox="1"/>
          <p:nvPr/>
        </p:nvSpPr>
        <p:spPr>
          <a:xfrm>
            <a:off x="5306357" y="1496725"/>
            <a:ext cx="3725700" cy="30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Logros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Estudios y diseños para integración física Regiotram – SITP: Reubicación de estaciones Av. NQS, Av. 68 y Av. Boyacá (</a:t>
            </a:r>
            <a:r>
              <a:rPr lang="en-US" sz="1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70%,terminación nov/2022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Aprobación de la metodología del estudio de tránsito (</a:t>
            </a:r>
            <a:r>
              <a:rPr lang="en-US" sz="1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100%; terminación jun/2022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Articulación para aprobación de estudio de tránsito.(</a:t>
            </a:r>
            <a:r>
              <a:rPr lang="en-US" sz="1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70%;terminación oct/2022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4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4"/>
          <p:cNvSpPr txBox="1"/>
          <p:nvPr/>
        </p:nvSpPr>
        <p:spPr>
          <a:xfrm>
            <a:off x="400410" y="260268"/>
            <a:ext cx="4557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Regiotram Norte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34"/>
          <p:cNvCxnSpPr/>
          <p:nvPr/>
        </p:nvCxnSpPr>
        <p:spPr>
          <a:xfrm>
            <a:off x="4423569" y="837479"/>
            <a:ext cx="0" cy="3713400"/>
          </a:xfrm>
          <a:prstGeom prst="straightConnector1">
            <a:avLst/>
          </a:prstGeom>
          <a:noFill/>
          <a:ln w="19050" cap="flat" cmpd="sng">
            <a:solidFill>
              <a:srgbClr val="F0C24E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55" name="Google Shape;555;p34"/>
          <p:cNvGrpSpPr/>
          <p:nvPr/>
        </p:nvGrpSpPr>
        <p:grpSpPr>
          <a:xfrm>
            <a:off x="4525026" y="977292"/>
            <a:ext cx="4156520" cy="3517766"/>
            <a:chOff x="4554022" y="-36602"/>
            <a:chExt cx="7621048" cy="6449882"/>
          </a:xfrm>
        </p:grpSpPr>
        <p:pic>
          <p:nvPicPr>
            <p:cNvPr id="556" name="Google Shape;556;p34" descr="Mapa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 l="23122" r="12592" b="5846"/>
            <a:stretch/>
          </p:blipFill>
          <p:spPr>
            <a:xfrm>
              <a:off x="4554022" y="-36602"/>
              <a:ext cx="7621048" cy="64498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24313"/>
                </a:srgbClr>
              </a:outerShdw>
            </a:effectLst>
          </p:spPr>
        </p:pic>
        <p:sp>
          <p:nvSpPr>
            <p:cNvPr id="557" name="Google Shape;557;p34"/>
            <p:cNvSpPr txBox="1"/>
            <p:nvPr/>
          </p:nvSpPr>
          <p:spPr>
            <a:xfrm>
              <a:off x="7460754" y="3530895"/>
              <a:ext cx="1832100" cy="366900"/>
            </a:xfrm>
            <a:prstGeom prst="rect">
              <a:avLst/>
            </a:prstGeom>
            <a:solidFill>
              <a:srgbClr val="F3AD57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lang="en-US" sz="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Regiotram Norte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8" name="Google Shape;558;p34"/>
            <p:cNvCxnSpPr/>
            <p:nvPr/>
          </p:nvCxnSpPr>
          <p:spPr>
            <a:xfrm rot="10800000">
              <a:off x="7379962" y="1507155"/>
              <a:ext cx="996900" cy="201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pic>
          <p:nvPicPr>
            <p:cNvPr id="559" name="Google Shape;559;p34" descr="Icono&#10;&#10;Descripción generada automá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638405" y="1036619"/>
              <a:ext cx="363420" cy="297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0" name="Google Shape;560;p34"/>
          <p:cNvSpPr txBox="1"/>
          <p:nvPr/>
        </p:nvSpPr>
        <p:spPr>
          <a:xfrm>
            <a:off x="422853" y="885854"/>
            <a:ext cx="32724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Trazado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Desde km 5 (Bogotá - conexión Regiotram de Occidente) </a:t>
            </a:r>
            <a:r>
              <a:rPr lang="en-US" sz="1200" b="1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– Zipaquirá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780D5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47,5 km </a:t>
            </a:r>
            <a:r>
              <a:rPr lang="en-US" sz="20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de longitud</a:t>
            </a:r>
            <a:endParaRPr sz="24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(24,9 Bogotá + 22,6 Sabana)</a:t>
            </a:r>
            <a:endParaRPr sz="12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Estado actual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En estructuración a nivel de factibilidad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4"/>
          <p:cNvSpPr txBox="1"/>
          <p:nvPr/>
        </p:nvSpPr>
        <p:spPr>
          <a:xfrm>
            <a:off x="422854" y="3533775"/>
            <a:ext cx="36435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Entidad contratante: </a:t>
            </a:r>
            <a:r>
              <a:rPr lang="en-US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Findeter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Firma de contrato: </a:t>
            </a:r>
            <a:r>
              <a:rPr lang="en-US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29 de abril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Acta de inicio: </a:t>
            </a:r>
            <a:r>
              <a:rPr lang="en-US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14 de mayo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Adhesión Bogotá: </a:t>
            </a:r>
            <a:r>
              <a:rPr lang="en-US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 de noviembre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Adhesión IDU: </a:t>
            </a:r>
            <a:r>
              <a:rPr lang="en-US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 de diciembre de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5"/>
          <p:cNvSpPr txBox="1">
            <a:spLocks noGrp="1"/>
          </p:cNvSpPr>
          <p:nvPr>
            <p:ph type="title"/>
          </p:nvPr>
        </p:nvSpPr>
        <p:spPr>
          <a:xfrm>
            <a:off x="288285" y="335888"/>
            <a:ext cx="777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525" tIns="102750" rIns="205525" bIns="10275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0"/>
              <a:buNone/>
            </a:pPr>
            <a:r>
              <a:rPr lang="en-US" sz="2000" b="1">
                <a:solidFill>
                  <a:srgbClr val="7F7F7F"/>
                </a:solidFill>
              </a:rPr>
              <a:t>Avances en las tareas </a:t>
            </a:r>
            <a:endParaRPr sz="2000" b="1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67" name="Google Shape;56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5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5"/>
          <p:cNvSpPr txBox="1"/>
          <p:nvPr/>
        </p:nvSpPr>
        <p:spPr>
          <a:xfrm>
            <a:off x="83582" y="-735350"/>
            <a:ext cx="496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IDU - Ajustar a mismo formato de proyectos de infraestructura y ajustar las 3 en 2 diapositivas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5"/>
          <p:cNvSpPr txBox="1"/>
          <p:nvPr/>
        </p:nvSpPr>
        <p:spPr>
          <a:xfrm>
            <a:off x="377457" y="888275"/>
            <a:ext cx="8353500" cy="12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Modelo de Demanda Origen-Destino (</a:t>
            </a:r>
            <a:r>
              <a:rPr lang="en-US" sz="1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20%; terminación 21/oct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consultor entrega la versión ajustada del modelo que cumpla con dos criterio: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coherente con lo entregado en SLMB y Calle 13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determine los pares Origen-Destino entre Bogotá y Cundinamarca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35"/>
          <p:cNvSpPr txBox="1"/>
          <p:nvPr/>
        </p:nvSpPr>
        <p:spPr>
          <a:xfrm>
            <a:off x="288282" y="2375626"/>
            <a:ext cx="8469000" cy="99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 Evaluar cruces de intersecciones en el norte de la ciudad (</a:t>
            </a:r>
            <a:r>
              <a:rPr lang="en-US" sz="1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25%; terminación 30/sep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IDU remitirá el estimado de costos derivados de adecuaciones de las intersecciones.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Conclusión preliminar indica que podría requerirse un viaducto desde la Cll 134 hasta la Cll 200.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35"/>
          <p:cNvSpPr txBox="1"/>
          <p:nvPr/>
        </p:nvSpPr>
        <p:spPr>
          <a:xfrm>
            <a:off x="377457" y="3634301"/>
            <a:ext cx="83535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 Matriz multicriterio para evaluación de alternativas (</a:t>
            </a:r>
            <a:r>
              <a:rPr lang="en-US" sz="1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60%; terminación 30/sep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02/sep el consultor presentó la primera versión y el 07/sep se enviaron solicitudes de ajuste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6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6"/>
          <p:cNvSpPr txBox="1"/>
          <p:nvPr/>
        </p:nvSpPr>
        <p:spPr>
          <a:xfrm>
            <a:off x="272256" y="268056"/>
            <a:ext cx="59088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525" tIns="102750" rIns="205525" bIns="10275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Cronograma convenio de cofinanciación con la Nación</a:t>
            </a:r>
            <a:endParaRPr sz="2000" b="1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0" name="Google Shape;580;p36"/>
          <p:cNvSpPr txBox="1"/>
          <p:nvPr/>
        </p:nvSpPr>
        <p:spPr>
          <a:xfrm>
            <a:off x="83582" y="-735350"/>
            <a:ext cx="496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IDU - Ajustar a mismo formato de proyectos de infraestructura y ajustar las 3 en 2 diapositivas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1" name="Google Shape;581;p36"/>
          <p:cNvCxnSpPr/>
          <p:nvPr/>
        </p:nvCxnSpPr>
        <p:spPr>
          <a:xfrm>
            <a:off x="927444" y="3088424"/>
            <a:ext cx="7692300" cy="0"/>
          </a:xfrm>
          <a:prstGeom prst="straightConnector1">
            <a:avLst/>
          </a:prstGeom>
          <a:noFill/>
          <a:ln w="28575" cap="flat" cmpd="sng">
            <a:solidFill>
              <a:srgbClr val="02524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2" name="Google Shape;582;p36"/>
          <p:cNvSpPr txBox="1"/>
          <p:nvPr/>
        </p:nvSpPr>
        <p:spPr>
          <a:xfrm>
            <a:off x="598605" y="3252525"/>
            <a:ext cx="6030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04/2023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3" name="Google Shape;583;p36"/>
          <p:cNvCxnSpPr>
            <a:endCxn id="584" idx="0"/>
          </p:cNvCxnSpPr>
          <p:nvPr/>
        </p:nvCxnSpPr>
        <p:spPr>
          <a:xfrm>
            <a:off x="1806509" y="2995025"/>
            <a:ext cx="7200" cy="863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585" name="Google Shape;585;p36"/>
          <p:cNvSpPr txBox="1"/>
          <p:nvPr/>
        </p:nvSpPr>
        <p:spPr>
          <a:xfrm>
            <a:off x="1901822" y="3449804"/>
            <a:ext cx="5364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07/2023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6"/>
          <p:cNvSpPr txBox="1"/>
          <p:nvPr/>
        </p:nvSpPr>
        <p:spPr>
          <a:xfrm>
            <a:off x="1350509" y="3858725"/>
            <a:ext cx="926400" cy="4071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Aprobación  MT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Google Shape;586;p36"/>
          <p:cNvCxnSpPr/>
          <p:nvPr/>
        </p:nvCxnSpPr>
        <p:spPr>
          <a:xfrm rot="10800000">
            <a:off x="2148655" y="2190979"/>
            <a:ext cx="0" cy="1208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587" name="Google Shape;587;p36"/>
          <p:cNvSpPr txBox="1"/>
          <p:nvPr/>
        </p:nvSpPr>
        <p:spPr>
          <a:xfrm>
            <a:off x="1590957" y="1748838"/>
            <a:ext cx="1115400" cy="4071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Definición perfil aportes Nación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8" name="Google Shape;588;p36"/>
          <p:cNvCxnSpPr/>
          <p:nvPr/>
        </p:nvCxnSpPr>
        <p:spPr>
          <a:xfrm rot="10800000">
            <a:off x="3165223" y="2500579"/>
            <a:ext cx="0" cy="89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589" name="Google Shape;589;p36"/>
          <p:cNvSpPr txBox="1"/>
          <p:nvPr/>
        </p:nvSpPr>
        <p:spPr>
          <a:xfrm>
            <a:off x="2799334" y="3444650"/>
            <a:ext cx="6030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07/2023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6"/>
          <p:cNvSpPr txBox="1"/>
          <p:nvPr/>
        </p:nvSpPr>
        <p:spPr>
          <a:xfrm>
            <a:off x="2607539" y="2004794"/>
            <a:ext cx="11154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CONFIS Aval fiscal Nación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1" name="Google Shape;591;p36"/>
          <p:cNvCxnSpPr/>
          <p:nvPr/>
        </p:nvCxnSpPr>
        <p:spPr>
          <a:xfrm flipH="1">
            <a:off x="3707815" y="2920292"/>
            <a:ext cx="8400" cy="823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592" name="Google Shape;592;p36"/>
          <p:cNvSpPr txBox="1"/>
          <p:nvPr/>
        </p:nvSpPr>
        <p:spPr>
          <a:xfrm>
            <a:off x="3467462" y="2773616"/>
            <a:ext cx="7065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07/2023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36"/>
          <p:cNvSpPr txBox="1"/>
          <p:nvPr/>
        </p:nvSpPr>
        <p:spPr>
          <a:xfrm>
            <a:off x="3076354" y="3764650"/>
            <a:ext cx="12627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Declaratoria de importancia estratégica Distrito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4" name="Google Shape;594;p36"/>
          <p:cNvCxnSpPr>
            <a:stCxn id="595" idx="0"/>
            <a:endCxn id="596" idx="2"/>
          </p:cNvCxnSpPr>
          <p:nvPr/>
        </p:nvCxnSpPr>
        <p:spPr>
          <a:xfrm rot="10800000">
            <a:off x="4322103" y="2152114"/>
            <a:ext cx="3600" cy="1290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595" name="Google Shape;595;p36"/>
          <p:cNvSpPr txBox="1"/>
          <p:nvPr/>
        </p:nvSpPr>
        <p:spPr>
          <a:xfrm>
            <a:off x="4076703" y="3443014"/>
            <a:ext cx="4980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08/2023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36"/>
          <p:cNvSpPr txBox="1"/>
          <p:nvPr/>
        </p:nvSpPr>
        <p:spPr>
          <a:xfrm>
            <a:off x="4313342" y="3840665"/>
            <a:ext cx="8037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CONFIS vigencias futuras Nación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6"/>
          <p:cNvSpPr txBox="1"/>
          <p:nvPr/>
        </p:nvSpPr>
        <p:spPr>
          <a:xfrm>
            <a:off x="3894307" y="1575563"/>
            <a:ext cx="855600" cy="5766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CONPES de importancia estratégica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6"/>
          <p:cNvSpPr txBox="1"/>
          <p:nvPr/>
        </p:nvSpPr>
        <p:spPr>
          <a:xfrm>
            <a:off x="1455237" y="2768691"/>
            <a:ext cx="5364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07/2023 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p36"/>
          <p:cNvCxnSpPr/>
          <p:nvPr/>
        </p:nvCxnSpPr>
        <p:spPr>
          <a:xfrm>
            <a:off x="2553758" y="2920292"/>
            <a:ext cx="3300" cy="1085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00" name="Google Shape;600;p36"/>
          <p:cNvSpPr txBox="1"/>
          <p:nvPr/>
        </p:nvSpPr>
        <p:spPr>
          <a:xfrm>
            <a:off x="2289975" y="2763216"/>
            <a:ext cx="5364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07/2023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36"/>
          <p:cNvSpPr txBox="1"/>
          <p:nvPr/>
        </p:nvSpPr>
        <p:spPr>
          <a:xfrm>
            <a:off x="4866785" y="3459326"/>
            <a:ext cx="6030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08/2023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2" name="Google Shape;602;p36"/>
          <p:cNvCxnSpPr/>
          <p:nvPr/>
        </p:nvCxnSpPr>
        <p:spPr>
          <a:xfrm rot="10800000">
            <a:off x="5101583" y="2647385"/>
            <a:ext cx="0" cy="811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03" name="Google Shape;603;p36"/>
          <p:cNvSpPr txBox="1"/>
          <p:nvPr/>
        </p:nvSpPr>
        <p:spPr>
          <a:xfrm>
            <a:off x="5211181" y="3822675"/>
            <a:ext cx="8037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CONFIS vigencias futuras Distrito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36"/>
          <p:cNvSpPr txBox="1"/>
          <p:nvPr/>
        </p:nvSpPr>
        <p:spPr>
          <a:xfrm>
            <a:off x="5355835" y="2735334"/>
            <a:ext cx="4980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08/2023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5" name="Google Shape;605;p36"/>
          <p:cNvCxnSpPr/>
          <p:nvPr/>
        </p:nvCxnSpPr>
        <p:spPr>
          <a:xfrm>
            <a:off x="6820296" y="2884935"/>
            <a:ext cx="0" cy="858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06" name="Google Shape;606;p36"/>
          <p:cNvSpPr txBox="1"/>
          <p:nvPr/>
        </p:nvSpPr>
        <p:spPr>
          <a:xfrm>
            <a:off x="6986682" y="2018025"/>
            <a:ext cx="926400" cy="4071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Adjudicación contrato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6"/>
          <p:cNvSpPr txBox="1"/>
          <p:nvPr/>
        </p:nvSpPr>
        <p:spPr>
          <a:xfrm>
            <a:off x="7119279" y="3459575"/>
            <a:ext cx="6612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02/2024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6"/>
          <p:cNvSpPr txBox="1"/>
          <p:nvPr/>
        </p:nvSpPr>
        <p:spPr>
          <a:xfrm>
            <a:off x="1009122" y="3324964"/>
            <a:ext cx="6585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Mesas de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trabajo (Distrito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MT - DNP</a:t>
            </a:r>
            <a:r>
              <a:rPr lang="en-US" sz="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36"/>
          <p:cNvSpPr/>
          <p:nvPr/>
        </p:nvSpPr>
        <p:spPr>
          <a:xfrm rot="5400000">
            <a:off x="1259708" y="2782300"/>
            <a:ext cx="200700" cy="9507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7925" tIns="33950" rIns="67925" bIns="33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6"/>
          <p:cNvSpPr txBox="1"/>
          <p:nvPr/>
        </p:nvSpPr>
        <p:spPr>
          <a:xfrm>
            <a:off x="2251534" y="4055628"/>
            <a:ext cx="702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Registro BPIN Nación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6"/>
          <p:cNvSpPr txBox="1"/>
          <p:nvPr/>
        </p:nvSpPr>
        <p:spPr>
          <a:xfrm>
            <a:off x="5596157" y="1947075"/>
            <a:ext cx="991200" cy="4071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Convenio de cofinanciación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2" name="Google Shape;612;p36"/>
          <p:cNvCxnSpPr/>
          <p:nvPr/>
        </p:nvCxnSpPr>
        <p:spPr>
          <a:xfrm>
            <a:off x="5541655" y="2880403"/>
            <a:ext cx="0" cy="910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13" name="Google Shape;613;p36"/>
          <p:cNvSpPr txBox="1"/>
          <p:nvPr/>
        </p:nvSpPr>
        <p:spPr>
          <a:xfrm>
            <a:off x="5898551" y="3463501"/>
            <a:ext cx="5292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08/2023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4" name="Google Shape;614;p36"/>
          <p:cNvCxnSpPr>
            <a:endCxn id="611" idx="2"/>
          </p:cNvCxnSpPr>
          <p:nvPr/>
        </p:nvCxnSpPr>
        <p:spPr>
          <a:xfrm rot="10800000">
            <a:off x="6091757" y="2354175"/>
            <a:ext cx="0" cy="109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15" name="Google Shape;615;p36"/>
          <p:cNvSpPr txBox="1"/>
          <p:nvPr/>
        </p:nvSpPr>
        <p:spPr>
          <a:xfrm>
            <a:off x="6357440" y="3725372"/>
            <a:ext cx="855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Apertura de proceso de selección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6"/>
          <p:cNvSpPr txBox="1"/>
          <p:nvPr/>
        </p:nvSpPr>
        <p:spPr>
          <a:xfrm>
            <a:off x="6479795" y="2660913"/>
            <a:ext cx="7065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10/2022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7" name="Google Shape;617;p36"/>
          <p:cNvCxnSpPr/>
          <p:nvPr/>
        </p:nvCxnSpPr>
        <p:spPr>
          <a:xfrm>
            <a:off x="7964666" y="2873639"/>
            <a:ext cx="0" cy="858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18" name="Google Shape;618;p36"/>
          <p:cNvSpPr txBox="1"/>
          <p:nvPr/>
        </p:nvSpPr>
        <p:spPr>
          <a:xfrm>
            <a:off x="8238071" y="2336183"/>
            <a:ext cx="5736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Fin de las obras</a:t>
            </a:r>
            <a:endParaRPr sz="8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6"/>
          <p:cNvSpPr txBox="1"/>
          <p:nvPr/>
        </p:nvSpPr>
        <p:spPr>
          <a:xfrm>
            <a:off x="8307077" y="3458885"/>
            <a:ext cx="5046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12/2028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0" name="Google Shape;620;p36"/>
          <p:cNvCxnSpPr/>
          <p:nvPr/>
        </p:nvCxnSpPr>
        <p:spPr>
          <a:xfrm rot="10800000">
            <a:off x="7436984" y="2632216"/>
            <a:ext cx="0" cy="811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21" name="Google Shape;621;p36"/>
          <p:cNvSpPr txBox="1"/>
          <p:nvPr/>
        </p:nvSpPr>
        <p:spPr>
          <a:xfrm>
            <a:off x="7669204" y="3790539"/>
            <a:ext cx="6612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Inicio de contrato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36"/>
          <p:cNvSpPr txBox="1"/>
          <p:nvPr/>
        </p:nvSpPr>
        <p:spPr>
          <a:xfrm>
            <a:off x="7780424" y="2727167"/>
            <a:ext cx="4980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03/2023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36"/>
          <p:cNvSpPr txBox="1"/>
          <p:nvPr/>
        </p:nvSpPr>
        <p:spPr>
          <a:xfrm>
            <a:off x="4615994" y="2012138"/>
            <a:ext cx="9912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Concepto vigencias futuras - DNP</a:t>
            </a:r>
            <a:endParaRPr sz="11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4" name="Google Shape;624;p36"/>
          <p:cNvCxnSpPr/>
          <p:nvPr/>
        </p:nvCxnSpPr>
        <p:spPr>
          <a:xfrm>
            <a:off x="4718119" y="2923530"/>
            <a:ext cx="0" cy="910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625" name="Google Shape;625;p36"/>
          <p:cNvCxnSpPr/>
          <p:nvPr/>
        </p:nvCxnSpPr>
        <p:spPr>
          <a:xfrm rot="10800000">
            <a:off x="8535544" y="2611040"/>
            <a:ext cx="0" cy="811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26" name="Google Shape;626;p36"/>
          <p:cNvSpPr txBox="1"/>
          <p:nvPr/>
        </p:nvSpPr>
        <p:spPr>
          <a:xfrm>
            <a:off x="257332" y="2464750"/>
            <a:ext cx="1115400" cy="4380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Finalización estructuración</a:t>
            </a:r>
            <a:endParaRPr sz="1200" b="1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36"/>
          <p:cNvSpPr txBox="1"/>
          <p:nvPr/>
        </p:nvSpPr>
        <p:spPr>
          <a:xfrm>
            <a:off x="737923" y="4730493"/>
            <a:ext cx="717300" cy="191700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36"/>
          <p:cNvSpPr txBox="1"/>
          <p:nvPr/>
        </p:nvSpPr>
        <p:spPr>
          <a:xfrm>
            <a:off x="1336752" y="4730500"/>
            <a:ext cx="11154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Principales hitos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6"/>
          <p:cNvSpPr txBox="1"/>
          <p:nvPr/>
        </p:nvSpPr>
        <p:spPr>
          <a:xfrm>
            <a:off x="4464640" y="2660277"/>
            <a:ext cx="4980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925" tIns="33950" rIns="67925" bIns="3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08/2023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36"/>
          <p:cNvSpPr txBox="1"/>
          <p:nvPr/>
        </p:nvSpPr>
        <p:spPr>
          <a:xfrm>
            <a:off x="231870" y="847101"/>
            <a:ext cx="85866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comité técnico de 02-sep-22 equipo consultor presentó cronograma donde informa terminar la estructuración en abr-23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37"/>
          <p:cNvGrpSpPr/>
          <p:nvPr/>
        </p:nvGrpSpPr>
        <p:grpSpPr>
          <a:xfrm>
            <a:off x="4264730" y="1198317"/>
            <a:ext cx="4664007" cy="2897098"/>
            <a:chOff x="4740657" y="181009"/>
            <a:chExt cx="4244136" cy="2390740"/>
          </a:xfrm>
        </p:grpSpPr>
        <p:pic>
          <p:nvPicPr>
            <p:cNvPr id="636" name="Google Shape;636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40657" y="181009"/>
              <a:ext cx="4244136" cy="2390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37" descr="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95950" y="1831535"/>
              <a:ext cx="157014" cy="11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37" descr="Icono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68327" y="1233982"/>
              <a:ext cx="157014" cy="11305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639" name="Google Shape;639;p37"/>
          <p:cNvGraphicFramePr/>
          <p:nvPr/>
        </p:nvGraphicFramePr>
        <p:xfrm>
          <a:off x="346360" y="13299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{CCEBFCA4-2C4F-463F-A8E8-ED8289EDFC6C}</a:tableStyleId>
              </a:tblPr>
              <a:tblGrid>
                <a:gridCol w="10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Entidades</a:t>
                      </a:r>
                      <a:endParaRPr sz="1400" u="none" strike="noStrike" cap="none">
                        <a:solidFill>
                          <a:srgbClr val="7F7F7F"/>
                        </a:solidFill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SDM y Transmilenio S.A.</a:t>
                      </a:r>
                      <a:endParaRPr sz="1400" u="none" strike="noStrike" cap="none"/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Descripción</a:t>
                      </a:r>
                      <a:endParaRPr sz="1400" b="1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Extensión de servicios de SITP a municipios vecinos. </a:t>
                      </a:r>
                      <a:endParaRPr sz="13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2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Alcance</a:t>
                      </a:r>
                      <a:endParaRPr sz="1400" b="1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Básico: atención de </a:t>
                      </a:r>
                      <a:r>
                        <a:rPr lang="en-US" sz="13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barrios conurbados con Bogotá, con SITP. </a:t>
                      </a:r>
                      <a:endParaRPr sz="1400" u="none" strike="noStrike" cap="none"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Avanzado: Cubrimiento de rutas intermunicipales con servicios de SITP. </a:t>
                      </a:r>
                      <a:endParaRPr sz="1400" u="none" strike="noStrike" cap="none"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Reto importante es combatir informalidad, mejorar la calidad de servicio y supervisarla. </a:t>
                      </a:r>
                      <a:endParaRPr sz="13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40" name="Google Shape;64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7"/>
          <p:cNvSpPr txBox="1"/>
          <p:nvPr/>
        </p:nvSpPr>
        <p:spPr>
          <a:xfrm>
            <a:off x="272256" y="268056"/>
            <a:ext cx="59088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525" tIns="102750" rIns="205525" bIns="10275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Extensión SITP a municipios como Cota y Mosquera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6" name="Google Shape;646;p38"/>
          <p:cNvGraphicFramePr/>
          <p:nvPr/>
        </p:nvGraphicFramePr>
        <p:xfrm>
          <a:off x="381678" y="8675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{CCEBFCA4-2C4F-463F-A8E8-ED8289EDFC6C}</a:tableStyleId>
              </a:tblPr>
              <a:tblGrid>
                <a:gridCol w="10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Entidades</a:t>
                      </a:r>
                      <a:endParaRPr sz="1400" u="none" strike="noStrike" cap="none">
                        <a:solidFill>
                          <a:srgbClr val="7F7F7F"/>
                        </a:solidFill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SDM y Transmilenio S.A.</a:t>
                      </a:r>
                      <a:endParaRPr sz="1400" u="none" strike="noStrike" cap="none"/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Descripción</a:t>
                      </a:r>
                      <a:endParaRPr sz="1400" b="1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Complejo de Integración Modal de la Autopista Norte (CIM Norte)</a:t>
                      </a:r>
                      <a:endParaRPr sz="13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5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Alcance</a:t>
                      </a:r>
                      <a:endParaRPr sz="1400" b="1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Diseño, financiación, construcción, operación, mantenimiento y reversión del complejo de integración modal de la Autopista Norte (CIM Norte) de Bogotá D.C. </a:t>
                      </a:r>
                      <a:endParaRPr sz="13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Originador</a:t>
                      </a:r>
                      <a:endParaRPr sz="1400" b="1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Termotécnica </a:t>
                      </a:r>
                      <a:endParaRPr sz="13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47" name="Google Shape;647;p38"/>
          <p:cNvGraphicFramePr/>
          <p:nvPr/>
        </p:nvGraphicFramePr>
        <p:xfrm>
          <a:off x="4166134" y="31442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{CCEBFCA4-2C4F-463F-A8E8-ED8289EDFC6C}</a:tableStyleId>
              </a:tblPr>
              <a:tblGrid>
                <a:gridCol w="156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Presupuesto</a:t>
                      </a:r>
                      <a:endParaRPr sz="1400" u="none" strike="noStrike" cap="none">
                        <a:solidFill>
                          <a:srgbClr val="7F7F7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Proyecto</a:t>
                      </a:r>
                      <a:endParaRPr sz="1400" b="1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406625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68288" marR="0" lvl="0" indent="-2682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CAPEX $ 292.423.564.155 (prefactibilidad)</a:t>
                      </a:r>
                      <a:endParaRPr sz="13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Financiación Proyecto</a:t>
                      </a:r>
                      <a:endParaRPr sz="1400" b="1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68288" marR="0" lvl="0" indent="-2682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Taarifa de uso de la infraestructura y/o precio público ( (intermunicipal, transporte público individual, privado) e ingresos no operacionales</a:t>
                      </a:r>
                      <a:endParaRPr sz="1400" u="none" strike="noStrike" cap="none"/>
                    </a:p>
                  </a:txBody>
                  <a:tcPr marL="90150" marR="90150" marT="45075" marB="450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48" name="Google Shape;648;p38"/>
          <p:cNvPicPr preferRelativeResize="0"/>
          <p:nvPr/>
        </p:nvPicPr>
        <p:blipFill rotWithShape="1">
          <a:blip r:embed="rId3">
            <a:alphaModFix/>
          </a:blip>
          <a:srcRect t="19869"/>
          <a:stretch/>
        </p:blipFill>
        <p:spPr>
          <a:xfrm>
            <a:off x="4403699" y="560779"/>
            <a:ext cx="4143378" cy="232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8"/>
          <p:cNvSpPr txBox="1"/>
          <p:nvPr/>
        </p:nvSpPr>
        <p:spPr>
          <a:xfrm>
            <a:off x="272256" y="268056"/>
            <a:ext cx="59088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525" tIns="102750" rIns="205525" bIns="10275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CIM NORTE</a:t>
            </a:r>
            <a:endParaRPr sz="2000" b="1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49614D44-AD80-FC1D-EE44-26357EF60E27}"/>
              </a:ext>
            </a:extLst>
          </p:cNvPr>
          <p:cNvSpPr/>
          <p:nvPr/>
        </p:nvSpPr>
        <p:spPr>
          <a:xfrm>
            <a:off x="246185" y="403434"/>
            <a:ext cx="8708735" cy="4931294"/>
          </a:xfrm>
          <a:prstGeom prst="rect">
            <a:avLst/>
          </a:prstGeom>
          <a:noFill/>
        </p:spPr>
      </p:sp>
      <p:cxnSp>
        <p:nvCxnSpPr>
          <p:cNvPr id="7" name="Google Shape;166;p5">
            <a:extLst>
              <a:ext uri="{FF2B5EF4-FFF2-40B4-BE49-F238E27FC236}">
                <a16:creationId xmlns:a16="http://schemas.microsoft.com/office/drawing/2014/main" id="{3DCB4F37-BA8F-ADC1-AF6D-253A8A5BA7CB}"/>
              </a:ext>
            </a:extLst>
          </p:cNvPr>
          <p:cNvCxnSpPr/>
          <p:nvPr/>
        </p:nvCxnSpPr>
        <p:spPr>
          <a:xfrm>
            <a:off x="4347151" y="552636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176;p5">
            <a:extLst>
              <a:ext uri="{FF2B5EF4-FFF2-40B4-BE49-F238E27FC236}">
                <a16:creationId xmlns:a16="http://schemas.microsoft.com/office/drawing/2014/main" id="{27ED9EFC-0324-55EF-DDFC-78AAF7C695C0}"/>
              </a:ext>
            </a:extLst>
          </p:cNvPr>
          <p:cNvSpPr txBox="1"/>
          <p:nvPr/>
        </p:nvSpPr>
        <p:spPr>
          <a:xfrm>
            <a:off x="0" y="176726"/>
            <a:ext cx="4250220" cy="35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Conceptos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27C04D4-9E17-FDF9-12CB-2E36EED29227}"/>
              </a:ext>
            </a:extLst>
          </p:cNvPr>
          <p:cNvGrpSpPr/>
          <p:nvPr/>
        </p:nvGrpSpPr>
        <p:grpSpPr>
          <a:xfrm>
            <a:off x="3189361" y="653436"/>
            <a:ext cx="2506113" cy="4216619"/>
            <a:chOff x="303039" y="653436"/>
            <a:chExt cx="2506113" cy="4216619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B5AE0AAF-7FA9-3004-40FA-C7AF758CFDAF}"/>
                </a:ext>
              </a:extLst>
            </p:cNvPr>
            <p:cNvSpPr/>
            <p:nvPr/>
          </p:nvSpPr>
          <p:spPr>
            <a:xfrm rot="16200000">
              <a:off x="-1410662" y="2737347"/>
              <a:ext cx="3846409" cy="419008"/>
            </a:xfrm>
            <a:custGeom>
              <a:avLst/>
              <a:gdLst>
                <a:gd name="connsiteX0" fmla="*/ 0 w 3846409"/>
                <a:gd name="connsiteY0" fmla="*/ 0 h 419008"/>
                <a:gd name="connsiteX1" fmla="*/ 3846409 w 3846409"/>
                <a:gd name="connsiteY1" fmla="*/ 0 h 419008"/>
                <a:gd name="connsiteX2" fmla="*/ 3846409 w 3846409"/>
                <a:gd name="connsiteY2" fmla="*/ 419008 h 419008"/>
                <a:gd name="connsiteX3" fmla="*/ 0 w 3846409"/>
                <a:gd name="connsiteY3" fmla="*/ 419008 h 419008"/>
                <a:gd name="connsiteX4" fmla="*/ 0 w 3846409"/>
                <a:gd name="connsiteY4" fmla="*/ 0 h 41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6409" h="419008">
                  <a:moveTo>
                    <a:pt x="0" y="0"/>
                  </a:moveTo>
                  <a:lnTo>
                    <a:pt x="3846409" y="0"/>
                  </a:lnTo>
                  <a:lnTo>
                    <a:pt x="3846409" y="419008"/>
                  </a:lnTo>
                  <a:lnTo>
                    <a:pt x="0" y="4190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69542" bIns="-1" numCol="1" spcCol="1270" anchor="t" anchorCtr="0">
              <a:noAutofit/>
            </a:bodyPr>
            <a:lstStyle/>
            <a:p>
              <a:pPr marL="0" lvl="0" indent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/>
                <a:t>Hecho Metropolitano</a:t>
              </a:r>
              <a:endParaRPr lang="es-CO" sz="2000" b="1" kern="1200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8969AC4C-39A7-C878-928B-7D49F4CC92CC}"/>
                </a:ext>
              </a:extLst>
            </p:cNvPr>
            <p:cNvSpPr/>
            <p:nvPr/>
          </p:nvSpPr>
          <p:spPr>
            <a:xfrm>
              <a:off x="722046" y="1023646"/>
              <a:ext cx="2087106" cy="2188681"/>
            </a:xfrm>
            <a:custGeom>
              <a:avLst/>
              <a:gdLst>
                <a:gd name="connsiteX0" fmla="*/ 0 w 2087106"/>
                <a:gd name="connsiteY0" fmla="*/ 0 h 3846409"/>
                <a:gd name="connsiteX1" fmla="*/ 2087106 w 2087106"/>
                <a:gd name="connsiteY1" fmla="*/ 0 h 3846409"/>
                <a:gd name="connsiteX2" fmla="*/ 2087106 w 2087106"/>
                <a:gd name="connsiteY2" fmla="*/ 3846409 h 3846409"/>
                <a:gd name="connsiteX3" fmla="*/ 0 w 2087106"/>
                <a:gd name="connsiteY3" fmla="*/ 3846409 h 3846409"/>
                <a:gd name="connsiteX4" fmla="*/ 0 w 2087106"/>
                <a:gd name="connsiteY4" fmla="*/ 0 h 384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7106" h="3846409">
                  <a:moveTo>
                    <a:pt x="0" y="0"/>
                  </a:moveTo>
                  <a:lnTo>
                    <a:pt x="2087106" y="0"/>
                  </a:lnTo>
                  <a:lnTo>
                    <a:pt x="2087106" y="3846409"/>
                  </a:lnTo>
                  <a:lnTo>
                    <a:pt x="0" y="38464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288000" rIns="78232" bIns="78232" numCol="1" spcCol="1270" anchor="t" anchorCtr="0">
              <a:noAutofit/>
            </a:bodyPr>
            <a:lstStyle/>
            <a:p>
              <a:pPr lvl="0"/>
              <a:r>
                <a:rPr lang="es-ES" sz="1100" b="1" dirty="0"/>
                <a:t>Fenómenos o situaciones </a:t>
              </a:r>
              <a:r>
                <a:rPr lang="es-ES" sz="1100" dirty="0"/>
                <a:t>relacionadas con las dinámicas económicas, sociales, ambientales o territoriales </a:t>
              </a:r>
              <a:r>
                <a:rPr lang="es-ES" sz="1100" b="1" dirty="0"/>
                <a:t>que afecten, impacten o beneficien a un número plural de entidades territoriales </a:t>
              </a:r>
              <a:r>
                <a:rPr lang="es-ES" sz="1100" dirty="0"/>
                <a:t>asociadas a la RM y cuya acción coordinada garantiza mayor efectividad.</a:t>
              </a:r>
              <a:endParaRPr lang="es-CO" sz="1100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3DFA3D9E-87BB-D49D-2D63-CE6387A0DCD1}"/>
                </a:ext>
              </a:extLst>
            </p:cNvPr>
            <p:cNvSpPr/>
            <p:nvPr/>
          </p:nvSpPr>
          <p:spPr>
            <a:xfrm>
              <a:off x="318940" y="653436"/>
              <a:ext cx="648000" cy="648000"/>
            </a:xfrm>
            <a:prstGeom prst="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50876200-F892-44C9-2BD4-307705FA4A92}"/>
                </a:ext>
              </a:extLst>
            </p:cNvPr>
            <p:cNvSpPr txBox="1"/>
            <p:nvPr/>
          </p:nvSpPr>
          <p:spPr>
            <a:xfrm>
              <a:off x="719606" y="3290961"/>
              <a:ext cx="2088000" cy="138499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O" sz="1050" b="1" dirty="0"/>
                <a:t>Parámetros identificación</a:t>
              </a:r>
            </a:p>
            <a:p>
              <a:endParaRPr lang="es-CO" sz="1050" dirty="0"/>
            </a:p>
            <a:p>
              <a:pPr marL="400050" indent="-400050">
                <a:buAutoNum type="romanLcParenBoth"/>
              </a:pPr>
              <a:r>
                <a:rPr lang="es-CO" sz="1050" dirty="0"/>
                <a:t>Alcance territorial</a:t>
              </a:r>
            </a:p>
            <a:p>
              <a:pPr marL="400050" indent="-400050">
                <a:buAutoNum type="romanLcParenBoth"/>
              </a:pPr>
              <a:r>
                <a:rPr lang="es-ES" sz="1050" dirty="0"/>
                <a:t>Sostenibilidad. </a:t>
              </a:r>
            </a:p>
            <a:p>
              <a:pPr marL="400050" indent="-400050">
                <a:buAutoNum type="romanLcParenBoth"/>
              </a:pPr>
              <a:r>
                <a:rPr lang="es-ES" sz="1050" dirty="0"/>
                <a:t>Beneficio </a:t>
              </a:r>
              <a:r>
                <a:rPr lang="es-ES" sz="1050" dirty="0" err="1"/>
                <a:t>multiactor</a:t>
              </a:r>
              <a:r>
                <a:rPr lang="es-ES" sz="1050" dirty="0"/>
                <a:t>. </a:t>
              </a:r>
            </a:p>
            <a:p>
              <a:pPr marL="400050" indent="-400050">
                <a:buAutoNum type="romanLcParenBoth"/>
              </a:pPr>
              <a:r>
                <a:rPr lang="es-ES" sz="1050" dirty="0"/>
                <a:t>Eficiencia económica. </a:t>
              </a:r>
            </a:p>
            <a:p>
              <a:pPr marL="400050" indent="-400050">
                <a:buAutoNum type="romanLcParenBoth"/>
              </a:pPr>
              <a:r>
                <a:rPr lang="es-ES" sz="1050" dirty="0"/>
                <a:t>Organización institucional. </a:t>
              </a:r>
              <a:endParaRPr lang="es-CO" sz="1050" dirty="0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B27A46B2-71DE-1802-9082-07A93ED6C095}"/>
              </a:ext>
            </a:extLst>
          </p:cNvPr>
          <p:cNvGrpSpPr/>
          <p:nvPr/>
        </p:nvGrpSpPr>
        <p:grpSpPr>
          <a:xfrm>
            <a:off x="162358" y="653436"/>
            <a:ext cx="2661806" cy="4314926"/>
            <a:chOff x="-28474" y="653436"/>
            <a:chExt cx="2661806" cy="4314926"/>
          </a:xfrm>
        </p:grpSpPr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5A1B502A-2754-80AE-3F0A-195234C70598}"/>
                </a:ext>
              </a:extLst>
            </p:cNvPr>
            <p:cNvSpPr/>
            <p:nvPr/>
          </p:nvSpPr>
          <p:spPr>
            <a:xfrm rot="16200000">
              <a:off x="-1742175" y="2835654"/>
              <a:ext cx="3846409" cy="419008"/>
            </a:xfrm>
            <a:custGeom>
              <a:avLst/>
              <a:gdLst>
                <a:gd name="connsiteX0" fmla="*/ 0 w 3846409"/>
                <a:gd name="connsiteY0" fmla="*/ 0 h 419008"/>
                <a:gd name="connsiteX1" fmla="*/ 3846409 w 3846409"/>
                <a:gd name="connsiteY1" fmla="*/ 0 h 419008"/>
                <a:gd name="connsiteX2" fmla="*/ 3846409 w 3846409"/>
                <a:gd name="connsiteY2" fmla="*/ 419008 h 419008"/>
                <a:gd name="connsiteX3" fmla="*/ 0 w 3846409"/>
                <a:gd name="connsiteY3" fmla="*/ 419008 h 419008"/>
                <a:gd name="connsiteX4" fmla="*/ 0 w 3846409"/>
                <a:gd name="connsiteY4" fmla="*/ 0 h 41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6409" h="419008">
                  <a:moveTo>
                    <a:pt x="0" y="0"/>
                  </a:moveTo>
                  <a:lnTo>
                    <a:pt x="3846409" y="0"/>
                  </a:lnTo>
                  <a:lnTo>
                    <a:pt x="3846409" y="419008"/>
                  </a:lnTo>
                  <a:lnTo>
                    <a:pt x="0" y="4190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69542" bIns="-1" numCol="1" spcCol="1270" anchor="t" anchorCtr="0">
              <a:noAutofit/>
            </a:bodyPr>
            <a:lstStyle/>
            <a:p>
              <a:pPr marL="0" lvl="0" indent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/>
                <a:t>Ámbito Geográfico de la movilidad</a:t>
              </a:r>
              <a:endParaRPr lang="es-CO" sz="2000" b="1" kern="1200" dirty="0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CB9F0208-18AC-3E3A-968D-41D24AD5E8B0}"/>
                </a:ext>
              </a:extLst>
            </p:cNvPr>
            <p:cNvSpPr/>
            <p:nvPr/>
          </p:nvSpPr>
          <p:spPr>
            <a:xfrm>
              <a:off x="546226" y="1023647"/>
              <a:ext cx="2087106" cy="2188681"/>
            </a:xfrm>
            <a:custGeom>
              <a:avLst/>
              <a:gdLst>
                <a:gd name="connsiteX0" fmla="*/ 0 w 2087106"/>
                <a:gd name="connsiteY0" fmla="*/ 0 h 3846409"/>
                <a:gd name="connsiteX1" fmla="*/ 2087106 w 2087106"/>
                <a:gd name="connsiteY1" fmla="*/ 0 h 3846409"/>
                <a:gd name="connsiteX2" fmla="*/ 2087106 w 2087106"/>
                <a:gd name="connsiteY2" fmla="*/ 3846409 h 3846409"/>
                <a:gd name="connsiteX3" fmla="*/ 0 w 2087106"/>
                <a:gd name="connsiteY3" fmla="*/ 3846409 h 3846409"/>
                <a:gd name="connsiteX4" fmla="*/ 0 w 2087106"/>
                <a:gd name="connsiteY4" fmla="*/ 0 h 384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7106" h="3846409">
                  <a:moveTo>
                    <a:pt x="0" y="0"/>
                  </a:moveTo>
                  <a:lnTo>
                    <a:pt x="2087106" y="0"/>
                  </a:lnTo>
                  <a:lnTo>
                    <a:pt x="2087106" y="3846409"/>
                  </a:lnTo>
                  <a:lnTo>
                    <a:pt x="0" y="38464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369542" rIns="78232" bIns="78232" numCol="1" spcCol="1270" anchor="t" anchorCtr="0">
              <a:noAutofit/>
            </a:bodyPr>
            <a:lstStyle/>
            <a:p>
              <a:pPr marL="57150" lvl="1" indent="-57150" algn="just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200" kern="1200" dirty="0"/>
                <a:t>Corresponde a la jurisdicción del Distrito y los municipios asociados para el área temática de la movilidad y que compartan el Hecho Metropolitano correspondiente</a:t>
              </a:r>
              <a:endParaRPr lang="es-CO" sz="1100" kern="1200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EB89173-29F6-1BA9-381B-82FDD2607481}"/>
                </a:ext>
              </a:extLst>
            </p:cNvPr>
            <p:cNvSpPr/>
            <p:nvPr/>
          </p:nvSpPr>
          <p:spPr>
            <a:xfrm>
              <a:off x="143119" y="653436"/>
              <a:ext cx="648000" cy="648000"/>
            </a:xfrm>
            <a:prstGeom prst="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90410203-CA11-7E66-CA30-01FF4501F52D}"/>
              </a:ext>
            </a:extLst>
          </p:cNvPr>
          <p:cNvGrpSpPr/>
          <p:nvPr/>
        </p:nvGrpSpPr>
        <p:grpSpPr>
          <a:xfrm>
            <a:off x="6116857" y="718338"/>
            <a:ext cx="2506113" cy="4216619"/>
            <a:chOff x="303039" y="653436"/>
            <a:chExt cx="2506113" cy="4216619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BB261B61-6809-798D-12F2-059C6D5937D4}"/>
                </a:ext>
              </a:extLst>
            </p:cNvPr>
            <p:cNvSpPr/>
            <p:nvPr/>
          </p:nvSpPr>
          <p:spPr>
            <a:xfrm rot="16200000">
              <a:off x="-1410662" y="2737347"/>
              <a:ext cx="3846409" cy="419008"/>
            </a:xfrm>
            <a:custGeom>
              <a:avLst/>
              <a:gdLst>
                <a:gd name="connsiteX0" fmla="*/ 0 w 3846409"/>
                <a:gd name="connsiteY0" fmla="*/ 0 h 419008"/>
                <a:gd name="connsiteX1" fmla="*/ 3846409 w 3846409"/>
                <a:gd name="connsiteY1" fmla="*/ 0 h 419008"/>
                <a:gd name="connsiteX2" fmla="*/ 3846409 w 3846409"/>
                <a:gd name="connsiteY2" fmla="*/ 419008 h 419008"/>
                <a:gd name="connsiteX3" fmla="*/ 0 w 3846409"/>
                <a:gd name="connsiteY3" fmla="*/ 419008 h 419008"/>
                <a:gd name="connsiteX4" fmla="*/ 0 w 3846409"/>
                <a:gd name="connsiteY4" fmla="*/ 0 h 41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6409" h="419008">
                  <a:moveTo>
                    <a:pt x="0" y="0"/>
                  </a:moveTo>
                  <a:lnTo>
                    <a:pt x="3846409" y="0"/>
                  </a:lnTo>
                  <a:lnTo>
                    <a:pt x="3846409" y="419008"/>
                  </a:lnTo>
                  <a:lnTo>
                    <a:pt x="0" y="4190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69542" bIns="-1" numCol="1" spcCol="1270" anchor="t" anchorCtr="0">
              <a:noAutofit/>
            </a:bodyPr>
            <a:lstStyle/>
            <a:p>
              <a:pPr marL="0" lvl="0" indent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/>
                <a:t>Áreas temáticas</a:t>
              </a:r>
              <a:endParaRPr lang="es-CO" sz="2000" b="1" kern="1200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6898C7ED-F476-0A1F-FE3E-1A5A4E13EB2C}"/>
                </a:ext>
              </a:extLst>
            </p:cNvPr>
            <p:cNvSpPr/>
            <p:nvPr/>
          </p:nvSpPr>
          <p:spPr>
            <a:xfrm>
              <a:off x="722046" y="1023646"/>
              <a:ext cx="2087106" cy="2188681"/>
            </a:xfrm>
            <a:custGeom>
              <a:avLst/>
              <a:gdLst>
                <a:gd name="connsiteX0" fmla="*/ 0 w 2087106"/>
                <a:gd name="connsiteY0" fmla="*/ 0 h 3846409"/>
                <a:gd name="connsiteX1" fmla="*/ 2087106 w 2087106"/>
                <a:gd name="connsiteY1" fmla="*/ 0 h 3846409"/>
                <a:gd name="connsiteX2" fmla="*/ 2087106 w 2087106"/>
                <a:gd name="connsiteY2" fmla="*/ 3846409 h 3846409"/>
                <a:gd name="connsiteX3" fmla="*/ 0 w 2087106"/>
                <a:gd name="connsiteY3" fmla="*/ 3846409 h 3846409"/>
                <a:gd name="connsiteX4" fmla="*/ 0 w 2087106"/>
                <a:gd name="connsiteY4" fmla="*/ 0 h 384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7106" h="3846409">
                  <a:moveTo>
                    <a:pt x="0" y="0"/>
                  </a:moveTo>
                  <a:lnTo>
                    <a:pt x="2087106" y="0"/>
                  </a:lnTo>
                  <a:lnTo>
                    <a:pt x="2087106" y="3846409"/>
                  </a:lnTo>
                  <a:lnTo>
                    <a:pt x="0" y="38464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288000" rIns="78232" bIns="78232" numCol="1" spcCol="1270" anchor="t" anchorCtr="0">
              <a:noAutofit/>
            </a:bodyPr>
            <a:lstStyle/>
            <a:p>
              <a:pPr marL="228600" lvl="0" indent="-228600">
                <a:buFont typeface="+mj-lt"/>
                <a:buAutoNum type="alphaLcParenR"/>
              </a:pPr>
              <a:r>
                <a:rPr lang="es-ES" sz="1050" dirty="0">
                  <a:solidFill>
                    <a:srgbClr val="000000"/>
                  </a:solidFill>
                  <a:latin typeface="Arial"/>
                  <a:cs typeface="Arial"/>
                </a:rPr>
                <a:t>Movilidad</a:t>
              </a:r>
            </a:p>
            <a:p>
              <a:pPr marL="228600" lvl="0" indent="-228600">
                <a:buFont typeface="+mj-lt"/>
                <a:buAutoNum type="alphaLcParenR"/>
              </a:pPr>
              <a:r>
                <a:rPr lang="es-ES" sz="1050" dirty="0">
                  <a:solidFill>
                    <a:srgbClr val="000000"/>
                  </a:solidFill>
                  <a:latin typeface="Arial"/>
                  <a:cs typeface="Arial"/>
                </a:rPr>
                <a:t>Seguridad ciudadana, convivencia y justicia</a:t>
              </a:r>
            </a:p>
            <a:p>
              <a:pPr marL="228600" lvl="0" indent="-228600">
                <a:buFont typeface="+mj-lt"/>
                <a:buAutoNum type="alphaLcParenR"/>
              </a:pPr>
              <a:r>
                <a:rPr lang="es-ES" sz="1050" dirty="0">
                  <a:solidFill>
                    <a:srgbClr val="000000"/>
                  </a:solidFill>
                  <a:latin typeface="Arial"/>
                  <a:cs typeface="Arial"/>
                </a:rPr>
                <a:t>Seguridad alimentaria y comercialización</a:t>
              </a:r>
            </a:p>
            <a:p>
              <a:pPr marL="228600" lvl="0" indent="-228600">
                <a:buFont typeface="+mj-lt"/>
                <a:buAutoNum type="alphaLcParenR"/>
              </a:pPr>
              <a:r>
                <a:rPr lang="es-ES" sz="1050" dirty="0">
                  <a:solidFill>
                    <a:srgbClr val="000000"/>
                  </a:solidFill>
                  <a:latin typeface="Arial"/>
                  <a:cs typeface="Arial"/>
                </a:rPr>
                <a:t>Servicios públicos</a:t>
              </a:r>
            </a:p>
            <a:p>
              <a:pPr marL="228600" lvl="0" indent="-228600">
                <a:buFont typeface="+mj-lt"/>
                <a:buAutoNum type="alphaLcParenR"/>
              </a:pPr>
              <a:r>
                <a:rPr lang="es-ES" sz="1050" dirty="0">
                  <a:solidFill>
                    <a:srgbClr val="000000"/>
                  </a:solidFill>
                  <a:latin typeface="Arial"/>
                  <a:cs typeface="Arial"/>
                </a:rPr>
                <a:t>Desarrollo económico</a:t>
              </a:r>
            </a:p>
            <a:p>
              <a:pPr marL="228600" lvl="0" indent="-228600">
                <a:buFont typeface="+mj-lt"/>
                <a:buAutoNum type="alphaLcParenR"/>
              </a:pPr>
              <a:r>
                <a:rPr lang="es-ES" sz="1050" dirty="0">
                  <a:solidFill>
                    <a:srgbClr val="000000"/>
                  </a:solidFill>
                  <a:latin typeface="Arial"/>
                  <a:cs typeface="Arial"/>
                </a:rPr>
                <a:t>Medio ambiente y ordenamiento territorial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9006382-9506-517F-9807-1A7BBCD6DBB8}"/>
                </a:ext>
              </a:extLst>
            </p:cNvPr>
            <p:cNvSpPr/>
            <p:nvPr/>
          </p:nvSpPr>
          <p:spPr>
            <a:xfrm>
              <a:off x="318940" y="653436"/>
              <a:ext cx="648000" cy="648000"/>
            </a:xfrm>
            <a:prstGeom prst="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780626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39"/>
          <p:cNvPicPr preferRelativeResize="0"/>
          <p:nvPr/>
        </p:nvPicPr>
        <p:blipFill rotWithShape="1">
          <a:blip r:embed="rId3">
            <a:alphaModFix/>
          </a:blip>
          <a:srcRect t="1257" b="13206"/>
          <a:stretch/>
        </p:blipFill>
        <p:spPr>
          <a:xfrm>
            <a:off x="5658" y="1"/>
            <a:ext cx="9013823" cy="5141699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9"/>
          <p:cNvSpPr/>
          <p:nvPr/>
        </p:nvSpPr>
        <p:spPr>
          <a:xfrm>
            <a:off x="30128" y="12"/>
            <a:ext cx="8990100" cy="5141700"/>
          </a:xfrm>
          <a:prstGeom prst="rect">
            <a:avLst/>
          </a:prstGeom>
          <a:solidFill>
            <a:srgbClr val="0C0C0C">
              <a:alpha val="380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"/>
              <a:buFont typeface="Arial"/>
              <a:buNone/>
            </a:pPr>
            <a:endParaRPr sz="46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8" name="Google Shape;658;p39"/>
          <p:cNvGrpSpPr/>
          <p:nvPr/>
        </p:nvGrpSpPr>
        <p:grpSpPr>
          <a:xfrm rot="10800000">
            <a:off x="5772696" y="3110601"/>
            <a:ext cx="3078506" cy="675766"/>
            <a:chOff x="6644342" y="486575"/>
            <a:chExt cx="6245700" cy="1371000"/>
          </a:xfrm>
        </p:grpSpPr>
        <p:cxnSp>
          <p:nvCxnSpPr>
            <p:cNvPr id="659" name="Google Shape;659;p39"/>
            <p:cNvCxnSpPr/>
            <p:nvPr/>
          </p:nvCxnSpPr>
          <p:spPr>
            <a:xfrm rot="10800000">
              <a:off x="6644342" y="486575"/>
              <a:ext cx="62457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0" name="Google Shape;660;p39"/>
            <p:cNvCxnSpPr/>
            <p:nvPr/>
          </p:nvCxnSpPr>
          <p:spPr>
            <a:xfrm>
              <a:off x="6671538" y="486575"/>
              <a:ext cx="0" cy="137100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1" name="Google Shape;661;p39"/>
            <p:cNvCxnSpPr/>
            <p:nvPr/>
          </p:nvCxnSpPr>
          <p:spPr>
            <a:xfrm rot="10800000">
              <a:off x="6658723" y="1831124"/>
              <a:ext cx="22269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62" name="Google Shape;662;p39"/>
          <p:cNvSpPr/>
          <p:nvPr/>
        </p:nvSpPr>
        <p:spPr>
          <a:xfrm>
            <a:off x="4126796" y="3224325"/>
            <a:ext cx="4264287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353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Infraestructura vial</a:t>
            </a:r>
            <a:endParaRPr sz="2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63" name="Google Shape;66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57" y="4191899"/>
            <a:ext cx="3129692" cy="953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0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40"/>
          <p:cNvSpPr txBox="1"/>
          <p:nvPr/>
        </p:nvSpPr>
        <p:spPr>
          <a:xfrm>
            <a:off x="476611" y="197969"/>
            <a:ext cx="6237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BORDE OCCIDENTAL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40"/>
          <p:cNvSpPr txBox="1"/>
          <p:nvPr/>
        </p:nvSpPr>
        <p:spPr>
          <a:xfrm>
            <a:off x="18257" y="-583525"/>
            <a:ext cx="643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IDU - Incluir información general de los 3 proyectos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0"/>
          <p:cNvSpPr txBox="1"/>
          <p:nvPr/>
        </p:nvSpPr>
        <p:spPr>
          <a:xfrm>
            <a:off x="6039251" y="1638710"/>
            <a:ext cx="29112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Proyectos Contemplados en el </a:t>
            </a:r>
            <a:r>
              <a:rPr lang="en-US" sz="1600" b="1" i="0" u="none" strike="noStrike" cap="none">
                <a:solidFill>
                  <a:srgbClr val="094456"/>
                </a:solidFill>
                <a:latin typeface="Arial"/>
                <a:ea typeface="Arial"/>
                <a:cs typeface="Arial"/>
                <a:sym typeface="Arial"/>
              </a:rPr>
              <a:t>CONPES 4034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1999" marR="0" lvl="0" indent="-25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Corredor Calle 13 </a:t>
            </a:r>
            <a:endParaRPr sz="16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1999" marR="0" lvl="0" indent="-25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ALO Centro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1999" marR="0" lvl="0" indent="-25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Intercambiador Calle 80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1999" marR="0" lvl="0" indent="-25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Calle 63</a:t>
            </a:r>
            <a:endParaRPr sz="16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3" name="Google Shape;673;p40"/>
          <p:cNvGrpSpPr/>
          <p:nvPr/>
        </p:nvGrpSpPr>
        <p:grpSpPr>
          <a:xfrm>
            <a:off x="235905" y="584976"/>
            <a:ext cx="5536043" cy="4172071"/>
            <a:chOff x="217647" y="584975"/>
            <a:chExt cx="5536043" cy="4172071"/>
          </a:xfrm>
        </p:grpSpPr>
        <p:grpSp>
          <p:nvGrpSpPr>
            <p:cNvPr id="674" name="Google Shape;674;p40"/>
            <p:cNvGrpSpPr/>
            <p:nvPr/>
          </p:nvGrpSpPr>
          <p:grpSpPr>
            <a:xfrm>
              <a:off x="217647" y="584975"/>
              <a:ext cx="5536043" cy="4172071"/>
              <a:chOff x="1492091" y="688799"/>
              <a:chExt cx="6999675" cy="5755375"/>
            </a:xfrm>
          </p:grpSpPr>
          <p:pic>
            <p:nvPicPr>
              <p:cNvPr id="675" name="Google Shape;675;p40" descr="Imagen 22"/>
              <p:cNvPicPr preferRelativeResize="0"/>
              <p:nvPr/>
            </p:nvPicPr>
            <p:blipFill rotWithShape="1">
              <a:blip r:embed="rId4">
                <a:alphaModFix/>
              </a:blip>
              <a:srcRect l="25947" r="2296" b="4959"/>
              <a:stretch/>
            </p:blipFill>
            <p:spPr>
              <a:xfrm>
                <a:off x="1492091" y="688799"/>
                <a:ext cx="6999675" cy="53565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6" name="Google Shape;676;p40"/>
              <p:cNvSpPr/>
              <p:nvPr/>
            </p:nvSpPr>
            <p:spPr>
              <a:xfrm>
                <a:off x="4563526" y="4849923"/>
                <a:ext cx="1519800" cy="297600"/>
              </a:xfrm>
              <a:prstGeom prst="roundRect">
                <a:avLst>
                  <a:gd name="adj" fmla="val 16667"/>
                </a:avLst>
              </a:prstGeom>
              <a:solidFill>
                <a:srgbClr val="FD7400"/>
              </a:solidFill>
              <a:ln>
                <a:noFill/>
              </a:ln>
            </p:spPr>
            <p:txBody>
              <a:bodyPr spcFirstLastPara="1" wrap="square" lIns="45675" tIns="45675" rIns="45675" bIns="456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en-US" sz="105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Corredor Calle 13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77" name="Google Shape;677;p40"/>
              <p:cNvCxnSpPr/>
              <p:nvPr/>
            </p:nvCxnSpPr>
            <p:spPr>
              <a:xfrm rot="10800000">
                <a:off x="4289982" y="4493323"/>
                <a:ext cx="777900" cy="29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B3838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678" name="Google Shape;678;p40"/>
              <p:cNvSpPr/>
              <p:nvPr/>
            </p:nvSpPr>
            <p:spPr>
              <a:xfrm>
                <a:off x="2240166" y="4890586"/>
                <a:ext cx="1424400" cy="487200"/>
              </a:xfrm>
              <a:prstGeom prst="roundRect">
                <a:avLst>
                  <a:gd name="adj" fmla="val 16667"/>
                </a:avLst>
              </a:prstGeom>
              <a:solidFill>
                <a:srgbClr val="A9B918"/>
              </a:solidFill>
              <a:ln>
                <a:noFill/>
              </a:ln>
            </p:spPr>
            <p:txBody>
              <a:bodyPr spcFirstLastPara="1" wrap="square" lIns="45675" tIns="45675" rIns="45675" bIns="456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en-US" sz="105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Concesión departamental</a:t>
                </a:r>
                <a:endParaRPr sz="105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40"/>
              <p:cNvSpPr/>
              <p:nvPr/>
            </p:nvSpPr>
            <p:spPr>
              <a:xfrm>
                <a:off x="4949805" y="2184198"/>
                <a:ext cx="1133400" cy="297600"/>
              </a:xfrm>
              <a:prstGeom prst="roundRect">
                <a:avLst>
                  <a:gd name="adj" fmla="val 16667"/>
                </a:avLst>
              </a:prstGeom>
              <a:solidFill>
                <a:srgbClr val="FD7400"/>
              </a:solidFill>
              <a:ln>
                <a:noFill/>
              </a:ln>
            </p:spPr>
            <p:txBody>
              <a:bodyPr spcFirstLastPara="1" wrap="square" lIns="45675" tIns="45675" rIns="45675" bIns="456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en-US" sz="105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ALO Centro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80" name="Google Shape;680;p40"/>
              <p:cNvCxnSpPr/>
              <p:nvPr/>
            </p:nvCxnSpPr>
            <p:spPr>
              <a:xfrm flipH="1">
                <a:off x="4465156" y="2472885"/>
                <a:ext cx="969300" cy="114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B3838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681" name="Google Shape;681;p40"/>
              <p:cNvCxnSpPr/>
              <p:nvPr/>
            </p:nvCxnSpPr>
            <p:spPr>
              <a:xfrm rot="10800000">
                <a:off x="5067884" y="3764322"/>
                <a:ext cx="0" cy="102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B3838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682" name="Google Shape;682;p40"/>
              <p:cNvSpPr/>
              <p:nvPr/>
            </p:nvSpPr>
            <p:spPr>
              <a:xfrm>
                <a:off x="4513114" y="5956974"/>
                <a:ext cx="1133400" cy="487200"/>
              </a:xfrm>
              <a:prstGeom prst="roundRect">
                <a:avLst>
                  <a:gd name="adj" fmla="val 16667"/>
                </a:avLst>
              </a:prstGeom>
              <a:solidFill>
                <a:srgbClr val="A9B918"/>
              </a:solidFill>
              <a:ln>
                <a:noFill/>
              </a:ln>
            </p:spPr>
            <p:txBody>
              <a:bodyPr spcFirstLastPara="1" wrap="square" lIns="45675" tIns="45675" rIns="45675" bIns="456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en-US" sz="105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Concesión nacional</a:t>
                </a:r>
                <a:endParaRPr sz="105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83" name="Google Shape;683;p40"/>
              <p:cNvCxnSpPr/>
              <p:nvPr/>
            </p:nvCxnSpPr>
            <p:spPr>
              <a:xfrm flipH="1">
                <a:off x="3507039" y="4045744"/>
                <a:ext cx="450600" cy="528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8D06CA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  <p:sp>
            <p:nvSpPr>
              <p:cNvPr id="684" name="Google Shape;684;p40"/>
              <p:cNvSpPr/>
              <p:nvPr/>
            </p:nvSpPr>
            <p:spPr>
              <a:xfrm>
                <a:off x="2399520" y="3852447"/>
                <a:ext cx="921300" cy="297600"/>
              </a:xfrm>
              <a:prstGeom prst="roundRect">
                <a:avLst>
                  <a:gd name="adj" fmla="val 16667"/>
                </a:avLst>
              </a:prstGeom>
              <a:solidFill>
                <a:srgbClr val="FD7400"/>
              </a:solidFill>
              <a:ln>
                <a:noFill/>
              </a:ln>
            </p:spPr>
            <p:txBody>
              <a:bodyPr spcFirstLastPara="1" wrap="square" lIns="45675" tIns="45675" rIns="45675" bIns="456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en-US" sz="105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Calle 63</a:t>
                </a:r>
                <a:endParaRPr sz="105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85" name="Google Shape;685;p40"/>
              <p:cNvCxnSpPr/>
              <p:nvPr/>
            </p:nvCxnSpPr>
            <p:spPr>
              <a:xfrm>
                <a:off x="3349431" y="4068721"/>
                <a:ext cx="315300" cy="296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B3838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686" name="Google Shape;686;p40"/>
              <p:cNvCxnSpPr/>
              <p:nvPr/>
            </p:nvCxnSpPr>
            <p:spPr>
              <a:xfrm rot="10800000" flipH="1">
                <a:off x="3155951" y="4364781"/>
                <a:ext cx="165000" cy="51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B3838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687" name="Google Shape;687;p40"/>
              <p:cNvCxnSpPr/>
              <p:nvPr/>
            </p:nvCxnSpPr>
            <p:spPr>
              <a:xfrm rot="10800000">
                <a:off x="3957509" y="5735851"/>
                <a:ext cx="524700" cy="455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B3838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688" name="Google Shape;688;p40"/>
              <p:cNvSpPr/>
              <p:nvPr/>
            </p:nvSpPr>
            <p:spPr>
              <a:xfrm>
                <a:off x="1801174" y="2867858"/>
                <a:ext cx="1519800" cy="487200"/>
              </a:xfrm>
              <a:prstGeom prst="roundRect">
                <a:avLst>
                  <a:gd name="adj" fmla="val 16667"/>
                </a:avLst>
              </a:prstGeom>
              <a:solidFill>
                <a:srgbClr val="FD7400"/>
              </a:solidFill>
              <a:ln>
                <a:noFill/>
              </a:ln>
            </p:spPr>
            <p:txBody>
              <a:bodyPr spcFirstLastPara="1" wrap="square" lIns="45675" tIns="45675" rIns="45675" bIns="456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en-US" sz="105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Intercambiador Calle 80</a:t>
                </a:r>
                <a:endParaRPr sz="105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89" name="Google Shape;689;p40"/>
              <p:cNvCxnSpPr/>
              <p:nvPr/>
            </p:nvCxnSpPr>
            <p:spPr>
              <a:xfrm>
                <a:off x="3320842" y="3142884"/>
                <a:ext cx="357300" cy="400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B3838"/>
                </a:solidFill>
                <a:prstDash val="dash"/>
                <a:round/>
                <a:headEnd type="none" w="sm" len="sm"/>
                <a:tailEnd type="triangle" w="med" len="med"/>
              </a:ln>
            </p:spPr>
          </p:cxnSp>
        </p:grpSp>
        <p:pic>
          <p:nvPicPr>
            <p:cNvPr id="690" name="Google Shape;690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372925" y="659675"/>
              <a:ext cx="294900" cy="29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1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1"/>
          <p:cNvSpPr txBox="1"/>
          <p:nvPr/>
        </p:nvSpPr>
        <p:spPr>
          <a:xfrm>
            <a:off x="476611" y="149491"/>
            <a:ext cx="6237600" cy="649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AVENIDA LONGITUDINAL DE OCCIDENTE tramo Sur </a:t>
            </a:r>
            <a:r>
              <a:rPr lang="en-U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desde Chusacá hasta Calle 13</a:t>
            </a:r>
            <a:endParaRPr sz="2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8" name="Google Shape;698;p41"/>
          <p:cNvCxnSpPr/>
          <p:nvPr/>
        </p:nvCxnSpPr>
        <p:spPr>
          <a:xfrm>
            <a:off x="4132107" y="3964500"/>
            <a:ext cx="462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9" name="Google Shape;699;p41"/>
          <p:cNvCxnSpPr/>
          <p:nvPr/>
        </p:nvCxnSpPr>
        <p:spPr>
          <a:xfrm>
            <a:off x="4158457" y="2730950"/>
            <a:ext cx="462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0" name="Google Shape;700;p41"/>
          <p:cNvSpPr txBox="1"/>
          <p:nvPr/>
        </p:nvSpPr>
        <p:spPr>
          <a:xfrm>
            <a:off x="4093107" y="2889975"/>
            <a:ext cx="4849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Hitos relevantes 2022-2023:</a:t>
            </a:r>
            <a:endParaRPr sz="11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Entrega de Estudios y Diseños, como el inventario de redes, 210 días desde acta de inicio 17/02/2023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Entrega plan de obras detallado 270 días desde acta de inicio 17/04/2023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Cierre financiero 19/07/2023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01" name="Google Shape;701;p41"/>
          <p:cNvSpPr txBox="1"/>
          <p:nvPr/>
        </p:nvSpPr>
        <p:spPr>
          <a:xfrm>
            <a:off x="4147557" y="4059125"/>
            <a:ext cx="47364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Cierre a dic. 2023:</a:t>
            </a:r>
            <a:endParaRPr sz="11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Inicio etapa de construcción julio 2023 tiempo estimado 48 meses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Finaliza julio 2027, inicia etapa de operación y mantenimiento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1"/>
          <p:cNvSpPr txBox="1"/>
          <p:nvPr/>
        </p:nvSpPr>
        <p:spPr>
          <a:xfrm>
            <a:off x="6877082" y="834150"/>
            <a:ext cx="1986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Presupuesto:</a:t>
            </a:r>
            <a:endParaRPr sz="11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CAPEX Millones de pesos: $689.650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OPEX Millones de pesos: 422.500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3" name="Google Shape;703;p41"/>
          <p:cNvCxnSpPr/>
          <p:nvPr/>
        </p:nvCxnSpPr>
        <p:spPr>
          <a:xfrm>
            <a:off x="6877082" y="859700"/>
            <a:ext cx="0" cy="17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4" name="Google Shape;704;p41"/>
          <p:cNvSpPr txBox="1"/>
          <p:nvPr/>
        </p:nvSpPr>
        <p:spPr>
          <a:xfrm>
            <a:off x="4063582" y="778963"/>
            <a:ext cx="2762700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Avance y corte a la fecha</a:t>
            </a:r>
            <a:endParaRPr sz="11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Entidad contratante ANI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contrato está en etapa de pre-construcción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Suscripción acta de inicio: 19 de julio de 2022 </a:t>
            </a:r>
            <a:endParaRPr sz="11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Contexto /decisiones:</a:t>
            </a:r>
            <a:endParaRPr sz="11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Armonización estudios y diseños con PLMB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Decisión de la CAR autorizar la cesión parcial de la licencia ambiental fecha límite 19/09/2022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41"/>
          <p:cNvSpPr txBox="1"/>
          <p:nvPr/>
        </p:nvSpPr>
        <p:spPr>
          <a:xfrm>
            <a:off x="6927882" y="1724650"/>
            <a:ext cx="1986900" cy="96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Fuente:</a:t>
            </a:r>
            <a:endParaRPr sz="9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 iniciativa privada sin desembolso de recursos públicos.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Recaudo de peajes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41"/>
          <p:cNvSpPr/>
          <p:nvPr/>
        </p:nvSpPr>
        <p:spPr>
          <a:xfrm>
            <a:off x="287632" y="836775"/>
            <a:ext cx="3540900" cy="40968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41"/>
          <p:cNvSpPr txBox="1"/>
          <p:nvPr/>
        </p:nvSpPr>
        <p:spPr>
          <a:xfrm>
            <a:off x="18257" y="-583525"/>
            <a:ext cx="643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IDU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8" name="Google Shape;708;p41"/>
          <p:cNvGrpSpPr/>
          <p:nvPr/>
        </p:nvGrpSpPr>
        <p:grpSpPr>
          <a:xfrm>
            <a:off x="288283" y="836775"/>
            <a:ext cx="3540899" cy="4096800"/>
            <a:chOff x="270025" y="836775"/>
            <a:chExt cx="3540899" cy="4096800"/>
          </a:xfrm>
        </p:grpSpPr>
        <p:pic>
          <p:nvPicPr>
            <p:cNvPr id="709" name="Google Shape;709;p41"/>
            <p:cNvPicPr preferRelativeResize="0"/>
            <p:nvPr/>
          </p:nvPicPr>
          <p:blipFill rotWithShape="1">
            <a:blip r:embed="rId4">
              <a:alphaModFix/>
            </a:blip>
            <a:srcRect t="31612" r="38926" b="28639"/>
            <a:stretch/>
          </p:blipFill>
          <p:spPr>
            <a:xfrm>
              <a:off x="270025" y="836775"/>
              <a:ext cx="3540899" cy="409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0" name="Google Shape;710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2925" y="925625"/>
              <a:ext cx="294900" cy="29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42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42"/>
          <p:cNvSpPr txBox="1"/>
          <p:nvPr/>
        </p:nvSpPr>
        <p:spPr>
          <a:xfrm>
            <a:off x="476607" y="197975"/>
            <a:ext cx="62376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AVENIDA LONGITUDINAL DE OCCIDENTE</a:t>
            </a:r>
            <a:endParaRPr sz="2100" b="1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Centro</a:t>
            </a:r>
            <a:r>
              <a:rPr lang="en-US" sz="1400" b="0" i="0" u="none" strike="noStrike" cap="none">
                <a:solidFill>
                  <a:srgbClr val="7F7F7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desde </a:t>
            </a:r>
            <a:r>
              <a:rPr lang="en-U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Calle 13</a:t>
            </a:r>
            <a:r>
              <a:rPr lang="en-US" sz="1400" b="0" i="0" u="none" strike="noStrike" cap="none">
                <a:solidFill>
                  <a:srgbClr val="7F7F7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hasta Calle 80</a:t>
            </a:r>
            <a:endParaRPr sz="2100" b="0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718" name="Google Shape;718;p42"/>
          <p:cNvCxnSpPr/>
          <p:nvPr/>
        </p:nvCxnSpPr>
        <p:spPr>
          <a:xfrm>
            <a:off x="4132107" y="3964500"/>
            <a:ext cx="462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9" name="Google Shape;719;p42"/>
          <p:cNvCxnSpPr/>
          <p:nvPr/>
        </p:nvCxnSpPr>
        <p:spPr>
          <a:xfrm>
            <a:off x="4158457" y="2730950"/>
            <a:ext cx="462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0" name="Google Shape;720;p42"/>
          <p:cNvSpPr txBox="1"/>
          <p:nvPr/>
        </p:nvSpPr>
        <p:spPr>
          <a:xfrm>
            <a:off x="4134407" y="2815751"/>
            <a:ext cx="4749600" cy="2399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Hitos relevantes 2022-2023: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Presentación iniciativa privada (sin definir, possible inversionista CORFICOLOMBIANA)</a:t>
            </a:r>
            <a:endParaRPr sz="1000" b="0" i="0" u="none" strike="noStrike" cap="non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Evaluación y aprobación iniciativa privada </a:t>
            </a:r>
            <a:endParaRPr sz="1000" b="0" i="0" u="none" strike="noStrike" cap="non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000"/>
              <a:buFont typeface="Arial"/>
              <a:buChar char="●"/>
            </a:pPr>
            <a:r>
              <a:rPr lang="en-US" sz="10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Continuar con la estructuración pública si no se presenta IP, se cuenta con los estudios y diseños de detalle contrato IDU-1475-2017</a:t>
            </a:r>
            <a:endParaRPr sz="1000" b="0" i="0" u="none" strike="noStrike" cap="non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20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42"/>
          <p:cNvSpPr txBox="1"/>
          <p:nvPr/>
        </p:nvSpPr>
        <p:spPr>
          <a:xfrm>
            <a:off x="4189407" y="4000150"/>
            <a:ext cx="4598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Cierre a Dic. 2023: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Tratándose de iniciativa privada se estima que se encontraría en etapa de conformación de factibilidad culminando esta en nov 2024 , etapa de aprobaciones Agosto 2025 , adjudicación 2026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Tratándose de iniciativa pública estructuración culminada en agosto 2023 , adjudicación diciembre 2023 , inicio de obra 2025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42"/>
          <p:cNvSpPr txBox="1"/>
          <p:nvPr/>
        </p:nvSpPr>
        <p:spPr>
          <a:xfrm>
            <a:off x="6914257" y="836776"/>
            <a:ext cx="1873500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Presupuesto: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CAPEX $1,76 billones (dic 2021)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Fuente: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Depende de las fuentes que el originador defina una vez la presente, en caso de APP IP en la ANI.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caso de estructurarse con  RMBC: peajes y/o contribución por valorización regional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3" name="Google Shape;723;p42"/>
          <p:cNvCxnSpPr/>
          <p:nvPr/>
        </p:nvCxnSpPr>
        <p:spPr>
          <a:xfrm>
            <a:off x="6800882" y="859700"/>
            <a:ext cx="0" cy="17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4" name="Google Shape;724;p42"/>
          <p:cNvSpPr txBox="1"/>
          <p:nvPr/>
        </p:nvSpPr>
        <p:spPr>
          <a:xfrm>
            <a:off x="4134407" y="1740601"/>
            <a:ext cx="26664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Contexto / decisiones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estructuración e implementación se realiza a través del convenio 1480-2020 (ANI-ICCU-IDU), si no se presenta la IP es necesario continuar con la estructuración pública  fecha estimada para entregar estructuración pública 23 de agosto de 2023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42"/>
          <p:cNvSpPr txBox="1"/>
          <p:nvPr/>
        </p:nvSpPr>
        <p:spPr>
          <a:xfrm>
            <a:off x="4103332" y="859701"/>
            <a:ext cx="26664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Avance y corte a la fecha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IDU cuenta con diseños de detalle, sin aprobaciones (perfil completo) Contrato IDU 1475 -2017, información entregada a la ANI.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42"/>
          <p:cNvSpPr/>
          <p:nvPr/>
        </p:nvSpPr>
        <p:spPr>
          <a:xfrm>
            <a:off x="417907" y="836775"/>
            <a:ext cx="3540900" cy="40968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42"/>
          <p:cNvSpPr txBox="1"/>
          <p:nvPr/>
        </p:nvSpPr>
        <p:spPr>
          <a:xfrm>
            <a:off x="18257" y="-583525"/>
            <a:ext cx="643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IDU (específica del proyecto)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8" name="Google Shape;728;p42"/>
          <p:cNvGrpSpPr/>
          <p:nvPr/>
        </p:nvGrpSpPr>
        <p:grpSpPr>
          <a:xfrm>
            <a:off x="417908" y="836775"/>
            <a:ext cx="3540899" cy="4096800"/>
            <a:chOff x="399650" y="836775"/>
            <a:chExt cx="3540899" cy="4096800"/>
          </a:xfrm>
        </p:grpSpPr>
        <p:pic>
          <p:nvPicPr>
            <p:cNvPr id="729" name="Google Shape;729;p42"/>
            <p:cNvPicPr preferRelativeResize="0"/>
            <p:nvPr/>
          </p:nvPicPr>
          <p:blipFill rotWithShape="1">
            <a:blip r:embed="rId4">
              <a:alphaModFix/>
            </a:blip>
            <a:srcRect l="3020" t="15735" r="36516" b="44916"/>
            <a:stretch/>
          </p:blipFill>
          <p:spPr>
            <a:xfrm>
              <a:off x="399650" y="836775"/>
              <a:ext cx="3540899" cy="409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0275" y="965975"/>
              <a:ext cx="294900" cy="29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3"/>
          <p:cNvSpPr txBox="1"/>
          <p:nvPr/>
        </p:nvSpPr>
        <p:spPr>
          <a:xfrm>
            <a:off x="4097107" y="1284575"/>
            <a:ext cx="48276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Armonización y articulación con la Segunda Línea de Metro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Desarrolla el componente vial para la Actuación Estratégica Ciudadela Educativa y del Cuidado - AE CEC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Mejorará las condiciones de movilidad, conectividad y accesibilidad del nor-occidente del distrito.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proyecta como un corredor verde, aportando a la conectividad ambiental y ecologica de la Estructura Ecologica Principal (RATVH, Humedal Juan Amarillo y Rio Bogotá)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Desarrollará aproximadamente 8.0 km de cicloinfraestrutura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Google Shape;73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43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43"/>
          <p:cNvSpPr txBox="1"/>
          <p:nvPr/>
        </p:nvSpPr>
        <p:spPr>
          <a:xfrm>
            <a:off x="476607" y="197975"/>
            <a:ext cx="75468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AVENIDA LONGITUDINAL DE OCCIDENTE </a:t>
            </a:r>
            <a:endParaRPr sz="2100" b="1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Tramo norte -</a:t>
            </a:r>
            <a:r>
              <a:rPr lang="en-US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Av. Calle 80 - Av. Moriscas - Cra 91 - Av. C. De Cali - Calle 127 - Calle 153</a:t>
            </a:r>
            <a:endParaRPr sz="2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3"/>
          <p:cNvSpPr txBox="1"/>
          <p:nvPr/>
        </p:nvSpPr>
        <p:spPr>
          <a:xfrm>
            <a:off x="4132107" y="2624775"/>
            <a:ext cx="4899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B3B3B"/>
                </a:solidFill>
                <a:latin typeface="Arial Black"/>
                <a:ea typeface="Arial Black"/>
                <a:cs typeface="Arial Black"/>
                <a:sym typeface="Arial Black"/>
              </a:rPr>
              <a:t>Hitos relevantes 2022-2023:</a:t>
            </a:r>
            <a:endParaRPr sz="1200" b="0" i="0" u="none" strike="noStrike" cap="none">
              <a:solidFill>
                <a:srgbClr val="3B3B3B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SDM desarrolla estudios de macro modelación para determinar aspectos operativos de los corredores viales.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Cierre etapa de prefactibilidad diciembre 2022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Formulación de la AE CEC por parte de la SDHT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43"/>
          <p:cNvSpPr txBox="1"/>
          <p:nvPr/>
        </p:nvSpPr>
        <p:spPr>
          <a:xfrm>
            <a:off x="4189407" y="3695350"/>
            <a:ext cx="5035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B3B3B"/>
                </a:solidFill>
                <a:latin typeface="Arial Black"/>
                <a:ea typeface="Arial Black"/>
                <a:cs typeface="Arial Black"/>
                <a:sym typeface="Arial Black"/>
              </a:rPr>
              <a:t>Cierre a Dic. 2023:</a:t>
            </a:r>
            <a:endParaRPr sz="1200" b="0" i="0" u="none" strike="noStrike" cap="none">
              <a:solidFill>
                <a:srgbClr val="3B3B3B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Cronogramas se deben definir en el marco de la Actuación Estratégica Ciudadela Educativa y del Cuidado.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43"/>
          <p:cNvSpPr txBox="1"/>
          <p:nvPr/>
        </p:nvSpPr>
        <p:spPr>
          <a:xfrm>
            <a:off x="4035457" y="888725"/>
            <a:ext cx="4810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B3B3B"/>
                </a:solidFill>
                <a:latin typeface="Arial Black"/>
                <a:ea typeface="Arial Black"/>
                <a:cs typeface="Arial Black"/>
                <a:sym typeface="Arial Black"/>
              </a:rPr>
              <a:t>Actualmente el IDU desarrolla la etapa de prefactibilidad.</a:t>
            </a:r>
            <a:endParaRPr sz="1200" b="0" i="0" u="none" strike="noStrike" cap="none">
              <a:solidFill>
                <a:srgbClr val="3B3B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42" name="Google Shape;742;p43"/>
          <p:cNvSpPr txBox="1"/>
          <p:nvPr/>
        </p:nvSpPr>
        <p:spPr>
          <a:xfrm>
            <a:off x="4226582" y="4628400"/>
            <a:ext cx="57546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175" tIns="34575" rIns="69175" bIns="3457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Costo estimado 2022:</a:t>
            </a:r>
            <a:r>
              <a:rPr lang="en-US" sz="23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549.568.030.835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43"/>
          <p:cNvSpPr txBox="1"/>
          <p:nvPr/>
        </p:nvSpPr>
        <p:spPr>
          <a:xfrm>
            <a:off x="18257" y="-583525"/>
            <a:ext cx="643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IDU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4" name="Google Shape;744;p43"/>
          <p:cNvGrpSpPr/>
          <p:nvPr/>
        </p:nvGrpSpPr>
        <p:grpSpPr>
          <a:xfrm>
            <a:off x="890357" y="888726"/>
            <a:ext cx="1792960" cy="4004338"/>
            <a:chOff x="872100" y="888725"/>
            <a:chExt cx="1792960" cy="4004338"/>
          </a:xfrm>
        </p:grpSpPr>
        <p:pic>
          <p:nvPicPr>
            <p:cNvPr id="745" name="Google Shape;745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2100" y="888737"/>
              <a:ext cx="1792960" cy="4004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70150" y="888725"/>
              <a:ext cx="294900" cy="29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44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44"/>
          <p:cNvSpPr txBox="1"/>
          <p:nvPr/>
        </p:nvSpPr>
        <p:spPr>
          <a:xfrm>
            <a:off x="400410" y="260268"/>
            <a:ext cx="4557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Calle 63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4" name="Google Shape;754;p44"/>
          <p:cNvCxnSpPr/>
          <p:nvPr/>
        </p:nvCxnSpPr>
        <p:spPr>
          <a:xfrm>
            <a:off x="4423569" y="837479"/>
            <a:ext cx="0" cy="3713400"/>
          </a:xfrm>
          <a:prstGeom prst="straightConnector1">
            <a:avLst/>
          </a:prstGeom>
          <a:noFill/>
          <a:ln w="19050" cap="flat" cmpd="sng">
            <a:solidFill>
              <a:srgbClr val="F0C2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5" name="Google Shape;755;p44"/>
          <p:cNvSpPr txBox="1"/>
          <p:nvPr/>
        </p:nvSpPr>
        <p:spPr>
          <a:xfrm>
            <a:off x="422853" y="885854"/>
            <a:ext cx="32724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Trazado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Calle 63 entre Cra 122 y Devisab</a:t>
            </a:r>
            <a:endParaRPr sz="12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780D5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4,8 km </a:t>
            </a:r>
            <a:r>
              <a:rPr lang="en-US" sz="20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de longitud</a:t>
            </a:r>
            <a:endParaRPr sz="2400" b="0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Estado actual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0C24E"/>
                </a:solidFill>
                <a:latin typeface="Arial"/>
                <a:ea typeface="Arial"/>
                <a:cs typeface="Arial"/>
                <a:sym typeface="Arial"/>
              </a:rPr>
              <a:t>Prefactibilidad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Financiación</a:t>
            </a:r>
            <a:endParaRPr sz="2400" b="0" i="0" u="none" strike="noStrike" cap="none">
              <a:solidFill>
                <a:srgbClr val="59595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 caso de estructurarse con  RMBC: peajes y/o contribución por valorización regional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0C24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4"/>
          <p:cNvSpPr txBox="1"/>
          <p:nvPr/>
        </p:nvSpPr>
        <p:spPr>
          <a:xfrm>
            <a:off x="422854" y="4185127"/>
            <a:ext cx="36435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estructuración e implementación del proyecto se realizará a través del convenio 1480-2020 (ANI-ICCU-IDU).</a:t>
            </a:r>
            <a:endParaRPr sz="12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4"/>
          <p:cNvSpPr txBox="1"/>
          <p:nvPr/>
        </p:nvSpPr>
        <p:spPr>
          <a:xfrm>
            <a:off x="83582" y="-735350"/>
            <a:ext cx="496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IDU - Ajustar a mismo formato de proyectos de infraestructura y ajustar las 3 en 2 diapositivas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9391" y="1372607"/>
            <a:ext cx="4183714" cy="2356706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4"/>
          <p:cNvSpPr txBox="1"/>
          <p:nvPr/>
        </p:nvSpPr>
        <p:spPr>
          <a:xfrm>
            <a:off x="4226582" y="4533795"/>
            <a:ext cx="5754600" cy="38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175" tIns="34575" rIns="69175" bIns="3457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CAPEX estimado:</a:t>
            </a:r>
            <a:r>
              <a:rPr lang="en-US" sz="23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$318.000 millones pesos 2021</a:t>
            </a:r>
            <a:r>
              <a:rPr lang="en-US" sz="17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5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5"/>
          <p:cNvSpPr txBox="1"/>
          <p:nvPr/>
        </p:nvSpPr>
        <p:spPr>
          <a:xfrm>
            <a:off x="642936" y="236807"/>
            <a:ext cx="62376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Calle 13 </a:t>
            </a:r>
            <a:r>
              <a:rPr lang="en-US" sz="1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400" b="1" i="0" u="none" strike="noStrike" cap="none">
                <a:solidFill>
                  <a:srgbClr val="7F7F7F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esde </a:t>
            </a:r>
            <a:r>
              <a:rPr lang="en-US" sz="1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Puente Aranda hasta Río Bogotá</a:t>
            </a:r>
            <a:endParaRPr sz="2100" b="1" i="0" u="none" strike="noStrike" cap="none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767" name="Google Shape;767;p45"/>
          <p:cNvCxnSpPr/>
          <p:nvPr/>
        </p:nvCxnSpPr>
        <p:spPr>
          <a:xfrm>
            <a:off x="4132107" y="3964500"/>
            <a:ext cx="462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8" name="Google Shape;768;p45"/>
          <p:cNvCxnSpPr/>
          <p:nvPr/>
        </p:nvCxnSpPr>
        <p:spPr>
          <a:xfrm rot="10800000" flipH="1">
            <a:off x="3554757" y="2539475"/>
            <a:ext cx="5220600" cy="2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9" name="Google Shape;769;p45"/>
          <p:cNvSpPr txBox="1"/>
          <p:nvPr/>
        </p:nvSpPr>
        <p:spPr>
          <a:xfrm>
            <a:off x="3614457" y="2507675"/>
            <a:ext cx="459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Hitos relevantes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5"/>
          <p:cNvSpPr txBox="1"/>
          <p:nvPr/>
        </p:nvSpPr>
        <p:spPr>
          <a:xfrm>
            <a:off x="6309757" y="800525"/>
            <a:ext cx="2478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Fuente: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Nación (70%) PGN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Distrito (30%) Contraprestación aeroportuaria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1" name="Google Shape;771;p45"/>
          <p:cNvCxnSpPr/>
          <p:nvPr/>
        </p:nvCxnSpPr>
        <p:spPr>
          <a:xfrm>
            <a:off x="6092445" y="878438"/>
            <a:ext cx="9000" cy="168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2" name="Google Shape;772;p45"/>
          <p:cNvSpPr txBox="1"/>
          <p:nvPr/>
        </p:nvSpPr>
        <p:spPr>
          <a:xfrm>
            <a:off x="3614457" y="1523825"/>
            <a:ext cx="2478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Contexto / Decisiones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Ejecución del proyecto en dos contratos: (1.Corredor, y 2. Patio-taller)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45"/>
          <p:cNvSpPr txBox="1"/>
          <p:nvPr/>
        </p:nvSpPr>
        <p:spPr>
          <a:xfrm>
            <a:off x="3553707" y="721500"/>
            <a:ext cx="2478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Avance y Corte a la Fecha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●"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Convenio de cofinanciación con la nación: 5 de agosto 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Estudios y diseños en factibilidad avanzada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45"/>
          <p:cNvSpPr txBox="1"/>
          <p:nvPr/>
        </p:nvSpPr>
        <p:spPr>
          <a:xfrm>
            <a:off x="18257" y="-583525"/>
            <a:ext cx="643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IDU (específica del proyecto)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5"/>
          <p:cNvSpPr txBox="1"/>
          <p:nvPr/>
        </p:nvSpPr>
        <p:spPr>
          <a:xfrm>
            <a:off x="6309757" y="1405000"/>
            <a:ext cx="2478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Predios: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Predios Requeridos: 873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Predios disponibles: 326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predios adquiridos: 279</a:t>
            </a:r>
            <a:r>
              <a:rPr lang="en-US"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Predios demolidos: 284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Viabilidad Predial: Junio 2023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 . Titularidad inscrita a nombre del IDU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p45"/>
          <p:cNvPicPr preferRelativeResize="0"/>
          <p:nvPr/>
        </p:nvPicPr>
        <p:blipFill rotWithShape="1">
          <a:blip r:embed="rId4">
            <a:alphaModFix/>
          </a:blip>
          <a:srcRect l="5145" t="5553" r="2618"/>
          <a:stretch/>
        </p:blipFill>
        <p:spPr>
          <a:xfrm>
            <a:off x="3388515" y="2822551"/>
            <a:ext cx="5553092" cy="2198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7" name="Google Shape;777;p45"/>
          <p:cNvGrpSpPr/>
          <p:nvPr/>
        </p:nvGrpSpPr>
        <p:grpSpPr>
          <a:xfrm>
            <a:off x="288278" y="836793"/>
            <a:ext cx="3147859" cy="3758814"/>
            <a:chOff x="270020" y="836793"/>
            <a:chExt cx="3147859" cy="3758814"/>
          </a:xfrm>
        </p:grpSpPr>
        <p:pic>
          <p:nvPicPr>
            <p:cNvPr id="778" name="Google Shape;778;p45"/>
            <p:cNvPicPr preferRelativeResize="0"/>
            <p:nvPr/>
          </p:nvPicPr>
          <p:blipFill rotWithShape="1">
            <a:blip r:embed="rId5">
              <a:alphaModFix/>
            </a:blip>
            <a:srcRect t="26296" r="34421" b="31021"/>
            <a:stretch/>
          </p:blipFill>
          <p:spPr>
            <a:xfrm>
              <a:off x="270020" y="836793"/>
              <a:ext cx="3147859" cy="3758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9" name="Google Shape;779;p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1498" y="918313"/>
              <a:ext cx="262166" cy="270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0" name="Google Shape;780;p45"/>
          <p:cNvSpPr txBox="1"/>
          <p:nvPr/>
        </p:nvSpPr>
        <p:spPr>
          <a:xfrm>
            <a:off x="5155632" y="485600"/>
            <a:ext cx="320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Presupuesto: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CAPEX: $3.39 billones (dic 2021)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g124f1a6a1a1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57" y="0"/>
            <a:ext cx="9013828" cy="5145074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g124f1a6a1a1_0_47"/>
          <p:cNvSpPr/>
          <p:nvPr/>
        </p:nvSpPr>
        <p:spPr>
          <a:xfrm>
            <a:off x="53856" y="1694"/>
            <a:ext cx="8990100" cy="5141700"/>
          </a:xfrm>
          <a:prstGeom prst="rect">
            <a:avLst/>
          </a:prstGeom>
          <a:solidFill>
            <a:srgbClr val="0C0C0C">
              <a:alpha val="3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"/>
              <a:buFont typeface="Arial"/>
              <a:buNone/>
            </a:pPr>
            <a:endParaRPr sz="46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8" name="Google Shape;788;g124f1a6a1a1_0_47"/>
          <p:cNvGrpSpPr/>
          <p:nvPr/>
        </p:nvGrpSpPr>
        <p:grpSpPr>
          <a:xfrm rot="10800000">
            <a:off x="5772697" y="3110601"/>
            <a:ext cx="3078506" cy="675766"/>
            <a:chOff x="6644342" y="486575"/>
            <a:chExt cx="6245700" cy="1371000"/>
          </a:xfrm>
        </p:grpSpPr>
        <p:cxnSp>
          <p:nvCxnSpPr>
            <p:cNvPr id="789" name="Google Shape;789;g124f1a6a1a1_0_47"/>
            <p:cNvCxnSpPr/>
            <p:nvPr/>
          </p:nvCxnSpPr>
          <p:spPr>
            <a:xfrm rot="10800000">
              <a:off x="6644342" y="486575"/>
              <a:ext cx="62457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0" name="Google Shape;790;g124f1a6a1a1_0_47"/>
            <p:cNvCxnSpPr/>
            <p:nvPr/>
          </p:nvCxnSpPr>
          <p:spPr>
            <a:xfrm>
              <a:off x="6671538" y="486575"/>
              <a:ext cx="0" cy="137100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1" name="Google Shape;791;g124f1a6a1a1_0_47"/>
            <p:cNvCxnSpPr/>
            <p:nvPr/>
          </p:nvCxnSpPr>
          <p:spPr>
            <a:xfrm rot="10800000">
              <a:off x="6658723" y="1831124"/>
              <a:ext cx="22269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92" name="Google Shape;792;g124f1a6a1a1_0_47"/>
          <p:cNvSpPr/>
          <p:nvPr/>
        </p:nvSpPr>
        <p:spPr>
          <a:xfrm>
            <a:off x="431617" y="3224325"/>
            <a:ext cx="7959541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351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Coordinación Bogotá - Cundinamarca</a:t>
            </a:r>
            <a:endParaRPr sz="2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93" name="Google Shape;793;g124f1a6a1a1_0_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57" y="7925"/>
            <a:ext cx="3079102" cy="97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467" y="115944"/>
            <a:ext cx="1429429" cy="5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46"/>
          <p:cNvSpPr/>
          <p:nvPr/>
        </p:nvSpPr>
        <p:spPr>
          <a:xfrm>
            <a:off x="18257" y="5030933"/>
            <a:ext cx="9013800" cy="114300"/>
          </a:xfrm>
          <a:prstGeom prst="rect">
            <a:avLst/>
          </a:prstGeom>
          <a:solidFill>
            <a:srgbClr val="F4B9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4"/>
              <a:buFont typeface="Arial"/>
              <a:buNone/>
            </a:pPr>
            <a:endParaRPr sz="69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46"/>
          <p:cNvSpPr txBox="1"/>
          <p:nvPr/>
        </p:nvSpPr>
        <p:spPr>
          <a:xfrm>
            <a:off x="400410" y="177190"/>
            <a:ext cx="7972707" cy="62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33750" rIns="33750" bIns="337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Coordinación Gobernación-Distrito para inicio y consolidación de ARM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1" name="Google Shape;801;p46"/>
          <p:cNvCxnSpPr/>
          <p:nvPr/>
        </p:nvCxnSpPr>
        <p:spPr>
          <a:xfrm>
            <a:off x="4423569" y="837479"/>
            <a:ext cx="0" cy="3713400"/>
          </a:xfrm>
          <a:prstGeom prst="straightConnector1">
            <a:avLst/>
          </a:prstGeom>
          <a:noFill/>
          <a:ln w="19050" cap="flat" cmpd="sng">
            <a:solidFill>
              <a:srgbClr val="F0C2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2" name="Google Shape;802;p46"/>
          <p:cNvSpPr txBox="1"/>
          <p:nvPr/>
        </p:nvSpPr>
        <p:spPr>
          <a:xfrm>
            <a:off x="83582" y="-735350"/>
            <a:ext cx="496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IDU - Ajustar a mismo formato de proyectos de infraestructura y ajustar las 3 en 2 diapositivas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3" name="Google Shape;80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7736" y="1465545"/>
            <a:ext cx="4124698" cy="231111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46"/>
          <p:cNvSpPr txBox="1"/>
          <p:nvPr/>
        </p:nvSpPr>
        <p:spPr>
          <a:xfrm>
            <a:off x="175191" y="1009394"/>
            <a:ext cx="3892683" cy="399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100" tIns="45025" rIns="90100" bIns="450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Trabajo articulado del Distrito con la Gobernación para la preparación de elementos y para la creación y consolidación de la ARM. </a:t>
            </a:r>
            <a:endParaRPr sz="16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015" marR="0" lvl="0" indent="-169015" algn="just" rtl="0">
              <a:lnSpc>
                <a:spcPct val="100000"/>
              </a:lnSpc>
              <a:spcBef>
                <a:spcPts val="887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Aporte de estudios o información para la realización de diagnósticos.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015" marR="0" lvl="0" indent="-169015" algn="just" rtl="0">
              <a:lnSpc>
                <a:spcPct val="100000"/>
              </a:lnSpc>
              <a:spcBef>
                <a:spcPts val="887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Determinación conjunta y consensuada de hechos metropolitanos y las formas de abordarlos.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015" marR="0" lvl="0" indent="-169015" algn="just" rtl="0">
              <a:lnSpc>
                <a:spcPct val="100000"/>
              </a:lnSpc>
              <a:spcBef>
                <a:spcPts val="887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Definición de parámetros y participación en discusiones para poder delimitar o separar más claramente competencias de ARM, de gobernación y de Municipios.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015" marR="0" lvl="0" indent="-169015" algn="just" rtl="0">
              <a:lnSpc>
                <a:spcPct val="100000"/>
              </a:lnSpc>
              <a:spcBef>
                <a:spcPts val="887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Identificación de necesidades o proyectos de transporte o infraestructura entre municipios de la región que ayuden a atender hechos metropolitanos.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57" y="1"/>
            <a:ext cx="9043839" cy="5104553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47"/>
          <p:cNvSpPr/>
          <p:nvPr/>
        </p:nvSpPr>
        <p:spPr>
          <a:xfrm>
            <a:off x="18257" y="1"/>
            <a:ext cx="9043838" cy="5104553"/>
          </a:xfrm>
          <a:prstGeom prst="rect">
            <a:avLst/>
          </a:prstGeom>
          <a:solidFill>
            <a:srgbClr val="0C0C0C">
              <a:alpha val="30588"/>
            </a:srgbClr>
          </a:solidFill>
          <a:ln>
            <a:noFill/>
          </a:ln>
        </p:spPr>
        <p:txBody>
          <a:bodyPr spcFirstLastPara="1" wrap="square" lIns="67550" tIns="33775" rIns="67550" bIns="33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"/>
              <a:buFont typeface="Arial"/>
              <a:buNone/>
            </a:pPr>
            <a:endParaRPr sz="69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1" name="Google Shape;811;p47" descr="Imagen que contiene dibuj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2720" y="4252662"/>
            <a:ext cx="2785900" cy="643568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47"/>
          <p:cNvSpPr txBox="1"/>
          <p:nvPr/>
        </p:nvSpPr>
        <p:spPr>
          <a:xfrm>
            <a:off x="2448885" y="2572545"/>
            <a:ext cx="4182581" cy="82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50" tIns="33775" rIns="67550" bIns="33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29"/>
              <a:buFont typeface="Arial"/>
              <a:buNone/>
            </a:pPr>
            <a:r>
              <a:rPr lang="en-US" sz="492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 sz="492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3" name="Google Shape;813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0567" y="4285163"/>
            <a:ext cx="2098766" cy="639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49614D44-AD80-FC1D-EE44-26357EF60E27}"/>
              </a:ext>
            </a:extLst>
          </p:cNvPr>
          <p:cNvSpPr/>
          <p:nvPr/>
        </p:nvSpPr>
        <p:spPr>
          <a:xfrm>
            <a:off x="246185" y="403434"/>
            <a:ext cx="8708735" cy="4931294"/>
          </a:xfrm>
          <a:prstGeom prst="rect">
            <a:avLst/>
          </a:prstGeom>
          <a:noFill/>
        </p:spPr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AE0AAF-7FA9-3004-40FA-C7AF758CFDAF}"/>
              </a:ext>
            </a:extLst>
          </p:cNvPr>
          <p:cNvSpPr/>
          <p:nvPr/>
        </p:nvSpPr>
        <p:spPr>
          <a:xfrm rot="16200000">
            <a:off x="-1410662" y="2737347"/>
            <a:ext cx="3846409" cy="419008"/>
          </a:xfrm>
          <a:custGeom>
            <a:avLst/>
            <a:gdLst>
              <a:gd name="connsiteX0" fmla="*/ 0 w 3846409"/>
              <a:gd name="connsiteY0" fmla="*/ 0 h 419008"/>
              <a:gd name="connsiteX1" fmla="*/ 3846409 w 3846409"/>
              <a:gd name="connsiteY1" fmla="*/ 0 h 419008"/>
              <a:gd name="connsiteX2" fmla="*/ 3846409 w 3846409"/>
              <a:gd name="connsiteY2" fmla="*/ 419008 h 419008"/>
              <a:gd name="connsiteX3" fmla="*/ 0 w 3846409"/>
              <a:gd name="connsiteY3" fmla="*/ 419008 h 419008"/>
              <a:gd name="connsiteX4" fmla="*/ 0 w 3846409"/>
              <a:gd name="connsiteY4" fmla="*/ 0 h 41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409" h="419008">
                <a:moveTo>
                  <a:pt x="0" y="0"/>
                </a:moveTo>
                <a:lnTo>
                  <a:pt x="3846409" y="0"/>
                </a:lnTo>
                <a:lnTo>
                  <a:pt x="3846409" y="419008"/>
                </a:lnTo>
                <a:lnTo>
                  <a:pt x="0" y="4190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369542" bIns="-1" numCol="1" spcCol="1270" anchor="t" anchorCtr="0">
            <a:noAutofit/>
          </a:bodyPr>
          <a:lstStyle/>
          <a:p>
            <a:pPr marL="0" lvl="0" indent="0" algn="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000" b="1" kern="1200" dirty="0"/>
              <a:t>Región Metropolitana (RM)</a:t>
            </a:r>
            <a:endParaRPr lang="es-CO" sz="2000" b="1" kern="1200" dirty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8969AC4C-39A7-C878-928B-7D49F4CC92CC}"/>
              </a:ext>
            </a:extLst>
          </p:cNvPr>
          <p:cNvSpPr/>
          <p:nvPr/>
        </p:nvSpPr>
        <p:spPr>
          <a:xfrm>
            <a:off x="722046" y="1023646"/>
            <a:ext cx="2087106" cy="2101803"/>
          </a:xfrm>
          <a:custGeom>
            <a:avLst/>
            <a:gdLst>
              <a:gd name="connsiteX0" fmla="*/ 0 w 2087106"/>
              <a:gd name="connsiteY0" fmla="*/ 0 h 3846409"/>
              <a:gd name="connsiteX1" fmla="*/ 2087106 w 2087106"/>
              <a:gd name="connsiteY1" fmla="*/ 0 h 3846409"/>
              <a:gd name="connsiteX2" fmla="*/ 2087106 w 2087106"/>
              <a:gd name="connsiteY2" fmla="*/ 3846409 h 3846409"/>
              <a:gd name="connsiteX3" fmla="*/ 0 w 2087106"/>
              <a:gd name="connsiteY3" fmla="*/ 3846409 h 3846409"/>
              <a:gd name="connsiteX4" fmla="*/ 0 w 2087106"/>
              <a:gd name="connsiteY4" fmla="*/ 0 h 38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106" h="3846409">
                <a:moveTo>
                  <a:pt x="0" y="0"/>
                </a:moveTo>
                <a:lnTo>
                  <a:pt x="2087106" y="0"/>
                </a:lnTo>
                <a:lnTo>
                  <a:pt x="2087106" y="3846409"/>
                </a:lnTo>
                <a:lnTo>
                  <a:pt x="0" y="38464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369542" rIns="78232" bIns="78232" numCol="1" spcCol="1270" anchor="t" anchorCtr="0">
            <a:noAutofit/>
          </a:bodyPr>
          <a:lstStyle/>
          <a:p>
            <a:pPr marL="57150" lvl="1" indent="-57150" algn="just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s-CO" sz="1100" kern="1200" dirty="0"/>
              <a:t>Entidad de asociatividad regional, cuyo o</a:t>
            </a:r>
            <a:r>
              <a:rPr lang="es-ES" sz="1100" kern="1200" dirty="0" err="1"/>
              <a:t>bjeto</a:t>
            </a:r>
            <a:r>
              <a:rPr lang="es-ES" sz="1100" kern="1200" dirty="0"/>
              <a:t> es </a:t>
            </a:r>
            <a:r>
              <a:rPr lang="es-ES" sz="1100" b="1" kern="1200" dirty="0"/>
              <a:t>garantizar la ejecución de planes y programas de desarrollo sostenible </a:t>
            </a:r>
            <a:r>
              <a:rPr lang="es-ES" sz="1100" kern="1200" dirty="0"/>
              <a:t>y la </a:t>
            </a:r>
            <a:r>
              <a:rPr lang="es-ES" sz="1100" b="1" kern="1200" dirty="0"/>
              <a:t>prestación</a:t>
            </a:r>
            <a:r>
              <a:rPr lang="es-ES" sz="1100" kern="1200" dirty="0"/>
              <a:t> oportuna y </a:t>
            </a:r>
            <a:r>
              <a:rPr lang="es-ES" sz="1100" b="1" kern="1200" dirty="0"/>
              <a:t>eficiente de los servicios a su cargo</a:t>
            </a:r>
            <a:endParaRPr lang="es-CO" sz="1100" b="1" kern="120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DFA3D9E-87BB-D49D-2D63-CE6387A0DCD1}"/>
              </a:ext>
            </a:extLst>
          </p:cNvPr>
          <p:cNvSpPr/>
          <p:nvPr/>
        </p:nvSpPr>
        <p:spPr>
          <a:xfrm>
            <a:off x="318940" y="653436"/>
            <a:ext cx="648000" cy="648000"/>
          </a:xfrm>
          <a:prstGeom prst="rect">
            <a:avLst/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22CDE703-DD58-8324-21D7-0C52587BDB2A}"/>
              </a:ext>
            </a:extLst>
          </p:cNvPr>
          <p:cNvSpPr/>
          <p:nvPr/>
        </p:nvSpPr>
        <p:spPr>
          <a:xfrm rot="16200000">
            <a:off x="1633795" y="2737347"/>
            <a:ext cx="3846409" cy="419008"/>
          </a:xfrm>
          <a:custGeom>
            <a:avLst/>
            <a:gdLst>
              <a:gd name="connsiteX0" fmla="*/ 0 w 3846409"/>
              <a:gd name="connsiteY0" fmla="*/ 0 h 419008"/>
              <a:gd name="connsiteX1" fmla="*/ 3846409 w 3846409"/>
              <a:gd name="connsiteY1" fmla="*/ 0 h 419008"/>
              <a:gd name="connsiteX2" fmla="*/ 3846409 w 3846409"/>
              <a:gd name="connsiteY2" fmla="*/ 419008 h 419008"/>
              <a:gd name="connsiteX3" fmla="*/ 0 w 3846409"/>
              <a:gd name="connsiteY3" fmla="*/ 419008 h 419008"/>
              <a:gd name="connsiteX4" fmla="*/ 0 w 3846409"/>
              <a:gd name="connsiteY4" fmla="*/ 0 h 41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409" h="419008">
                <a:moveTo>
                  <a:pt x="0" y="0"/>
                </a:moveTo>
                <a:lnTo>
                  <a:pt x="3846409" y="0"/>
                </a:lnTo>
                <a:lnTo>
                  <a:pt x="3846409" y="419008"/>
                </a:lnTo>
                <a:lnTo>
                  <a:pt x="0" y="4190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369542" bIns="-1" numCol="1" spcCol="1270" anchor="t" anchorCtr="0">
            <a:noAutofit/>
          </a:bodyPr>
          <a:lstStyle/>
          <a:p>
            <a:pPr marL="0" lvl="0" indent="0" algn="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000" b="1" kern="1200" dirty="0"/>
              <a:t>Consejo Regional</a:t>
            </a:r>
            <a:endParaRPr lang="es-CO" sz="2000" b="1" kern="1200" dirty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D9030E02-2BC2-E33E-382B-EE034764AECF}"/>
              </a:ext>
            </a:extLst>
          </p:cNvPr>
          <p:cNvSpPr/>
          <p:nvPr/>
        </p:nvSpPr>
        <p:spPr>
          <a:xfrm>
            <a:off x="3766504" y="1023646"/>
            <a:ext cx="2087106" cy="2101803"/>
          </a:xfrm>
          <a:custGeom>
            <a:avLst/>
            <a:gdLst>
              <a:gd name="connsiteX0" fmla="*/ 0 w 2087106"/>
              <a:gd name="connsiteY0" fmla="*/ 0 h 3846409"/>
              <a:gd name="connsiteX1" fmla="*/ 2087106 w 2087106"/>
              <a:gd name="connsiteY1" fmla="*/ 0 h 3846409"/>
              <a:gd name="connsiteX2" fmla="*/ 2087106 w 2087106"/>
              <a:gd name="connsiteY2" fmla="*/ 3846409 h 3846409"/>
              <a:gd name="connsiteX3" fmla="*/ 0 w 2087106"/>
              <a:gd name="connsiteY3" fmla="*/ 3846409 h 3846409"/>
              <a:gd name="connsiteX4" fmla="*/ 0 w 2087106"/>
              <a:gd name="connsiteY4" fmla="*/ 0 h 38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106" h="3846409">
                <a:moveTo>
                  <a:pt x="0" y="0"/>
                </a:moveTo>
                <a:lnTo>
                  <a:pt x="2087106" y="0"/>
                </a:lnTo>
                <a:lnTo>
                  <a:pt x="2087106" y="3846409"/>
                </a:lnTo>
                <a:lnTo>
                  <a:pt x="0" y="38464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369542" rIns="78232" bIns="78232" numCol="1" spcCol="1270" anchor="t" anchorCtr="0">
            <a:noAutofit/>
          </a:bodyPr>
          <a:lstStyle/>
          <a:p>
            <a:pPr marL="57150" lvl="1" indent="-57150" algn="just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s-ES" sz="1050" b="1" kern="1200" dirty="0"/>
              <a:t>Máximo órgano de gobierno de la RM </a:t>
            </a:r>
            <a:r>
              <a:rPr lang="es-ES" sz="1000" i="1" kern="1200" dirty="0"/>
              <a:t>(Alcalde Mayor, Alcaldes de los municipios que se asocien, el Gobernador de Cundinamarca, y un delegado del Gobierno Nacional y uno del Comité Intergremial Bogotá – Cundinamarca – estos últimos con voz pero sin voto)</a:t>
            </a:r>
            <a:endParaRPr lang="es-CO" sz="1000" i="1" kern="120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94BB53D-33F9-4403-A39F-8F12789C6CFD}"/>
              </a:ext>
            </a:extLst>
          </p:cNvPr>
          <p:cNvSpPr/>
          <p:nvPr/>
        </p:nvSpPr>
        <p:spPr>
          <a:xfrm>
            <a:off x="3363397" y="653436"/>
            <a:ext cx="648000" cy="648000"/>
          </a:xfrm>
          <a:prstGeom prst="rect">
            <a:avLst/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124C9D47-2465-BC2E-8BB1-697F48F4A6CD}"/>
              </a:ext>
            </a:extLst>
          </p:cNvPr>
          <p:cNvSpPr/>
          <p:nvPr/>
        </p:nvSpPr>
        <p:spPr>
          <a:xfrm rot="16200000">
            <a:off x="4622598" y="2737347"/>
            <a:ext cx="3846409" cy="419008"/>
          </a:xfrm>
          <a:custGeom>
            <a:avLst/>
            <a:gdLst>
              <a:gd name="connsiteX0" fmla="*/ 0 w 3846409"/>
              <a:gd name="connsiteY0" fmla="*/ 0 h 419008"/>
              <a:gd name="connsiteX1" fmla="*/ 3846409 w 3846409"/>
              <a:gd name="connsiteY1" fmla="*/ 0 h 419008"/>
              <a:gd name="connsiteX2" fmla="*/ 3846409 w 3846409"/>
              <a:gd name="connsiteY2" fmla="*/ 419008 h 419008"/>
              <a:gd name="connsiteX3" fmla="*/ 0 w 3846409"/>
              <a:gd name="connsiteY3" fmla="*/ 419008 h 419008"/>
              <a:gd name="connsiteX4" fmla="*/ 0 w 3846409"/>
              <a:gd name="connsiteY4" fmla="*/ 0 h 41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6409" h="419008">
                <a:moveTo>
                  <a:pt x="0" y="0"/>
                </a:moveTo>
                <a:lnTo>
                  <a:pt x="3846409" y="0"/>
                </a:lnTo>
                <a:lnTo>
                  <a:pt x="3846409" y="419008"/>
                </a:lnTo>
                <a:lnTo>
                  <a:pt x="0" y="4190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369542" bIns="-1" numCol="1" spcCol="1270" anchor="t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800" b="1" kern="1200" dirty="0"/>
              <a:t>Agencia Regional de Movilidad (ARM)</a:t>
            </a:r>
            <a:endParaRPr lang="es-CO" sz="1800" b="1" kern="1200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47CDFA33-7F28-B908-C3B1-EE8ADFC8564A}"/>
              </a:ext>
            </a:extLst>
          </p:cNvPr>
          <p:cNvSpPr/>
          <p:nvPr/>
        </p:nvSpPr>
        <p:spPr>
          <a:xfrm>
            <a:off x="6810961" y="1023646"/>
            <a:ext cx="2087106" cy="2101803"/>
          </a:xfrm>
          <a:custGeom>
            <a:avLst/>
            <a:gdLst>
              <a:gd name="connsiteX0" fmla="*/ 0 w 2087106"/>
              <a:gd name="connsiteY0" fmla="*/ 0 h 3846409"/>
              <a:gd name="connsiteX1" fmla="*/ 2087106 w 2087106"/>
              <a:gd name="connsiteY1" fmla="*/ 0 h 3846409"/>
              <a:gd name="connsiteX2" fmla="*/ 2087106 w 2087106"/>
              <a:gd name="connsiteY2" fmla="*/ 3846409 h 3846409"/>
              <a:gd name="connsiteX3" fmla="*/ 0 w 2087106"/>
              <a:gd name="connsiteY3" fmla="*/ 3846409 h 3846409"/>
              <a:gd name="connsiteX4" fmla="*/ 0 w 2087106"/>
              <a:gd name="connsiteY4" fmla="*/ 0 h 38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106" h="3846409">
                <a:moveTo>
                  <a:pt x="0" y="0"/>
                </a:moveTo>
                <a:lnTo>
                  <a:pt x="2087106" y="0"/>
                </a:lnTo>
                <a:lnTo>
                  <a:pt x="2087106" y="3846409"/>
                </a:lnTo>
                <a:lnTo>
                  <a:pt x="0" y="38464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369542" rIns="78232" bIns="78232" numCol="1" spcCol="1270" anchor="t" anchorCtr="0">
            <a:noAutofit/>
          </a:bodyPr>
          <a:lstStyle/>
          <a:p>
            <a:pPr marL="57150" lvl="1" indent="-57150" algn="l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s-ES" sz="1050" kern="1200" dirty="0"/>
              <a:t>Entidad pública adscrita a la RM, encargada de la </a:t>
            </a:r>
            <a:r>
              <a:rPr lang="es-ES" sz="1050" b="1" kern="1200" dirty="0"/>
              <a:t>planeación, gestión y cofinanciación de la movilidad y el transporte a nivel regional</a:t>
            </a:r>
            <a:r>
              <a:rPr lang="es-ES" sz="1050" kern="1200" dirty="0"/>
              <a:t>. </a:t>
            </a:r>
          </a:p>
          <a:p>
            <a:pPr marL="57150" lvl="1" indent="-57150" algn="l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050" i="1" kern="1200" dirty="0"/>
              <a:t>Junta Directiva: Alcalde Mayor, Alcaldes de los demás municipios que la conformen y un delegado del Gobierno Nacional, con voz y voto</a:t>
            </a:r>
            <a:endParaRPr lang="es-CO" sz="1050" i="1" kern="1200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821DEBC-641E-A628-F8D9-6CC8FF112028}"/>
              </a:ext>
            </a:extLst>
          </p:cNvPr>
          <p:cNvSpPr/>
          <p:nvPr/>
        </p:nvSpPr>
        <p:spPr>
          <a:xfrm>
            <a:off x="6407855" y="653436"/>
            <a:ext cx="648000" cy="648000"/>
          </a:xfrm>
          <a:prstGeom prst="rect">
            <a:avLst/>
          </a:pr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7" name="Google Shape;166;p5">
            <a:extLst>
              <a:ext uri="{FF2B5EF4-FFF2-40B4-BE49-F238E27FC236}">
                <a16:creationId xmlns:a16="http://schemas.microsoft.com/office/drawing/2014/main" id="{3DCB4F37-BA8F-ADC1-AF6D-253A8A5BA7CB}"/>
              </a:ext>
            </a:extLst>
          </p:cNvPr>
          <p:cNvCxnSpPr/>
          <p:nvPr/>
        </p:nvCxnSpPr>
        <p:spPr>
          <a:xfrm>
            <a:off x="4347151" y="552636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176;p5">
            <a:extLst>
              <a:ext uri="{FF2B5EF4-FFF2-40B4-BE49-F238E27FC236}">
                <a16:creationId xmlns:a16="http://schemas.microsoft.com/office/drawing/2014/main" id="{27ED9EFC-0324-55EF-DDFC-78AAF7C695C0}"/>
              </a:ext>
            </a:extLst>
          </p:cNvPr>
          <p:cNvSpPr txBox="1"/>
          <p:nvPr/>
        </p:nvSpPr>
        <p:spPr>
          <a:xfrm>
            <a:off x="0" y="176726"/>
            <a:ext cx="4250220" cy="35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Instancias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0876200-F892-44C9-2BD4-307705FA4A92}"/>
              </a:ext>
            </a:extLst>
          </p:cNvPr>
          <p:cNvSpPr txBox="1"/>
          <p:nvPr/>
        </p:nvSpPr>
        <p:spPr>
          <a:xfrm>
            <a:off x="692984" y="3212449"/>
            <a:ext cx="2088000" cy="1619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" lvl="1" indent="-57150" algn="just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None/>
            </a:pPr>
            <a:r>
              <a:rPr lang="es-ES" sz="1050" b="1" kern="1200" dirty="0"/>
              <a:t>Principales Competencias  </a:t>
            </a:r>
          </a:p>
          <a:p>
            <a:pPr marL="171450" lvl="1" indent="-171450" algn="just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S" sz="1050" kern="1200" dirty="0"/>
              <a:t>Autoridad regional de transporte en su jurisdicción, en las modalidades asignadas en la ley.                              </a:t>
            </a:r>
          </a:p>
          <a:p>
            <a:pPr marL="171450" lvl="1" indent="-171450" algn="just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s-ES" sz="1050" kern="1200" dirty="0"/>
          </a:p>
          <a:p>
            <a:pPr marL="171450" lvl="1" indent="-171450" algn="just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S" sz="1050" kern="1200" dirty="0"/>
              <a:t>Desarrollar en su ámbito geográfico proyectos de infraestructura de movilidad regional </a:t>
            </a:r>
            <a:endParaRPr lang="es-CO" sz="105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4D877CC-9081-F546-82B1-F5292942D973}"/>
              </a:ext>
            </a:extLst>
          </p:cNvPr>
          <p:cNvSpPr txBox="1"/>
          <p:nvPr/>
        </p:nvSpPr>
        <p:spPr>
          <a:xfrm>
            <a:off x="3765610" y="3212449"/>
            <a:ext cx="2088000" cy="1643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2pPr marL="57150" indent="-57150" algn="just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None/>
              <a:defRPr sz="1050" b="1" kern="1200"/>
            </a:lvl2pPr>
          </a:lstStyle>
          <a:p>
            <a:pPr lvl="1"/>
            <a:r>
              <a:rPr lang="es-ES" dirty="0"/>
              <a:t>Funciones principales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s-ES" b="0" dirty="0"/>
              <a:t>Declarar los Hechos Metropolitanos</a:t>
            </a:r>
            <a:endParaRPr lang="es-CO" b="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s-ES" b="0" dirty="0"/>
              <a:t>Decretar cobro de plusvalía / contribución de valorización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s-ES" b="0" dirty="0"/>
              <a:t>Fijar las tarifas de transporte público de su competencia.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s-ES" b="0" dirty="0"/>
              <a:t>Planificar la prestación del servicio de transporte público urbano de pasajeros.</a:t>
            </a:r>
          </a:p>
        </p:txBody>
      </p:sp>
    </p:spTree>
    <p:extLst>
      <p:ext uri="{BB962C8B-B14F-4D97-AF65-F5344CB8AC3E}">
        <p14:creationId xmlns:p14="http://schemas.microsoft.com/office/powerpoint/2010/main" val="216581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5" y="0"/>
            <a:ext cx="9072000" cy="514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0" y="11299"/>
            <a:ext cx="9072000" cy="5141700"/>
          </a:xfrm>
          <a:prstGeom prst="rect">
            <a:avLst/>
          </a:prstGeom>
          <a:solidFill>
            <a:srgbClr val="0C0C0C">
              <a:alpha val="3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"/>
              <a:buFont typeface="Arial"/>
              <a:buNone/>
            </a:pPr>
            <a:endParaRPr sz="46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" name="Google Shape;123;p2"/>
          <p:cNvGrpSpPr/>
          <p:nvPr/>
        </p:nvGrpSpPr>
        <p:grpSpPr>
          <a:xfrm rot="10800000">
            <a:off x="5772697" y="3110601"/>
            <a:ext cx="3078506" cy="675766"/>
            <a:chOff x="6644342" y="486575"/>
            <a:chExt cx="6245700" cy="1371000"/>
          </a:xfrm>
        </p:grpSpPr>
        <p:cxnSp>
          <p:nvCxnSpPr>
            <p:cNvPr id="124" name="Google Shape;124;p2"/>
            <p:cNvCxnSpPr/>
            <p:nvPr/>
          </p:nvCxnSpPr>
          <p:spPr>
            <a:xfrm rot="10800000">
              <a:off x="6644342" y="486575"/>
              <a:ext cx="62457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5" name="Google Shape;125;p2"/>
            <p:cNvCxnSpPr/>
            <p:nvPr/>
          </p:nvCxnSpPr>
          <p:spPr>
            <a:xfrm>
              <a:off x="6671538" y="486575"/>
              <a:ext cx="0" cy="137100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6" name="Google Shape;126;p2"/>
            <p:cNvCxnSpPr/>
            <p:nvPr/>
          </p:nvCxnSpPr>
          <p:spPr>
            <a:xfrm rot="10800000">
              <a:off x="6658723" y="1831124"/>
              <a:ext cx="2226900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7" name="Google Shape;127;p2"/>
          <p:cNvSpPr/>
          <p:nvPr/>
        </p:nvSpPr>
        <p:spPr>
          <a:xfrm>
            <a:off x="431617" y="3224325"/>
            <a:ext cx="7959541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351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Contexto general</a:t>
            </a:r>
            <a:endParaRPr sz="28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8" name="Google Shape;12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57" y="7925"/>
            <a:ext cx="3079102" cy="97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3"/>
          <p:cNvCxnSpPr/>
          <p:nvPr/>
        </p:nvCxnSpPr>
        <p:spPr>
          <a:xfrm>
            <a:off x="4347152" y="577596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3"/>
          <p:cNvSpPr txBox="1"/>
          <p:nvPr/>
        </p:nvSpPr>
        <p:spPr>
          <a:xfrm>
            <a:off x="257444" y="4320675"/>
            <a:ext cx="4625958" cy="55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Estudio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crecimiento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evolución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huella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urbana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conforman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Bogotá –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Comprende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Bojacá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Cajicá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Chía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Choachí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Cota, El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Rosal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Facatativá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Funza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Fusagasugá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Gachancipá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La Calera, Madrid, Mosquera,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Sibaté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Soacha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Sopó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Tabio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Tenjo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Tocancipá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Zipaquirá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333" y="-2945"/>
            <a:ext cx="4070005" cy="489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3"/>
          <p:cNvGrpSpPr/>
          <p:nvPr/>
        </p:nvGrpSpPr>
        <p:grpSpPr>
          <a:xfrm>
            <a:off x="257444" y="1598981"/>
            <a:ext cx="4408779" cy="2534701"/>
            <a:chOff x="328321" y="2200835"/>
            <a:chExt cx="4408779" cy="2534701"/>
          </a:xfrm>
        </p:grpSpPr>
        <p:graphicFrame>
          <p:nvGraphicFramePr>
            <p:cNvPr id="138" name="Google Shape;138;p3"/>
            <p:cNvGraphicFramePr/>
            <p:nvPr/>
          </p:nvGraphicFramePr>
          <p:xfrm>
            <a:off x="328321" y="2200835"/>
            <a:ext cx="4408779" cy="25347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9" name="Google Shape;139;p3"/>
            <p:cNvSpPr txBox="1"/>
            <p:nvPr/>
          </p:nvSpPr>
          <p:spPr>
            <a:xfrm>
              <a:off x="963954" y="2813410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39.861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1895116" y="2742427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43.364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 txBox="1"/>
            <p:nvPr/>
          </p:nvSpPr>
          <p:spPr>
            <a:xfrm>
              <a:off x="2826278" y="2410482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58.672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 txBox="1"/>
            <p:nvPr/>
          </p:nvSpPr>
          <p:spPr>
            <a:xfrm>
              <a:off x="3781689" y="2226606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65.468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 txBox="1"/>
            <p:nvPr/>
          </p:nvSpPr>
          <p:spPr>
            <a:xfrm>
              <a:off x="3026833" y="4442990"/>
              <a:ext cx="105833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33925" rIns="67875" bIns="0" anchor="ctr" anchorCtr="0">
              <a:normAutofit lnSpcReduction="10000"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742"/>
                <a:buFont typeface="Arial"/>
                <a:buNone/>
              </a:pPr>
              <a:r>
                <a:rPr lang="en-US" sz="742" b="1" i="0" u="none" strike="noStrike" cap="none" baseline="300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742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3"/>
          <p:cNvSpPr txBox="1"/>
          <p:nvPr/>
        </p:nvSpPr>
        <p:spPr>
          <a:xfrm>
            <a:off x="1" y="201686"/>
            <a:ext cx="4250220" cy="78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El crecimiento urbano entre 1997 y 2016 se explica casi en su totalidad por los municipios de la Región</a:t>
            </a:r>
            <a:r>
              <a:rPr lang="en-US" sz="1400" b="1" i="0" u="none" strike="noStrike" cap="none" baseline="30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Google Shape;150;p4"/>
          <p:cNvCxnSpPr/>
          <p:nvPr/>
        </p:nvCxnSpPr>
        <p:spPr>
          <a:xfrm>
            <a:off x="4347152" y="577596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1" name="Google Shape;15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7472" y="-1651"/>
            <a:ext cx="4084871" cy="489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4"/>
          <p:cNvGrpSpPr/>
          <p:nvPr/>
        </p:nvGrpSpPr>
        <p:grpSpPr>
          <a:xfrm>
            <a:off x="257444" y="1598981"/>
            <a:ext cx="4408779" cy="2534701"/>
            <a:chOff x="328321" y="2200835"/>
            <a:chExt cx="4408779" cy="2534701"/>
          </a:xfrm>
        </p:grpSpPr>
        <p:graphicFrame>
          <p:nvGraphicFramePr>
            <p:cNvPr id="154" name="Google Shape;154;p4"/>
            <p:cNvGraphicFramePr/>
            <p:nvPr/>
          </p:nvGraphicFramePr>
          <p:xfrm>
            <a:off x="328321" y="2200835"/>
            <a:ext cx="4408779" cy="25347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5" name="Google Shape;155;p4"/>
            <p:cNvSpPr txBox="1"/>
            <p:nvPr/>
          </p:nvSpPr>
          <p:spPr>
            <a:xfrm>
              <a:off x="963954" y="2813410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39.861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1895116" y="2742427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43.364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2826278" y="2410482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58.672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 txBox="1"/>
            <p:nvPr/>
          </p:nvSpPr>
          <p:spPr>
            <a:xfrm>
              <a:off x="3781689" y="2226606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65.468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 txBox="1"/>
            <p:nvPr/>
          </p:nvSpPr>
          <p:spPr>
            <a:xfrm>
              <a:off x="3026833" y="4442990"/>
              <a:ext cx="105833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33925" rIns="67875" bIns="0" anchor="ctr" anchorCtr="0">
              <a:normAutofit lnSpcReduction="10000"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742"/>
                <a:buFont typeface="Arial"/>
                <a:buNone/>
              </a:pPr>
              <a:r>
                <a:rPr lang="en-US" sz="742" b="1" i="0" u="none" strike="noStrike" cap="none" baseline="300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742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4"/>
          <p:cNvSpPr txBox="1"/>
          <p:nvPr/>
        </p:nvSpPr>
        <p:spPr>
          <a:xfrm>
            <a:off x="1" y="201686"/>
            <a:ext cx="4250220" cy="78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El crecimiento urbano entre 1997 y 2016 se explica casi en su totalidad por los municipios de la Región</a:t>
            </a:r>
            <a:r>
              <a:rPr lang="en-US" sz="1400" b="1" i="0" u="none" strike="noStrike" cap="none" baseline="30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35;p3">
            <a:extLst>
              <a:ext uri="{FF2B5EF4-FFF2-40B4-BE49-F238E27FC236}">
                <a16:creationId xmlns:a16="http://schemas.microsoft.com/office/drawing/2014/main" id="{C4624BB6-F0E4-86B5-3F06-167E4F0C9176}"/>
              </a:ext>
            </a:extLst>
          </p:cNvPr>
          <p:cNvSpPr txBox="1"/>
          <p:nvPr/>
        </p:nvSpPr>
        <p:spPr>
          <a:xfrm>
            <a:off x="257444" y="4320675"/>
            <a:ext cx="4625958" cy="55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Estudio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crecimiento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evolución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huella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urbana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conforman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Bogotá –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Comprende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Bojacá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Cajicá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Chía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Choachí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Cota, El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Rosal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Facatativá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Funza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Fusagasugá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Gachancipá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La Calera, Madrid, Mosquera,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Sibaté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Soacha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Sopó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Tabio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Tenjo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Tocancipá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Zipaquirá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5"/>
          <p:cNvCxnSpPr/>
          <p:nvPr/>
        </p:nvCxnSpPr>
        <p:spPr>
          <a:xfrm>
            <a:off x="4347152" y="577596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2791" y="-26752"/>
            <a:ext cx="4107547" cy="493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5"/>
          <p:cNvGrpSpPr/>
          <p:nvPr/>
        </p:nvGrpSpPr>
        <p:grpSpPr>
          <a:xfrm>
            <a:off x="257444" y="1598981"/>
            <a:ext cx="4408779" cy="2534701"/>
            <a:chOff x="328321" y="2200835"/>
            <a:chExt cx="4408779" cy="2534701"/>
          </a:xfrm>
        </p:grpSpPr>
        <p:graphicFrame>
          <p:nvGraphicFramePr>
            <p:cNvPr id="170" name="Google Shape;170;p5"/>
            <p:cNvGraphicFramePr/>
            <p:nvPr/>
          </p:nvGraphicFramePr>
          <p:xfrm>
            <a:off x="328321" y="2200835"/>
            <a:ext cx="4408779" cy="25347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1" name="Google Shape;171;p5"/>
            <p:cNvSpPr txBox="1"/>
            <p:nvPr/>
          </p:nvSpPr>
          <p:spPr>
            <a:xfrm>
              <a:off x="963954" y="2813410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39.861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1895116" y="2742427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43.364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2826278" y="2410482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58.672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3781689" y="2226606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65.468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3026833" y="4442990"/>
              <a:ext cx="105833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33925" rIns="67875" bIns="0" anchor="ctr" anchorCtr="0">
              <a:normAutofit lnSpcReduction="10000"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742"/>
                <a:buFont typeface="Arial"/>
                <a:buNone/>
              </a:pPr>
              <a:r>
                <a:rPr lang="en-US" sz="742" b="1" i="0" u="none" strike="noStrike" cap="none" baseline="300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742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5"/>
          <p:cNvSpPr txBox="1"/>
          <p:nvPr/>
        </p:nvSpPr>
        <p:spPr>
          <a:xfrm>
            <a:off x="1" y="201686"/>
            <a:ext cx="4250220" cy="78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El crecimiento urbano entre 1997 y 2016 se explica casi en su totalidad por los municipios de la Región</a:t>
            </a:r>
            <a:r>
              <a:rPr lang="en-US" sz="1400" b="1" i="0" u="none" strike="noStrike" cap="none" baseline="30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35;p3">
            <a:extLst>
              <a:ext uri="{FF2B5EF4-FFF2-40B4-BE49-F238E27FC236}">
                <a16:creationId xmlns:a16="http://schemas.microsoft.com/office/drawing/2014/main" id="{D44C80CE-8636-B7ED-0DBC-6E645AAA134C}"/>
              </a:ext>
            </a:extLst>
          </p:cNvPr>
          <p:cNvSpPr txBox="1"/>
          <p:nvPr/>
        </p:nvSpPr>
        <p:spPr>
          <a:xfrm>
            <a:off x="257444" y="4320675"/>
            <a:ext cx="4625958" cy="55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Estudio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crecimiento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evolución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huella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urbana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conforman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Bogotá –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Comprende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Bojacá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Cajicá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Chía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Choachí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Cota, El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Rosal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Facatativá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Funza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Fusagasugá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Gachancipá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La Calera, Madrid, Mosquera,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Sibaté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Soacha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Sopó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Tabio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Tenjo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Tocancipá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Zipaquirá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6"/>
          <p:cNvCxnSpPr/>
          <p:nvPr/>
        </p:nvCxnSpPr>
        <p:spPr>
          <a:xfrm>
            <a:off x="4347152" y="577596"/>
            <a:ext cx="4680000" cy="1650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3" name="Google Shape;18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1395" y="7091"/>
            <a:ext cx="4098943" cy="493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6"/>
          <p:cNvGrpSpPr/>
          <p:nvPr/>
        </p:nvGrpSpPr>
        <p:grpSpPr>
          <a:xfrm>
            <a:off x="257444" y="1598981"/>
            <a:ext cx="4408779" cy="2534701"/>
            <a:chOff x="328321" y="2200835"/>
            <a:chExt cx="4408779" cy="2534701"/>
          </a:xfrm>
        </p:grpSpPr>
        <p:graphicFrame>
          <p:nvGraphicFramePr>
            <p:cNvPr id="186" name="Google Shape;186;p6"/>
            <p:cNvGraphicFramePr/>
            <p:nvPr/>
          </p:nvGraphicFramePr>
          <p:xfrm>
            <a:off x="328321" y="2200835"/>
            <a:ext cx="4408779" cy="25347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7" name="Google Shape;187;p6"/>
            <p:cNvSpPr txBox="1"/>
            <p:nvPr/>
          </p:nvSpPr>
          <p:spPr>
            <a:xfrm>
              <a:off x="963954" y="2813410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39.861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 txBox="1"/>
            <p:nvPr/>
          </p:nvSpPr>
          <p:spPr>
            <a:xfrm>
              <a:off x="1895116" y="2742427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43.364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 txBox="1"/>
            <p:nvPr/>
          </p:nvSpPr>
          <p:spPr>
            <a:xfrm>
              <a:off x="2826278" y="2410482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58.672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"/>
            <p:cNvSpPr txBox="1"/>
            <p:nvPr/>
          </p:nvSpPr>
          <p:spPr>
            <a:xfrm>
              <a:off x="3781689" y="2226606"/>
              <a:ext cx="687929" cy="402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65.468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3026833" y="4442990"/>
              <a:ext cx="105833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33925" rIns="67875" bIns="0" anchor="ctr" anchorCtr="0">
              <a:normAutofit lnSpcReduction="10000"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742"/>
                <a:buFont typeface="Arial"/>
                <a:buNone/>
              </a:pPr>
              <a:r>
                <a:rPr lang="en-US" sz="742" b="1" i="0" u="none" strike="noStrike" cap="none" baseline="300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742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6"/>
          <p:cNvSpPr txBox="1"/>
          <p:nvPr/>
        </p:nvSpPr>
        <p:spPr>
          <a:xfrm>
            <a:off x="1" y="201686"/>
            <a:ext cx="4250220" cy="78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El crecimiento urbano entre 1997 y 2016 se explica casi en su totalidad por los municipios de la Región</a:t>
            </a:r>
            <a:r>
              <a:rPr lang="en-US" sz="1400" b="1" i="0" u="none" strike="noStrike" cap="none" baseline="30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5;p3">
            <a:extLst>
              <a:ext uri="{FF2B5EF4-FFF2-40B4-BE49-F238E27FC236}">
                <a16:creationId xmlns:a16="http://schemas.microsoft.com/office/drawing/2014/main" id="{837C35F5-DAF3-D5D9-A4EC-FEC7DA85DD3C}"/>
              </a:ext>
            </a:extLst>
          </p:cNvPr>
          <p:cNvSpPr txBox="1"/>
          <p:nvPr/>
        </p:nvSpPr>
        <p:spPr>
          <a:xfrm>
            <a:off x="257444" y="4320675"/>
            <a:ext cx="4625958" cy="55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75" tIns="33925" rIns="67875" bIns="339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Estudio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crecimiento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evolución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huella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urbana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conforman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Bogotá –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42"/>
              <a:buFont typeface="Arial"/>
              <a:buNone/>
            </a:pPr>
            <a:r>
              <a:rPr lang="en-US" sz="742" b="0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Comprende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municipios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Bojacá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Cajicá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Chía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Choachí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Cota, El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Rosal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Facatativá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Funza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Fusagasugá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Gachancipá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La Calera, Madrid, Mosquera,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Sibaté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Soacha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Sopó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Tabio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Tenjo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Tocancipá</a:t>
            </a:r>
            <a:r>
              <a:rPr lang="en-US" sz="742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742" b="0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Zipaquirá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3987</Words>
  <Application>Microsoft Office PowerPoint</Application>
  <PresentationFormat>Personalizado</PresentationFormat>
  <Paragraphs>552</Paragraphs>
  <Slides>39</Slides>
  <Notes>37</Notes>
  <HiddenSlides>19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 Black</vt:lpstr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Avances en las tareas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Louis Uniman</dc:creator>
  <cp:lastModifiedBy>ÓscarJulián GómezCortés</cp:lastModifiedBy>
  <cp:revision>3</cp:revision>
  <dcterms:created xsi:type="dcterms:W3CDTF">2020-04-07T16:19:18Z</dcterms:created>
  <dcterms:modified xsi:type="dcterms:W3CDTF">2022-09-27T21:38:17Z</dcterms:modified>
</cp:coreProperties>
</file>