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5075" cx="9050325"/>
  <p:notesSz cx="6858000" cy="9144000"/>
  <p:embeddedFontLst>
    <p:embeddedFont>
      <p:font typeface="Roboto Thin"/>
      <p:regular r:id="rId11"/>
      <p:bold r:id="rId12"/>
      <p:italic r:id="rId13"/>
      <p:boldItalic r:id="rId14"/>
    </p:embeddedFont>
    <p:embeddedFont>
      <p:font typeface="Roboto Medium"/>
      <p:regular r:id="rId15"/>
      <p:bold r:id="rId16"/>
      <p:italic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Arial Narrow"/>
      <p:regular r:id="rId23"/>
      <p:bold r:id="rId24"/>
      <p:italic r:id="rId25"/>
      <p:boldItalic r:id="rId26"/>
    </p:embeddedFon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03">
          <p15:clr>
            <a:srgbClr val="A4A3A4"/>
          </p15:clr>
        </p15:guide>
        <p15:guide id="2" pos="283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/MTxw/+RhhNwjnBnQxBXmVf/d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03" orient="horz"/>
        <p:guide pos="28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ArialNarrow-bold.fntdata"/><Relationship Id="rId23" Type="http://schemas.openxmlformats.org/officeDocument/2006/relationships/font" Target="fonts/ArialNarrow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rialNarrow-boldItalic.fntdata"/><Relationship Id="rId25" Type="http://schemas.openxmlformats.org/officeDocument/2006/relationships/font" Target="fonts/ArialNarrow-italic.fntdata"/><Relationship Id="rId28" Type="http://customschemas.google.com/relationships/presentationmetadata" Target="metadata"/><Relationship Id="rId27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obotoThin-regular.fntdata"/><Relationship Id="rId10" Type="http://schemas.openxmlformats.org/officeDocument/2006/relationships/slide" Target="slides/slide5.xml"/><Relationship Id="rId13" Type="http://schemas.openxmlformats.org/officeDocument/2006/relationships/font" Target="fonts/RobotoThin-italic.fntdata"/><Relationship Id="rId12" Type="http://schemas.openxmlformats.org/officeDocument/2006/relationships/font" Target="fonts/RobotoThin-bold.fntdata"/><Relationship Id="rId15" Type="http://schemas.openxmlformats.org/officeDocument/2006/relationships/font" Target="fonts/RobotoMedium-regular.fntdata"/><Relationship Id="rId14" Type="http://schemas.openxmlformats.org/officeDocument/2006/relationships/font" Target="fonts/RobotoThin-boldItalic.fntdata"/><Relationship Id="rId17" Type="http://schemas.openxmlformats.org/officeDocument/2006/relationships/font" Target="fonts/RobotoMedium-italic.fntdata"/><Relationship Id="rId16" Type="http://schemas.openxmlformats.org/officeDocument/2006/relationships/font" Target="fonts/RobotoMedium-bold.fntdata"/><Relationship Id="rId19" Type="http://schemas.openxmlformats.org/officeDocument/2006/relationships/font" Target="fonts/Roboto-regular.fntdata"/><Relationship Id="rId18" Type="http://schemas.openxmlformats.org/officeDocument/2006/relationships/font" Target="fonts/Roboto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714375" y="1143000"/>
            <a:ext cx="54292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131292" y="842032"/>
            <a:ext cx="6787754" cy="17912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131292" y="2702363"/>
            <a:ext cx="6787754" cy="1242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sz="1782"/>
            </a:lvl1pPr>
            <a:lvl2pPr lvl="1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sz="1485"/>
            </a:lvl2pPr>
            <a:lvl3pPr lvl="2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sz="1336"/>
            </a:lvl3pPr>
            <a:lvl4pPr lvl="3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4pPr>
            <a:lvl5pPr lvl="4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5pPr>
            <a:lvl6pPr lvl="5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6pPr>
            <a:lvl7pPr lvl="6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7pPr>
            <a:lvl8pPr lvl="7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8pPr>
            <a:lvl9pPr lvl="8" algn="ctr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" type="body"/>
          </p:nvPr>
        </p:nvSpPr>
        <p:spPr>
          <a:xfrm rot="5400000">
            <a:off x="2892914" y="-901061"/>
            <a:ext cx="3264511" cy="780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 rot="5400000">
            <a:off x="5272276" y="1478300"/>
            <a:ext cx="4360224" cy="1951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 rot="5400000">
            <a:off x="1312753" y="-416614"/>
            <a:ext cx="4360224" cy="5741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617497" y="1282700"/>
            <a:ext cx="7805917" cy="214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54"/>
              <a:buFont typeface="Calibri"/>
              <a:buNone/>
              <a:defRPr sz="445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617497" y="3443160"/>
            <a:ext cx="7805917" cy="1125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rgbClr val="888888"/>
              </a:buClr>
              <a:buSzPts val="1782"/>
              <a:buNone/>
              <a:defRPr sz="1782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485"/>
              <a:buNone/>
              <a:defRPr sz="148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336"/>
              <a:buNone/>
              <a:defRPr sz="1336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rgbClr val="888888"/>
              </a:buClr>
              <a:buSzPts val="1188"/>
              <a:buNone/>
              <a:defRPr sz="1188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22211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581733" y="1369642"/>
            <a:ext cx="3846394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623389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623390" y="1261261"/>
            <a:ext cx="3828717" cy="618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b="1" sz="1782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485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b="1" sz="1336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623390" y="1879386"/>
            <a:ext cx="3828717" cy="2764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581734" y="1261261"/>
            <a:ext cx="3847572" cy="618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782"/>
              <a:buNone/>
              <a:defRPr b="1" sz="1782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485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None/>
              <a:defRPr b="1" sz="1336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b="1" sz="1188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581734" y="1879386"/>
            <a:ext cx="3847572" cy="2764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412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375"/>
              <a:buChar char="•"/>
              <a:defRPr sz="2375"/>
            </a:lvl1pPr>
            <a:lvl2pPr indent="-360553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2078"/>
              <a:buChar char="•"/>
              <a:defRPr sz="2078"/>
            </a:lvl2pPr>
            <a:lvl3pPr indent="-341757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Char char="•"/>
              <a:defRPr sz="1782"/>
            </a:lvl3pPr>
            <a:lvl4pPr indent="-322897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4pPr>
            <a:lvl5pPr indent="-322897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5pPr>
            <a:lvl6pPr indent="-322897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6pPr>
            <a:lvl7pPr indent="-322897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7pPr>
            <a:lvl8pPr indent="-322897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8pPr>
            <a:lvl9pPr indent="-322897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Char char="•"/>
              <a:defRPr sz="1485"/>
            </a:lvl9pPr>
          </a:lstStyle>
          <a:p/>
        </p:txBody>
      </p:sp>
      <p:sp>
        <p:nvSpPr>
          <p:cNvPr id="61" name="Google Shape;61;p17"/>
          <p:cNvSpPr txBox="1"/>
          <p:nvPr>
            <p:ph idx="2" type="body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/>
          <p:nvPr>
            <p:ph type="title"/>
          </p:nvPr>
        </p:nvSpPr>
        <p:spPr>
          <a:xfrm>
            <a:off x="623390" y="343006"/>
            <a:ext cx="2918969" cy="12005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5"/>
              <a:buFont typeface="Calibri"/>
              <a:buNone/>
              <a:defRPr sz="2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/>
          <p:nvPr>
            <p:ph idx="2" type="pic"/>
          </p:nvPr>
        </p:nvSpPr>
        <p:spPr>
          <a:xfrm>
            <a:off x="3847572" y="740798"/>
            <a:ext cx="4581734" cy="365634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623390" y="1543526"/>
            <a:ext cx="2918969" cy="2859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1188"/>
              <a:buNone/>
              <a:defRPr sz="1188"/>
            </a:lvl1pPr>
            <a:lvl2pPr indent="-228600" lvl="1" marL="914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039"/>
              <a:buNone/>
              <a:defRPr sz="1039"/>
            </a:lvl2pPr>
            <a:lvl3pPr indent="-228600" lvl="2" marL="1371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891"/>
              <a:buNone/>
              <a:defRPr sz="891"/>
            </a:lvl3pPr>
            <a:lvl4pPr indent="-228600" lvl="3" marL="1828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4pPr>
            <a:lvl5pPr indent="-228600" lvl="4" marL="22860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5pPr>
            <a:lvl6pPr indent="-228600" lvl="5" marL="27432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6pPr>
            <a:lvl7pPr indent="-228600" lvl="6" marL="32004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7pPr>
            <a:lvl8pPr indent="-228600" lvl="7" marL="36576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8pPr>
            <a:lvl9pPr indent="-228600" lvl="8" marL="411480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742"/>
              <a:buNone/>
              <a:defRPr sz="742"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622211" y="273929"/>
            <a:ext cx="7805917" cy="994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66"/>
              <a:buFont typeface="Calibri"/>
              <a:buNone/>
              <a:defRPr b="0" i="0" sz="326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622211" y="1369642"/>
            <a:ext cx="7805917" cy="3264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553" lvl="0" marL="457200" marR="0" rtl="0" algn="l">
              <a:lnSpc>
                <a:spcPct val="90000"/>
              </a:lnSpc>
              <a:spcBef>
                <a:spcPts val="742"/>
              </a:spcBef>
              <a:spcAft>
                <a:spcPts val="0"/>
              </a:spcAft>
              <a:buClr>
                <a:schemeClr val="dk1"/>
              </a:buClr>
              <a:buSzPts val="2078"/>
              <a:buFont typeface="Arial"/>
              <a:buChar char="•"/>
              <a:defRPr b="0" i="0" sz="20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1757" lvl="1" marL="9144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782"/>
              <a:buFont typeface="Arial"/>
              <a:buChar char="•"/>
              <a:defRPr b="0" i="0" sz="178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2897" lvl="2" marL="13716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•"/>
              <a:defRPr b="0" i="0" sz="14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3436" lvl="3" marL="18288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3435" lvl="4" marL="22860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3435" lvl="5" marL="27432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3435" lvl="6" marL="32004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3435" lvl="7" marL="36576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3435" lvl="8" marL="4114800" marR="0" rtl="0" algn="l">
              <a:lnSpc>
                <a:spcPct val="9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1336"/>
              <a:buFont typeface="Arial"/>
              <a:buChar char="•"/>
              <a:defRPr b="0" i="0" sz="133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62221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2997925" y="4768735"/>
            <a:ext cx="3054489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391801" y="4768735"/>
            <a:ext cx="2036326" cy="2739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"/>
              <a:buFont typeface="Arial"/>
              <a:buNone/>
              <a:defRPr b="0" i="0" sz="891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JI_0579.jpg" id="88" name="Google Shape;88;p1"/>
          <p:cNvPicPr preferRelativeResize="0"/>
          <p:nvPr/>
        </p:nvPicPr>
        <p:blipFill rotWithShape="1">
          <a:blip r:embed="rId3">
            <a:alphaModFix/>
          </a:blip>
          <a:srcRect b="-557" l="0" r="0" t="0"/>
          <a:stretch/>
        </p:blipFill>
        <p:spPr>
          <a:xfrm>
            <a:off x="1" y="-82025"/>
            <a:ext cx="9198466" cy="532980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" y="99743"/>
            <a:ext cx="9198466" cy="5292094"/>
          </a:xfrm>
          <a:prstGeom prst="rect">
            <a:avLst/>
          </a:prstGeom>
          <a:solidFill>
            <a:srgbClr val="0C0C0C">
              <a:alpha val="4313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b="0" i="0" lang="en-US" sz="99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79982" y="1847412"/>
            <a:ext cx="80385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Comité Sectorial de Gestión y Desempeño del Sector 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Sesión extraordinaria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Septiembre </a:t>
            </a:r>
            <a:r>
              <a:rPr b="0" i="0" lang="en-US" sz="1800" u="none" cap="none" strike="noStrike">
                <a:solidFill>
                  <a:srgbClr val="92D050"/>
                </a:solidFill>
                <a:latin typeface="Arial Black"/>
                <a:ea typeface="Arial Black"/>
                <a:cs typeface="Arial Black"/>
                <a:sym typeface="Arial Black"/>
              </a:rPr>
              <a:t>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t/>
            </a:r>
            <a:endParaRPr b="1" i="0" sz="6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Imagen que contiene dibujo&#10;&#10;Descripción generada automáticamente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8214" y="4408785"/>
            <a:ext cx="2882036" cy="63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280331" y="342284"/>
            <a:ext cx="3761547" cy="323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b="1" i="0" lang="en-US" sz="1782" u="none" cap="none" strike="noStrik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1" i="0" sz="1485" u="none" cap="none" strike="noStrik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2095924" y="1201741"/>
            <a:ext cx="0" cy="1592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2"/>
          <p:cNvCxnSpPr/>
          <p:nvPr/>
        </p:nvCxnSpPr>
        <p:spPr>
          <a:xfrm>
            <a:off x="3345922" y="1228376"/>
            <a:ext cx="0" cy="1592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2"/>
          <p:cNvCxnSpPr/>
          <p:nvPr/>
        </p:nvCxnSpPr>
        <p:spPr>
          <a:xfrm>
            <a:off x="4549406" y="1228376"/>
            <a:ext cx="0" cy="1592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2"/>
          <p:cNvSpPr/>
          <p:nvPr/>
        </p:nvSpPr>
        <p:spPr>
          <a:xfrm>
            <a:off x="3060700" y="3911600"/>
            <a:ext cx="5989638" cy="123348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57369" l="0" r="0" t="0"/>
          <a:stretch/>
        </p:blipFill>
        <p:spPr>
          <a:xfrm>
            <a:off x="3060700" y="3798214"/>
            <a:ext cx="5989638" cy="134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408795" y="1228376"/>
            <a:ext cx="3357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2376138" y="1228376"/>
            <a:ext cx="5784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3750738" y="1228376"/>
            <a:ext cx="3720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4885594" y="1228376"/>
            <a:ext cx="5784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800204" y="1778188"/>
            <a:ext cx="14328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500" lIns="45000" spcFirstLastPara="1" rIns="45000" wrap="square" tIns="22500">
            <a:spAutoFit/>
          </a:bodyPr>
          <a:lstStyle/>
          <a:p>
            <a:pPr indent="0" lvl="0" marL="1876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F7F7F"/>
                </a:solidFill>
              </a:rPr>
              <a:t>Seguimiento cifras siniestralidad - SDM</a:t>
            </a:r>
            <a:endParaRPr sz="1200">
              <a:solidFill>
                <a:srgbClr val="7F7F7F"/>
              </a:solidFill>
            </a:endParaRPr>
          </a:p>
          <a:p>
            <a:pPr indent="0" lvl="0" marL="1876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7F7F7F"/>
              </a:solidFill>
            </a:endParaRPr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4549406" y="1778190"/>
            <a:ext cx="1276800" cy="17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500" lIns="45000" spcFirstLastPara="1" rIns="45000" wrap="square" tIns="22500">
            <a:spAutoFit/>
          </a:bodyPr>
          <a:lstStyle/>
          <a:p>
            <a:pPr indent="0" lvl="0" marL="1876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7F7F7F"/>
                </a:solidFill>
              </a:rPr>
              <a:t>Agencia Regional de Movilidad en el marco de la Región Metropolitana Bogotá Cundinamarca - SDM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76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036357" y="1717599"/>
            <a:ext cx="1059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Verificación de quórum y declaración de la instalación de la sesión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2134884" y="1731730"/>
            <a:ext cx="136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Aprobación del orden del día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416881" y="1731730"/>
            <a:ext cx="127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Seguimiento compromisos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"/>
          <p:cNvCxnSpPr/>
          <p:nvPr/>
        </p:nvCxnSpPr>
        <p:spPr>
          <a:xfrm>
            <a:off x="5838482" y="1265022"/>
            <a:ext cx="0" cy="1592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2"/>
          <p:cNvSpPr/>
          <p:nvPr/>
        </p:nvSpPr>
        <p:spPr>
          <a:xfrm>
            <a:off x="6159364" y="1228376"/>
            <a:ext cx="5784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>
            <a:off x="7194157" y="1283372"/>
            <a:ext cx="0" cy="1592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2"/>
          <p:cNvSpPr txBox="1"/>
          <p:nvPr/>
        </p:nvSpPr>
        <p:spPr>
          <a:xfrm>
            <a:off x="7205698" y="1812625"/>
            <a:ext cx="10596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500" lIns="45000" spcFirstLastPara="1" rIns="45000" wrap="square" tIns="22500">
            <a:spAutoFit/>
          </a:bodyPr>
          <a:lstStyle/>
          <a:p>
            <a:pPr indent="0" lvl="0" marL="1876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Varios</a:t>
            </a:r>
            <a:endParaRPr b="0" i="0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445805" y="1229338"/>
            <a:ext cx="578400" cy="57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500" lIns="45000" spcFirstLastPara="1" rIns="45000" wrap="square" tIns="22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81B36"/>
                </a:solidFill>
                <a:latin typeface="Arial Narrow"/>
                <a:ea typeface="Arial Narrow"/>
                <a:cs typeface="Arial Narrow"/>
                <a:sym typeface="Arial Narrow"/>
              </a:rPr>
              <a:t>7</a:t>
            </a:r>
            <a:endParaRPr b="0" i="0" sz="1400" u="none" cap="none" strike="noStrike">
              <a:solidFill>
                <a:srgbClr val="181B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137"/>
            <a:ext cx="9050338" cy="422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388173" y="4415372"/>
            <a:ext cx="79437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Seguimiento compromisos</a:t>
            </a:r>
            <a:endParaRPr b="0" i="0" sz="2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>
            <a:off x="2644382" y="656965"/>
            <a:ext cx="3761400" cy="32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82"/>
              <a:buFont typeface="Arial"/>
              <a:buNone/>
            </a:pPr>
            <a:r>
              <a:rPr b="1" i="0" lang="en-US" sz="1782" u="none" cap="none" strike="noStrike">
                <a:solidFill>
                  <a:srgbClr val="3F3F3F"/>
                </a:solidFill>
                <a:latin typeface="Arial Black"/>
                <a:ea typeface="Arial Black"/>
                <a:cs typeface="Arial Black"/>
                <a:sym typeface="Arial Black"/>
              </a:rPr>
              <a:t>Compromisos</a:t>
            </a:r>
            <a:endParaRPr b="1" i="0" sz="1485" u="none" cap="none" strike="noStrike">
              <a:solidFill>
                <a:srgbClr val="3F3F3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30" name="Google Shape;130;p7"/>
          <p:cNvGrpSpPr/>
          <p:nvPr/>
        </p:nvGrpSpPr>
        <p:grpSpPr>
          <a:xfrm>
            <a:off x="499027" y="1419659"/>
            <a:ext cx="6935083" cy="1654118"/>
            <a:chOff x="1593000" y="2322568"/>
            <a:chExt cx="5957975" cy="643500"/>
          </a:xfrm>
        </p:grpSpPr>
        <p:sp>
          <p:nvSpPr>
            <p:cNvPr id="131" name="Google Shape;131;p7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0500" lIns="90500" spcFirstLastPara="1" rIns="90500" wrap="square" tIns="9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0500" lIns="90500" spcFirstLastPara="1" rIns="90500" wrap="square" tIns="9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0500" lIns="90500" spcFirstLastPara="1" rIns="90500" wrap="square" tIns="9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0" lIns="90500" spcFirstLastPara="1" rIns="90500" wrap="square" tIns="905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Presentar ejercicio de modelación frente a las obras que adelantará la ciudad y los Planes de Manejo de Tránsito (PMT).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6862"/>
                </a:srgbClr>
              </a:outerShdw>
            </a:effectLst>
          </p:spPr>
          <p:txBody>
            <a:bodyPr anchorCtr="0" anchor="ctr" bIns="90500" lIns="90500" spcFirstLastPara="1" rIns="90500" wrap="square" tIns="905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90500" lIns="90500" spcFirstLastPara="1" rIns="90500" wrap="square" tIns="905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26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500" lIns="90500" spcFirstLastPara="1" rIns="90500" wrap="square" tIns="90500">
              <a:noAutofit/>
            </a:bodyPr>
            <a:lstStyle/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00" u="none" cap="none" strike="noStrik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Agendado para la sesión de hoy, </a:t>
              </a:r>
              <a:r>
                <a:rPr lang="en-US" sz="13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septiembre </a:t>
              </a:r>
              <a:r>
                <a:rPr b="0" i="0" lang="en-US" sz="1300" u="none" cap="none" strike="noStrik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29 de 2022, sin </a:t>
              </a:r>
              <a:r>
                <a:rPr lang="en-US" sz="1300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rPr>
                <a:t>embargo, actualmente se avanza en el ejercicio de modelación el cual no ha culminado, dicho ejercicio se presentará en la próxima sesión del comité sectorial.</a:t>
              </a:r>
              <a:endParaRPr b="0" i="0" sz="1300" u="none" cap="none" strike="noStrik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8" name="Google Shape;138;p7"/>
          <p:cNvSpPr/>
          <p:nvPr/>
        </p:nvSpPr>
        <p:spPr>
          <a:xfrm>
            <a:off x="7434099" y="1420825"/>
            <a:ext cx="1003800" cy="1651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90500" lIns="90500" spcFirstLastPara="1" rIns="90500" wrap="square" tIns="90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SDM</a:t>
            </a:r>
            <a:endParaRPr b="1" i="0" sz="2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/>
        </p:nvSpPr>
        <p:spPr>
          <a:xfrm>
            <a:off x="3144662" y="1980238"/>
            <a:ext cx="3088218" cy="914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45"/>
              <a:buFont typeface="Arial"/>
              <a:buNone/>
            </a:pPr>
            <a:r>
              <a:rPr b="0" i="0" lang="en-US" sz="5345" u="none" cap="none" strike="noStrike">
                <a:solidFill>
                  <a:srgbClr val="BED000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201650" y="38"/>
            <a:ext cx="1081500" cy="5145000"/>
          </a:xfrm>
          <a:prstGeom prst="rect">
            <a:avLst/>
          </a:prstGeom>
          <a:solidFill>
            <a:srgbClr val="4C53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5"/>
              <a:buFont typeface="Arial"/>
              <a:buNone/>
            </a:pPr>
            <a:r>
              <a:rPr b="0" i="0" lang="en-US" sz="99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go-Verde.png"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579" y="3950763"/>
            <a:ext cx="2885301" cy="6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2020-04-07T16:19:18Z</dcterms:created>
  <dc:creator>David Louis Uniman</dc:creator>
</cp:coreProperties>
</file>