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5"/>
  </p:notesMasterIdLst>
  <p:handoutMasterIdLst>
    <p:handoutMasterId r:id="rId26"/>
  </p:handoutMasterIdLst>
  <p:sldIdLst>
    <p:sldId id="293" r:id="rId3"/>
    <p:sldId id="548" r:id="rId4"/>
    <p:sldId id="545" r:id="rId5"/>
    <p:sldId id="546" r:id="rId6"/>
    <p:sldId id="543" r:id="rId7"/>
    <p:sldId id="342" r:id="rId8"/>
    <p:sldId id="542" r:id="rId9"/>
    <p:sldId id="552" r:id="rId10"/>
    <p:sldId id="560" r:id="rId11"/>
    <p:sldId id="561" r:id="rId12"/>
    <p:sldId id="306" r:id="rId13"/>
    <p:sldId id="562" r:id="rId14"/>
    <p:sldId id="563" r:id="rId15"/>
    <p:sldId id="558" r:id="rId16"/>
    <p:sldId id="555" r:id="rId17"/>
    <p:sldId id="554" r:id="rId18"/>
    <p:sldId id="556" r:id="rId19"/>
    <p:sldId id="557" r:id="rId20"/>
    <p:sldId id="304" r:id="rId21"/>
    <p:sldId id="290" r:id="rId22"/>
    <p:sldId id="292" r:id="rId23"/>
    <p:sldId id="303" r:id="rId2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D7E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7" autoAdjust="0"/>
    <p:restoredTop sz="93373"/>
  </p:normalViewPr>
  <p:slideViewPr>
    <p:cSldViewPr>
      <p:cViewPr varScale="1">
        <p:scale>
          <a:sx n="67" d="100"/>
          <a:sy n="67" d="100"/>
        </p:scale>
        <p:origin x="95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1262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47D68E0-6784-43D6-8732-590E6650E5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EA2803-3076-4117-9AC3-8870A23DAB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9B72E-9197-4E1D-BDB9-CDFC07D16981}" type="datetimeFigureOut">
              <a:rPr lang="es-CO" smtClean="0"/>
              <a:t>16/07/2021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9E4D23B-ED20-4F70-AEE5-BDDC62A0DA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ACD91B2-74FE-4ACD-A58E-2BD723BB3E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3D302-612C-4266-A5BB-A37D0AB92C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523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82080-B6FA-4860-9E43-03FDEE791ADF}" type="datetimeFigureOut">
              <a:rPr lang="es-CO" smtClean="0"/>
              <a:t>16/07/2021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979C1-788F-45AD-AF68-C17A86548E7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509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979C1-788F-45AD-AF68-C17A86548E7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736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4021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979C1-788F-45AD-AF68-C17A86548E79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98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9B918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17975"/>
          </a:xfrm>
        </p:spPr>
        <p:txBody>
          <a:bodyPr/>
          <a:lstStyle>
            <a:lvl1pPr>
              <a:defRPr>
                <a:solidFill>
                  <a:srgbClr val="4C531E"/>
                </a:solidFill>
                <a:latin typeface="+mj-lt"/>
              </a:defRPr>
            </a:lvl1pPr>
            <a:lvl2pPr>
              <a:defRPr>
                <a:solidFill>
                  <a:srgbClr val="4C531E"/>
                </a:solidFill>
                <a:latin typeface="+mj-lt"/>
              </a:defRPr>
            </a:lvl2pPr>
            <a:lvl3pPr>
              <a:defRPr>
                <a:solidFill>
                  <a:srgbClr val="4C531E"/>
                </a:solidFill>
                <a:latin typeface="+mj-lt"/>
              </a:defRPr>
            </a:lvl3pPr>
            <a:lvl4pPr>
              <a:defRPr>
                <a:solidFill>
                  <a:srgbClr val="4C531E"/>
                </a:solidFill>
                <a:latin typeface="+mj-lt"/>
              </a:defRPr>
            </a:lvl4pPr>
            <a:lvl5pPr>
              <a:defRPr>
                <a:solidFill>
                  <a:srgbClr val="4C531E"/>
                </a:solidFill>
                <a:latin typeface="+mj-lt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868333" cy="4117975"/>
          </a:xfrm>
        </p:spPr>
        <p:txBody>
          <a:bodyPr/>
          <a:lstStyle>
            <a:lvl1pPr>
              <a:defRPr>
                <a:solidFill>
                  <a:srgbClr val="4C531E"/>
                </a:solidFill>
                <a:latin typeface="+mj-lt"/>
              </a:defRPr>
            </a:lvl1pPr>
            <a:lvl2pPr>
              <a:defRPr>
                <a:solidFill>
                  <a:srgbClr val="4C531E"/>
                </a:solidFill>
                <a:latin typeface="+mj-lt"/>
              </a:defRPr>
            </a:lvl2pPr>
            <a:lvl3pPr>
              <a:defRPr>
                <a:solidFill>
                  <a:srgbClr val="4C531E"/>
                </a:solidFill>
                <a:latin typeface="+mj-lt"/>
              </a:defRPr>
            </a:lvl3pPr>
            <a:lvl4pPr>
              <a:defRPr>
                <a:solidFill>
                  <a:srgbClr val="4C531E"/>
                </a:solidFill>
                <a:latin typeface="+mj-lt"/>
              </a:defRPr>
            </a:lvl4pPr>
            <a:lvl5pPr>
              <a:defRPr>
                <a:solidFill>
                  <a:srgbClr val="4C531E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3" r="92973"/>
          <a:stretch/>
        </p:blipFill>
        <p:spPr>
          <a:xfrm>
            <a:off x="0" y="5000368"/>
            <a:ext cx="856735" cy="18576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9103" y="5617206"/>
            <a:ext cx="1447184" cy="91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5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1482811" y="1501303"/>
            <a:ext cx="9144000" cy="2387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b"/>
          <a:lstStyle>
            <a:lvl1pPr algn="ctr">
              <a:defRPr sz="6000" b="1">
                <a:ln>
                  <a:solidFill>
                    <a:schemeClr val="bg1"/>
                  </a:solidFill>
                </a:ln>
                <a:solidFill>
                  <a:srgbClr val="4C531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9" name="Subtítulo 2"/>
          <p:cNvSpPr>
            <a:spLocks noGrp="1"/>
          </p:cNvSpPr>
          <p:nvPr>
            <p:ph type="subTitle" idx="1"/>
          </p:nvPr>
        </p:nvSpPr>
        <p:spPr>
          <a:xfrm>
            <a:off x="1482811" y="4046881"/>
            <a:ext cx="9144000" cy="165576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s-CO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9353550" y="6682016"/>
            <a:ext cx="1085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FO-CO-03 V4</a:t>
            </a:r>
          </a:p>
        </p:txBody>
      </p:sp>
    </p:spTree>
    <p:extLst>
      <p:ext uri="{BB962C8B-B14F-4D97-AF65-F5344CB8AC3E}">
        <p14:creationId xmlns:p14="http://schemas.microsoft.com/office/powerpoint/2010/main" val="139349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780C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5F68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780C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771904" y="1809858"/>
            <a:ext cx="2726690" cy="4417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780C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48805" y="1843786"/>
            <a:ext cx="2746375" cy="347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780C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780C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631743" y="0"/>
            <a:ext cx="2560257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2715817"/>
            <a:ext cx="10515600" cy="1846659"/>
          </a:xfrm>
        </p:spPr>
        <p:txBody>
          <a:bodyPr anchor="b"/>
          <a:lstStyle>
            <a:lvl1pPr>
              <a:defRPr sz="6000" b="1">
                <a:solidFill>
                  <a:srgbClr val="C9D41E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4C531E"/>
                </a:solidFill>
                <a:latin typeface="+mj-lt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2391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0130" y="1311833"/>
            <a:ext cx="9144000" cy="2387600"/>
          </a:xfrm>
          <a:ln>
            <a:solidFill>
              <a:schemeClr val="bg1"/>
            </a:solidFill>
          </a:ln>
        </p:spPr>
        <p:txBody>
          <a:bodyPr anchor="b"/>
          <a:lstStyle>
            <a:lvl1pPr algn="ctr">
              <a:defRPr sz="6000" b="1">
                <a:ln>
                  <a:solidFill>
                    <a:schemeClr val="tx1"/>
                  </a:solidFill>
                </a:ln>
                <a:solidFill>
                  <a:srgbClr val="C9D41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0130" y="3791508"/>
            <a:ext cx="9144000" cy="1655762"/>
          </a:xfrm>
          <a:ln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effectLst>
                  <a:glow rad="101600">
                    <a:srgbClr val="A9B918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7"/>
          <a:stretch/>
        </p:blipFill>
        <p:spPr>
          <a:xfrm>
            <a:off x="8138984" y="0"/>
            <a:ext cx="4053016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 userDrawn="1"/>
        </p:nvSpPr>
        <p:spPr>
          <a:xfrm>
            <a:off x="9353550" y="6682016"/>
            <a:ext cx="1085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FO-CO-03 V4</a:t>
            </a:r>
          </a:p>
        </p:txBody>
      </p:sp>
    </p:spTree>
    <p:extLst>
      <p:ext uri="{BB962C8B-B14F-4D97-AF65-F5344CB8AC3E}">
        <p14:creationId xmlns:p14="http://schemas.microsoft.com/office/powerpoint/2010/main" val="154865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9D41E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531E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62013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>
            <a:lvl1pPr>
              <a:defRPr b="1">
                <a:solidFill>
                  <a:srgbClr val="A9B918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380133" cy="4126442"/>
          </a:xfrm>
        </p:spPr>
        <p:txBody>
          <a:bodyPr/>
          <a:lstStyle>
            <a:lvl1pPr algn="just">
              <a:defRPr>
                <a:solidFill>
                  <a:srgbClr val="4C531E"/>
                </a:solidFill>
                <a:latin typeface="+mj-lt"/>
              </a:defRPr>
            </a:lvl1pPr>
            <a:lvl2pPr algn="just">
              <a:defRPr>
                <a:solidFill>
                  <a:srgbClr val="4C531E"/>
                </a:solidFill>
                <a:latin typeface="+mj-lt"/>
              </a:defRPr>
            </a:lvl2pPr>
            <a:lvl3pPr algn="just">
              <a:defRPr>
                <a:solidFill>
                  <a:srgbClr val="4C531E"/>
                </a:solidFill>
                <a:latin typeface="+mj-lt"/>
              </a:defRPr>
            </a:lvl3pPr>
            <a:lvl4pPr algn="just">
              <a:defRPr>
                <a:solidFill>
                  <a:srgbClr val="4C531E"/>
                </a:solidFill>
                <a:latin typeface="+mj-lt"/>
              </a:defRPr>
            </a:lvl4pPr>
            <a:lvl5pPr algn="just">
              <a:defRPr>
                <a:solidFill>
                  <a:srgbClr val="4C531E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3" r="92973"/>
          <a:stretch/>
        </p:blipFill>
        <p:spPr>
          <a:xfrm>
            <a:off x="0" y="5000368"/>
            <a:ext cx="856735" cy="18576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9103" y="5617206"/>
            <a:ext cx="1447184" cy="91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5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631743" y="0"/>
            <a:ext cx="2560257" cy="6857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70201" y="313358"/>
            <a:ext cx="7247255" cy="1800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780C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50567" y="2374138"/>
            <a:ext cx="8690864" cy="2586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5F68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5"/>
          <a:stretch/>
        </p:blipFill>
        <p:spPr>
          <a:xfrm>
            <a:off x="9498226" y="0"/>
            <a:ext cx="26937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97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801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7B43C-F43F-4027-9C7A-133BA336211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16/07/2021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AE475-6AC6-48A1-A88A-6867698AA64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 userDrawn="1"/>
        </p:nvSpPr>
        <p:spPr>
          <a:xfrm>
            <a:off x="9353550" y="6682016"/>
            <a:ext cx="1085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FO-CO-03 V4</a:t>
            </a:r>
          </a:p>
        </p:txBody>
      </p:sp>
    </p:spTree>
    <p:extLst>
      <p:ext uri="{BB962C8B-B14F-4D97-AF65-F5344CB8AC3E}">
        <p14:creationId xmlns:p14="http://schemas.microsoft.com/office/powerpoint/2010/main" val="10820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CO" sz="4400" b="1" kern="1200" dirty="0">
          <a:solidFill>
            <a:srgbClr val="A9B918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Clr>
          <a:srgbClr val="A9B91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Clr>
          <a:srgbClr val="A9B91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Clr>
          <a:srgbClr val="A9B918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Clr>
          <a:srgbClr val="A9B91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Clr>
          <a:srgbClr val="A9B91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contratoidumurcon@gmail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8664" y="574916"/>
            <a:ext cx="9144000" cy="2387600"/>
          </a:xfrm>
        </p:spPr>
        <p:txBody>
          <a:bodyPr>
            <a:normAutofit/>
          </a:bodyPr>
          <a:lstStyle/>
          <a:p>
            <a:r>
              <a:rPr lang="es-MX" dirty="0"/>
              <a:t>IDU - OTC</a:t>
            </a:r>
            <a:br>
              <a:rPr lang="es-MX" dirty="0"/>
            </a:br>
            <a:r>
              <a:rPr lang="es-MX" sz="4400" dirty="0"/>
              <a:t>RENDICIÓN DE CUENTAS  LOCALIDAD USAQUÉN AÑO 2020</a:t>
            </a:r>
            <a:endParaRPr lang="es-CO" sz="4400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Víctor Alarcón</a:t>
            </a:r>
          </a:p>
          <a:p>
            <a:r>
              <a:rPr lang="es-ES" dirty="0"/>
              <a:t>Gestor Social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6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24" y="-8712"/>
            <a:ext cx="8886825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4E0F0641-A1FF-498A-A4EC-97123F03E023}"/>
              </a:ext>
            </a:extLst>
          </p:cNvPr>
          <p:cNvSpPr txBox="1"/>
          <p:nvPr/>
        </p:nvSpPr>
        <p:spPr>
          <a:xfrm>
            <a:off x="2158794" y="304800"/>
            <a:ext cx="6984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/>
              <a:t>Construcción de la Avenida Laureano Gómez (</a:t>
            </a:r>
            <a:r>
              <a:rPr lang="es-CO" sz="2800" b="1" dirty="0" err="1"/>
              <a:t>Ak</a:t>
            </a:r>
            <a:r>
              <a:rPr lang="es-CO" sz="2800" b="1" dirty="0"/>
              <a:t> 9) desde  La Av. San José (Ac 170) hasta la Calle 193, contrato IDU-1551-20217</a:t>
            </a:r>
            <a:endParaRPr lang="es-MX" sz="2800" b="1" dirty="0"/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4E0F0641-A1FF-498A-A4EC-97123F03E023}"/>
              </a:ext>
            </a:extLst>
          </p:cNvPr>
          <p:cNvSpPr txBox="1"/>
          <p:nvPr/>
        </p:nvSpPr>
        <p:spPr>
          <a:xfrm>
            <a:off x="1905000" y="2362200"/>
            <a:ext cx="6984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dirty="0"/>
              <a:t>Fecha Inicio: </a:t>
            </a:r>
            <a:r>
              <a:rPr lang="es-CO" sz="2400" dirty="0"/>
              <a:t>3 de enero 2021</a:t>
            </a:r>
          </a:p>
          <a:p>
            <a:pPr algn="ctr"/>
            <a:r>
              <a:rPr lang="es-ES" sz="2400" b="1" dirty="0"/>
              <a:t>Fecha Finalización: </a:t>
            </a:r>
            <a:r>
              <a:rPr lang="es-ES" sz="2400" dirty="0"/>
              <a:t>22 de Julio 2022</a:t>
            </a:r>
            <a:endParaRPr lang="es-MX" sz="2400" dirty="0"/>
          </a:p>
        </p:txBody>
      </p:sp>
      <p:sp>
        <p:nvSpPr>
          <p:cNvPr id="11" name="CuadroTexto 2"/>
          <p:cNvSpPr txBox="1"/>
          <p:nvPr/>
        </p:nvSpPr>
        <p:spPr>
          <a:xfrm>
            <a:off x="3644787" y="3733800"/>
            <a:ext cx="3505200" cy="2616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ea typeface="Verdana" panose="020B0604030504040204" pitchFamily="34" charset="0"/>
                <a:cs typeface="Arial" panose="020B0604020202020204" pitchFamily="34" charset="0"/>
              </a:rPr>
              <a:t>Punto IDU</a:t>
            </a:r>
            <a:r>
              <a:rPr lang="es-CO" sz="1600" dirty="0"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s-ES" sz="1600" dirty="0">
                <a:ea typeface="Verdana" panose="020B0604030504040204" pitchFamily="34" charset="0"/>
                <a:cs typeface="Arial" panose="020B0604020202020204" pitchFamily="34" charset="0"/>
              </a:rPr>
              <a:t>Carrera. 9 con Calle 183 Costado Nororiental</a:t>
            </a:r>
          </a:p>
          <a:p>
            <a:pPr algn="ctr"/>
            <a:r>
              <a:rPr lang="es-CO" sz="1600" b="1" dirty="0">
                <a:ea typeface="Verdana" panose="020B0604030504040204" pitchFamily="34" charset="0"/>
                <a:cs typeface="Arial" panose="020B0604020202020204" pitchFamily="34" charset="0"/>
              </a:rPr>
              <a:t>Horario de atención: </a:t>
            </a:r>
          </a:p>
          <a:p>
            <a:pPr algn="ctr"/>
            <a:r>
              <a:rPr lang="es-CO" sz="1600" dirty="0">
                <a:ea typeface="Verdana" panose="020B0604030504040204" pitchFamily="34" charset="0"/>
                <a:cs typeface="Arial" panose="020B0604020202020204" pitchFamily="34" charset="0"/>
              </a:rPr>
              <a:t>Lunes a viernes de 9:00 a.m. a 12:00 m y de 2:00 pm a 4:00 p.m.</a:t>
            </a:r>
          </a:p>
          <a:p>
            <a:pPr algn="ctr"/>
            <a:r>
              <a:rPr lang="es-CO" sz="1600" b="1" dirty="0">
                <a:ea typeface="Verdana" panose="020B0604030504040204" pitchFamily="34" charset="0"/>
                <a:cs typeface="Arial" panose="020B0604020202020204" pitchFamily="34" charset="0"/>
              </a:rPr>
              <a:t>Líneas telefónicas: </a:t>
            </a:r>
            <a:r>
              <a:rPr lang="es-CO" sz="1600" dirty="0">
                <a:ea typeface="Verdana" panose="020B0604030504040204" pitchFamily="34" charset="0"/>
                <a:cs typeface="Arial" panose="020B0604020202020204" pitchFamily="34" charset="0"/>
              </a:rPr>
              <a:t>3213467358</a:t>
            </a:r>
          </a:p>
          <a:p>
            <a:pPr algn="ctr"/>
            <a:r>
              <a:rPr lang="es-CO" sz="1600" b="1" dirty="0">
                <a:ea typeface="Verdana" panose="020B0604030504040204" pitchFamily="34" charset="0"/>
                <a:cs typeface="Arial" panose="020B0604020202020204" pitchFamily="34" charset="0"/>
              </a:rPr>
              <a:t>Correo electrónico: </a:t>
            </a:r>
            <a:r>
              <a:rPr lang="es-CO" sz="1600" dirty="0">
                <a:ea typeface="Verdana" panose="020B060403050404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contratoidumurcon@gmail.com</a:t>
            </a:r>
            <a:endParaRPr lang="es-CO" sz="1600" dirty="0">
              <a:cs typeface="Arial" panose="020B0604020202020204" pitchFamily="34" charset="0"/>
            </a:endParaRPr>
          </a:p>
          <a:p>
            <a:pPr algn="ctr"/>
            <a:endParaRPr lang="es-CO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3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093C2E0-6A49-46F1-9F52-646FD1DEE003}"/>
              </a:ext>
            </a:extLst>
          </p:cNvPr>
          <p:cNvGrpSpPr/>
          <p:nvPr/>
        </p:nvGrpSpPr>
        <p:grpSpPr>
          <a:xfrm>
            <a:off x="276251" y="152400"/>
            <a:ext cx="10009929" cy="3700401"/>
            <a:chOff x="457505" y="173647"/>
            <a:chExt cx="10009929" cy="370040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6F48307-C73A-4E63-BC3D-1B93B8CAEBB8}"/>
                </a:ext>
              </a:extLst>
            </p:cNvPr>
            <p:cNvSpPr txBox="1"/>
            <p:nvPr/>
          </p:nvSpPr>
          <p:spPr>
            <a:xfrm>
              <a:off x="1781454" y="173647"/>
              <a:ext cx="8685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4000" b="1" dirty="0">
                  <a:solidFill>
                    <a:srgbClr val="C9D41E"/>
                  </a:solidFill>
                  <a:ea typeface="+mj-ea"/>
                  <a:cs typeface="Calibri"/>
                </a:rPr>
                <a:t>Contratos de mantenimiento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0CF34424-7A19-4B97-AEA9-9913341C234E}"/>
                </a:ext>
              </a:extLst>
            </p:cNvPr>
            <p:cNvGrpSpPr/>
            <p:nvPr/>
          </p:nvGrpSpPr>
          <p:grpSpPr>
            <a:xfrm>
              <a:off x="457505" y="3041120"/>
              <a:ext cx="825244" cy="832928"/>
              <a:chOff x="593523" y="8444707"/>
              <a:chExt cx="825244" cy="832928"/>
            </a:xfrm>
          </p:grpSpPr>
          <p:pic>
            <p:nvPicPr>
              <p:cNvPr id="9" name="Picture 6" descr="Resultado de imagen para diseÃ±o geometrico VIA PNG">
                <a:extLst>
                  <a:ext uri="{FF2B5EF4-FFF2-40B4-BE49-F238E27FC236}">
                    <a16:creationId xmlns:a16="http://schemas.microsoft.com/office/drawing/2014/main" id="{8B0F75CF-6147-40EF-BD58-A8E5AB44B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4C531E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918" y="8468281"/>
                <a:ext cx="679769" cy="50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97 Elipse">
                <a:extLst>
                  <a:ext uri="{FF2B5EF4-FFF2-40B4-BE49-F238E27FC236}">
                    <a16:creationId xmlns:a16="http://schemas.microsoft.com/office/drawing/2014/main" id="{7346F7CA-0D16-47B4-AA7D-985789F6C256}"/>
                  </a:ext>
                </a:extLst>
              </p:cNvPr>
              <p:cNvSpPr/>
              <p:nvPr/>
            </p:nvSpPr>
            <p:spPr>
              <a:xfrm>
                <a:off x="593523" y="8444707"/>
                <a:ext cx="825244" cy="832928"/>
              </a:xfrm>
              <a:prstGeom prst="ellipse">
                <a:avLst/>
              </a:prstGeom>
              <a:noFill/>
              <a:ln w="76200" cap="flat" cmpd="sng" algn="ctr">
                <a:solidFill>
                  <a:srgbClr val="85922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Marcador de contenido 4">
            <a:extLst>
              <a:ext uri="{FF2B5EF4-FFF2-40B4-BE49-F238E27FC236}">
                <a16:creationId xmlns:a16="http://schemas.microsoft.com/office/drawing/2014/main" id="{0B5B53AE-B6DC-D04C-A834-68B1732E3D56}"/>
              </a:ext>
            </a:extLst>
          </p:cNvPr>
          <p:cNvSpPr txBox="1">
            <a:spLocks/>
          </p:cNvSpPr>
          <p:nvPr/>
        </p:nvSpPr>
        <p:spPr>
          <a:xfrm>
            <a:off x="1179238" y="1241155"/>
            <a:ext cx="10146625" cy="4778645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dirty="0">
                <a:solidFill>
                  <a:srgbClr val="4C531E"/>
                </a:solidFill>
                <a:highlight>
                  <a:srgbClr val="D7ED57"/>
                </a:highlight>
                <a:latin typeface="+mj-lt"/>
                <a:cs typeface="Calibri"/>
              </a:rPr>
              <a:t>IDU-1695-2020</a:t>
            </a:r>
            <a:r>
              <a:rPr lang="es-CO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endParaRPr lang="es-CO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S" sz="2400" kern="0" dirty="0">
                <a:solidFill>
                  <a:sysClr val="windowText" lastClr="000000"/>
                </a:solidFill>
              </a:rPr>
              <a:t>Ejecutar a precios unitarios y a monto agotable, las obras y actividades necesarias para la conservación de la malla vial que soporta rutas del sistema integrado de transporte público- SITP, en la ciudad de Bogotá D.C.- Grupo 1".</a:t>
            </a:r>
          </a:p>
          <a:p>
            <a:pPr algn="just"/>
            <a:r>
              <a:rPr lang="es-CO" sz="2400" kern="0" dirty="0">
                <a:solidFill>
                  <a:sysClr val="windowText" lastClr="000000"/>
                </a:solidFill>
              </a:rPr>
              <a:t>Fecha de inicio 27 de enero de 2021.</a:t>
            </a: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r>
              <a:rPr lang="es-CO" sz="2400" kern="0" dirty="0">
                <a:solidFill>
                  <a:sysClr val="windowText" lastClr="000000"/>
                </a:solidFill>
              </a:rPr>
              <a:t>Calle 193 entre Carreras 7 y 8.</a:t>
            </a: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r>
              <a:rPr lang="es-CO" sz="2400" kern="0" dirty="0">
                <a:solidFill>
                  <a:sysClr val="windowText" lastClr="000000"/>
                </a:solidFill>
              </a:rPr>
              <a:t>Calle 142 entre Avenida Carrera 15 y Carrera 17. </a:t>
            </a: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5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093C2E0-6A49-46F1-9F52-646FD1DEE003}"/>
              </a:ext>
            </a:extLst>
          </p:cNvPr>
          <p:cNvGrpSpPr/>
          <p:nvPr/>
        </p:nvGrpSpPr>
        <p:grpSpPr>
          <a:xfrm>
            <a:off x="276251" y="152400"/>
            <a:ext cx="10009929" cy="3700401"/>
            <a:chOff x="457505" y="173647"/>
            <a:chExt cx="10009929" cy="370040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6F48307-C73A-4E63-BC3D-1B93B8CAEBB8}"/>
                </a:ext>
              </a:extLst>
            </p:cNvPr>
            <p:cNvSpPr txBox="1"/>
            <p:nvPr/>
          </p:nvSpPr>
          <p:spPr>
            <a:xfrm>
              <a:off x="1781454" y="173647"/>
              <a:ext cx="8685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MX" sz="4000" b="1" dirty="0">
                <a:solidFill>
                  <a:srgbClr val="C9D41E"/>
                </a:solidFill>
                <a:ea typeface="+mj-ea"/>
                <a:cs typeface="Calibri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0CF34424-7A19-4B97-AEA9-9913341C234E}"/>
                </a:ext>
              </a:extLst>
            </p:cNvPr>
            <p:cNvGrpSpPr/>
            <p:nvPr/>
          </p:nvGrpSpPr>
          <p:grpSpPr>
            <a:xfrm>
              <a:off x="457505" y="3041120"/>
              <a:ext cx="825244" cy="832928"/>
              <a:chOff x="593523" y="8444707"/>
              <a:chExt cx="825244" cy="832928"/>
            </a:xfrm>
          </p:grpSpPr>
          <p:pic>
            <p:nvPicPr>
              <p:cNvPr id="9" name="Picture 6" descr="Resultado de imagen para diseÃ±o geometrico VIA PNG">
                <a:extLst>
                  <a:ext uri="{FF2B5EF4-FFF2-40B4-BE49-F238E27FC236}">
                    <a16:creationId xmlns:a16="http://schemas.microsoft.com/office/drawing/2014/main" id="{8B0F75CF-6147-40EF-BD58-A8E5AB44B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4C531E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918" y="8468281"/>
                <a:ext cx="679769" cy="50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97 Elipse">
                <a:extLst>
                  <a:ext uri="{FF2B5EF4-FFF2-40B4-BE49-F238E27FC236}">
                    <a16:creationId xmlns:a16="http://schemas.microsoft.com/office/drawing/2014/main" id="{7346F7CA-0D16-47B4-AA7D-985789F6C256}"/>
                  </a:ext>
                </a:extLst>
              </p:cNvPr>
              <p:cNvSpPr/>
              <p:nvPr/>
            </p:nvSpPr>
            <p:spPr>
              <a:xfrm>
                <a:off x="593523" y="8444707"/>
                <a:ext cx="825244" cy="832928"/>
              </a:xfrm>
              <a:prstGeom prst="ellipse">
                <a:avLst/>
              </a:prstGeom>
              <a:noFill/>
              <a:ln w="76200" cap="flat" cmpd="sng" algn="ctr">
                <a:solidFill>
                  <a:srgbClr val="85922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Marcador de contenido 4">
            <a:extLst>
              <a:ext uri="{FF2B5EF4-FFF2-40B4-BE49-F238E27FC236}">
                <a16:creationId xmlns:a16="http://schemas.microsoft.com/office/drawing/2014/main" id="{0B5B53AE-B6DC-D04C-A834-68B1732E3D56}"/>
              </a:ext>
            </a:extLst>
          </p:cNvPr>
          <p:cNvSpPr txBox="1">
            <a:spLocks/>
          </p:cNvSpPr>
          <p:nvPr/>
        </p:nvSpPr>
        <p:spPr>
          <a:xfrm>
            <a:off x="1179238" y="1241155"/>
            <a:ext cx="10146625" cy="4778645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319F7A6-7D50-4EEC-97CB-53580D46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805583"/>
            <a:ext cx="7086600" cy="56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69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093C2E0-6A49-46F1-9F52-646FD1DEE003}"/>
              </a:ext>
            </a:extLst>
          </p:cNvPr>
          <p:cNvGrpSpPr/>
          <p:nvPr/>
        </p:nvGrpSpPr>
        <p:grpSpPr>
          <a:xfrm>
            <a:off x="276251" y="152400"/>
            <a:ext cx="10009929" cy="3700401"/>
            <a:chOff x="457505" y="173647"/>
            <a:chExt cx="10009929" cy="370040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6F48307-C73A-4E63-BC3D-1B93B8CAEBB8}"/>
                </a:ext>
              </a:extLst>
            </p:cNvPr>
            <p:cNvSpPr txBox="1"/>
            <p:nvPr/>
          </p:nvSpPr>
          <p:spPr>
            <a:xfrm>
              <a:off x="1781454" y="173647"/>
              <a:ext cx="8685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MX" sz="4000" b="1" dirty="0">
                <a:solidFill>
                  <a:srgbClr val="C9D41E"/>
                </a:solidFill>
                <a:ea typeface="+mj-ea"/>
                <a:cs typeface="Calibri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0CF34424-7A19-4B97-AEA9-9913341C234E}"/>
                </a:ext>
              </a:extLst>
            </p:cNvPr>
            <p:cNvGrpSpPr/>
            <p:nvPr/>
          </p:nvGrpSpPr>
          <p:grpSpPr>
            <a:xfrm>
              <a:off x="457505" y="3041120"/>
              <a:ext cx="825244" cy="832928"/>
              <a:chOff x="593523" y="8444707"/>
              <a:chExt cx="825244" cy="832928"/>
            </a:xfrm>
          </p:grpSpPr>
          <p:pic>
            <p:nvPicPr>
              <p:cNvPr id="9" name="Picture 6" descr="Resultado de imagen para diseÃ±o geometrico VIA PNG">
                <a:extLst>
                  <a:ext uri="{FF2B5EF4-FFF2-40B4-BE49-F238E27FC236}">
                    <a16:creationId xmlns:a16="http://schemas.microsoft.com/office/drawing/2014/main" id="{8B0F75CF-6147-40EF-BD58-A8E5AB44B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rgbClr val="4C531E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918" y="8468281"/>
                <a:ext cx="679769" cy="50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97 Elipse">
                <a:extLst>
                  <a:ext uri="{FF2B5EF4-FFF2-40B4-BE49-F238E27FC236}">
                    <a16:creationId xmlns:a16="http://schemas.microsoft.com/office/drawing/2014/main" id="{7346F7CA-0D16-47B4-AA7D-985789F6C256}"/>
                  </a:ext>
                </a:extLst>
              </p:cNvPr>
              <p:cNvSpPr/>
              <p:nvPr/>
            </p:nvSpPr>
            <p:spPr>
              <a:xfrm>
                <a:off x="593523" y="8444707"/>
                <a:ext cx="825244" cy="832928"/>
              </a:xfrm>
              <a:prstGeom prst="ellipse">
                <a:avLst/>
              </a:prstGeom>
              <a:noFill/>
              <a:ln w="76200" cap="flat" cmpd="sng" algn="ctr">
                <a:solidFill>
                  <a:srgbClr val="85922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Marcador de contenido 4">
            <a:extLst>
              <a:ext uri="{FF2B5EF4-FFF2-40B4-BE49-F238E27FC236}">
                <a16:creationId xmlns:a16="http://schemas.microsoft.com/office/drawing/2014/main" id="{0B5B53AE-B6DC-D04C-A834-68B1732E3D56}"/>
              </a:ext>
            </a:extLst>
          </p:cNvPr>
          <p:cNvSpPr txBox="1">
            <a:spLocks/>
          </p:cNvSpPr>
          <p:nvPr/>
        </p:nvSpPr>
        <p:spPr>
          <a:xfrm>
            <a:off x="1179238" y="1241155"/>
            <a:ext cx="10146625" cy="4778645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D5D29F-A84E-4941-AC1C-5536EF74C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701197"/>
            <a:ext cx="8001000" cy="568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89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F48307-C73A-4E63-BC3D-1B93B8CAEBB8}"/>
              </a:ext>
            </a:extLst>
          </p:cNvPr>
          <p:cNvSpPr txBox="1"/>
          <p:nvPr/>
        </p:nvSpPr>
        <p:spPr>
          <a:xfrm>
            <a:off x="1033764" y="129333"/>
            <a:ext cx="920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4000" b="1" dirty="0">
                <a:solidFill>
                  <a:srgbClr val="C9D41E"/>
                </a:solidFill>
                <a:cs typeface="Calibri"/>
              </a:rPr>
              <a:t>Tramos priorizados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24225F9-E0A7-4F0D-A898-CF5D8DD18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526522"/>
              </p:ext>
            </p:extLst>
          </p:nvPr>
        </p:nvGraphicFramePr>
        <p:xfrm>
          <a:off x="1981200" y="1143000"/>
          <a:ext cx="7696203" cy="5105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3664">
                  <a:extLst>
                    <a:ext uri="{9D8B030D-6E8A-4147-A177-3AD203B41FA5}">
                      <a16:colId xmlns:a16="http://schemas.microsoft.com/office/drawing/2014/main" val="8830459"/>
                    </a:ext>
                  </a:extLst>
                </a:gridCol>
                <a:gridCol w="1187877">
                  <a:extLst>
                    <a:ext uri="{9D8B030D-6E8A-4147-A177-3AD203B41FA5}">
                      <a16:colId xmlns:a16="http://schemas.microsoft.com/office/drawing/2014/main" val="678656816"/>
                    </a:ext>
                  </a:extLst>
                </a:gridCol>
                <a:gridCol w="886740">
                  <a:extLst>
                    <a:ext uri="{9D8B030D-6E8A-4147-A177-3AD203B41FA5}">
                      <a16:colId xmlns:a16="http://schemas.microsoft.com/office/drawing/2014/main" val="4090277019"/>
                    </a:ext>
                  </a:extLst>
                </a:gridCol>
                <a:gridCol w="885700">
                  <a:extLst>
                    <a:ext uri="{9D8B030D-6E8A-4147-A177-3AD203B41FA5}">
                      <a16:colId xmlns:a16="http://schemas.microsoft.com/office/drawing/2014/main" val="4223025445"/>
                    </a:ext>
                  </a:extLst>
                </a:gridCol>
                <a:gridCol w="1187877">
                  <a:extLst>
                    <a:ext uri="{9D8B030D-6E8A-4147-A177-3AD203B41FA5}">
                      <a16:colId xmlns:a16="http://schemas.microsoft.com/office/drawing/2014/main" val="1361869316"/>
                    </a:ext>
                  </a:extLst>
                </a:gridCol>
                <a:gridCol w="1034704">
                  <a:extLst>
                    <a:ext uri="{9D8B030D-6E8A-4147-A177-3AD203B41FA5}">
                      <a16:colId xmlns:a16="http://schemas.microsoft.com/office/drawing/2014/main" val="2620967214"/>
                    </a:ext>
                  </a:extLst>
                </a:gridCol>
                <a:gridCol w="885700">
                  <a:extLst>
                    <a:ext uri="{9D8B030D-6E8A-4147-A177-3AD203B41FA5}">
                      <a16:colId xmlns:a16="http://schemas.microsoft.com/office/drawing/2014/main" val="808595360"/>
                    </a:ext>
                  </a:extLst>
                </a:gridCol>
                <a:gridCol w="593941">
                  <a:extLst>
                    <a:ext uri="{9D8B030D-6E8A-4147-A177-3AD203B41FA5}">
                      <a16:colId xmlns:a16="http://schemas.microsoft.com/office/drawing/2014/main" val="501194391"/>
                    </a:ext>
                  </a:extLst>
                </a:gridCol>
              </a:tblGrid>
              <a:tr h="5374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Localidad No.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Nombre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PRIORIDAD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CIV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PK_ID_CALZADA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Nomenclatura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Inicial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Final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3759792257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1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1000038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141476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193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Cr 7A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Cr 8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2028674199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1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1000040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141475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193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Cr 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7A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4031981909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1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USAQUEN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1003474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139873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Av 15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2294148268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1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USAQUEN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1003458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139874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18B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1479482163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USAQUEN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1003455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139876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18B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AK 19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1696648037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USAQUEN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1003600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139807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19A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20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408878192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3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1003555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139811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23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Av 45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1991873927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3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1003617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139805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CL 142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18A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Av 19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1671402266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1003610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139806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Av 19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19A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1507258318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1003630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139802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17A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3342964949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1003639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139800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16A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2951062296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1003634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139801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16A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1863618072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1003645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24119686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Av 15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1836098715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1003571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139810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22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23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3332271630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1003626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139803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CL 142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17A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18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3247772432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1003592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139808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CL 142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20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KR 22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3125903028"/>
                  </a:ext>
                </a:extLst>
              </a:tr>
              <a:tr h="268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USAQUEN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1003646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139799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CL 142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AK 15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KR 16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8" marR="31758" marT="0" marB="0" anchor="ctr"/>
                </a:tc>
                <a:extLst>
                  <a:ext uri="{0D108BD9-81ED-4DB2-BD59-A6C34878D82A}">
                    <a16:rowId xmlns:a16="http://schemas.microsoft.com/office/drawing/2014/main" val="1384894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040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F48307-C73A-4E63-BC3D-1B93B8CAEBB8}"/>
              </a:ext>
            </a:extLst>
          </p:cNvPr>
          <p:cNvSpPr txBox="1"/>
          <p:nvPr/>
        </p:nvSpPr>
        <p:spPr>
          <a:xfrm>
            <a:off x="1033764" y="129333"/>
            <a:ext cx="920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4000" b="1" dirty="0">
                <a:solidFill>
                  <a:srgbClr val="C9D41E"/>
                </a:solidFill>
                <a:cs typeface="Calibri"/>
              </a:rPr>
              <a:t>Estado de malla vial</a:t>
            </a:r>
          </a:p>
        </p:txBody>
      </p:sp>
      <p:sp>
        <p:nvSpPr>
          <p:cNvPr id="21" name="Marcador de contenido 4">
            <a:extLst>
              <a:ext uri="{FF2B5EF4-FFF2-40B4-BE49-F238E27FC236}">
                <a16:creationId xmlns:a16="http://schemas.microsoft.com/office/drawing/2014/main" id="{0B5B53AE-B6DC-D04C-A834-68B1732E3D56}"/>
              </a:ext>
            </a:extLst>
          </p:cNvPr>
          <p:cNvSpPr txBox="1">
            <a:spLocks/>
          </p:cNvSpPr>
          <p:nvPr/>
        </p:nvSpPr>
        <p:spPr>
          <a:xfrm>
            <a:off x="710567" y="990600"/>
            <a:ext cx="10146625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kern="0" dirty="0">
                <a:solidFill>
                  <a:sysClr val="windowText" lastClr="000000"/>
                </a:solidFill>
                <a:highlight>
                  <a:srgbClr val="BED100"/>
                </a:highlight>
              </a:rPr>
              <a:t>TRONCAL</a:t>
            </a: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BCA88F-FCF4-4BC3-A7EE-ACFD1C8F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1524000"/>
            <a:ext cx="6842252" cy="47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4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F48307-C73A-4E63-BC3D-1B93B8CAEBB8}"/>
              </a:ext>
            </a:extLst>
          </p:cNvPr>
          <p:cNvSpPr txBox="1"/>
          <p:nvPr/>
        </p:nvSpPr>
        <p:spPr>
          <a:xfrm>
            <a:off x="1033764" y="129333"/>
            <a:ext cx="920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4000" b="1" dirty="0">
                <a:solidFill>
                  <a:srgbClr val="C9D41E"/>
                </a:solidFill>
                <a:cs typeface="Calibri"/>
              </a:rPr>
              <a:t>Estado de malla vial</a:t>
            </a:r>
          </a:p>
        </p:txBody>
      </p:sp>
      <p:sp>
        <p:nvSpPr>
          <p:cNvPr id="21" name="Marcador de contenido 4">
            <a:extLst>
              <a:ext uri="{FF2B5EF4-FFF2-40B4-BE49-F238E27FC236}">
                <a16:creationId xmlns:a16="http://schemas.microsoft.com/office/drawing/2014/main" id="{0B5B53AE-B6DC-D04C-A834-68B1732E3D56}"/>
              </a:ext>
            </a:extLst>
          </p:cNvPr>
          <p:cNvSpPr txBox="1">
            <a:spLocks/>
          </p:cNvSpPr>
          <p:nvPr/>
        </p:nvSpPr>
        <p:spPr>
          <a:xfrm>
            <a:off x="710567" y="990600"/>
            <a:ext cx="10146625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kern="0" dirty="0">
                <a:solidFill>
                  <a:sysClr val="windowText" lastClr="000000"/>
                </a:solidFill>
                <a:highlight>
                  <a:srgbClr val="BED100"/>
                </a:highlight>
              </a:rPr>
              <a:t>ARTERIAL </a:t>
            </a: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38AD74-1DB3-4588-8EA6-71083A0DD136}"/>
              </a:ext>
            </a:extLst>
          </p:cNvPr>
          <p:cNvPicPr/>
          <p:nvPr/>
        </p:nvPicPr>
        <p:blipFill rotWithShape="1">
          <a:blip r:embed="rId3"/>
          <a:srcRect t="31197" r="59781" b="17843"/>
          <a:stretch/>
        </p:blipFill>
        <p:spPr bwMode="auto">
          <a:xfrm>
            <a:off x="1421134" y="1600200"/>
            <a:ext cx="7418066" cy="4419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881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F48307-C73A-4E63-BC3D-1B93B8CAEBB8}"/>
              </a:ext>
            </a:extLst>
          </p:cNvPr>
          <p:cNvSpPr txBox="1"/>
          <p:nvPr/>
        </p:nvSpPr>
        <p:spPr>
          <a:xfrm>
            <a:off x="1033764" y="129333"/>
            <a:ext cx="920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4000" b="1" dirty="0">
                <a:solidFill>
                  <a:srgbClr val="C9D41E"/>
                </a:solidFill>
                <a:cs typeface="Calibri"/>
              </a:rPr>
              <a:t>Estado de malla vial</a:t>
            </a:r>
          </a:p>
        </p:txBody>
      </p:sp>
      <p:sp>
        <p:nvSpPr>
          <p:cNvPr id="21" name="Marcador de contenido 4">
            <a:extLst>
              <a:ext uri="{FF2B5EF4-FFF2-40B4-BE49-F238E27FC236}">
                <a16:creationId xmlns:a16="http://schemas.microsoft.com/office/drawing/2014/main" id="{0B5B53AE-B6DC-D04C-A834-68B1732E3D56}"/>
              </a:ext>
            </a:extLst>
          </p:cNvPr>
          <p:cNvSpPr txBox="1">
            <a:spLocks/>
          </p:cNvSpPr>
          <p:nvPr/>
        </p:nvSpPr>
        <p:spPr>
          <a:xfrm>
            <a:off x="710567" y="990600"/>
            <a:ext cx="10146625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kern="0" dirty="0">
                <a:solidFill>
                  <a:sysClr val="windowText" lastClr="000000"/>
                </a:solidFill>
                <a:highlight>
                  <a:srgbClr val="BED100"/>
                </a:highlight>
              </a:rPr>
              <a:t>INTERMEDIA </a:t>
            </a: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AD5243-E32A-499F-BAAB-B56590475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54040"/>
            <a:ext cx="5486399" cy="45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27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F48307-C73A-4E63-BC3D-1B93B8CAEBB8}"/>
              </a:ext>
            </a:extLst>
          </p:cNvPr>
          <p:cNvSpPr txBox="1"/>
          <p:nvPr/>
        </p:nvSpPr>
        <p:spPr>
          <a:xfrm>
            <a:off x="1033764" y="129333"/>
            <a:ext cx="920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4000" b="1" dirty="0">
                <a:solidFill>
                  <a:srgbClr val="C9D41E"/>
                </a:solidFill>
                <a:cs typeface="Calibri"/>
              </a:rPr>
              <a:t>Estado de malla vial</a:t>
            </a:r>
          </a:p>
        </p:txBody>
      </p:sp>
      <p:sp>
        <p:nvSpPr>
          <p:cNvPr id="21" name="Marcador de contenido 4">
            <a:extLst>
              <a:ext uri="{FF2B5EF4-FFF2-40B4-BE49-F238E27FC236}">
                <a16:creationId xmlns:a16="http://schemas.microsoft.com/office/drawing/2014/main" id="{0B5B53AE-B6DC-D04C-A834-68B1732E3D56}"/>
              </a:ext>
            </a:extLst>
          </p:cNvPr>
          <p:cNvSpPr txBox="1">
            <a:spLocks/>
          </p:cNvSpPr>
          <p:nvPr/>
        </p:nvSpPr>
        <p:spPr>
          <a:xfrm>
            <a:off x="710567" y="1052945"/>
            <a:ext cx="10146625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kern="0" dirty="0">
                <a:solidFill>
                  <a:sysClr val="windowText" lastClr="000000"/>
                </a:solidFill>
                <a:highlight>
                  <a:srgbClr val="BED100"/>
                </a:highlight>
              </a:rPr>
              <a:t>LOCAL </a:t>
            </a: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sz="2400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  <a:p>
            <a:endParaRPr lang="es-CO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D6E5CF-2676-4EA2-9979-03B11EDA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273576"/>
            <a:ext cx="5266531" cy="36904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1AC028-EF97-47A9-B4B4-33794331D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432807"/>
            <a:ext cx="4894891" cy="8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83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644C127-9A14-4A37-B66C-F13A0E2005DC}"/>
              </a:ext>
            </a:extLst>
          </p:cNvPr>
          <p:cNvSpPr txBox="1">
            <a:spLocks/>
          </p:cNvSpPr>
          <p:nvPr/>
        </p:nvSpPr>
        <p:spPr>
          <a:xfrm rot="16200000">
            <a:off x="-2088618" y="2540881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s-ES" sz="6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Gest</a:t>
            </a:r>
            <a:r>
              <a:rPr lang="es-ES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ión Social</a:t>
            </a:r>
            <a:endParaRPr lang="en-US" altLang="ko-KR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" name="그룹 3">
            <a:extLst>
              <a:ext uri="{FF2B5EF4-FFF2-40B4-BE49-F238E27FC236}">
                <a16:creationId xmlns:a16="http://schemas.microsoft.com/office/drawing/2014/main" id="{8AAA32F8-897D-4CDA-9DE7-A0534E750044}"/>
              </a:ext>
            </a:extLst>
          </p:cNvPr>
          <p:cNvGrpSpPr/>
          <p:nvPr/>
        </p:nvGrpSpPr>
        <p:grpSpPr>
          <a:xfrm>
            <a:off x="1219200" y="404602"/>
            <a:ext cx="10251535" cy="982476"/>
            <a:chOff x="4595742" y="1379751"/>
            <a:chExt cx="6400156" cy="982476"/>
          </a:xfrm>
        </p:grpSpPr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C15EC0FE-B28A-4FB6-AA59-486DEAD79818}"/>
                </a:ext>
              </a:extLst>
            </p:cNvPr>
            <p:cNvSpPr txBox="1"/>
            <p:nvPr/>
          </p:nvSpPr>
          <p:spPr>
            <a:xfrm>
              <a:off x="8070433" y="2023673"/>
              <a:ext cx="2925465" cy="33855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D86EE11D-C3E3-4C46-A9C7-E48F828AF400}"/>
                </a:ext>
              </a:extLst>
            </p:cNvPr>
            <p:cNvSpPr txBox="1"/>
            <p:nvPr/>
          </p:nvSpPr>
          <p:spPr>
            <a:xfrm>
              <a:off x="4595742" y="1379751"/>
              <a:ext cx="6400155" cy="830997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4800" b="1" dirty="0" err="1">
                  <a:solidFill>
                    <a:schemeClr val="accent3"/>
                  </a:solidFill>
                  <a:cs typeface="Arial" pitchFamily="34" charset="0"/>
                </a:rPr>
                <a:t>Gestión</a:t>
              </a:r>
              <a:r>
                <a:rPr lang="en-US" altLang="ko-KR" sz="4800" b="1" dirty="0">
                  <a:solidFill>
                    <a:schemeClr val="accent3"/>
                  </a:solidFill>
                  <a:cs typeface="Arial" pitchFamily="34" charset="0"/>
                </a:rPr>
                <a:t> social </a:t>
              </a:r>
              <a:r>
                <a:rPr lang="en-US" altLang="ko-KR" sz="4800" b="1" dirty="0" err="1">
                  <a:solidFill>
                    <a:schemeClr val="accent3"/>
                  </a:solidFill>
                  <a:cs typeface="Arial" pitchFamily="34" charset="0"/>
                </a:rPr>
                <a:t>Contratos</a:t>
              </a:r>
              <a:r>
                <a:rPr lang="en-US" altLang="ko-KR" sz="4800" b="1" dirty="0">
                  <a:solidFill>
                    <a:schemeClr val="accent3"/>
                  </a:solidFill>
                  <a:cs typeface="Arial" pitchFamily="34" charset="0"/>
                </a:rPr>
                <a:t> IDU</a:t>
              </a:r>
              <a:endParaRPr lang="ko-KR" altLang="en-US" sz="48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9" name="TextBox 6">
            <a:extLst>
              <a:ext uri="{FF2B5EF4-FFF2-40B4-BE49-F238E27FC236}">
                <a16:creationId xmlns:a16="http://schemas.microsoft.com/office/drawing/2014/main" id="{0C547A35-A5A9-4032-A8E4-D2D7B14CBC09}"/>
              </a:ext>
            </a:extLst>
          </p:cNvPr>
          <p:cNvSpPr txBox="1"/>
          <p:nvPr/>
        </p:nvSpPr>
        <p:spPr>
          <a:xfrm>
            <a:off x="6692450" y="1496726"/>
            <a:ext cx="4685903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Contratación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de mano de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obra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población vulnerable y no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calificada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                   30%.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AA0901C-8D4C-4B78-BC40-19BCE5D937B4}"/>
              </a:ext>
            </a:extLst>
          </p:cNvPr>
          <p:cNvSpPr txBox="1"/>
          <p:nvPr/>
        </p:nvSpPr>
        <p:spPr>
          <a:xfrm>
            <a:off x="6743897" y="2368742"/>
            <a:ext cx="4685903" cy="206210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Participación ciudadana</a:t>
            </a:r>
          </a:p>
          <a:p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s-ES" sz="1600" dirty="0"/>
              <a:t>Reuniones</a:t>
            </a:r>
            <a:r>
              <a:rPr lang="es-ES" sz="1600" baseline="0" dirty="0"/>
              <a:t> de inicio, avance y finalización.</a:t>
            </a:r>
          </a:p>
          <a:p>
            <a:endParaRPr lang="es-ES" sz="1600" baseline="0" dirty="0"/>
          </a:p>
          <a:p>
            <a:r>
              <a:rPr lang="es-ES" sz="1600" baseline="0" dirty="0"/>
              <a:t>Comités IDU</a:t>
            </a:r>
          </a:p>
          <a:p>
            <a:endParaRPr lang="es-ES" sz="1600" baseline="0" dirty="0"/>
          </a:p>
          <a:p>
            <a:r>
              <a:rPr lang="es-ES" sz="1600" baseline="0" dirty="0"/>
              <a:t>Grupos focales</a:t>
            </a:r>
          </a:p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21CAF1E-40A3-407F-8BF1-7634B0475A1D}"/>
              </a:ext>
            </a:extLst>
          </p:cNvPr>
          <p:cNvSpPr txBox="1"/>
          <p:nvPr/>
        </p:nvSpPr>
        <p:spPr>
          <a:xfrm>
            <a:off x="6743896" y="4012117"/>
            <a:ext cx="4685903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Formación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Cultura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ciudadana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u"/>
            </a:pPr>
            <a:endParaRPr lang="es-MX" altLang="ko-KR" sz="1600" dirty="0">
              <a:solidFill>
                <a:schemeClr val="tx1">
                  <a:lumMod val="75000"/>
                  <a:lumOff val="25000"/>
                </a:schemeClr>
              </a:solidFill>
              <a:ea typeface="FZShuTi" pitchFamily="2" charset="-122"/>
              <a:cs typeface="Arial" pitchFamily="34" charset="0"/>
            </a:endParaRPr>
          </a:p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Proceso de </a:t>
            </a:r>
            <a:r>
              <a:rPr lang="es-MX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co</a:t>
            </a: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 creación de Corredor Verde.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F4DC155-8DEF-4EEF-9519-01DB397EA399}"/>
              </a:ext>
            </a:extLst>
          </p:cNvPr>
          <p:cNvSpPr txBox="1"/>
          <p:nvPr/>
        </p:nvSpPr>
        <p:spPr>
          <a:xfrm>
            <a:off x="6743896" y="4899023"/>
            <a:ext cx="4685903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Gobernanza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u"/>
            </a:pP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ea typeface="FZShuTi" pitchFamily="2" charset="-122"/>
              <a:cs typeface="Arial" pitchFamily="34" charset="0"/>
            </a:endParaRPr>
          </a:p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Articulación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institucional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ea typeface="FZShuTi" pitchFamily="2" charset="-122"/>
              <a:cs typeface="Arial" pitchFamily="34" charset="0"/>
            </a:endParaRPr>
          </a:p>
        </p:txBody>
      </p:sp>
      <p:pic>
        <p:nvPicPr>
          <p:cNvPr id="13" name="Marcador de posición de imagen 14">
            <a:extLst>
              <a:ext uri="{FF2B5EF4-FFF2-40B4-BE49-F238E27FC236}">
                <a16:creationId xmlns:a16="http://schemas.microsoft.com/office/drawing/2014/main" id="{C4E2D253-1C54-4830-B7B5-983E70AD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1847" r="6204" b="-1847"/>
          <a:stretch/>
        </p:blipFill>
        <p:spPr>
          <a:xfrm rot="5400000">
            <a:off x="1444590" y="604808"/>
            <a:ext cx="3886200" cy="6463850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CBB6D26E-BDAD-4289-9B1A-5F917A28EAB3}"/>
              </a:ext>
            </a:extLst>
          </p:cNvPr>
          <p:cNvCxnSpPr/>
          <p:nvPr/>
        </p:nvCxnSpPr>
        <p:spPr>
          <a:xfrm>
            <a:off x="6784831" y="2271713"/>
            <a:ext cx="4305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1DF99BF1-7EC9-4E3E-A220-B0ED56D91261}"/>
              </a:ext>
            </a:extLst>
          </p:cNvPr>
          <p:cNvCxnSpPr/>
          <p:nvPr/>
        </p:nvCxnSpPr>
        <p:spPr>
          <a:xfrm>
            <a:off x="6784831" y="3729038"/>
            <a:ext cx="4305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DDBDDD73-E406-4248-B7FA-BD4ADE04B82A}"/>
              </a:ext>
            </a:extLst>
          </p:cNvPr>
          <p:cNvCxnSpPr/>
          <p:nvPr/>
        </p:nvCxnSpPr>
        <p:spPr>
          <a:xfrm>
            <a:off x="6743896" y="5309132"/>
            <a:ext cx="4305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37888 Imagen">
            <a:extLst>
              <a:ext uri="{FF2B5EF4-FFF2-40B4-BE49-F238E27FC236}">
                <a16:creationId xmlns:a16="http://schemas.microsoft.com/office/drawing/2014/main" id="{239633B0-A95E-48B1-A65A-73F38BB38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5" y="400572"/>
            <a:ext cx="1092900" cy="11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7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7533" y="2819400"/>
            <a:ext cx="8646597" cy="3463684"/>
          </a:xfrm>
        </p:spPr>
        <p:txBody>
          <a:bodyPr>
            <a:normAutofit/>
          </a:bodyPr>
          <a:lstStyle/>
          <a:p>
            <a:endParaRPr lang="es-C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/>
              <a:t>Etapa de estudios y diseños.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/>
              <a:t> Etapa de construcción.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/>
              <a:t>Etapa de mantenimiento.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/>
              <a:t>Estado de la malla vial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/>
              <a:t> Gestión Territorial.  </a:t>
            </a:r>
          </a:p>
          <a:p>
            <a:endParaRPr lang="es-CO" dirty="0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33400" y="-34636"/>
            <a:ext cx="9144000" cy="2387600"/>
          </a:xfrm>
        </p:spPr>
        <p:txBody>
          <a:bodyPr/>
          <a:lstStyle/>
          <a:p>
            <a:r>
              <a:rPr lang="es-MX" dirty="0"/>
              <a:t>TEMAS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550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BE4A862-F707-4B22-B635-84E9C9544BF0}"/>
              </a:ext>
            </a:extLst>
          </p:cNvPr>
          <p:cNvSpPr txBox="1">
            <a:spLocks/>
          </p:cNvSpPr>
          <p:nvPr/>
        </p:nvSpPr>
        <p:spPr>
          <a:xfrm>
            <a:off x="2590800" y="431038"/>
            <a:ext cx="6019800" cy="687005"/>
          </a:xfrm>
          <a:prstGeom prst="rect">
            <a:avLst/>
          </a:prstGeom>
        </p:spPr>
        <p:txBody>
          <a:bodyPr wrap="square" lIns="0" tIns="0" rIns="0" bIns="0">
            <a:normAutofit fontScale="90000" lnSpcReduction="20000"/>
          </a:bodyPr>
          <a:lstStyle>
            <a:lvl1pPr>
              <a:defRPr sz="6000" b="1" i="0">
                <a:solidFill>
                  <a:srgbClr val="780C5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s-CO" kern="0" dirty="0"/>
              <a:t>Atención ciudadana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072326D-159C-4112-9648-53164A1134C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26068" r="17855" b="24692"/>
          <a:stretch/>
        </p:blipFill>
        <p:spPr bwMode="auto">
          <a:xfrm>
            <a:off x="457200" y="991805"/>
            <a:ext cx="9525000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96055" y="2441448"/>
            <a:ext cx="453326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solidFill>
                  <a:srgbClr val="C8D41D"/>
                </a:solidFill>
              </a:rPr>
              <a:t>¡Gracias!</a:t>
            </a:r>
            <a:endParaRPr sz="9600"/>
          </a:p>
        </p:txBody>
      </p:sp>
    </p:spTree>
    <p:extLst>
      <p:ext uri="{BB962C8B-B14F-4D97-AF65-F5344CB8AC3E}">
        <p14:creationId xmlns:p14="http://schemas.microsoft.com/office/powerpoint/2010/main" val="57454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16605-7EC4-AE48-82B7-B3F99745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10515600" cy="615553"/>
          </a:xfrm>
        </p:spPr>
        <p:txBody>
          <a:bodyPr/>
          <a:lstStyle/>
          <a:p>
            <a:pPr algn="ctr"/>
            <a:r>
              <a:rPr lang="es-CO" sz="4000" dirty="0"/>
              <a:t>Estudios y Diseños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895826-AD7F-4A42-A064-1C4B5E13C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908" y="1752601"/>
            <a:ext cx="10714892" cy="8494633"/>
          </a:xfrm>
        </p:spPr>
        <p:txBody>
          <a:bodyPr/>
          <a:lstStyle/>
          <a:p>
            <a:r>
              <a:rPr lang="es-CO" b="0" dirty="0">
                <a:highlight>
                  <a:srgbClr val="D7ED57"/>
                </a:highlight>
              </a:rPr>
              <a:t>IDU-1526-2020  </a:t>
            </a:r>
          </a:p>
          <a:p>
            <a:pPr algn="just"/>
            <a:r>
              <a:rPr lang="es-ES" b="0" dirty="0"/>
              <a:t>Estudios y diseños  de la Av. Jorge Uribe Botero (kr 15) desde la Cl. 134 hasta la Cl. 170 y obras complementarias, en  Bogotá, D.C.</a:t>
            </a:r>
          </a:p>
          <a:p>
            <a:pPr algn="just"/>
            <a:r>
              <a:rPr lang="es-CO" b="0" dirty="0"/>
              <a:t>Fecha inicio 19 enero de 2021. </a:t>
            </a:r>
          </a:p>
          <a:p>
            <a:endParaRPr lang="es-CO" b="0" dirty="0"/>
          </a:p>
          <a:p>
            <a:r>
              <a:rPr lang="es-CO" b="0" dirty="0">
                <a:highlight>
                  <a:srgbClr val="D7ED57"/>
                </a:highlight>
              </a:rPr>
              <a:t>IDU-1646-2019</a:t>
            </a:r>
          </a:p>
          <a:p>
            <a:pPr algn="just"/>
            <a:r>
              <a:rPr lang="es-ES" b="0" dirty="0"/>
              <a:t>Complementación, actualización y ajustes de los estudios y diseños, y construcción de puentes peatonales para acceso a las estaciones calle 142, calle 146, Mazurén y Toberín, y de obras geométricas complementarias en la autopista norte en la ciudad de Bogotá D.C.</a:t>
            </a:r>
          </a:p>
          <a:p>
            <a:r>
              <a:rPr lang="es-CO" b="0" dirty="0"/>
              <a:t>Fecha inicio 4 febrero de 2020.</a:t>
            </a:r>
          </a:p>
          <a:p>
            <a:endParaRPr lang="es-CO" b="0" dirty="0"/>
          </a:p>
          <a:p>
            <a:endParaRPr lang="es-CO" b="0" dirty="0"/>
          </a:p>
          <a:p>
            <a:pPr lvl="0" algn="l" rtl="0"/>
            <a:endParaRPr lang="es-ES" b="0" dirty="0">
              <a:sym typeface="Arial"/>
            </a:endParaRPr>
          </a:p>
          <a:p>
            <a:pPr lvl="0" algn="l" rtl="0"/>
            <a:br>
              <a:rPr lang="es-CO" dirty="0"/>
            </a:br>
            <a:endParaRPr lang="es-CO" dirty="0"/>
          </a:p>
          <a:p>
            <a:pPr rtl="0" fontAlgn="t"/>
            <a:br>
              <a:rPr lang="es-CO" b="0" dirty="0"/>
            </a:br>
            <a:endParaRPr lang="es-CO" b="0" dirty="0"/>
          </a:p>
          <a:p>
            <a:pPr rtl="0"/>
            <a:br>
              <a:rPr lang="es-CO" dirty="0"/>
            </a:br>
            <a:endParaRPr lang="es-CO" dirty="0"/>
          </a:p>
          <a:p>
            <a:br>
              <a:rPr lang="es-CO" b="0" dirty="0"/>
            </a:br>
            <a:endParaRPr lang="es-CO" b="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38540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16605-7EC4-AE48-82B7-B3F99745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10515600" cy="615553"/>
          </a:xfrm>
        </p:spPr>
        <p:txBody>
          <a:bodyPr/>
          <a:lstStyle/>
          <a:p>
            <a:pPr algn="ctr"/>
            <a:r>
              <a:rPr lang="es-CO" sz="4000" dirty="0"/>
              <a:t>Estudios y Diseños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895826-AD7F-4A42-A064-1C4B5E13C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908" y="1904999"/>
            <a:ext cx="10714892" cy="6278642"/>
          </a:xfrm>
        </p:spPr>
        <p:txBody>
          <a:bodyPr/>
          <a:lstStyle/>
          <a:p>
            <a:r>
              <a:rPr lang="es-CO" b="0" dirty="0">
                <a:highlight>
                  <a:srgbClr val="D7ED57"/>
                </a:highlight>
              </a:rPr>
              <a:t>IDU-1565-2020</a:t>
            </a:r>
          </a:p>
          <a:p>
            <a:pPr algn="just"/>
            <a:r>
              <a:rPr lang="es-ES" b="0" dirty="0"/>
              <a:t>Estudios y diseños  de la av. Santa Bárbara (</a:t>
            </a:r>
            <a:r>
              <a:rPr lang="es-ES" b="0" dirty="0" err="1"/>
              <a:t>Av.carrera</a:t>
            </a:r>
            <a:r>
              <a:rPr lang="es-ES" b="0" dirty="0"/>
              <a:t> 19) desde la Cl. 127 hasta la Cl. 134 y obras complementarias, en  Bogotá, D.C.</a:t>
            </a:r>
          </a:p>
          <a:p>
            <a:pPr algn="just"/>
            <a:r>
              <a:rPr lang="es-CO" b="0" dirty="0"/>
              <a:t>Fecha inicio 18 de enero de 2021.</a:t>
            </a:r>
          </a:p>
          <a:p>
            <a:endParaRPr lang="es-CO" b="0" dirty="0"/>
          </a:p>
          <a:p>
            <a:r>
              <a:rPr lang="es-CO" b="0" dirty="0">
                <a:highlight>
                  <a:srgbClr val="D7ED57"/>
                </a:highlight>
              </a:rPr>
              <a:t>IDU-1539-2020</a:t>
            </a:r>
          </a:p>
          <a:p>
            <a:pPr algn="just"/>
            <a:r>
              <a:rPr lang="es-ES" b="0" dirty="0">
                <a:sym typeface="Arial"/>
              </a:rPr>
              <a:t>Estudios y diseños de la Avenida contador (Cl. 134) desde Av. Carrera 9 hasta la autopista norte y obras complementarias, en  Bogotá, D.C.</a:t>
            </a:r>
          </a:p>
          <a:p>
            <a:pPr algn="just"/>
            <a:r>
              <a:rPr lang="es-CO" b="0" dirty="0"/>
              <a:t>Fecha inicio 27 enero de 2021.</a:t>
            </a:r>
            <a:endParaRPr lang="es-ES" b="0" dirty="0">
              <a:sym typeface="Arial"/>
            </a:endParaRPr>
          </a:p>
          <a:p>
            <a:pPr lvl="0" algn="l" rtl="0"/>
            <a:endParaRPr lang="es-ES" b="0" dirty="0">
              <a:sym typeface="Arial"/>
            </a:endParaRPr>
          </a:p>
          <a:p>
            <a:endParaRPr lang="es-CO" dirty="0"/>
          </a:p>
          <a:p>
            <a:endParaRPr lang="es-CO" b="0" dirty="0"/>
          </a:p>
          <a:p>
            <a:pPr rtl="0"/>
            <a:br>
              <a:rPr lang="es-CO" dirty="0"/>
            </a:br>
            <a:endParaRPr lang="es-CO" dirty="0"/>
          </a:p>
          <a:p>
            <a:br>
              <a:rPr lang="es-CO" b="0" dirty="0"/>
            </a:br>
            <a:endParaRPr lang="es-CO" b="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74096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42806E0-0662-E348-9BE3-B5A0DF1911BD}"/>
              </a:ext>
            </a:extLst>
          </p:cNvPr>
          <p:cNvSpPr txBox="1"/>
          <p:nvPr/>
        </p:nvSpPr>
        <p:spPr>
          <a:xfrm>
            <a:off x="620486" y="1351508"/>
            <a:ext cx="101509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rgbClr val="4C531E"/>
                </a:solidFill>
                <a:highlight>
                  <a:srgbClr val="D7ED57"/>
                </a:highlight>
                <a:latin typeface="+mj-lt"/>
                <a:cs typeface="Calibri"/>
              </a:rPr>
              <a:t>IDU-353-2020</a:t>
            </a:r>
          </a:p>
          <a:p>
            <a:pPr lvl="0" algn="just" rtl="0"/>
            <a:r>
              <a:rPr lang="es-ES" sz="2400" dirty="0">
                <a:solidFill>
                  <a:srgbClr val="4C531E"/>
                </a:solidFill>
                <a:latin typeface="+mj-lt"/>
                <a:cs typeface="Calibri"/>
                <a:sym typeface="Arial"/>
              </a:rPr>
              <a:t>Construcción para la adecuación al sistema Transmilenio de la Avenida Congreso Eucarístico (carrera 68) desde la carrera 9 hasta la Autopista Sur y obras complementarias en Bogotá D.C. – Grupo 9. </a:t>
            </a:r>
          </a:p>
          <a:p>
            <a:pPr lvl="0" algn="just" rtl="0"/>
            <a:r>
              <a:rPr lang="es-CO" sz="2400" dirty="0">
                <a:solidFill>
                  <a:srgbClr val="4C531E"/>
                </a:solidFill>
                <a:latin typeface="+mj-lt"/>
                <a:cs typeface="Calibri"/>
              </a:rPr>
              <a:t>fecha inicio 25 junio de 2020.</a:t>
            </a:r>
            <a:endParaRPr lang="es-ES" sz="2400" dirty="0">
              <a:solidFill>
                <a:srgbClr val="4C531E"/>
              </a:solidFill>
              <a:latin typeface="+mj-lt"/>
              <a:cs typeface="Calibri"/>
              <a:sym typeface="Arial"/>
            </a:endParaRPr>
          </a:p>
          <a:p>
            <a:endParaRPr lang="es-CO" sz="2400" dirty="0">
              <a:solidFill>
                <a:srgbClr val="4C531E"/>
              </a:solidFill>
              <a:cs typeface="Calibri"/>
            </a:endParaRPr>
          </a:p>
          <a:p>
            <a:r>
              <a:rPr lang="es-CO" sz="2400" dirty="0">
                <a:solidFill>
                  <a:srgbClr val="4C531E"/>
                </a:solidFill>
                <a:highlight>
                  <a:srgbClr val="D7ED57"/>
                </a:highlight>
                <a:latin typeface="+mj-lt"/>
                <a:cs typeface="Calibri"/>
              </a:rPr>
              <a:t>IDU-1551-2017</a:t>
            </a:r>
          </a:p>
          <a:p>
            <a:pPr algn="just"/>
            <a:r>
              <a:rPr lang="es-ES" sz="2400" dirty="0">
                <a:solidFill>
                  <a:srgbClr val="4C531E"/>
                </a:solidFill>
                <a:cs typeface="Calibri"/>
              </a:rPr>
              <a:t>Ajustes y/o actualización y/o complementación a los estudios y diseños y construcción de la Avenida Laureano Gómez (Av. carrera 9) desde Avenida. San José (ac 170) hasta la calle 193, Acuerdo 646 de 2016 en la ciudad de Bogotá D.C.</a:t>
            </a:r>
          </a:p>
          <a:p>
            <a:r>
              <a:rPr lang="es-CO" sz="2400" dirty="0">
                <a:solidFill>
                  <a:srgbClr val="4C531E"/>
                </a:solidFill>
                <a:latin typeface="+mj-lt"/>
                <a:cs typeface="Calibri"/>
              </a:rPr>
              <a:t>fecha inicio 3 de enero de 2021.</a:t>
            </a:r>
            <a:endParaRPr lang="es-ES" sz="2400" dirty="0">
              <a:solidFill>
                <a:srgbClr val="4C531E"/>
              </a:solidFill>
              <a:latin typeface="+mj-lt"/>
              <a:cs typeface="Calibri"/>
              <a:sym typeface="Arial"/>
            </a:endParaRPr>
          </a:p>
          <a:p>
            <a:endParaRPr lang="es-CO" sz="2400" dirty="0">
              <a:solidFill>
                <a:srgbClr val="4C531E"/>
              </a:solidFill>
              <a:cs typeface="Calibri"/>
            </a:endParaRPr>
          </a:p>
          <a:p>
            <a:endParaRPr lang="es-CO" sz="2400" dirty="0">
              <a:solidFill>
                <a:srgbClr val="4C531E"/>
              </a:solidFill>
              <a:cs typeface="Calibri"/>
            </a:endParaRPr>
          </a:p>
        </p:txBody>
      </p:sp>
      <p:sp>
        <p:nvSpPr>
          <p:cNvPr id="3" name="Título 6">
            <a:extLst>
              <a:ext uri="{FF2B5EF4-FFF2-40B4-BE49-F238E27FC236}">
                <a16:creationId xmlns:a16="http://schemas.microsoft.com/office/drawing/2014/main" id="{52122A8C-E019-2948-A7C4-B1C4C6404E1D}"/>
              </a:ext>
            </a:extLst>
          </p:cNvPr>
          <p:cNvSpPr txBox="1">
            <a:spLocks/>
          </p:cNvSpPr>
          <p:nvPr/>
        </p:nvSpPr>
        <p:spPr>
          <a:xfrm>
            <a:off x="1066800" y="228600"/>
            <a:ext cx="9258300" cy="65355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CO" sz="4000" b="1" dirty="0">
                <a:solidFill>
                  <a:srgbClr val="C9D41E"/>
                </a:solidFill>
                <a:latin typeface="+mn-lt"/>
                <a:cs typeface="Calibri"/>
              </a:rPr>
              <a:t>Contratos de construcción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5257800"/>
            <a:ext cx="92667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8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8" y="5081179"/>
            <a:ext cx="10312372" cy="1776599"/>
          </a:xfrm>
          <a:prstGeom prst="rect">
            <a:avLst/>
          </a:prstGeom>
          <a:solidFill>
            <a:srgbClr val="3B4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5" name="Google Shape;65;p9"/>
          <p:cNvSpPr/>
          <p:nvPr/>
        </p:nvSpPr>
        <p:spPr>
          <a:xfrm>
            <a:off x="9719118" y="6739632"/>
            <a:ext cx="749964" cy="118146"/>
          </a:xfrm>
          <a:prstGeom prst="rect">
            <a:avLst/>
          </a:prstGeom>
          <a:solidFill>
            <a:srgbClr val="3B4317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AutoShape 4" descr="blob:https://web.whatsapp.com/d00b8ea7-9781-46ca-b848-f6a214004455"/>
          <p:cNvSpPr>
            <a:spLocks noChangeAspect="1" noChangeArrowheads="1"/>
          </p:cNvSpPr>
          <p:nvPr/>
        </p:nvSpPr>
        <p:spPr bwMode="auto">
          <a:xfrm>
            <a:off x="155962" y="-144230"/>
            <a:ext cx="304780" cy="304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939815" y="5266362"/>
            <a:ext cx="10312372" cy="480231"/>
          </a:xfrm>
          <a:prstGeom prst="rect">
            <a:avLst/>
          </a:prstGeom>
          <a:solidFill>
            <a:srgbClr val="3B4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036AF1-470D-4D29-80F7-551A9006C9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" y="-144230"/>
            <a:ext cx="12191207" cy="5517939"/>
          </a:xfrm>
          <a:prstGeom prst="rect">
            <a:avLst/>
          </a:prstGeom>
        </p:spPr>
      </p:pic>
      <p:sp>
        <p:nvSpPr>
          <p:cNvPr id="6" name="Google Shape;52;p8"/>
          <p:cNvSpPr txBox="1">
            <a:spLocks/>
          </p:cNvSpPr>
          <p:nvPr/>
        </p:nvSpPr>
        <p:spPr>
          <a:xfrm>
            <a:off x="572889" y="5619223"/>
            <a:ext cx="8875693" cy="99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45697" rIns="91419" bIns="456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D41E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C9D4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A9B918"/>
              </a:buClr>
              <a:buSzPts val="4800"/>
            </a:pPr>
            <a:r>
              <a:rPr lang="es-ES" sz="4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Construcción Troncal Av. 68</a:t>
            </a:r>
            <a:endParaRPr lang="es-CO" sz="4000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rgbClr val="A9B918"/>
              </a:buClr>
              <a:buSzPts val="4800"/>
            </a:pPr>
            <a:r>
              <a:rPr lang="es-ES" sz="28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de Desarrollo Urbano - IDU</a:t>
            </a:r>
            <a:endParaRPr lang="es-ES" sz="345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7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FF690E28-1572-4AF2-9EE5-B451BBC66E8F}"/>
              </a:ext>
            </a:extLst>
          </p:cNvPr>
          <p:cNvSpPr/>
          <p:nvPr/>
        </p:nvSpPr>
        <p:spPr>
          <a:xfrm>
            <a:off x="4880869" y="228600"/>
            <a:ext cx="5634731" cy="6622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09" y="21600"/>
                </a:moveTo>
                <a:lnTo>
                  <a:pt x="0" y="21492"/>
                </a:lnTo>
                <a:lnTo>
                  <a:pt x="0" y="0"/>
                </a:lnTo>
                <a:lnTo>
                  <a:pt x="21600" y="0"/>
                </a:lnTo>
                <a:lnTo>
                  <a:pt x="21551" y="21511"/>
                </a:lnTo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lang="es-ES" sz="1400" dirty="0">
                <a:solidFill>
                  <a:srgbClr val="4C531E"/>
                </a:solidFill>
                <a:cs typeface="Calibri"/>
              </a:rPr>
              <a:t>Construcción de 15 puentes peatonales y 3 pasos vehiculares a desnivel</a:t>
            </a: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sz="1400" dirty="0">
                <a:solidFill>
                  <a:srgbClr val="4C531E"/>
                </a:solidFill>
                <a:cs typeface="Calibri"/>
              </a:rPr>
              <a:t>Un </a:t>
            </a:r>
            <a:r>
              <a:rPr lang="es-CO" sz="1400" dirty="0">
                <a:solidFill>
                  <a:srgbClr val="4C531E"/>
                </a:solidFill>
                <a:cs typeface="Calibri"/>
              </a:rPr>
              <a:t>proyecto</a:t>
            </a:r>
            <a:r>
              <a:rPr sz="1400" dirty="0">
                <a:solidFill>
                  <a:srgbClr val="4C531E"/>
                </a:solidFill>
                <a:cs typeface="Calibri"/>
              </a:rPr>
              <a:t> que articula diez localidades, beneficiando a cerca de 1,200,000 habitantes de la ciudad.</a:t>
            </a:r>
            <a:endParaRPr lang="es-CO" sz="1400" dirty="0">
              <a:solidFill>
                <a:srgbClr val="4C531E"/>
              </a:solidFill>
              <a:cs typeface="Calibri"/>
            </a:endParaRP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lang="es-CO" sz="1400" dirty="0">
                <a:solidFill>
                  <a:srgbClr val="4C531E"/>
                </a:solidFill>
                <a:cs typeface="Calibri"/>
              </a:rPr>
              <a:t>Disminución de tiempos de viajes lo que redunda en calidad de vida.</a:t>
            </a:r>
            <a:endParaRPr sz="1400" dirty="0">
              <a:solidFill>
                <a:srgbClr val="4C531E"/>
              </a:solidFill>
              <a:cs typeface="Calibri"/>
            </a:endParaRP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lang="es-CO" sz="1400" dirty="0">
                <a:solidFill>
                  <a:srgbClr val="4C531E"/>
                </a:solidFill>
                <a:cs typeface="Calibri"/>
              </a:rPr>
              <a:t>C</a:t>
            </a:r>
            <a:r>
              <a:rPr sz="1400" dirty="0" err="1">
                <a:solidFill>
                  <a:srgbClr val="4C531E"/>
                </a:solidFill>
                <a:cs typeface="Calibri"/>
              </a:rPr>
              <a:t>onectará</a:t>
            </a:r>
            <a:r>
              <a:rPr sz="1400" dirty="0">
                <a:solidFill>
                  <a:srgbClr val="4C531E"/>
                </a:solidFill>
                <a:cs typeface="Calibri"/>
              </a:rPr>
              <a:t> con la primera línea del Metro y con las tro</a:t>
            </a:r>
            <a:r>
              <a:rPr lang="es-CO" sz="1400" dirty="0">
                <a:solidFill>
                  <a:srgbClr val="4C531E"/>
                </a:solidFill>
                <a:cs typeface="Calibri"/>
              </a:rPr>
              <a:t>n</a:t>
            </a:r>
            <a:r>
              <a:rPr sz="1400" dirty="0">
                <a:solidFill>
                  <a:srgbClr val="4C531E"/>
                </a:solidFill>
                <a:cs typeface="Calibri"/>
              </a:rPr>
              <a:t>cales Autopista Sur, Avenida de las Américas, Calle 26, Calle 80, Avenida Suba y Auto Norte. </a:t>
            </a:r>
            <a:r>
              <a:rPr lang="es-CO" sz="1400" dirty="0">
                <a:solidFill>
                  <a:srgbClr val="4C531E"/>
                </a:solidFill>
                <a:cs typeface="Calibri"/>
              </a:rPr>
              <a:t>Y</a:t>
            </a:r>
            <a:r>
              <a:rPr sz="1400" dirty="0">
                <a:solidFill>
                  <a:srgbClr val="4C531E"/>
                </a:solidFill>
                <a:cs typeface="Calibri"/>
              </a:rPr>
              <a:t>a sea por medio de los buses articulados y biarticulados o peatonalmente.</a:t>
            </a:r>
            <a:endParaRPr lang="es-CO" sz="1400" dirty="0">
              <a:solidFill>
                <a:srgbClr val="4C531E"/>
              </a:solidFill>
              <a:cs typeface="Calibri"/>
            </a:endParaRP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lang="es-CO" sz="1400" dirty="0">
                <a:solidFill>
                  <a:srgbClr val="4C531E"/>
                </a:solidFill>
                <a:cs typeface="Calibri"/>
              </a:rPr>
              <a:t>Taquillas externas</a:t>
            </a:r>
            <a:endParaRPr sz="1400" dirty="0">
              <a:solidFill>
                <a:srgbClr val="4C531E"/>
              </a:solidFill>
              <a:cs typeface="Calibri"/>
            </a:endParaRP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sz="1400" dirty="0">
                <a:solidFill>
                  <a:srgbClr val="4C531E"/>
                </a:solidFill>
                <a:cs typeface="Calibri"/>
              </a:rPr>
              <a:t>13.96 Kilómetros nuevos de ciclorruta que conectarán con la actual red de ciclorrutas</a:t>
            </a:r>
            <a:r>
              <a:rPr lang="es-CO" sz="1400" dirty="0">
                <a:solidFill>
                  <a:srgbClr val="4C531E"/>
                </a:solidFill>
                <a:cs typeface="Calibri"/>
              </a:rPr>
              <a:t> y Cicloparqueaderos.</a:t>
            </a: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lang="es-CO" sz="1400" dirty="0">
                <a:solidFill>
                  <a:srgbClr val="4C531E"/>
                </a:solidFill>
                <a:cs typeface="Calibri"/>
              </a:rPr>
              <a:t>Accesibilidad universal (niñas, niños, personas mayores, personas con movilidad reducida, personas con discapacidad)</a:t>
            </a:r>
            <a:endParaRPr sz="1400" dirty="0">
              <a:solidFill>
                <a:srgbClr val="4C531E"/>
              </a:solidFill>
              <a:cs typeface="Calibri"/>
            </a:endParaRP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sz="1400" dirty="0" err="1">
                <a:solidFill>
                  <a:srgbClr val="4C531E"/>
                </a:solidFill>
                <a:cs typeface="Calibri"/>
              </a:rPr>
              <a:t>Mejoramiento</a:t>
            </a:r>
            <a:r>
              <a:rPr sz="1400" dirty="0">
                <a:solidFill>
                  <a:srgbClr val="4C531E"/>
                </a:solidFill>
                <a:cs typeface="Calibri"/>
              </a:rPr>
              <a:t> del Sistema de Drenaje</a:t>
            </a:r>
            <a:r>
              <a:rPr lang="es-CO" sz="1400" dirty="0">
                <a:solidFill>
                  <a:srgbClr val="4C531E"/>
                </a:solidFill>
                <a:cs typeface="Calibri"/>
              </a:rPr>
              <a:t> </a:t>
            </a: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lang="es-CO" sz="1400" dirty="0">
                <a:solidFill>
                  <a:srgbClr val="4C531E"/>
                </a:solidFill>
                <a:cs typeface="Calibri"/>
              </a:rPr>
              <a:t>Subterranización de redes</a:t>
            </a:r>
            <a:endParaRPr sz="1400" dirty="0">
              <a:solidFill>
                <a:srgbClr val="4C531E"/>
              </a:solidFill>
              <a:cs typeface="Calibri"/>
            </a:endParaRP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sz="1400" dirty="0">
                <a:solidFill>
                  <a:srgbClr val="4C531E"/>
                </a:solidFill>
                <a:cs typeface="Calibri"/>
              </a:rPr>
              <a:t>Embellecimiento urbano</a:t>
            </a:r>
            <a:endParaRPr lang="es-CO" sz="1400" dirty="0">
              <a:solidFill>
                <a:srgbClr val="4C531E"/>
              </a:solidFill>
              <a:cs typeface="Calibri"/>
            </a:endParaRPr>
          </a:p>
          <a:p>
            <a:pPr marL="381000" indent="-381000" algn="just">
              <a:lnSpc>
                <a:spcPct val="110000"/>
              </a:lnSpc>
              <a:spcBef>
                <a:spcPts val="800"/>
              </a:spcBef>
              <a:buClr>
                <a:srgbClr val="EC7B30"/>
              </a:buClr>
              <a:buSzPct val="100000"/>
              <a:buChar char="•"/>
              <a:defRPr sz="3200">
                <a:solidFill>
                  <a:srgbClr val="585959"/>
                </a:solidFill>
                <a:latin typeface="Museo Sans 500"/>
                <a:ea typeface="Museo Sans 500"/>
                <a:cs typeface="Museo Sans 500"/>
                <a:sym typeface="Museo Sans 500"/>
              </a:defRPr>
            </a:pPr>
            <a:r>
              <a:rPr sz="1400" dirty="0">
                <a:solidFill>
                  <a:srgbClr val="4C531E"/>
                </a:solidFill>
                <a:cs typeface="Calibri"/>
              </a:rPr>
              <a:t>Recuperación y ampliación del espacio público, bajo el modelo de ciudad accesible</a:t>
            </a:r>
            <a:r>
              <a:rPr lang="es-CO" sz="1400" dirty="0"/>
              <a:t>.</a:t>
            </a:r>
            <a:endParaRPr sz="1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AFAC4C-53D4-4292-B5DA-378DA9E99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447800"/>
            <a:ext cx="4728468" cy="29502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08AE665-5BF7-4892-8DCB-CD0141E39F8E}"/>
              </a:ext>
            </a:extLst>
          </p:cNvPr>
          <p:cNvSpPr txBox="1"/>
          <p:nvPr/>
        </p:nvSpPr>
        <p:spPr>
          <a:xfrm>
            <a:off x="453133" y="609600"/>
            <a:ext cx="472846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Características generarles del proyecto</a:t>
            </a:r>
          </a:p>
        </p:txBody>
      </p:sp>
    </p:spTree>
    <p:extLst>
      <p:ext uri="{BB962C8B-B14F-4D97-AF65-F5344CB8AC3E}">
        <p14:creationId xmlns:p14="http://schemas.microsoft.com/office/powerpoint/2010/main" val="309274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9E4DFA7-C18B-BF4D-B5F1-D6A835E9DA6F}"/>
              </a:ext>
            </a:extLst>
          </p:cNvPr>
          <p:cNvSpPr txBox="1"/>
          <p:nvPr/>
        </p:nvSpPr>
        <p:spPr>
          <a:xfrm>
            <a:off x="304800" y="228600"/>
            <a:ext cx="107442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rgbClr val="C9D41E"/>
                </a:solidFill>
                <a:ea typeface="+mj-ea"/>
                <a:cs typeface="Calibri"/>
              </a:rPr>
              <a:t>Datos Generales del Corredor Av. 68 grupo 9</a:t>
            </a:r>
          </a:p>
          <a:p>
            <a:pPr algn="just"/>
            <a:r>
              <a:rPr lang="es-CO" sz="2000" dirty="0"/>
              <a:t> </a:t>
            </a:r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Adecuación para el sistema Transmilenio, reforzamiento estructural del puente de la carrera 15 con 100 y construcción de puentes tipo Transmilenio para acceso a estaciones.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El tramo tendrá intervenciones en las intersecciones </a:t>
            </a:r>
            <a:r>
              <a:rPr lang="es-CO" sz="2300" dirty="0" err="1">
                <a:solidFill>
                  <a:srgbClr val="4C531E"/>
                </a:solidFill>
                <a:latin typeface="+mj-lt"/>
                <a:cs typeface="Calibri"/>
              </a:rPr>
              <a:t>semaforizadas</a:t>
            </a:r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 de las carreras 9, 11, 14, 15 y 19.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Se construirán dos estaciones dobles para buses biarticulados.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Seis taquillas externas a las estaciones, para evitar las congestiones.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M</a:t>
            </a:r>
            <a:r>
              <a:rPr lang="es-CO" sz="2300" dirty="0">
                <a:solidFill>
                  <a:srgbClr val="4C531E"/>
                </a:solidFill>
                <a:cs typeface="Calibri"/>
              </a:rPr>
              <a:t>ediante un puente peatonal integrado se busca </a:t>
            </a:r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conectar la estación de la Autopista Norte con calle 100 con la nueva estación de la carrera 19.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Construcción de ciclo parqueadero en la estación de la carrera 19. </a:t>
            </a:r>
          </a:p>
          <a:p>
            <a:endParaRPr lang="es-CO" sz="2300" dirty="0">
              <a:solidFill>
                <a:srgbClr val="4C531E"/>
              </a:solidFill>
              <a:latin typeface="+mj-lt"/>
              <a:cs typeface="Calibri"/>
            </a:endParaRPr>
          </a:p>
          <a:p>
            <a:pPr algn="ctr"/>
            <a:r>
              <a:rPr lang="es-CO" sz="2300" b="1" dirty="0">
                <a:solidFill>
                  <a:srgbClr val="4C531E"/>
                </a:solidFill>
                <a:latin typeface="+mj-lt"/>
                <a:cs typeface="Calibri"/>
              </a:rPr>
              <a:t>PUNTO IDU:  </a:t>
            </a:r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Oficina al respaldo de la Notaría No 101 B No 45 A 13</a:t>
            </a:r>
          </a:p>
          <a:p>
            <a:pPr algn="ctr"/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Horarios atención: lunes a viernes de 8 am a 12 m y de 1:30 a 5 pm. </a:t>
            </a:r>
          </a:p>
          <a:p>
            <a:pPr algn="ctr"/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Sábados 8 am a 11 am. </a:t>
            </a:r>
          </a:p>
          <a:p>
            <a:pPr algn="ctr"/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Teléfonos: 8088769- celular 322 2344233</a:t>
            </a:r>
          </a:p>
          <a:p>
            <a:pPr algn="ctr"/>
            <a:r>
              <a:rPr lang="es-CO" sz="2300" dirty="0">
                <a:solidFill>
                  <a:srgbClr val="4C531E"/>
                </a:solidFill>
                <a:latin typeface="+mj-lt"/>
                <a:cs typeface="Calibri"/>
              </a:rPr>
              <a:t>Correo electrónico: puntoidu353@mhc.com.co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156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7" y="228600"/>
            <a:ext cx="9271633" cy="6477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5069988"/>
            <a:ext cx="710567" cy="178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4E0F0641-A1FF-498A-A4EC-97123F03E023}"/>
              </a:ext>
            </a:extLst>
          </p:cNvPr>
          <p:cNvSpPr txBox="1"/>
          <p:nvPr/>
        </p:nvSpPr>
        <p:spPr>
          <a:xfrm>
            <a:off x="2158794" y="304800"/>
            <a:ext cx="6984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/>
              <a:t>Construcción de la Avenida Laureano Gómez (</a:t>
            </a:r>
            <a:r>
              <a:rPr lang="es-CO" sz="2800" b="1" dirty="0" err="1"/>
              <a:t>Ak</a:t>
            </a:r>
            <a:r>
              <a:rPr lang="es-CO" sz="2800" b="1" dirty="0"/>
              <a:t> 9) desde  La Av. San José (Ac 170) hasta la Calle 193, contrato IDU-1551-20217</a:t>
            </a:r>
            <a:endParaRPr lang="es-MX" sz="2800" b="1" dirty="0"/>
          </a:p>
        </p:txBody>
      </p:sp>
      <p:sp>
        <p:nvSpPr>
          <p:cNvPr id="6" name="CuadroTexto 4">
            <a:extLst>
              <a:ext uri="{FF2B5EF4-FFF2-40B4-BE49-F238E27FC236}">
                <a16:creationId xmlns:a16="http://schemas.microsoft.com/office/drawing/2014/main" id="{4E0F0641-A1FF-498A-A4EC-97123F03E023}"/>
              </a:ext>
            </a:extLst>
          </p:cNvPr>
          <p:cNvSpPr txBox="1"/>
          <p:nvPr/>
        </p:nvSpPr>
        <p:spPr>
          <a:xfrm>
            <a:off x="1219200" y="2011738"/>
            <a:ext cx="8763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/>
              <a:t>2,3 km de longitud, 2 calzadas de 9,5 m cada una con tres carriles por sentido, espacio público (incluye mobiliario urbano) en ambos costados con un ancho en el costado occidental de 6,5 metros, incluido la ciclorruta y de 3,5 metros en el costado oriental.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/>
              <a:t>Paisajismo en el espacio público.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/>
              <a:t>Cuenta con un separador central que en promedio mide 13 metros. No se intervendrá. Propiedad de la ANI.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/>
              <a:t>Semaforización, demarcación y señalización.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/>
              <a:t>Construcción de redes de servicio público a lo largo de todo el corredor de intervención (acueducto, energía, gas natural y telecomunicaciones).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/>
              <a:t>Construcción de cruces vehiculares definitivos en las casetas de la línea férrea, ubicadas en las calles 189 y 192.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70215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IDU">
  <a:themeElements>
    <a:clrScheme name="IDU">
      <a:dk1>
        <a:sysClr val="windowText" lastClr="000000"/>
      </a:dk1>
      <a:lt1>
        <a:sysClr val="window" lastClr="FFFFFF"/>
      </a:lt1>
      <a:dk2>
        <a:srgbClr val="A9B918"/>
      </a:dk2>
      <a:lt2>
        <a:srgbClr val="E7E6E6"/>
      </a:lt2>
      <a:accent1>
        <a:srgbClr val="4C531E"/>
      </a:accent1>
      <a:accent2>
        <a:srgbClr val="002060"/>
      </a:accent2>
      <a:accent3>
        <a:srgbClr val="3399FF"/>
      </a:accent3>
      <a:accent4>
        <a:srgbClr val="99CCFF"/>
      </a:accent4>
      <a:accent5>
        <a:srgbClr val="BED000"/>
      </a:accent5>
      <a:accent6>
        <a:srgbClr val="859225"/>
      </a:accent6>
      <a:hlink>
        <a:srgbClr val="7F7F7F"/>
      </a:hlink>
      <a:folHlink>
        <a:srgbClr val="4971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drio ahumado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7949</TotalTime>
  <Words>1293</Words>
  <Application>Microsoft Office PowerPoint</Application>
  <PresentationFormat>Panorámica</PresentationFormat>
  <Paragraphs>298</Paragraphs>
  <Slides>22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Museo Sans 500</vt:lpstr>
      <vt:lpstr>Verdana</vt:lpstr>
      <vt:lpstr>Wingdings</vt:lpstr>
      <vt:lpstr>Office Theme</vt:lpstr>
      <vt:lpstr>Tema IDU</vt:lpstr>
      <vt:lpstr>IDU - OTC RENDICIÓN DE CUENTAS  LOCALIDAD USAQUÉN AÑO 2020</vt:lpstr>
      <vt:lpstr>TEMAS</vt:lpstr>
      <vt:lpstr>Estudios y Diseños</vt:lpstr>
      <vt:lpstr>Estudios y Diseños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isaac sanchez gomez</dc:creator>
  <cp:lastModifiedBy>Carolina Vargas</cp:lastModifiedBy>
  <cp:revision>126</cp:revision>
  <dcterms:created xsi:type="dcterms:W3CDTF">2020-09-17T23:46:45Z</dcterms:created>
  <dcterms:modified xsi:type="dcterms:W3CDTF">2021-07-16T20:34:59Z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2020-07-31T00:00:00Z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2020-09-17T00:00:00Z</vt:filetime>
  </property>
</Properties>
</file>