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256" r:id="rId2"/>
    <p:sldId id="316" r:id="rId3"/>
    <p:sldId id="320" r:id="rId4"/>
    <p:sldId id="321" r:id="rId5"/>
    <p:sldId id="324" r:id="rId6"/>
    <p:sldId id="325" r:id="rId7"/>
    <p:sldId id="326" r:id="rId8"/>
    <p:sldId id="327" r:id="rId9"/>
    <p:sldId id="318" r:id="rId10"/>
    <p:sldId id="262" r:id="rId11"/>
    <p:sldId id="319" r:id="rId12"/>
    <p:sldId id="322" r:id="rId13"/>
    <p:sldId id="317" r:id="rId14"/>
    <p:sldId id="323" r:id="rId15"/>
    <p:sldId id="271"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C3B"/>
    <a:srgbClr val="C0D624"/>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solidFill>
                <a:srgbClr val="000000"/>
              </a:solidFill>
              <a:prstDash val="solid"/>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14"/>
    <p:restoredTop sz="94553"/>
  </p:normalViewPr>
  <p:slideViewPr>
    <p:cSldViewPr snapToGrid="0" snapToObjects="1">
      <p:cViewPr varScale="1">
        <p:scale>
          <a:sx n="37" d="100"/>
          <a:sy n="37" d="100"/>
        </p:scale>
        <p:origin x="558" y="78"/>
      </p:cViewPr>
      <p:guideLst/>
    </p:cSldViewPr>
  </p:slideViewPr>
  <p:notesTextViewPr>
    <p:cViewPr>
      <p:scale>
        <a:sx n="1" d="1"/>
        <a:sy n="1" d="1"/>
      </p:scale>
      <p:origin x="0" y="0"/>
    </p:cViewPr>
  </p:notesTextViewPr>
  <p:notesViewPr>
    <p:cSldViewPr snapToGrid="0" snapToObjects="1">
      <p:cViewPr varScale="1">
        <p:scale>
          <a:sx n="122" d="100"/>
          <a:sy n="122" d="100"/>
        </p:scale>
        <p:origin x="507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C0FEC68-8EB6-DF4A-95F8-747D5D3BF3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C693FEF6-1EB0-3A48-9C10-B4714142CB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3C763-DD8B-3A47-9F2A-204ADBE23D76}" type="datetimeFigureOut">
              <a:rPr lang="es-CO" smtClean="0"/>
              <a:t>20/04/2021</a:t>
            </a:fld>
            <a:endParaRPr lang="es-CO"/>
          </a:p>
        </p:txBody>
      </p:sp>
      <p:sp>
        <p:nvSpPr>
          <p:cNvPr id="4" name="Marcador de pie de página 3">
            <a:extLst>
              <a:ext uri="{FF2B5EF4-FFF2-40B4-BE49-F238E27FC236}">
                <a16:creationId xmlns:a16="http://schemas.microsoft.com/office/drawing/2014/main" id="{F4238208-7EFF-C740-AE97-49AC7E32D9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0AAF9C0E-BFC3-434C-AFD2-00BF936BCF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814D39-29F1-074A-8EE9-66F8B5F007F7}" type="slidenum">
              <a:rPr lang="es-CO" smtClean="0"/>
              <a:t>‹Nº›</a:t>
            </a:fld>
            <a:endParaRPr lang="es-CO"/>
          </a:p>
        </p:txBody>
      </p:sp>
    </p:spTree>
    <p:extLst>
      <p:ext uri="{BB962C8B-B14F-4D97-AF65-F5344CB8AC3E}">
        <p14:creationId xmlns:p14="http://schemas.microsoft.com/office/powerpoint/2010/main" val="1842222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9127134"/>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130780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ortada en blanco">
    <p:spTree>
      <p:nvGrpSpPr>
        <p:cNvPr id="1" name=""/>
        <p:cNvGrpSpPr/>
        <p:nvPr/>
      </p:nvGrpSpPr>
      <p:grpSpPr>
        <a:xfrm>
          <a:off x="0" y="0"/>
          <a:ext cx="0" cy="0"/>
          <a:chOff x="0" y="0"/>
          <a:chExt cx="0" cy="0"/>
        </a:xfrm>
      </p:grpSpPr>
      <p:pic>
        <p:nvPicPr>
          <p:cNvPr id="7" name="Imagen" descr="Imagen">
            <a:extLst>
              <a:ext uri="{FF2B5EF4-FFF2-40B4-BE49-F238E27FC236}">
                <a16:creationId xmlns:a16="http://schemas.microsoft.com/office/drawing/2014/main" id="{70AC7B75-FD3E-3C43-BC97-5837197178A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226064" y="0"/>
            <a:ext cx="11194605" cy="13715999"/>
          </a:xfrm>
          <a:prstGeom prst="rect">
            <a:avLst/>
          </a:prstGeom>
          <a:ln w="12700" cap="flat">
            <a:noFill/>
            <a:miter lim="400000"/>
          </a:ln>
          <a:effectLst/>
        </p:spPr>
      </p:pic>
      <p:pic>
        <p:nvPicPr>
          <p:cNvPr id="15" name="Imagen" descr="Imagen">
            <a:extLst>
              <a:ext uri="{FF2B5EF4-FFF2-40B4-BE49-F238E27FC236}">
                <a16:creationId xmlns:a16="http://schemas.microsoft.com/office/drawing/2014/main" id="{B2EED9AF-D46B-F049-90FF-FD53DC4B2271}"/>
              </a:ext>
            </a:extLst>
          </p:cNvPr>
          <p:cNvPicPr>
            <a:picLocks noChangeAspect="1"/>
          </p:cNvPicPr>
          <p:nvPr/>
        </p:nvPicPr>
        <p:blipFill>
          <a:blip r:embed="rId3"/>
          <a:stretch>
            <a:fillRect/>
          </a:stretch>
        </p:blipFill>
        <p:spPr>
          <a:xfrm>
            <a:off x="21948538" y="859191"/>
            <a:ext cx="1755192" cy="110418"/>
          </a:xfrm>
          <a:prstGeom prst="rect">
            <a:avLst/>
          </a:prstGeom>
          <a:ln w="12700" cap="flat">
            <a:noFill/>
            <a:miter lim="400000"/>
          </a:ln>
          <a:effectLst/>
        </p:spPr>
      </p:pic>
      <p:pic>
        <p:nvPicPr>
          <p:cNvPr id="16" name="Imagen" descr="Imagen">
            <a:extLst>
              <a:ext uri="{FF2B5EF4-FFF2-40B4-BE49-F238E27FC236}">
                <a16:creationId xmlns:a16="http://schemas.microsoft.com/office/drawing/2014/main" id="{F8E4852C-D114-0745-A451-2D5F97C75BB9}"/>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3507997" y="9277243"/>
            <a:ext cx="10931567" cy="4445795"/>
          </a:xfrm>
          <a:prstGeom prst="rect">
            <a:avLst/>
          </a:prstGeom>
          <a:ln w="12700" cap="flat">
            <a:noFill/>
            <a:miter lim="400000"/>
          </a:ln>
          <a:effectLst/>
        </p:spPr>
      </p:pic>
      <p:pic>
        <p:nvPicPr>
          <p:cNvPr id="17" name="Imagen" descr="Imagen">
            <a:extLst>
              <a:ext uri="{FF2B5EF4-FFF2-40B4-BE49-F238E27FC236}">
                <a16:creationId xmlns:a16="http://schemas.microsoft.com/office/drawing/2014/main" id="{E720548D-5D55-394F-A7A9-985D9A124B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78265" y="8699799"/>
            <a:ext cx="3498024" cy="555195"/>
          </a:xfrm>
          <a:prstGeom prst="rect">
            <a:avLst/>
          </a:prstGeom>
          <a:ln w="12700">
            <a:miter lim="400000"/>
          </a:ln>
        </p:spPr>
      </p:pic>
      <p:pic>
        <p:nvPicPr>
          <p:cNvPr id="18" name="Imagen" descr="Imagen">
            <a:extLst>
              <a:ext uri="{FF2B5EF4-FFF2-40B4-BE49-F238E27FC236}">
                <a16:creationId xmlns:a16="http://schemas.microsoft.com/office/drawing/2014/main" id="{DA513949-F8AE-C048-AD90-9AE5893403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58959" y="8632535"/>
            <a:ext cx="3413971" cy="689724"/>
          </a:xfrm>
          <a:prstGeom prst="rect">
            <a:avLst/>
          </a:prstGeom>
          <a:ln w="12700">
            <a:miter lim="400000"/>
          </a:ln>
        </p:spPr>
      </p:pic>
      <p:pic>
        <p:nvPicPr>
          <p:cNvPr id="20" name="Imagen" descr="Imagen">
            <a:extLst>
              <a:ext uri="{FF2B5EF4-FFF2-40B4-BE49-F238E27FC236}">
                <a16:creationId xmlns:a16="http://schemas.microsoft.com/office/drawing/2014/main" id="{7BFB3E6B-E1AF-5142-AB72-3EA6BE2B43E9}"/>
              </a:ext>
            </a:extLst>
          </p:cNvPr>
          <p:cNvPicPr>
            <a:picLocks noChangeAspect="1"/>
          </p:cNvPicPr>
          <p:nvPr/>
        </p:nvPicPr>
        <p:blipFill>
          <a:blip r:embed="rId7"/>
          <a:stretch>
            <a:fillRect/>
          </a:stretch>
        </p:blipFill>
        <p:spPr>
          <a:xfrm>
            <a:off x="15256933" y="5471364"/>
            <a:ext cx="1625932" cy="258672"/>
          </a:xfrm>
          <a:prstGeom prst="rect">
            <a:avLst/>
          </a:prstGeom>
          <a:ln w="12700">
            <a:miter lim="400000"/>
          </a:ln>
        </p:spPr>
      </p:pic>
      <p:sp>
        <p:nvSpPr>
          <p:cNvPr id="11" name="Texto del título"/>
          <p:cNvSpPr txBox="1">
            <a:spLocks noGrp="1"/>
          </p:cNvSpPr>
          <p:nvPr userDrawn="1">
            <p:ph type="title" hasCustomPrompt="1"/>
          </p:nvPr>
        </p:nvSpPr>
        <p:spPr>
          <a:xfrm>
            <a:off x="15090469" y="1891549"/>
            <a:ext cx="9293532" cy="3604572"/>
          </a:xfrm>
          <a:prstGeom prst="rect">
            <a:avLst/>
          </a:prstGeom>
        </p:spPr>
        <p:txBody>
          <a:bodyPr anchor="ctr">
            <a:normAutofit/>
          </a:bodyPr>
          <a:lstStyle>
            <a:lvl1pPr algn="l">
              <a:lnSpc>
                <a:spcPct val="80000"/>
              </a:lnSpc>
              <a:defRPr sz="9000" cap="all" baseline="0">
                <a:solidFill>
                  <a:schemeClr val="bg1"/>
                </a:solidFill>
                <a:latin typeface="Arial Black" panose="020B0604020202020204" pitchFamily="34" charset="0"/>
              </a:defRPr>
            </a:lvl1pPr>
          </a:lstStyle>
          <a:p>
            <a:r>
              <a:rPr lang="es-ES_tradnl" noProof="0"/>
              <a:t>Texto del título</a:t>
            </a:r>
          </a:p>
        </p:txBody>
      </p:sp>
      <p:sp>
        <p:nvSpPr>
          <p:cNvPr id="12" name="Nivel de texto 1…"/>
          <p:cNvSpPr txBox="1">
            <a:spLocks noGrp="1"/>
          </p:cNvSpPr>
          <p:nvPr userDrawn="1">
            <p:ph type="body" sz="quarter" idx="1" hasCustomPrompt="1"/>
          </p:nvPr>
        </p:nvSpPr>
        <p:spPr>
          <a:xfrm>
            <a:off x="15090469" y="6330677"/>
            <a:ext cx="9293532" cy="1087432"/>
          </a:xfrm>
          <a:prstGeom prst="rect">
            <a:avLst/>
          </a:prstGeom>
        </p:spPr>
        <p:txBody>
          <a:bodyPr anchor="ctr"/>
          <a:lstStyle>
            <a:lvl1pPr marL="0" indent="0" algn="l">
              <a:spcBef>
                <a:spcPts val="0"/>
              </a:spcBef>
              <a:buSzTx/>
              <a:buNone/>
              <a:defRPr sz="5200">
                <a:solidFill>
                  <a:schemeClr val="bg1"/>
                </a:solidFill>
              </a:defRPr>
            </a:lvl1pPr>
            <a:lvl2pPr marL="0" indent="0" algn="l">
              <a:spcBef>
                <a:spcPts val="0"/>
              </a:spcBef>
              <a:buSzTx/>
              <a:buNone/>
              <a:defRPr sz="2800" b="1" i="0" cap="all" spc="600" baseline="0">
                <a:solidFill>
                  <a:schemeClr val="bg1"/>
                </a:solidFill>
                <a:latin typeface="Arial" panose="020B0604020202020204" pitchFamily="34" charset="0"/>
                <a:cs typeface="Arial" panose="020B0604020202020204" pitchFamily="34" charset="0"/>
              </a:defRPr>
            </a:lvl2pPr>
            <a:lvl3pPr marL="0" indent="0" algn="l">
              <a:spcBef>
                <a:spcPts val="0"/>
              </a:spcBef>
              <a:buSzTx/>
              <a:buNone/>
              <a:defRPr sz="2800" b="1" i="0" cap="all" spc="600" baseline="0">
                <a:solidFill>
                  <a:schemeClr val="bg1"/>
                </a:solidFill>
                <a:latin typeface="Arial" panose="020B0604020202020204" pitchFamily="34" charset="0"/>
                <a:cs typeface="Arial" panose="020B0604020202020204" pitchFamily="34" charset="0"/>
              </a:defRPr>
            </a:lvl3pPr>
            <a:lvl4pPr marL="0" indent="0" algn="l">
              <a:spcBef>
                <a:spcPts val="0"/>
              </a:spcBef>
              <a:buSzTx/>
              <a:buNone/>
              <a:defRPr sz="2800" b="1" i="0" cap="all" baseline="0">
                <a:solidFill>
                  <a:schemeClr val="bg1"/>
                </a:solidFill>
                <a:latin typeface="Arial" panose="020B0604020202020204" pitchFamily="34" charset="0"/>
                <a:cs typeface="Arial" panose="020B0604020202020204" pitchFamily="34" charset="0"/>
              </a:defRPr>
            </a:lvl4pPr>
            <a:lvl5pPr marL="0" indent="0" algn="l">
              <a:spcBef>
                <a:spcPts val="0"/>
              </a:spcBef>
              <a:buSzTx/>
              <a:buNone/>
              <a:defRPr sz="2800" b="1" i="0" cap="all" baseline="0">
                <a:solidFill>
                  <a:schemeClr val="bg1"/>
                </a:solidFill>
                <a:latin typeface="Arial" panose="020B0604020202020204" pitchFamily="34" charset="0"/>
                <a:cs typeface="Arial" panose="020B0604020202020204" pitchFamily="34" charset="0"/>
              </a:defRPr>
            </a:lvl5pPr>
          </a:lstStyle>
          <a:p>
            <a:pPr lvl="1"/>
            <a:r>
              <a:rPr lang="es-ES_tradnl" noProof="0"/>
              <a:t>Nivel de texto 1</a:t>
            </a:r>
          </a:p>
          <a:p>
            <a:pPr lvl="2"/>
            <a:r>
              <a:rPr lang="es-ES_tradnl" noProof="0"/>
              <a:t>Nivel de texto 2</a:t>
            </a:r>
          </a:p>
        </p:txBody>
      </p:sp>
    </p:spTree>
    <p:extLst>
      <p:ext uri="{BB962C8B-B14F-4D97-AF65-F5344CB8AC3E}">
        <p14:creationId xmlns:p14="http://schemas.microsoft.com/office/powerpoint/2010/main" val="345442676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En blanco con franja horizontal">
    <p:bg>
      <p:bgPr>
        <a:solidFill>
          <a:schemeClr val="bg1"/>
        </a:solidFill>
        <a:effectLst/>
      </p:bgPr>
    </p:bg>
    <p:spTree>
      <p:nvGrpSpPr>
        <p:cNvPr id="1" name=""/>
        <p:cNvGrpSpPr/>
        <p:nvPr/>
      </p:nvGrpSpPr>
      <p:grpSpPr>
        <a:xfrm>
          <a:off x="0" y="0"/>
          <a:ext cx="0" cy="0"/>
          <a:chOff x="0" y="0"/>
          <a:chExt cx="0" cy="0"/>
        </a:xfrm>
      </p:grpSpPr>
      <p:pic>
        <p:nvPicPr>
          <p:cNvPr id="3" name="Imagen" descr="Imagen">
            <a:extLst>
              <a:ext uri="{FF2B5EF4-FFF2-40B4-BE49-F238E27FC236}">
                <a16:creationId xmlns:a16="http://schemas.microsoft.com/office/drawing/2014/main" id="{1B1C9C0A-083C-424C-8A2A-6454B8FA2A5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96301"/>
            <a:ext cx="24384000" cy="5219700"/>
          </a:xfrm>
          <a:prstGeom prst="rect">
            <a:avLst/>
          </a:prstGeom>
          <a:ln w="12700" cap="flat">
            <a:noFill/>
            <a:miter lim="400000"/>
          </a:ln>
          <a:effectLst/>
        </p:spPr>
      </p:pic>
      <p:sp>
        <p:nvSpPr>
          <p:cNvPr id="110" name="Número de diapositiva"/>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s-ES_tradnl" noProof="0" smtClean="0"/>
              <a:pPr/>
              <a:t>‹Nº›</a:t>
            </a:fld>
            <a:endParaRPr lang="es-ES_tradnl" noProof="0"/>
          </a:p>
        </p:txBody>
      </p:sp>
    </p:spTree>
    <p:extLst>
      <p:ext uri="{BB962C8B-B14F-4D97-AF65-F5344CB8AC3E}">
        <p14:creationId xmlns:p14="http://schemas.microsoft.com/office/powerpoint/2010/main" val="175800338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 blanco con franja vertical">
    <p:bg>
      <p:bgPr>
        <a:solidFill>
          <a:schemeClr val="bg1"/>
        </a:solidFill>
        <a:effectLst/>
      </p:bgPr>
    </p:bg>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38D4934A-7317-664F-A054-CC610BBAD2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03798" cy="13716003"/>
          </a:xfrm>
          <a:prstGeom prst="rect">
            <a:avLst/>
          </a:prstGeom>
          <a:ln w="12700" cap="flat">
            <a:noFill/>
            <a:miter lim="400000"/>
          </a:ln>
          <a:effectLst/>
        </p:spPr>
      </p:pic>
      <p:sp>
        <p:nvSpPr>
          <p:cNvPr id="31" name="Número de diapositiva"/>
          <p:cNvSpPr txBox="1">
            <a:spLocks noGrp="1"/>
          </p:cNvSpPr>
          <p:nvPr userDrawn="1">
            <p:ph type="sldNum" sz="quarter" idx="2"/>
          </p:nvPr>
        </p:nvSpPr>
        <p:spPr>
          <a:xfrm>
            <a:off x="22518913" y="12600107"/>
            <a:ext cx="597920" cy="482823"/>
          </a:xfrm>
          <a:prstGeom prst="rect">
            <a:avLst/>
          </a:prstGeom>
        </p:spPr>
        <p:txBody>
          <a:bodyPr/>
          <a:lstStyle>
            <a:lvl1pPr>
              <a:defRPr>
                <a:solidFill>
                  <a:srgbClr val="171C3B"/>
                </a:solidFill>
              </a:defRPr>
            </a:lvl1pPr>
          </a:lstStyle>
          <a:p>
            <a:fld id="{86CB4B4D-7CA3-9044-876B-883B54F8677D}" type="slidenum">
              <a:rPr lang="es-ES_tradnl" noProof="0" smtClean="0"/>
              <a:pPr/>
              <a:t>‹Nº›</a:t>
            </a:fld>
            <a:endParaRPr lang="es-ES_tradnl" noProof="0"/>
          </a:p>
        </p:txBody>
      </p:sp>
      <p:grpSp>
        <p:nvGrpSpPr>
          <p:cNvPr id="10" name="Grupo">
            <a:extLst>
              <a:ext uri="{FF2B5EF4-FFF2-40B4-BE49-F238E27FC236}">
                <a16:creationId xmlns:a16="http://schemas.microsoft.com/office/drawing/2014/main" id="{29EBB476-6869-E041-B870-9E1A71C593A0}"/>
              </a:ext>
            </a:extLst>
          </p:cNvPr>
          <p:cNvGrpSpPr/>
          <p:nvPr userDrawn="1"/>
        </p:nvGrpSpPr>
        <p:grpSpPr>
          <a:xfrm>
            <a:off x="1005065" y="11555758"/>
            <a:ext cx="4741735" cy="425034"/>
            <a:chOff x="0" y="0"/>
            <a:chExt cx="4741734" cy="425032"/>
          </a:xfrm>
        </p:grpSpPr>
        <p:pic>
          <p:nvPicPr>
            <p:cNvPr id="11" name="Imagen" descr="Imagen">
              <a:extLst>
                <a:ext uri="{FF2B5EF4-FFF2-40B4-BE49-F238E27FC236}">
                  <a16:creationId xmlns:a16="http://schemas.microsoft.com/office/drawing/2014/main" id="{1BB52DB8-7D6F-2144-9A46-7865E7399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450"/>
              <a:ext cx="2155611" cy="342132"/>
            </a:xfrm>
            <a:prstGeom prst="rect">
              <a:avLst/>
            </a:prstGeom>
            <a:ln w="12700" cap="flat">
              <a:noFill/>
              <a:miter lim="400000"/>
            </a:ln>
            <a:effectLst/>
          </p:spPr>
        </p:pic>
        <p:pic>
          <p:nvPicPr>
            <p:cNvPr id="12" name="Imagen" descr="Imagen">
              <a:extLst>
                <a:ext uri="{FF2B5EF4-FFF2-40B4-BE49-F238E27FC236}">
                  <a16:creationId xmlns:a16="http://schemas.microsoft.com/office/drawing/2014/main" id="{8D8C13CB-E399-FD4D-9155-73781E5AF2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7920" y="0"/>
              <a:ext cx="2103815" cy="425033"/>
            </a:xfrm>
            <a:prstGeom prst="rect">
              <a:avLst/>
            </a:prstGeom>
            <a:ln w="12700" cap="flat">
              <a:noFill/>
              <a:miter lim="400000"/>
            </a:ln>
            <a:effectLst/>
          </p:spPr>
        </p:pic>
      </p:grpSp>
    </p:spTree>
    <p:extLst>
      <p:ext uri="{BB962C8B-B14F-4D97-AF65-F5344CB8AC3E}">
        <p14:creationId xmlns:p14="http://schemas.microsoft.com/office/powerpoint/2010/main" val="282078721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ítulo y subtítulo">
    <p:bg>
      <p:bgPr>
        <a:solidFill>
          <a:schemeClr val="bg1"/>
        </a:solidFill>
        <a:effectLst/>
      </p:bgPr>
    </p:bg>
    <p:spTree>
      <p:nvGrpSpPr>
        <p:cNvPr id="1" name=""/>
        <p:cNvGrpSpPr/>
        <p:nvPr/>
      </p:nvGrpSpPr>
      <p:grpSpPr>
        <a:xfrm>
          <a:off x="0" y="0"/>
          <a:ext cx="0" cy="0"/>
          <a:chOff x="0" y="0"/>
          <a:chExt cx="0" cy="0"/>
        </a:xfrm>
      </p:grpSpPr>
      <p:sp>
        <p:nvSpPr>
          <p:cNvPr id="11" name="Texto del título"/>
          <p:cNvSpPr txBox="1">
            <a:spLocks noGrp="1"/>
          </p:cNvSpPr>
          <p:nvPr>
            <p:ph type="title" hasCustomPrompt="1"/>
          </p:nvPr>
        </p:nvSpPr>
        <p:spPr>
          <a:xfrm>
            <a:off x="4833937" y="2303859"/>
            <a:ext cx="14716126" cy="4643438"/>
          </a:xfrm>
          <a:prstGeom prst="rect">
            <a:avLst/>
          </a:prstGeom>
        </p:spPr>
        <p:txBody>
          <a:bodyPr anchor="b"/>
          <a:lstStyle/>
          <a:p>
            <a:r>
              <a:rPr lang="es-ES_tradnl" noProof="0"/>
              <a:t>Texto del título</a:t>
            </a:r>
          </a:p>
        </p:txBody>
      </p:sp>
      <p:sp>
        <p:nvSpPr>
          <p:cNvPr id="12" name="Nivel de texto 1…"/>
          <p:cNvSpPr txBox="1">
            <a:spLocks noGrp="1"/>
          </p:cNvSpPr>
          <p:nvPr>
            <p:ph type="body" sz="quarter" idx="1" hasCustomPrompt="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13" name="Número de diapositiva"/>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31697127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1_Título (centro)">
    <p:spTree>
      <p:nvGrpSpPr>
        <p:cNvPr id="1" name=""/>
        <p:cNvGrpSpPr/>
        <p:nvPr/>
      </p:nvGrpSpPr>
      <p:grpSpPr>
        <a:xfrm>
          <a:off x="0" y="0"/>
          <a:ext cx="0" cy="0"/>
          <a:chOff x="0" y="0"/>
          <a:chExt cx="0" cy="0"/>
        </a:xfrm>
      </p:grpSpPr>
      <p:sp>
        <p:nvSpPr>
          <p:cNvPr id="30" name="Texto del título"/>
          <p:cNvSpPr txBox="1">
            <a:spLocks noGrp="1"/>
          </p:cNvSpPr>
          <p:nvPr>
            <p:ph type="title" hasCustomPrompt="1"/>
          </p:nvPr>
        </p:nvSpPr>
        <p:spPr>
          <a:xfrm>
            <a:off x="4833937" y="4536281"/>
            <a:ext cx="14716126" cy="4643438"/>
          </a:xfrm>
          <a:prstGeom prst="rect">
            <a:avLst/>
          </a:prstGeom>
        </p:spPr>
        <p:txBody>
          <a:bodyPr/>
          <a:lstStyle/>
          <a:p>
            <a:r>
              <a:rPr lang="es-ES_tradnl" noProof="0"/>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342959397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1_Foto (vertical)">
    <p:spTree>
      <p:nvGrpSpPr>
        <p:cNvPr id="1" name=""/>
        <p:cNvGrpSpPr/>
        <p:nvPr/>
      </p:nvGrpSpPr>
      <p:grpSpPr>
        <a:xfrm>
          <a:off x="0" y="0"/>
          <a:ext cx="0" cy="0"/>
          <a:chOff x="0" y="0"/>
          <a:chExt cx="0" cy="0"/>
        </a:xfrm>
      </p:grpSpPr>
      <p:sp>
        <p:nvSpPr>
          <p:cNvPr id="38" name="Imagen"/>
          <p:cNvSpPr>
            <a:spLocks noGrp="1"/>
          </p:cNvSpPr>
          <p:nvPr>
            <p:ph type="pic" idx="21"/>
          </p:nvPr>
        </p:nvSpPr>
        <p:spPr>
          <a:xfrm>
            <a:off x="9614399" y="1676400"/>
            <a:ext cx="13659587" cy="10229850"/>
          </a:xfrm>
          <a:prstGeom prst="rect">
            <a:avLst/>
          </a:prstGeom>
        </p:spPr>
        <p:txBody>
          <a:bodyPr lIns="91439" tIns="45719" rIns="91439" bIns="45719" anchor="t">
            <a:noAutofit/>
          </a:bodyPr>
          <a:lstStyle/>
          <a:p>
            <a:endParaRPr lang="es-ES_tradnl" noProof="0"/>
          </a:p>
        </p:txBody>
      </p:sp>
      <p:sp>
        <p:nvSpPr>
          <p:cNvPr id="39" name="Texto del título"/>
          <p:cNvSpPr txBox="1">
            <a:spLocks noGrp="1"/>
          </p:cNvSpPr>
          <p:nvPr>
            <p:ph type="title" hasCustomPrompt="1"/>
          </p:nvPr>
        </p:nvSpPr>
        <p:spPr>
          <a:xfrm>
            <a:off x="1707934" y="1676400"/>
            <a:ext cx="7500938" cy="4794648"/>
          </a:xfrm>
          <a:prstGeom prst="rect">
            <a:avLst/>
          </a:prstGeom>
        </p:spPr>
        <p:txBody>
          <a:bodyPr anchor="b"/>
          <a:lstStyle>
            <a:lvl1pPr>
              <a:defRPr sz="8400"/>
            </a:lvl1pPr>
          </a:lstStyle>
          <a:p>
            <a:r>
              <a:rPr lang="es-ES_tradnl" noProof="0"/>
              <a:t>Texto del título</a:t>
            </a:r>
          </a:p>
        </p:txBody>
      </p:sp>
      <p:sp>
        <p:nvSpPr>
          <p:cNvPr id="40" name="Nivel de texto 1…"/>
          <p:cNvSpPr txBox="1">
            <a:spLocks noGrp="1"/>
          </p:cNvSpPr>
          <p:nvPr>
            <p:ph type="body" sz="quarter" idx="1" hasCustomPrompt="1"/>
          </p:nvPr>
        </p:nvSpPr>
        <p:spPr>
          <a:xfrm>
            <a:off x="1707934" y="6676430"/>
            <a:ext cx="7500938" cy="5229820"/>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42780972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1_Título (arriba)">
    <p:spTree>
      <p:nvGrpSpPr>
        <p:cNvPr id="1" name=""/>
        <p:cNvGrpSpPr/>
        <p:nvPr/>
      </p:nvGrpSpPr>
      <p:grpSpPr>
        <a:xfrm>
          <a:off x="0" y="0"/>
          <a:ext cx="0" cy="0"/>
          <a:chOff x="0" y="0"/>
          <a:chExt cx="0" cy="0"/>
        </a:xfrm>
      </p:grpSpPr>
      <p:sp>
        <p:nvSpPr>
          <p:cNvPr id="48" name="Texto del título"/>
          <p:cNvSpPr txBox="1">
            <a:spLocks noGrp="1"/>
          </p:cNvSpPr>
          <p:nvPr>
            <p:ph type="title" hasCustomPrompt="1"/>
          </p:nvPr>
        </p:nvSpPr>
        <p:spPr>
          <a:xfrm>
            <a:off x="4387453" y="1447800"/>
            <a:ext cx="15609094" cy="1945482"/>
          </a:xfrm>
          <a:prstGeom prst="rect">
            <a:avLst/>
          </a:prstGeom>
        </p:spPr>
        <p:txBody>
          <a:bodyPr/>
          <a:lstStyle/>
          <a:p>
            <a:r>
              <a:rPr lang="es-ES_tradnl" noProof="0"/>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327285644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2_Título y viñetas">
    <p:spTree>
      <p:nvGrpSpPr>
        <p:cNvPr id="1" name=""/>
        <p:cNvGrpSpPr/>
        <p:nvPr/>
      </p:nvGrpSpPr>
      <p:grpSpPr>
        <a:xfrm>
          <a:off x="0" y="0"/>
          <a:ext cx="0" cy="0"/>
          <a:chOff x="0" y="0"/>
          <a:chExt cx="0" cy="0"/>
        </a:xfrm>
      </p:grpSpPr>
      <p:sp>
        <p:nvSpPr>
          <p:cNvPr id="56" name="Texto del título"/>
          <p:cNvSpPr txBox="1">
            <a:spLocks noGrp="1"/>
          </p:cNvSpPr>
          <p:nvPr>
            <p:ph type="title" hasCustomPrompt="1"/>
          </p:nvPr>
        </p:nvSpPr>
        <p:spPr>
          <a:xfrm>
            <a:off x="4387453" y="800100"/>
            <a:ext cx="15609094" cy="2593182"/>
          </a:xfrm>
          <a:prstGeom prst="rect">
            <a:avLst/>
          </a:prstGeom>
        </p:spPr>
        <p:txBody>
          <a:bodyPr/>
          <a:lstStyle/>
          <a:p>
            <a:r>
              <a:rPr lang="es-ES_tradnl" noProof="0"/>
              <a:t>Texto del título</a:t>
            </a:r>
          </a:p>
        </p:txBody>
      </p:sp>
      <p:sp>
        <p:nvSpPr>
          <p:cNvPr id="57" name="Nivel de texto 1…"/>
          <p:cNvSpPr txBox="1">
            <a:spLocks noGrp="1"/>
          </p:cNvSpPr>
          <p:nvPr>
            <p:ph type="body" idx="1" hasCustomPrompt="1"/>
          </p:nvPr>
        </p:nvSpPr>
        <p:spPr>
          <a:xfrm>
            <a:off x="1707934" y="3643312"/>
            <a:ext cx="21152066" cy="8103240"/>
          </a:xfrm>
          <a:prstGeom prst="rect">
            <a:avLst/>
          </a:prstGeom>
        </p:spPr>
        <p:txBody>
          <a:body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175867513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1_Título, viñetas y foto">
    <p:spTree>
      <p:nvGrpSpPr>
        <p:cNvPr id="1" name=""/>
        <p:cNvGrpSpPr/>
        <p:nvPr/>
      </p:nvGrpSpPr>
      <p:grpSpPr>
        <a:xfrm>
          <a:off x="0" y="0"/>
          <a:ext cx="0" cy="0"/>
          <a:chOff x="0" y="0"/>
          <a:chExt cx="0" cy="0"/>
        </a:xfrm>
      </p:grpSpPr>
      <p:sp>
        <p:nvSpPr>
          <p:cNvPr id="65" name="Imagen"/>
          <p:cNvSpPr>
            <a:spLocks noGrp="1"/>
          </p:cNvSpPr>
          <p:nvPr>
            <p:ph type="pic" sz="half" idx="21"/>
          </p:nvPr>
        </p:nvSpPr>
        <p:spPr>
          <a:xfrm>
            <a:off x="9498209" y="3637358"/>
            <a:ext cx="13260588" cy="8306992"/>
          </a:xfrm>
          <a:prstGeom prst="rect">
            <a:avLst/>
          </a:prstGeom>
        </p:spPr>
        <p:txBody>
          <a:bodyPr lIns="91439" tIns="45719" rIns="91439" bIns="45719" anchor="t">
            <a:noAutofit/>
          </a:bodyPr>
          <a:lstStyle/>
          <a:p>
            <a:endParaRPr lang="es-ES_tradnl" noProof="0"/>
          </a:p>
        </p:txBody>
      </p:sp>
      <p:sp>
        <p:nvSpPr>
          <p:cNvPr id="66" name="Texto del título"/>
          <p:cNvSpPr txBox="1">
            <a:spLocks noGrp="1"/>
          </p:cNvSpPr>
          <p:nvPr>
            <p:ph type="title" hasCustomPrompt="1"/>
          </p:nvPr>
        </p:nvSpPr>
        <p:spPr>
          <a:xfrm>
            <a:off x="4387453" y="1352550"/>
            <a:ext cx="15609094" cy="2040732"/>
          </a:xfrm>
          <a:prstGeom prst="rect">
            <a:avLst/>
          </a:prstGeom>
        </p:spPr>
        <p:txBody>
          <a:bodyPr/>
          <a:lstStyle/>
          <a:p>
            <a:r>
              <a:rPr lang="es-ES_tradnl" noProof="0"/>
              <a:t>Texto del título</a:t>
            </a:r>
          </a:p>
        </p:txBody>
      </p:sp>
      <p:sp>
        <p:nvSpPr>
          <p:cNvPr id="67" name="Nivel de texto 1…"/>
          <p:cNvSpPr txBox="1">
            <a:spLocks noGrp="1"/>
          </p:cNvSpPr>
          <p:nvPr>
            <p:ph type="body" sz="quarter" idx="1" hasCustomPrompt="1"/>
          </p:nvPr>
        </p:nvSpPr>
        <p:spPr>
          <a:xfrm>
            <a:off x="1625203" y="3637358"/>
            <a:ext cx="7500938" cy="83069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68" name="Número de diapositiva"/>
          <p:cNvSpPr txBox="1">
            <a:spLocks noGrp="1"/>
          </p:cNvSpPr>
          <p:nvPr>
            <p:ph type="sldNum" sz="quarter" idx="2"/>
          </p:nvPr>
        </p:nvSpPr>
        <p:spPr>
          <a:xfrm>
            <a:off x="11857019" y="13073062"/>
            <a:ext cx="660437" cy="482823"/>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425694902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1_Cita">
    <p:spTree>
      <p:nvGrpSpPr>
        <p:cNvPr id="1" name=""/>
        <p:cNvGrpSpPr/>
        <p:nvPr/>
      </p:nvGrpSpPr>
      <p:grpSpPr>
        <a:xfrm>
          <a:off x="0" y="0"/>
          <a:ext cx="0" cy="0"/>
          <a:chOff x="0" y="0"/>
          <a:chExt cx="0" cy="0"/>
        </a:xfrm>
      </p:grpSpPr>
      <p:sp>
        <p:nvSpPr>
          <p:cNvPr id="93" name="– Juan Pérez"/>
          <p:cNvSpPr txBox="1">
            <a:spLocks noGrp="1"/>
          </p:cNvSpPr>
          <p:nvPr>
            <p:ph type="body" sz="quarter" idx="21" hasCustomPrompt="1"/>
          </p:nvPr>
        </p:nvSpPr>
        <p:spPr>
          <a:xfrm>
            <a:off x="4833937" y="8947546"/>
            <a:ext cx="14716126" cy="647701"/>
          </a:xfrm>
          <a:prstGeom prst="rect">
            <a:avLst/>
          </a:prstGeom>
        </p:spPr>
        <p:txBody>
          <a:bodyPr>
            <a:spAutoFit/>
          </a:bodyPr>
          <a:lstStyle>
            <a:lvl1pPr marL="0" indent="0" algn="ctr">
              <a:spcBef>
                <a:spcPts val="0"/>
              </a:spcBef>
              <a:buSzTx/>
              <a:buNone/>
              <a:defRPr sz="3200" i="1"/>
            </a:lvl1pPr>
          </a:lstStyle>
          <a:p>
            <a:r>
              <a:rPr lang="es-ES_tradnl" noProof="0"/>
              <a:t>– Juan Pérez</a:t>
            </a:r>
          </a:p>
        </p:txBody>
      </p:sp>
      <p:sp>
        <p:nvSpPr>
          <p:cNvPr id="94" name="“Escribe una cita aquí”"/>
          <p:cNvSpPr txBox="1">
            <a:spLocks noGrp="1"/>
          </p:cNvSpPr>
          <p:nvPr>
            <p:ph type="body" sz="quarter" idx="22" hasCustomPrompt="1"/>
          </p:nvPr>
        </p:nvSpPr>
        <p:spPr>
          <a:xfrm>
            <a:off x="4833937" y="5997575"/>
            <a:ext cx="14716126" cy="863601"/>
          </a:xfrm>
          <a:prstGeom prst="rect">
            <a:avLst/>
          </a:prstGeom>
        </p:spPr>
        <p:txBody>
          <a:bodyPr>
            <a:spAutoFit/>
          </a:bodyPr>
          <a:lstStyle>
            <a:lvl1pPr marL="0" indent="0" algn="ctr">
              <a:spcBef>
                <a:spcPts val="0"/>
              </a:spcBef>
              <a:buSzTx/>
              <a:buNone/>
              <a:defRPr sz="4600" b="1" i="0">
                <a:latin typeface="Century Gothic" panose="020B0502020202020204" pitchFamily="34" charset="0"/>
                <a:ea typeface="+mn-ea"/>
                <a:cs typeface="+mn-cs"/>
                <a:sym typeface="Helvetica Neue Medium"/>
              </a:defRPr>
            </a:lvl1pPr>
          </a:lstStyle>
          <a:p>
            <a:r>
              <a:rPr lang="es-ES_tradnl" noProof="0"/>
              <a:t>“Escribe una cita aquí” </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402664123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ierre">
    <p:bg>
      <p:bgPr>
        <a:solidFill>
          <a:srgbClr val="171C3B"/>
        </a:solidFill>
        <a:effectLst/>
      </p:bgPr>
    </p:bg>
    <p:spTree>
      <p:nvGrpSpPr>
        <p:cNvPr id="1" name=""/>
        <p:cNvGrpSpPr/>
        <p:nvPr/>
      </p:nvGrpSpPr>
      <p:grpSpPr>
        <a:xfrm>
          <a:off x="0" y="0"/>
          <a:ext cx="0" cy="0"/>
          <a:chOff x="0" y="0"/>
          <a:chExt cx="0" cy="0"/>
        </a:xfrm>
      </p:grpSpPr>
      <p:pic>
        <p:nvPicPr>
          <p:cNvPr id="14" name="Imagen" descr="Imagen">
            <a:extLst>
              <a:ext uri="{FF2B5EF4-FFF2-40B4-BE49-F238E27FC236}">
                <a16:creationId xmlns:a16="http://schemas.microsoft.com/office/drawing/2014/main" id="{D089368D-0D63-234A-8734-9855A8ABD1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7791449"/>
            <a:ext cx="24384000" cy="6006341"/>
          </a:xfrm>
          <a:prstGeom prst="rect">
            <a:avLst/>
          </a:prstGeom>
          <a:ln w="12700">
            <a:miter lim="400000"/>
          </a:ln>
        </p:spPr>
      </p:pic>
      <p:grpSp>
        <p:nvGrpSpPr>
          <p:cNvPr id="15" name="Grupo">
            <a:extLst>
              <a:ext uri="{FF2B5EF4-FFF2-40B4-BE49-F238E27FC236}">
                <a16:creationId xmlns:a16="http://schemas.microsoft.com/office/drawing/2014/main" id="{FC415629-F9AD-694C-B011-3C4097277B2F}"/>
              </a:ext>
            </a:extLst>
          </p:cNvPr>
          <p:cNvGrpSpPr/>
          <p:nvPr userDrawn="1"/>
        </p:nvGrpSpPr>
        <p:grpSpPr>
          <a:xfrm>
            <a:off x="3440629" y="5128021"/>
            <a:ext cx="17502742" cy="1568885"/>
            <a:chOff x="0" y="0"/>
            <a:chExt cx="17502740" cy="1568884"/>
          </a:xfrm>
        </p:grpSpPr>
        <p:pic>
          <p:nvPicPr>
            <p:cNvPr id="16" name="Imagen" descr="Imagen">
              <a:extLst>
                <a:ext uri="{FF2B5EF4-FFF2-40B4-BE49-F238E27FC236}">
                  <a16:creationId xmlns:a16="http://schemas.microsoft.com/office/drawing/2014/main" id="{580BDEEC-279F-6145-B1D5-8EDBD0E794C2}"/>
                </a:ext>
              </a:extLst>
            </p:cNvPr>
            <p:cNvPicPr>
              <a:picLocks noChangeAspect="1"/>
            </p:cNvPicPr>
            <p:nvPr/>
          </p:nvPicPr>
          <p:blipFill>
            <a:blip r:embed="rId3"/>
            <a:stretch>
              <a:fillRect/>
            </a:stretch>
          </p:blipFill>
          <p:spPr>
            <a:xfrm>
              <a:off x="0" y="153002"/>
              <a:ext cx="7956812" cy="1262878"/>
            </a:xfrm>
            <a:prstGeom prst="rect">
              <a:avLst/>
            </a:prstGeom>
            <a:ln w="12700" cap="flat">
              <a:noFill/>
              <a:miter lim="400000"/>
            </a:ln>
            <a:effectLst/>
          </p:spPr>
        </p:pic>
        <p:pic>
          <p:nvPicPr>
            <p:cNvPr id="19" name="Imagen" descr="Imagen">
              <a:extLst>
                <a:ext uri="{FF2B5EF4-FFF2-40B4-BE49-F238E27FC236}">
                  <a16:creationId xmlns:a16="http://schemas.microsoft.com/office/drawing/2014/main" id="{F198AA66-23A5-D24C-B206-A125859292EA}"/>
                </a:ext>
              </a:extLst>
            </p:cNvPr>
            <p:cNvPicPr>
              <a:picLocks noChangeAspect="1"/>
            </p:cNvPicPr>
            <p:nvPr/>
          </p:nvPicPr>
          <p:blipFill>
            <a:blip r:embed="rId4"/>
            <a:stretch>
              <a:fillRect/>
            </a:stretch>
          </p:blipFill>
          <p:spPr>
            <a:xfrm>
              <a:off x="9737121" y="0"/>
              <a:ext cx="7765620" cy="1568885"/>
            </a:xfrm>
            <a:prstGeom prst="rect">
              <a:avLst/>
            </a:prstGeom>
            <a:ln w="12700" cap="flat">
              <a:noFill/>
              <a:miter lim="400000"/>
            </a:ln>
            <a:effectLst/>
          </p:spPr>
        </p:pic>
      </p:grpSp>
    </p:spTree>
    <p:extLst>
      <p:ext uri="{BB962C8B-B14F-4D97-AF65-F5344CB8AC3E}">
        <p14:creationId xmlns:p14="http://schemas.microsoft.com/office/powerpoint/2010/main" val="1050965613"/>
      </p:ext>
    </p:extLst>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ido 02">
    <p:bg>
      <p:bgPr>
        <a:solidFill>
          <a:srgbClr val="171C3B"/>
        </a:solidFill>
        <a:effectLst/>
      </p:bgPr>
    </p:bg>
    <p:spTree>
      <p:nvGrpSpPr>
        <p:cNvPr id="1" name=""/>
        <p:cNvGrpSpPr/>
        <p:nvPr/>
      </p:nvGrpSpPr>
      <p:grpSpPr>
        <a:xfrm>
          <a:off x="0" y="0"/>
          <a:ext cx="0" cy="0"/>
          <a:chOff x="0" y="0"/>
          <a:chExt cx="0" cy="0"/>
        </a:xfrm>
      </p:grpSpPr>
      <p:pic>
        <p:nvPicPr>
          <p:cNvPr id="16" name="Imagen" descr="Imagen">
            <a:extLst>
              <a:ext uri="{FF2B5EF4-FFF2-40B4-BE49-F238E27FC236}">
                <a16:creationId xmlns:a16="http://schemas.microsoft.com/office/drawing/2014/main" id="{E9A92ABB-92B1-2E43-8D43-9068D58030B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4968626" cy="13716000"/>
          </a:xfrm>
          <a:prstGeom prst="rect">
            <a:avLst/>
          </a:prstGeom>
          <a:ln w="12700" cap="flat">
            <a:noFill/>
            <a:miter lim="400000"/>
          </a:ln>
          <a:effectLst/>
        </p:spPr>
      </p:pic>
      <p:pic>
        <p:nvPicPr>
          <p:cNvPr id="17" name="Imagen" descr="Imagen">
            <a:extLst>
              <a:ext uri="{FF2B5EF4-FFF2-40B4-BE49-F238E27FC236}">
                <a16:creationId xmlns:a16="http://schemas.microsoft.com/office/drawing/2014/main" id="{48A7DADE-AAB5-7E49-B4B7-BF0BB77F9A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46785" y="768349"/>
            <a:ext cx="1437215" cy="901701"/>
          </a:xfrm>
          <a:prstGeom prst="rect">
            <a:avLst/>
          </a:prstGeom>
          <a:ln w="12700" cap="flat">
            <a:noFill/>
            <a:miter lim="400000"/>
          </a:ln>
          <a:effectLst/>
        </p:spPr>
      </p:pic>
      <p:pic>
        <p:nvPicPr>
          <p:cNvPr id="18" name="Imagen" descr="Imagen">
            <a:extLst>
              <a:ext uri="{FF2B5EF4-FFF2-40B4-BE49-F238E27FC236}">
                <a16:creationId xmlns:a16="http://schemas.microsoft.com/office/drawing/2014/main" id="{66CDE6AA-A1F5-144E-AD86-E1DDAF69D1A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242523" y="-1"/>
            <a:ext cx="5141477" cy="3254618"/>
          </a:xfrm>
          <a:prstGeom prst="rect">
            <a:avLst/>
          </a:prstGeom>
          <a:ln w="12700" cap="flat">
            <a:noFill/>
            <a:miter lim="400000"/>
          </a:ln>
          <a:effectLst/>
        </p:spPr>
      </p:pic>
      <p:sp>
        <p:nvSpPr>
          <p:cNvPr id="21" name="Texto del título"/>
          <p:cNvSpPr txBox="1">
            <a:spLocks noGrp="1"/>
          </p:cNvSpPr>
          <p:nvPr userDrawn="1">
            <p:ph type="title" hasCustomPrompt="1"/>
          </p:nvPr>
        </p:nvSpPr>
        <p:spPr>
          <a:xfrm>
            <a:off x="7631600" y="2265227"/>
            <a:ext cx="2605187" cy="9185546"/>
          </a:xfrm>
          <a:prstGeom prst="rect">
            <a:avLst/>
          </a:prstGeom>
        </p:spPr>
        <p:txBody>
          <a:bodyPr anchor="ctr">
            <a:normAutofit/>
          </a:bodyPr>
          <a:lstStyle>
            <a:lvl1pPr algn="ctr">
              <a:lnSpc>
                <a:spcPct val="120000"/>
              </a:lnSpc>
              <a:defRPr sz="10000">
                <a:solidFill>
                  <a:schemeClr val="bg1"/>
                </a:solidFill>
              </a:defRPr>
            </a:lvl1pPr>
          </a:lstStyle>
          <a:p>
            <a:r>
              <a:rPr lang="es-ES_tradnl" noProof="0"/>
              <a:t>01</a:t>
            </a:r>
            <a:br>
              <a:rPr lang="es-ES_tradnl" noProof="0"/>
            </a:br>
            <a:r>
              <a:rPr lang="es-ES_tradnl" noProof="0"/>
              <a:t>02</a:t>
            </a:r>
            <a:br>
              <a:rPr lang="es-ES_tradnl" noProof="0"/>
            </a:br>
            <a:r>
              <a:rPr lang="es-ES_tradnl" noProof="0"/>
              <a:t>03</a:t>
            </a:r>
            <a:br>
              <a:rPr lang="es-ES_tradnl" noProof="0"/>
            </a:br>
            <a:r>
              <a:rPr lang="es-ES_tradnl" noProof="0"/>
              <a:t>04</a:t>
            </a:r>
            <a:br>
              <a:rPr lang="es-ES_tradnl" noProof="0"/>
            </a:br>
            <a:r>
              <a:rPr lang="es-ES_tradnl" noProof="0"/>
              <a:t>05</a:t>
            </a:r>
          </a:p>
        </p:txBody>
      </p:sp>
      <p:sp>
        <p:nvSpPr>
          <p:cNvPr id="22" name="Nivel de texto 1…"/>
          <p:cNvSpPr txBox="1">
            <a:spLocks noGrp="1"/>
          </p:cNvSpPr>
          <p:nvPr userDrawn="1">
            <p:ph type="body" sz="quarter" idx="1" hasCustomPrompt="1"/>
          </p:nvPr>
        </p:nvSpPr>
        <p:spPr>
          <a:xfrm>
            <a:off x="11844006" y="2473066"/>
            <a:ext cx="10886245" cy="8769867"/>
          </a:xfrm>
          <a:prstGeom prst="rect">
            <a:avLst/>
          </a:prstGeom>
        </p:spPr>
        <p:txBody>
          <a:bodyPr anchor="ctr"/>
          <a:lstStyle>
            <a:lvl1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1pPr>
            <a:lvl2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2pPr>
            <a:lvl3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3pPr>
            <a:lvl4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4pPr>
            <a:lvl5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5pPr>
          </a:lstStyle>
          <a:p>
            <a:r>
              <a:rPr lang="es-ES_tradnl" noProof="0"/>
              <a:t>Nivel de texto 1</a:t>
            </a:r>
          </a:p>
          <a:p>
            <a:endParaRPr lang="es-ES_tradnl" noProof="0"/>
          </a:p>
          <a:p>
            <a:pPr lvl="1"/>
            <a:r>
              <a:rPr lang="es-ES_tradnl" noProof="0"/>
              <a:t>Nivel de texto 2</a:t>
            </a:r>
          </a:p>
          <a:p>
            <a:pPr lvl="2"/>
            <a:endParaRPr lang="es-ES_tradnl" noProof="0"/>
          </a:p>
          <a:p>
            <a:pPr lvl="2"/>
            <a:r>
              <a:rPr lang="es-ES_tradnl" noProof="0"/>
              <a:t>Nivel de texto 3</a:t>
            </a:r>
          </a:p>
          <a:p>
            <a:pPr lvl="3"/>
            <a:endParaRPr lang="es-ES_tradnl" noProof="0"/>
          </a:p>
          <a:p>
            <a:pPr lvl="3"/>
            <a:r>
              <a:rPr lang="es-ES_tradnl" noProof="0"/>
              <a:t>Nivel de texto 4</a:t>
            </a:r>
          </a:p>
          <a:p>
            <a:pPr lvl="4"/>
            <a:endParaRPr lang="es-ES_tradnl" noProof="0"/>
          </a:p>
          <a:p>
            <a:pPr lvl="4"/>
            <a:r>
              <a:rPr lang="es-ES_tradnl" noProof="0"/>
              <a:t>Nivel de texto 5</a:t>
            </a:r>
          </a:p>
        </p:txBody>
      </p:sp>
      <p:grpSp>
        <p:nvGrpSpPr>
          <p:cNvPr id="9" name="Grupo">
            <a:extLst>
              <a:ext uri="{FF2B5EF4-FFF2-40B4-BE49-F238E27FC236}">
                <a16:creationId xmlns:a16="http://schemas.microsoft.com/office/drawing/2014/main" id="{9A884298-F560-8D41-A97F-42B7996AF950}"/>
              </a:ext>
            </a:extLst>
          </p:cNvPr>
          <p:cNvGrpSpPr/>
          <p:nvPr userDrawn="1"/>
        </p:nvGrpSpPr>
        <p:grpSpPr>
          <a:xfrm>
            <a:off x="16041865" y="12070002"/>
            <a:ext cx="7694665" cy="689724"/>
            <a:chOff x="0" y="0"/>
            <a:chExt cx="7694663" cy="689722"/>
          </a:xfrm>
        </p:grpSpPr>
        <p:pic>
          <p:nvPicPr>
            <p:cNvPr id="10" name="Imagen" descr="Imagen">
              <a:extLst>
                <a:ext uri="{FF2B5EF4-FFF2-40B4-BE49-F238E27FC236}">
                  <a16:creationId xmlns:a16="http://schemas.microsoft.com/office/drawing/2014/main" id="{9F054683-21FB-4540-826B-1A18BF6DA1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7264"/>
              <a:ext cx="3498023" cy="555194"/>
            </a:xfrm>
            <a:prstGeom prst="rect">
              <a:avLst/>
            </a:prstGeom>
            <a:ln w="12700" cap="flat">
              <a:noFill/>
              <a:miter lim="400000"/>
            </a:ln>
            <a:effectLst/>
          </p:spPr>
        </p:pic>
        <p:pic>
          <p:nvPicPr>
            <p:cNvPr id="11" name="Imagen" descr="Imagen">
              <a:extLst>
                <a:ext uri="{FF2B5EF4-FFF2-40B4-BE49-F238E27FC236}">
                  <a16:creationId xmlns:a16="http://schemas.microsoft.com/office/drawing/2014/main" id="{655F8A88-36FB-AF44-81DE-468000C2BE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80693" y="0"/>
              <a:ext cx="3413971" cy="689723"/>
            </a:xfrm>
            <a:prstGeom prst="rect">
              <a:avLst/>
            </a:prstGeom>
            <a:ln w="12700" cap="flat">
              <a:noFill/>
              <a:miter lim="400000"/>
            </a:ln>
            <a:effectLst/>
          </p:spPr>
        </p:pic>
      </p:grpSp>
      <p:sp>
        <p:nvSpPr>
          <p:cNvPr id="12" name="Línea">
            <a:extLst>
              <a:ext uri="{FF2B5EF4-FFF2-40B4-BE49-F238E27FC236}">
                <a16:creationId xmlns:a16="http://schemas.microsoft.com/office/drawing/2014/main" id="{680686B3-FC96-434B-9A0C-A8ABBDDA56CB}"/>
              </a:ext>
            </a:extLst>
          </p:cNvPr>
          <p:cNvSpPr/>
          <p:nvPr userDrawn="1"/>
        </p:nvSpPr>
        <p:spPr>
          <a:xfrm flipV="1">
            <a:off x="10927870" y="2688761"/>
            <a:ext cx="1" cy="11052000"/>
          </a:xfrm>
          <a:prstGeom prst="line">
            <a:avLst/>
          </a:prstGeom>
          <a:ln w="254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lang="es-ES_tradnl" noProof="0">
              <a:solidFill>
                <a:schemeClr val="bg1"/>
              </a:solidFill>
            </a:endParaRPr>
          </a:p>
        </p:txBody>
      </p:sp>
      <p:sp>
        <p:nvSpPr>
          <p:cNvPr id="5" name="Marcador de texto vertical 4">
            <a:extLst>
              <a:ext uri="{FF2B5EF4-FFF2-40B4-BE49-F238E27FC236}">
                <a16:creationId xmlns:a16="http://schemas.microsoft.com/office/drawing/2014/main" id="{FB59BDD3-E238-6840-9DFD-0DD9717A04C0}"/>
              </a:ext>
            </a:extLst>
          </p:cNvPr>
          <p:cNvSpPr>
            <a:spLocks noGrp="1"/>
          </p:cNvSpPr>
          <p:nvPr>
            <p:ph type="body" orient="vert" sz="quarter" idx="10" hasCustomPrompt="1"/>
          </p:nvPr>
        </p:nvSpPr>
        <p:spPr>
          <a:xfrm>
            <a:off x="1112713" y="785470"/>
            <a:ext cx="2743200" cy="11974257"/>
          </a:xfrm>
        </p:spPr>
        <p:txBody>
          <a:bodyPr vert="vert270">
            <a:noAutofit/>
          </a:bodyPr>
          <a:lstStyle>
            <a:lvl1pPr marL="0" indent="0" algn="ctr">
              <a:buNone/>
              <a:defRPr sz="13000" b="1" i="0" cap="all" baseline="0">
                <a:solidFill>
                  <a:schemeClr val="bg1"/>
                </a:solidFill>
                <a:latin typeface="Arial Black" panose="020B0604020202020204" pitchFamily="34" charset="0"/>
                <a:cs typeface="Arial Black" panose="020B0604020202020204" pitchFamily="34" charset="0"/>
              </a:defRPr>
            </a:lvl1pPr>
          </a:lstStyle>
          <a:p>
            <a:r>
              <a:rPr lang="es-ES_tradnl" noProof="0"/>
              <a:t>título</a:t>
            </a:r>
          </a:p>
        </p:txBody>
      </p:sp>
    </p:spTree>
    <p:extLst>
      <p:ext uri="{BB962C8B-B14F-4D97-AF65-F5344CB8AC3E}">
        <p14:creationId xmlns:p14="http://schemas.microsoft.com/office/powerpoint/2010/main" val="381883815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ierre sin logos">
    <p:bg>
      <p:bgPr>
        <a:solidFill>
          <a:srgbClr val="171C3B"/>
        </a:solidFill>
        <a:effectLst/>
      </p:bgPr>
    </p:bg>
    <p:spTree>
      <p:nvGrpSpPr>
        <p:cNvPr id="1" name=""/>
        <p:cNvGrpSpPr/>
        <p:nvPr/>
      </p:nvGrpSpPr>
      <p:grpSpPr>
        <a:xfrm>
          <a:off x="0" y="0"/>
          <a:ext cx="0" cy="0"/>
          <a:chOff x="0" y="0"/>
          <a:chExt cx="0" cy="0"/>
        </a:xfrm>
      </p:grpSpPr>
      <p:pic>
        <p:nvPicPr>
          <p:cNvPr id="14" name="Imagen" descr="Imagen">
            <a:extLst>
              <a:ext uri="{FF2B5EF4-FFF2-40B4-BE49-F238E27FC236}">
                <a16:creationId xmlns:a16="http://schemas.microsoft.com/office/drawing/2014/main" id="{D089368D-0D63-234A-8734-9855A8ABD1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7791449"/>
            <a:ext cx="24384000" cy="6006341"/>
          </a:xfrm>
          <a:prstGeom prst="rect">
            <a:avLst/>
          </a:prstGeom>
          <a:ln w="12700">
            <a:miter lim="400000"/>
          </a:ln>
        </p:spPr>
      </p:pic>
    </p:spTree>
    <p:extLst>
      <p:ext uri="{BB962C8B-B14F-4D97-AF65-F5344CB8AC3E}">
        <p14:creationId xmlns:p14="http://schemas.microsoft.com/office/powerpoint/2010/main" val="1683353953"/>
      </p:ext>
    </p:extLst>
  </p:cSld>
  <p:clrMapOvr>
    <a:overrideClrMapping bg1="lt1" tx1="dk1" bg2="lt2" tx2="dk2" accent1="accent1" accent2="accent2" accent3="accent3" accent4="accent4" accent5="accent5" accent6="accent6" hlink="hlink" folHlink="folHlink"/>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Portada Capítulos">
    <p:bg>
      <p:bgPr>
        <a:solidFill>
          <a:srgbClr val="171C3B"/>
        </a:solidFill>
        <a:effectLst/>
      </p:bgPr>
    </p:bg>
    <p:spTree>
      <p:nvGrpSpPr>
        <p:cNvPr id="1" name=""/>
        <p:cNvGrpSpPr/>
        <p:nvPr/>
      </p:nvGrpSpPr>
      <p:grpSpPr>
        <a:xfrm>
          <a:off x="0" y="0"/>
          <a:ext cx="0" cy="0"/>
          <a:chOff x="0" y="0"/>
          <a:chExt cx="0" cy="0"/>
        </a:xfrm>
      </p:grpSpPr>
      <p:pic>
        <p:nvPicPr>
          <p:cNvPr id="17" name="Imagen" descr="Imagen">
            <a:extLst>
              <a:ext uri="{FF2B5EF4-FFF2-40B4-BE49-F238E27FC236}">
                <a16:creationId xmlns:a16="http://schemas.microsoft.com/office/drawing/2014/main" id="{48A7DADE-AAB5-7E49-B4B7-BF0BB77F9A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041" r="19356" b="-7313"/>
          <a:stretch/>
        </p:blipFill>
        <p:spPr>
          <a:xfrm>
            <a:off x="22366437" y="11653589"/>
            <a:ext cx="2017564" cy="1067177"/>
          </a:xfrm>
          <a:prstGeom prst="rect">
            <a:avLst/>
          </a:prstGeom>
          <a:ln w="12700" cap="flat">
            <a:noFill/>
            <a:miter lim="400000"/>
          </a:ln>
          <a:effectLst/>
        </p:spPr>
      </p:pic>
      <p:pic>
        <p:nvPicPr>
          <p:cNvPr id="18" name="Imagen" descr="Imagen">
            <a:extLst>
              <a:ext uri="{FF2B5EF4-FFF2-40B4-BE49-F238E27FC236}">
                <a16:creationId xmlns:a16="http://schemas.microsoft.com/office/drawing/2014/main" id="{66CDE6AA-A1F5-144E-AD86-E1DDAF69D1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16589899" y="-7620"/>
            <a:ext cx="7794102" cy="3453578"/>
          </a:xfrm>
          <a:prstGeom prst="rect">
            <a:avLst/>
          </a:prstGeom>
          <a:ln w="12700" cap="flat">
            <a:noFill/>
            <a:miter lim="400000"/>
          </a:ln>
          <a:effectLst/>
        </p:spPr>
      </p:pic>
      <p:sp>
        <p:nvSpPr>
          <p:cNvPr id="21" name="Texto del título"/>
          <p:cNvSpPr txBox="1">
            <a:spLocks noGrp="1"/>
          </p:cNvSpPr>
          <p:nvPr userDrawn="1">
            <p:ph type="title" hasCustomPrompt="1"/>
          </p:nvPr>
        </p:nvSpPr>
        <p:spPr>
          <a:xfrm>
            <a:off x="2933700" y="4616979"/>
            <a:ext cx="7463499" cy="3940176"/>
          </a:xfrm>
          <a:prstGeom prst="rect">
            <a:avLst/>
          </a:prstGeom>
        </p:spPr>
        <p:txBody>
          <a:bodyPr anchor="ctr">
            <a:noAutofit/>
          </a:bodyPr>
          <a:lstStyle>
            <a:lvl1pPr algn="r">
              <a:lnSpc>
                <a:spcPct val="80000"/>
              </a:lnSpc>
              <a:defRPr sz="8200" cap="all" baseline="0">
                <a:solidFill>
                  <a:schemeClr val="bg1"/>
                </a:solidFill>
              </a:defRPr>
            </a:lvl1pPr>
          </a:lstStyle>
          <a:p>
            <a:r>
              <a:rPr lang="es-ES_tradnl" noProof="0"/>
              <a:t>Texto del título del Capítulo</a:t>
            </a:r>
          </a:p>
        </p:txBody>
      </p:sp>
      <p:sp>
        <p:nvSpPr>
          <p:cNvPr id="22" name="Nivel de texto 1…"/>
          <p:cNvSpPr txBox="1">
            <a:spLocks noGrp="1"/>
          </p:cNvSpPr>
          <p:nvPr userDrawn="1">
            <p:ph type="body" sz="quarter" idx="1" hasCustomPrompt="1"/>
          </p:nvPr>
        </p:nvSpPr>
        <p:spPr>
          <a:xfrm>
            <a:off x="12586460" y="5004330"/>
            <a:ext cx="10135061" cy="3165476"/>
          </a:xfrm>
          <a:prstGeom prst="rect">
            <a:avLst/>
          </a:prstGeom>
        </p:spPr>
        <p:txBody>
          <a:bodyPr anchor="ctr">
            <a:normAutofit/>
          </a:bodyPr>
          <a:lstStyle>
            <a:lvl1pPr marL="0" indent="0" algn="l">
              <a:lnSpc>
                <a:spcPct val="120000"/>
              </a:lnSpc>
              <a:spcBef>
                <a:spcPts val="5900"/>
              </a:spcBef>
              <a:buSzTx/>
              <a:buNone/>
              <a:defRPr sz="2800" b="0" i="0">
                <a:solidFill>
                  <a:schemeClr val="bg1"/>
                </a:solidFill>
                <a:latin typeface="Century Gothic" panose="020B0502020202020204" pitchFamily="34" charset="0"/>
                <a:cs typeface="Arial" panose="020B0604020202020204" pitchFamily="34" charset="0"/>
              </a:defRPr>
            </a:lvl1pPr>
            <a:lvl2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2pPr>
            <a:lvl3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3pPr>
            <a:lvl4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4pPr>
            <a:lvl5pPr marL="0" indent="0" algn="l">
              <a:lnSpc>
                <a:spcPct val="170000"/>
              </a:lnSpc>
              <a:spcBef>
                <a:spcPts val="0"/>
              </a:spcBef>
              <a:buSzTx/>
              <a:buNone/>
              <a:defRPr sz="2800" b="0" i="0">
                <a:solidFill>
                  <a:schemeClr val="bg1"/>
                </a:solidFill>
                <a:latin typeface="Century Gothic" panose="020B0502020202020204" pitchFamily="34" charset="0"/>
                <a:cs typeface="Arial" panose="020B0604020202020204" pitchFamily="34" charset="0"/>
              </a:defRPr>
            </a:lvl5pPr>
          </a:lstStyle>
          <a:p>
            <a:r>
              <a:rPr lang="es-ES_tradnl" noProof="0"/>
              <a:t>Lorem ipsum dolor sit amet, consectetur adipiscing elit. Aliquam interdum justo vitae quam fermentum, eget mollis leo auctor. Proin molestie iaculis purus, a euismod nunc. Proin molestie eu lectus porttitor sodales. Pellentesque molestie porta urna, quis malesuada elit tincidunt ut. Quisque pellentesque id purus vitae cursus.</a:t>
            </a:r>
          </a:p>
        </p:txBody>
      </p:sp>
      <p:sp>
        <p:nvSpPr>
          <p:cNvPr id="12" name="Línea">
            <a:extLst>
              <a:ext uri="{FF2B5EF4-FFF2-40B4-BE49-F238E27FC236}">
                <a16:creationId xmlns:a16="http://schemas.microsoft.com/office/drawing/2014/main" id="{680686B3-FC96-434B-9A0C-A8ABBDDA56CB}"/>
              </a:ext>
            </a:extLst>
          </p:cNvPr>
          <p:cNvSpPr/>
          <p:nvPr userDrawn="1"/>
        </p:nvSpPr>
        <p:spPr>
          <a:xfrm flipV="1">
            <a:off x="11613811" y="-7620"/>
            <a:ext cx="1" cy="10980000"/>
          </a:xfrm>
          <a:prstGeom prst="line">
            <a:avLst/>
          </a:prstGeom>
          <a:ln w="254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lang="es-ES_tradnl" noProof="0">
              <a:solidFill>
                <a:schemeClr val="bg1"/>
              </a:solidFill>
            </a:endParaRPr>
          </a:p>
        </p:txBody>
      </p:sp>
      <p:pic>
        <p:nvPicPr>
          <p:cNvPr id="31" name="Imagen" descr="Imagen">
            <a:extLst>
              <a:ext uri="{FF2B5EF4-FFF2-40B4-BE49-F238E27FC236}">
                <a16:creationId xmlns:a16="http://schemas.microsoft.com/office/drawing/2014/main" id="{1D0DFC81-80BC-D14F-A3BC-D46D5F5684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53" t="-11041" r="48" b="-7313"/>
          <a:stretch/>
        </p:blipFill>
        <p:spPr>
          <a:xfrm>
            <a:off x="0" y="900870"/>
            <a:ext cx="2411730" cy="1067177"/>
          </a:xfrm>
          <a:prstGeom prst="rect">
            <a:avLst/>
          </a:prstGeom>
          <a:ln w="12700" cap="flat">
            <a:noFill/>
            <a:miter lim="400000"/>
          </a:ln>
          <a:effectLst/>
        </p:spPr>
      </p:pic>
      <p:pic>
        <p:nvPicPr>
          <p:cNvPr id="33" name="Imagen" descr="Imagen">
            <a:extLst>
              <a:ext uri="{FF2B5EF4-FFF2-40B4-BE49-F238E27FC236}">
                <a16:creationId xmlns:a16="http://schemas.microsoft.com/office/drawing/2014/main" id="{CD5EC226-B38A-1646-AAC8-0A384476C18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flipH="1" flipV="1">
            <a:off x="21094573" y="-1"/>
            <a:ext cx="3289427" cy="1695451"/>
          </a:xfrm>
          <a:prstGeom prst="rect">
            <a:avLst/>
          </a:prstGeom>
          <a:ln w="12700" cap="flat">
            <a:noFill/>
            <a:miter lim="400000"/>
          </a:ln>
          <a:effectLst/>
        </p:spPr>
      </p:pic>
      <p:pic>
        <p:nvPicPr>
          <p:cNvPr id="34" name="Imagen" descr="Imagen">
            <a:extLst>
              <a:ext uri="{FF2B5EF4-FFF2-40B4-BE49-F238E27FC236}">
                <a16:creationId xmlns:a16="http://schemas.microsoft.com/office/drawing/2014/main" id="{70B190E5-E675-E84A-91F8-D3A9D189085A}"/>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 y="11980854"/>
            <a:ext cx="3325019" cy="1695451"/>
          </a:xfrm>
          <a:prstGeom prst="rect">
            <a:avLst/>
          </a:prstGeom>
          <a:ln w="12700" cap="flat">
            <a:noFill/>
            <a:miter lim="400000"/>
          </a:ln>
          <a:effectLst/>
        </p:spPr>
      </p:pic>
      <p:grpSp>
        <p:nvGrpSpPr>
          <p:cNvPr id="36" name="Grupo">
            <a:extLst>
              <a:ext uri="{FF2B5EF4-FFF2-40B4-BE49-F238E27FC236}">
                <a16:creationId xmlns:a16="http://schemas.microsoft.com/office/drawing/2014/main" id="{3FDC31EA-19D6-0E46-8FB1-9DE38518924B}"/>
              </a:ext>
            </a:extLst>
          </p:cNvPr>
          <p:cNvGrpSpPr/>
          <p:nvPr userDrawn="1"/>
        </p:nvGrpSpPr>
        <p:grpSpPr>
          <a:xfrm>
            <a:off x="13806665" y="11900669"/>
            <a:ext cx="7694665" cy="689724"/>
            <a:chOff x="0" y="0"/>
            <a:chExt cx="7694663" cy="689722"/>
          </a:xfrm>
        </p:grpSpPr>
        <p:pic>
          <p:nvPicPr>
            <p:cNvPr id="37" name="Imagen" descr="Imagen">
              <a:extLst>
                <a:ext uri="{FF2B5EF4-FFF2-40B4-BE49-F238E27FC236}">
                  <a16:creationId xmlns:a16="http://schemas.microsoft.com/office/drawing/2014/main" id="{E2FC40FF-64C7-B64C-8E60-FE0BC6D49A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7264"/>
              <a:ext cx="3498023" cy="555194"/>
            </a:xfrm>
            <a:prstGeom prst="rect">
              <a:avLst/>
            </a:prstGeom>
            <a:ln w="12700" cap="flat">
              <a:noFill/>
              <a:miter lim="400000"/>
            </a:ln>
            <a:effectLst/>
          </p:spPr>
        </p:pic>
        <p:pic>
          <p:nvPicPr>
            <p:cNvPr id="38" name="Imagen" descr="Imagen">
              <a:extLst>
                <a:ext uri="{FF2B5EF4-FFF2-40B4-BE49-F238E27FC236}">
                  <a16:creationId xmlns:a16="http://schemas.microsoft.com/office/drawing/2014/main" id="{D485E1FA-09F4-2B42-AAAA-DBF8E8608A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0693" y="0"/>
              <a:ext cx="3413971" cy="689723"/>
            </a:xfrm>
            <a:prstGeom prst="rect">
              <a:avLst/>
            </a:prstGeom>
            <a:ln w="12700" cap="flat">
              <a:noFill/>
              <a:miter lim="400000"/>
            </a:ln>
            <a:effectLst/>
          </p:spPr>
        </p:pic>
      </p:grpSp>
      <p:pic>
        <p:nvPicPr>
          <p:cNvPr id="42" name="Imagen" descr="Imagen">
            <a:extLst>
              <a:ext uri="{FF2B5EF4-FFF2-40B4-BE49-F238E27FC236}">
                <a16:creationId xmlns:a16="http://schemas.microsoft.com/office/drawing/2014/main" id="{762536E8-0D3C-6E42-AB4D-85C468D8C282}"/>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flipV="1">
            <a:off x="-1" y="10177764"/>
            <a:ext cx="6904259" cy="3538235"/>
          </a:xfrm>
          <a:prstGeom prst="rect">
            <a:avLst/>
          </a:prstGeom>
          <a:ln w="12700" cap="flat">
            <a:noFill/>
            <a:miter lim="400000"/>
          </a:ln>
          <a:effectLst/>
        </p:spPr>
      </p:pic>
    </p:spTree>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ítulos y textos">
    <p:spTree>
      <p:nvGrpSpPr>
        <p:cNvPr id="1" name=""/>
        <p:cNvGrpSpPr/>
        <p:nvPr/>
      </p:nvGrpSpPr>
      <p:grpSpPr>
        <a:xfrm>
          <a:off x="0" y="0"/>
          <a:ext cx="0" cy="0"/>
          <a:chOff x="0" y="0"/>
          <a:chExt cx="0" cy="0"/>
        </a:xfrm>
      </p:grpSpPr>
      <p:pic>
        <p:nvPicPr>
          <p:cNvPr id="13" name="Imagen" descr="Imagen">
            <a:extLst>
              <a:ext uri="{FF2B5EF4-FFF2-40B4-BE49-F238E27FC236}">
                <a16:creationId xmlns:a16="http://schemas.microsoft.com/office/drawing/2014/main" id="{8F2D7077-4507-DB40-BB7D-921BE132079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67631"/>
            <a:ext cx="24384001" cy="6710379"/>
          </a:xfrm>
          <a:prstGeom prst="rect">
            <a:avLst/>
          </a:prstGeom>
          <a:ln w="12700" cap="flat">
            <a:noFill/>
            <a:miter lim="400000"/>
          </a:ln>
          <a:effectLst/>
        </p:spPr>
      </p:pic>
      <p:pic>
        <p:nvPicPr>
          <p:cNvPr id="14" name="Imagen" descr="Imagen">
            <a:extLst>
              <a:ext uri="{FF2B5EF4-FFF2-40B4-BE49-F238E27FC236}">
                <a16:creationId xmlns:a16="http://schemas.microsoft.com/office/drawing/2014/main" id="{3823792D-3BCD-4044-9D5E-CF29B010EB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897"/>
          <a:stretch/>
        </p:blipFill>
        <p:spPr>
          <a:xfrm>
            <a:off x="-1" y="1412010"/>
            <a:ext cx="1979084" cy="901757"/>
          </a:xfrm>
          <a:prstGeom prst="rect">
            <a:avLst/>
          </a:prstGeom>
          <a:ln w="12700" cap="flat">
            <a:noFill/>
            <a:miter lim="400000"/>
          </a:ln>
          <a:effectLst/>
        </p:spPr>
      </p:pic>
      <p:pic>
        <p:nvPicPr>
          <p:cNvPr id="15" name="Imagen" descr="Imagen">
            <a:extLst>
              <a:ext uri="{FF2B5EF4-FFF2-40B4-BE49-F238E27FC236}">
                <a16:creationId xmlns:a16="http://schemas.microsoft.com/office/drawing/2014/main" id="{B763A3FB-8C84-1F4F-921F-6E23825B6FF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837057" y="-67631"/>
            <a:ext cx="6546943" cy="2391165"/>
          </a:xfrm>
          <a:prstGeom prst="rect">
            <a:avLst/>
          </a:prstGeom>
          <a:ln w="12700" cap="flat">
            <a:noFill/>
            <a:miter lim="400000"/>
          </a:ln>
          <a:effectLst/>
        </p:spPr>
      </p:pic>
      <p:pic>
        <p:nvPicPr>
          <p:cNvPr id="16" name="Imagen" descr="Imagen">
            <a:extLst>
              <a:ext uri="{FF2B5EF4-FFF2-40B4-BE49-F238E27FC236}">
                <a16:creationId xmlns:a16="http://schemas.microsoft.com/office/drawing/2014/main" id="{B3426E16-11F1-A246-9E34-0F775A54DF6E}"/>
              </a:ext>
            </a:extLst>
          </p:cNvPr>
          <p:cNvPicPr>
            <a:picLocks noChangeAspect="1"/>
          </p:cNvPicPr>
          <p:nvPr/>
        </p:nvPicPr>
        <p:blipFill>
          <a:blip r:embed="rId5"/>
          <a:stretch>
            <a:fillRect/>
          </a:stretch>
        </p:blipFill>
        <p:spPr>
          <a:xfrm>
            <a:off x="16845241" y="5679395"/>
            <a:ext cx="7711517" cy="2358271"/>
          </a:xfrm>
          <a:prstGeom prst="rect">
            <a:avLst/>
          </a:prstGeom>
          <a:ln w="12700" cap="flat">
            <a:noFill/>
            <a:miter lim="400000"/>
          </a:ln>
          <a:effectLst/>
        </p:spPr>
      </p:pic>
      <p:sp>
        <p:nvSpPr>
          <p:cNvPr id="56" name="Texto del título"/>
          <p:cNvSpPr txBox="1">
            <a:spLocks noGrp="1"/>
          </p:cNvSpPr>
          <p:nvPr userDrawn="1">
            <p:ph type="title" hasCustomPrompt="1"/>
          </p:nvPr>
        </p:nvSpPr>
        <p:spPr>
          <a:xfrm>
            <a:off x="2598219" y="1240557"/>
            <a:ext cx="17971102" cy="1565851"/>
          </a:xfrm>
          <a:prstGeom prst="rect">
            <a:avLst/>
          </a:prstGeom>
        </p:spPr>
        <p:txBody>
          <a:bodyPr>
            <a:normAutofit/>
          </a:bodyPr>
          <a:lstStyle>
            <a:lvl1pPr algn="l">
              <a:defRPr sz="6200" cap="all" baseline="0">
                <a:solidFill>
                  <a:srgbClr val="C0D624"/>
                </a:solidFill>
              </a:defRPr>
            </a:lvl1pPr>
          </a:lstStyle>
          <a:p>
            <a:r>
              <a:rPr lang="es-ES_tradnl" noProof="0"/>
              <a:t>Texto del título</a:t>
            </a:r>
          </a:p>
        </p:txBody>
      </p:sp>
      <p:sp>
        <p:nvSpPr>
          <p:cNvPr id="57" name="Nivel de texto 1…"/>
          <p:cNvSpPr txBox="1">
            <a:spLocks noGrp="1"/>
          </p:cNvSpPr>
          <p:nvPr userDrawn="1">
            <p:ph type="body" idx="1" hasCustomPrompt="1"/>
          </p:nvPr>
        </p:nvSpPr>
        <p:spPr>
          <a:xfrm>
            <a:off x="2598218" y="9364957"/>
            <a:ext cx="19985233" cy="2772000"/>
          </a:xfrm>
          <a:prstGeom prst="rect">
            <a:avLst/>
          </a:prstGeom>
        </p:spPr>
        <p:txBody>
          <a:bodyPr>
            <a:normAutofit/>
          </a:bodyPr>
          <a:lstStyle>
            <a:lvl1pPr marL="0" indent="0">
              <a:lnSpc>
                <a:spcPct val="120000"/>
              </a:lnSpc>
              <a:buFontTx/>
              <a:buNone/>
              <a:defRPr sz="2800"/>
            </a:lvl1pPr>
            <a:lvl2pPr marL="0" indent="0">
              <a:lnSpc>
                <a:spcPct val="120000"/>
              </a:lnSpc>
              <a:buFontTx/>
              <a:buNone/>
              <a:defRPr sz="2800"/>
            </a:lvl2pPr>
            <a:lvl3pPr marL="0" indent="0">
              <a:lnSpc>
                <a:spcPct val="120000"/>
              </a:lnSpc>
              <a:buFontTx/>
              <a:buNone/>
              <a:defRPr sz="2800"/>
            </a:lvl3pPr>
            <a:lvl4pPr marL="0" indent="0">
              <a:lnSpc>
                <a:spcPct val="120000"/>
              </a:lnSpc>
              <a:buFontTx/>
              <a:buNone/>
              <a:defRPr sz="2800"/>
            </a:lvl4pPr>
            <a:lvl5pPr marL="0" indent="0">
              <a:lnSpc>
                <a:spcPct val="120000"/>
              </a:lnSpc>
              <a:buFontTx/>
              <a:buNone/>
              <a:defRPr sz="2800"/>
            </a:lvl5pPr>
          </a:lstStyle>
          <a:p>
            <a:r>
              <a:rPr lang="es-ES_tradnl" noProof="0"/>
              <a:t>Lorem ipsum dolor sit amet, consectetur adipiscing elit. Aliquam interdum justo vitae quam fermentum, eget mollis leo auctor. Proin molestie iaculis purus, a euismod nunc. Proin molestie eu lectus porttitor sodales. Pellentesque molestie porta urna, quis malesuada elit tincidunt ut. Quisque pellentesque id purus vitae cursus. Nulla id vehicula turpis. Phasellus felis magna, viverra eu cursus quis, consequat et velit. Quisque mattis eleifend lacus.</a:t>
            </a:r>
          </a:p>
        </p:txBody>
      </p:sp>
      <p:sp>
        <p:nvSpPr>
          <p:cNvPr id="58" name="Número de diapositiva"/>
          <p:cNvSpPr txBox="1">
            <a:spLocks noGrp="1"/>
          </p:cNvSpPr>
          <p:nvPr userDrawn="1">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
        <p:nvSpPr>
          <p:cNvPr id="7" name="Marcador de texto 6">
            <a:extLst>
              <a:ext uri="{FF2B5EF4-FFF2-40B4-BE49-F238E27FC236}">
                <a16:creationId xmlns:a16="http://schemas.microsoft.com/office/drawing/2014/main" id="{37A50046-FE90-ED42-9440-D3624AB4816A}"/>
              </a:ext>
            </a:extLst>
          </p:cNvPr>
          <p:cNvSpPr>
            <a:spLocks noGrp="1"/>
          </p:cNvSpPr>
          <p:nvPr userDrawn="1">
            <p:ph type="body" sz="quarter" idx="11" hasCustomPrompt="1"/>
          </p:nvPr>
        </p:nvSpPr>
        <p:spPr>
          <a:xfrm>
            <a:off x="2598219" y="7166872"/>
            <a:ext cx="17971101" cy="1563025"/>
          </a:xfrm>
        </p:spPr>
        <p:txBody>
          <a:bodyPr>
            <a:normAutofit/>
          </a:bodyPr>
          <a:lstStyle>
            <a:lvl1pPr marL="0" indent="0">
              <a:buNone/>
              <a:defRPr sz="6200" b="1" i="0" cap="all" baseline="0">
                <a:solidFill>
                  <a:srgbClr val="171C3B"/>
                </a:solidFill>
                <a:latin typeface="Arial Black" panose="020B0604020202020204" pitchFamily="34" charset="0"/>
              </a:defRPr>
            </a:lvl1pPr>
          </a:lstStyle>
          <a:p>
            <a:r>
              <a:rPr lang="es-ES_tradnl" noProof="0"/>
              <a:t>TEXTO DEL TÍTULO</a:t>
            </a:r>
          </a:p>
        </p:txBody>
      </p:sp>
      <p:sp>
        <p:nvSpPr>
          <p:cNvPr id="22" name="Nivel de texto 1…">
            <a:extLst>
              <a:ext uri="{FF2B5EF4-FFF2-40B4-BE49-F238E27FC236}">
                <a16:creationId xmlns:a16="http://schemas.microsoft.com/office/drawing/2014/main" id="{B33B510F-56AD-0248-BDB2-CA3DA3767B98}"/>
              </a:ext>
            </a:extLst>
          </p:cNvPr>
          <p:cNvSpPr txBox="1">
            <a:spLocks noGrp="1"/>
          </p:cNvSpPr>
          <p:nvPr userDrawn="1">
            <p:ph type="body" idx="12" hasCustomPrompt="1"/>
          </p:nvPr>
        </p:nvSpPr>
        <p:spPr>
          <a:xfrm>
            <a:off x="2598217" y="3012756"/>
            <a:ext cx="19985234" cy="2772000"/>
          </a:xfrm>
          <a:prstGeom prst="rect">
            <a:avLst/>
          </a:prstGeom>
        </p:spPr>
        <p:txBody>
          <a:bodyPr>
            <a:normAutofit/>
          </a:bodyPr>
          <a:lstStyle>
            <a:lvl1pPr marL="0" indent="0">
              <a:lnSpc>
                <a:spcPct val="120000"/>
              </a:lnSpc>
              <a:buFontTx/>
              <a:buNone/>
              <a:defRPr sz="2800">
                <a:solidFill>
                  <a:schemeClr val="bg1"/>
                </a:solidFill>
              </a:defRPr>
            </a:lvl1pPr>
            <a:lvl2pPr marL="0" indent="0">
              <a:lnSpc>
                <a:spcPct val="120000"/>
              </a:lnSpc>
              <a:buFontTx/>
              <a:buNone/>
              <a:defRPr sz="2800"/>
            </a:lvl2pPr>
            <a:lvl3pPr marL="0" indent="0">
              <a:lnSpc>
                <a:spcPct val="120000"/>
              </a:lnSpc>
              <a:buFontTx/>
              <a:buNone/>
              <a:defRPr sz="2800"/>
            </a:lvl3pPr>
            <a:lvl4pPr marL="0" indent="0">
              <a:lnSpc>
                <a:spcPct val="120000"/>
              </a:lnSpc>
              <a:buFontTx/>
              <a:buNone/>
              <a:defRPr sz="2800"/>
            </a:lvl4pPr>
            <a:lvl5pPr marL="0" indent="0">
              <a:lnSpc>
                <a:spcPct val="120000"/>
              </a:lnSpc>
              <a:buFontTx/>
              <a:buNone/>
              <a:defRPr sz="2800"/>
            </a:lvl5pPr>
          </a:lstStyle>
          <a:p>
            <a:r>
              <a:rPr lang="es-ES_tradnl" noProof="0"/>
              <a:t>Lorem ipsum dolor sit amet, consectetur adipiscing elit. Aliquam interdum justo vitae quam fermentum, eget mollis leo auctor. Proin molestie iaculis purus, a euismod nunc. Proin molestie eu lectus porttitor sodales. Pellentesque molestie porta urna, quis malesuada elit tincidunt ut. Quisque pellentesque id purus vitae cursus. Nulla id vehicula turpis. Phasellus felis magna, viverra eu cursus quis, consequat et velit. Quisque mattis eleifend lacus.</a:t>
            </a:r>
          </a:p>
        </p:txBody>
      </p:sp>
    </p:spTree>
    <p:extLst>
      <p:ext uri="{BB962C8B-B14F-4D97-AF65-F5344CB8AC3E}">
        <p14:creationId xmlns:p14="http://schemas.microsoft.com/office/powerpoint/2010/main" val="18061643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y contenido">
    <p:bg>
      <p:bgPr>
        <a:solidFill>
          <a:schemeClr val="bg1"/>
        </a:solid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C97396A1-C5E6-4B49-8BA0-53521CD266AE}"/>
              </a:ext>
            </a:extLst>
          </p:cNvPr>
          <p:cNvSpPr>
            <a:spLocks/>
          </p:cNvSpPr>
          <p:nvPr userDrawn="1"/>
        </p:nvSpPr>
        <p:spPr>
          <a:xfrm>
            <a:off x="9014790" y="7035915"/>
            <a:ext cx="15408000" cy="6696000"/>
          </a:xfrm>
          <a:prstGeom prst="rect">
            <a:avLst/>
          </a:prstGeom>
          <a:solidFill>
            <a:srgbClr val="C0D62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_tradnl" sz="3000" b="0" i="0" u="none" strike="noStrike" cap="none" spc="0" normalizeH="0" baseline="0" noProof="0">
              <a:ln>
                <a:noFill/>
              </a:ln>
              <a:solidFill>
                <a:srgbClr val="FFFFFF"/>
              </a:solidFill>
              <a:effectLst/>
              <a:uFillTx/>
              <a:latin typeface="+mn-lt"/>
              <a:ea typeface="+mn-ea"/>
              <a:cs typeface="+mn-cs"/>
              <a:sym typeface="Helvetica Neue Medium"/>
            </a:endParaRPr>
          </a:p>
        </p:txBody>
      </p:sp>
      <p:pic>
        <p:nvPicPr>
          <p:cNvPr id="6" name="Imagen" descr="Imagen">
            <a:extLst>
              <a:ext uri="{FF2B5EF4-FFF2-40B4-BE49-F238E27FC236}">
                <a16:creationId xmlns:a16="http://schemas.microsoft.com/office/drawing/2014/main" id="{38D4934A-7317-664F-A054-CC610BBAD2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03798" cy="13716003"/>
          </a:xfrm>
          <a:prstGeom prst="rect">
            <a:avLst/>
          </a:prstGeom>
          <a:ln w="12700" cap="flat">
            <a:noFill/>
            <a:miter lim="400000"/>
          </a:ln>
          <a:effectLst/>
        </p:spPr>
      </p:pic>
      <p:sp>
        <p:nvSpPr>
          <p:cNvPr id="30" name="Texto del título"/>
          <p:cNvSpPr txBox="1">
            <a:spLocks noGrp="1"/>
          </p:cNvSpPr>
          <p:nvPr userDrawn="1">
            <p:ph type="title" hasCustomPrompt="1"/>
          </p:nvPr>
        </p:nvSpPr>
        <p:spPr>
          <a:xfrm>
            <a:off x="959951" y="3229729"/>
            <a:ext cx="6964390" cy="3001023"/>
          </a:xfrm>
          <a:prstGeom prst="rect">
            <a:avLst/>
          </a:prstGeom>
        </p:spPr>
        <p:txBody>
          <a:bodyPr>
            <a:normAutofit/>
          </a:bodyPr>
          <a:lstStyle>
            <a:lvl1pPr algn="l">
              <a:lnSpc>
                <a:spcPct val="80000"/>
              </a:lnSpc>
              <a:defRPr sz="7300" cap="all" baseline="0">
                <a:solidFill>
                  <a:schemeClr val="bg1"/>
                </a:solidFill>
              </a:defRPr>
            </a:lvl1pPr>
          </a:lstStyle>
          <a:p>
            <a:r>
              <a:rPr lang="es-ES_tradnl" noProof="0"/>
              <a:t>Texto del título</a:t>
            </a:r>
          </a:p>
        </p:txBody>
      </p:sp>
      <p:sp>
        <p:nvSpPr>
          <p:cNvPr id="31" name="Número de diapositiva"/>
          <p:cNvSpPr txBox="1">
            <a:spLocks noGrp="1"/>
          </p:cNvSpPr>
          <p:nvPr userDrawn="1">
            <p:ph type="sldNum" sz="quarter" idx="2"/>
          </p:nvPr>
        </p:nvSpPr>
        <p:spPr>
          <a:xfrm>
            <a:off x="22518913" y="12600107"/>
            <a:ext cx="597920" cy="482823"/>
          </a:xfrm>
          <a:prstGeom prst="rect">
            <a:avLst/>
          </a:prstGeom>
        </p:spPr>
        <p:txBody>
          <a:bodyPr/>
          <a:lstStyle>
            <a:lvl1pPr>
              <a:defRPr>
                <a:solidFill>
                  <a:schemeClr val="bg1"/>
                </a:solidFill>
              </a:defRPr>
            </a:lvl1pPr>
          </a:lstStyle>
          <a:p>
            <a:fld id="{86CB4B4D-7CA3-9044-876B-883B54F8677D}" type="slidenum">
              <a:rPr lang="es-ES_tradnl" noProof="0" smtClean="0"/>
              <a:pPr/>
              <a:t>‹Nº›</a:t>
            </a:fld>
            <a:endParaRPr lang="es-ES_tradnl" noProof="0"/>
          </a:p>
        </p:txBody>
      </p:sp>
      <p:grpSp>
        <p:nvGrpSpPr>
          <p:cNvPr id="10" name="Grupo">
            <a:extLst>
              <a:ext uri="{FF2B5EF4-FFF2-40B4-BE49-F238E27FC236}">
                <a16:creationId xmlns:a16="http://schemas.microsoft.com/office/drawing/2014/main" id="{29EBB476-6869-E041-B870-9E1A71C593A0}"/>
              </a:ext>
            </a:extLst>
          </p:cNvPr>
          <p:cNvGrpSpPr/>
          <p:nvPr userDrawn="1"/>
        </p:nvGrpSpPr>
        <p:grpSpPr>
          <a:xfrm>
            <a:off x="1005065" y="11555758"/>
            <a:ext cx="4741735" cy="425034"/>
            <a:chOff x="0" y="0"/>
            <a:chExt cx="4741734" cy="425032"/>
          </a:xfrm>
        </p:grpSpPr>
        <p:pic>
          <p:nvPicPr>
            <p:cNvPr id="11" name="Imagen" descr="Imagen">
              <a:extLst>
                <a:ext uri="{FF2B5EF4-FFF2-40B4-BE49-F238E27FC236}">
                  <a16:creationId xmlns:a16="http://schemas.microsoft.com/office/drawing/2014/main" id="{1BB52DB8-7D6F-2144-9A46-7865E7399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450"/>
              <a:ext cx="2155611" cy="342132"/>
            </a:xfrm>
            <a:prstGeom prst="rect">
              <a:avLst/>
            </a:prstGeom>
            <a:ln w="12700" cap="flat">
              <a:noFill/>
              <a:miter lim="400000"/>
            </a:ln>
            <a:effectLst/>
          </p:spPr>
        </p:pic>
        <p:pic>
          <p:nvPicPr>
            <p:cNvPr id="12" name="Imagen" descr="Imagen">
              <a:extLst>
                <a:ext uri="{FF2B5EF4-FFF2-40B4-BE49-F238E27FC236}">
                  <a16:creationId xmlns:a16="http://schemas.microsoft.com/office/drawing/2014/main" id="{8D8C13CB-E399-FD4D-9155-73781E5AF2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7920" y="0"/>
              <a:ext cx="2103815" cy="425033"/>
            </a:xfrm>
            <a:prstGeom prst="rect">
              <a:avLst/>
            </a:prstGeom>
            <a:ln w="12700" cap="flat">
              <a:noFill/>
              <a:miter lim="400000"/>
            </a:ln>
            <a:effectLst/>
          </p:spPr>
        </p:pic>
      </p:grpSp>
      <p:sp>
        <p:nvSpPr>
          <p:cNvPr id="3" name="Marcador de texto 2">
            <a:extLst>
              <a:ext uri="{FF2B5EF4-FFF2-40B4-BE49-F238E27FC236}">
                <a16:creationId xmlns:a16="http://schemas.microsoft.com/office/drawing/2014/main" id="{D885A7A9-5BA6-0845-A9F3-A47AC963269C}"/>
              </a:ext>
            </a:extLst>
          </p:cNvPr>
          <p:cNvSpPr>
            <a:spLocks noGrp="1"/>
          </p:cNvSpPr>
          <p:nvPr userDrawn="1">
            <p:ph type="body" sz="quarter" idx="10" hasCustomPrompt="1"/>
          </p:nvPr>
        </p:nvSpPr>
        <p:spPr>
          <a:xfrm>
            <a:off x="959439" y="6623695"/>
            <a:ext cx="6964390" cy="3049990"/>
          </a:xfrm>
        </p:spPr>
        <p:txBody>
          <a:bodyPr anchor="ctr">
            <a:normAutofit/>
          </a:bodyPr>
          <a:lstStyle>
            <a:lvl1pPr marL="0" marR="0" indent="0" algn="l" defTabSz="821531" rtl="0" eaLnBrk="1" fontAlgn="auto" latinLnBrk="0" hangingPunct="1">
              <a:lnSpc>
                <a:spcPct val="120000"/>
              </a:lnSpc>
              <a:spcBef>
                <a:spcPts val="5900"/>
              </a:spcBef>
              <a:spcAft>
                <a:spcPts val="0"/>
              </a:spcAft>
              <a:buClrTx/>
              <a:buSzPct val="145000"/>
              <a:buFontTx/>
              <a:buNone/>
              <a:tabLst/>
              <a:defRPr sz="2400">
                <a:solidFill>
                  <a:schemeClr val="bg1"/>
                </a:solidFill>
              </a:defRPr>
            </a:lvl1pPr>
          </a:lstStyle>
          <a:p>
            <a:pPr marL="0" marR="0" lvl="0" indent="0" algn="l" defTabSz="821531" rtl="0" eaLnBrk="1" fontAlgn="auto" latinLnBrk="0" hangingPunct="1">
              <a:lnSpc>
                <a:spcPct val="100000"/>
              </a:lnSpc>
              <a:spcBef>
                <a:spcPts val="5900"/>
              </a:spcBef>
              <a:spcAft>
                <a:spcPts val="0"/>
              </a:spcAft>
              <a:buClrTx/>
              <a:buSzPct val="145000"/>
              <a:buFontTx/>
              <a:buNone/>
              <a:tabLst/>
              <a:defRPr/>
            </a:pPr>
            <a:r>
              <a:rPr lang="es-ES_tradnl" noProof="0"/>
              <a:t>Lorem ipsum dolor sit amet, consectetur adipiscing elit. Aliquam interdum justo vitae quam fermentum, eget mollis leo auctor. Proin molestie iaculis purus, a euismod nunc. Proin molestie eu lectus porttitor sodales.</a:t>
            </a:r>
          </a:p>
        </p:txBody>
      </p:sp>
      <p:sp>
        <p:nvSpPr>
          <p:cNvPr id="15" name="Triángulo">
            <a:extLst>
              <a:ext uri="{FF2B5EF4-FFF2-40B4-BE49-F238E27FC236}">
                <a16:creationId xmlns:a16="http://schemas.microsoft.com/office/drawing/2014/main" id="{4C171BCD-9DC7-8849-90DB-59C4F3238E6E}"/>
              </a:ext>
            </a:extLst>
          </p:cNvPr>
          <p:cNvSpPr/>
          <p:nvPr/>
        </p:nvSpPr>
        <p:spPr>
          <a:xfrm rot="8109445">
            <a:off x="9774740" y="6636046"/>
            <a:ext cx="799738" cy="7997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C0D624"/>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lang="es-ES_tradnl" noProof="0"/>
          </a:p>
        </p:txBody>
      </p:sp>
    </p:spTree>
    <p:extLst>
      <p:ext uri="{BB962C8B-B14F-4D97-AF65-F5344CB8AC3E}">
        <p14:creationId xmlns:p14="http://schemas.microsoft.com/office/powerpoint/2010/main" val="194717324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En blanco sin logos">
    <p:bg>
      <p:bgPr>
        <a:solidFill>
          <a:schemeClr val="bg1"/>
        </a:solidFill>
        <a:effectLst/>
      </p:bgPr>
    </p:bg>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pic>
        <p:nvPicPr>
          <p:cNvPr id="3" name="Imagen" descr="Imagen">
            <a:extLst>
              <a:ext uri="{FF2B5EF4-FFF2-40B4-BE49-F238E27FC236}">
                <a16:creationId xmlns:a16="http://schemas.microsoft.com/office/drawing/2014/main" id="{F7380FCA-6B24-724E-829C-F184E40AF2A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792582"/>
            <a:ext cx="1408974" cy="901701"/>
          </a:xfrm>
          <a:prstGeom prst="rect">
            <a:avLst/>
          </a:prstGeom>
          <a:ln w="12700" cap="flat">
            <a:noFill/>
            <a:miter lim="400000"/>
          </a:ln>
          <a:effectLst/>
        </p:spPr>
      </p:pic>
      <p:pic>
        <p:nvPicPr>
          <p:cNvPr id="4" name="Imagen" descr="Imagen">
            <a:extLst>
              <a:ext uri="{FF2B5EF4-FFF2-40B4-BE49-F238E27FC236}">
                <a16:creationId xmlns:a16="http://schemas.microsoft.com/office/drawing/2014/main" id="{9C4C638A-3867-2B4A-8F1B-C45EE939A27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7724148" y="1398"/>
            <a:ext cx="6659852" cy="3187937"/>
          </a:xfrm>
          <a:prstGeom prst="rect">
            <a:avLst/>
          </a:prstGeom>
          <a:ln w="12700" cap="flat">
            <a:noFill/>
            <a:miter lim="400000"/>
          </a:ln>
          <a:effectLst/>
        </p:spPr>
      </p:pic>
      <p:pic>
        <p:nvPicPr>
          <p:cNvPr id="5" name="Imagen" descr="Imagen">
            <a:extLst>
              <a:ext uri="{FF2B5EF4-FFF2-40B4-BE49-F238E27FC236}">
                <a16:creationId xmlns:a16="http://schemas.microsoft.com/office/drawing/2014/main" id="{220A540E-2E88-804E-A214-43D68332334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1359261" y="1398"/>
            <a:ext cx="3024739" cy="1695451"/>
          </a:xfrm>
          <a:prstGeom prst="rect">
            <a:avLst/>
          </a:prstGeom>
          <a:ln w="12700" cap="flat">
            <a:noFill/>
            <a:miter lim="400000"/>
          </a:ln>
          <a:effectLst/>
        </p:spPr>
      </p:pic>
    </p:spTree>
    <p:extLst>
      <p:ext uri="{BB962C8B-B14F-4D97-AF65-F5344CB8AC3E}">
        <p14:creationId xmlns:p14="http://schemas.microsoft.com/office/powerpoint/2010/main" val="162083141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reserve="1">
  <p:cSld name="En blanco sin logos 02">
    <p:bg>
      <p:bgPr>
        <a:solidFill>
          <a:schemeClr val="bg1"/>
        </a:solidFill>
        <a:effectLst/>
      </p:bgPr>
    </p:bg>
    <p:spTree>
      <p:nvGrpSpPr>
        <p:cNvPr id="1" name=""/>
        <p:cNvGrpSpPr/>
        <p:nvPr/>
      </p:nvGrpSpPr>
      <p:grpSpPr>
        <a:xfrm>
          <a:off x="0" y="0"/>
          <a:ext cx="0" cy="0"/>
          <a:chOff x="0" y="0"/>
          <a:chExt cx="0" cy="0"/>
        </a:xfrm>
      </p:grpSpPr>
      <p:pic>
        <p:nvPicPr>
          <p:cNvPr id="18" name="image71.png" descr="image71.png">
            <a:extLst>
              <a:ext uri="{FF2B5EF4-FFF2-40B4-BE49-F238E27FC236}">
                <a16:creationId xmlns:a16="http://schemas.microsoft.com/office/drawing/2014/main" id="{03970987-325D-0C4A-A0D0-C555DAFDC993}"/>
              </a:ext>
            </a:extLst>
          </p:cNvPr>
          <p:cNvPicPr>
            <a:picLocks noChangeAspect="1"/>
          </p:cNvPicPr>
          <p:nvPr userDrawn="1"/>
        </p:nvPicPr>
        <p:blipFill>
          <a:blip r:embed="rId2"/>
          <a:stretch>
            <a:fillRect/>
          </a:stretch>
        </p:blipFill>
        <p:spPr>
          <a:xfrm>
            <a:off x="11409432" y="3785921"/>
            <a:ext cx="35944" cy="8037722"/>
          </a:xfrm>
          <a:prstGeom prst="rect">
            <a:avLst/>
          </a:prstGeom>
          <a:ln w="12700">
            <a:miter lim="400000"/>
          </a:ln>
        </p:spPr>
      </p:pic>
      <p:sp>
        <p:nvSpPr>
          <p:cNvPr id="110"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pic>
        <p:nvPicPr>
          <p:cNvPr id="3" name="Imagen" descr="Imagen">
            <a:extLst>
              <a:ext uri="{FF2B5EF4-FFF2-40B4-BE49-F238E27FC236}">
                <a16:creationId xmlns:a16="http://schemas.microsoft.com/office/drawing/2014/main" id="{F7380FCA-6B24-724E-829C-F184E40AF2A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792582"/>
            <a:ext cx="1408974" cy="901701"/>
          </a:xfrm>
          <a:prstGeom prst="rect">
            <a:avLst/>
          </a:prstGeom>
          <a:ln w="12700" cap="flat">
            <a:noFill/>
            <a:miter lim="400000"/>
          </a:ln>
          <a:effectLst/>
        </p:spPr>
      </p:pic>
      <p:pic>
        <p:nvPicPr>
          <p:cNvPr id="4" name="Imagen" descr="Imagen">
            <a:extLst>
              <a:ext uri="{FF2B5EF4-FFF2-40B4-BE49-F238E27FC236}">
                <a16:creationId xmlns:a16="http://schemas.microsoft.com/office/drawing/2014/main" id="{9C4C638A-3867-2B4A-8F1B-C45EE939A279}"/>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7724148" y="1398"/>
            <a:ext cx="6659852" cy="3187937"/>
          </a:xfrm>
          <a:prstGeom prst="rect">
            <a:avLst/>
          </a:prstGeom>
          <a:ln w="12700" cap="flat">
            <a:noFill/>
            <a:miter lim="400000"/>
          </a:ln>
          <a:effectLst/>
        </p:spPr>
      </p:pic>
      <p:pic>
        <p:nvPicPr>
          <p:cNvPr id="5" name="Imagen" descr="Imagen">
            <a:extLst>
              <a:ext uri="{FF2B5EF4-FFF2-40B4-BE49-F238E27FC236}">
                <a16:creationId xmlns:a16="http://schemas.microsoft.com/office/drawing/2014/main" id="{220A540E-2E88-804E-A214-43D683323341}"/>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21359261" y="1398"/>
            <a:ext cx="3024739" cy="1695451"/>
          </a:xfrm>
          <a:prstGeom prst="rect">
            <a:avLst/>
          </a:prstGeom>
          <a:ln w="12700" cap="flat">
            <a:noFill/>
            <a:miter lim="400000"/>
          </a:ln>
          <a:effectLst/>
        </p:spPr>
      </p:pic>
      <p:sp>
        <p:nvSpPr>
          <p:cNvPr id="6" name="Rectángulo">
            <a:extLst>
              <a:ext uri="{FF2B5EF4-FFF2-40B4-BE49-F238E27FC236}">
                <a16:creationId xmlns:a16="http://schemas.microsoft.com/office/drawing/2014/main" id="{52BB4982-5D66-BB42-8754-440E3FDD0A67}"/>
              </a:ext>
            </a:extLst>
          </p:cNvPr>
          <p:cNvSpPr/>
          <p:nvPr userDrawn="1"/>
        </p:nvSpPr>
        <p:spPr>
          <a:xfrm>
            <a:off x="11409433" y="8425825"/>
            <a:ext cx="12974568" cy="5288777"/>
          </a:xfrm>
          <a:prstGeom prst="rect">
            <a:avLst/>
          </a:prstGeom>
          <a:solidFill>
            <a:srgbClr val="C0D624"/>
          </a:solidFill>
          <a:ln w="12700">
            <a:miter lim="400000"/>
          </a:ln>
        </p:spPr>
        <p:txBody>
          <a:bodyPr lIns="0" tIns="0" rIns="0" bIns="0" anchor="ctr"/>
          <a:lstStyle/>
          <a:p>
            <a:pPr algn="ctr" defTabSz="821530">
              <a:defRPr sz="3000">
                <a:solidFill>
                  <a:srgbClr val="FFFFFF"/>
                </a:solidFill>
              </a:defRPr>
            </a:pPr>
            <a:endParaRPr lang="es-ES_tradnl" noProof="0"/>
          </a:p>
        </p:txBody>
      </p:sp>
      <p:sp>
        <p:nvSpPr>
          <p:cNvPr id="7" name="Triángulo">
            <a:extLst>
              <a:ext uri="{FF2B5EF4-FFF2-40B4-BE49-F238E27FC236}">
                <a16:creationId xmlns:a16="http://schemas.microsoft.com/office/drawing/2014/main" id="{50C14241-36CC-9541-B2DD-284971384AB7}"/>
              </a:ext>
            </a:extLst>
          </p:cNvPr>
          <p:cNvSpPr/>
          <p:nvPr userDrawn="1"/>
        </p:nvSpPr>
        <p:spPr>
          <a:xfrm rot="8109445">
            <a:off x="12169382" y="8038765"/>
            <a:ext cx="799739" cy="7997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C0D624"/>
          </a:solidFill>
          <a:ln w="12700">
            <a:miter lim="400000"/>
          </a:ln>
        </p:spPr>
        <p:txBody>
          <a:bodyPr lIns="0" tIns="0" rIns="0" bIns="0" anchor="ctr"/>
          <a:lstStyle/>
          <a:p>
            <a:pPr>
              <a:defRPr sz="3000">
                <a:solidFill>
                  <a:srgbClr val="FFFFFF"/>
                </a:solidFill>
              </a:defRPr>
            </a:pPr>
            <a:endParaRPr lang="es-ES_tradnl" noProof="0"/>
          </a:p>
        </p:txBody>
      </p:sp>
    </p:spTree>
    <p:extLst>
      <p:ext uri="{BB962C8B-B14F-4D97-AF65-F5344CB8AC3E}">
        <p14:creationId xmlns:p14="http://schemas.microsoft.com/office/powerpoint/2010/main" val="39281140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En blanco sin logos 03">
    <p:bg>
      <p:bgPr>
        <a:solidFill>
          <a:schemeClr val="bg1"/>
        </a:solidFill>
        <a:effectLst/>
      </p:bgPr>
    </p:bg>
    <p:spTree>
      <p:nvGrpSpPr>
        <p:cNvPr id="1" name=""/>
        <p:cNvGrpSpPr/>
        <p:nvPr/>
      </p:nvGrpSpPr>
      <p:grpSpPr>
        <a:xfrm>
          <a:off x="0" y="0"/>
          <a:ext cx="0" cy="0"/>
          <a:chOff x="0" y="0"/>
          <a:chExt cx="0" cy="0"/>
        </a:xfrm>
      </p:grpSpPr>
      <p:pic>
        <p:nvPicPr>
          <p:cNvPr id="10" name="image71.png" descr="image71.png">
            <a:extLst>
              <a:ext uri="{FF2B5EF4-FFF2-40B4-BE49-F238E27FC236}">
                <a16:creationId xmlns:a16="http://schemas.microsoft.com/office/drawing/2014/main" id="{63A0D54C-DD28-3F49-A27D-1377C8228FF6}"/>
              </a:ext>
            </a:extLst>
          </p:cNvPr>
          <p:cNvPicPr>
            <a:picLocks noChangeAspect="1"/>
          </p:cNvPicPr>
          <p:nvPr userDrawn="1"/>
        </p:nvPicPr>
        <p:blipFill>
          <a:blip r:embed="rId2"/>
          <a:stretch>
            <a:fillRect/>
          </a:stretch>
        </p:blipFill>
        <p:spPr>
          <a:xfrm>
            <a:off x="12259709" y="3817299"/>
            <a:ext cx="33919" cy="7584232"/>
          </a:xfrm>
          <a:prstGeom prst="rect">
            <a:avLst/>
          </a:prstGeom>
          <a:ln w="12700">
            <a:miter lim="400000"/>
          </a:ln>
        </p:spPr>
      </p:pic>
      <p:sp>
        <p:nvSpPr>
          <p:cNvPr id="6" name="Rectángulo">
            <a:extLst>
              <a:ext uri="{FF2B5EF4-FFF2-40B4-BE49-F238E27FC236}">
                <a16:creationId xmlns:a16="http://schemas.microsoft.com/office/drawing/2014/main" id="{52BB4982-5D66-BB42-8754-440E3FDD0A67}"/>
              </a:ext>
            </a:extLst>
          </p:cNvPr>
          <p:cNvSpPr/>
          <p:nvPr userDrawn="1"/>
        </p:nvSpPr>
        <p:spPr>
          <a:xfrm flipH="1">
            <a:off x="15764" y="9243649"/>
            <a:ext cx="12259709" cy="4472352"/>
          </a:xfrm>
          <a:prstGeom prst="rect">
            <a:avLst/>
          </a:prstGeom>
          <a:solidFill>
            <a:srgbClr val="C0D624"/>
          </a:solidFill>
          <a:ln w="12700">
            <a:miter lim="400000"/>
          </a:ln>
        </p:spPr>
        <p:txBody>
          <a:bodyPr lIns="0" tIns="0" rIns="0" bIns="0" anchor="ctr"/>
          <a:lstStyle/>
          <a:p>
            <a:pPr algn="ctr" defTabSz="821530">
              <a:defRPr sz="3000">
                <a:solidFill>
                  <a:srgbClr val="FFFFFF"/>
                </a:solidFill>
              </a:defRPr>
            </a:pPr>
            <a:endParaRPr lang="es-ES_tradnl" noProof="0"/>
          </a:p>
        </p:txBody>
      </p:sp>
      <p:sp>
        <p:nvSpPr>
          <p:cNvPr id="7" name="Triángulo">
            <a:extLst>
              <a:ext uri="{FF2B5EF4-FFF2-40B4-BE49-F238E27FC236}">
                <a16:creationId xmlns:a16="http://schemas.microsoft.com/office/drawing/2014/main" id="{50C14241-36CC-9541-B2DD-284971384AB7}"/>
              </a:ext>
            </a:extLst>
          </p:cNvPr>
          <p:cNvSpPr/>
          <p:nvPr userDrawn="1"/>
        </p:nvSpPr>
        <p:spPr>
          <a:xfrm rot="13490555" flipH="1">
            <a:off x="10700021" y="8856588"/>
            <a:ext cx="799739" cy="7997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C0D624"/>
          </a:solidFill>
          <a:ln w="12700">
            <a:miter lim="400000"/>
          </a:ln>
        </p:spPr>
        <p:txBody>
          <a:bodyPr lIns="0" tIns="0" rIns="0" bIns="0" anchor="ctr"/>
          <a:lstStyle/>
          <a:p>
            <a:pPr>
              <a:defRPr sz="3000">
                <a:solidFill>
                  <a:srgbClr val="FFFFFF"/>
                </a:solidFill>
              </a:defRPr>
            </a:pPr>
            <a:endParaRPr lang="es-ES_tradnl" noProof="0"/>
          </a:p>
        </p:txBody>
      </p:sp>
      <p:sp>
        <p:nvSpPr>
          <p:cNvPr id="110" name="Número de diapositiva"/>
          <p:cNvSpPr txBox="1">
            <a:spLocks noGrp="1"/>
          </p:cNvSpPr>
          <p:nvPr userDrawn="1">
            <p:ph type="sldNum" sz="quarter" idx="2"/>
          </p:nvPr>
        </p:nvSpPr>
        <p:spPr>
          <a:prstGeom prst="rect">
            <a:avLst/>
          </a:prstGeom>
        </p:spPr>
        <p:txBody>
          <a:bodyPr/>
          <a:lstStyle>
            <a:lvl1pPr>
              <a:defRPr>
                <a:ln>
                  <a:solidFill>
                    <a:schemeClr val="bg1"/>
                  </a:solidFill>
                </a:ln>
              </a:defRPr>
            </a:lvl1pPr>
          </a:lstStyle>
          <a:p>
            <a:fld id="{86CB4B4D-7CA3-9044-876B-883B54F8677D}" type="slidenum">
              <a:rPr lang="es-ES_tradnl" noProof="0" smtClean="0"/>
              <a:pPr/>
              <a:t>‹Nº›</a:t>
            </a:fld>
            <a:endParaRPr lang="es-ES_tradnl" noProof="0"/>
          </a:p>
        </p:txBody>
      </p:sp>
    </p:spTree>
    <p:extLst>
      <p:ext uri="{BB962C8B-B14F-4D97-AF65-F5344CB8AC3E}">
        <p14:creationId xmlns:p14="http://schemas.microsoft.com/office/powerpoint/2010/main" val="247096287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En blanco sin logos 04">
    <p:bg>
      <p:bgPr>
        <a:solidFill>
          <a:schemeClr val="bg1"/>
        </a:solidFill>
        <a:effectLst/>
      </p:bgPr>
    </p:bg>
    <p:spTree>
      <p:nvGrpSpPr>
        <p:cNvPr id="1" name=""/>
        <p:cNvGrpSpPr/>
        <p:nvPr/>
      </p:nvGrpSpPr>
      <p:grpSpPr>
        <a:xfrm>
          <a:off x="0" y="0"/>
          <a:ext cx="0" cy="0"/>
          <a:chOff x="0" y="0"/>
          <a:chExt cx="0" cy="0"/>
        </a:xfrm>
      </p:grpSpPr>
      <p:pic>
        <p:nvPicPr>
          <p:cNvPr id="18" name="image71.png" descr="image71.png">
            <a:extLst>
              <a:ext uri="{FF2B5EF4-FFF2-40B4-BE49-F238E27FC236}">
                <a16:creationId xmlns:a16="http://schemas.microsoft.com/office/drawing/2014/main" id="{03970987-325D-0C4A-A0D0-C555DAFDC993}"/>
              </a:ext>
            </a:extLst>
          </p:cNvPr>
          <p:cNvPicPr>
            <a:picLocks noChangeAspect="1"/>
          </p:cNvPicPr>
          <p:nvPr userDrawn="1"/>
        </p:nvPicPr>
        <p:blipFill>
          <a:blip r:embed="rId2"/>
          <a:stretch>
            <a:fillRect/>
          </a:stretch>
        </p:blipFill>
        <p:spPr>
          <a:xfrm>
            <a:off x="11409432" y="3785921"/>
            <a:ext cx="35944" cy="8037722"/>
          </a:xfrm>
          <a:prstGeom prst="rect">
            <a:avLst/>
          </a:prstGeom>
          <a:ln w="12700">
            <a:miter lim="400000"/>
          </a:ln>
        </p:spPr>
      </p:pic>
      <p:sp>
        <p:nvSpPr>
          <p:cNvPr id="6" name="Rectángulo">
            <a:extLst>
              <a:ext uri="{FF2B5EF4-FFF2-40B4-BE49-F238E27FC236}">
                <a16:creationId xmlns:a16="http://schemas.microsoft.com/office/drawing/2014/main" id="{52BB4982-5D66-BB42-8754-440E3FDD0A67}"/>
              </a:ext>
            </a:extLst>
          </p:cNvPr>
          <p:cNvSpPr/>
          <p:nvPr userDrawn="1"/>
        </p:nvSpPr>
        <p:spPr>
          <a:xfrm flipH="1">
            <a:off x="0" y="9210991"/>
            <a:ext cx="11429610" cy="4505009"/>
          </a:xfrm>
          <a:prstGeom prst="rect">
            <a:avLst/>
          </a:prstGeom>
          <a:solidFill>
            <a:srgbClr val="171C3B"/>
          </a:solidFill>
          <a:ln w="12700">
            <a:miter lim="400000"/>
          </a:ln>
        </p:spPr>
        <p:txBody>
          <a:bodyPr lIns="0" tIns="0" rIns="0" bIns="0" anchor="ctr"/>
          <a:lstStyle/>
          <a:p>
            <a:pPr algn="ctr" defTabSz="821530">
              <a:defRPr sz="3000">
                <a:solidFill>
                  <a:srgbClr val="FFFFFF"/>
                </a:solidFill>
              </a:defRPr>
            </a:pPr>
            <a:endParaRPr lang="es-ES_tradnl" noProof="0"/>
          </a:p>
        </p:txBody>
      </p:sp>
      <p:sp>
        <p:nvSpPr>
          <p:cNvPr id="7" name="Triángulo">
            <a:extLst>
              <a:ext uri="{FF2B5EF4-FFF2-40B4-BE49-F238E27FC236}">
                <a16:creationId xmlns:a16="http://schemas.microsoft.com/office/drawing/2014/main" id="{50C14241-36CC-9541-B2DD-284971384AB7}"/>
              </a:ext>
            </a:extLst>
          </p:cNvPr>
          <p:cNvSpPr/>
          <p:nvPr userDrawn="1"/>
        </p:nvSpPr>
        <p:spPr>
          <a:xfrm rot="13490555" flipH="1">
            <a:off x="9869922" y="8823931"/>
            <a:ext cx="799739" cy="7997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171C3B"/>
          </a:solidFill>
          <a:ln w="12700">
            <a:miter lim="400000"/>
          </a:ln>
        </p:spPr>
        <p:txBody>
          <a:bodyPr lIns="0" tIns="0" rIns="0" bIns="0" anchor="ctr"/>
          <a:lstStyle/>
          <a:p>
            <a:pPr>
              <a:defRPr sz="3000">
                <a:solidFill>
                  <a:srgbClr val="FFFFFF"/>
                </a:solidFill>
              </a:defRPr>
            </a:pPr>
            <a:endParaRPr lang="es-ES_tradnl" noProof="0"/>
          </a:p>
        </p:txBody>
      </p:sp>
      <p:sp>
        <p:nvSpPr>
          <p:cNvPr id="110" name="Número de diapositiva"/>
          <p:cNvSpPr txBox="1">
            <a:spLocks noGrp="1"/>
          </p:cNvSpPr>
          <p:nvPr userDrawn="1">
            <p:ph type="sldNum" sz="quarter" idx="2"/>
          </p:nvPr>
        </p:nvSpPr>
        <p:spPr>
          <a:prstGeom prst="rect">
            <a:avLst/>
          </a:prstGeom>
        </p:spPr>
        <p:txBody>
          <a:bodyPr/>
          <a:lstStyle>
            <a:lvl1pPr>
              <a:defRPr>
                <a:solidFill>
                  <a:schemeClr val="bg1"/>
                </a:solidFill>
              </a:defRPr>
            </a:lvl1pPr>
          </a:lstStyle>
          <a:p>
            <a:fld id="{86CB4B4D-7CA3-9044-876B-883B54F8677D}" type="slidenum">
              <a:rPr lang="es-ES_tradnl" noProof="0" smtClean="0"/>
              <a:pPr/>
              <a:t>‹Nº›</a:t>
            </a:fld>
            <a:endParaRPr lang="es-ES_tradnl" noProof="0"/>
          </a:p>
        </p:txBody>
      </p:sp>
    </p:spTree>
    <p:extLst>
      <p:ext uri="{BB962C8B-B14F-4D97-AF65-F5344CB8AC3E}">
        <p14:creationId xmlns:p14="http://schemas.microsoft.com/office/powerpoint/2010/main" val="393452375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n" descr="Imagen">
            <a:extLst>
              <a:ext uri="{FF2B5EF4-FFF2-40B4-BE49-F238E27FC236}">
                <a16:creationId xmlns:a16="http://schemas.microsoft.com/office/drawing/2014/main" id="{4BDFE2E0-05D8-BD42-86EA-2B98287FBBA7}"/>
              </a:ext>
            </a:extLst>
          </p:cNvPr>
          <p:cNvPicPr>
            <a:picLocks noChangeAspect="1"/>
          </p:cNvPicPr>
          <p:nvPr userDrawn="1"/>
        </p:nvPicPr>
        <p:blipFill rotWithShape="1">
          <a:blip r:embed="rId22" cstate="screen">
            <a:extLst>
              <a:ext uri="{28A0092B-C50C-407E-A947-70E740481C1C}">
                <a14:useLocalDpi xmlns:a14="http://schemas.microsoft.com/office/drawing/2010/main"/>
              </a:ext>
            </a:extLst>
          </a:blip>
          <a:srcRect/>
          <a:stretch/>
        </p:blipFill>
        <p:spPr>
          <a:xfrm>
            <a:off x="0" y="12063491"/>
            <a:ext cx="24384000" cy="1175455"/>
          </a:xfrm>
          <a:prstGeom prst="rect">
            <a:avLst/>
          </a:prstGeom>
          <a:ln w="12700" cap="flat">
            <a:noFill/>
            <a:miter lim="400000"/>
          </a:ln>
          <a:effectLst/>
        </p:spPr>
      </p:pic>
      <p:pic>
        <p:nvPicPr>
          <p:cNvPr id="7" name="Imagen" descr="Imagen">
            <a:extLst>
              <a:ext uri="{FF2B5EF4-FFF2-40B4-BE49-F238E27FC236}">
                <a16:creationId xmlns:a16="http://schemas.microsoft.com/office/drawing/2014/main" id="{CF3ED108-D566-1F4A-B256-BD7FE54C9E07}"/>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17724148" y="1398"/>
            <a:ext cx="6659852" cy="3187937"/>
          </a:xfrm>
          <a:prstGeom prst="rect">
            <a:avLst/>
          </a:prstGeom>
          <a:ln w="12700" cap="flat">
            <a:noFill/>
            <a:miter lim="400000"/>
          </a:ln>
          <a:effectLst/>
        </p:spPr>
      </p:pic>
      <p:pic>
        <p:nvPicPr>
          <p:cNvPr id="8" name="Imagen" descr="Imagen">
            <a:extLst>
              <a:ext uri="{FF2B5EF4-FFF2-40B4-BE49-F238E27FC236}">
                <a16:creationId xmlns:a16="http://schemas.microsoft.com/office/drawing/2014/main" id="{78CC48FD-B6F7-9340-BD5D-7E62BC1ABA14}"/>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21359261" y="1398"/>
            <a:ext cx="3024739" cy="1695451"/>
          </a:xfrm>
          <a:prstGeom prst="rect">
            <a:avLst/>
          </a:prstGeom>
          <a:ln w="12700" cap="flat">
            <a:noFill/>
            <a:miter lim="400000"/>
          </a:ln>
          <a:effectLst/>
        </p:spPr>
      </p:pic>
      <p:pic>
        <p:nvPicPr>
          <p:cNvPr id="9" name="Imagen" descr="Imagen">
            <a:extLst>
              <a:ext uri="{FF2B5EF4-FFF2-40B4-BE49-F238E27FC236}">
                <a16:creationId xmlns:a16="http://schemas.microsoft.com/office/drawing/2014/main" id="{10E24775-89C3-A548-BC6C-249D8FC2E1EC}"/>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0" y="792582"/>
            <a:ext cx="1408974" cy="901701"/>
          </a:xfrm>
          <a:prstGeom prst="rect">
            <a:avLst/>
          </a:prstGeom>
          <a:ln w="12700" cap="flat">
            <a:noFill/>
            <a:miter lim="400000"/>
          </a:ln>
          <a:effectLst/>
        </p:spPr>
      </p:pic>
      <p:sp>
        <p:nvSpPr>
          <p:cNvPr id="2" name="Texto del título"/>
          <p:cNvSpPr txBox="1">
            <a:spLocks noGrp="1"/>
          </p:cNvSpPr>
          <p:nvPr userDrawn="1">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lang="es-ES_tradnl" noProof="0"/>
              <a:t>TEXTO DEL TÍTULO</a:t>
            </a:r>
          </a:p>
        </p:txBody>
      </p:sp>
      <p:sp>
        <p:nvSpPr>
          <p:cNvPr id="3" name="Nivel de texto 1…"/>
          <p:cNvSpPr txBox="1">
            <a:spLocks noGrp="1"/>
          </p:cNvSpPr>
          <p:nvPr userDrawn="1">
            <p:ph type="body" idx="1"/>
          </p:nvPr>
        </p:nvSpPr>
        <p:spPr>
          <a:xfrm>
            <a:off x="4387453" y="3643312"/>
            <a:ext cx="15609094" cy="810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4" name="Número de diapositiva"/>
          <p:cNvSpPr txBox="1">
            <a:spLocks noGrp="1"/>
          </p:cNvSpPr>
          <p:nvPr userDrawn="1">
            <p:ph type="sldNum" sz="quarter" idx="2"/>
          </p:nvPr>
        </p:nvSpPr>
        <p:spPr>
          <a:xfrm>
            <a:off x="704487" y="12409806"/>
            <a:ext cx="597920" cy="482823"/>
          </a:xfrm>
          <a:prstGeom prst="rect">
            <a:avLst/>
          </a:prstGeom>
          <a:ln w="12700">
            <a:miter lim="400000"/>
          </a:ln>
        </p:spPr>
        <p:txBody>
          <a:bodyPr wrap="none" lIns="71437" tIns="71437" rIns="71437" bIns="71437">
            <a:spAutoFit/>
          </a:bodyPr>
          <a:lstStyle>
            <a:lvl1pPr algn="ctr" defTabSz="821531">
              <a:defRPr sz="2200" b="0" i="0">
                <a:solidFill>
                  <a:srgbClr val="171C3B"/>
                </a:solidFill>
                <a:latin typeface="Century Gothic" panose="020B0502020202020204" pitchFamily="34" charset="0"/>
                <a:ea typeface="Helvetica Neue Light"/>
                <a:cs typeface="Century Gothic" panose="020B0502020202020204" pitchFamily="34" charset="0"/>
                <a:sym typeface="Helvetica Neue Light"/>
              </a:defRPr>
            </a:lvl1pPr>
          </a:lstStyle>
          <a:p>
            <a:fld id="{86CB4B4D-7CA3-9044-876B-883B54F8677D}" type="slidenum">
              <a:rPr lang="es-ES_tradnl" noProof="0" smtClean="0"/>
              <a:pPr/>
              <a:t>‹Nº›</a:t>
            </a:fld>
            <a:endParaRPr lang="es-ES_tradnl" noProof="0"/>
          </a:p>
        </p:txBody>
      </p:sp>
      <p:pic>
        <p:nvPicPr>
          <p:cNvPr id="11" name="Imagen" descr="Imagen">
            <a:extLst>
              <a:ext uri="{FF2B5EF4-FFF2-40B4-BE49-F238E27FC236}">
                <a16:creationId xmlns:a16="http://schemas.microsoft.com/office/drawing/2014/main" id="{0C710DEB-0048-3E45-B8A8-ED26ACA1A8C9}"/>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7112632" y="12576138"/>
            <a:ext cx="6474275" cy="548505"/>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85" r:id="rId1"/>
    <p:sldLayoutId id="2147483678" r:id="rId2"/>
    <p:sldLayoutId id="2147483650" r:id="rId3"/>
    <p:sldLayoutId id="2147483666" r:id="rId4"/>
    <p:sldLayoutId id="2147483679" r:id="rId5"/>
    <p:sldLayoutId id="2147483672" r:id="rId6"/>
    <p:sldLayoutId id="2147483686" r:id="rId7"/>
    <p:sldLayoutId id="2147483687" r:id="rId8"/>
    <p:sldLayoutId id="2147483688" r:id="rId9"/>
    <p:sldLayoutId id="2147483682" r:id="rId10"/>
    <p:sldLayoutId id="2147483689" r:id="rId11"/>
    <p:sldLayoutId id="2147483661" r:id="rId12"/>
    <p:sldLayoutId id="2147483663" r:id="rId13"/>
    <p:sldLayoutId id="2147483664" r:id="rId14"/>
    <p:sldLayoutId id="2147483665" r:id="rId15"/>
    <p:sldLayoutId id="2147483677" r:id="rId16"/>
    <p:sldLayoutId id="2147483667" r:id="rId17"/>
    <p:sldLayoutId id="2147483670" r:id="rId18"/>
    <p:sldLayoutId id="2147483680" r:id="rId19"/>
    <p:sldLayoutId id="2147483681" r:id="rId20"/>
  </p:sldLayoutIdLst>
  <p:transition spd="med"/>
  <p:txStyles>
    <p:titleStyle>
      <a:lvl1pPr marL="0" marR="0" indent="0" algn="ctr" defTabSz="821531" latinLnBrk="0">
        <a:lnSpc>
          <a:spcPct val="80000"/>
        </a:lnSpc>
        <a:spcBef>
          <a:spcPts val="0"/>
        </a:spcBef>
        <a:spcAft>
          <a:spcPts val="0"/>
        </a:spcAft>
        <a:buClrTx/>
        <a:buSzTx/>
        <a:buFontTx/>
        <a:buNone/>
        <a:tabLst/>
        <a:defRPr sz="9600" b="1" i="0" u="none" strike="noStrike" cap="none" spc="200" baseline="0">
          <a:solidFill>
            <a:srgbClr val="171C3B"/>
          </a:solidFill>
          <a:uFillTx/>
          <a:latin typeface="Arial Black" panose="020B0604020202020204" pitchFamily="34" charset="0"/>
          <a:ea typeface="+mn-ea"/>
          <a:cs typeface="Arial Black" panose="020B0604020202020204" pitchFamily="34" charset="0"/>
          <a:sym typeface="Helvetica Neue Medium"/>
        </a:defRPr>
      </a:lvl1pPr>
      <a:lvl2pPr marL="0" marR="0" indent="4572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2286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2743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3200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3657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69.png"/><Relationship Id="rId2" Type="http://schemas.openxmlformats.org/officeDocument/2006/relationships/image" Target="../media/image92.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94.jpg"/></Relationships>
</file>

<file path=ppt/slides/_rels/slide11.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69.png"/><Relationship Id="rId2" Type="http://schemas.openxmlformats.org/officeDocument/2006/relationships/image" Target="../media/image95.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97.jpg"/></Relationships>
</file>

<file path=ppt/slides/_rels/slide12.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69.png"/><Relationship Id="rId2" Type="http://schemas.openxmlformats.org/officeDocument/2006/relationships/image" Target="../media/image98.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0.jpg"/></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69.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3.png"/></Relationships>
</file>

<file path=ppt/slides/_rels/slide14.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image" Target="../media/image69.png"/><Relationship Id="rId2" Type="http://schemas.openxmlformats.org/officeDocument/2006/relationships/image" Target="../media/image104.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6.jpg"/></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45.png"/><Relationship Id="rId26" Type="http://schemas.openxmlformats.org/officeDocument/2006/relationships/image" Target="../media/image49.png"/><Relationship Id="rId39"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2.svg"/><Relationship Id="rId34" Type="http://schemas.openxmlformats.org/officeDocument/2006/relationships/image" Target="../media/image55.png"/><Relationship Id="rId42" Type="http://schemas.openxmlformats.org/officeDocument/2006/relationships/image" Target="../media/image73.svg"/><Relationship Id="rId7" Type="http://schemas.openxmlformats.org/officeDocument/2006/relationships/image" Target="../media/image39.png"/><Relationship Id="rId12" Type="http://schemas.openxmlformats.org/officeDocument/2006/relationships/image" Target="../media/image42.png"/><Relationship Id="rId17" Type="http://schemas.microsoft.com/office/2007/relationships/hdphoto" Target="../media/hdphoto1.wdp"/><Relationship Id="rId25" Type="http://schemas.openxmlformats.org/officeDocument/2006/relationships/image" Target="../media/image56.svg"/><Relationship Id="rId33" Type="http://schemas.openxmlformats.org/officeDocument/2006/relationships/image" Target="../media/image54.png"/><Relationship Id="rId38" Type="http://schemas.openxmlformats.org/officeDocument/2006/relationships/image" Target="../media/image69.svg"/><Relationship Id="rId46" Type="http://schemas.openxmlformats.org/officeDocument/2006/relationships/image" Target="../media/image63.png"/><Relationship Id="rId2" Type="http://schemas.openxmlformats.org/officeDocument/2006/relationships/notesSlide" Target="../notesSlides/notesSlide1.xml"/><Relationship Id="rId16" Type="http://schemas.openxmlformats.org/officeDocument/2006/relationships/image" Target="../media/image44.png"/><Relationship Id="rId20" Type="http://schemas.openxmlformats.org/officeDocument/2006/relationships/image" Target="../media/image46.png"/><Relationship Id="rId29" Type="http://schemas.openxmlformats.org/officeDocument/2006/relationships/image" Target="../media/image60.svg"/><Relationship Id="rId41"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svg"/><Relationship Id="rId24" Type="http://schemas.openxmlformats.org/officeDocument/2006/relationships/image" Target="../media/image48.png"/><Relationship Id="rId32" Type="http://schemas.openxmlformats.org/officeDocument/2006/relationships/image" Target="../media/image53.jpeg"/><Relationship Id="rId37" Type="http://schemas.openxmlformats.org/officeDocument/2006/relationships/image" Target="../media/image57.png"/><Relationship Id="rId40" Type="http://schemas.openxmlformats.org/officeDocument/2006/relationships/image" Target="../media/image71.svg"/><Relationship Id="rId45" Type="http://schemas.openxmlformats.org/officeDocument/2006/relationships/image" Target="../media/image62.jpeg"/><Relationship Id="rId5" Type="http://schemas.openxmlformats.org/officeDocument/2006/relationships/image" Target="../media/image37.png"/><Relationship Id="rId15" Type="http://schemas.openxmlformats.org/officeDocument/2006/relationships/image" Target="../media/image47.svg"/><Relationship Id="rId23" Type="http://schemas.openxmlformats.org/officeDocument/2006/relationships/image" Target="../media/image54.svg"/><Relationship Id="rId28" Type="http://schemas.openxmlformats.org/officeDocument/2006/relationships/image" Target="../media/image50.png"/><Relationship Id="rId36" Type="http://schemas.openxmlformats.org/officeDocument/2006/relationships/image" Target="../media/image67.svg"/><Relationship Id="rId10" Type="http://schemas.openxmlformats.org/officeDocument/2006/relationships/image" Target="../media/image41.png"/><Relationship Id="rId19" Type="http://schemas.openxmlformats.org/officeDocument/2006/relationships/image" Target="../media/image50.svg"/><Relationship Id="rId31" Type="http://schemas.openxmlformats.org/officeDocument/2006/relationships/image" Target="../media/image52.jpeg"/><Relationship Id="rId44" Type="http://schemas.openxmlformats.org/officeDocument/2006/relationships/image" Target="../media/image61.jpe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3.png"/><Relationship Id="rId22" Type="http://schemas.openxmlformats.org/officeDocument/2006/relationships/image" Target="../media/image47.png"/><Relationship Id="rId27" Type="http://schemas.openxmlformats.org/officeDocument/2006/relationships/image" Target="../media/image58.sv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69.png"/><Relationship Id="rId4" Type="http://schemas.openxmlformats.org/officeDocument/2006/relationships/image" Target="../media/image75.png"/><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82.jpg"/></Relationships>
</file>

<file path=ppt/slides/_rels/slide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85.jpg"/></Relationships>
</file>

<file path=ppt/slides/_rels/slide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88.jpg"/></Relationships>
</file>

<file path=ppt/slides/_rels/slide9.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69.png"/><Relationship Id="rId2" Type="http://schemas.openxmlformats.org/officeDocument/2006/relationships/image" Target="../media/image89.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9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n estrictos controles y acciones pedagógicas, los ciudadanos mejoraron  sus conductas en las vías de Bogotá | Secretaría Distrital de Movilidad"/>
          <p:cNvPicPr>
            <a:picLocks noChangeAspect="1" noChangeArrowheads="1"/>
          </p:cNvPicPr>
          <p:nvPr/>
        </p:nvPicPr>
        <p:blipFill rotWithShape="1">
          <a:blip r:embed="rId2">
            <a:extLst>
              <a:ext uri="{28A0092B-C50C-407E-A947-70E740481C1C}">
                <a14:useLocalDpi xmlns:a14="http://schemas.microsoft.com/office/drawing/2010/main" val="0"/>
              </a:ext>
            </a:extLst>
          </a:blip>
          <a:srcRect l="32216"/>
          <a:stretch/>
        </p:blipFill>
        <p:spPr bwMode="auto">
          <a:xfrm>
            <a:off x="-645825" y="-1"/>
            <a:ext cx="13935672" cy="13716001"/>
          </a:xfrm>
          <a:prstGeom prst="rect">
            <a:avLst/>
          </a:prstGeom>
          <a:noFill/>
          <a:extLst>
            <a:ext uri="{909E8E84-426E-40DD-AFC4-6F175D3DCCD1}">
              <a14:hiddenFill xmlns:a14="http://schemas.microsoft.com/office/drawing/2010/main">
                <a:solidFill>
                  <a:srgbClr val="FFFFFF"/>
                </a:solidFill>
              </a14:hiddenFill>
            </a:ext>
          </a:extLst>
        </p:spPr>
      </p:pic>
      <p:sp>
        <p:nvSpPr>
          <p:cNvPr id="130" name="PLANTILLA…"/>
          <p:cNvSpPr txBox="1"/>
          <p:nvPr/>
        </p:nvSpPr>
        <p:spPr>
          <a:xfrm>
            <a:off x="15090468" y="2318095"/>
            <a:ext cx="8363892" cy="2751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p>
            <a:pPr defTabSz="914400">
              <a:lnSpc>
                <a:spcPct val="80000"/>
              </a:lnSpc>
              <a:defRPr sz="9000">
                <a:solidFill>
                  <a:srgbClr val="FFFFFF"/>
                </a:solidFill>
                <a:latin typeface="Arial Black"/>
                <a:ea typeface="Arial Black"/>
                <a:cs typeface="Arial Black"/>
                <a:sym typeface="Arial Black"/>
              </a:defRPr>
            </a:pPr>
            <a:r>
              <a:rPr lang="es-ES_tradnl" sz="7200" dirty="0"/>
              <a:t>CONTROL AL TRÁNSITO Y EL TRANSPORTE</a:t>
            </a:r>
          </a:p>
        </p:txBody>
      </p:sp>
      <p:sp>
        <p:nvSpPr>
          <p:cNvPr id="132" name="SUBSecretaría DE GESTIÓN…"/>
          <p:cNvSpPr txBox="1"/>
          <p:nvPr/>
        </p:nvSpPr>
        <p:spPr>
          <a:xfrm>
            <a:off x="15170479" y="6585347"/>
            <a:ext cx="8283882"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1828800">
              <a:defRPr sz="2800" b="1" cap="all" spc="560">
                <a:solidFill>
                  <a:srgbClr val="FFFFFF"/>
                </a:solidFill>
                <a:latin typeface="Arial"/>
                <a:ea typeface="Arial"/>
                <a:cs typeface="Arial"/>
                <a:sym typeface="Arial"/>
              </a:defRPr>
            </a:pPr>
            <a:r>
              <a:rPr lang="es-ES_tradnl" dirty="0"/>
              <a:t>SUBDIRECCIÓN DE CONTROL DE TRÁNSITO Y TRANSPORTE</a:t>
            </a:r>
          </a:p>
        </p:txBody>
      </p:sp>
      <p:grpSp>
        <p:nvGrpSpPr>
          <p:cNvPr id="2" name="Grupo 1">
            <a:extLst>
              <a:ext uri="{FF2B5EF4-FFF2-40B4-BE49-F238E27FC236}">
                <a16:creationId xmlns:a16="http://schemas.microsoft.com/office/drawing/2014/main" id="{7E799910-0370-DD47-B12A-541789068D83}"/>
              </a:ext>
            </a:extLst>
          </p:cNvPr>
          <p:cNvGrpSpPr/>
          <p:nvPr/>
        </p:nvGrpSpPr>
        <p:grpSpPr>
          <a:xfrm>
            <a:off x="-1" y="-1"/>
            <a:ext cx="13289848" cy="13941007"/>
            <a:chOff x="-1" y="-1"/>
            <a:chExt cx="13289848" cy="13941007"/>
          </a:xfrm>
        </p:grpSpPr>
        <p:pic>
          <p:nvPicPr>
            <p:cNvPr id="22" name="Imagen" descr="Imagen">
              <a:extLst>
                <a:ext uri="{FF2B5EF4-FFF2-40B4-BE49-F238E27FC236}">
                  <a16:creationId xmlns:a16="http://schemas.microsoft.com/office/drawing/2014/main" id="{8AE64EF6-4B83-BF43-BCD1-3FE038880514}"/>
                </a:ext>
              </a:extLst>
            </p:cNvPr>
            <p:cNvPicPr>
              <a:picLocks noChangeAspect="1"/>
            </p:cNvPicPr>
            <p:nvPr/>
          </p:nvPicPr>
          <p:blipFill>
            <a:blip r:embed="rId3"/>
            <a:stretch>
              <a:fillRect/>
            </a:stretch>
          </p:blipFill>
          <p:spPr>
            <a:xfrm>
              <a:off x="8621885" y="11092393"/>
              <a:ext cx="4667962" cy="1657351"/>
            </a:xfrm>
            <a:prstGeom prst="rect">
              <a:avLst/>
            </a:prstGeom>
            <a:ln w="12700" cap="flat">
              <a:noFill/>
              <a:miter lim="400000"/>
            </a:ln>
            <a:effectLst/>
          </p:spPr>
        </p:pic>
        <p:pic>
          <p:nvPicPr>
            <p:cNvPr id="23" name="Imagen" descr="Imagen">
              <a:extLst>
                <a:ext uri="{FF2B5EF4-FFF2-40B4-BE49-F238E27FC236}">
                  <a16:creationId xmlns:a16="http://schemas.microsoft.com/office/drawing/2014/main" id="{E6D93872-BB48-ED41-AFF2-F92EB2AAD0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4820317" cy="3239785"/>
            </a:xfrm>
            <a:prstGeom prst="rect">
              <a:avLst/>
            </a:prstGeom>
            <a:ln w="12700" cap="flat">
              <a:noFill/>
              <a:miter lim="400000"/>
            </a:ln>
            <a:effectLst/>
          </p:spPr>
        </p:pic>
        <p:pic>
          <p:nvPicPr>
            <p:cNvPr id="24" name="Imagen" descr="Imagen">
              <a:extLst>
                <a:ext uri="{FF2B5EF4-FFF2-40B4-BE49-F238E27FC236}">
                  <a16:creationId xmlns:a16="http://schemas.microsoft.com/office/drawing/2014/main" id="{3B7DDD58-C992-0C4F-833E-CB24490E4956}"/>
                </a:ext>
              </a:extLst>
            </p:cNvPr>
            <p:cNvPicPr>
              <a:picLocks noChangeAspect="1"/>
            </p:cNvPicPr>
            <p:nvPr/>
          </p:nvPicPr>
          <p:blipFill>
            <a:blip r:embed="rId5"/>
            <a:stretch>
              <a:fillRect/>
            </a:stretch>
          </p:blipFill>
          <p:spPr>
            <a:xfrm>
              <a:off x="821647" y="10859376"/>
              <a:ext cx="6385954" cy="3081630"/>
            </a:xfrm>
            <a:prstGeom prst="rect">
              <a:avLst/>
            </a:prstGeom>
            <a:ln w="12700" cap="flat">
              <a:noFill/>
              <a:miter lim="400000"/>
            </a:ln>
            <a:effectLst/>
          </p:spPr>
        </p:pic>
        <p:pic>
          <p:nvPicPr>
            <p:cNvPr id="25" name="Imagen" descr="Imagen">
              <a:extLst>
                <a:ext uri="{FF2B5EF4-FFF2-40B4-BE49-F238E27FC236}">
                  <a16:creationId xmlns:a16="http://schemas.microsoft.com/office/drawing/2014/main" id="{C8EEF8A3-88BD-DA44-B6E0-838D5BE8CB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508"/>
            <a:stretch/>
          </p:blipFill>
          <p:spPr>
            <a:xfrm>
              <a:off x="-1" y="621402"/>
              <a:ext cx="1422566" cy="585995"/>
            </a:xfrm>
            <a:prstGeom prst="rect">
              <a:avLst/>
            </a:prstGeom>
            <a:ln w="12700" cap="flat">
              <a:noFill/>
              <a:miter lim="400000"/>
            </a:ln>
            <a:effectLst/>
          </p:spPr>
        </p:pic>
      </p:grpSp>
    </p:spTree>
    <p:extLst>
      <p:ext uri="{BB962C8B-B14F-4D97-AF65-F5344CB8AC3E}">
        <p14:creationId xmlns:p14="http://schemas.microsoft.com/office/powerpoint/2010/main" val="24907815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CONTROL VEHÍCULOS DE CARGA</a:t>
            </a:r>
          </a:p>
        </p:txBody>
      </p:sp>
      <p:grpSp>
        <p:nvGrpSpPr>
          <p:cNvPr id="2" name="Grupo 1"/>
          <p:cNvGrpSpPr/>
          <p:nvPr/>
        </p:nvGrpSpPr>
        <p:grpSpPr>
          <a:xfrm>
            <a:off x="558087" y="2987027"/>
            <a:ext cx="11020475" cy="5641019"/>
            <a:chOff x="180925" y="54736"/>
            <a:chExt cx="11862200" cy="6031485"/>
          </a:xfrm>
        </p:grpSpPr>
        <p:sp>
          <p:nvSpPr>
            <p:cNvPr id="4" name="Google Shape;244;p2"/>
            <p:cNvSpPr txBox="1"/>
            <p:nvPr/>
          </p:nvSpPr>
          <p:spPr>
            <a:xfrm>
              <a:off x="1120614" y="59238"/>
              <a:ext cx="6270942" cy="575132"/>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2800" b="0" i="0" u="none" strike="noStrike" cap="none">
                  <a:solidFill>
                    <a:srgbClr val="53585F"/>
                  </a:solidFill>
                  <a:latin typeface="Arial Black"/>
                  <a:ea typeface="Arial Black"/>
                  <a:cs typeface="Arial Black"/>
                  <a:sym typeface="Arial Black"/>
                </a:rPr>
                <a:t>ACCIONES 2020</a:t>
              </a:r>
              <a:endParaRPr sz="2800" b="0" i="0" u="none" strike="noStrike" cap="none">
                <a:solidFill>
                  <a:srgbClr val="53585F"/>
                </a:solidFill>
                <a:latin typeface="Arial Black"/>
                <a:ea typeface="Arial Black"/>
                <a:cs typeface="Arial Black"/>
                <a:sym typeface="Arial Black"/>
              </a:endParaRPr>
            </a:p>
          </p:txBody>
        </p:sp>
        <p:sp>
          <p:nvSpPr>
            <p:cNvPr id="5" name="Google Shape;254;p2"/>
            <p:cNvSpPr/>
            <p:nvPr/>
          </p:nvSpPr>
          <p:spPr>
            <a:xfrm>
              <a:off x="1510101" y="692278"/>
              <a:ext cx="3913200" cy="400069"/>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000" b="1" i="0" u="none" strike="noStrike" cap="none">
                  <a:solidFill>
                    <a:srgbClr val="7F7F7F"/>
                  </a:solidFill>
                  <a:latin typeface="Arial"/>
                  <a:ea typeface="Arial"/>
                  <a:cs typeface="Arial"/>
                  <a:sym typeface="Arial"/>
                </a:rPr>
                <a:t>Datos de </a:t>
              </a:r>
              <a:r>
                <a:rPr lang="es-CO" sz="2000" b="1" i="0" u="none" strike="noStrike" cap="none">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evaluación</a:t>
              </a:r>
              <a:r>
                <a:rPr lang="es-CO" sz="2000" b="1" i="0" u="none" strike="noStrike" cap="none">
                  <a:solidFill>
                    <a:srgbClr val="7F7F7F"/>
                  </a:solidFill>
                  <a:latin typeface="Arial"/>
                  <a:ea typeface="Arial"/>
                  <a:cs typeface="Arial"/>
                  <a:sym typeface="Arial"/>
                </a:rPr>
                <a:t> </a:t>
              </a:r>
              <a:endParaRPr sz="2000" b="1" i="0" u="none" strike="noStrike" cap="none">
                <a:solidFill>
                  <a:srgbClr val="7F7F7F"/>
                </a:solidFill>
                <a:latin typeface="Arial"/>
                <a:ea typeface="Arial"/>
                <a:cs typeface="Arial"/>
                <a:sym typeface="Arial"/>
              </a:endParaRPr>
            </a:p>
          </p:txBody>
        </p:sp>
        <p:cxnSp>
          <p:nvCxnSpPr>
            <p:cNvPr id="6" name="Google Shape;255;p2"/>
            <p:cNvCxnSpPr/>
            <p:nvPr/>
          </p:nvCxnSpPr>
          <p:spPr>
            <a:xfrm rot="10800000" flipH="1">
              <a:off x="3789175" y="1292150"/>
              <a:ext cx="2100" cy="832200"/>
            </a:xfrm>
            <a:prstGeom prst="straightConnector1">
              <a:avLst/>
            </a:prstGeom>
            <a:noFill/>
            <a:ln w="57150" cap="flat" cmpd="sng">
              <a:solidFill>
                <a:srgbClr val="DAE283"/>
              </a:solidFill>
              <a:prstDash val="solid"/>
              <a:miter lim="400000"/>
              <a:headEnd type="none" w="sm" len="sm"/>
              <a:tailEnd type="none" w="sm" len="sm"/>
            </a:ln>
          </p:spPr>
        </p:cxnSp>
        <p:sp>
          <p:nvSpPr>
            <p:cNvPr id="7" name="Google Shape;256;p2"/>
            <p:cNvSpPr/>
            <p:nvPr/>
          </p:nvSpPr>
          <p:spPr>
            <a:xfrm>
              <a:off x="6517994" y="686148"/>
              <a:ext cx="3914568" cy="400069"/>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000" b="1" i="0" u="none" strike="noStrike" cap="none">
                  <a:solidFill>
                    <a:srgbClr val="7F7F7F"/>
                  </a:solidFill>
                  <a:latin typeface="Arial"/>
                  <a:ea typeface="Arial"/>
                  <a:cs typeface="Arial"/>
                  <a:sym typeface="Arial"/>
                </a:rPr>
                <a:t>Resultados de operativos</a:t>
              </a:r>
              <a:endParaRPr sz="2000" b="1" i="0" u="none" strike="noStrike" cap="none">
                <a:solidFill>
                  <a:srgbClr val="7F7F7F"/>
                </a:solidFill>
                <a:latin typeface="Arial"/>
                <a:ea typeface="Arial"/>
                <a:cs typeface="Arial"/>
                <a:sym typeface="Arial"/>
              </a:endParaRPr>
            </a:p>
          </p:txBody>
        </p:sp>
        <p:sp>
          <p:nvSpPr>
            <p:cNvPr id="8" name="Google Shape;257;p2"/>
            <p:cNvSpPr txBox="1"/>
            <p:nvPr/>
          </p:nvSpPr>
          <p:spPr>
            <a:xfrm>
              <a:off x="3773300" y="1246325"/>
              <a:ext cx="1562400" cy="9429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000">
                  <a:solidFill>
                    <a:srgbClr val="7F7F7F"/>
                  </a:solidFill>
                </a:rPr>
                <a:t>112</a:t>
              </a:r>
              <a:r>
                <a:rPr lang="es-CO" sz="2000" b="0" i="0" u="none" strike="noStrike" cap="none">
                  <a:solidFill>
                    <a:srgbClr val="7F7F7F"/>
                  </a:solidFill>
                  <a:latin typeface="Arial"/>
                  <a:ea typeface="Arial"/>
                  <a:cs typeface="Arial"/>
                  <a:sym typeface="Arial"/>
                </a:rPr>
                <a:t/>
              </a:r>
              <a:br>
                <a:rPr lang="es-CO" sz="2000" b="0" i="0" u="none" strike="noStrike" cap="none">
                  <a:solidFill>
                    <a:srgbClr val="7F7F7F"/>
                  </a:solidFill>
                  <a:latin typeface="Arial"/>
                  <a:ea typeface="Arial"/>
                  <a:cs typeface="Arial"/>
                  <a:sym typeface="Arial"/>
                </a:rPr>
              </a:br>
              <a:r>
                <a:rPr lang="es-CO" sz="2000">
                  <a:solidFill>
                    <a:srgbClr val="7F7F7F"/>
                  </a:solidFill>
                </a:rPr>
                <a:t>81</a:t>
              </a:r>
              <a:endParaRPr sz="1100"/>
            </a:p>
            <a:p>
              <a:pPr marL="0" marR="0" lvl="0" indent="0" algn="l" rtl="0">
                <a:lnSpc>
                  <a:spcPct val="90000"/>
                </a:lnSpc>
                <a:spcBef>
                  <a:spcPts val="600"/>
                </a:spcBef>
                <a:spcAft>
                  <a:spcPts val="0"/>
                </a:spcAft>
                <a:buClr>
                  <a:srgbClr val="7F7F7F"/>
                </a:buClr>
                <a:buSzPts val="2400"/>
                <a:buFont typeface="Arial"/>
                <a:buNone/>
              </a:pPr>
              <a:endParaRPr sz="2000">
                <a:solidFill>
                  <a:srgbClr val="7F7F7F"/>
                </a:solidFill>
              </a:endParaRPr>
            </a:p>
            <a:p>
              <a:pPr marL="0" marR="0" lvl="0" indent="0" algn="l" rtl="0">
                <a:lnSpc>
                  <a:spcPct val="90000"/>
                </a:lnSpc>
                <a:spcBef>
                  <a:spcPts val="600"/>
                </a:spcBef>
                <a:spcAft>
                  <a:spcPts val="0"/>
                </a:spcAft>
                <a:buClr>
                  <a:srgbClr val="7F7F7F"/>
                </a:buClr>
                <a:buSzPts val="2400"/>
                <a:buFont typeface="Arial"/>
                <a:buNone/>
              </a:pPr>
              <a:endParaRPr sz="1100"/>
            </a:p>
            <a:p>
              <a:pPr marL="0" marR="0" lvl="0" indent="0" algn="l" rtl="0">
                <a:lnSpc>
                  <a:spcPct val="90000"/>
                </a:lnSpc>
                <a:spcBef>
                  <a:spcPts val="600"/>
                </a:spcBef>
                <a:spcAft>
                  <a:spcPts val="0"/>
                </a:spcAft>
                <a:buClr>
                  <a:srgbClr val="494E54"/>
                </a:buClr>
                <a:buSzPts val="2400"/>
                <a:buFont typeface="Arial"/>
                <a:buNone/>
              </a:pP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endParaRPr sz="1100"/>
            </a:p>
          </p:txBody>
        </p:sp>
        <p:sp>
          <p:nvSpPr>
            <p:cNvPr id="9" name="Google Shape;258;p2"/>
            <p:cNvSpPr txBox="1"/>
            <p:nvPr/>
          </p:nvSpPr>
          <p:spPr>
            <a:xfrm>
              <a:off x="4768950" y="1256225"/>
              <a:ext cx="5406900" cy="3528300"/>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CO" sz="2000">
                  <a:solidFill>
                    <a:srgbClr val="7F7F7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Localidad con mayor infracciones C14</a:t>
              </a:r>
              <a:endParaRPr sz="20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000" b="0" i="0" u="none" strike="noStrike" cap="none">
                  <a:solidFill>
                    <a:srgbClr val="7F7F7F"/>
                  </a:solidFill>
                  <a:latin typeface="Arial"/>
                  <a:ea typeface="Arial"/>
                  <a:cs typeface="Arial"/>
                  <a:sym typeface="Arial"/>
                </a:rPr>
                <a:t>infracciones C14 toda la ciudad</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infracciones C08 toda la ciudad</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infracciones B19 toda la ciudad</a:t>
              </a:r>
              <a:endParaRPr sz="2000" b="0" i="0" u="none" strike="noStrike" cap="none">
                <a:solidFill>
                  <a:srgbClr val="7F7F7F"/>
                </a:solidFill>
                <a:latin typeface="Arial"/>
                <a:ea typeface="Arial"/>
                <a:cs typeface="Arial"/>
                <a:sym typeface="Arial"/>
              </a:endParaRPr>
            </a:p>
            <a:p>
              <a:pPr marL="0" lvl="0" indent="0" algn="r" rtl="0">
                <a:lnSpc>
                  <a:spcPct val="90000"/>
                </a:lnSpc>
                <a:spcBef>
                  <a:spcPts val="0"/>
                </a:spcBef>
                <a:spcAft>
                  <a:spcPts val="0"/>
                </a:spcAft>
                <a:buClr>
                  <a:srgbClr val="7F7F7F"/>
                </a:buClr>
                <a:buSzPts val="2400"/>
                <a:buFont typeface="Arial"/>
                <a:buNone/>
              </a:pPr>
              <a:r>
                <a:rPr lang="es-CO" sz="2000">
                  <a:solidFill>
                    <a:srgbClr val="7F7F7F"/>
                  </a:solidFill>
                </a:rPr>
                <a:t>Infracciones C14 días sábados</a:t>
              </a:r>
              <a:endParaRPr sz="2000">
                <a:solidFill>
                  <a:srgbClr val="7F7F7F"/>
                </a:solidFill>
              </a:endParaRPr>
            </a:p>
          </p:txBody>
        </p:sp>
        <p:cxnSp>
          <p:nvCxnSpPr>
            <p:cNvPr id="10" name="Google Shape;259;p2"/>
            <p:cNvCxnSpPr/>
            <p:nvPr/>
          </p:nvCxnSpPr>
          <p:spPr>
            <a:xfrm rot="10800000" flipH="1">
              <a:off x="10342375" y="1297100"/>
              <a:ext cx="22800" cy="1836900"/>
            </a:xfrm>
            <a:prstGeom prst="straightConnector1">
              <a:avLst/>
            </a:prstGeom>
            <a:noFill/>
            <a:ln w="57150" cap="flat" cmpd="sng">
              <a:solidFill>
                <a:srgbClr val="DAE283"/>
              </a:solidFill>
              <a:prstDash val="solid"/>
              <a:miter lim="400000"/>
              <a:headEnd type="none" w="sm" len="sm"/>
              <a:tailEnd type="none" w="sm" len="sm"/>
            </a:ln>
          </p:spPr>
        </p:cxnSp>
        <p:sp>
          <p:nvSpPr>
            <p:cNvPr id="11" name="Google Shape;260;p2"/>
            <p:cNvSpPr txBox="1"/>
            <p:nvPr/>
          </p:nvSpPr>
          <p:spPr>
            <a:xfrm>
              <a:off x="10480725" y="1212005"/>
              <a:ext cx="1562400" cy="19389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000">
                  <a:solidFill>
                    <a:srgbClr val="7F7F7F"/>
                  </a:solidFill>
                </a:rPr>
                <a:t>Fontibón</a:t>
              </a: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0"/>
                </a:spcBef>
                <a:spcAft>
                  <a:spcPts val="0"/>
                </a:spcAft>
                <a:buClr>
                  <a:srgbClr val="7F7F7F"/>
                </a:buClr>
                <a:buSzPts val="2400"/>
                <a:buFont typeface="Arial"/>
                <a:buNone/>
              </a:pPr>
              <a:r>
                <a:rPr lang="es-CO" sz="2000" b="0" i="0" u="none" strike="noStrike" cap="none">
                  <a:solidFill>
                    <a:srgbClr val="7F7F7F"/>
                  </a:solidFill>
                  <a:latin typeface="Arial"/>
                  <a:ea typeface="Arial"/>
                  <a:cs typeface="Arial"/>
                  <a:sym typeface="Arial"/>
                </a:rPr>
                <a:t>10,019</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699</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30</a:t>
              </a: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000">
                  <a:solidFill>
                    <a:srgbClr val="7F7F7F"/>
                  </a:solidFill>
                </a:rPr>
                <a:t>9,690</a:t>
              </a:r>
              <a:endParaRPr sz="2000">
                <a:solidFill>
                  <a:srgbClr val="7F7F7F"/>
                </a:solidFill>
              </a:endParaRPr>
            </a:p>
          </p:txBody>
        </p:sp>
        <p:sp>
          <p:nvSpPr>
            <p:cNvPr id="12" name="Google Shape;270;p2"/>
            <p:cNvSpPr txBox="1"/>
            <p:nvPr/>
          </p:nvSpPr>
          <p:spPr>
            <a:xfrm>
              <a:off x="1494563" y="5695755"/>
              <a:ext cx="7569300" cy="39046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CO" sz="1600" b="0" i="0" u="none" strike="noStrike" cap="none">
                  <a:solidFill>
                    <a:srgbClr val="53585F"/>
                  </a:solidFill>
                  <a:latin typeface="Arial"/>
                  <a:ea typeface="Arial"/>
                  <a:cs typeface="Arial"/>
                  <a:sym typeface="Arial"/>
                </a:rPr>
                <a:t>Fuente: Base de datos Subdirección de Control de Tránsito y Transporte</a:t>
              </a:r>
              <a:endParaRPr sz="1100"/>
            </a:p>
          </p:txBody>
        </p:sp>
        <p:sp>
          <p:nvSpPr>
            <p:cNvPr id="13" name="Google Shape;296;p2"/>
            <p:cNvSpPr/>
            <p:nvPr/>
          </p:nvSpPr>
          <p:spPr>
            <a:xfrm>
              <a:off x="281635" y="5473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400" b="1" i="0" u="none" strike="noStrike" cap="none">
                  <a:solidFill>
                    <a:srgbClr val="FFFFFF"/>
                  </a:solidFill>
                  <a:latin typeface="Arial Black"/>
                  <a:ea typeface="Arial Black"/>
                  <a:cs typeface="Arial Black"/>
                  <a:sym typeface="Arial Black"/>
                </a:rPr>
                <a:t>1</a:t>
              </a:r>
              <a:endParaRPr sz="4400" b="1" i="0" u="none" strike="noStrike" cap="none">
                <a:solidFill>
                  <a:srgbClr val="FFFFFF"/>
                </a:solidFill>
                <a:latin typeface="Arial Black"/>
                <a:ea typeface="Arial Black"/>
                <a:cs typeface="Arial Black"/>
                <a:sym typeface="Arial Black"/>
              </a:endParaRPr>
            </a:p>
          </p:txBody>
        </p:sp>
        <p:pic>
          <p:nvPicPr>
            <p:cNvPr id="14" name="Google Shape;301;p2"/>
            <p:cNvPicPr preferRelativeResize="0"/>
            <p:nvPr/>
          </p:nvPicPr>
          <p:blipFill rotWithShape="1">
            <a:blip r:embed="rId2">
              <a:alphaModFix/>
            </a:blip>
            <a:srcRect/>
            <a:stretch/>
          </p:blipFill>
          <p:spPr>
            <a:xfrm>
              <a:off x="387274" y="3187075"/>
              <a:ext cx="3282300" cy="2285985"/>
            </a:xfrm>
            <a:prstGeom prst="rect">
              <a:avLst/>
            </a:prstGeom>
            <a:noFill/>
            <a:ln>
              <a:noFill/>
            </a:ln>
          </p:spPr>
        </p:pic>
        <p:pic>
          <p:nvPicPr>
            <p:cNvPr id="15" name="Google Shape;302;p2" descr="Un coche en una calle&#10;&#10;Descripción generada automáticamente"/>
            <p:cNvPicPr preferRelativeResize="0"/>
            <p:nvPr/>
          </p:nvPicPr>
          <p:blipFill rotWithShape="1">
            <a:blip r:embed="rId3">
              <a:alphaModFix/>
            </a:blip>
            <a:srcRect/>
            <a:stretch/>
          </p:blipFill>
          <p:spPr>
            <a:xfrm>
              <a:off x="3904876" y="3184074"/>
              <a:ext cx="3321700" cy="2285975"/>
            </a:xfrm>
            <a:prstGeom prst="rect">
              <a:avLst/>
            </a:prstGeom>
            <a:noFill/>
            <a:ln>
              <a:noFill/>
            </a:ln>
          </p:spPr>
        </p:pic>
        <p:pic>
          <p:nvPicPr>
            <p:cNvPr id="16" name="Google Shape;303;p2" descr="Un camión de bomberos en la calle&#10;&#10;Descripción generada automáticamente"/>
            <p:cNvPicPr preferRelativeResize="0"/>
            <p:nvPr/>
          </p:nvPicPr>
          <p:blipFill rotWithShape="1">
            <a:blip r:embed="rId4">
              <a:alphaModFix/>
            </a:blip>
            <a:srcRect/>
            <a:stretch/>
          </p:blipFill>
          <p:spPr>
            <a:xfrm>
              <a:off x="7391550" y="3184075"/>
              <a:ext cx="3282300" cy="2279698"/>
            </a:xfrm>
            <a:prstGeom prst="rect">
              <a:avLst/>
            </a:prstGeom>
            <a:noFill/>
            <a:ln>
              <a:noFill/>
            </a:ln>
          </p:spPr>
        </p:pic>
        <p:sp>
          <p:nvSpPr>
            <p:cNvPr id="17" name="Google Shape;308;p2"/>
            <p:cNvSpPr txBox="1"/>
            <p:nvPr/>
          </p:nvSpPr>
          <p:spPr>
            <a:xfrm>
              <a:off x="180925" y="1272550"/>
              <a:ext cx="3531300" cy="942900"/>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CO" sz="2000">
                  <a:solidFill>
                    <a:srgbClr val="7F7F7F"/>
                  </a:solidFill>
                </a:rPr>
                <a:t>Operativos programados</a:t>
              </a:r>
              <a:endParaRPr sz="20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000">
                  <a:solidFill>
                    <a:srgbClr val="7F7F7F"/>
                  </a:solidFill>
                </a:rPr>
                <a:t>Operativos ejecutados</a:t>
              </a:r>
              <a:endParaRPr sz="2000">
                <a:solidFill>
                  <a:srgbClr val="7F7F7F"/>
                </a:solidFill>
              </a:endParaRPr>
            </a:p>
            <a:p>
              <a:pPr marL="0" marR="0" lvl="0" indent="0" algn="r" rtl="0">
                <a:lnSpc>
                  <a:spcPct val="90000"/>
                </a:lnSpc>
                <a:spcBef>
                  <a:spcPts val="0"/>
                </a:spcBef>
                <a:spcAft>
                  <a:spcPts val="0"/>
                </a:spcAft>
                <a:buClr>
                  <a:srgbClr val="7F7F7F"/>
                </a:buClr>
                <a:buSzPts val="2400"/>
                <a:buFont typeface="Arial"/>
                <a:buNone/>
              </a:pPr>
              <a:endParaRPr sz="2000" b="0" i="0" u="none" strike="noStrike" cap="none">
                <a:solidFill>
                  <a:srgbClr val="7F7F7F"/>
                </a:solidFill>
                <a:latin typeface="Arial"/>
                <a:ea typeface="Arial"/>
                <a:cs typeface="Arial"/>
                <a:sym typeface="Arial"/>
              </a:endParaRPr>
            </a:p>
            <a:p>
              <a:pPr marL="0" marR="0" lvl="0" indent="0" algn="r" rtl="0">
                <a:lnSpc>
                  <a:spcPct val="90000"/>
                </a:lnSpc>
                <a:spcBef>
                  <a:spcPts val="600"/>
                </a:spcBef>
                <a:spcAft>
                  <a:spcPts val="0"/>
                </a:spcAft>
                <a:buClr>
                  <a:srgbClr val="7F7F7F"/>
                </a:buClr>
                <a:buSzPts val="2400"/>
                <a:buFont typeface="Arial"/>
                <a:buNone/>
              </a:pPr>
              <a:endParaRPr sz="1100"/>
            </a:p>
          </p:txBody>
        </p:sp>
      </p:grpSp>
      <p:sp>
        <p:nvSpPr>
          <p:cNvPr id="19" name="Google Shape;253;p2"/>
          <p:cNvSpPr txBox="1"/>
          <p:nvPr/>
        </p:nvSpPr>
        <p:spPr>
          <a:xfrm>
            <a:off x="12024039" y="8615966"/>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20" name="Google Shape;271;p2" descr="Imagen"/>
          <p:cNvPicPr preferRelativeResize="0"/>
          <p:nvPr/>
        </p:nvPicPr>
        <p:blipFill rotWithShape="1">
          <a:blip r:embed="rId5">
            <a:alphaModFix/>
          </a:blip>
          <a:srcRect/>
          <a:stretch/>
        </p:blipFill>
        <p:spPr>
          <a:xfrm>
            <a:off x="13510830" y="5405864"/>
            <a:ext cx="942798" cy="942799"/>
          </a:xfrm>
          <a:prstGeom prst="rect">
            <a:avLst/>
          </a:prstGeom>
          <a:noFill/>
          <a:ln>
            <a:noFill/>
          </a:ln>
        </p:spPr>
      </p:pic>
      <p:pic>
        <p:nvPicPr>
          <p:cNvPr id="21" name="Google Shape;272;p2" descr="Imagen"/>
          <p:cNvPicPr preferRelativeResize="0"/>
          <p:nvPr/>
        </p:nvPicPr>
        <p:blipFill rotWithShape="1">
          <a:blip r:embed="rId6">
            <a:alphaModFix/>
          </a:blip>
          <a:srcRect/>
          <a:stretch/>
        </p:blipFill>
        <p:spPr>
          <a:xfrm>
            <a:off x="17126513" y="5373948"/>
            <a:ext cx="942798" cy="942799"/>
          </a:xfrm>
          <a:prstGeom prst="rect">
            <a:avLst/>
          </a:prstGeom>
          <a:noFill/>
          <a:ln>
            <a:noFill/>
          </a:ln>
        </p:spPr>
      </p:pic>
      <p:pic>
        <p:nvPicPr>
          <p:cNvPr id="22" name="Google Shape;273;p2" descr="Imagen"/>
          <p:cNvPicPr preferRelativeResize="0"/>
          <p:nvPr/>
        </p:nvPicPr>
        <p:blipFill rotWithShape="1">
          <a:blip r:embed="rId7">
            <a:alphaModFix/>
          </a:blip>
          <a:srcRect/>
          <a:stretch/>
        </p:blipFill>
        <p:spPr>
          <a:xfrm>
            <a:off x="20617631" y="5436039"/>
            <a:ext cx="942798" cy="942799"/>
          </a:xfrm>
          <a:prstGeom prst="rect">
            <a:avLst/>
          </a:prstGeom>
          <a:noFill/>
          <a:ln>
            <a:noFill/>
          </a:ln>
        </p:spPr>
      </p:pic>
      <p:cxnSp>
        <p:nvCxnSpPr>
          <p:cNvPr id="23" name="Google Shape;279;p2"/>
          <p:cNvCxnSpPr/>
          <p:nvPr/>
        </p:nvCxnSpPr>
        <p:spPr>
          <a:xfrm rot="10800000" flipH="1">
            <a:off x="15790481" y="4585108"/>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24" name="Google Shape;280;p2"/>
          <p:cNvSpPr txBox="1"/>
          <p:nvPr/>
        </p:nvSpPr>
        <p:spPr>
          <a:xfrm>
            <a:off x="12105489" y="6348662"/>
            <a:ext cx="3531300" cy="23604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dirty="0">
                <a:solidFill>
                  <a:srgbClr val="494E54"/>
                </a:solidFill>
                <a:latin typeface="Arial"/>
                <a:ea typeface="Arial"/>
                <a:cs typeface="Arial"/>
                <a:sym typeface="Arial"/>
              </a:rPr>
              <a:t>Continuar con los planes de evaluación y mejora, en los criterios de control a vehículos de carga y sus actividades anexas</a:t>
            </a:r>
            <a:endParaRPr sz="2400" b="0" i="0" u="none" strike="noStrike" cap="none" dirty="0">
              <a:solidFill>
                <a:srgbClr val="494E54"/>
              </a:solidFill>
              <a:latin typeface="Arial"/>
              <a:ea typeface="Arial"/>
              <a:cs typeface="Arial"/>
              <a:sym typeface="Arial"/>
            </a:endParaRPr>
          </a:p>
        </p:txBody>
      </p:sp>
      <p:sp>
        <p:nvSpPr>
          <p:cNvPr id="25" name="Google Shape;281;p2"/>
          <p:cNvSpPr txBox="1"/>
          <p:nvPr/>
        </p:nvSpPr>
        <p:spPr>
          <a:xfrm>
            <a:off x="15974385" y="6238230"/>
            <a:ext cx="3282300" cy="23604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Implementar planes de retiro de circulación (chatarrización) de vehículos de carga con año/modelo mayor a 20 años</a:t>
            </a:r>
            <a:endParaRPr sz="2400" b="0" i="0" u="none" strike="noStrike" cap="none">
              <a:solidFill>
                <a:srgbClr val="494E54"/>
              </a:solidFill>
              <a:latin typeface="Arial"/>
              <a:ea typeface="Arial"/>
              <a:cs typeface="Arial"/>
              <a:sym typeface="Arial"/>
            </a:endParaRPr>
          </a:p>
        </p:txBody>
      </p:sp>
      <p:sp>
        <p:nvSpPr>
          <p:cNvPr id="26" name="Google Shape;282;p2"/>
          <p:cNvSpPr txBox="1"/>
          <p:nvPr/>
        </p:nvSpPr>
        <p:spPr>
          <a:xfrm>
            <a:off x="19597431" y="6353232"/>
            <a:ext cx="3208800" cy="23604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Desarrollar y ejecutar planes de control semanal, que permita el cumplimiento de las bases normativas vigentes</a:t>
            </a:r>
            <a:endParaRPr sz="2400" b="0" i="0" u="none" strike="noStrike" cap="none">
              <a:solidFill>
                <a:srgbClr val="494E54"/>
              </a:solidFill>
              <a:latin typeface="Arial"/>
              <a:ea typeface="Arial"/>
              <a:cs typeface="Arial"/>
              <a:sym typeface="Arial"/>
            </a:endParaRPr>
          </a:p>
        </p:txBody>
      </p:sp>
      <p:cxnSp>
        <p:nvCxnSpPr>
          <p:cNvPr id="27" name="Google Shape;283;p2"/>
          <p:cNvCxnSpPr/>
          <p:nvPr/>
        </p:nvCxnSpPr>
        <p:spPr>
          <a:xfrm rot="10800000" flipH="1">
            <a:off x="19345599" y="4618735"/>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28" name="Google Shape;297;p2"/>
          <p:cNvSpPr/>
          <p:nvPr/>
        </p:nvSpPr>
        <p:spPr>
          <a:xfrm>
            <a:off x="22545949" y="8541700"/>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29" name="Google Shape;298;p2"/>
          <p:cNvSpPr/>
          <p:nvPr/>
        </p:nvSpPr>
        <p:spPr>
          <a:xfrm>
            <a:off x="12379428" y="4710491"/>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1</a:t>
            </a:r>
            <a:endParaRPr/>
          </a:p>
        </p:txBody>
      </p:sp>
      <p:sp>
        <p:nvSpPr>
          <p:cNvPr id="30" name="Google Shape;299;p2"/>
          <p:cNvSpPr/>
          <p:nvPr/>
        </p:nvSpPr>
        <p:spPr>
          <a:xfrm>
            <a:off x="16115888" y="4740547"/>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2</a:t>
            </a:r>
            <a:endParaRPr/>
          </a:p>
        </p:txBody>
      </p:sp>
      <p:sp>
        <p:nvSpPr>
          <p:cNvPr id="31" name="Google Shape;300;p2"/>
          <p:cNvSpPr/>
          <p:nvPr/>
        </p:nvSpPr>
        <p:spPr>
          <a:xfrm>
            <a:off x="19484675" y="4776578"/>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3</a:t>
            </a:r>
            <a:endParaRPr/>
          </a:p>
        </p:txBody>
      </p:sp>
      <p:sp>
        <p:nvSpPr>
          <p:cNvPr id="32" name="Google Shape;270;p2"/>
          <p:cNvSpPr txBox="1"/>
          <p:nvPr/>
        </p:nvSpPr>
        <p:spPr>
          <a:xfrm>
            <a:off x="1912375" y="8721740"/>
            <a:ext cx="8394074" cy="1621573"/>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C14 - </a:t>
            </a:r>
            <a:r>
              <a:rPr lang="es-MX" sz="1600" dirty="0">
                <a:solidFill>
                  <a:srgbClr val="53585F"/>
                </a:solidFill>
                <a:latin typeface="Arial"/>
                <a:cs typeface="Arial"/>
                <a:sym typeface="Arial"/>
              </a:rPr>
              <a:t>Transitar por sitios restringidos o en horas prohibidas por la autoridad competente.</a:t>
            </a:r>
          </a:p>
          <a:p>
            <a:pPr lvl="0">
              <a:buClr>
                <a:srgbClr val="53585F"/>
              </a:buClr>
              <a:buSzPts val="1800"/>
            </a:pPr>
            <a:r>
              <a:rPr lang="es-MX" sz="1600" b="1" dirty="0">
                <a:solidFill>
                  <a:srgbClr val="53585F"/>
                </a:solidFill>
                <a:latin typeface="Arial"/>
                <a:cs typeface="Arial"/>
                <a:sym typeface="Arial"/>
              </a:rPr>
              <a:t>C08 - T</a:t>
            </a:r>
            <a:r>
              <a:rPr lang="es-MX" sz="1600" dirty="0">
                <a:solidFill>
                  <a:srgbClr val="53585F"/>
                </a:solidFill>
                <a:latin typeface="Arial"/>
                <a:cs typeface="Arial"/>
                <a:sym typeface="Arial"/>
              </a:rPr>
              <a:t>ransitar sin los dispositivos luminosos requeridos o sin los elementos determinados en éste Código.</a:t>
            </a:r>
          </a:p>
          <a:p>
            <a:pPr lvl="0">
              <a:buClr>
                <a:srgbClr val="53585F"/>
              </a:buClr>
              <a:buSzPts val="1800"/>
            </a:pPr>
            <a:r>
              <a:rPr lang="es-MX" sz="1600" b="1" dirty="0">
                <a:solidFill>
                  <a:srgbClr val="53585F"/>
                </a:solidFill>
                <a:latin typeface="Arial"/>
                <a:cs typeface="Arial"/>
                <a:sym typeface="Arial"/>
              </a:rPr>
              <a:t>B19 - </a:t>
            </a:r>
            <a:r>
              <a:rPr lang="es-MX" sz="1600" dirty="0">
                <a:solidFill>
                  <a:srgbClr val="53585F"/>
                </a:solidFill>
                <a:latin typeface="Arial"/>
                <a:cs typeface="Arial"/>
                <a:sym typeface="Arial"/>
              </a:rPr>
              <a:t>Realizar  el  cargue  o  descargue  de  un  vehículo  en  sitios  y  horas  prohibidas  por  las  autoridades competentes, de acuerdo con lo establecido en las normas correspondientes.</a:t>
            </a:r>
            <a:endParaRPr sz="1100" dirty="0"/>
          </a:p>
        </p:txBody>
      </p:sp>
    </p:spTree>
    <p:extLst>
      <p:ext uri="{BB962C8B-B14F-4D97-AF65-F5344CB8AC3E}">
        <p14:creationId xmlns:p14="http://schemas.microsoft.com/office/powerpoint/2010/main" val="31306599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1215721"/>
            <a:ext cx="8918113" cy="825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MX" sz="5400" dirty="0"/>
              <a:t>RUTA PILA</a:t>
            </a:r>
          </a:p>
        </p:txBody>
      </p:sp>
      <p:sp>
        <p:nvSpPr>
          <p:cNvPr id="31" name="Google Shape;130;p2"/>
          <p:cNvSpPr txBox="1"/>
          <p:nvPr/>
        </p:nvSpPr>
        <p:spPr>
          <a:xfrm>
            <a:off x="1500634" y="2777766"/>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3" name="Google Shape;140;p2"/>
          <p:cNvSpPr/>
          <p:nvPr/>
        </p:nvSpPr>
        <p:spPr>
          <a:xfrm>
            <a:off x="1875771" y="3452347"/>
            <a:ext cx="3913200" cy="46170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400" b="1" i="0" u="none" strike="noStrike" cap="none">
                <a:solidFill>
                  <a:srgbClr val="7F7F7F"/>
                </a:solidFill>
                <a:latin typeface="Arial"/>
                <a:ea typeface="Arial"/>
                <a:cs typeface="Arial"/>
                <a:sym typeface="Arial"/>
              </a:rPr>
              <a:t>Datos de </a:t>
            </a:r>
            <a:r>
              <a:rPr lang="es-CO" sz="2400" b="1" i="0" u="none" strike="noStrike" cap="none">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evaluación</a:t>
            </a:r>
            <a:r>
              <a:rPr lang="es-CO" sz="2400" b="1" i="0" u="none" strike="noStrike" cap="none">
                <a:solidFill>
                  <a:srgbClr val="7F7F7F"/>
                </a:solidFill>
                <a:latin typeface="Arial"/>
                <a:ea typeface="Arial"/>
                <a:cs typeface="Arial"/>
                <a:sym typeface="Arial"/>
              </a:rPr>
              <a:t> </a:t>
            </a:r>
            <a:endParaRPr sz="2400" b="1" i="0" u="none" strike="noStrike" cap="none">
              <a:solidFill>
                <a:srgbClr val="7F7F7F"/>
              </a:solidFill>
              <a:latin typeface="Arial"/>
              <a:ea typeface="Arial"/>
              <a:cs typeface="Arial"/>
              <a:sym typeface="Arial"/>
            </a:endParaRPr>
          </a:p>
        </p:txBody>
      </p:sp>
      <p:sp>
        <p:nvSpPr>
          <p:cNvPr id="34" name="Google Shape;141;p2"/>
          <p:cNvSpPr txBox="1"/>
          <p:nvPr/>
        </p:nvSpPr>
        <p:spPr>
          <a:xfrm>
            <a:off x="1019770" y="4018279"/>
            <a:ext cx="3060300" cy="20655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600"/>
              </a:spcBef>
              <a:spcAft>
                <a:spcPts val="0"/>
              </a:spcAft>
              <a:buClr>
                <a:srgbClr val="7F7F7F"/>
              </a:buClr>
              <a:buSzPts val="2400"/>
              <a:buFont typeface="Arial"/>
              <a:buNone/>
            </a:pPr>
            <a:r>
              <a:rPr lang="es-CO" sz="2400">
                <a:solidFill>
                  <a:srgbClr val="7F7F7F"/>
                </a:solidFill>
              </a:rPr>
              <a:t>Estudiante</a:t>
            </a:r>
            <a:r>
              <a:rPr lang="es-CO" sz="2400" b="0" i="0" u="none" strike="noStrike" cap="none">
                <a:solidFill>
                  <a:srgbClr val="7F7F7F"/>
                </a:solidFill>
                <a:latin typeface="Arial"/>
                <a:ea typeface="Arial"/>
                <a:cs typeface="Arial"/>
                <a:sym typeface="Arial"/>
              </a:rPr>
              <a:t>s beneficiados</a:t>
            </a:r>
            <a:endParaRPr sz="2400">
              <a:solidFill>
                <a:srgbClr val="7F7F7F"/>
              </a:solidFill>
            </a:endParaRPr>
          </a:p>
          <a:p>
            <a:pPr marL="0" marR="0" lvl="0" indent="0" algn="l" rtl="0">
              <a:lnSpc>
                <a:spcPct val="90000"/>
              </a:lnSpc>
              <a:spcBef>
                <a:spcPts val="600"/>
              </a:spcBef>
              <a:spcAft>
                <a:spcPts val="0"/>
              </a:spcAft>
              <a:buClr>
                <a:srgbClr val="7F7F7F"/>
              </a:buClr>
              <a:buSzPts val="2400"/>
              <a:buFont typeface="Arial"/>
              <a:buNone/>
            </a:pPr>
            <a:r>
              <a:rPr lang="es-CO" sz="2400">
                <a:solidFill>
                  <a:srgbClr val="7F7F7F"/>
                </a:solidFill>
              </a:rPr>
              <a:t>Vehículos revisados</a:t>
            </a:r>
            <a:endParaRPr sz="2400">
              <a:solidFill>
                <a:srgbClr val="7F7F7F"/>
              </a:solidFill>
            </a:endParaRPr>
          </a:p>
          <a:p>
            <a:pPr marL="0" marR="0" lvl="0" indent="0" algn="l" rtl="0">
              <a:lnSpc>
                <a:spcPct val="90000"/>
              </a:lnSpc>
              <a:spcBef>
                <a:spcPts val="600"/>
              </a:spcBef>
              <a:spcAft>
                <a:spcPts val="0"/>
              </a:spcAft>
              <a:buClr>
                <a:srgbClr val="7F7F7F"/>
              </a:buClr>
              <a:buSzPts val="2400"/>
              <a:buFont typeface="Arial"/>
              <a:buNone/>
            </a:pPr>
            <a:r>
              <a:rPr lang="es-CO" sz="2400">
                <a:solidFill>
                  <a:srgbClr val="7F7F7F"/>
                </a:solidFill>
              </a:rPr>
              <a:t>Informes de Transporte escolar</a:t>
            </a:r>
            <a:endParaRPr sz="2400">
              <a:solidFill>
                <a:srgbClr val="7F7F7F"/>
              </a:solidFill>
            </a:endParaRPr>
          </a:p>
        </p:txBody>
      </p:sp>
      <p:cxnSp>
        <p:nvCxnSpPr>
          <p:cNvPr id="35" name="Google Shape;142;p2"/>
          <p:cNvCxnSpPr/>
          <p:nvPr/>
        </p:nvCxnSpPr>
        <p:spPr>
          <a:xfrm rot="10800000">
            <a:off x="4018870" y="4041441"/>
            <a:ext cx="900" cy="1884000"/>
          </a:xfrm>
          <a:prstGeom prst="straightConnector1">
            <a:avLst/>
          </a:prstGeom>
          <a:noFill/>
          <a:ln w="57150" cap="flat" cmpd="sng">
            <a:solidFill>
              <a:srgbClr val="DAE283"/>
            </a:solidFill>
            <a:prstDash val="solid"/>
            <a:miter lim="400000"/>
            <a:headEnd type="none" w="sm" len="sm"/>
            <a:tailEnd type="none" w="sm" len="sm"/>
          </a:ln>
        </p:spPr>
      </p:cxnSp>
      <p:sp>
        <p:nvSpPr>
          <p:cNvPr id="36" name="Google Shape;143;p2"/>
          <p:cNvSpPr/>
          <p:nvPr/>
        </p:nvSpPr>
        <p:spPr>
          <a:xfrm>
            <a:off x="6898014" y="3404667"/>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400" b="1" i="0" u="none" strike="noStrike" cap="none">
                <a:solidFill>
                  <a:srgbClr val="7F7F7F"/>
                </a:solidFill>
                <a:latin typeface="Arial"/>
                <a:ea typeface="Arial"/>
                <a:cs typeface="Arial"/>
                <a:sym typeface="Arial"/>
              </a:rPr>
              <a:t>Resultados </a:t>
            </a:r>
            <a:r>
              <a:rPr lang="es-CO" sz="2400" b="1" i="0" u="none" strike="noStrike" cap="none">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de</a:t>
            </a:r>
            <a:r>
              <a:rPr lang="es-CO" sz="2400" b="1" i="0" u="none" strike="noStrike" cap="none">
                <a:solidFill>
                  <a:srgbClr val="7F7F7F"/>
                </a:solidFill>
                <a:latin typeface="Arial"/>
                <a:ea typeface="Arial"/>
                <a:cs typeface="Arial"/>
                <a:sym typeface="Arial"/>
              </a:rPr>
              <a:t> operativos</a:t>
            </a:r>
            <a:endParaRPr sz="2400" b="1" i="0" u="none" strike="noStrike" cap="none">
              <a:solidFill>
                <a:srgbClr val="7F7F7F"/>
              </a:solidFill>
              <a:latin typeface="Arial"/>
              <a:ea typeface="Arial"/>
              <a:cs typeface="Arial"/>
              <a:sym typeface="Arial"/>
            </a:endParaRPr>
          </a:p>
        </p:txBody>
      </p:sp>
      <p:sp>
        <p:nvSpPr>
          <p:cNvPr id="37" name="Google Shape;144;p2"/>
          <p:cNvSpPr txBox="1"/>
          <p:nvPr/>
        </p:nvSpPr>
        <p:spPr>
          <a:xfrm>
            <a:off x="4153311" y="3995635"/>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CO" sz="2000" b="0" i="0" u="none" strike="noStrike" cap="none">
                <a:solidFill>
                  <a:srgbClr val="7F7F7F"/>
                </a:solidFill>
                <a:latin typeface="Arial"/>
                <a:ea typeface="Arial"/>
                <a:cs typeface="Arial"/>
                <a:sym typeface="Arial"/>
              </a:rPr>
              <a:t> </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
            </a:r>
            <a:br>
              <a:rPr lang="es-CO" sz="2000" b="0" i="0" u="none" strike="noStrike" cap="none">
                <a:solidFill>
                  <a:srgbClr val="7F7F7F"/>
                </a:solidFill>
                <a:latin typeface="Arial"/>
                <a:ea typeface="Arial"/>
                <a:cs typeface="Arial"/>
                <a:sym typeface="Arial"/>
              </a:rPr>
            </a:b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000"/>
              <a:buFont typeface="Arial"/>
              <a:buNone/>
            </a:pP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p:txBody>
      </p:sp>
      <p:sp>
        <p:nvSpPr>
          <p:cNvPr id="38" name="Google Shape;145;p2"/>
          <p:cNvSpPr txBox="1"/>
          <p:nvPr/>
        </p:nvSpPr>
        <p:spPr>
          <a:xfrm>
            <a:off x="5788973" y="4005551"/>
            <a:ext cx="3060307" cy="2531576"/>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CO" sz="2200">
                <a:solidFill>
                  <a:srgbClr val="7F7F7F"/>
                </a:solidFill>
              </a:rPr>
              <a:t>Op. en Instituciones Educativas</a:t>
            </a:r>
            <a:endParaRPr sz="22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200">
                <a:solidFill>
                  <a:srgbClr val="7F7F7F"/>
                </a:solidFill>
              </a:rPr>
              <a:t>Op. en Corredores viales</a:t>
            </a:r>
            <a:r>
              <a:rPr lang="es-CO" sz="2200" b="0" i="0" u="none" strike="noStrike" cap="none">
                <a:solidFill>
                  <a:srgbClr val="7F7F7F"/>
                </a:solidFill>
                <a:latin typeface="Arial"/>
                <a:ea typeface="Arial"/>
                <a:cs typeface="Arial"/>
                <a:sym typeface="Arial"/>
              </a:rPr>
              <a:t/>
            </a:r>
            <a:br>
              <a:rPr lang="es-CO" sz="2200" b="0" i="0" u="none" strike="noStrike" cap="none">
                <a:solidFill>
                  <a:srgbClr val="7F7F7F"/>
                </a:solidFill>
                <a:latin typeface="Arial"/>
                <a:ea typeface="Arial"/>
                <a:cs typeface="Arial"/>
                <a:sym typeface="Arial"/>
              </a:rPr>
            </a:br>
            <a:r>
              <a:rPr lang="es-CO" sz="2200" b="0" i="0" u="none" strike="noStrike" cap="none">
                <a:solidFill>
                  <a:srgbClr val="7F7F7F"/>
                </a:solidFill>
                <a:latin typeface="Arial"/>
                <a:ea typeface="Arial"/>
                <a:cs typeface="Arial"/>
                <a:sym typeface="Arial"/>
              </a:rPr>
              <a:t>Comparendos</a:t>
            </a:r>
            <a:endParaRPr sz="2200" b="0" i="0" u="none" strike="noStrike" cap="none">
              <a:solidFill>
                <a:srgbClr val="7F7F7F"/>
              </a:solidFill>
              <a:latin typeface="Arial"/>
              <a:ea typeface="Arial"/>
              <a:cs typeface="Arial"/>
              <a:sym typeface="Arial"/>
            </a:endParaRPr>
          </a:p>
          <a:p>
            <a:pPr marL="0" marR="0" lvl="0" indent="0" algn="r" rtl="0">
              <a:lnSpc>
                <a:spcPct val="90000"/>
              </a:lnSpc>
              <a:spcBef>
                <a:spcPts val="0"/>
              </a:spcBef>
              <a:spcAft>
                <a:spcPts val="0"/>
              </a:spcAft>
              <a:buClr>
                <a:srgbClr val="7F7F7F"/>
              </a:buClr>
              <a:buSzPts val="2400"/>
              <a:buFont typeface="Arial"/>
              <a:buNone/>
            </a:pPr>
            <a:endParaRPr sz="22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200" b="0" i="0" u="none" strike="noStrike" cap="none">
                <a:solidFill>
                  <a:srgbClr val="7F7F7F"/>
                </a:solidFill>
                <a:latin typeface="Arial"/>
                <a:ea typeface="Arial"/>
                <a:cs typeface="Arial"/>
                <a:sym typeface="Arial"/>
              </a:rPr>
              <a:t> Inmovilizaciones</a:t>
            </a:r>
            <a:endParaRPr sz="1200"/>
          </a:p>
        </p:txBody>
      </p:sp>
      <p:cxnSp>
        <p:nvCxnSpPr>
          <p:cNvPr id="39" name="Google Shape;146;p2"/>
          <p:cNvCxnSpPr/>
          <p:nvPr/>
        </p:nvCxnSpPr>
        <p:spPr>
          <a:xfrm rot="10800000">
            <a:off x="8916620" y="4046166"/>
            <a:ext cx="900" cy="2092200"/>
          </a:xfrm>
          <a:prstGeom prst="straightConnector1">
            <a:avLst/>
          </a:prstGeom>
          <a:noFill/>
          <a:ln w="57150" cap="flat" cmpd="sng">
            <a:solidFill>
              <a:srgbClr val="DAE283"/>
            </a:solidFill>
            <a:prstDash val="solid"/>
            <a:miter lim="400000"/>
            <a:headEnd type="none" w="sm" len="sm"/>
            <a:tailEnd type="none" w="sm" len="sm"/>
          </a:ln>
        </p:spPr>
      </p:cxnSp>
      <p:sp>
        <p:nvSpPr>
          <p:cNvPr id="40" name="Google Shape;147;p2"/>
          <p:cNvSpPr txBox="1"/>
          <p:nvPr/>
        </p:nvSpPr>
        <p:spPr>
          <a:xfrm>
            <a:off x="9050956" y="4000593"/>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27</a:t>
            </a:r>
            <a:endParaRPr sz="2400">
              <a:solidFill>
                <a:srgbClr val="7F7F7F"/>
              </a:solidFill>
            </a:endParaRPr>
          </a:p>
          <a:p>
            <a:pPr marL="0" marR="0" lvl="0" indent="0" algn="l" rtl="0">
              <a:lnSpc>
                <a:spcPct val="90000"/>
              </a:lnSpc>
              <a:spcBef>
                <a:spcPts val="0"/>
              </a:spcBef>
              <a:spcAft>
                <a:spcPts val="0"/>
              </a:spcAft>
              <a:buClr>
                <a:srgbClr val="7F7F7F"/>
              </a:buClr>
              <a:buSzPts val="2400"/>
              <a:buFont typeface="Arial"/>
              <a:buNone/>
            </a:pPr>
            <a:endParaRPr sz="2400">
              <a:solidFill>
                <a:srgbClr val="7F7F7F"/>
              </a:solidFill>
            </a:endParaRPr>
          </a:p>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13</a:t>
            </a:r>
            <a:endParaRPr sz="2400">
              <a:solidFill>
                <a:srgbClr val="7F7F7F"/>
              </a:solidFill>
            </a:endParaRPr>
          </a:p>
          <a:p>
            <a:pPr marL="0" marR="0" lvl="0" indent="0" algn="l" rtl="0">
              <a:lnSpc>
                <a:spcPct val="90000"/>
              </a:lnSpc>
              <a:spcBef>
                <a:spcPts val="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214</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77</a:t>
            </a:r>
            <a:endParaRPr/>
          </a:p>
        </p:txBody>
      </p:sp>
      <p:sp>
        <p:nvSpPr>
          <p:cNvPr id="41" name="Google Shape;153;p2"/>
          <p:cNvSpPr txBox="1"/>
          <p:nvPr/>
        </p:nvSpPr>
        <p:spPr>
          <a:xfrm>
            <a:off x="3953905" y="8253922"/>
            <a:ext cx="41070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CO" sz="1800" b="0" i="0" u="none" strike="noStrike" cap="none">
                <a:solidFill>
                  <a:srgbClr val="53585F"/>
                </a:solidFill>
                <a:latin typeface="Arial"/>
                <a:ea typeface="Arial"/>
                <a:cs typeface="Arial"/>
                <a:sym typeface="Arial"/>
              </a:rPr>
              <a:t>Fuente: Base de datos Ruta Pila 2020.</a:t>
            </a:r>
            <a:endParaRPr sz="1800" b="0" i="0" u="none" strike="noStrike" cap="none">
              <a:solidFill>
                <a:srgbClr val="000000"/>
              </a:solidFill>
              <a:latin typeface="Trebuchet MS"/>
              <a:ea typeface="Trebuchet MS"/>
              <a:cs typeface="Trebuchet MS"/>
              <a:sym typeface="Trebuchet MS"/>
            </a:endParaRPr>
          </a:p>
        </p:txBody>
      </p:sp>
      <p:sp>
        <p:nvSpPr>
          <p:cNvPr id="42" name="Google Shape;175;p2"/>
          <p:cNvSpPr/>
          <p:nvPr/>
        </p:nvSpPr>
        <p:spPr>
          <a:xfrm>
            <a:off x="661655" y="2804052"/>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43" name="Google Shape;180;p2"/>
          <p:cNvPicPr preferRelativeResize="0"/>
          <p:nvPr/>
        </p:nvPicPr>
        <p:blipFill rotWithShape="1">
          <a:blip r:embed="rId2">
            <a:alphaModFix/>
          </a:blip>
          <a:srcRect/>
          <a:stretch/>
        </p:blipFill>
        <p:spPr>
          <a:xfrm>
            <a:off x="4538441" y="6193701"/>
            <a:ext cx="2937898" cy="2031271"/>
          </a:xfrm>
          <a:prstGeom prst="rect">
            <a:avLst/>
          </a:prstGeom>
          <a:noFill/>
          <a:ln>
            <a:noFill/>
          </a:ln>
        </p:spPr>
      </p:pic>
      <p:pic>
        <p:nvPicPr>
          <p:cNvPr id="44" name="Google Shape;181;p2"/>
          <p:cNvPicPr preferRelativeResize="0"/>
          <p:nvPr/>
        </p:nvPicPr>
        <p:blipFill rotWithShape="1">
          <a:blip r:embed="rId3">
            <a:alphaModFix/>
          </a:blip>
          <a:srcRect/>
          <a:stretch/>
        </p:blipFill>
        <p:spPr>
          <a:xfrm>
            <a:off x="7691746" y="6193701"/>
            <a:ext cx="2968467" cy="2031323"/>
          </a:xfrm>
          <a:prstGeom prst="rect">
            <a:avLst/>
          </a:prstGeom>
          <a:noFill/>
          <a:ln>
            <a:noFill/>
          </a:ln>
        </p:spPr>
      </p:pic>
      <p:sp>
        <p:nvSpPr>
          <p:cNvPr id="45" name="Google Shape;184;p2"/>
          <p:cNvSpPr txBox="1"/>
          <p:nvPr/>
        </p:nvSpPr>
        <p:spPr>
          <a:xfrm>
            <a:off x="4024875" y="3951808"/>
            <a:ext cx="1562400" cy="646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6" name="Google Shape;185;p2"/>
          <p:cNvSpPr txBox="1"/>
          <p:nvPr/>
        </p:nvSpPr>
        <p:spPr>
          <a:xfrm>
            <a:off x="4153330" y="5585112"/>
            <a:ext cx="1562400" cy="646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26</a:t>
            </a: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pic>
        <p:nvPicPr>
          <p:cNvPr id="47" name="Google Shape;186;p2"/>
          <p:cNvPicPr preferRelativeResize="0"/>
          <p:nvPr/>
        </p:nvPicPr>
        <p:blipFill rotWithShape="1">
          <a:blip r:embed="rId4">
            <a:alphaModFix/>
          </a:blip>
          <a:srcRect/>
          <a:stretch/>
        </p:blipFill>
        <p:spPr>
          <a:xfrm>
            <a:off x="1324762" y="6229594"/>
            <a:ext cx="2893712" cy="1985828"/>
          </a:xfrm>
          <a:prstGeom prst="rect">
            <a:avLst/>
          </a:prstGeom>
          <a:noFill/>
          <a:ln>
            <a:noFill/>
          </a:ln>
        </p:spPr>
      </p:pic>
      <p:sp>
        <p:nvSpPr>
          <p:cNvPr id="48" name="Google Shape;193;p2"/>
          <p:cNvSpPr txBox="1"/>
          <p:nvPr/>
        </p:nvSpPr>
        <p:spPr>
          <a:xfrm>
            <a:off x="4123180" y="4822062"/>
            <a:ext cx="1562400" cy="646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1.248</a:t>
            </a: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9" name="Google Shape;194;p2"/>
          <p:cNvSpPr txBox="1"/>
          <p:nvPr/>
        </p:nvSpPr>
        <p:spPr>
          <a:xfrm>
            <a:off x="4024895" y="4139690"/>
            <a:ext cx="1488000" cy="421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  37.106</a:t>
            </a: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50" name="Google Shape;139;p2"/>
          <p:cNvSpPr txBox="1"/>
          <p:nvPr/>
        </p:nvSpPr>
        <p:spPr>
          <a:xfrm>
            <a:off x="12532304" y="8166365"/>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51" name="Google Shape;154;p2" descr="Imagen"/>
          <p:cNvPicPr preferRelativeResize="0"/>
          <p:nvPr/>
        </p:nvPicPr>
        <p:blipFill rotWithShape="1">
          <a:blip r:embed="rId5">
            <a:alphaModFix/>
          </a:blip>
          <a:srcRect/>
          <a:stretch/>
        </p:blipFill>
        <p:spPr>
          <a:xfrm>
            <a:off x="13861764" y="4966274"/>
            <a:ext cx="942799" cy="942798"/>
          </a:xfrm>
          <a:prstGeom prst="rect">
            <a:avLst/>
          </a:prstGeom>
          <a:noFill/>
          <a:ln>
            <a:noFill/>
          </a:ln>
        </p:spPr>
      </p:pic>
      <p:pic>
        <p:nvPicPr>
          <p:cNvPr id="65" name="Google Shape;155;p2" descr="Imagen"/>
          <p:cNvPicPr preferRelativeResize="0"/>
          <p:nvPr/>
        </p:nvPicPr>
        <p:blipFill rotWithShape="1">
          <a:blip r:embed="rId6">
            <a:alphaModFix/>
          </a:blip>
          <a:srcRect/>
          <a:stretch/>
        </p:blipFill>
        <p:spPr>
          <a:xfrm>
            <a:off x="17524871" y="4936481"/>
            <a:ext cx="942799" cy="942799"/>
          </a:xfrm>
          <a:prstGeom prst="rect">
            <a:avLst/>
          </a:prstGeom>
          <a:noFill/>
          <a:ln>
            <a:noFill/>
          </a:ln>
        </p:spPr>
      </p:pic>
      <p:pic>
        <p:nvPicPr>
          <p:cNvPr id="66" name="Google Shape;156;p2" descr="Imagen"/>
          <p:cNvPicPr preferRelativeResize="0"/>
          <p:nvPr/>
        </p:nvPicPr>
        <p:blipFill rotWithShape="1">
          <a:blip r:embed="rId7">
            <a:alphaModFix/>
          </a:blip>
          <a:srcRect/>
          <a:stretch/>
        </p:blipFill>
        <p:spPr>
          <a:xfrm>
            <a:off x="21059056" y="5013785"/>
            <a:ext cx="942799" cy="942799"/>
          </a:xfrm>
          <a:prstGeom prst="rect">
            <a:avLst/>
          </a:prstGeom>
          <a:noFill/>
          <a:ln>
            <a:noFill/>
          </a:ln>
        </p:spPr>
      </p:pic>
      <p:cxnSp>
        <p:nvCxnSpPr>
          <p:cNvPr id="67" name="Google Shape;161;p2"/>
          <p:cNvCxnSpPr/>
          <p:nvPr/>
        </p:nvCxnSpPr>
        <p:spPr>
          <a:xfrm rot="10800000" flipH="1">
            <a:off x="16298746" y="4135507"/>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68" name="Google Shape;162;p2"/>
          <p:cNvSpPr txBox="1"/>
          <p:nvPr/>
        </p:nvSpPr>
        <p:spPr>
          <a:xfrm>
            <a:off x="12935684" y="6083074"/>
            <a:ext cx="2857301" cy="1990925"/>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Beneficiar </a:t>
            </a:r>
            <a:r>
              <a:rPr lang="es-CO" sz="2400" b="1" i="0" u="none" strike="noStrike" cap="none">
                <a:solidFill>
                  <a:srgbClr val="494E54"/>
                </a:solidFill>
                <a:latin typeface="Arial"/>
                <a:ea typeface="Arial"/>
                <a:cs typeface="Arial"/>
                <a:sym typeface="Arial"/>
              </a:rPr>
              <a:t>81.714</a:t>
            </a:r>
            <a:r>
              <a:rPr lang="es-CO" sz="2400" b="0" i="0" u="none" strike="noStrike" cap="none">
                <a:solidFill>
                  <a:srgbClr val="494E54"/>
                </a:solidFill>
                <a:latin typeface="Arial"/>
                <a:ea typeface="Arial"/>
                <a:cs typeface="Arial"/>
                <a:sym typeface="Arial"/>
              </a:rPr>
              <a:t> estudiantes por los controles a vehículos escolares.</a:t>
            </a:r>
            <a:endParaRPr sz="2400" b="0" i="0" u="none" strike="noStrike" cap="none">
              <a:solidFill>
                <a:srgbClr val="494E54"/>
              </a:solidFill>
              <a:latin typeface="Arial"/>
              <a:ea typeface="Arial"/>
              <a:cs typeface="Arial"/>
              <a:sym typeface="Arial"/>
            </a:endParaRPr>
          </a:p>
        </p:txBody>
      </p:sp>
      <p:sp>
        <p:nvSpPr>
          <p:cNvPr id="69" name="Google Shape;163;p2"/>
          <p:cNvSpPr txBox="1"/>
          <p:nvPr/>
        </p:nvSpPr>
        <p:spPr>
          <a:xfrm>
            <a:off x="16582543" y="6241574"/>
            <a:ext cx="2855708" cy="162159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Realizar el control de </a:t>
            </a:r>
            <a:r>
              <a:rPr lang="es-CO" sz="2400" b="1" i="0" u="none" strike="noStrike" cap="none">
                <a:solidFill>
                  <a:srgbClr val="494E54"/>
                </a:solidFill>
                <a:latin typeface="Arial"/>
                <a:ea typeface="Arial"/>
                <a:cs typeface="Arial"/>
                <a:sym typeface="Arial"/>
              </a:rPr>
              <a:t>5.280</a:t>
            </a:r>
            <a:r>
              <a:rPr lang="es-CO" sz="2400" b="0" i="0" u="none" strike="noStrike" cap="none">
                <a:solidFill>
                  <a:srgbClr val="494E54"/>
                </a:solidFill>
                <a:latin typeface="Arial"/>
                <a:ea typeface="Arial"/>
                <a:cs typeface="Arial"/>
                <a:sym typeface="Arial"/>
              </a:rPr>
              <a:t> vehículos de transporte escolar. </a:t>
            </a:r>
            <a:endParaRPr sz="2400" b="0" i="0" u="none" strike="noStrike" cap="none">
              <a:solidFill>
                <a:srgbClr val="494E54"/>
              </a:solidFill>
              <a:latin typeface="Arial"/>
              <a:ea typeface="Arial"/>
              <a:cs typeface="Arial"/>
              <a:sym typeface="Arial"/>
            </a:endParaRPr>
          </a:p>
        </p:txBody>
      </p:sp>
      <p:sp>
        <p:nvSpPr>
          <p:cNvPr id="70" name="Google Shape;164;p2"/>
          <p:cNvSpPr txBox="1"/>
          <p:nvPr/>
        </p:nvSpPr>
        <p:spPr>
          <a:xfrm>
            <a:off x="20024248" y="6175274"/>
            <a:ext cx="2614350" cy="1990925"/>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Visitar </a:t>
            </a:r>
            <a:r>
              <a:rPr lang="es-CO" sz="2400" b="1" i="0" u="none" strike="noStrike" cap="none">
                <a:solidFill>
                  <a:srgbClr val="494E54"/>
                </a:solidFill>
                <a:latin typeface="Arial"/>
                <a:ea typeface="Arial"/>
                <a:cs typeface="Arial"/>
                <a:sym typeface="Arial"/>
              </a:rPr>
              <a:t>84</a:t>
            </a:r>
            <a:r>
              <a:rPr lang="es-CO" sz="2400" b="0" i="0" u="none" strike="noStrike" cap="none">
                <a:solidFill>
                  <a:srgbClr val="494E54"/>
                </a:solidFill>
                <a:latin typeface="Arial"/>
                <a:ea typeface="Arial"/>
                <a:cs typeface="Arial"/>
                <a:sym typeface="Arial"/>
              </a:rPr>
              <a:t> instituciones educativas en el proyecto de Ruta Pila.</a:t>
            </a:r>
            <a:endParaRPr sz="2400" b="0" i="0" u="none" strike="noStrike" cap="none">
              <a:solidFill>
                <a:srgbClr val="494E54"/>
              </a:solidFill>
              <a:latin typeface="Arial"/>
              <a:ea typeface="Arial"/>
              <a:cs typeface="Arial"/>
              <a:sym typeface="Arial"/>
            </a:endParaRPr>
          </a:p>
        </p:txBody>
      </p:sp>
      <p:cxnSp>
        <p:nvCxnSpPr>
          <p:cNvPr id="71" name="Google Shape;165;p2"/>
          <p:cNvCxnSpPr/>
          <p:nvPr/>
        </p:nvCxnSpPr>
        <p:spPr>
          <a:xfrm rot="10800000" flipH="1">
            <a:off x="19853864" y="4169134"/>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2" name="Google Shape;176;p2"/>
          <p:cNvSpPr/>
          <p:nvPr/>
        </p:nvSpPr>
        <p:spPr>
          <a:xfrm>
            <a:off x="23054214" y="8092099"/>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73" name="Google Shape;177;p2"/>
          <p:cNvSpPr/>
          <p:nvPr/>
        </p:nvSpPr>
        <p:spPr>
          <a:xfrm>
            <a:off x="12806243" y="4213085"/>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1</a:t>
            </a:r>
            <a:endParaRPr/>
          </a:p>
        </p:txBody>
      </p:sp>
      <p:sp>
        <p:nvSpPr>
          <p:cNvPr id="74" name="Google Shape;178;p2"/>
          <p:cNvSpPr/>
          <p:nvPr/>
        </p:nvSpPr>
        <p:spPr>
          <a:xfrm>
            <a:off x="16542703" y="4223353"/>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2</a:t>
            </a:r>
            <a:endParaRPr/>
          </a:p>
        </p:txBody>
      </p:sp>
      <p:sp>
        <p:nvSpPr>
          <p:cNvPr id="75" name="Google Shape;179;p2"/>
          <p:cNvSpPr/>
          <p:nvPr/>
        </p:nvSpPr>
        <p:spPr>
          <a:xfrm>
            <a:off x="19932157" y="4223187"/>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127955935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83323"/>
            <a:ext cx="8918113" cy="1490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TRANSPORTE PÚBLICO INDIVIDUAL</a:t>
            </a:r>
          </a:p>
        </p:txBody>
      </p:sp>
      <p:sp>
        <p:nvSpPr>
          <p:cNvPr id="52" name="Google Shape;130;p2"/>
          <p:cNvSpPr txBox="1"/>
          <p:nvPr/>
        </p:nvSpPr>
        <p:spPr>
          <a:xfrm>
            <a:off x="833286" y="2548108"/>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55" name="Google Shape;140;p2"/>
          <p:cNvSpPr/>
          <p:nvPr/>
        </p:nvSpPr>
        <p:spPr>
          <a:xfrm>
            <a:off x="619980" y="6691043"/>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6" name="Google Shape;141;p2"/>
          <p:cNvSpPr/>
          <p:nvPr/>
        </p:nvSpPr>
        <p:spPr>
          <a:xfrm>
            <a:off x="3880614" y="6691043"/>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7" name="Google Shape;142;p2"/>
          <p:cNvSpPr/>
          <p:nvPr/>
        </p:nvSpPr>
        <p:spPr>
          <a:xfrm>
            <a:off x="7024398" y="6703743"/>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8" name="Google Shape;143;p2"/>
          <p:cNvSpPr/>
          <p:nvPr/>
        </p:nvSpPr>
        <p:spPr>
          <a:xfrm>
            <a:off x="2077537" y="3181139"/>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cxnSp>
        <p:nvCxnSpPr>
          <p:cNvPr id="59" name="Google Shape;145;p2"/>
          <p:cNvCxnSpPr/>
          <p:nvPr/>
        </p:nvCxnSpPr>
        <p:spPr>
          <a:xfrm rot="10800000" flipH="1">
            <a:off x="5299467" y="3811662"/>
            <a:ext cx="34786" cy="2688399"/>
          </a:xfrm>
          <a:prstGeom prst="straightConnector1">
            <a:avLst/>
          </a:prstGeom>
          <a:noFill/>
          <a:ln w="57150" cap="flat" cmpd="sng">
            <a:solidFill>
              <a:srgbClr val="DAE283"/>
            </a:solidFill>
            <a:prstDash val="solid"/>
            <a:miter lim="400000"/>
            <a:headEnd type="none" w="sm" len="sm"/>
            <a:tailEnd type="none" w="sm" len="sm"/>
          </a:ln>
        </p:spPr>
      </p:cxnSp>
      <p:sp>
        <p:nvSpPr>
          <p:cNvPr id="60" name="Google Shape;146;p2"/>
          <p:cNvSpPr/>
          <p:nvPr/>
        </p:nvSpPr>
        <p:spPr>
          <a:xfrm>
            <a:off x="7621316" y="3175009"/>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61" name="Google Shape;147;p2"/>
          <p:cNvSpPr txBox="1"/>
          <p:nvPr/>
        </p:nvSpPr>
        <p:spPr>
          <a:xfrm>
            <a:off x="5468817" y="3765977"/>
            <a:ext cx="1405796" cy="2531576"/>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42</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188.497</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273.232</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0.69</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390</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73</a:t>
            </a:r>
            <a:endParaRPr/>
          </a:p>
        </p:txBody>
      </p:sp>
      <p:sp>
        <p:nvSpPr>
          <p:cNvPr id="62" name="Google Shape;148;p2"/>
          <p:cNvSpPr txBox="1"/>
          <p:nvPr/>
        </p:nvSpPr>
        <p:spPr>
          <a:xfrm>
            <a:off x="5356220" y="3616869"/>
            <a:ext cx="5175075" cy="2531576"/>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 al transporte</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 al tránsito</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 por D.12</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Vehículos inmovilizados</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Cantidad de operativos </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Cantidad de solicitudes</a:t>
            </a:r>
            <a:endParaRPr sz="2400" b="0" i="0" u="none" strike="noStrike" cap="none">
              <a:solidFill>
                <a:srgbClr val="7F7F7F"/>
              </a:solidFill>
              <a:latin typeface="Arial"/>
              <a:ea typeface="Arial"/>
              <a:cs typeface="Arial"/>
              <a:sym typeface="Arial"/>
            </a:endParaRPr>
          </a:p>
        </p:txBody>
      </p:sp>
      <p:cxnSp>
        <p:nvCxnSpPr>
          <p:cNvPr id="63" name="Google Shape;149;p2"/>
          <p:cNvCxnSpPr/>
          <p:nvPr/>
        </p:nvCxnSpPr>
        <p:spPr>
          <a:xfrm rot="10800000" flipH="1">
            <a:off x="10596482" y="3816621"/>
            <a:ext cx="1924" cy="2771990"/>
          </a:xfrm>
          <a:prstGeom prst="straightConnector1">
            <a:avLst/>
          </a:prstGeom>
          <a:noFill/>
          <a:ln w="57150" cap="flat" cmpd="sng">
            <a:solidFill>
              <a:srgbClr val="DAE283"/>
            </a:solidFill>
            <a:prstDash val="solid"/>
            <a:miter lim="400000"/>
            <a:headEnd type="none" w="sm" len="sm"/>
            <a:tailEnd type="none" w="sm" len="sm"/>
          </a:ln>
        </p:spPr>
      </p:cxnSp>
      <p:sp>
        <p:nvSpPr>
          <p:cNvPr id="76" name="Google Shape;183;p2"/>
          <p:cNvSpPr/>
          <p:nvPr/>
        </p:nvSpPr>
        <p:spPr>
          <a:xfrm>
            <a:off x="-5693" y="2574394"/>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77" name="Google Shape;189;p2" descr="Coche aparcado en la calle&#10;&#10;Descripción generada automáticamente"/>
          <p:cNvPicPr preferRelativeResize="0"/>
          <p:nvPr/>
        </p:nvPicPr>
        <p:blipFill rotWithShape="1">
          <a:blip r:embed="rId2">
            <a:alphaModFix/>
          </a:blip>
          <a:srcRect/>
          <a:stretch/>
        </p:blipFill>
        <p:spPr>
          <a:xfrm>
            <a:off x="7068139" y="6737872"/>
            <a:ext cx="2843258" cy="1973345"/>
          </a:xfrm>
          <a:prstGeom prst="rect">
            <a:avLst/>
          </a:prstGeom>
          <a:noFill/>
          <a:ln>
            <a:noFill/>
          </a:ln>
        </p:spPr>
      </p:pic>
      <p:pic>
        <p:nvPicPr>
          <p:cNvPr id="78" name="Google Shape;190;p2" descr="Camioneta en la calle&#10;&#10;Descripción generada automáticamente"/>
          <p:cNvPicPr preferRelativeResize="0"/>
          <p:nvPr/>
        </p:nvPicPr>
        <p:blipFill rotWithShape="1">
          <a:blip r:embed="rId3">
            <a:alphaModFix/>
          </a:blip>
          <a:srcRect/>
          <a:stretch/>
        </p:blipFill>
        <p:spPr>
          <a:xfrm>
            <a:off x="3928596" y="6746174"/>
            <a:ext cx="2851626" cy="1930223"/>
          </a:xfrm>
          <a:prstGeom prst="rect">
            <a:avLst/>
          </a:prstGeom>
          <a:noFill/>
          <a:ln>
            <a:noFill/>
          </a:ln>
        </p:spPr>
      </p:pic>
      <p:pic>
        <p:nvPicPr>
          <p:cNvPr id="80" name="Google Shape;191;p2" descr="Mano sosteniendo un teléfono celular&#10;&#10;Descripción generada automáticamente"/>
          <p:cNvPicPr preferRelativeResize="0"/>
          <p:nvPr/>
        </p:nvPicPr>
        <p:blipFill rotWithShape="1">
          <a:blip r:embed="rId4">
            <a:alphaModFix/>
          </a:blip>
          <a:srcRect t="7417" r="10155"/>
          <a:stretch/>
        </p:blipFill>
        <p:spPr>
          <a:xfrm>
            <a:off x="644589" y="6722355"/>
            <a:ext cx="2879426" cy="1989125"/>
          </a:xfrm>
          <a:prstGeom prst="rect">
            <a:avLst/>
          </a:prstGeom>
          <a:noFill/>
          <a:ln>
            <a:noFill/>
          </a:ln>
        </p:spPr>
      </p:pic>
      <p:sp>
        <p:nvSpPr>
          <p:cNvPr id="81" name="Google Shape;192;p2"/>
          <p:cNvSpPr txBox="1"/>
          <p:nvPr/>
        </p:nvSpPr>
        <p:spPr>
          <a:xfrm>
            <a:off x="4349152" y="8843764"/>
            <a:ext cx="23628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800" b="0" i="0" u="none" strike="noStrike" cap="none" dirty="0" err="1">
                <a:solidFill>
                  <a:srgbClr val="53585F"/>
                </a:solidFill>
                <a:latin typeface="Arial"/>
                <a:ea typeface="Arial"/>
                <a:cs typeface="Arial"/>
                <a:sym typeface="Arial"/>
              </a:rPr>
              <a:t>Fuente:</a:t>
            </a:r>
            <a:r>
              <a:rPr lang="es-MX" sz="1800" dirty="0" err="1">
                <a:solidFill>
                  <a:srgbClr val="53585F"/>
                </a:solidFill>
              </a:rPr>
              <a:t>SCTT-SDM</a:t>
            </a:r>
            <a:r>
              <a:rPr lang="es-MX" sz="1800" b="0" i="0" u="none" strike="noStrike" cap="none" dirty="0">
                <a:solidFill>
                  <a:srgbClr val="53585F"/>
                </a:solidFill>
                <a:latin typeface="Arial"/>
                <a:ea typeface="Arial"/>
                <a:cs typeface="Arial"/>
                <a:sym typeface="Arial"/>
              </a:rPr>
              <a:t>.</a:t>
            </a:r>
            <a:endParaRPr sz="1800" b="0" i="0" u="none" strike="noStrike" cap="none" dirty="0">
              <a:solidFill>
                <a:srgbClr val="000000"/>
              </a:solidFill>
              <a:latin typeface="Trebuchet MS"/>
              <a:ea typeface="Trebuchet MS"/>
              <a:cs typeface="Trebuchet MS"/>
              <a:sym typeface="Trebuchet MS"/>
            </a:endParaRPr>
          </a:p>
        </p:txBody>
      </p:sp>
      <p:sp>
        <p:nvSpPr>
          <p:cNvPr id="82" name="Google Shape;144;p2"/>
          <p:cNvSpPr txBox="1"/>
          <p:nvPr/>
        </p:nvSpPr>
        <p:spPr>
          <a:xfrm>
            <a:off x="-3322740" y="3765977"/>
            <a:ext cx="8487642" cy="2531576"/>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Sectores con problemática</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Vehículos registrados en el SIRC</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Vehículos registrados en RTO</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Relación vehículos SIRC vs RTO</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Vehículos socializados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Zonas intervenidas</a:t>
            </a:r>
            <a:endParaRPr sz="2400" b="0" i="0" u="none" strike="noStrike" cap="none" dirty="0">
              <a:solidFill>
                <a:srgbClr val="7F7F7F"/>
              </a:solidFill>
              <a:latin typeface="Arial"/>
              <a:ea typeface="Arial"/>
              <a:cs typeface="Arial"/>
              <a:sym typeface="Arial"/>
            </a:endParaRPr>
          </a:p>
        </p:txBody>
      </p:sp>
      <p:sp>
        <p:nvSpPr>
          <p:cNvPr id="83" name="Google Shape;270;p2"/>
          <p:cNvSpPr txBox="1"/>
          <p:nvPr/>
        </p:nvSpPr>
        <p:spPr>
          <a:xfrm>
            <a:off x="896029" y="9196686"/>
            <a:ext cx="8394074" cy="882909"/>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D12 - </a:t>
            </a:r>
            <a:r>
              <a:rPr lang="es-MX" sz="1600" dirty="0">
                <a:solidFill>
                  <a:srgbClr val="53585F"/>
                </a:solidFill>
                <a:latin typeface="Arial"/>
                <a:cs typeface="Arial"/>
                <a:sym typeface="Arial"/>
              </a:rPr>
              <a:t>Conducir un vehículo que, sin la debida autorización, se destine a un servicio diferente de aquel para el cual tiene licencia de tránsito por sitios restringidos o en horas prohibidas por la autoridad competente.</a:t>
            </a:r>
          </a:p>
        </p:txBody>
      </p:sp>
      <p:sp>
        <p:nvSpPr>
          <p:cNvPr id="84" name="Google Shape;139;p2"/>
          <p:cNvSpPr txBox="1"/>
          <p:nvPr/>
        </p:nvSpPr>
        <p:spPr>
          <a:xfrm>
            <a:off x="12532304" y="8637473"/>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85" name="Google Shape;159;p2" descr="Imagen"/>
          <p:cNvPicPr preferRelativeResize="0"/>
          <p:nvPr/>
        </p:nvPicPr>
        <p:blipFill rotWithShape="1">
          <a:blip r:embed="rId5">
            <a:alphaModFix/>
          </a:blip>
          <a:srcRect/>
          <a:stretch/>
        </p:blipFill>
        <p:spPr>
          <a:xfrm>
            <a:off x="13861764" y="5437382"/>
            <a:ext cx="942799" cy="942798"/>
          </a:xfrm>
          <a:prstGeom prst="rect">
            <a:avLst/>
          </a:prstGeom>
          <a:noFill/>
          <a:ln>
            <a:noFill/>
          </a:ln>
        </p:spPr>
      </p:pic>
      <p:pic>
        <p:nvPicPr>
          <p:cNvPr id="86" name="Google Shape;160;p2" descr="Imagen"/>
          <p:cNvPicPr preferRelativeResize="0"/>
          <p:nvPr/>
        </p:nvPicPr>
        <p:blipFill rotWithShape="1">
          <a:blip r:embed="rId6">
            <a:alphaModFix/>
          </a:blip>
          <a:srcRect/>
          <a:stretch/>
        </p:blipFill>
        <p:spPr>
          <a:xfrm>
            <a:off x="17524871" y="5407589"/>
            <a:ext cx="942799" cy="942799"/>
          </a:xfrm>
          <a:prstGeom prst="rect">
            <a:avLst/>
          </a:prstGeom>
          <a:noFill/>
          <a:ln>
            <a:noFill/>
          </a:ln>
        </p:spPr>
      </p:pic>
      <p:pic>
        <p:nvPicPr>
          <p:cNvPr id="87" name="Google Shape;161;p2" descr="Imagen"/>
          <p:cNvPicPr preferRelativeResize="0"/>
          <p:nvPr/>
        </p:nvPicPr>
        <p:blipFill rotWithShape="1">
          <a:blip r:embed="rId7">
            <a:alphaModFix/>
          </a:blip>
          <a:srcRect/>
          <a:stretch/>
        </p:blipFill>
        <p:spPr>
          <a:xfrm>
            <a:off x="21059056" y="5407589"/>
            <a:ext cx="942799" cy="942799"/>
          </a:xfrm>
          <a:prstGeom prst="rect">
            <a:avLst/>
          </a:prstGeom>
          <a:noFill/>
          <a:ln>
            <a:noFill/>
          </a:ln>
        </p:spPr>
      </p:pic>
      <p:cxnSp>
        <p:nvCxnSpPr>
          <p:cNvPr id="88" name="Google Shape;166;p2"/>
          <p:cNvCxnSpPr/>
          <p:nvPr/>
        </p:nvCxnSpPr>
        <p:spPr>
          <a:xfrm rot="10800000" flipH="1">
            <a:off x="16298746" y="4606615"/>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9" name="Google Shape;167;p2"/>
          <p:cNvSpPr txBox="1"/>
          <p:nvPr/>
        </p:nvSpPr>
        <p:spPr>
          <a:xfrm>
            <a:off x="12323127" y="6562155"/>
            <a:ext cx="3876061" cy="1990925"/>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Incentivar el registro de conductores en el SIRC, mediante la socialización en los controles desarrollados</a:t>
            </a:r>
            <a:endParaRPr sz="2400" b="0" i="0" u="none" strike="noStrike" cap="none">
              <a:solidFill>
                <a:srgbClr val="494E54"/>
              </a:solidFill>
              <a:latin typeface="Arial"/>
              <a:ea typeface="Arial"/>
              <a:cs typeface="Arial"/>
              <a:sym typeface="Arial"/>
            </a:endParaRPr>
          </a:p>
        </p:txBody>
      </p:sp>
      <p:sp>
        <p:nvSpPr>
          <p:cNvPr id="90" name="Google Shape;168;p2"/>
          <p:cNvSpPr txBox="1"/>
          <p:nvPr/>
        </p:nvSpPr>
        <p:spPr>
          <a:xfrm>
            <a:off x="16681703" y="6500061"/>
            <a:ext cx="3100939" cy="1990925"/>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Aumentar el número de controles en sectores donde se ha reportado cambio de modalidad</a:t>
            </a:r>
            <a:endParaRPr sz="2400" b="0" i="0" u="none" strike="noStrike" cap="none">
              <a:solidFill>
                <a:srgbClr val="494E54"/>
              </a:solidFill>
              <a:latin typeface="Arial"/>
              <a:ea typeface="Arial"/>
              <a:cs typeface="Arial"/>
              <a:sym typeface="Arial"/>
            </a:endParaRPr>
          </a:p>
        </p:txBody>
      </p:sp>
      <p:sp>
        <p:nvSpPr>
          <p:cNvPr id="91" name="Google Shape;169;p2"/>
          <p:cNvSpPr txBox="1"/>
          <p:nvPr/>
        </p:nvSpPr>
        <p:spPr>
          <a:xfrm>
            <a:off x="20001562" y="6709505"/>
            <a:ext cx="3313499" cy="162159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Intervenir mínimo una vez todos los puntos evidenciados con la problemática asociada</a:t>
            </a:r>
            <a:endParaRPr sz="2400" b="0" i="0" u="none" strike="noStrike" cap="none">
              <a:solidFill>
                <a:srgbClr val="494E54"/>
              </a:solidFill>
              <a:latin typeface="Arial"/>
              <a:ea typeface="Arial"/>
              <a:cs typeface="Arial"/>
              <a:sym typeface="Arial"/>
            </a:endParaRPr>
          </a:p>
        </p:txBody>
      </p:sp>
      <p:cxnSp>
        <p:nvCxnSpPr>
          <p:cNvPr id="92" name="Google Shape;170;p2"/>
          <p:cNvCxnSpPr/>
          <p:nvPr/>
        </p:nvCxnSpPr>
        <p:spPr>
          <a:xfrm rot="10800000" flipH="1">
            <a:off x="19853864" y="4640242"/>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93" name="Google Shape;184;p2"/>
          <p:cNvSpPr/>
          <p:nvPr/>
        </p:nvSpPr>
        <p:spPr>
          <a:xfrm>
            <a:off x="23054214" y="8563207"/>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95" name="Google Shape;185;p2"/>
          <p:cNvSpPr/>
          <p:nvPr/>
        </p:nvSpPr>
        <p:spPr>
          <a:xfrm>
            <a:off x="12806243" y="4684193"/>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6" name="Google Shape;186;p2"/>
          <p:cNvSpPr/>
          <p:nvPr/>
        </p:nvSpPr>
        <p:spPr>
          <a:xfrm>
            <a:off x="16542703" y="4694461"/>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7" name="Google Shape;187;p2"/>
          <p:cNvSpPr/>
          <p:nvPr/>
        </p:nvSpPr>
        <p:spPr>
          <a:xfrm>
            <a:off x="19932157" y="4694295"/>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5745440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83323"/>
            <a:ext cx="8918113" cy="1490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TRANSPORTE PÚBLICO COLECTIVO</a:t>
            </a:r>
          </a:p>
        </p:txBody>
      </p:sp>
      <p:sp>
        <p:nvSpPr>
          <p:cNvPr id="32" name="Google Shape;270;p2"/>
          <p:cNvSpPr txBox="1"/>
          <p:nvPr/>
        </p:nvSpPr>
        <p:spPr>
          <a:xfrm>
            <a:off x="1336832" y="9252674"/>
            <a:ext cx="8394074" cy="882909"/>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D12 - </a:t>
            </a:r>
            <a:r>
              <a:rPr lang="es-MX" sz="1600" dirty="0">
                <a:solidFill>
                  <a:srgbClr val="53585F"/>
                </a:solidFill>
                <a:latin typeface="Arial"/>
                <a:cs typeface="Arial"/>
                <a:sym typeface="Arial"/>
              </a:rPr>
              <a:t>Conducir un vehículo que, sin la debida autorización, se destine a un servicio diferente de aquel para el cual tiene licencia de tránsito por sitios restringidos o en horas prohibidas por la autoridad competente.</a:t>
            </a:r>
          </a:p>
        </p:txBody>
      </p:sp>
      <p:grpSp>
        <p:nvGrpSpPr>
          <p:cNvPr id="3" name="Grupo 2"/>
          <p:cNvGrpSpPr/>
          <p:nvPr/>
        </p:nvGrpSpPr>
        <p:grpSpPr>
          <a:xfrm>
            <a:off x="560398" y="2455022"/>
            <a:ext cx="10150927" cy="6745318"/>
            <a:chOff x="281635" y="28450"/>
            <a:chExt cx="10150927" cy="6745318"/>
          </a:xfrm>
        </p:grpSpPr>
        <p:sp>
          <p:nvSpPr>
            <p:cNvPr id="33" name="Google Shape;130;p2"/>
            <p:cNvSpPr txBox="1"/>
            <p:nvPr/>
          </p:nvSpPr>
          <p:spPr>
            <a:xfrm>
              <a:off x="1120614" y="28450"/>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5" name="Google Shape;140;p2"/>
            <p:cNvSpPr/>
            <p:nvPr/>
          </p:nvSpPr>
          <p:spPr>
            <a:xfrm>
              <a:off x="907308" y="381578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6" name="Google Shape;141;p2"/>
            <p:cNvSpPr/>
            <p:nvPr/>
          </p:nvSpPr>
          <p:spPr>
            <a:xfrm>
              <a:off x="4167942" y="381578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7" name="Google Shape;142;p2"/>
            <p:cNvSpPr/>
            <p:nvPr/>
          </p:nvSpPr>
          <p:spPr>
            <a:xfrm>
              <a:off x="7311726" y="381578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8" name="Google Shape;143;p2"/>
            <p:cNvSpPr/>
            <p:nvPr/>
          </p:nvSpPr>
          <p:spPr>
            <a:xfrm>
              <a:off x="1510101" y="661481"/>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39" name="Google Shape;144;p2"/>
            <p:cNvSpPr txBox="1"/>
            <p:nvPr/>
          </p:nvSpPr>
          <p:spPr>
            <a:xfrm>
              <a:off x="511308" y="1251277"/>
              <a:ext cx="3060307" cy="2531576"/>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Cantidad de usuarios</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Focos identificados</a:t>
              </a:r>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Focos Intervenidos</a:t>
              </a:r>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Relación focos</a:t>
              </a:r>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V. Socializados</a:t>
              </a:r>
              <a:endParaRPr sz="2400" b="0" i="0" u="none" strike="noStrike" cap="none">
                <a:solidFill>
                  <a:srgbClr val="7F7F7F"/>
                </a:solidFill>
                <a:latin typeface="Arial"/>
                <a:ea typeface="Arial"/>
                <a:cs typeface="Arial"/>
                <a:sym typeface="Arial"/>
              </a:endParaRPr>
            </a:p>
          </p:txBody>
        </p:sp>
        <p:cxnSp>
          <p:nvCxnSpPr>
            <p:cNvPr id="40" name="Google Shape;145;p2"/>
            <p:cNvCxnSpPr/>
            <p:nvPr/>
          </p:nvCxnSpPr>
          <p:spPr>
            <a:xfrm rot="10800000" flipH="1">
              <a:off x="3633428" y="1292005"/>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41" name="Google Shape;146;p2"/>
            <p:cNvSpPr/>
            <p:nvPr/>
          </p:nvSpPr>
          <p:spPr>
            <a:xfrm>
              <a:off x="6517994" y="655351"/>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42" name="Google Shape;147;p2"/>
            <p:cNvSpPr txBox="1"/>
            <p:nvPr/>
          </p:nvSpPr>
          <p:spPr>
            <a:xfrm>
              <a:off x="3773291" y="1246319"/>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44980</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25</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11</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2,27</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8272</a:t>
              </a:r>
              <a:endParaRPr sz="2400" b="0" i="0" u="none" strike="noStrike" cap="none">
                <a:solidFill>
                  <a:srgbClr val="7F7F7F"/>
                </a:solidFill>
                <a:latin typeface="Arial"/>
                <a:ea typeface="Arial"/>
                <a:cs typeface="Arial"/>
                <a:sym typeface="Arial"/>
              </a:endParaRPr>
            </a:p>
          </p:txBody>
        </p:sp>
        <p:sp>
          <p:nvSpPr>
            <p:cNvPr id="43" name="Google Shape;148;p2"/>
            <p:cNvSpPr txBox="1"/>
            <p:nvPr/>
          </p:nvSpPr>
          <p:spPr>
            <a:xfrm>
              <a:off x="5408953" y="1180035"/>
              <a:ext cx="3060300" cy="2531700"/>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C. transporte</a:t>
              </a:r>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 </a:t>
              </a:r>
              <a:r>
                <a:rPr lang="es-MX" sz="2400">
                  <a:solidFill>
                    <a:srgbClr val="7F7F7F"/>
                  </a:solidFill>
                </a:rPr>
                <a:t>tránsito</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Comparendos D12</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Operativos</a:t>
              </a:r>
              <a:endParaRPr sz="2400" b="0" i="0" u="none" strike="noStrike" cap="none">
                <a:solidFill>
                  <a:srgbClr val="7F7F7F"/>
                </a:solidFill>
                <a:latin typeface="Arial"/>
                <a:ea typeface="Arial"/>
                <a:cs typeface="Arial"/>
                <a:sym typeface="Arial"/>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 Solicitudes atendidas</a:t>
              </a:r>
              <a:endParaRPr sz="2400" b="0" i="0" u="none" strike="noStrike" cap="none">
                <a:solidFill>
                  <a:srgbClr val="7F7F7F"/>
                </a:solidFill>
                <a:latin typeface="Arial"/>
                <a:ea typeface="Arial"/>
                <a:cs typeface="Arial"/>
                <a:sym typeface="Arial"/>
              </a:endParaRPr>
            </a:p>
            <a:p>
              <a:pPr marL="0" marR="0" lvl="0" indent="0" algn="r"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p:txBody>
        </p:sp>
        <p:cxnSp>
          <p:nvCxnSpPr>
            <p:cNvPr id="44" name="Google Shape;149;p2"/>
            <p:cNvCxnSpPr/>
            <p:nvPr/>
          </p:nvCxnSpPr>
          <p:spPr>
            <a:xfrm rot="10800000" flipH="1">
              <a:off x="8463961" y="1296963"/>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45" name="Google Shape;150;p2"/>
            <p:cNvSpPr txBox="1"/>
            <p:nvPr/>
          </p:nvSpPr>
          <p:spPr>
            <a:xfrm>
              <a:off x="8670936" y="1251277"/>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Valor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1525</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5430</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4372</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1498</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259</a:t>
              </a:r>
              <a:endParaRPr sz="2400" b="0" i="0" u="none" strike="noStrike" cap="none">
                <a:solidFill>
                  <a:srgbClr val="7F7F7F"/>
                </a:solidFill>
                <a:latin typeface="Arial"/>
                <a:ea typeface="Arial"/>
                <a:cs typeface="Arial"/>
                <a:sym typeface="Arial"/>
              </a:endParaRPr>
            </a:p>
          </p:txBody>
        </p:sp>
        <p:sp>
          <p:nvSpPr>
            <p:cNvPr id="46" name="Google Shape;182;p2"/>
            <p:cNvSpPr/>
            <p:nvPr/>
          </p:nvSpPr>
          <p:spPr>
            <a:xfrm>
              <a:off x="281635" y="5473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47" name="Google Shape;187;p2"/>
            <p:cNvPicPr preferRelativeResize="0"/>
            <p:nvPr/>
          </p:nvPicPr>
          <p:blipFill rotWithShape="1">
            <a:blip r:embed="rId2">
              <a:alphaModFix/>
            </a:blip>
            <a:srcRect t="6951" r="28308" b="13975"/>
            <a:stretch/>
          </p:blipFill>
          <p:spPr>
            <a:xfrm>
              <a:off x="964908" y="3888254"/>
              <a:ext cx="2855211" cy="2041462"/>
            </a:xfrm>
            <a:prstGeom prst="rect">
              <a:avLst/>
            </a:prstGeom>
            <a:noFill/>
            <a:ln>
              <a:noFill/>
            </a:ln>
          </p:spPr>
        </p:pic>
        <p:pic>
          <p:nvPicPr>
            <p:cNvPr id="48" name="Google Shape;188;p2"/>
            <p:cNvPicPr preferRelativeResize="0"/>
            <p:nvPr/>
          </p:nvPicPr>
          <p:blipFill rotWithShape="1">
            <a:blip r:embed="rId3">
              <a:alphaModFix/>
            </a:blip>
            <a:srcRect l="6653" t="8689" r="6585" b="15061"/>
            <a:stretch/>
          </p:blipFill>
          <p:spPr>
            <a:xfrm>
              <a:off x="4202563" y="3876275"/>
              <a:ext cx="2825309" cy="1959024"/>
            </a:xfrm>
            <a:prstGeom prst="rect">
              <a:avLst/>
            </a:prstGeom>
            <a:noFill/>
            <a:ln>
              <a:noFill/>
            </a:ln>
          </p:spPr>
        </p:pic>
        <p:pic>
          <p:nvPicPr>
            <p:cNvPr id="49" name="Google Shape;189;p2"/>
            <p:cNvPicPr preferRelativeResize="0"/>
            <p:nvPr/>
          </p:nvPicPr>
          <p:blipFill rotWithShape="1">
            <a:blip r:embed="rId4">
              <a:alphaModFix/>
            </a:blip>
            <a:srcRect l="17922" t="7387" r="37813" b="15277"/>
            <a:stretch/>
          </p:blipFill>
          <p:spPr>
            <a:xfrm>
              <a:off x="7344164" y="3865281"/>
              <a:ext cx="2838427" cy="1981827"/>
            </a:xfrm>
            <a:prstGeom prst="rect">
              <a:avLst/>
            </a:prstGeom>
            <a:noFill/>
            <a:ln>
              <a:noFill/>
            </a:ln>
          </p:spPr>
        </p:pic>
        <p:sp>
          <p:nvSpPr>
            <p:cNvPr id="50" name="Google Shape;190;p2"/>
            <p:cNvSpPr txBox="1"/>
            <p:nvPr/>
          </p:nvSpPr>
          <p:spPr>
            <a:xfrm>
              <a:off x="4146755" y="6352568"/>
              <a:ext cx="23628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800" b="0" i="0" u="none" strike="noStrike" cap="none" dirty="0">
                  <a:solidFill>
                    <a:srgbClr val="53585F"/>
                  </a:solidFill>
                  <a:latin typeface="Arial"/>
                  <a:ea typeface="Arial"/>
                  <a:cs typeface="Arial"/>
                  <a:sym typeface="Arial"/>
                </a:rPr>
                <a:t>Fuente: </a:t>
              </a:r>
              <a:r>
                <a:rPr lang="es-MX" sz="1800" dirty="0">
                  <a:solidFill>
                    <a:srgbClr val="53585F"/>
                  </a:solidFill>
                </a:rPr>
                <a:t>SCTT-SDM</a:t>
              </a:r>
              <a:r>
                <a:rPr lang="es-MX" sz="1800" b="0" i="0" u="none" strike="noStrike" cap="none" dirty="0">
                  <a:solidFill>
                    <a:srgbClr val="53585F"/>
                  </a:solidFill>
                  <a:latin typeface="Arial"/>
                  <a:ea typeface="Arial"/>
                  <a:cs typeface="Arial"/>
                  <a:sym typeface="Arial"/>
                </a:rPr>
                <a:t>.</a:t>
              </a:r>
              <a:endParaRPr sz="1800" b="0" i="0" u="none" strike="noStrike" cap="none" dirty="0">
                <a:solidFill>
                  <a:srgbClr val="000000"/>
                </a:solidFill>
                <a:latin typeface="Trebuchet MS"/>
                <a:ea typeface="Trebuchet MS"/>
                <a:cs typeface="Trebuchet MS"/>
                <a:sym typeface="Trebuchet MS"/>
              </a:endParaRPr>
            </a:p>
          </p:txBody>
        </p:sp>
        <p:sp>
          <p:nvSpPr>
            <p:cNvPr id="51" name="Google Shape;191;p2"/>
            <p:cNvSpPr txBox="1"/>
            <p:nvPr/>
          </p:nvSpPr>
          <p:spPr>
            <a:xfrm>
              <a:off x="1160575" y="5940988"/>
              <a:ext cx="88182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rgbClr val="53585F"/>
                </a:solidFill>
              </a:endParaRPr>
            </a:p>
          </p:txBody>
        </p:sp>
      </p:grpSp>
      <p:sp>
        <p:nvSpPr>
          <p:cNvPr id="65" name="Google Shape;139;p2"/>
          <p:cNvSpPr txBox="1"/>
          <p:nvPr/>
        </p:nvSpPr>
        <p:spPr>
          <a:xfrm>
            <a:off x="12440213" y="8630308"/>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66" name="Google Shape;160;p2" descr="Imagen"/>
          <p:cNvPicPr preferRelativeResize="0"/>
          <p:nvPr/>
        </p:nvPicPr>
        <p:blipFill rotWithShape="1">
          <a:blip r:embed="rId5">
            <a:alphaModFix/>
          </a:blip>
          <a:srcRect/>
          <a:stretch/>
        </p:blipFill>
        <p:spPr>
          <a:xfrm>
            <a:off x="13769673" y="5125417"/>
            <a:ext cx="942798" cy="942799"/>
          </a:xfrm>
          <a:prstGeom prst="rect">
            <a:avLst/>
          </a:prstGeom>
          <a:noFill/>
          <a:ln>
            <a:noFill/>
          </a:ln>
        </p:spPr>
      </p:pic>
      <p:pic>
        <p:nvPicPr>
          <p:cNvPr id="67" name="Google Shape;161;p2" descr="Imagen"/>
          <p:cNvPicPr preferRelativeResize="0"/>
          <p:nvPr/>
        </p:nvPicPr>
        <p:blipFill rotWithShape="1">
          <a:blip r:embed="rId6">
            <a:alphaModFix/>
          </a:blip>
          <a:srcRect/>
          <a:stretch/>
        </p:blipFill>
        <p:spPr>
          <a:xfrm>
            <a:off x="17432780" y="5171824"/>
            <a:ext cx="942798" cy="942799"/>
          </a:xfrm>
          <a:prstGeom prst="rect">
            <a:avLst/>
          </a:prstGeom>
          <a:noFill/>
          <a:ln>
            <a:noFill/>
          </a:ln>
        </p:spPr>
      </p:pic>
      <p:pic>
        <p:nvPicPr>
          <p:cNvPr id="68" name="Google Shape;162;p2" descr="Imagen"/>
          <p:cNvPicPr preferRelativeResize="0"/>
          <p:nvPr/>
        </p:nvPicPr>
        <p:blipFill rotWithShape="1">
          <a:blip r:embed="rId7">
            <a:alphaModFix/>
          </a:blip>
          <a:srcRect/>
          <a:stretch/>
        </p:blipFill>
        <p:spPr>
          <a:xfrm>
            <a:off x="20966965" y="5172928"/>
            <a:ext cx="942798" cy="942799"/>
          </a:xfrm>
          <a:prstGeom prst="rect">
            <a:avLst/>
          </a:prstGeom>
          <a:noFill/>
          <a:ln>
            <a:noFill/>
          </a:ln>
        </p:spPr>
      </p:pic>
      <p:cxnSp>
        <p:nvCxnSpPr>
          <p:cNvPr id="69" name="Google Shape;168;p2"/>
          <p:cNvCxnSpPr/>
          <p:nvPr/>
        </p:nvCxnSpPr>
        <p:spPr>
          <a:xfrm rot="10800000" flipH="1">
            <a:off x="16206655" y="4599450"/>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0" name="Google Shape;169;p2"/>
          <p:cNvSpPr txBox="1"/>
          <p:nvPr/>
        </p:nvSpPr>
        <p:spPr>
          <a:xfrm>
            <a:off x="12174696" y="5921808"/>
            <a:ext cx="3938579"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Intervención en los puntos identificados donde se evidencia prestación de servicio ilegal de transporte por parte de vehículos de servicio especial, particular y carga modificados.</a:t>
            </a:r>
            <a:endParaRPr sz="2400" b="0" i="0" u="none" strike="noStrike" cap="none">
              <a:solidFill>
                <a:srgbClr val="494E54"/>
              </a:solidFill>
              <a:latin typeface="Arial"/>
              <a:ea typeface="Arial"/>
              <a:cs typeface="Arial"/>
              <a:sym typeface="Arial"/>
            </a:endParaRPr>
          </a:p>
        </p:txBody>
      </p:sp>
      <p:sp>
        <p:nvSpPr>
          <p:cNvPr id="71" name="Google Shape;170;p2"/>
          <p:cNvSpPr txBox="1"/>
          <p:nvPr/>
        </p:nvSpPr>
        <p:spPr>
          <a:xfrm>
            <a:off x="16490452" y="6106098"/>
            <a:ext cx="3036196" cy="2360256"/>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Control a rutas desmontadas que sigan operando de manera ilegal con vehículos  de TPC u otra modalidad.</a:t>
            </a:r>
            <a:endParaRPr sz="2400" b="0" i="0" u="none" strike="noStrike" cap="none">
              <a:solidFill>
                <a:srgbClr val="494E54"/>
              </a:solidFill>
              <a:latin typeface="Arial"/>
              <a:ea typeface="Arial"/>
              <a:cs typeface="Arial"/>
              <a:sym typeface="Arial"/>
            </a:endParaRPr>
          </a:p>
        </p:txBody>
      </p:sp>
      <p:sp>
        <p:nvSpPr>
          <p:cNvPr id="72" name="Google Shape;171;p2"/>
          <p:cNvSpPr txBox="1"/>
          <p:nvPr/>
        </p:nvSpPr>
        <p:spPr>
          <a:xfrm>
            <a:off x="19840066" y="6557681"/>
            <a:ext cx="3371602" cy="1621593"/>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Control a los vehículos del convenio Bogotá-Soacha, Bogota-Sibate e intermunicipales.</a:t>
            </a:r>
            <a:endParaRPr sz="2400" b="0" i="0" u="none" strike="noStrike" cap="none">
              <a:solidFill>
                <a:srgbClr val="494E54"/>
              </a:solidFill>
              <a:latin typeface="Arial"/>
              <a:ea typeface="Arial"/>
              <a:cs typeface="Arial"/>
              <a:sym typeface="Arial"/>
            </a:endParaRPr>
          </a:p>
        </p:txBody>
      </p:sp>
      <p:cxnSp>
        <p:nvCxnSpPr>
          <p:cNvPr id="73" name="Google Shape;172;p2"/>
          <p:cNvCxnSpPr/>
          <p:nvPr/>
        </p:nvCxnSpPr>
        <p:spPr>
          <a:xfrm rot="10800000" flipH="1">
            <a:off x="19761773" y="4633077"/>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4" name="Google Shape;183;p2"/>
          <p:cNvSpPr/>
          <p:nvPr/>
        </p:nvSpPr>
        <p:spPr>
          <a:xfrm>
            <a:off x="22962123" y="8556042"/>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75" name="Google Shape;184;p2"/>
          <p:cNvSpPr/>
          <p:nvPr/>
        </p:nvSpPr>
        <p:spPr>
          <a:xfrm>
            <a:off x="12714152" y="4524628"/>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76" name="Google Shape;185;p2"/>
          <p:cNvSpPr/>
          <p:nvPr/>
        </p:nvSpPr>
        <p:spPr>
          <a:xfrm>
            <a:off x="16450612" y="4534896"/>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77" name="Google Shape;186;p2"/>
          <p:cNvSpPr/>
          <p:nvPr/>
        </p:nvSpPr>
        <p:spPr>
          <a:xfrm>
            <a:off x="19840066" y="4534730"/>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3038788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1215721"/>
            <a:ext cx="8918113" cy="825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BICITAXIS</a:t>
            </a:r>
          </a:p>
        </p:txBody>
      </p:sp>
      <p:sp>
        <p:nvSpPr>
          <p:cNvPr id="33" name="Google Shape;130;p2"/>
          <p:cNvSpPr txBox="1"/>
          <p:nvPr/>
        </p:nvSpPr>
        <p:spPr>
          <a:xfrm>
            <a:off x="853695" y="2421210"/>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5" name="Google Shape;140;p2"/>
          <p:cNvSpPr/>
          <p:nvPr/>
        </p:nvSpPr>
        <p:spPr>
          <a:xfrm>
            <a:off x="2097946" y="3054241"/>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36" name="Google Shape;141;p2"/>
          <p:cNvSpPr txBox="1"/>
          <p:nvPr/>
        </p:nvSpPr>
        <p:spPr>
          <a:xfrm>
            <a:off x="376440" y="3644037"/>
            <a:ext cx="4286700" cy="2531700"/>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Sectores con Problemática</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Sectores Recuperados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Problemática vs Recuperados</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Vehículos socializados</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Sectores intervenidos</a:t>
            </a:r>
            <a:endParaRPr/>
          </a:p>
          <a:p>
            <a:pPr marL="0" marR="0" lvl="0" indent="0" algn="r"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p:txBody>
      </p:sp>
      <p:cxnSp>
        <p:nvCxnSpPr>
          <p:cNvPr id="37" name="Google Shape;142;p2"/>
          <p:cNvCxnSpPr/>
          <p:nvPr/>
        </p:nvCxnSpPr>
        <p:spPr>
          <a:xfrm rot="10800000" flipH="1">
            <a:off x="4754156" y="3684760"/>
            <a:ext cx="29100" cy="1956300"/>
          </a:xfrm>
          <a:prstGeom prst="straightConnector1">
            <a:avLst/>
          </a:prstGeom>
          <a:noFill/>
          <a:ln w="57150" cap="flat" cmpd="sng">
            <a:solidFill>
              <a:srgbClr val="DAE283"/>
            </a:solidFill>
            <a:prstDash val="solid"/>
            <a:miter lim="400000"/>
            <a:headEnd type="none" w="sm" len="sm"/>
            <a:tailEnd type="none" w="sm" len="sm"/>
          </a:ln>
        </p:spPr>
      </p:cxnSp>
      <p:sp>
        <p:nvSpPr>
          <p:cNvPr id="38" name="Google Shape;143;p2"/>
          <p:cNvSpPr/>
          <p:nvPr/>
        </p:nvSpPr>
        <p:spPr>
          <a:xfrm>
            <a:off x="7641725" y="3048111"/>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39" name="Google Shape;144;p2"/>
          <p:cNvSpPr txBox="1"/>
          <p:nvPr/>
        </p:nvSpPr>
        <p:spPr>
          <a:xfrm>
            <a:off x="4917726" y="3639079"/>
            <a:ext cx="919461"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82</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20</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24%</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89</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20</a:t>
            </a:r>
            <a:endParaRPr/>
          </a:p>
        </p:txBody>
      </p:sp>
      <p:sp>
        <p:nvSpPr>
          <p:cNvPr id="40" name="Google Shape;145;p2"/>
          <p:cNvSpPr txBox="1"/>
          <p:nvPr/>
        </p:nvSpPr>
        <p:spPr>
          <a:xfrm>
            <a:off x="5376629" y="3489971"/>
            <a:ext cx="5175075" cy="2531576"/>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Comparendos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Vehículos inmovilizados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Cantidad de peritajes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err="1">
                <a:solidFill>
                  <a:srgbClr val="7F7F7F"/>
                </a:solidFill>
                <a:latin typeface="Arial"/>
                <a:ea typeface="Arial"/>
                <a:cs typeface="Arial"/>
                <a:sym typeface="Arial"/>
              </a:rPr>
              <a:t>Bicitaxis</a:t>
            </a:r>
            <a:r>
              <a:rPr lang="es-MX" sz="2400" b="0" i="0" u="none" strike="noStrike" cap="none" dirty="0">
                <a:solidFill>
                  <a:srgbClr val="7F7F7F"/>
                </a:solidFill>
                <a:latin typeface="Arial"/>
                <a:ea typeface="Arial"/>
                <a:cs typeface="Arial"/>
                <a:sym typeface="Arial"/>
              </a:rPr>
              <a:t> con chasis de motocicleta</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Cantidad de operativos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Respuesta a solicitudes</a:t>
            </a:r>
            <a:endParaRPr sz="2400" b="0" i="0" u="none" strike="noStrike" cap="none" dirty="0">
              <a:solidFill>
                <a:srgbClr val="7F7F7F"/>
              </a:solidFill>
              <a:latin typeface="Arial"/>
              <a:ea typeface="Arial"/>
              <a:cs typeface="Arial"/>
              <a:sym typeface="Arial"/>
            </a:endParaRPr>
          </a:p>
        </p:txBody>
      </p:sp>
      <p:cxnSp>
        <p:nvCxnSpPr>
          <p:cNvPr id="41" name="Google Shape;146;p2"/>
          <p:cNvCxnSpPr/>
          <p:nvPr/>
        </p:nvCxnSpPr>
        <p:spPr>
          <a:xfrm rot="10800000" flipH="1">
            <a:off x="10613516" y="3689723"/>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42" name="Google Shape;157;p2"/>
          <p:cNvSpPr txBox="1"/>
          <p:nvPr/>
        </p:nvSpPr>
        <p:spPr>
          <a:xfrm>
            <a:off x="599661" y="8204969"/>
            <a:ext cx="89799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700" b="0" i="0" u="none" strike="noStrike" cap="none" dirty="0">
                <a:solidFill>
                  <a:srgbClr val="53585F"/>
                </a:solidFill>
                <a:latin typeface="Arial"/>
                <a:ea typeface="Arial"/>
                <a:cs typeface="Arial"/>
                <a:sym typeface="Arial"/>
              </a:rPr>
              <a:t>Fuente: Base de datos </a:t>
            </a:r>
            <a:r>
              <a:rPr lang="es-MX" sz="1700" dirty="0">
                <a:solidFill>
                  <a:srgbClr val="53585F"/>
                </a:solidFill>
              </a:rPr>
              <a:t>Controles </a:t>
            </a:r>
            <a:r>
              <a:rPr lang="es-MX" sz="1700" dirty="0" err="1">
                <a:solidFill>
                  <a:srgbClr val="53585F"/>
                </a:solidFill>
              </a:rPr>
              <a:t>Bicitaxis</a:t>
            </a:r>
            <a:r>
              <a:rPr lang="es-MX" sz="1700" dirty="0">
                <a:solidFill>
                  <a:srgbClr val="53585F"/>
                </a:solidFill>
              </a:rPr>
              <a:t> 2018 2019 2020, </a:t>
            </a:r>
            <a:r>
              <a:rPr lang="es-MX" sz="1700" dirty="0" err="1">
                <a:solidFill>
                  <a:srgbClr val="53585F"/>
                </a:solidFill>
              </a:rPr>
              <a:t>Qlik</a:t>
            </a:r>
            <a:r>
              <a:rPr lang="es-MX" sz="1700" dirty="0">
                <a:solidFill>
                  <a:srgbClr val="53585F"/>
                </a:solidFill>
              </a:rPr>
              <a:t> tránsito 31_12_2020</a:t>
            </a:r>
            <a:endParaRPr sz="1700" b="0" i="0" u="none" strike="noStrike" cap="none" dirty="0">
              <a:solidFill>
                <a:srgbClr val="000000"/>
              </a:solidFill>
              <a:latin typeface="Trebuchet MS"/>
              <a:ea typeface="Trebuchet MS"/>
              <a:cs typeface="Trebuchet MS"/>
              <a:sym typeface="Trebuchet MS"/>
            </a:endParaRPr>
          </a:p>
        </p:txBody>
      </p:sp>
      <p:sp>
        <p:nvSpPr>
          <p:cNvPr id="43" name="Google Shape;183;p2"/>
          <p:cNvSpPr/>
          <p:nvPr/>
        </p:nvSpPr>
        <p:spPr>
          <a:xfrm>
            <a:off x="14716" y="244749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44" name="Google Shape;188;p2" descr="Un grupo de personas en bicicleta en la calle&#10;&#10;Descripción generada automáticamente"/>
          <p:cNvPicPr preferRelativeResize="0"/>
          <p:nvPr/>
        </p:nvPicPr>
        <p:blipFill rotWithShape="1">
          <a:blip r:embed="rId2">
            <a:alphaModFix/>
          </a:blip>
          <a:srcRect/>
          <a:stretch/>
        </p:blipFill>
        <p:spPr>
          <a:xfrm>
            <a:off x="7074952" y="6101376"/>
            <a:ext cx="2873250" cy="1979408"/>
          </a:xfrm>
          <a:prstGeom prst="rect">
            <a:avLst/>
          </a:prstGeom>
          <a:noFill/>
          <a:ln>
            <a:noFill/>
          </a:ln>
        </p:spPr>
      </p:pic>
      <p:pic>
        <p:nvPicPr>
          <p:cNvPr id="45" name="Google Shape;189;p2" descr="Un grupo de personas en bicicleta en la calle&#10;&#10;Descripción generada automáticamente"/>
          <p:cNvPicPr preferRelativeResize="0"/>
          <p:nvPr/>
        </p:nvPicPr>
        <p:blipFill rotWithShape="1">
          <a:blip r:embed="rId3">
            <a:alphaModFix/>
          </a:blip>
          <a:srcRect/>
          <a:stretch/>
        </p:blipFill>
        <p:spPr>
          <a:xfrm>
            <a:off x="3932238" y="6105664"/>
            <a:ext cx="2863816" cy="1961547"/>
          </a:xfrm>
          <a:prstGeom prst="rect">
            <a:avLst/>
          </a:prstGeom>
          <a:noFill/>
          <a:ln>
            <a:noFill/>
          </a:ln>
        </p:spPr>
      </p:pic>
      <p:pic>
        <p:nvPicPr>
          <p:cNvPr id="46" name="Google Shape;190;p2" descr="Una camioneta verde estacionada al lado de una moto&#10;&#10;Descripción generada automáticamente con confianza media"/>
          <p:cNvPicPr preferRelativeResize="0"/>
          <p:nvPr/>
        </p:nvPicPr>
        <p:blipFill rotWithShape="1">
          <a:blip r:embed="rId4">
            <a:alphaModFix/>
          </a:blip>
          <a:srcRect/>
          <a:stretch/>
        </p:blipFill>
        <p:spPr>
          <a:xfrm>
            <a:off x="656917" y="6099551"/>
            <a:ext cx="2887195" cy="1967661"/>
          </a:xfrm>
          <a:prstGeom prst="rect">
            <a:avLst/>
          </a:prstGeom>
          <a:noFill/>
          <a:ln>
            <a:noFill/>
          </a:ln>
        </p:spPr>
      </p:pic>
      <p:sp>
        <p:nvSpPr>
          <p:cNvPr id="48" name="Google Shape;139;p2"/>
          <p:cNvSpPr txBox="1"/>
          <p:nvPr/>
        </p:nvSpPr>
        <p:spPr>
          <a:xfrm>
            <a:off x="12490988" y="8398365"/>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49" name="Google Shape;158;p2" descr="Imagen"/>
          <p:cNvPicPr preferRelativeResize="0"/>
          <p:nvPr/>
        </p:nvPicPr>
        <p:blipFill rotWithShape="1">
          <a:blip r:embed="rId5">
            <a:alphaModFix/>
          </a:blip>
          <a:srcRect/>
          <a:stretch/>
        </p:blipFill>
        <p:spPr>
          <a:xfrm>
            <a:off x="13820448" y="5198274"/>
            <a:ext cx="942799" cy="942798"/>
          </a:xfrm>
          <a:prstGeom prst="rect">
            <a:avLst/>
          </a:prstGeom>
          <a:noFill/>
          <a:ln>
            <a:noFill/>
          </a:ln>
        </p:spPr>
      </p:pic>
      <p:pic>
        <p:nvPicPr>
          <p:cNvPr id="50" name="Google Shape;159;p2" descr="Imagen"/>
          <p:cNvPicPr preferRelativeResize="0"/>
          <p:nvPr/>
        </p:nvPicPr>
        <p:blipFill rotWithShape="1">
          <a:blip r:embed="rId6">
            <a:alphaModFix/>
          </a:blip>
          <a:srcRect/>
          <a:stretch/>
        </p:blipFill>
        <p:spPr>
          <a:xfrm>
            <a:off x="17483555" y="5168481"/>
            <a:ext cx="942799" cy="942799"/>
          </a:xfrm>
          <a:prstGeom prst="rect">
            <a:avLst/>
          </a:prstGeom>
          <a:noFill/>
          <a:ln>
            <a:noFill/>
          </a:ln>
        </p:spPr>
      </p:pic>
      <p:pic>
        <p:nvPicPr>
          <p:cNvPr id="51" name="Google Shape;160;p2" descr="Imagen"/>
          <p:cNvPicPr preferRelativeResize="0"/>
          <p:nvPr/>
        </p:nvPicPr>
        <p:blipFill rotWithShape="1">
          <a:blip r:embed="rId7">
            <a:alphaModFix/>
          </a:blip>
          <a:srcRect/>
          <a:stretch/>
        </p:blipFill>
        <p:spPr>
          <a:xfrm>
            <a:off x="21017740" y="5245785"/>
            <a:ext cx="942799" cy="942799"/>
          </a:xfrm>
          <a:prstGeom prst="rect">
            <a:avLst/>
          </a:prstGeom>
          <a:noFill/>
          <a:ln>
            <a:noFill/>
          </a:ln>
        </p:spPr>
      </p:pic>
      <p:cxnSp>
        <p:nvCxnSpPr>
          <p:cNvPr id="53" name="Google Shape;166;p2"/>
          <p:cNvCxnSpPr/>
          <p:nvPr/>
        </p:nvCxnSpPr>
        <p:spPr>
          <a:xfrm rot="10800000" flipH="1">
            <a:off x="16257430" y="4367507"/>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54" name="Google Shape;167;p2"/>
          <p:cNvSpPr txBox="1"/>
          <p:nvPr/>
        </p:nvSpPr>
        <p:spPr>
          <a:xfrm>
            <a:off x="12281811" y="6507713"/>
            <a:ext cx="3876061" cy="1621593"/>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dirty="0">
                <a:solidFill>
                  <a:srgbClr val="494E54"/>
                </a:solidFill>
                <a:latin typeface="Arial"/>
                <a:ea typeface="Arial"/>
                <a:cs typeface="Arial"/>
                <a:sym typeface="Arial"/>
              </a:rPr>
              <a:t>Incentivar el NO uso de motor en </a:t>
            </a:r>
            <a:r>
              <a:rPr lang="es-MX" sz="2400" b="0" i="0" u="none" strike="noStrike" cap="none" dirty="0" err="1">
                <a:solidFill>
                  <a:srgbClr val="494E54"/>
                </a:solidFill>
                <a:latin typeface="Arial"/>
                <a:ea typeface="Arial"/>
                <a:cs typeface="Arial"/>
                <a:sym typeface="Arial"/>
              </a:rPr>
              <a:t>bicitaxis</a:t>
            </a:r>
            <a:r>
              <a:rPr lang="es-MX" sz="2400" b="0" i="0" u="none" strike="noStrike" cap="none" dirty="0">
                <a:solidFill>
                  <a:srgbClr val="494E54"/>
                </a:solidFill>
                <a:latin typeface="Arial"/>
                <a:ea typeface="Arial"/>
                <a:cs typeface="Arial"/>
                <a:sym typeface="Arial"/>
              </a:rPr>
              <a:t> mediante la socialización en los controles desarrollados</a:t>
            </a:r>
            <a:endParaRPr sz="2400" b="0" i="0" u="none" strike="noStrike" cap="none" dirty="0">
              <a:solidFill>
                <a:srgbClr val="494E54"/>
              </a:solidFill>
              <a:latin typeface="Arial"/>
              <a:ea typeface="Arial"/>
              <a:cs typeface="Arial"/>
              <a:sym typeface="Arial"/>
            </a:endParaRPr>
          </a:p>
        </p:txBody>
      </p:sp>
      <p:sp>
        <p:nvSpPr>
          <p:cNvPr id="64" name="Google Shape;168;p2"/>
          <p:cNvSpPr txBox="1"/>
          <p:nvPr/>
        </p:nvSpPr>
        <p:spPr>
          <a:xfrm>
            <a:off x="16640387" y="6445619"/>
            <a:ext cx="3100939" cy="1621593"/>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dirty="0">
                <a:solidFill>
                  <a:srgbClr val="494E54"/>
                </a:solidFill>
                <a:latin typeface="Arial"/>
                <a:ea typeface="Arial"/>
                <a:cs typeface="Arial"/>
                <a:sym typeface="Arial"/>
              </a:rPr>
              <a:t>Aumentar el número de controles en sectores de alto impacto</a:t>
            </a:r>
            <a:endParaRPr sz="2400" b="0" i="0" u="none" strike="noStrike" cap="none" dirty="0">
              <a:solidFill>
                <a:srgbClr val="494E54"/>
              </a:solidFill>
              <a:latin typeface="Arial"/>
              <a:ea typeface="Arial"/>
              <a:cs typeface="Arial"/>
              <a:sym typeface="Arial"/>
            </a:endParaRPr>
          </a:p>
        </p:txBody>
      </p:sp>
      <p:sp>
        <p:nvSpPr>
          <p:cNvPr id="65" name="Google Shape;169;p2"/>
          <p:cNvSpPr txBox="1"/>
          <p:nvPr/>
        </p:nvSpPr>
        <p:spPr>
          <a:xfrm>
            <a:off x="19960246" y="6470397"/>
            <a:ext cx="3313499" cy="162159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Intervenir mínimo una vez todos los puntos evidenciados con la problemática asociada</a:t>
            </a:r>
            <a:endParaRPr sz="2400" b="0" i="0" u="none" strike="noStrike" cap="none">
              <a:solidFill>
                <a:srgbClr val="494E54"/>
              </a:solidFill>
              <a:latin typeface="Arial"/>
              <a:ea typeface="Arial"/>
              <a:cs typeface="Arial"/>
              <a:sym typeface="Arial"/>
            </a:endParaRPr>
          </a:p>
        </p:txBody>
      </p:sp>
      <p:cxnSp>
        <p:nvCxnSpPr>
          <p:cNvPr id="66" name="Google Shape;170;p2"/>
          <p:cNvCxnSpPr/>
          <p:nvPr/>
        </p:nvCxnSpPr>
        <p:spPr>
          <a:xfrm rot="10800000" flipH="1">
            <a:off x="19812548" y="4401134"/>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67" name="Google Shape;184;p2"/>
          <p:cNvSpPr/>
          <p:nvPr/>
        </p:nvSpPr>
        <p:spPr>
          <a:xfrm>
            <a:off x="23012898" y="8324099"/>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68" name="Google Shape;185;p2"/>
          <p:cNvSpPr/>
          <p:nvPr/>
        </p:nvSpPr>
        <p:spPr>
          <a:xfrm>
            <a:off x="12764927" y="4445085"/>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69" name="Google Shape;186;p2"/>
          <p:cNvSpPr/>
          <p:nvPr/>
        </p:nvSpPr>
        <p:spPr>
          <a:xfrm>
            <a:off x="16501387" y="4455353"/>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70" name="Google Shape;187;p2"/>
          <p:cNvSpPr/>
          <p:nvPr/>
        </p:nvSpPr>
        <p:spPr>
          <a:xfrm>
            <a:off x="19890841" y="4455187"/>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
        <p:nvSpPr>
          <p:cNvPr id="29" name="Google Shape;147;p2"/>
          <p:cNvSpPr txBox="1"/>
          <p:nvPr/>
        </p:nvSpPr>
        <p:spPr>
          <a:xfrm>
            <a:off x="10790112" y="3567975"/>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402</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355</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263</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193</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100</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22</a:t>
            </a:r>
            <a:endParaRPr dirty="0"/>
          </a:p>
        </p:txBody>
      </p:sp>
    </p:spTree>
    <p:extLst>
      <p:ext uri="{BB962C8B-B14F-4D97-AF65-F5344CB8AC3E}">
        <p14:creationId xmlns:p14="http://schemas.microsoft.com/office/powerpoint/2010/main" val="165654979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upo"/>
          <p:cNvGrpSpPr/>
          <p:nvPr/>
        </p:nvGrpSpPr>
        <p:grpSpPr>
          <a:xfrm>
            <a:off x="3440629" y="5128021"/>
            <a:ext cx="17502742" cy="1568885"/>
            <a:chOff x="0" y="0"/>
            <a:chExt cx="17502741" cy="1568884"/>
          </a:xfrm>
        </p:grpSpPr>
        <p:pic>
          <p:nvPicPr>
            <p:cNvPr id="469" name="Imagen" descr="Imagen"/>
            <p:cNvPicPr>
              <a:picLocks noChangeAspect="1"/>
            </p:cNvPicPr>
            <p:nvPr/>
          </p:nvPicPr>
          <p:blipFill>
            <a:blip r:embed="rId2"/>
            <a:stretch>
              <a:fillRect/>
            </a:stretch>
          </p:blipFill>
          <p:spPr>
            <a:xfrm>
              <a:off x="0" y="153002"/>
              <a:ext cx="7956813" cy="1262878"/>
            </a:xfrm>
            <a:prstGeom prst="rect">
              <a:avLst/>
            </a:prstGeom>
            <a:ln w="12700" cap="flat">
              <a:noFill/>
              <a:miter lim="400000"/>
            </a:ln>
            <a:effectLst/>
          </p:spPr>
        </p:pic>
        <p:pic>
          <p:nvPicPr>
            <p:cNvPr id="470"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7121" y="0"/>
              <a:ext cx="7765620" cy="1568885"/>
            </a:xfrm>
            <a:prstGeom prst="rect">
              <a:avLst/>
            </a:prstGeom>
            <a:ln w="12700" cap="flat">
              <a:noFill/>
              <a:miter lim="400000"/>
            </a:ln>
            <a:effectLst/>
          </p:spPr>
        </p:pic>
      </p:grpSp>
    </p:spTree>
    <p:extLst>
      <p:ext uri="{BB962C8B-B14F-4D97-AF65-F5344CB8AC3E}">
        <p14:creationId xmlns:p14="http://schemas.microsoft.com/office/powerpoint/2010/main" val="30815807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01"/>
          <p:cNvSpPr txBox="1"/>
          <p:nvPr/>
        </p:nvSpPr>
        <p:spPr>
          <a:xfrm>
            <a:off x="1367130" y="4258414"/>
            <a:ext cx="4878697" cy="615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Seguridad Vial</a:t>
            </a:r>
          </a:p>
        </p:txBody>
      </p:sp>
      <p:pic>
        <p:nvPicPr>
          <p:cNvPr id="486"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2649" y="4906402"/>
            <a:ext cx="1202783" cy="191353"/>
          </a:xfrm>
          <a:prstGeom prst="rect">
            <a:avLst/>
          </a:prstGeom>
          <a:ln w="12700">
            <a:miter lim="400000"/>
          </a:ln>
        </p:spPr>
      </p:pic>
      <p:sp>
        <p:nvSpPr>
          <p:cNvPr id="487" name="Línea"/>
          <p:cNvSpPr/>
          <p:nvPr/>
        </p:nvSpPr>
        <p:spPr>
          <a:xfrm flipH="1">
            <a:off x="6696848" y="3954914"/>
            <a:ext cx="1" cy="4225782"/>
          </a:xfrm>
          <a:prstGeom prst="line">
            <a:avLst/>
          </a:prstGeom>
          <a:ln w="25400">
            <a:solidFill>
              <a:srgbClr val="242947"/>
            </a:solidFill>
            <a:miter lim="400000"/>
          </a:ln>
        </p:spPr>
        <p:txBody>
          <a:bodyPr lIns="50800" tIns="50800" rIns="50800" bIns="50800" anchor="ctr"/>
          <a:lstStyle/>
          <a:p>
            <a:endParaRPr lang="es-ES_tradnl"/>
          </a:p>
        </p:txBody>
      </p:sp>
      <p:sp>
        <p:nvSpPr>
          <p:cNvPr id="488" name="RECOMENDACIONES"/>
          <p:cNvSpPr txBox="1"/>
          <p:nvPr/>
        </p:nvSpPr>
        <p:spPr>
          <a:xfrm>
            <a:off x="6921262" y="1588777"/>
            <a:ext cx="11068347" cy="83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dirty="0"/>
              <a:t>PLANES OPERATIVOS</a:t>
            </a:r>
          </a:p>
        </p:txBody>
      </p:sp>
      <p:pic>
        <p:nvPicPr>
          <p:cNvPr id="491"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8649" y="4906402"/>
            <a:ext cx="1202783" cy="191353"/>
          </a:xfrm>
          <a:prstGeom prst="rect">
            <a:avLst/>
          </a:prstGeom>
          <a:ln w="12700">
            <a:miter lim="400000"/>
          </a:ln>
        </p:spPr>
      </p:pic>
      <p:sp>
        <p:nvSpPr>
          <p:cNvPr id="493" name="Línea"/>
          <p:cNvSpPr/>
          <p:nvPr/>
        </p:nvSpPr>
        <p:spPr>
          <a:xfrm flipH="1">
            <a:off x="12249210" y="4073447"/>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495"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11932" y="4906402"/>
            <a:ext cx="1202783" cy="191353"/>
          </a:xfrm>
          <a:prstGeom prst="rect">
            <a:avLst/>
          </a:prstGeom>
          <a:ln w="12700">
            <a:miter lim="400000"/>
          </a:ln>
        </p:spPr>
      </p:pic>
      <p:sp>
        <p:nvSpPr>
          <p:cNvPr id="497" name="Línea"/>
          <p:cNvSpPr/>
          <p:nvPr/>
        </p:nvSpPr>
        <p:spPr>
          <a:xfrm>
            <a:off x="17989610" y="4073447"/>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502"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8038" y="4906402"/>
            <a:ext cx="1202783" cy="191353"/>
          </a:xfrm>
          <a:prstGeom prst="rect">
            <a:avLst/>
          </a:prstGeom>
          <a:ln w="12700">
            <a:miter lim="400000"/>
          </a:ln>
        </p:spPr>
      </p:pic>
      <p:sp>
        <p:nvSpPr>
          <p:cNvPr id="504" name="Línea"/>
          <p:cNvSpPr/>
          <p:nvPr/>
        </p:nvSpPr>
        <p:spPr>
          <a:xfrm flipH="1" flipV="1">
            <a:off x="1284169" y="8637352"/>
            <a:ext cx="21997814" cy="1"/>
          </a:xfrm>
          <a:prstGeom prst="line">
            <a:avLst/>
          </a:prstGeom>
          <a:ln w="25400">
            <a:solidFill>
              <a:srgbClr val="242947"/>
            </a:solidFill>
            <a:miter lim="400000"/>
          </a:ln>
        </p:spPr>
        <p:txBody>
          <a:bodyPr lIns="50800" tIns="50800" rIns="50800" bIns="50800" anchor="ctr"/>
          <a:lstStyle/>
          <a:p>
            <a:endParaRPr lang="es-ES_tradnl"/>
          </a:p>
        </p:txBody>
      </p:sp>
      <p:pic>
        <p:nvPicPr>
          <p:cNvPr id="27"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2110" y="9900384"/>
            <a:ext cx="1202783" cy="191353"/>
          </a:xfrm>
          <a:prstGeom prst="rect">
            <a:avLst/>
          </a:prstGeom>
          <a:ln w="12700">
            <a:miter lim="400000"/>
          </a:ln>
        </p:spPr>
      </p:pic>
      <p:sp>
        <p:nvSpPr>
          <p:cNvPr id="28" name="Línea"/>
          <p:cNvSpPr/>
          <p:nvPr/>
        </p:nvSpPr>
        <p:spPr>
          <a:xfrm flipH="1">
            <a:off x="6646309" y="8948896"/>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31"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110" y="9900384"/>
            <a:ext cx="1202783" cy="191353"/>
          </a:xfrm>
          <a:prstGeom prst="rect">
            <a:avLst/>
          </a:prstGeom>
          <a:ln w="12700">
            <a:miter lim="400000"/>
          </a:ln>
        </p:spPr>
      </p:pic>
      <p:sp>
        <p:nvSpPr>
          <p:cNvPr id="33" name="Línea"/>
          <p:cNvSpPr/>
          <p:nvPr/>
        </p:nvSpPr>
        <p:spPr>
          <a:xfrm flipH="1">
            <a:off x="12198671" y="9067429"/>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35"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61393" y="9900384"/>
            <a:ext cx="1202783" cy="191353"/>
          </a:xfrm>
          <a:prstGeom prst="rect">
            <a:avLst/>
          </a:prstGeom>
          <a:ln w="12700">
            <a:miter lim="400000"/>
          </a:ln>
        </p:spPr>
      </p:pic>
      <p:sp>
        <p:nvSpPr>
          <p:cNvPr id="37" name="Línea"/>
          <p:cNvSpPr/>
          <p:nvPr/>
        </p:nvSpPr>
        <p:spPr>
          <a:xfrm>
            <a:off x="17939071" y="9067429"/>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39"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97499" y="9900384"/>
            <a:ext cx="1202783" cy="191353"/>
          </a:xfrm>
          <a:prstGeom prst="rect">
            <a:avLst/>
          </a:prstGeom>
          <a:ln w="12700">
            <a:miter lim="400000"/>
          </a:ln>
        </p:spPr>
      </p:pic>
      <p:sp>
        <p:nvSpPr>
          <p:cNvPr id="42" name="01"/>
          <p:cNvSpPr txBox="1"/>
          <p:nvPr/>
        </p:nvSpPr>
        <p:spPr>
          <a:xfrm>
            <a:off x="6829627" y="4231362"/>
            <a:ext cx="5369046" cy="615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Gestión Vehicular</a:t>
            </a:r>
          </a:p>
        </p:txBody>
      </p:sp>
      <p:sp>
        <p:nvSpPr>
          <p:cNvPr id="43" name="01"/>
          <p:cNvSpPr txBox="1"/>
          <p:nvPr/>
        </p:nvSpPr>
        <p:spPr>
          <a:xfrm>
            <a:off x="12620565" y="3939764"/>
            <a:ext cx="5369046" cy="1046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Control Ambiental a fuentes móviles</a:t>
            </a:r>
          </a:p>
        </p:txBody>
      </p:sp>
      <p:sp>
        <p:nvSpPr>
          <p:cNvPr id="44" name="01"/>
          <p:cNvSpPr txBox="1"/>
          <p:nvPr/>
        </p:nvSpPr>
        <p:spPr>
          <a:xfrm>
            <a:off x="18280978" y="3909974"/>
            <a:ext cx="5632349" cy="1046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Control a vehículos de carga</a:t>
            </a:r>
          </a:p>
        </p:txBody>
      </p:sp>
      <p:sp>
        <p:nvSpPr>
          <p:cNvPr id="45" name="01"/>
          <p:cNvSpPr txBox="1"/>
          <p:nvPr/>
        </p:nvSpPr>
        <p:spPr>
          <a:xfrm>
            <a:off x="1284169" y="9346751"/>
            <a:ext cx="4878697" cy="615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Ruta PILA</a:t>
            </a:r>
          </a:p>
        </p:txBody>
      </p:sp>
      <p:sp>
        <p:nvSpPr>
          <p:cNvPr id="46" name="01"/>
          <p:cNvSpPr txBox="1"/>
          <p:nvPr/>
        </p:nvSpPr>
        <p:spPr>
          <a:xfrm>
            <a:off x="6746666" y="9058536"/>
            <a:ext cx="5369046" cy="1046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Transporte público Individual</a:t>
            </a:r>
          </a:p>
        </p:txBody>
      </p:sp>
      <p:sp>
        <p:nvSpPr>
          <p:cNvPr id="47" name="01"/>
          <p:cNvSpPr txBox="1"/>
          <p:nvPr/>
        </p:nvSpPr>
        <p:spPr>
          <a:xfrm>
            <a:off x="12537604" y="9014380"/>
            <a:ext cx="5369046" cy="1073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Transporte público Colectivo</a:t>
            </a:r>
          </a:p>
        </p:txBody>
      </p:sp>
      <p:sp>
        <p:nvSpPr>
          <p:cNvPr id="48" name="01"/>
          <p:cNvSpPr txBox="1"/>
          <p:nvPr/>
        </p:nvSpPr>
        <p:spPr>
          <a:xfrm>
            <a:off x="18198017" y="9213754"/>
            <a:ext cx="5632349" cy="615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err="1"/>
              <a:t>Bicitaxis</a:t>
            </a:r>
            <a:endParaRPr lang="es-ES_tradnl" sz="4000" dirty="0"/>
          </a:p>
        </p:txBody>
      </p:sp>
      <p:pic>
        <p:nvPicPr>
          <p:cNvPr id="49" name="pasted-image.pdf">
            <a:extLst>
              <a:ext uri="{FF2B5EF4-FFF2-40B4-BE49-F238E27FC236}">
                <a16:creationId xmlns:a16="http://schemas.microsoft.com/office/drawing/2014/main" id="{07CD6C27-3535-4417-AA67-5375C5ED004A}"/>
              </a:ext>
            </a:extLst>
          </p:cNvPr>
          <p:cNvPicPr>
            <a:picLocks noChangeAspect="1"/>
          </p:cNvPicPr>
          <p:nvPr/>
        </p:nvPicPr>
        <p:blipFill>
          <a:blip r:embed="rId4"/>
          <a:stretch>
            <a:fillRect/>
          </a:stretch>
        </p:blipFill>
        <p:spPr>
          <a:xfrm>
            <a:off x="1378186" y="5125514"/>
            <a:ext cx="1337150" cy="1172138"/>
          </a:xfrm>
          <a:prstGeom prst="rect">
            <a:avLst/>
          </a:prstGeom>
          <a:ln w="12700">
            <a:miter lim="400000"/>
          </a:ln>
        </p:spPr>
      </p:pic>
      <p:sp>
        <p:nvSpPr>
          <p:cNvPr id="50" name="Rectángulo 49">
            <a:extLst>
              <a:ext uri="{FF2B5EF4-FFF2-40B4-BE49-F238E27FC236}">
                <a16:creationId xmlns:a16="http://schemas.microsoft.com/office/drawing/2014/main" id="{D9E935DC-2B0C-4196-9291-55C691E35449}"/>
              </a:ext>
            </a:extLst>
          </p:cNvPr>
          <p:cNvSpPr/>
          <p:nvPr/>
        </p:nvSpPr>
        <p:spPr>
          <a:xfrm>
            <a:off x="1125411" y="6275433"/>
            <a:ext cx="1800825" cy="461663"/>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400" b="1" dirty="0">
                <a:solidFill>
                  <a:schemeClr val="bg1"/>
                </a:solidFill>
                <a:effectLst>
                  <a:outerShdw blurRad="38100" dist="38100" dir="2700000" algn="tl">
                    <a:srgbClr val="000000">
                      <a:alpha val="43137"/>
                    </a:srgbClr>
                  </a:outerShdw>
                </a:effectLst>
                <a:latin typeface="+mn-lt"/>
              </a:rPr>
              <a:t>Velocidad</a:t>
            </a:r>
            <a:endParaRPr kumimoji="0" lang="es-CO" sz="2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51" name="pasted-image.pdf">
            <a:extLst>
              <a:ext uri="{FF2B5EF4-FFF2-40B4-BE49-F238E27FC236}">
                <a16:creationId xmlns:a16="http://schemas.microsoft.com/office/drawing/2014/main" id="{A8FDDE0E-93D8-4A11-A8CD-F32CE130080C}"/>
              </a:ext>
            </a:extLst>
          </p:cNvPr>
          <p:cNvPicPr>
            <a:picLocks noChangeAspect="1"/>
          </p:cNvPicPr>
          <p:nvPr/>
        </p:nvPicPr>
        <p:blipFill>
          <a:blip r:embed="rId5">
            <a:duotone>
              <a:prstClr val="black"/>
              <a:schemeClr val="tx2">
                <a:tint val="45000"/>
                <a:satMod val="400000"/>
              </a:schemeClr>
            </a:duotone>
          </a:blip>
          <a:stretch>
            <a:fillRect/>
          </a:stretch>
        </p:blipFill>
        <p:spPr>
          <a:xfrm>
            <a:off x="4105495" y="4968209"/>
            <a:ext cx="1270590" cy="1440000"/>
          </a:xfrm>
          <a:prstGeom prst="rect">
            <a:avLst/>
          </a:prstGeom>
          <a:ln w="12700">
            <a:miter lim="400000"/>
          </a:ln>
        </p:spPr>
      </p:pic>
      <p:sp>
        <p:nvSpPr>
          <p:cNvPr id="52" name="Rectángulo 51">
            <a:extLst>
              <a:ext uri="{FF2B5EF4-FFF2-40B4-BE49-F238E27FC236}">
                <a16:creationId xmlns:a16="http://schemas.microsoft.com/office/drawing/2014/main" id="{251AE1B4-AB49-436B-8C9B-BBC423EC80A3}"/>
              </a:ext>
            </a:extLst>
          </p:cNvPr>
          <p:cNvSpPr/>
          <p:nvPr/>
        </p:nvSpPr>
        <p:spPr>
          <a:xfrm>
            <a:off x="3658388" y="6294341"/>
            <a:ext cx="2204889" cy="461663"/>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400" b="1" dirty="0">
                <a:solidFill>
                  <a:schemeClr val="bg1"/>
                </a:solidFill>
                <a:effectLst>
                  <a:outerShdw blurRad="38100" dist="38100" dir="2700000" algn="tl">
                    <a:srgbClr val="000000">
                      <a:alpha val="43137"/>
                    </a:srgbClr>
                  </a:outerShdw>
                </a:effectLst>
                <a:latin typeface="+mn-lt"/>
              </a:rPr>
              <a:t>Motocicletas</a:t>
            </a:r>
            <a:endParaRPr kumimoji="0" lang="es-CO" sz="2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58" name="pasted-image.pdf">
            <a:extLst>
              <a:ext uri="{FF2B5EF4-FFF2-40B4-BE49-F238E27FC236}">
                <a16:creationId xmlns:a16="http://schemas.microsoft.com/office/drawing/2014/main" id="{05190FB5-4394-4AFE-BA4D-E92C78FEED1F}"/>
              </a:ext>
            </a:extLst>
          </p:cNvPr>
          <p:cNvPicPr>
            <a:picLocks noChangeAspect="1"/>
          </p:cNvPicPr>
          <p:nvPr/>
        </p:nvPicPr>
        <p:blipFill>
          <a:blip r:embed="rId6"/>
          <a:stretch>
            <a:fillRect/>
          </a:stretch>
        </p:blipFill>
        <p:spPr>
          <a:xfrm>
            <a:off x="1564726" y="6796252"/>
            <a:ext cx="1073901" cy="1440000"/>
          </a:xfrm>
          <a:prstGeom prst="rect">
            <a:avLst/>
          </a:prstGeom>
          <a:ln w="12700">
            <a:miter lim="400000"/>
          </a:ln>
        </p:spPr>
      </p:pic>
      <p:pic>
        <p:nvPicPr>
          <p:cNvPr id="59" name="pasted-image.pdf">
            <a:extLst>
              <a:ext uri="{FF2B5EF4-FFF2-40B4-BE49-F238E27FC236}">
                <a16:creationId xmlns:a16="http://schemas.microsoft.com/office/drawing/2014/main" id="{C1897FDB-4BBF-4952-A959-C640379601B9}"/>
              </a:ext>
            </a:extLst>
          </p:cNvPr>
          <p:cNvPicPr>
            <a:picLocks noChangeAspect="1"/>
          </p:cNvPicPr>
          <p:nvPr/>
        </p:nvPicPr>
        <p:blipFill>
          <a:blip r:embed="rId7"/>
          <a:stretch>
            <a:fillRect/>
          </a:stretch>
        </p:blipFill>
        <p:spPr>
          <a:xfrm>
            <a:off x="3905114" y="6878296"/>
            <a:ext cx="1998057" cy="1262815"/>
          </a:xfrm>
          <a:prstGeom prst="rect">
            <a:avLst/>
          </a:prstGeom>
          <a:ln w="12700">
            <a:miter lim="400000"/>
          </a:ln>
        </p:spPr>
      </p:pic>
      <p:sp>
        <p:nvSpPr>
          <p:cNvPr id="60" name="Rectángulo 59">
            <a:extLst>
              <a:ext uri="{FF2B5EF4-FFF2-40B4-BE49-F238E27FC236}">
                <a16:creationId xmlns:a16="http://schemas.microsoft.com/office/drawing/2014/main" id="{ED5AFFB7-CD82-4596-BE8E-CB0CF4F39C41}"/>
              </a:ext>
            </a:extLst>
          </p:cNvPr>
          <p:cNvSpPr/>
          <p:nvPr/>
        </p:nvSpPr>
        <p:spPr>
          <a:xfrm>
            <a:off x="909413" y="8115836"/>
            <a:ext cx="2204889" cy="461663"/>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400" b="1" dirty="0">
                <a:solidFill>
                  <a:schemeClr val="bg1"/>
                </a:solidFill>
                <a:effectLst>
                  <a:outerShdw blurRad="38100" dist="38100" dir="2700000" algn="tl">
                    <a:srgbClr val="000000">
                      <a:alpha val="43137"/>
                    </a:srgbClr>
                  </a:outerShdw>
                </a:effectLst>
                <a:latin typeface="+mn-lt"/>
              </a:rPr>
              <a:t>Embriaguez</a:t>
            </a:r>
            <a:endParaRPr kumimoji="0" lang="es-CO" sz="2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61" name="Rectángulo 60">
            <a:extLst>
              <a:ext uri="{FF2B5EF4-FFF2-40B4-BE49-F238E27FC236}">
                <a16:creationId xmlns:a16="http://schemas.microsoft.com/office/drawing/2014/main" id="{06A2106B-E256-4021-B8E5-4F0D614A12FD}"/>
              </a:ext>
            </a:extLst>
          </p:cNvPr>
          <p:cNvSpPr/>
          <p:nvPr/>
        </p:nvSpPr>
        <p:spPr>
          <a:xfrm>
            <a:off x="3438747" y="8115836"/>
            <a:ext cx="2910074" cy="461663"/>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400" b="1" dirty="0">
                <a:solidFill>
                  <a:schemeClr val="bg1"/>
                </a:solidFill>
                <a:effectLst>
                  <a:outerShdw blurRad="38100" dist="38100" dir="2700000" algn="tl">
                    <a:srgbClr val="000000">
                      <a:alpha val="43137"/>
                    </a:srgbClr>
                  </a:outerShdw>
                </a:effectLst>
                <a:latin typeface="+mn-lt"/>
              </a:rPr>
              <a:t>Peatón y bicicleta</a:t>
            </a:r>
            <a:endParaRPr kumimoji="0" lang="es-CO" sz="2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62" name="Shape 150">
            <a:extLst>
              <a:ext uri="{FF2B5EF4-FFF2-40B4-BE49-F238E27FC236}">
                <a16:creationId xmlns:a16="http://schemas.microsoft.com/office/drawing/2014/main" id="{76830A3A-81C1-4019-9AF1-0EA108F0AB02}"/>
              </a:ext>
            </a:extLst>
          </p:cNvPr>
          <p:cNvSpPr/>
          <p:nvPr/>
        </p:nvSpPr>
        <p:spPr>
          <a:xfrm>
            <a:off x="3066327" y="7184415"/>
            <a:ext cx="72200" cy="81079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defTabSz="821530">
              <a:defRPr>
                <a:solidFill>
                  <a:srgbClr val="53585F"/>
                </a:solidFill>
                <a:latin typeface="Verdana"/>
                <a:ea typeface="Verdana"/>
                <a:cs typeface="Verdana"/>
                <a:sym typeface="Verdana"/>
              </a:defRPr>
            </a:lvl1pPr>
          </a:lstStyle>
          <a:p>
            <a:endParaRPr sz="4800" dirty="0">
              <a:solidFill>
                <a:srgbClr val="DAE283"/>
              </a:solidFill>
              <a:effectLst>
                <a:outerShdw blurRad="38100" dist="38100" dir="2700000" algn="tl">
                  <a:srgbClr val="000000">
                    <a:alpha val="43137"/>
                  </a:srgbClr>
                </a:outerShdw>
              </a:effectLst>
              <a:latin typeface="Arial" charset="0"/>
              <a:ea typeface="Arial" charset="0"/>
              <a:cs typeface="Arial" charset="0"/>
            </a:endParaRPr>
          </a:p>
        </p:txBody>
      </p:sp>
      <p:grpSp>
        <p:nvGrpSpPr>
          <p:cNvPr id="2" name="Grupo 1"/>
          <p:cNvGrpSpPr/>
          <p:nvPr/>
        </p:nvGrpSpPr>
        <p:grpSpPr>
          <a:xfrm>
            <a:off x="6600276" y="5099747"/>
            <a:ext cx="5614565" cy="1891247"/>
            <a:chOff x="12723534" y="4420853"/>
            <a:chExt cx="6685636" cy="2476740"/>
          </a:xfrm>
        </p:grpSpPr>
        <p:pic>
          <p:nvPicPr>
            <p:cNvPr id="63" name="Gráfico 70" descr="División en la carretera">
              <a:extLst>
                <a:ext uri="{FF2B5EF4-FFF2-40B4-BE49-F238E27FC236}">
                  <a16:creationId xmlns:a16="http://schemas.microsoft.com/office/drawing/2014/main" id="{C851156A-6790-4952-B095-ABEEB6EF47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5367161" y="4598728"/>
              <a:ext cx="1591158" cy="1591158"/>
            </a:xfrm>
            <a:prstGeom prst="rect">
              <a:avLst/>
            </a:prstGeom>
          </p:spPr>
        </p:pic>
        <p:grpSp>
          <p:nvGrpSpPr>
            <p:cNvPr id="64" name="Grupo 63">
              <a:extLst>
                <a:ext uri="{FF2B5EF4-FFF2-40B4-BE49-F238E27FC236}">
                  <a16:creationId xmlns:a16="http://schemas.microsoft.com/office/drawing/2014/main" id="{955B68B7-2DCB-4973-A07E-51D06DED4630}"/>
                </a:ext>
              </a:extLst>
            </p:cNvPr>
            <p:cNvGrpSpPr/>
            <p:nvPr/>
          </p:nvGrpSpPr>
          <p:grpSpPr>
            <a:xfrm>
              <a:off x="12723534" y="4420853"/>
              <a:ext cx="1977156" cy="1647826"/>
              <a:chOff x="12454655" y="5017309"/>
              <a:chExt cx="2433932" cy="2091350"/>
            </a:xfrm>
          </p:grpSpPr>
          <p:pic>
            <p:nvPicPr>
              <p:cNvPr id="65" name="pasted-image.pdf">
                <a:extLst>
                  <a:ext uri="{FF2B5EF4-FFF2-40B4-BE49-F238E27FC236}">
                    <a16:creationId xmlns:a16="http://schemas.microsoft.com/office/drawing/2014/main" id="{A7E1C0A3-3FF7-4617-84B9-788C098329BF}"/>
                  </a:ext>
                </a:extLst>
              </p:cNvPr>
              <p:cNvPicPr>
                <a:picLocks noChangeAspect="1"/>
              </p:cNvPicPr>
              <p:nvPr/>
            </p:nvPicPr>
            <p:blipFill>
              <a:blip r:embed="rId7"/>
              <a:stretch>
                <a:fillRect/>
              </a:stretch>
            </p:blipFill>
            <p:spPr>
              <a:xfrm>
                <a:off x="12800169" y="5793469"/>
                <a:ext cx="2088418" cy="1315190"/>
              </a:xfrm>
              <a:prstGeom prst="rect">
                <a:avLst/>
              </a:prstGeom>
              <a:ln w="12700">
                <a:miter lim="400000"/>
              </a:ln>
            </p:spPr>
          </p:pic>
          <p:pic>
            <p:nvPicPr>
              <p:cNvPr id="66" name="Gráfico 68" descr="Farol">
                <a:extLst>
                  <a:ext uri="{FF2B5EF4-FFF2-40B4-BE49-F238E27FC236}">
                    <a16:creationId xmlns:a16="http://schemas.microsoft.com/office/drawing/2014/main" id="{68C8B84C-BB49-4C6F-958D-979DAD57AFF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2454655" y="5017309"/>
                <a:ext cx="1977156" cy="1977156"/>
              </a:xfrm>
              <a:prstGeom prst="rect">
                <a:avLst/>
              </a:prstGeom>
            </p:spPr>
          </p:pic>
        </p:grpSp>
        <p:pic>
          <p:nvPicPr>
            <p:cNvPr id="67" name="Gráfico 78" descr="Prohibido conducir">
              <a:extLst>
                <a:ext uri="{FF2B5EF4-FFF2-40B4-BE49-F238E27FC236}">
                  <a16:creationId xmlns:a16="http://schemas.microsoft.com/office/drawing/2014/main" id="{1A0A0592-C14D-4F70-96CA-0EF01B65372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7696743" y="4664605"/>
              <a:ext cx="1519474" cy="1519474"/>
            </a:xfrm>
            <a:prstGeom prst="rect">
              <a:avLst/>
            </a:prstGeom>
          </p:spPr>
        </p:pic>
        <p:sp>
          <p:nvSpPr>
            <p:cNvPr id="68" name="Rectángulo 67">
              <a:extLst>
                <a:ext uri="{FF2B5EF4-FFF2-40B4-BE49-F238E27FC236}">
                  <a16:creationId xmlns:a16="http://schemas.microsoft.com/office/drawing/2014/main" id="{563E0EA0-903A-4CDB-9805-7FC8071D9061}"/>
                </a:ext>
              </a:extLst>
            </p:cNvPr>
            <p:cNvSpPr/>
            <p:nvPr/>
          </p:nvSpPr>
          <p:spPr>
            <a:xfrm>
              <a:off x="12908492" y="5970562"/>
              <a:ext cx="1800825" cy="927031"/>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Espacio público</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72" name="Rectángulo 71">
              <a:extLst>
                <a:ext uri="{FF2B5EF4-FFF2-40B4-BE49-F238E27FC236}">
                  <a16:creationId xmlns:a16="http://schemas.microsoft.com/office/drawing/2014/main" id="{531E561C-7270-43EE-A975-62A79868EB42}"/>
                </a:ext>
              </a:extLst>
            </p:cNvPr>
            <p:cNvSpPr/>
            <p:nvPr/>
          </p:nvSpPr>
          <p:spPr>
            <a:xfrm>
              <a:off x="15158278" y="5965043"/>
              <a:ext cx="1950412" cy="927031"/>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Carril preferencial</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73" name="Rectángulo 72">
              <a:extLst>
                <a:ext uri="{FF2B5EF4-FFF2-40B4-BE49-F238E27FC236}">
                  <a16:creationId xmlns:a16="http://schemas.microsoft.com/office/drawing/2014/main" id="{7CF230BA-740C-45E1-A25C-E732CC120380}"/>
                </a:ext>
              </a:extLst>
            </p:cNvPr>
            <p:cNvSpPr/>
            <p:nvPr/>
          </p:nvSpPr>
          <p:spPr>
            <a:xfrm>
              <a:off x="17458758" y="6131908"/>
              <a:ext cx="1950412" cy="523974"/>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Pico y placa</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grpSp>
        <p:nvGrpSpPr>
          <p:cNvPr id="3" name="Grupo 2"/>
          <p:cNvGrpSpPr/>
          <p:nvPr/>
        </p:nvGrpSpPr>
        <p:grpSpPr>
          <a:xfrm>
            <a:off x="7821277" y="6933716"/>
            <a:ext cx="2955475" cy="1643783"/>
            <a:chOff x="19504153" y="4427556"/>
            <a:chExt cx="4382428" cy="2538154"/>
          </a:xfrm>
        </p:grpSpPr>
        <p:pic>
          <p:nvPicPr>
            <p:cNvPr id="75" name="Gráfico 66" descr="Planta en maceta marchita">
              <a:extLst>
                <a:ext uri="{FF2B5EF4-FFF2-40B4-BE49-F238E27FC236}">
                  <a16:creationId xmlns:a16="http://schemas.microsoft.com/office/drawing/2014/main" id="{284ED02D-1A73-48BD-B1C8-28FD8199848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9900434" y="4664605"/>
              <a:ext cx="1414996" cy="1414996"/>
            </a:xfrm>
            <a:prstGeom prst="rect">
              <a:avLst/>
            </a:prstGeom>
          </p:spPr>
        </p:pic>
        <p:pic>
          <p:nvPicPr>
            <p:cNvPr id="76" name="Picture 2" descr="Diseño de icono de vector scooter - arte vectorial de Patinete libre de derechos">
              <a:extLst>
                <a:ext uri="{FF2B5EF4-FFF2-40B4-BE49-F238E27FC236}">
                  <a16:creationId xmlns:a16="http://schemas.microsoft.com/office/drawing/2014/main" id="{1D8B2799-A250-4CF6-B2E6-F62643C39BBB}"/>
                </a:ext>
              </a:extLst>
            </p:cNvPr>
            <p:cNvPicPr>
              <a:picLocks noChangeAspect="1" noChangeArrowheads="1"/>
            </p:cNvPicPr>
            <p:nvPr/>
          </p:nvPicPr>
          <p:blipFill rotWithShape="1">
            <a:blip r:embed="rId16"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val="0"/>
                </a:ext>
              </a:extLst>
            </a:blip>
            <a:srcRect l="12454" t="13444" r="13280" b="19388"/>
            <a:stretch/>
          </p:blipFill>
          <p:spPr bwMode="auto">
            <a:xfrm flipH="1">
              <a:off x="22053854" y="4427556"/>
              <a:ext cx="1759299" cy="1591158"/>
            </a:xfrm>
            <a:prstGeom prst="rect">
              <a:avLst/>
            </a:prstGeom>
            <a:noFill/>
            <a:extLst>
              <a:ext uri="{909E8E84-426E-40DD-AFC4-6F175D3DCCD1}">
                <a14:hiddenFill xmlns:a14="http://schemas.microsoft.com/office/drawing/2010/main">
                  <a:solidFill>
                    <a:srgbClr val="FFFFFF"/>
                  </a:solidFill>
                </a14:hiddenFill>
              </a:ext>
            </a:extLst>
          </p:spPr>
        </p:pic>
        <p:sp>
          <p:nvSpPr>
            <p:cNvPr id="78" name="Rectángulo 77">
              <a:extLst>
                <a:ext uri="{FF2B5EF4-FFF2-40B4-BE49-F238E27FC236}">
                  <a16:creationId xmlns:a16="http://schemas.microsoft.com/office/drawing/2014/main" id="{B671B852-CF5B-44B3-97D7-2A34AD51EEDA}"/>
                </a:ext>
              </a:extLst>
            </p:cNvPr>
            <p:cNvSpPr/>
            <p:nvPr/>
          </p:nvSpPr>
          <p:spPr>
            <a:xfrm>
              <a:off x="19504153" y="5902446"/>
              <a:ext cx="2000428" cy="1063264"/>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Vehículos matera</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79" name="Rectángulo 78">
              <a:extLst>
                <a:ext uri="{FF2B5EF4-FFF2-40B4-BE49-F238E27FC236}">
                  <a16:creationId xmlns:a16="http://schemas.microsoft.com/office/drawing/2014/main" id="{3FBD300B-C8EB-4F92-83A1-DFC688D40C0A}"/>
                </a:ext>
              </a:extLst>
            </p:cNvPr>
            <p:cNvSpPr/>
            <p:nvPr/>
          </p:nvSpPr>
          <p:spPr>
            <a:xfrm>
              <a:off x="21936168" y="6108245"/>
              <a:ext cx="1950413" cy="60097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Patinetas</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grpSp>
        <p:nvGrpSpPr>
          <p:cNvPr id="4" name="Grupo 3"/>
          <p:cNvGrpSpPr/>
          <p:nvPr/>
        </p:nvGrpSpPr>
        <p:grpSpPr>
          <a:xfrm>
            <a:off x="12437248" y="5907373"/>
            <a:ext cx="5286086" cy="1772987"/>
            <a:chOff x="2181459" y="3763471"/>
            <a:chExt cx="8880691" cy="2869763"/>
          </a:xfrm>
        </p:grpSpPr>
        <p:pic>
          <p:nvPicPr>
            <p:cNvPr id="81" name="Gráfico 4" descr="Hormigonera">
              <a:extLst>
                <a:ext uri="{FF2B5EF4-FFF2-40B4-BE49-F238E27FC236}">
                  <a16:creationId xmlns:a16="http://schemas.microsoft.com/office/drawing/2014/main" id="{E8BAB397-42D6-4A3A-9BC7-BB888654DE2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7542426" y="3763471"/>
              <a:ext cx="1440000" cy="1440000"/>
            </a:xfrm>
            <a:prstGeom prst="rect">
              <a:avLst/>
            </a:prstGeom>
          </p:spPr>
        </p:pic>
        <p:pic>
          <p:nvPicPr>
            <p:cNvPr id="82" name="Gráfico 14" descr="Camión volteo">
              <a:extLst>
                <a:ext uri="{FF2B5EF4-FFF2-40B4-BE49-F238E27FC236}">
                  <a16:creationId xmlns:a16="http://schemas.microsoft.com/office/drawing/2014/main" id="{4DAB0DE8-2D38-4F8C-9F2C-C3E8D2900F3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9622150" y="5124813"/>
              <a:ext cx="1440000" cy="1440000"/>
            </a:xfrm>
            <a:prstGeom prst="rect">
              <a:avLst/>
            </a:prstGeom>
          </p:spPr>
        </p:pic>
        <p:pic>
          <p:nvPicPr>
            <p:cNvPr id="83" name="Gráfico 16" descr="Coche eléctrico">
              <a:extLst>
                <a:ext uri="{FF2B5EF4-FFF2-40B4-BE49-F238E27FC236}">
                  <a16:creationId xmlns:a16="http://schemas.microsoft.com/office/drawing/2014/main" id="{A5B9C334-4714-4E95-815B-0FA4FA8C4358}"/>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5385793" y="3840285"/>
              <a:ext cx="1440000" cy="1440000"/>
            </a:xfrm>
            <a:prstGeom prst="rect">
              <a:avLst/>
            </a:prstGeom>
          </p:spPr>
        </p:pic>
        <p:pic>
          <p:nvPicPr>
            <p:cNvPr id="84" name="Gráfico 20" descr="Combustible">
              <a:extLst>
                <a:ext uri="{FF2B5EF4-FFF2-40B4-BE49-F238E27FC236}">
                  <a16:creationId xmlns:a16="http://schemas.microsoft.com/office/drawing/2014/main" id="{2CA959B4-21AB-4ABF-A589-FB3AF2C95FB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5434887" y="5203471"/>
              <a:ext cx="1268938" cy="1268938"/>
            </a:xfrm>
            <a:prstGeom prst="rect">
              <a:avLst/>
            </a:prstGeom>
          </p:spPr>
        </p:pic>
        <p:pic>
          <p:nvPicPr>
            <p:cNvPr id="85" name="Gráfico 24" descr="Escúter">
              <a:extLst>
                <a:ext uri="{FF2B5EF4-FFF2-40B4-BE49-F238E27FC236}">
                  <a16:creationId xmlns:a16="http://schemas.microsoft.com/office/drawing/2014/main" id="{BDD100DF-D018-4962-A660-A5CB2CFD2FB6}"/>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7410061" y="5193234"/>
              <a:ext cx="1440000" cy="1440000"/>
            </a:xfrm>
            <a:prstGeom prst="rect">
              <a:avLst/>
            </a:prstGeom>
          </p:spPr>
        </p:pic>
        <p:pic>
          <p:nvPicPr>
            <p:cNvPr id="86" name="Gráfico 36" descr="Autobús">
              <a:extLst>
                <a:ext uri="{FF2B5EF4-FFF2-40B4-BE49-F238E27FC236}">
                  <a16:creationId xmlns:a16="http://schemas.microsoft.com/office/drawing/2014/main" id="{34659117-C135-47F4-B613-99CA3F18EE1B}"/>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9516532" y="3863096"/>
              <a:ext cx="1440000" cy="1440000"/>
            </a:xfrm>
            <a:prstGeom prst="rect">
              <a:avLst/>
            </a:prstGeom>
          </p:spPr>
        </p:pic>
        <p:sp>
          <p:nvSpPr>
            <p:cNvPr id="87" name="Rectángulo 86">
              <a:extLst>
                <a:ext uri="{FF2B5EF4-FFF2-40B4-BE49-F238E27FC236}">
                  <a16:creationId xmlns:a16="http://schemas.microsoft.com/office/drawing/2014/main" id="{02B4D4F8-F08B-4257-8DAE-C3C4FDF83525}"/>
                </a:ext>
              </a:extLst>
            </p:cNvPr>
            <p:cNvSpPr/>
            <p:nvPr/>
          </p:nvSpPr>
          <p:spPr>
            <a:xfrm>
              <a:off x="6554140" y="4917271"/>
              <a:ext cx="3155668" cy="597799"/>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Fuentes móviles</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nvGrpSpPr>
            <p:cNvPr id="88" name="Grupo 87">
              <a:extLst>
                <a:ext uri="{FF2B5EF4-FFF2-40B4-BE49-F238E27FC236}">
                  <a16:creationId xmlns:a16="http://schemas.microsoft.com/office/drawing/2014/main" id="{0B8ECB59-8D84-42EA-B632-7B7540BD4BFB}"/>
                </a:ext>
              </a:extLst>
            </p:cNvPr>
            <p:cNvGrpSpPr/>
            <p:nvPr/>
          </p:nvGrpSpPr>
          <p:grpSpPr>
            <a:xfrm>
              <a:off x="2181459" y="3880000"/>
              <a:ext cx="2454165" cy="2491190"/>
              <a:chOff x="2181459" y="3880000"/>
              <a:chExt cx="2454165" cy="2491190"/>
            </a:xfrm>
          </p:grpSpPr>
          <p:sp>
            <p:nvSpPr>
              <p:cNvPr id="89" name="Rectángulo 88">
                <a:extLst>
                  <a:ext uri="{FF2B5EF4-FFF2-40B4-BE49-F238E27FC236}">
                    <a16:creationId xmlns:a16="http://schemas.microsoft.com/office/drawing/2014/main" id="{D9E935DC-2B0C-4196-9291-55C691E35449}"/>
                  </a:ext>
                </a:extLst>
              </p:cNvPr>
              <p:cNvSpPr/>
              <p:nvPr/>
            </p:nvSpPr>
            <p:spPr>
              <a:xfrm>
                <a:off x="2181459" y="5325040"/>
                <a:ext cx="2450622" cy="1046150"/>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Calidad del aire</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90" name="Imagen 89" descr="Icono&#10;&#10;Descripción generada automáticamente">
                <a:extLst>
                  <a:ext uri="{FF2B5EF4-FFF2-40B4-BE49-F238E27FC236}">
                    <a16:creationId xmlns:a16="http://schemas.microsoft.com/office/drawing/2014/main" id="{797D10DB-C062-4FDE-AD36-F8D5BFA5030A}"/>
                  </a:ext>
                </a:extLst>
              </p:cNvPr>
              <p:cNvPicPr>
                <a:picLocks noChangeAspect="1"/>
              </p:cNvPicPr>
              <p:nvPr/>
            </p:nvPicPr>
            <p:blipFill rotWithShape="1">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t="6010" b="22575"/>
              <a:stretch/>
            </p:blipFill>
            <p:spPr>
              <a:xfrm>
                <a:off x="2235430" y="3880000"/>
                <a:ext cx="2400194" cy="1714084"/>
              </a:xfrm>
              <a:prstGeom prst="rect">
                <a:avLst/>
              </a:prstGeom>
            </p:spPr>
          </p:pic>
        </p:grpSp>
      </p:grpSp>
      <p:grpSp>
        <p:nvGrpSpPr>
          <p:cNvPr id="5" name="Grupo 4"/>
          <p:cNvGrpSpPr/>
          <p:nvPr/>
        </p:nvGrpSpPr>
        <p:grpSpPr>
          <a:xfrm>
            <a:off x="18267384" y="5680786"/>
            <a:ext cx="5645943" cy="1957698"/>
            <a:chOff x="13243584" y="3839152"/>
            <a:chExt cx="10308201" cy="2399398"/>
          </a:xfrm>
        </p:grpSpPr>
        <p:pic>
          <p:nvPicPr>
            <p:cNvPr id="92" name="Picture 2" descr="Garbage truck icon. Outline illustration of garbage truck vector icon for  web: Gráficos vectoriales libres de derechos">
              <a:extLst>
                <a:ext uri="{FF2B5EF4-FFF2-40B4-BE49-F238E27FC236}">
                  <a16:creationId xmlns:a16="http://schemas.microsoft.com/office/drawing/2014/main" id="{57F79E5D-4024-4E41-92EB-59B64D2D571D}"/>
                </a:ext>
              </a:extLst>
            </p:cNvPr>
            <p:cNvPicPr>
              <a:picLocks noChangeAspect="1" noChangeArrowheads="1"/>
            </p:cNvPicPr>
            <p:nvPr/>
          </p:nvPicPr>
          <p:blipFill rotWithShape="1">
            <a:blip r:embed="rId31">
              <a:duotone>
                <a:schemeClr val="bg2">
                  <a:shade val="45000"/>
                  <a:satMod val="135000"/>
                </a:schemeClr>
                <a:prstClr val="white"/>
              </a:duotone>
              <a:extLst>
                <a:ext uri="{28A0092B-C50C-407E-A947-70E740481C1C}">
                  <a14:useLocalDpi xmlns:a14="http://schemas.microsoft.com/office/drawing/2010/main" val="0"/>
                </a:ext>
              </a:extLst>
            </a:blip>
            <a:srcRect t="25689" b="28626"/>
            <a:stretch/>
          </p:blipFill>
          <p:spPr bwMode="auto">
            <a:xfrm>
              <a:off x="20526053" y="4471791"/>
              <a:ext cx="2512035" cy="114763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Truck Icon (Gráfico) por marco.livolsi2014 · Creative Fabrica">
              <a:extLst>
                <a:ext uri="{FF2B5EF4-FFF2-40B4-BE49-F238E27FC236}">
                  <a16:creationId xmlns:a16="http://schemas.microsoft.com/office/drawing/2014/main" id="{D03F63CC-2152-4E7D-9F22-30D04BC8D672}"/>
                </a:ext>
              </a:extLst>
            </p:cNvPr>
            <p:cNvPicPr>
              <a:picLocks noChangeAspect="1" noChangeArrowheads="1"/>
            </p:cNvPicPr>
            <p:nvPr/>
          </p:nvPicPr>
          <p:blipFill rotWithShape="1">
            <a:blip r:embed="rId32">
              <a:duotone>
                <a:schemeClr val="bg2">
                  <a:shade val="45000"/>
                  <a:satMod val="135000"/>
                </a:schemeClr>
                <a:prstClr val="white"/>
              </a:duotone>
              <a:extLst>
                <a:ext uri="{28A0092B-C50C-407E-A947-70E740481C1C}">
                  <a14:useLocalDpi xmlns:a14="http://schemas.microsoft.com/office/drawing/2010/main" val="0"/>
                </a:ext>
              </a:extLst>
            </a:blip>
            <a:srcRect l="1550" t="20467" b="23522"/>
            <a:stretch/>
          </p:blipFill>
          <p:spPr bwMode="auto">
            <a:xfrm flipH="1">
              <a:off x="17268080" y="4459662"/>
              <a:ext cx="2946496" cy="1115645"/>
            </a:xfrm>
            <a:prstGeom prst="rect">
              <a:avLst/>
            </a:prstGeom>
            <a:noFill/>
            <a:extLst>
              <a:ext uri="{909E8E84-426E-40DD-AFC4-6F175D3DCCD1}">
                <a14:hiddenFill xmlns:a14="http://schemas.microsoft.com/office/drawing/2010/main">
                  <a:solidFill>
                    <a:srgbClr val="FFFFFF"/>
                  </a:solidFill>
                </a14:hiddenFill>
              </a:ext>
            </a:extLst>
          </p:spPr>
        </p:pic>
        <p:pic>
          <p:nvPicPr>
            <p:cNvPr id="94" name="Imagen 93">
              <a:extLst>
                <a:ext uri="{FF2B5EF4-FFF2-40B4-BE49-F238E27FC236}">
                  <a16:creationId xmlns:a16="http://schemas.microsoft.com/office/drawing/2014/main" id="{71DCCB39-996E-4BE4-AE6F-2EC3F69615A1}"/>
                </a:ext>
              </a:extLst>
            </p:cNvPr>
            <p:cNvPicPr>
              <a:picLocks noChangeAspect="1"/>
            </p:cNvPicPr>
            <p:nvPr/>
          </p:nvPicPr>
          <p:blipFill rotWithShape="1">
            <a:blip r:embed="rId33">
              <a:duotone>
                <a:schemeClr val="bg2">
                  <a:shade val="45000"/>
                  <a:satMod val="135000"/>
                </a:schemeClr>
                <a:prstClr val="white"/>
              </a:duotone>
            </a:blip>
            <a:srcRect l="4976" t="23761" r="4114" b="26832"/>
            <a:stretch/>
          </p:blipFill>
          <p:spPr>
            <a:xfrm>
              <a:off x="13243584" y="4354962"/>
              <a:ext cx="3713019" cy="1342954"/>
            </a:xfrm>
            <a:prstGeom prst="rect">
              <a:avLst/>
            </a:prstGeom>
          </p:spPr>
        </p:pic>
        <p:sp>
          <p:nvSpPr>
            <p:cNvPr id="95" name="Rectángulo 94">
              <a:extLst>
                <a:ext uri="{FF2B5EF4-FFF2-40B4-BE49-F238E27FC236}">
                  <a16:creationId xmlns:a16="http://schemas.microsoft.com/office/drawing/2014/main" id="{563E0EA0-903A-4CDB-9805-7FC8071D9061}"/>
                </a:ext>
              </a:extLst>
            </p:cNvPr>
            <p:cNvSpPr/>
            <p:nvPr/>
          </p:nvSpPr>
          <p:spPr>
            <a:xfrm>
              <a:off x="13433954" y="3839152"/>
              <a:ext cx="3539431" cy="79193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Mejor circulación</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96" name="Rectángulo 95">
              <a:extLst>
                <a:ext uri="{FF2B5EF4-FFF2-40B4-BE49-F238E27FC236}">
                  <a16:creationId xmlns:a16="http://schemas.microsoft.com/office/drawing/2014/main" id="{1D6722DB-0A45-4F21-933D-4E88369DE29E}"/>
                </a:ext>
              </a:extLst>
            </p:cNvPr>
            <p:cNvSpPr/>
            <p:nvPr/>
          </p:nvSpPr>
          <p:spPr>
            <a:xfrm>
              <a:off x="20012354" y="5446615"/>
              <a:ext cx="3539431" cy="79193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Vehículos de carga</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grpSp>
        <p:nvGrpSpPr>
          <p:cNvPr id="6" name="Grupo 5"/>
          <p:cNvGrpSpPr/>
          <p:nvPr/>
        </p:nvGrpSpPr>
        <p:grpSpPr>
          <a:xfrm>
            <a:off x="80949" y="10582125"/>
            <a:ext cx="6483707" cy="2071080"/>
            <a:chOff x="-421197" y="10582123"/>
            <a:chExt cx="9015143" cy="2579644"/>
          </a:xfrm>
        </p:grpSpPr>
        <p:sp>
          <p:nvSpPr>
            <p:cNvPr id="98" name="Rectángulo 97">
              <a:extLst>
                <a:ext uri="{FF2B5EF4-FFF2-40B4-BE49-F238E27FC236}">
                  <a16:creationId xmlns:a16="http://schemas.microsoft.com/office/drawing/2014/main" id="{02B4D4F8-F08B-4257-8DAE-C3C4FDF83525}"/>
                </a:ext>
              </a:extLst>
            </p:cNvPr>
            <p:cNvSpPr/>
            <p:nvPr/>
          </p:nvSpPr>
          <p:spPr>
            <a:xfrm>
              <a:off x="3193499" y="12280058"/>
              <a:ext cx="4690118" cy="881709"/>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Transporte escolar y especial</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99" name="image37.png">
              <a:extLst>
                <a:ext uri="{FF2B5EF4-FFF2-40B4-BE49-F238E27FC236}">
                  <a16:creationId xmlns:a16="http://schemas.microsoft.com/office/drawing/2014/main" id="{2F71C009-CA54-4F28-A044-616BD7CE357A}"/>
                </a:ext>
              </a:extLst>
            </p:cNvPr>
            <p:cNvPicPr>
              <a:picLocks noChangeAspect="1"/>
            </p:cNvPicPr>
            <p:nvPr/>
          </p:nvPicPr>
          <p:blipFill>
            <a:blip r:embed="rId34"/>
            <a:stretch>
              <a:fillRect/>
            </a:stretch>
          </p:blipFill>
          <p:spPr>
            <a:xfrm>
              <a:off x="2756251" y="10981580"/>
              <a:ext cx="1725392" cy="1348661"/>
            </a:xfrm>
            <a:prstGeom prst="rect">
              <a:avLst/>
            </a:prstGeom>
            <a:ln w="12700">
              <a:miter lim="400000"/>
            </a:ln>
          </p:spPr>
        </p:pic>
        <p:pic>
          <p:nvPicPr>
            <p:cNvPr id="100" name="Gráfico 15" descr="Insignia de portapapeles">
              <a:extLst>
                <a:ext uri="{FF2B5EF4-FFF2-40B4-BE49-F238E27FC236}">
                  <a16:creationId xmlns:a16="http://schemas.microsoft.com/office/drawing/2014/main" id="{AED577BA-769C-420A-943B-46C0C7F77753}"/>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6728939" y="10582123"/>
              <a:ext cx="1865007" cy="1865007"/>
            </a:xfrm>
            <a:prstGeom prst="rect">
              <a:avLst/>
            </a:prstGeom>
          </p:spPr>
        </p:pic>
        <p:pic>
          <p:nvPicPr>
            <p:cNvPr id="101" name="Gráfico 19" descr="Marca de escudo">
              <a:extLst>
                <a:ext uri="{FF2B5EF4-FFF2-40B4-BE49-F238E27FC236}">
                  <a16:creationId xmlns:a16="http://schemas.microsoft.com/office/drawing/2014/main" id="{D4BFC145-5076-470F-9FF0-C6E0114120F9}"/>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tretch>
              <a:fillRect/>
            </a:stretch>
          </p:blipFill>
          <p:spPr>
            <a:xfrm>
              <a:off x="-140795" y="10582123"/>
              <a:ext cx="1865007" cy="1865007"/>
            </a:xfrm>
            <a:prstGeom prst="rect">
              <a:avLst/>
            </a:prstGeom>
          </p:spPr>
        </p:pic>
        <p:pic>
          <p:nvPicPr>
            <p:cNvPr id="102" name="Gráfico 28" descr="Dirigir dos pines por un camino">
              <a:extLst>
                <a:ext uri="{FF2B5EF4-FFF2-40B4-BE49-F238E27FC236}">
                  <a16:creationId xmlns:a16="http://schemas.microsoft.com/office/drawing/2014/main" id="{5EF6D757-D532-4910-AB6F-CF158CC5ECC0}"/>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4809432" y="10660897"/>
              <a:ext cx="1707457" cy="1707457"/>
            </a:xfrm>
            <a:prstGeom prst="rect">
              <a:avLst/>
            </a:prstGeom>
          </p:spPr>
        </p:pic>
        <p:sp>
          <p:nvSpPr>
            <p:cNvPr id="103" name="Rectángulo 102">
              <a:extLst>
                <a:ext uri="{FF2B5EF4-FFF2-40B4-BE49-F238E27FC236}">
                  <a16:creationId xmlns:a16="http://schemas.microsoft.com/office/drawing/2014/main" id="{D9E935DC-2B0C-4196-9291-55C691E35449}"/>
                </a:ext>
              </a:extLst>
            </p:cNvPr>
            <p:cNvSpPr/>
            <p:nvPr/>
          </p:nvSpPr>
          <p:spPr>
            <a:xfrm>
              <a:off x="-421197" y="12133606"/>
              <a:ext cx="2450622" cy="881708"/>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rPr>
                <a:t>Condiciones de seguridad</a:t>
              </a:r>
            </a:p>
          </p:txBody>
        </p:sp>
      </p:grpSp>
      <p:grpSp>
        <p:nvGrpSpPr>
          <p:cNvPr id="7" name="Grupo 6"/>
          <p:cNvGrpSpPr/>
          <p:nvPr/>
        </p:nvGrpSpPr>
        <p:grpSpPr>
          <a:xfrm>
            <a:off x="6912346" y="10713669"/>
            <a:ext cx="5037686" cy="1574866"/>
            <a:chOff x="5267954" y="10941435"/>
            <a:chExt cx="9738484" cy="2206291"/>
          </a:xfrm>
        </p:grpSpPr>
        <p:sp>
          <p:nvSpPr>
            <p:cNvPr id="105" name="Rectángulo 104">
              <a:extLst>
                <a:ext uri="{FF2B5EF4-FFF2-40B4-BE49-F238E27FC236}">
                  <a16:creationId xmlns:a16="http://schemas.microsoft.com/office/drawing/2014/main" id="{02B4D4F8-F08B-4257-8DAE-C3C4FDF83525}"/>
                </a:ext>
              </a:extLst>
            </p:cNvPr>
            <p:cNvSpPr/>
            <p:nvPr/>
          </p:nvSpPr>
          <p:spPr>
            <a:xfrm>
              <a:off x="12143627" y="11400205"/>
              <a:ext cx="2862811" cy="1263806"/>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Transporte publico individual</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106" name="Gráfico 51" descr="Sirena">
              <a:extLst>
                <a:ext uri="{FF2B5EF4-FFF2-40B4-BE49-F238E27FC236}">
                  <a16:creationId xmlns:a16="http://schemas.microsoft.com/office/drawing/2014/main" id="{662F5C3A-3E4B-4B35-8786-E3256E8AA8FD}"/>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tretch>
              <a:fillRect/>
            </a:stretch>
          </p:blipFill>
          <p:spPr>
            <a:xfrm>
              <a:off x="6125851" y="10941435"/>
              <a:ext cx="1795830" cy="1795830"/>
            </a:xfrm>
            <a:prstGeom prst="rect">
              <a:avLst/>
            </a:prstGeom>
          </p:spPr>
        </p:pic>
        <p:sp>
          <p:nvSpPr>
            <p:cNvPr id="107" name="Rectángulo 106">
              <a:extLst>
                <a:ext uri="{FF2B5EF4-FFF2-40B4-BE49-F238E27FC236}">
                  <a16:creationId xmlns:a16="http://schemas.microsoft.com/office/drawing/2014/main" id="{F4FDE9AC-7B0C-4066-A2CE-A13340C69971}"/>
                </a:ext>
              </a:extLst>
            </p:cNvPr>
            <p:cNvSpPr/>
            <p:nvPr/>
          </p:nvSpPr>
          <p:spPr>
            <a:xfrm>
              <a:off x="5267954" y="12266893"/>
              <a:ext cx="3539431" cy="880833"/>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Mecanismos de control</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108" name="pasted-image.pdf">
              <a:extLst>
                <a:ext uri="{FF2B5EF4-FFF2-40B4-BE49-F238E27FC236}">
                  <a16:creationId xmlns:a16="http://schemas.microsoft.com/office/drawing/2014/main" id="{67D1B119-6515-4E02-94A2-37CE19FCED4A}"/>
                </a:ext>
              </a:extLst>
            </p:cNvPr>
            <p:cNvPicPr>
              <a:picLocks noChangeAspect="1"/>
            </p:cNvPicPr>
            <p:nvPr/>
          </p:nvPicPr>
          <p:blipFill>
            <a:blip r:embed="rId43"/>
            <a:stretch>
              <a:fillRect/>
            </a:stretch>
          </p:blipFill>
          <p:spPr>
            <a:xfrm>
              <a:off x="9789263" y="11364253"/>
              <a:ext cx="2043938" cy="1396636"/>
            </a:xfrm>
            <a:prstGeom prst="rect">
              <a:avLst/>
            </a:prstGeom>
            <a:ln w="12700">
              <a:miter lim="400000"/>
            </a:ln>
          </p:spPr>
        </p:pic>
      </p:grpSp>
      <p:grpSp>
        <p:nvGrpSpPr>
          <p:cNvPr id="8" name="Grupo 7"/>
          <p:cNvGrpSpPr/>
          <p:nvPr/>
        </p:nvGrpSpPr>
        <p:grpSpPr>
          <a:xfrm>
            <a:off x="12305055" y="10616537"/>
            <a:ext cx="5565755" cy="1956462"/>
            <a:chOff x="13012451" y="3627956"/>
            <a:chExt cx="10206678" cy="2490268"/>
          </a:xfrm>
        </p:grpSpPr>
        <p:pic>
          <p:nvPicPr>
            <p:cNvPr id="116" name="Gráfico 30" descr="Sirena">
              <a:extLst>
                <a:ext uri="{FF2B5EF4-FFF2-40B4-BE49-F238E27FC236}">
                  <a16:creationId xmlns:a16="http://schemas.microsoft.com/office/drawing/2014/main" id="{527BB6EB-3E8B-49AB-B07B-5CE0D112A455}"/>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tretch>
              <a:fillRect/>
            </a:stretch>
          </p:blipFill>
          <p:spPr>
            <a:xfrm>
              <a:off x="13870348" y="3781043"/>
              <a:ext cx="1795830" cy="1795830"/>
            </a:xfrm>
            <a:prstGeom prst="rect">
              <a:avLst/>
            </a:prstGeom>
          </p:spPr>
        </p:pic>
        <p:sp>
          <p:nvSpPr>
            <p:cNvPr id="117" name="Rectángulo 116">
              <a:extLst>
                <a:ext uri="{FF2B5EF4-FFF2-40B4-BE49-F238E27FC236}">
                  <a16:creationId xmlns:a16="http://schemas.microsoft.com/office/drawing/2014/main" id="{FA305A53-B66C-465A-BB6A-BE7DD154EB73}"/>
                </a:ext>
              </a:extLst>
            </p:cNvPr>
            <p:cNvSpPr/>
            <p:nvPr/>
          </p:nvSpPr>
          <p:spPr>
            <a:xfrm>
              <a:off x="18099807" y="4380109"/>
              <a:ext cx="2429650" cy="47009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Ilegalidad</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118" name="Rectángulo 117">
              <a:extLst>
                <a:ext uri="{FF2B5EF4-FFF2-40B4-BE49-F238E27FC236}">
                  <a16:creationId xmlns:a16="http://schemas.microsoft.com/office/drawing/2014/main" id="{23BBE7B6-01AA-4399-885D-19E29F3B0CF9}"/>
                </a:ext>
              </a:extLst>
            </p:cNvPr>
            <p:cNvSpPr/>
            <p:nvPr/>
          </p:nvSpPr>
          <p:spPr>
            <a:xfrm>
              <a:off x="17759328" y="5580198"/>
              <a:ext cx="2770127" cy="47009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Informalidad</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119" name="Rectángulo 118">
              <a:extLst>
                <a:ext uri="{FF2B5EF4-FFF2-40B4-BE49-F238E27FC236}">
                  <a16:creationId xmlns:a16="http://schemas.microsoft.com/office/drawing/2014/main" id="{563E0EA0-903A-4CDB-9805-7FC8071D9061}"/>
                </a:ext>
              </a:extLst>
            </p:cNvPr>
            <p:cNvSpPr/>
            <p:nvPr/>
          </p:nvSpPr>
          <p:spPr>
            <a:xfrm>
              <a:off x="13012451" y="5135579"/>
              <a:ext cx="3539431" cy="82267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Mecanismos de control</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120" name="Picture 2" descr="Van El Ejemplo Urbano EPS 10 Del Vector Del Esquema Del Vehículo De  Transporte Ilustraciones Vectoriales, Clip Art Vectorizado Libre De  Derechos. Image 74684160.">
              <a:extLst>
                <a:ext uri="{FF2B5EF4-FFF2-40B4-BE49-F238E27FC236}">
                  <a16:creationId xmlns:a16="http://schemas.microsoft.com/office/drawing/2014/main" id="{CB0B26C9-E872-42A4-BE31-B009D6FED328}"/>
                </a:ext>
              </a:extLst>
            </p:cNvPr>
            <p:cNvPicPr>
              <a:picLocks noChangeAspect="1" noChangeArrowheads="1"/>
            </p:cNvPicPr>
            <p:nvPr/>
          </p:nvPicPr>
          <p:blipFill rotWithShape="1">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l="4477" t="25754" r="5472" b="27219"/>
            <a:stretch/>
          </p:blipFill>
          <p:spPr bwMode="auto">
            <a:xfrm>
              <a:off x="20789480" y="3627956"/>
              <a:ext cx="2429649" cy="1268834"/>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Minibus linear icon Royalty Free Vector Image - VectorStock">
              <a:extLst>
                <a:ext uri="{FF2B5EF4-FFF2-40B4-BE49-F238E27FC236}">
                  <a16:creationId xmlns:a16="http://schemas.microsoft.com/office/drawing/2014/main" id="{2F6BCD9A-61E7-41BA-9BB1-377CBA1FEE59}"/>
                </a:ext>
              </a:extLst>
            </p:cNvPr>
            <p:cNvPicPr>
              <a:picLocks noChangeAspect="1" noChangeArrowheads="1"/>
            </p:cNvPicPr>
            <p:nvPr/>
          </p:nvPicPr>
          <p:blipFill rotWithShape="1">
            <a:blip r:embed="rId45" cstate="print">
              <a:duotone>
                <a:schemeClr val="bg2">
                  <a:shade val="45000"/>
                  <a:satMod val="135000"/>
                </a:schemeClr>
                <a:prstClr val="white"/>
              </a:duotone>
              <a:extLst>
                <a:ext uri="{28A0092B-C50C-407E-A947-70E740481C1C}">
                  <a14:useLocalDpi xmlns:a14="http://schemas.microsoft.com/office/drawing/2010/main" val="0"/>
                </a:ext>
              </a:extLst>
            </a:blip>
            <a:srcRect l="11193" t="25288" r="10508" b="33517"/>
            <a:stretch/>
          </p:blipFill>
          <p:spPr bwMode="auto">
            <a:xfrm>
              <a:off x="20880974" y="4979239"/>
              <a:ext cx="2004495" cy="11389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o 8"/>
          <p:cNvGrpSpPr/>
          <p:nvPr/>
        </p:nvGrpSpPr>
        <p:grpSpPr>
          <a:xfrm>
            <a:off x="18110020" y="10877151"/>
            <a:ext cx="6032778" cy="1711811"/>
            <a:chOff x="12262067" y="14854828"/>
            <a:chExt cx="10091818" cy="2176827"/>
          </a:xfrm>
        </p:grpSpPr>
        <p:pic>
          <p:nvPicPr>
            <p:cNvPr id="123" name="Gráfico 30" descr="Sirena">
              <a:extLst>
                <a:ext uri="{FF2B5EF4-FFF2-40B4-BE49-F238E27FC236}">
                  <a16:creationId xmlns:a16="http://schemas.microsoft.com/office/drawing/2014/main" id="{527BB6EB-3E8B-49AB-B07B-5CE0D112A455}"/>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tretch>
              <a:fillRect/>
            </a:stretch>
          </p:blipFill>
          <p:spPr>
            <a:xfrm>
              <a:off x="13119964" y="14854828"/>
              <a:ext cx="1795830" cy="1795830"/>
            </a:xfrm>
            <a:prstGeom prst="rect">
              <a:avLst/>
            </a:prstGeom>
          </p:spPr>
        </p:pic>
        <p:sp>
          <p:nvSpPr>
            <p:cNvPr id="124" name="Rectángulo 123">
              <a:extLst>
                <a:ext uri="{FF2B5EF4-FFF2-40B4-BE49-F238E27FC236}">
                  <a16:creationId xmlns:a16="http://schemas.microsoft.com/office/drawing/2014/main" id="{FA305A53-B66C-465A-BB6A-BE7DD154EB73}"/>
                </a:ext>
              </a:extLst>
            </p:cNvPr>
            <p:cNvSpPr/>
            <p:nvPr/>
          </p:nvSpPr>
          <p:spPr>
            <a:xfrm>
              <a:off x="19924233" y="14913935"/>
              <a:ext cx="2429652" cy="46965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Ciclomotor</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125" name="Rectángulo 124">
              <a:extLst>
                <a:ext uri="{FF2B5EF4-FFF2-40B4-BE49-F238E27FC236}">
                  <a16:creationId xmlns:a16="http://schemas.microsoft.com/office/drawing/2014/main" id="{563E0EA0-903A-4CDB-9805-7FC8071D9061}"/>
                </a:ext>
              </a:extLst>
            </p:cNvPr>
            <p:cNvSpPr/>
            <p:nvPr/>
          </p:nvSpPr>
          <p:spPr>
            <a:xfrm>
              <a:off x="12262067" y="16209750"/>
              <a:ext cx="3539431" cy="82190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Mecanismos de control</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126" name="pasted-image.pdf">
              <a:extLst>
                <a:ext uri="{FF2B5EF4-FFF2-40B4-BE49-F238E27FC236}">
                  <a16:creationId xmlns:a16="http://schemas.microsoft.com/office/drawing/2014/main" id="{0015614B-95D7-4257-B518-0398175C751D}"/>
                </a:ext>
              </a:extLst>
            </p:cNvPr>
            <p:cNvPicPr>
              <a:picLocks noChangeAspect="1"/>
            </p:cNvPicPr>
            <p:nvPr/>
          </p:nvPicPr>
          <p:blipFill>
            <a:blip r:embed="rId46"/>
            <a:stretch>
              <a:fillRect/>
            </a:stretch>
          </p:blipFill>
          <p:spPr>
            <a:xfrm>
              <a:off x="17434617" y="15116470"/>
              <a:ext cx="2124156" cy="1597811"/>
            </a:xfrm>
            <a:prstGeom prst="rect">
              <a:avLst/>
            </a:prstGeom>
            <a:ln w="12700">
              <a:miter lim="400000"/>
            </a:ln>
          </p:spPr>
        </p:pic>
        <p:sp>
          <p:nvSpPr>
            <p:cNvPr id="127" name="Rectángulo 126">
              <a:extLst>
                <a:ext uri="{FF2B5EF4-FFF2-40B4-BE49-F238E27FC236}">
                  <a16:creationId xmlns:a16="http://schemas.microsoft.com/office/drawing/2014/main" id="{04906BBE-3BEE-461C-918F-0B76D96BFC82}"/>
                </a:ext>
              </a:extLst>
            </p:cNvPr>
            <p:cNvSpPr/>
            <p:nvPr/>
          </p:nvSpPr>
          <p:spPr>
            <a:xfrm>
              <a:off x="19924233" y="15592694"/>
              <a:ext cx="2429652" cy="46965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err="1">
                  <a:solidFill>
                    <a:schemeClr val="bg1"/>
                  </a:solidFill>
                  <a:effectLst>
                    <a:outerShdw blurRad="38100" dist="38100" dir="2700000" algn="tl">
                      <a:srgbClr val="000000">
                        <a:alpha val="43137"/>
                      </a:srgbClr>
                    </a:outerShdw>
                  </a:effectLst>
                  <a:latin typeface="+mn-lt"/>
                </a:rPr>
                <a:t>Tricimoto</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128" name="Rectángulo 127">
              <a:extLst>
                <a:ext uri="{FF2B5EF4-FFF2-40B4-BE49-F238E27FC236}">
                  <a16:creationId xmlns:a16="http://schemas.microsoft.com/office/drawing/2014/main" id="{ECD2C9F2-2DDA-40E4-B264-151403799FF7}"/>
                </a:ext>
              </a:extLst>
            </p:cNvPr>
            <p:cNvSpPr/>
            <p:nvPr/>
          </p:nvSpPr>
          <p:spPr>
            <a:xfrm>
              <a:off x="19924233" y="16271450"/>
              <a:ext cx="2429652" cy="46965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Cuadriciclo</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spTree>
    <p:extLst>
      <p:ext uri="{BB962C8B-B14F-4D97-AF65-F5344CB8AC3E}">
        <p14:creationId xmlns:p14="http://schemas.microsoft.com/office/powerpoint/2010/main" val="27090785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MX" sz="5400" dirty="0"/>
              <a:t>SEGURIDAD VIAL - VELOCIDAD</a:t>
            </a:r>
          </a:p>
        </p:txBody>
      </p:sp>
      <p:sp>
        <p:nvSpPr>
          <p:cNvPr id="52" name="Google Shape;130;p2"/>
          <p:cNvSpPr txBox="1"/>
          <p:nvPr/>
        </p:nvSpPr>
        <p:spPr>
          <a:xfrm>
            <a:off x="1048004" y="2306390"/>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54" name="Google Shape;140;p2"/>
          <p:cNvSpPr/>
          <p:nvPr/>
        </p:nvSpPr>
        <p:spPr>
          <a:xfrm>
            <a:off x="834698" y="609372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5" name="Google Shape;141;p2"/>
          <p:cNvSpPr/>
          <p:nvPr/>
        </p:nvSpPr>
        <p:spPr>
          <a:xfrm>
            <a:off x="4095332" y="609372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6" name="Google Shape;142;p2"/>
          <p:cNvSpPr/>
          <p:nvPr/>
        </p:nvSpPr>
        <p:spPr>
          <a:xfrm>
            <a:off x="7239116" y="609372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7" name="Google Shape;143;p2"/>
          <p:cNvSpPr/>
          <p:nvPr/>
        </p:nvSpPr>
        <p:spPr>
          <a:xfrm>
            <a:off x="1437491" y="2939421"/>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58" name="Google Shape;144;p2"/>
          <p:cNvSpPr txBox="1"/>
          <p:nvPr/>
        </p:nvSpPr>
        <p:spPr>
          <a:xfrm>
            <a:off x="1386865" y="3618649"/>
            <a:ext cx="3998356" cy="2273968"/>
          </a:xfrm>
          <a:prstGeom prst="rect">
            <a:avLst/>
          </a:prstGeom>
          <a:noFill/>
          <a:ln>
            <a:noFill/>
          </a:ln>
        </p:spPr>
        <p:txBody>
          <a:bodyPr spcFirstLastPara="1" wrap="square" lIns="45700" tIns="45700" rIns="45700" bIns="45700" anchor="t" anchorCtr="0">
            <a:noAutofit/>
          </a:bodyPr>
          <a:lstStyle/>
          <a:p>
            <a:pPr marL="342900" marR="0" lvl="0" indent="-342900" algn="l" rtl="0">
              <a:lnSpc>
                <a:spcPct val="90000"/>
              </a:lnSpc>
              <a:spcBef>
                <a:spcPts val="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Velocidades promedio.</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Información de siniestralidad por corredores, actor vial, franjas horarias. </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Históricos de comparendos y puestos de control</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59" name="Google Shape;145;p2"/>
          <p:cNvSpPr/>
          <p:nvPr/>
        </p:nvSpPr>
        <p:spPr>
          <a:xfrm>
            <a:off x="6445384" y="2933291"/>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60" name="Google Shape;146;p2"/>
          <p:cNvSpPr txBox="1"/>
          <p:nvPr/>
        </p:nvSpPr>
        <p:spPr>
          <a:xfrm>
            <a:off x="5501929" y="3534175"/>
            <a:ext cx="2894721" cy="2531576"/>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Puestos de control SETRA.</a:t>
            </a:r>
            <a:endParaRPr/>
          </a:p>
          <a:p>
            <a:pPr marL="0" marR="0" lvl="0" indent="0" algn="r"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Controles disuasorios.</a:t>
            </a:r>
            <a:endParaRPr/>
          </a:p>
          <a:p>
            <a:pPr marL="0" marR="0" lvl="0" indent="0" algn="r"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Imposición de C.29 comparenderas.</a:t>
            </a:r>
            <a:endParaRPr/>
          </a:p>
          <a:p>
            <a:pPr marL="0" marR="0" lvl="0" indent="0" algn="r"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Imposición de C.29 cámaras salvavidas.</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cxnSp>
        <p:nvCxnSpPr>
          <p:cNvPr id="61" name="Google Shape;147;p2"/>
          <p:cNvCxnSpPr/>
          <p:nvPr/>
        </p:nvCxnSpPr>
        <p:spPr>
          <a:xfrm rot="10800000" flipH="1">
            <a:off x="8458463" y="3574903"/>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62" name="Google Shape;148;p2"/>
          <p:cNvSpPr txBox="1"/>
          <p:nvPr/>
        </p:nvSpPr>
        <p:spPr>
          <a:xfrm>
            <a:off x="8598326" y="3529217"/>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455</a:t>
            </a:r>
            <a:endParaRPr/>
          </a:p>
          <a:p>
            <a:pPr marL="0" marR="0" lvl="0" indent="0" algn="l" rtl="0">
              <a:lnSpc>
                <a:spcPct val="90000"/>
              </a:lnSpc>
              <a:spcBef>
                <a:spcPts val="600"/>
              </a:spcBef>
              <a:spcAft>
                <a:spcPts val="0"/>
              </a:spcAft>
              <a:buClr>
                <a:srgbClr val="494E54"/>
              </a:buClr>
              <a:buSzPts val="2200"/>
              <a:buFont typeface="Arial"/>
              <a:buNone/>
            </a:pPr>
            <a:endParaRPr sz="22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155</a:t>
            </a:r>
            <a:endParaRPr/>
          </a:p>
          <a:p>
            <a:pPr marL="0" marR="0" lvl="0" indent="0" algn="l"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3.696</a:t>
            </a:r>
            <a:endParaRPr/>
          </a:p>
          <a:p>
            <a:pPr marL="0" marR="0" lvl="0" indent="0" algn="l" rtl="0">
              <a:lnSpc>
                <a:spcPct val="90000"/>
              </a:lnSpc>
              <a:spcBef>
                <a:spcPts val="600"/>
              </a:spcBef>
              <a:spcAft>
                <a:spcPts val="0"/>
              </a:spcAft>
              <a:buClr>
                <a:srgbClr val="494E54"/>
              </a:buClr>
              <a:buSzPts val="2200"/>
              <a:buFont typeface="Arial"/>
              <a:buNone/>
            </a:pPr>
            <a:endParaRPr sz="22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70.085</a:t>
            </a:r>
            <a:endParaRPr sz="22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200"/>
              <a:buFont typeface="Arial"/>
              <a:buNone/>
            </a:pPr>
            <a:endParaRPr sz="2200" b="0" i="0" u="none" strike="noStrike" cap="none">
              <a:solidFill>
                <a:srgbClr val="7F7F7F"/>
              </a:solidFill>
              <a:latin typeface="Arial"/>
              <a:ea typeface="Arial"/>
              <a:cs typeface="Arial"/>
              <a:sym typeface="Arial"/>
            </a:endParaRPr>
          </a:p>
        </p:txBody>
      </p:sp>
      <p:sp>
        <p:nvSpPr>
          <p:cNvPr id="63" name="Google Shape;154;p2"/>
          <p:cNvSpPr txBox="1"/>
          <p:nvPr/>
        </p:nvSpPr>
        <p:spPr>
          <a:xfrm>
            <a:off x="4267620" y="8652158"/>
            <a:ext cx="23628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800" b="0" i="0" u="none" strike="noStrike" cap="none">
                <a:solidFill>
                  <a:srgbClr val="53585F"/>
                </a:solidFill>
                <a:latin typeface="Arial"/>
                <a:ea typeface="Arial"/>
                <a:cs typeface="Arial"/>
                <a:sym typeface="Arial"/>
              </a:rPr>
              <a:t>Fuente:</a:t>
            </a:r>
            <a:r>
              <a:rPr lang="es-MX" sz="1800">
                <a:solidFill>
                  <a:srgbClr val="53585F"/>
                </a:solidFill>
              </a:rPr>
              <a:t>SCTT-SDM</a:t>
            </a:r>
            <a:r>
              <a:rPr lang="es-MX" sz="1800" b="0" i="0" u="none" strike="noStrike" cap="none">
                <a:solidFill>
                  <a:srgbClr val="53585F"/>
                </a:solidFill>
                <a:latin typeface="Arial"/>
                <a:ea typeface="Arial"/>
                <a:cs typeface="Arial"/>
                <a:sym typeface="Arial"/>
              </a:rPr>
              <a:t>.</a:t>
            </a:r>
            <a:endParaRPr sz="1800" b="0" i="0" u="none" strike="noStrike" cap="none">
              <a:solidFill>
                <a:srgbClr val="000000"/>
              </a:solidFill>
              <a:latin typeface="Trebuchet MS"/>
              <a:ea typeface="Trebuchet MS"/>
              <a:cs typeface="Trebuchet MS"/>
              <a:sym typeface="Trebuchet MS"/>
            </a:endParaRPr>
          </a:p>
        </p:txBody>
      </p:sp>
      <p:sp>
        <p:nvSpPr>
          <p:cNvPr id="64" name="Google Shape;181;p2"/>
          <p:cNvSpPr/>
          <p:nvPr/>
        </p:nvSpPr>
        <p:spPr>
          <a:xfrm>
            <a:off x="209025" y="233267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76" name="Google Shape;186;p2"/>
          <p:cNvPicPr preferRelativeResize="0"/>
          <p:nvPr/>
        </p:nvPicPr>
        <p:blipFill rotWithShape="1">
          <a:blip r:embed="rId2">
            <a:alphaModFix/>
          </a:blip>
          <a:srcRect/>
          <a:stretch/>
        </p:blipFill>
        <p:spPr>
          <a:xfrm>
            <a:off x="828542" y="6085322"/>
            <a:ext cx="3093496" cy="2039725"/>
          </a:xfrm>
          <a:prstGeom prst="rect">
            <a:avLst/>
          </a:prstGeom>
          <a:noFill/>
          <a:ln>
            <a:noFill/>
          </a:ln>
        </p:spPr>
      </p:pic>
      <p:pic>
        <p:nvPicPr>
          <p:cNvPr id="77" name="Google Shape;187;p2"/>
          <p:cNvPicPr preferRelativeResize="0"/>
          <p:nvPr/>
        </p:nvPicPr>
        <p:blipFill rotWithShape="1">
          <a:blip r:embed="rId3">
            <a:alphaModFix/>
          </a:blip>
          <a:srcRect/>
          <a:stretch/>
        </p:blipFill>
        <p:spPr>
          <a:xfrm>
            <a:off x="4001868" y="6097433"/>
            <a:ext cx="3151687" cy="2057094"/>
          </a:xfrm>
          <a:prstGeom prst="rect">
            <a:avLst/>
          </a:prstGeom>
          <a:noFill/>
          <a:ln>
            <a:noFill/>
          </a:ln>
        </p:spPr>
      </p:pic>
      <p:pic>
        <p:nvPicPr>
          <p:cNvPr id="78" name="Google Shape;188;p2"/>
          <p:cNvPicPr preferRelativeResize="0"/>
          <p:nvPr/>
        </p:nvPicPr>
        <p:blipFill rotWithShape="1">
          <a:blip r:embed="rId4">
            <a:alphaModFix/>
          </a:blip>
          <a:srcRect/>
          <a:stretch/>
        </p:blipFill>
        <p:spPr>
          <a:xfrm>
            <a:off x="7243962" y="6103641"/>
            <a:ext cx="3001968" cy="2122867"/>
          </a:xfrm>
          <a:prstGeom prst="rect">
            <a:avLst/>
          </a:prstGeom>
          <a:noFill/>
          <a:ln>
            <a:noFill/>
          </a:ln>
        </p:spPr>
      </p:pic>
      <p:sp>
        <p:nvSpPr>
          <p:cNvPr id="80" name="Google Shape;270;p2"/>
          <p:cNvSpPr txBox="1"/>
          <p:nvPr/>
        </p:nvSpPr>
        <p:spPr>
          <a:xfrm>
            <a:off x="1437491" y="9165128"/>
            <a:ext cx="8394074" cy="390466"/>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C29 - </a:t>
            </a:r>
            <a:r>
              <a:rPr lang="es-MX" sz="1600" dirty="0">
                <a:solidFill>
                  <a:srgbClr val="53585F"/>
                </a:solidFill>
                <a:latin typeface="Arial"/>
                <a:cs typeface="Arial"/>
                <a:sym typeface="Arial"/>
              </a:rPr>
              <a:t>Conducir un vehículo a velocidad superior a la máxima permitida.</a:t>
            </a:r>
          </a:p>
        </p:txBody>
      </p:sp>
      <p:sp>
        <p:nvSpPr>
          <p:cNvPr id="81" name="Google Shape;139;p2"/>
          <p:cNvSpPr txBox="1"/>
          <p:nvPr/>
        </p:nvSpPr>
        <p:spPr>
          <a:xfrm>
            <a:off x="12771495" y="8377940"/>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82" name="Google Shape;155;p2" descr="Imagen"/>
          <p:cNvPicPr preferRelativeResize="0"/>
          <p:nvPr/>
        </p:nvPicPr>
        <p:blipFill rotWithShape="1">
          <a:blip r:embed="rId5">
            <a:alphaModFix/>
          </a:blip>
          <a:srcRect/>
          <a:stretch/>
        </p:blipFill>
        <p:spPr>
          <a:xfrm>
            <a:off x="14100955" y="5177849"/>
            <a:ext cx="942799" cy="942798"/>
          </a:xfrm>
          <a:prstGeom prst="rect">
            <a:avLst/>
          </a:prstGeom>
          <a:noFill/>
          <a:ln>
            <a:noFill/>
          </a:ln>
        </p:spPr>
      </p:pic>
      <p:pic>
        <p:nvPicPr>
          <p:cNvPr id="83" name="Google Shape;156;p2" descr="Imagen"/>
          <p:cNvPicPr preferRelativeResize="0"/>
          <p:nvPr/>
        </p:nvPicPr>
        <p:blipFill rotWithShape="1">
          <a:blip r:embed="rId6">
            <a:alphaModFix/>
          </a:blip>
          <a:srcRect/>
          <a:stretch/>
        </p:blipFill>
        <p:spPr>
          <a:xfrm>
            <a:off x="17764062" y="5148056"/>
            <a:ext cx="942799" cy="942799"/>
          </a:xfrm>
          <a:prstGeom prst="rect">
            <a:avLst/>
          </a:prstGeom>
          <a:noFill/>
          <a:ln>
            <a:noFill/>
          </a:ln>
        </p:spPr>
      </p:pic>
      <p:pic>
        <p:nvPicPr>
          <p:cNvPr id="84" name="Google Shape;157;p2" descr="Imagen"/>
          <p:cNvPicPr preferRelativeResize="0"/>
          <p:nvPr/>
        </p:nvPicPr>
        <p:blipFill rotWithShape="1">
          <a:blip r:embed="rId7">
            <a:alphaModFix/>
          </a:blip>
          <a:srcRect/>
          <a:stretch/>
        </p:blipFill>
        <p:spPr>
          <a:xfrm>
            <a:off x="21298247" y="5225360"/>
            <a:ext cx="942799" cy="942799"/>
          </a:xfrm>
          <a:prstGeom prst="rect">
            <a:avLst/>
          </a:prstGeom>
          <a:noFill/>
          <a:ln>
            <a:noFill/>
          </a:ln>
        </p:spPr>
      </p:pic>
      <p:cxnSp>
        <p:nvCxnSpPr>
          <p:cNvPr id="85" name="Google Shape;160;p2"/>
          <p:cNvCxnSpPr/>
          <p:nvPr/>
        </p:nvCxnSpPr>
        <p:spPr>
          <a:xfrm rot="10800000" flipH="1">
            <a:off x="16537937" y="4347082"/>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6" name="Google Shape;161;p2"/>
          <p:cNvSpPr txBox="1"/>
          <p:nvPr/>
        </p:nvSpPr>
        <p:spPr>
          <a:xfrm>
            <a:off x="12305596" y="6028704"/>
            <a:ext cx="4394971" cy="236025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Coordinar con SETRA la disponibilidad real de recurso policial para controles de velocidad con el fin de priorizar y programar eficaz y acertadamente el recurso.</a:t>
            </a:r>
            <a:endParaRPr sz="2400" b="0" i="0" u="none" strike="noStrike" cap="none">
              <a:solidFill>
                <a:srgbClr val="494E54"/>
              </a:solidFill>
              <a:latin typeface="Arial"/>
              <a:ea typeface="Arial"/>
              <a:cs typeface="Arial"/>
              <a:sym typeface="Arial"/>
            </a:endParaRPr>
          </a:p>
        </p:txBody>
      </p:sp>
      <p:sp>
        <p:nvSpPr>
          <p:cNvPr id="87" name="Google Shape;162;p2"/>
          <p:cNvSpPr txBox="1"/>
          <p:nvPr/>
        </p:nvSpPr>
        <p:spPr>
          <a:xfrm>
            <a:off x="16607886" y="6120647"/>
            <a:ext cx="3485168" cy="236025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Desarrollo de proyectos de investigación que sirvan como insumo para mejoras en la estrategia de control de velocidad.</a:t>
            </a:r>
            <a:endParaRPr sz="2400" b="0" i="0" u="none" strike="noStrike" cap="none">
              <a:solidFill>
                <a:srgbClr val="494E54"/>
              </a:solidFill>
              <a:latin typeface="Arial"/>
              <a:ea typeface="Arial"/>
              <a:cs typeface="Arial"/>
              <a:sym typeface="Arial"/>
            </a:endParaRPr>
          </a:p>
        </p:txBody>
      </p:sp>
      <p:sp>
        <p:nvSpPr>
          <p:cNvPr id="88" name="Google Shape;163;p2"/>
          <p:cNvSpPr txBox="1"/>
          <p:nvPr/>
        </p:nvSpPr>
        <p:spPr>
          <a:xfrm>
            <a:off x="20195505" y="6085322"/>
            <a:ext cx="3371604" cy="236025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Aportar a las políticas del Distrito como Visión Cero y PDSV por medio de controles sobre los principales corredores viales.</a:t>
            </a:r>
            <a:endParaRPr sz="2400" b="0" i="0" u="none" strike="noStrike" cap="none">
              <a:solidFill>
                <a:srgbClr val="494E54"/>
              </a:solidFill>
              <a:latin typeface="Arial"/>
              <a:ea typeface="Arial"/>
              <a:cs typeface="Arial"/>
              <a:sym typeface="Arial"/>
            </a:endParaRPr>
          </a:p>
        </p:txBody>
      </p:sp>
      <p:cxnSp>
        <p:nvCxnSpPr>
          <p:cNvPr id="89" name="Google Shape;164;p2"/>
          <p:cNvCxnSpPr/>
          <p:nvPr/>
        </p:nvCxnSpPr>
        <p:spPr>
          <a:xfrm rot="10800000" flipH="1">
            <a:off x="20093055" y="4380709"/>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90" name="Google Shape;182;p2"/>
          <p:cNvSpPr/>
          <p:nvPr/>
        </p:nvSpPr>
        <p:spPr>
          <a:xfrm>
            <a:off x="23293405" y="8303674"/>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91" name="Google Shape;183;p2"/>
          <p:cNvSpPr/>
          <p:nvPr/>
        </p:nvSpPr>
        <p:spPr>
          <a:xfrm>
            <a:off x="13045434" y="4424660"/>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2" name="Google Shape;184;p2"/>
          <p:cNvSpPr/>
          <p:nvPr/>
        </p:nvSpPr>
        <p:spPr>
          <a:xfrm>
            <a:off x="16781894" y="443492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3" name="Google Shape;185;p2"/>
          <p:cNvSpPr/>
          <p:nvPr/>
        </p:nvSpPr>
        <p:spPr>
          <a:xfrm>
            <a:off x="20171348" y="4434762"/>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33040677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MX" sz="5400" dirty="0"/>
              <a:t>SEGURIDAD VIAL - EMBRIAGUEZ</a:t>
            </a:r>
          </a:p>
        </p:txBody>
      </p:sp>
      <p:sp>
        <p:nvSpPr>
          <p:cNvPr id="32" name="Google Shape;200;p3"/>
          <p:cNvSpPr txBox="1"/>
          <p:nvPr/>
        </p:nvSpPr>
        <p:spPr>
          <a:xfrm>
            <a:off x="1224094" y="2488843"/>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4" name="Google Shape;210;p3"/>
          <p:cNvSpPr/>
          <p:nvPr/>
        </p:nvSpPr>
        <p:spPr>
          <a:xfrm>
            <a:off x="1010788" y="6276178"/>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5" name="Google Shape;211;p3"/>
          <p:cNvSpPr/>
          <p:nvPr/>
        </p:nvSpPr>
        <p:spPr>
          <a:xfrm>
            <a:off x="4271422" y="6276178"/>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6" name="Google Shape;212;p3"/>
          <p:cNvSpPr/>
          <p:nvPr/>
        </p:nvSpPr>
        <p:spPr>
          <a:xfrm>
            <a:off x="7415206" y="6276178"/>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7" name="Google Shape;213;p3"/>
          <p:cNvSpPr/>
          <p:nvPr/>
        </p:nvSpPr>
        <p:spPr>
          <a:xfrm>
            <a:off x="1613581" y="3121874"/>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38" name="Google Shape;214;p3"/>
          <p:cNvSpPr/>
          <p:nvPr/>
        </p:nvSpPr>
        <p:spPr>
          <a:xfrm>
            <a:off x="6621474" y="3115744"/>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39" name="Google Shape;215;p3"/>
          <p:cNvSpPr txBox="1"/>
          <p:nvPr/>
        </p:nvSpPr>
        <p:spPr>
          <a:xfrm>
            <a:off x="5512433" y="3716628"/>
            <a:ext cx="3060307" cy="2531576"/>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000"/>
              <a:buFont typeface="Arial"/>
              <a:buNone/>
            </a:pPr>
            <a:r>
              <a:rPr lang="es-MX" sz="2000" b="0" i="0" u="none" strike="noStrike" cap="none">
                <a:solidFill>
                  <a:srgbClr val="7F7F7F"/>
                </a:solidFill>
                <a:latin typeface="Arial"/>
                <a:ea typeface="Arial"/>
                <a:cs typeface="Arial"/>
                <a:sym typeface="Arial"/>
              </a:rPr>
              <a:t>Comparendos F.</a:t>
            </a:r>
            <a:br>
              <a:rPr lang="es-MX" sz="2000" b="0" i="0" u="none" strike="noStrike" cap="none">
                <a:solidFill>
                  <a:srgbClr val="7F7F7F"/>
                </a:solidFill>
                <a:latin typeface="Arial"/>
                <a:ea typeface="Arial"/>
                <a:cs typeface="Arial"/>
                <a:sym typeface="Arial"/>
              </a:rPr>
            </a:br>
            <a:r>
              <a:rPr lang="es-MX" sz="2000" b="0" i="0" u="none" strike="noStrike" cap="none">
                <a:solidFill>
                  <a:srgbClr val="7F7F7F"/>
                </a:solidFill>
                <a:latin typeface="Arial"/>
                <a:ea typeface="Arial"/>
                <a:cs typeface="Arial"/>
                <a:sym typeface="Arial"/>
              </a:rPr>
              <a:t>Inmovilizaciones por infracción F.</a:t>
            </a:r>
            <a:endParaRPr/>
          </a:p>
          <a:p>
            <a:pPr marL="0" marR="0" lvl="0" indent="0" algn="r" rtl="0">
              <a:lnSpc>
                <a:spcPct val="90000"/>
              </a:lnSpc>
              <a:spcBef>
                <a:spcPts val="600"/>
              </a:spcBef>
              <a:spcAft>
                <a:spcPts val="0"/>
              </a:spcAft>
              <a:buClr>
                <a:srgbClr val="7F7F7F"/>
              </a:buClr>
              <a:buSzPts val="2000"/>
              <a:buFont typeface="Arial"/>
              <a:buNone/>
            </a:pPr>
            <a:r>
              <a:rPr lang="es-MX" sz="2000" b="0" i="0" u="none" strike="noStrike" cap="none">
                <a:solidFill>
                  <a:srgbClr val="7F7F7F"/>
                </a:solidFill>
                <a:latin typeface="Arial"/>
                <a:ea typeface="Arial"/>
                <a:cs typeface="Arial"/>
                <a:sym typeface="Arial"/>
              </a:rPr>
              <a:t>Cantidad de tamizajes efectuados 1er turno.</a:t>
            </a:r>
            <a:endParaRPr/>
          </a:p>
          <a:p>
            <a:pPr marL="0" marR="0" lvl="0" indent="0" algn="r" rtl="0">
              <a:lnSpc>
                <a:spcPct val="90000"/>
              </a:lnSpc>
              <a:spcBef>
                <a:spcPts val="600"/>
              </a:spcBef>
              <a:spcAft>
                <a:spcPts val="0"/>
              </a:spcAft>
              <a:buClr>
                <a:srgbClr val="7F7F7F"/>
              </a:buClr>
              <a:buSzPts val="2000"/>
              <a:buFont typeface="Arial"/>
              <a:buNone/>
            </a:pPr>
            <a:r>
              <a:rPr lang="es-MX" sz="2000" b="0" i="0" u="none" strike="noStrike" cap="none">
                <a:solidFill>
                  <a:srgbClr val="7F7F7F"/>
                </a:solidFill>
                <a:latin typeface="Arial"/>
                <a:ea typeface="Arial"/>
                <a:cs typeface="Arial"/>
                <a:sym typeface="Arial"/>
              </a:rPr>
              <a:t>Tamizajes positivos 1er turno.</a:t>
            </a:r>
            <a:endParaRPr/>
          </a:p>
          <a:p>
            <a:pPr marL="0" marR="0" lvl="0" indent="0" algn="r" rtl="0">
              <a:lnSpc>
                <a:spcPct val="90000"/>
              </a:lnSpc>
              <a:spcBef>
                <a:spcPts val="600"/>
              </a:spcBef>
              <a:spcAft>
                <a:spcPts val="0"/>
              </a:spcAft>
              <a:buClr>
                <a:srgbClr val="7F7F7F"/>
              </a:buClr>
              <a:buSzPts val="2000"/>
              <a:buFont typeface="Arial"/>
              <a:buNone/>
            </a:pPr>
            <a:r>
              <a:rPr lang="es-MX" sz="2000" b="0" i="0" u="none" strike="noStrike" cap="none">
                <a:solidFill>
                  <a:srgbClr val="7F7F7F"/>
                </a:solidFill>
                <a:latin typeface="Arial"/>
                <a:ea typeface="Arial"/>
                <a:cs typeface="Arial"/>
                <a:sym typeface="Arial"/>
              </a:rPr>
              <a:t>Lic. Retenidas 1er turno.</a:t>
            </a:r>
            <a:endParaRPr sz="2000" b="0" i="0" u="none" strike="noStrike" cap="none">
              <a:solidFill>
                <a:srgbClr val="7F7F7F"/>
              </a:solidFill>
              <a:latin typeface="Arial"/>
              <a:ea typeface="Arial"/>
              <a:cs typeface="Arial"/>
              <a:sym typeface="Arial"/>
            </a:endParaRPr>
          </a:p>
        </p:txBody>
      </p:sp>
      <p:cxnSp>
        <p:nvCxnSpPr>
          <p:cNvPr id="40" name="Google Shape;216;p3"/>
          <p:cNvCxnSpPr/>
          <p:nvPr/>
        </p:nvCxnSpPr>
        <p:spPr>
          <a:xfrm rot="10800000" flipH="1">
            <a:off x="8634553" y="3757356"/>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41" name="Google Shape;217;p3"/>
          <p:cNvSpPr txBox="1"/>
          <p:nvPr/>
        </p:nvSpPr>
        <p:spPr>
          <a:xfrm>
            <a:off x="8774416" y="3711669"/>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1.543</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2" name="Google Shape;226;p3"/>
          <p:cNvSpPr txBox="1"/>
          <p:nvPr/>
        </p:nvSpPr>
        <p:spPr>
          <a:xfrm>
            <a:off x="3053749" y="8330474"/>
            <a:ext cx="5248227" cy="421264"/>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800" b="0" i="0" u="none" strike="noStrike" cap="none">
                <a:solidFill>
                  <a:srgbClr val="53585F"/>
                </a:solidFill>
                <a:latin typeface="Arial"/>
                <a:ea typeface="Arial"/>
                <a:cs typeface="Arial"/>
                <a:sym typeface="Arial"/>
              </a:rPr>
              <a:t>Fuente: SICON SDM. *Base primer turno SETRA.</a:t>
            </a:r>
            <a:endParaRPr sz="1800" b="0" i="0" u="none" strike="noStrike" cap="none">
              <a:solidFill>
                <a:srgbClr val="000000"/>
              </a:solidFill>
              <a:latin typeface="Trebuchet MS"/>
              <a:ea typeface="Trebuchet MS"/>
              <a:cs typeface="Trebuchet MS"/>
              <a:sym typeface="Trebuchet MS"/>
            </a:endParaRPr>
          </a:p>
        </p:txBody>
      </p:sp>
      <p:sp>
        <p:nvSpPr>
          <p:cNvPr id="43" name="Google Shape;249;p3"/>
          <p:cNvSpPr/>
          <p:nvPr/>
        </p:nvSpPr>
        <p:spPr>
          <a:xfrm>
            <a:off x="385115" y="2515129"/>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sp>
        <p:nvSpPr>
          <p:cNvPr id="44" name="Google Shape;258;p3"/>
          <p:cNvSpPr txBox="1"/>
          <p:nvPr/>
        </p:nvSpPr>
        <p:spPr>
          <a:xfrm>
            <a:off x="1562955" y="3801102"/>
            <a:ext cx="3998356" cy="2273968"/>
          </a:xfrm>
          <a:prstGeom prst="rect">
            <a:avLst/>
          </a:prstGeom>
          <a:noFill/>
          <a:ln>
            <a:noFill/>
          </a:ln>
        </p:spPr>
        <p:txBody>
          <a:bodyPr spcFirstLastPara="1" wrap="square" lIns="45700" tIns="45700" rIns="45700" bIns="45700" anchor="t" anchorCtr="0">
            <a:noAutofit/>
          </a:bodyPr>
          <a:lstStyle/>
          <a:p>
            <a:pPr marL="342900" marR="0" lvl="0" indent="-342900" algn="l" rtl="0">
              <a:lnSpc>
                <a:spcPct val="90000"/>
              </a:lnSpc>
              <a:spcBef>
                <a:spcPts val="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Información de siniestralidad.</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Cantidad de tamizajes aplicados y positivos por grado</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Cantidad de licencias retenidas. </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Cantidad de comparendos e inmovilizaciones.</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5" name="Google Shape;259;p3"/>
          <p:cNvSpPr txBox="1"/>
          <p:nvPr/>
        </p:nvSpPr>
        <p:spPr>
          <a:xfrm>
            <a:off x="8774416" y="4213680"/>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1.504</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6" name="Google Shape;260;p3"/>
          <p:cNvSpPr txBox="1"/>
          <p:nvPr/>
        </p:nvSpPr>
        <p:spPr>
          <a:xfrm>
            <a:off x="8771428" y="4824401"/>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10.587*</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7" name="Google Shape;261;p3"/>
          <p:cNvSpPr txBox="1"/>
          <p:nvPr/>
        </p:nvSpPr>
        <p:spPr>
          <a:xfrm>
            <a:off x="8795250" y="5282712"/>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400*</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8" name="Google Shape;262;p3"/>
          <p:cNvSpPr txBox="1"/>
          <p:nvPr/>
        </p:nvSpPr>
        <p:spPr>
          <a:xfrm>
            <a:off x="8774416" y="5783196"/>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82*</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pic>
        <p:nvPicPr>
          <p:cNvPr id="49" name="Google Shape;264;p3"/>
          <p:cNvPicPr preferRelativeResize="0"/>
          <p:nvPr/>
        </p:nvPicPr>
        <p:blipFill>
          <a:blip r:embed="rId2">
            <a:alphaModFix/>
          </a:blip>
          <a:stretch>
            <a:fillRect/>
          </a:stretch>
        </p:blipFill>
        <p:spPr>
          <a:xfrm>
            <a:off x="965930" y="6117318"/>
            <a:ext cx="3060300" cy="2273975"/>
          </a:xfrm>
          <a:prstGeom prst="rect">
            <a:avLst/>
          </a:prstGeom>
          <a:noFill/>
          <a:ln>
            <a:noFill/>
          </a:ln>
        </p:spPr>
      </p:pic>
      <p:pic>
        <p:nvPicPr>
          <p:cNvPr id="50" name="Google Shape;265;p3"/>
          <p:cNvPicPr preferRelativeResize="0"/>
          <p:nvPr/>
        </p:nvPicPr>
        <p:blipFill>
          <a:blip r:embed="rId3">
            <a:alphaModFix/>
          </a:blip>
          <a:stretch>
            <a:fillRect/>
          </a:stretch>
        </p:blipFill>
        <p:spPr>
          <a:xfrm>
            <a:off x="4271430" y="6235993"/>
            <a:ext cx="2921625" cy="2155300"/>
          </a:xfrm>
          <a:prstGeom prst="rect">
            <a:avLst/>
          </a:prstGeom>
          <a:noFill/>
          <a:ln w="9525" cap="flat" cmpd="sng">
            <a:solidFill>
              <a:srgbClr val="7F7F7F"/>
            </a:solidFill>
            <a:prstDash val="solid"/>
            <a:miter lim="8000"/>
            <a:headEnd type="none" w="sm" len="sm"/>
            <a:tailEnd type="none" w="sm" len="sm"/>
          </a:ln>
        </p:spPr>
      </p:pic>
      <p:pic>
        <p:nvPicPr>
          <p:cNvPr id="51" name="Google Shape;266;p3"/>
          <p:cNvPicPr preferRelativeResize="0"/>
          <p:nvPr/>
        </p:nvPicPr>
        <p:blipFill>
          <a:blip r:embed="rId4">
            <a:alphaModFix/>
          </a:blip>
          <a:stretch>
            <a:fillRect/>
          </a:stretch>
        </p:blipFill>
        <p:spPr>
          <a:xfrm>
            <a:off x="7438255" y="6219268"/>
            <a:ext cx="3158625" cy="2155300"/>
          </a:xfrm>
          <a:prstGeom prst="rect">
            <a:avLst/>
          </a:prstGeom>
          <a:noFill/>
          <a:ln w="9525" cap="flat" cmpd="sng">
            <a:solidFill>
              <a:srgbClr val="7F7F7F"/>
            </a:solidFill>
            <a:prstDash val="solid"/>
            <a:miter lim="8000"/>
            <a:headEnd type="none" w="sm" len="sm"/>
            <a:tailEnd type="none" w="sm" len="sm"/>
          </a:ln>
        </p:spPr>
      </p:pic>
      <p:sp>
        <p:nvSpPr>
          <p:cNvPr id="53" name="Google Shape;270;p2"/>
          <p:cNvSpPr txBox="1"/>
          <p:nvPr/>
        </p:nvSpPr>
        <p:spPr>
          <a:xfrm>
            <a:off x="1437491" y="9165128"/>
            <a:ext cx="8394074" cy="390466"/>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F - </a:t>
            </a:r>
            <a:r>
              <a:rPr lang="es-MX" sz="1600" dirty="0">
                <a:solidFill>
                  <a:srgbClr val="53585F"/>
                </a:solidFill>
                <a:latin typeface="Arial"/>
                <a:cs typeface="Arial"/>
                <a:sym typeface="Arial"/>
              </a:rPr>
              <a:t>Conducir bajo el influjo del alcohol o bajo los efectos de sustancias psicoactivas.</a:t>
            </a:r>
          </a:p>
        </p:txBody>
      </p:sp>
      <p:sp>
        <p:nvSpPr>
          <p:cNvPr id="65" name="Google Shape;209;p3"/>
          <p:cNvSpPr txBox="1"/>
          <p:nvPr/>
        </p:nvSpPr>
        <p:spPr>
          <a:xfrm>
            <a:off x="12522218" y="8725150"/>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66" name="Google Shape;227;p3" descr="Imagen"/>
          <p:cNvPicPr preferRelativeResize="0"/>
          <p:nvPr/>
        </p:nvPicPr>
        <p:blipFill rotWithShape="1">
          <a:blip r:embed="rId5">
            <a:alphaModFix/>
          </a:blip>
          <a:srcRect/>
          <a:stretch/>
        </p:blipFill>
        <p:spPr>
          <a:xfrm>
            <a:off x="13851678" y="5525059"/>
            <a:ext cx="942799" cy="942798"/>
          </a:xfrm>
          <a:prstGeom prst="rect">
            <a:avLst/>
          </a:prstGeom>
          <a:noFill/>
          <a:ln>
            <a:noFill/>
          </a:ln>
        </p:spPr>
      </p:pic>
      <p:pic>
        <p:nvPicPr>
          <p:cNvPr id="67" name="Google Shape;228;p3" descr="Imagen"/>
          <p:cNvPicPr preferRelativeResize="0"/>
          <p:nvPr/>
        </p:nvPicPr>
        <p:blipFill rotWithShape="1">
          <a:blip r:embed="rId6">
            <a:alphaModFix/>
          </a:blip>
          <a:srcRect/>
          <a:stretch/>
        </p:blipFill>
        <p:spPr>
          <a:xfrm>
            <a:off x="17514785" y="5495266"/>
            <a:ext cx="942799" cy="942799"/>
          </a:xfrm>
          <a:prstGeom prst="rect">
            <a:avLst/>
          </a:prstGeom>
          <a:noFill/>
          <a:ln>
            <a:noFill/>
          </a:ln>
        </p:spPr>
      </p:pic>
      <p:pic>
        <p:nvPicPr>
          <p:cNvPr id="68" name="Google Shape;229;p3" descr="Imagen"/>
          <p:cNvPicPr preferRelativeResize="0"/>
          <p:nvPr/>
        </p:nvPicPr>
        <p:blipFill rotWithShape="1">
          <a:blip r:embed="rId7">
            <a:alphaModFix/>
          </a:blip>
          <a:srcRect/>
          <a:stretch/>
        </p:blipFill>
        <p:spPr>
          <a:xfrm>
            <a:off x="21048970" y="5572570"/>
            <a:ext cx="942799" cy="942799"/>
          </a:xfrm>
          <a:prstGeom prst="rect">
            <a:avLst/>
          </a:prstGeom>
          <a:noFill/>
          <a:ln>
            <a:noFill/>
          </a:ln>
        </p:spPr>
      </p:pic>
      <p:cxnSp>
        <p:nvCxnSpPr>
          <p:cNvPr id="69" name="Google Shape;233;p3"/>
          <p:cNvCxnSpPr/>
          <p:nvPr/>
        </p:nvCxnSpPr>
        <p:spPr>
          <a:xfrm rot="10800000" flipH="1">
            <a:off x="16288660" y="4694292"/>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0" name="Google Shape;234;p3"/>
          <p:cNvSpPr txBox="1"/>
          <p:nvPr/>
        </p:nvSpPr>
        <p:spPr>
          <a:xfrm>
            <a:off x="12925598" y="6593821"/>
            <a:ext cx="3305222" cy="162159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Priorizar la estrategia de control a embriaguez mensualmente.</a:t>
            </a:r>
            <a:endParaRPr sz="2400" b="0" i="0" u="none" strike="noStrike" cap="none">
              <a:solidFill>
                <a:srgbClr val="494E54"/>
              </a:solidFill>
              <a:latin typeface="Arial"/>
              <a:ea typeface="Arial"/>
              <a:cs typeface="Arial"/>
              <a:sym typeface="Arial"/>
            </a:endParaRPr>
          </a:p>
        </p:txBody>
      </p:sp>
      <p:sp>
        <p:nvSpPr>
          <p:cNvPr id="71" name="Google Shape;235;p3"/>
          <p:cNvSpPr txBox="1"/>
          <p:nvPr/>
        </p:nvSpPr>
        <p:spPr>
          <a:xfrm>
            <a:off x="16288660" y="6442085"/>
            <a:ext cx="3497271" cy="236025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Propender por la ampliación en la cantidad de tamizajes al 10% del total de vehículos que se movilizan en el Distrito.</a:t>
            </a:r>
            <a:endParaRPr sz="2400" b="0" i="0" u="none" strike="noStrike" cap="none">
              <a:solidFill>
                <a:srgbClr val="494E54"/>
              </a:solidFill>
              <a:latin typeface="Arial"/>
              <a:ea typeface="Arial"/>
              <a:cs typeface="Arial"/>
              <a:sym typeface="Arial"/>
            </a:endParaRPr>
          </a:p>
        </p:txBody>
      </p:sp>
      <p:sp>
        <p:nvSpPr>
          <p:cNvPr id="72" name="Google Shape;236;p3"/>
          <p:cNvSpPr txBox="1"/>
          <p:nvPr/>
        </p:nvSpPr>
        <p:spPr>
          <a:xfrm>
            <a:off x="19993989" y="6580208"/>
            <a:ext cx="3326884" cy="1990925"/>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Buscar la articulación del plan operativo con la programación y ejecución de jornadas de pedagogía.</a:t>
            </a:r>
            <a:endParaRPr sz="2400" b="0" i="0" u="none" strike="noStrike" cap="none">
              <a:solidFill>
                <a:srgbClr val="494E54"/>
              </a:solidFill>
              <a:latin typeface="Arial"/>
              <a:ea typeface="Arial"/>
              <a:cs typeface="Arial"/>
              <a:sym typeface="Arial"/>
            </a:endParaRPr>
          </a:p>
        </p:txBody>
      </p:sp>
      <p:cxnSp>
        <p:nvCxnSpPr>
          <p:cNvPr id="73" name="Google Shape;237;p3"/>
          <p:cNvCxnSpPr/>
          <p:nvPr/>
        </p:nvCxnSpPr>
        <p:spPr>
          <a:xfrm rot="10800000" flipH="1">
            <a:off x="19843778" y="4727919"/>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4" name="Google Shape;250;p3"/>
          <p:cNvSpPr/>
          <p:nvPr/>
        </p:nvSpPr>
        <p:spPr>
          <a:xfrm>
            <a:off x="23044128" y="8650884"/>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75" name="Google Shape;251;p3"/>
          <p:cNvSpPr/>
          <p:nvPr/>
        </p:nvSpPr>
        <p:spPr>
          <a:xfrm>
            <a:off x="12796157" y="4771870"/>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79" name="Google Shape;252;p3"/>
          <p:cNvSpPr/>
          <p:nvPr/>
        </p:nvSpPr>
        <p:spPr>
          <a:xfrm>
            <a:off x="16532617" y="478213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4" name="Google Shape;253;p3"/>
          <p:cNvSpPr/>
          <p:nvPr/>
        </p:nvSpPr>
        <p:spPr>
          <a:xfrm>
            <a:off x="19922071" y="4781972"/>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6391260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GESTIÓN VEHICULAR ESPACIO PÚBLICO</a:t>
            </a:r>
          </a:p>
        </p:txBody>
      </p:sp>
      <p:grpSp>
        <p:nvGrpSpPr>
          <p:cNvPr id="2" name="Grupo 1"/>
          <p:cNvGrpSpPr/>
          <p:nvPr/>
        </p:nvGrpSpPr>
        <p:grpSpPr>
          <a:xfrm>
            <a:off x="49577" y="3273833"/>
            <a:ext cx="11510161" cy="5829501"/>
            <a:chOff x="49577" y="2512102"/>
            <a:chExt cx="12692920" cy="6346496"/>
          </a:xfrm>
        </p:grpSpPr>
        <p:sp>
          <p:nvSpPr>
            <p:cNvPr id="29" name="Google Shape;133;p2"/>
            <p:cNvSpPr txBox="1"/>
            <p:nvPr/>
          </p:nvSpPr>
          <p:spPr>
            <a:xfrm>
              <a:off x="8845365" y="3854029"/>
              <a:ext cx="3897132" cy="386001"/>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Comparendos C02 tipología</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pic>
          <p:nvPicPr>
            <p:cNvPr id="30" name="Google Shape;134;p2" descr="Imagen"/>
            <p:cNvPicPr preferRelativeResize="0"/>
            <p:nvPr/>
          </p:nvPicPr>
          <p:blipFill rotWithShape="1">
            <a:blip r:embed="rId2">
              <a:alphaModFix/>
            </a:blip>
            <a:srcRect/>
            <a:stretch/>
          </p:blipFill>
          <p:spPr>
            <a:xfrm>
              <a:off x="9904840" y="4824858"/>
              <a:ext cx="342897" cy="282736"/>
            </a:xfrm>
            <a:prstGeom prst="rect">
              <a:avLst/>
            </a:prstGeom>
            <a:noFill/>
            <a:ln>
              <a:noFill/>
            </a:ln>
          </p:spPr>
        </p:pic>
        <p:pic>
          <p:nvPicPr>
            <p:cNvPr id="31" name="Google Shape;135;p2" descr="Imagen"/>
            <p:cNvPicPr preferRelativeResize="0"/>
            <p:nvPr/>
          </p:nvPicPr>
          <p:blipFill rotWithShape="1">
            <a:blip r:embed="rId3">
              <a:alphaModFix/>
            </a:blip>
            <a:srcRect/>
            <a:stretch/>
          </p:blipFill>
          <p:spPr>
            <a:xfrm>
              <a:off x="9928748" y="5156397"/>
              <a:ext cx="287322" cy="293505"/>
            </a:xfrm>
            <a:prstGeom prst="rect">
              <a:avLst/>
            </a:prstGeom>
            <a:noFill/>
            <a:ln>
              <a:noFill/>
            </a:ln>
          </p:spPr>
        </p:pic>
        <p:pic>
          <p:nvPicPr>
            <p:cNvPr id="32" name="Google Shape;136;p2"/>
            <p:cNvPicPr preferRelativeResize="0"/>
            <p:nvPr/>
          </p:nvPicPr>
          <p:blipFill rotWithShape="1">
            <a:blip r:embed="rId4">
              <a:alphaModFix/>
            </a:blip>
            <a:srcRect/>
            <a:stretch/>
          </p:blipFill>
          <p:spPr>
            <a:xfrm>
              <a:off x="8361499" y="6184923"/>
              <a:ext cx="3420000" cy="2070408"/>
            </a:xfrm>
            <a:prstGeom prst="rect">
              <a:avLst/>
            </a:prstGeom>
            <a:noFill/>
            <a:ln w="9525" cap="flat" cmpd="sng">
              <a:solidFill>
                <a:schemeClr val="dk1"/>
              </a:solidFill>
              <a:prstDash val="solid"/>
              <a:round/>
              <a:headEnd type="none" w="sm" len="sm"/>
              <a:tailEnd type="none" w="sm" len="sm"/>
            </a:ln>
          </p:spPr>
        </p:pic>
        <p:sp>
          <p:nvSpPr>
            <p:cNvPr id="34" name="Google Shape;137;p2"/>
            <p:cNvSpPr txBox="1"/>
            <p:nvPr/>
          </p:nvSpPr>
          <p:spPr>
            <a:xfrm>
              <a:off x="4495712" y="3888751"/>
              <a:ext cx="1309712" cy="1864502"/>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000"/>
                <a:buFont typeface="Arial"/>
                <a:buNone/>
              </a:pPr>
              <a:r>
                <a:rPr lang="es-MX" sz="1800" b="1" i="0" u="none" strike="noStrike" cap="none">
                  <a:solidFill>
                    <a:srgbClr val="7F7F7F"/>
                  </a:solidFill>
                  <a:latin typeface="Arial"/>
                  <a:ea typeface="Arial"/>
                  <a:cs typeface="Arial"/>
                  <a:sym typeface="Arial"/>
                </a:rPr>
                <a:t>110.476</a:t>
              </a:r>
              <a:r>
                <a:rPr lang="es-MX" sz="1800" b="0" i="0" u="none" strike="noStrike" cap="none">
                  <a:solidFill>
                    <a:srgbClr val="7F7F7F"/>
                  </a:solidFill>
                  <a:latin typeface="Arial"/>
                  <a:ea typeface="Arial"/>
                  <a:cs typeface="Arial"/>
                  <a:sym typeface="Arial"/>
                </a:rPr>
                <a:t/>
              </a:r>
              <a:br>
                <a:rPr lang="es-MX" sz="1800" b="0" i="0" u="none" strike="noStrike" cap="none">
                  <a:solidFill>
                    <a:srgbClr val="7F7F7F"/>
                  </a:solidFill>
                  <a:latin typeface="Arial"/>
                  <a:ea typeface="Arial"/>
                  <a:cs typeface="Arial"/>
                  <a:sym typeface="Arial"/>
                </a:rPr>
              </a:br>
              <a:r>
                <a:rPr lang="es-MX" sz="1800" b="1" i="0" u="none" strike="noStrike" cap="none">
                  <a:solidFill>
                    <a:srgbClr val="7F7F7F"/>
                  </a:solidFill>
                  <a:latin typeface="Arial"/>
                  <a:ea typeface="Arial"/>
                  <a:cs typeface="Arial"/>
                  <a:sym typeface="Arial"/>
                </a:rPr>
                <a:t>16.476</a:t>
              </a:r>
              <a:endParaRPr sz="1100"/>
            </a:p>
            <a:p>
              <a:pPr marL="0" marR="0" lvl="0" indent="0" algn="r" rtl="0">
                <a:lnSpc>
                  <a:spcPct val="90000"/>
                </a:lnSpc>
                <a:spcBef>
                  <a:spcPts val="600"/>
                </a:spcBef>
                <a:spcAft>
                  <a:spcPts val="0"/>
                </a:spcAft>
                <a:buClr>
                  <a:srgbClr val="7F7F7F"/>
                </a:buClr>
                <a:buSzPts val="2000"/>
                <a:buFont typeface="Arial"/>
                <a:buNone/>
              </a:pPr>
              <a:r>
                <a:rPr lang="es-MX" sz="1800" b="1" i="0" u="none" strike="noStrike" cap="none">
                  <a:solidFill>
                    <a:srgbClr val="7F7F7F"/>
                  </a:solidFill>
                  <a:latin typeface="Arial"/>
                  <a:ea typeface="Arial"/>
                  <a:cs typeface="Arial"/>
                  <a:sym typeface="Arial"/>
                </a:rPr>
                <a:t>3.555</a:t>
              </a:r>
              <a:endParaRPr sz="1100"/>
            </a:p>
            <a:p>
              <a:pPr marL="0" marR="0" lvl="0" indent="0" algn="r" rtl="0">
                <a:lnSpc>
                  <a:spcPct val="90000"/>
                </a:lnSpc>
                <a:spcBef>
                  <a:spcPts val="600"/>
                </a:spcBef>
                <a:spcAft>
                  <a:spcPts val="0"/>
                </a:spcAft>
                <a:buClr>
                  <a:srgbClr val="7F7F7F"/>
                </a:buClr>
                <a:buSzPts val="2000"/>
                <a:buFont typeface="Arial"/>
                <a:buNone/>
              </a:pPr>
              <a:r>
                <a:rPr lang="es-MX" sz="1800" b="1" i="0" u="none" strike="noStrike" cap="none">
                  <a:solidFill>
                    <a:srgbClr val="7F7F7F"/>
                  </a:solidFill>
                  <a:latin typeface="Arial"/>
                  <a:ea typeface="Arial"/>
                  <a:cs typeface="Arial"/>
                  <a:sym typeface="Arial"/>
                </a:rPr>
                <a:t>3.392</a:t>
              </a:r>
              <a:endParaRPr sz="1100"/>
            </a:p>
            <a:p>
              <a:pPr marL="0" marR="0" lvl="0" indent="0" algn="r" rtl="0">
                <a:lnSpc>
                  <a:spcPct val="90000"/>
                </a:lnSpc>
                <a:spcBef>
                  <a:spcPts val="600"/>
                </a:spcBef>
                <a:spcAft>
                  <a:spcPts val="0"/>
                </a:spcAft>
                <a:buClr>
                  <a:srgbClr val="494E54"/>
                </a:buClr>
                <a:buSzPts val="2000"/>
                <a:buFont typeface="Arial"/>
                <a:buNone/>
              </a:pPr>
              <a:endParaRPr sz="1800" b="0" i="0" u="none" strike="noStrike" cap="none">
                <a:solidFill>
                  <a:srgbClr val="7F7F7F"/>
                </a:solidFill>
                <a:latin typeface="Arial"/>
                <a:ea typeface="Arial"/>
                <a:cs typeface="Arial"/>
                <a:sym typeface="Arial"/>
              </a:endParaRPr>
            </a:p>
          </p:txBody>
        </p:sp>
        <p:sp>
          <p:nvSpPr>
            <p:cNvPr id="47" name="Google Shape;138;p2"/>
            <p:cNvSpPr txBox="1"/>
            <p:nvPr/>
          </p:nvSpPr>
          <p:spPr>
            <a:xfrm>
              <a:off x="911696" y="2512102"/>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2800" b="0" i="0" u="none" strike="noStrike" cap="none">
                  <a:solidFill>
                    <a:srgbClr val="53585F"/>
                  </a:solidFill>
                  <a:latin typeface="Arial Black"/>
                  <a:ea typeface="Arial Black"/>
                  <a:cs typeface="Arial Black"/>
                  <a:sym typeface="Arial Black"/>
                </a:rPr>
                <a:t>ACCIONES 2020</a:t>
              </a:r>
              <a:endParaRPr sz="2800" b="0" i="0" u="none" strike="noStrike" cap="none">
                <a:solidFill>
                  <a:srgbClr val="53585F"/>
                </a:solidFill>
                <a:latin typeface="Arial Black"/>
                <a:ea typeface="Arial Black"/>
                <a:cs typeface="Arial Black"/>
                <a:sym typeface="Arial Black"/>
              </a:endParaRPr>
            </a:p>
          </p:txBody>
        </p:sp>
        <p:sp>
          <p:nvSpPr>
            <p:cNvPr id="55" name="Google Shape;148;p2"/>
            <p:cNvSpPr/>
            <p:nvPr/>
          </p:nvSpPr>
          <p:spPr>
            <a:xfrm>
              <a:off x="710764" y="3288164"/>
              <a:ext cx="3913200" cy="43555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Datos de evaluación </a:t>
              </a:r>
              <a:endParaRPr sz="2000" b="1" i="0" u="none" strike="noStrike" cap="none">
                <a:solidFill>
                  <a:srgbClr val="7F7F7F"/>
                </a:solidFill>
                <a:latin typeface="Arial"/>
                <a:ea typeface="Arial"/>
                <a:cs typeface="Arial"/>
                <a:sym typeface="Arial"/>
              </a:endParaRPr>
            </a:p>
          </p:txBody>
        </p:sp>
        <p:sp>
          <p:nvSpPr>
            <p:cNvPr id="56" name="Google Shape;149;p2"/>
            <p:cNvSpPr txBox="1"/>
            <p:nvPr/>
          </p:nvSpPr>
          <p:spPr>
            <a:xfrm>
              <a:off x="1394174" y="3862426"/>
              <a:ext cx="3897132" cy="537378"/>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dirty="0">
                  <a:solidFill>
                    <a:srgbClr val="7F7F7F"/>
                  </a:solidFill>
                  <a:latin typeface="Arial"/>
                  <a:ea typeface="Arial"/>
                  <a:cs typeface="Arial"/>
                  <a:sym typeface="Arial"/>
                </a:rPr>
                <a:t>Zonas intervenidas</a:t>
              </a:r>
              <a:br>
                <a:rPr lang="es-MX" sz="1800" b="0" i="0" u="none" strike="noStrike" cap="none" dirty="0">
                  <a:solidFill>
                    <a:srgbClr val="7F7F7F"/>
                  </a:solidFill>
                  <a:latin typeface="Arial"/>
                  <a:ea typeface="Arial"/>
                  <a:cs typeface="Arial"/>
                  <a:sym typeface="Arial"/>
                </a:rPr>
              </a:br>
              <a:r>
                <a:rPr lang="es-MX" sz="1800" b="0" i="0" u="none" strike="noStrike" cap="none" dirty="0">
                  <a:solidFill>
                    <a:srgbClr val="7F7F7F"/>
                  </a:solidFill>
                  <a:latin typeface="Arial"/>
                  <a:ea typeface="Arial"/>
                  <a:cs typeface="Arial"/>
                  <a:sym typeface="Arial"/>
                </a:rPr>
                <a:t/>
              </a:r>
              <a:br>
                <a:rPr lang="es-MX" sz="1800" b="0" i="0" u="none" strike="noStrike" cap="none" dirty="0">
                  <a:solidFill>
                    <a:srgbClr val="7F7F7F"/>
                  </a:solidFill>
                  <a:latin typeface="Arial"/>
                  <a:ea typeface="Arial"/>
                  <a:cs typeface="Arial"/>
                  <a:sym typeface="Arial"/>
                </a:rPr>
              </a:br>
              <a:endParaRPr sz="1800" b="0" i="0" u="none" strike="noStrike" cap="none" dirty="0">
                <a:solidFill>
                  <a:srgbClr val="7F7F7F"/>
                </a:solidFill>
                <a:latin typeface="Arial"/>
                <a:ea typeface="Arial"/>
                <a:cs typeface="Arial"/>
                <a:sym typeface="Arial"/>
              </a:endParaRPr>
            </a:p>
          </p:txBody>
        </p:sp>
        <p:cxnSp>
          <p:nvCxnSpPr>
            <p:cNvPr id="57" name="Google Shape;150;p2"/>
            <p:cNvCxnSpPr/>
            <p:nvPr/>
          </p:nvCxnSpPr>
          <p:spPr>
            <a:xfrm rot="10800000" flipH="1">
              <a:off x="1303830" y="3890899"/>
              <a:ext cx="5299" cy="360000"/>
            </a:xfrm>
            <a:prstGeom prst="straightConnector1">
              <a:avLst/>
            </a:prstGeom>
            <a:noFill/>
            <a:ln w="57150" cap="flat" cmpd="sng">
              <a:solidFill>
                <a:srgbClr val="DAE283"/>
              </a:solidFill>
              <a:prstDash val="solid"/>
              <a:miter lim="400000"/>
              <a:headEnd type="none" w="sm" len="sm"/>
              <a:tailEnd type="none" w="sm" len="sm"/>
            </a:ln>
          </p:spPr>
        </p:cxnSp>
        <p:sp>
          <p:nvSpPr>
            <p:cNvPr id="58" name="Google Shape;151;p2"/>
            <p:cNvSpPr/>
            <p:nvPr/>
          </p:nvSpPr>
          <p:spPr>
            <a:xfrm>
              <a:off x="4893605" y="3283293"/>
              <a:ext cx="7174693" cy="43555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Resultados de operativos</a:t>
              </a:r>
              <a:endParaRPr sz="2000" b="1" i="0" u="none" strike="noStrike" cap="none">
                <a:solidFill>
                  <a:srgbClr val="7F7F7F"/>
                </a:solidFill>
                <a:latin typeface="Arial"/>
                <a:ea typeface="Arial"/>
                <a:cs typeface="Arial"/>
                <a:sym typeface="Arial"/>
              </a:endParaRPr>
            </a:p>
          </p:txBody>
        </p:sp>
        <p:sp>
          <p:nvSpPr>
            <p:cNvPr id="59" name="Google Shape;152;p2"/>
            <p:cNvSpPr txBox="1"/>
            <p:nvPr/>
          </p:nvSpPr>
          <p:spPr>
            <a:xfrm>
              <a:off x="611240" y="3859946"/>
              <a:ext cx="661684" cy="421264"/>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000"/>
                <a:buFont typeface="Arial"/>
                <a:buNone/>
              </a:pPr>
              <a:r>
                <a:rPr lang="es-MX" sz="1800" b="1" i="0" u="none" strike="noStrike" cap="none">
                  <a:solidFill>
                    <a:srgbClr val="7F7F7F"/>
                  </a:solidFill>
                  <a:latin typeface="Arial"/>
                  <a:ea typeface="Arial"/>
                  <a:cs typeface="Arial"/>
                  <a:sym typeface="Arial"/>
                </a:rPr>
                <a:t>722</a:t>
              </a:r>
              <a:r>
                <a:rPr lang="es-MX" sz="1800" b="0" i="0" u="none" strike="noStrike" cap="none">
                  <a:solidFill>
                    <a:srgbClr val="7F7F7F"/>
                  </a:solidFill>
                  <a:latin typeface="Arial"/>
                  <a:ea typeface="Arial"/>
                  <a:cs typeface="Arial"/>
                  <a:sym typeface="Arial"/>
                </a:rPr>
                <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a:p>
              <a:pPr marL="0" marR="0" lvl="0" indent="0" algn="r" rtl="0">
                <a:lnSpc>
                  <a:spcPct val="90000"/>
                </a:lnSpc>
                <a:spcBef>
                  <a:spcPts val="600"/>
                </a:spcBef>
                <a:spcAft>
                  <a:spcPts val="0"/>
                </a:spcAft>
                <a:buClr>
                  <a:srgbClr val="494E54"/>
                </a:buClr>
                <a:buSzPts val="2000"/>
                <a:buFont typeface="Arial"/>
                <a:buNone/>
              </a:pPr>
              <a:endParaRPr sz="1800" b="0" i="0" u="none" strike="noStrike" cap="none">
                <a:solidFill>
                  <a:srgbClr val="7F7F7F"/>
                </a:solidFill>
                <a:latin typeface="Arial"/>
                <a:ea typeface="Arial"/>
                <a:cs typeface="Arial"/>
                <a:sym typeface="Arial"/>
              </a:endParaRPr>
            </a:p>
          </p:txBody>
        </p:sp>
        <p:sp>
          <p:nvSpPr>
            <p:cNvPr id="60" name="Google Shape;154;p2"/>
            <p:cNvSpPr txBox="1"/>
            <p:nvPr/>
          </p:nvSpPr>
          <p:spPr>
            <a:xfrm>
              <a:off x="5097937" y="8500517"/>
              <a:ext cx="1593300" cy="358081"/>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b="0" i="0" u="none" strike="noStrike" cap="none">
                  <a:solidFill>
                    <a:srgbClr val="53585F"/>
                  </a:solidFill>
                  <a:latin typeface="Arial"/>
                  <a:ea typeface="Arial"/>
                  <a:cs typeface="Arial"/>
                  <a:sym typeface="Arial"/>
                </a:rPr>
                <a:t>Fuente: SCTT</a:t>
              </a:r>
              <a:endParaRPr b="0" i="0" u="none" strike="noStrike" cap="none">
                <a:solidFill>
                  <a:srgbClr val="000000"/>
                </a:solidFill>
                <a:latin typeface="Trebuchet MS"/>
                <a:ea typeface="Trebuchet MS"/>
                <a:cs typeface="Trebuchet MS"/>
                <a:sym typeface="Trebuchet MS"/>
              </a:endParaRPr>
            </a:p>
          </p:txBody>
        </p:sp>
        <p:sp>
          <p:nvSpPr>
            <p:cNvPr id="61" name="Google Shape;166;p2"/>
            <p:cNvSpPr/>
            <p:nvPr/>
          </p:nvSpPr>
          <p:spPr>
            <a:xfrm>
              <a:off x="49577" y="2654230"/>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400" b="1" i="0" u="none" strike="noStrike" cap="none">
                  <a:solidFill>
                    <a:srgbClr val="FFFFFF"/>
                  </a:solidFill>
                  <a:latin typeface="Arial Black"/>
                  <a:ea typeface="Arial Black"/>
                  <a:cs typeface="Arial Black"/>
                  <a:sym typeface="Arial Black"/>
                </a:rPr>
                <a:t>1</a:t>
              </a:r>
              <a:endParaRPr sz="4400" b="1" i="0" u="none" strike="noStrike" cap="none">
                <a:solidFill>
                  <a:srgbClr val="FFFFFF"/>
                </a:solidFill>
                <a:latin typeface="Arial Black"/>
                <a:ea typeface="Arial Black"/>
                <a:cs typeface="Arial Black"/>
                <a:sym typeface="Arial Black"/>
              </a:endParaRPr>
            </a:p>
          </p:txBody>
        </p:sp>
        <p:sp>
          <p:nvSpPr>
            <p:cNvPr id="62" name="Google Shape;170;p2"/>
            <p:cNvSpPr txBox="1"/>
            <p:nvPr/>
          </p:nvSpPr>
          <p:spPr>
            <a:xfrm>
              <a:off x="6013222" y="3862923"/>
              <a:ext cx="2236491" cy="1431008"/>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Comparendos C02</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Inmovilizados </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Operativos</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Solicitudes</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cxnSp>
          <p:nvCxnSpPr>
            <p:cNvPr id="63" name="Google Shape;171;p2"/>
            <p:cNvCxnSpPr/>
            <p:nvPr/>
          </p:nvCxnSpPr>
          <p:spPr>
            <a:xfrm rot="10800000" flipH="1">
              <a:off x="5891972" y="3854029"/>
              <a:ext cx="5299" cy="1296000"/>
            </a:xfrm>
            <a:prstGeom prst="straightConnector1">
              <a:avLst/>
            </a:prstGeom>
            <a:noFill/>
            <a:ln w="57150" cap="flat" cmpd="sng">
              <a:solidFill>
                <a:srgbClr val="DAE283"/>
              </a:solidFill>
              <a:prstDash val="solid"/>
              <a:miter lim="400000"/>
              <a:headEnd type="none" w="sm" len="sm"/>
              <a:tailEnd type="none" w="sm" len="sm"/>
            </a:ln>
          </p:spPr>
        </p:cxnSp>
        <p:sp>
          <p:nvSpPr>
            <p:cNvPr id="71" name="Google Shape;172;p2"/>
            <p:cNvSpPr txBox="1"/>
            <p:nvPr/>
          </p:nvSpPr>
          <p:spPr>
            <a:xfrm>
              <a:off x="1911628" y="5610832"/>
              <a:ext cx="926532" cy="421264"/>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1" i="0" u="none" strike="noStrike" cap="none">
                  <a:solidFill>
                    <a:srgbClr val="53585F"/>
                  </a:solidFill>
                  <a:latin typeface="Arial"/>
                  <a:ea typeface="Arial"/>
                  <a:cs typeface="Arial"/>
                  <a:sym typeface="Arial"/>
                </a:rPr>
                <a:t>ANTES</a:t>
              </a:r>
              <a:endParaRPr sz="1600" b="1" i="0" u="none" strike="noStrike" cap="none">
                <a:solidFill>
                  <a:srgbClr val="000000"/>
                </a:solidFill>
                <a:latin typeface="Trebuchet MS"/>
                <a:ea typeface="Trebuchet MS"/>
                <a:cs typeface="Trebuchet MS"/>
                <a:sym typeface="Trebuchet MS"/>
              </a:endParaRPr>
            </a:p>
          </p:txBody>
        </p:sp>
        <p:sp>
          <p:nvSpPr>
            <p:cNvPr id="72" name="Google Shape;173;p2"/>
            <p:cNvSpPr txBox="1"/>
            <p:nvPr/>
          </p:nvSpPr>
          <p:spPr>
            <a:xfrm>
              <a:off x="5393744" y="5610832"/>
              <a:ext cx="1272780" cy="421264"/>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1" i="0" u="none" strike="noStrike" cap="none">
                  <a:solidFill>
                    <a:srgbClr val="53585F"/>
                  </a:solidFill>
                  <a:latin typeface="Arial"/>
                  <a:ea typeface="Arial"/>
                  <a:cs typeface="Arial"/>
                  <a:sym typeface="Arial"/>
                </a:rPr>
                <a:t>DURANTE</a:t>
              </a:r>
              <a:endParaRPr sz="1600" b="1" i="0" u="none" strike="noStrike" cap="none">
                <a:solidFill>
                  <a:srgbClr val="000000"/>
                </a:solidFill>
                <a:latin typeface="Trebuchet MS"/>
                <a:ea typeface="Trebuchet MS"/>
                <a:cs typeface="Trebuchet MS"/>
                <a:sym typeface="Trebuchet MS"/>
              </a:endParaRPr>
            </a:p>
          </p:txBody>
        </p:sp>
        <p:sp>
          <p:nvSpPr>
            <p:cNvPr id="73" name="Google Shape;174;p2"/>
            <p:cNvSpPr txBox="1"/>
            <p:nvPr/>
          </p:nvSpPr>
          <p:spPr>
            <a:xfrm>
              <a:off x="9255227" y="5581324"/>
              <a:ext cx="1247132" cy="421264"/>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1" i="0" u="none" strike="noStrike" cap="none">
                  <a:solidFill>
                    <a:srgbClr val="53585F"/>
                  </a:solidFill>
                  <a:latin typeface="Arial"/>
                  <a:ea typeface="Arial"/>
                  <a:cs typeface="Arial"/>
                  <a:sym typeface="Arial"/>
                </a:rPr>
                <a:t>DESPUÉS</a:t>
              </a:r>
              <a:endParaRPr sz="1600" b="1" i="0" u="none" strike="noStrike" cap="none">
                <a:solidFill>
                  <a:srgbClr val="000000"/>
                </a:solidFill>
                <a:latin typeface="Trebuchet MS"/>
                <a:ea typeface="Trebuchet MS"/>
                <a:cs typeface="Trebuchet MS"/>
                <a:sym typeface="Trebuchet MS"/>
              </a:endParaRPr>
            </a:p>
          </p:txBody>
        </p:sp>
        <p:pic>
          <p:nvPicPr>
            <p:cNvPr id="74" name="Google Shape;175;p2"/>
            <p:cNvPicPr preferRelativeResize="0"/>
            <p:nvPr/>
          </p:nvPicPr>
          <p:blipFill rotWithShape="1">
            <a:blip r:embed="rId5">
              <a:alphaModFix/>
            </a:blip>
            <a:srcRect/>
            <a:stretch/>
          </p:blipFill>
          <p:spPr>
            <a:xfrm>
              <a:off x="874942" y="6214114"/>
              <a:ext cx="3420000" cy="2069099"/>
            </a:xfrm>
            <a:prstGeom prst="rect">
              <a:avLst/>
            </a:prstGeom>
            <a:noFill/>
            <a:ln w="9525" cap="flat" cmpd="sng">
              <a:solidFill>
                <a:schemeClr val="dk1"/>
              </a:solidFill>
              <a:prstDash val="solid"/>
              <a:round/>
              <a:headEnd type="none" w="sm" len="sm"/>
              <a:tailEnd type="none" w="sm" len="sm"/>
            </a:ln>
          </p:spPr>
        </p:pic>
        <p:pic>
          <p:nvPicPr>
            <p:cNvPr id="75" name="Google Shape;176;p2"/>
            <p:cNvPicPr preferRelativeResize="0"/>
            <p:nvPr/>
          </p:nvPicPr>
          <p:blipFill rotWithShape="1">
            <a:blip r:embed="rId6">
              <a:alphaModFix/>
            </a:blip>
            <a:srcRect/>
            <a:stretch/>
          </p:blipFill>
          <p:spPr>
            <a:xfrm>
              <a:off x="4561015" y="6186232"/>
              <a:ext cx="3420000" cy="2069099"/>
            </a:xfrm>
            <a:prstGeom prst="rect">
              <a:avLst/>
            </a:prstGeom>
            <a:noFill/>
            <a:ln w="9525" cap="flat" cmpd="sng">
              <a:solidFill>
                <a:schemeClr val="dk1"/>
              </a:solidFill>
              <a:prstDash val="solid"/>
              <a:round/>
              <a:headEnd type="none" w="sm" len="sm"/>
              <a:tailEnd type="none" w="sm" len="sm"/>
            </a:ln>
          </p:spPr>
        </p:pic>
        <p:pic>
          <p:nvPicPr>
            <p:cNvPr id="76" name="Google Shape;177;p2" descr="Imagen"/>
            <p:cNvPicPr preferRelativeResize="0"/>
            <p:nvPr/>
          </p:nvPicPr>
          <p:blipFill rotWithShape="1">
            <a:blip r:embed="rId7">
              <a:alphaModFix/>
            </a:blip>
            <a:srcRect/>
            <a:stretch/>
          </p:blipFill>
          <p:spPr>
            <a:xfrm>
              <a:off x="9893659" y="4191495"/>
              <a:ext cx="390488" cy="279508"/>
            </a:xfrm>
            <a:prstGeom prst="rect">
              <a:avLst/>
            </a:prstGeom>
            <a:noFill/>
            <a:ln>
              <a:noFill/>
            </a:ln>
          </p:spPr>
        </p:pic>
        <p:pic>
          <p:nvPicPr>
            <p:cNvPr id="77" name="Google Shape;178;p2" descr="Imagen"/>
            <p:cNvPicPr preferRelativeResize="0"/>
            <p:nvPr/>
          </p:nvPicPr>
          <p:blipFill rotWithShape="1">
            <a:blip r:embed="rId8">
              <a:alphaModFix/>
            </a:blip>
            <a:srcRect/>
            <a:stretch/>
          </p:blipFill>
          <p:spPr>
            <a:xfrm>
              <a:off x="9928748" y="4483700"/>
              <a:ext cx="256104" cy="290253"/>
            </a:xfrm>
            <a:prstGeom prst="rect">
              <a:avLst/>
            </a:prstGeom>
            <a:noFill/>
            <a:ln>
              <a:noFill/>
            </a:ln>
          </p:spPr>
        </p:pic>
        <p:sp>
          <p:nvSpPr>
            <p:cNvPr id="78" name="Google Shape;179;p2"/>
            <p:cNvSpPr/>
            <p:nvPr/>
          </p:nvSpPr>
          <p:spPr>
            <a:xfrm>
              <a:off x="8822274" y="4113538"/>
              <a:ext cx="1035869" cy="40010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000"/>
                <a:buFont typeface="Trebuchet MS"/>
                <a:buNone/>
              </a:pPr>
              <a:r>
                <a:rPr lang="es-MX" sz="1800" b="1" i="0" u="none" strike="noStrike" cap="none">
                  <a:solidFill>
                    <a:srgbClr val="7F7F7F"/>
                  </a:solidFill>
                  <a:latin typeface="Trebuchet MS"/>
                  <a:ea typeface="Trebuchet MS"/>
                  <a:cs typeface="Trebuchet MS"/>
                  <a:sym typeface="Trebuchet MS"/>
                </a:rPr>
                <a:t>82.579</a:t>
              </a:r>
              <a:endParaRPr sz="1800" b="1" i="0" u="none" strike="noStrike" cap="none">
                <a:solidFill>
                  <a:srgbClr val="7F7F7F"/>
                </a:solidFill>
                <a:latin typeface="Trebuchet MS"/>
                <a:ea typeface="Trebuchet MS"/>
                <a:cs typeface="Trebuchet MS"/>
                <a:sym typeface="Trebuchet MS"/>
              </a:endParaRPr>
            </a:p>
          </p:txBody>
        </p:sp>
        <p:sp>
          <p:nvSpPr>
            <p:cNvPr id="79" name="Google Shape;180;p2"/>
            <p:cNvSpPr/>
            <p:nvPr/>
          </p:nvSpPr>
          <p:spPr>
            <a:xfrm>
              <a:off x="8786758" y="4431100"/>
              <a:ext cx="1138906" cy="40010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000"/>
                <a:buFont typeface="Trebuchet MS"/>
                <a:buNone/>
              </a:pPr>
              <a:r>
                <a:rPr lang="es-MX" sz="1800" b="1" i="0" u="none" strike="noStrike" cap="none">
                  <a:solidFill>
                    <a:srgbClr val="7F7F7F"/>
                  </a:solidFill>
                  <a:latin typeface="Trebuchet MS"/>
                  <a:ea typeface="Trebuchet MS"/>
                  <a:cs typeface="Trebuchet MS"/>
                  <a:sym typeface="Trebuchet MS"/>
                </a:rPr>
                <a:t>24.583</a:t>
              </a:r>
              <a:endParaRPr sz="1800" b="1" i="0" u="none" strike="noStrike" cap="none">
                <a:solidFill>
                  <a:srgbClr val="7F7F7F"/>
                </a:solidFill>
                <a:latin typeface="Trebuchet MS"/>
                <a:ea typeface="Trebuchet MS"/>
                <a:cs typeface="Trebuchet MS"/>
                <a:sym typeface="Trebuchet MS"/>
              </a:endParaRPr>
            </a:p>
          </p:txBody>
        </p:sp>
        <p:sp>
          <p:nvSpPr>
            <p:cNvPr id="80" name="Google Shape;181;p2"/>
            <p:cNvSpPr/>
            <p:nvPr/>
          </p:nvSpPr>
          <p:spPr>
            <a:xfrm>
              <a:off x="8880660" y="4756289"/>
              <a:ext cx="1109931" cy="40010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000"/>
                <a:buFont typeface="Trebuchet MS"/>
                <a:buNone/>
              </a:pPr>
              <a:r>
                <a:rPr lang="es-MX" sz="1800" b="1" i="0" u="none" strike="noStrike" cap="none">
                  <a:solidFill>
                    <a:srgbClr val="7F7F7F"/>
                  </a:solidFill>
                  <a:latin typeface="Trebuchet MS"/>
                  <a:ea typeface="Trebuchet MS"/>
                  <a:cs typeface="Trebuchet MS"/>
                  <a:sym typeface="Trebuchet MS"/>
                </a:rPr>
                <a:t>1.741</a:t>
              </a:r>
              <a:endParaRPr sz="1800" b="1" i="0" u="none" strike="noStrike" cap="none">
                <a:solidFill>
                  <a:srgbClr val="7F7F7F"/>
                </a:solidFill>
                <a:latin typeface="Trebuchet MS"/>
                <a:ea typeface="Trebuchet MS"/>
                <a:cs typeface="Trebuchet MS"/>
                <a:sym typeface="Trebuchet MS"/>
              </a:endParaRPr>
            </a:p>
          </p:txBody>
        </p:sp>
        <p:sp>
          <p:nvSpPr>
            <p:cNvPr id="81" name="Google Shape;182;p2"/>
            <p:cNvSpPr/>
            <p:nvPr/>
          </p:nvSpPr>
          <p:spPr>
            <a:xfrm>
              <a:off x="9234794" y="5087478"/>
              <a:ext cx="611564" cy="40010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000"/>
                <a:buFont typeface="Trebuchet MS"/>
                <a:buNone/>
              </a:pPr>
              <a:r>
                <a:rPr lang="es-MX" sz="1800" b="1" i="0" u="none" strike="noStrike" cap="none">
                  <a:solidFill>
                    <a:srgbClr val="7F7F7F"/>
                  </a:solidFill>
                  <a:latin typeface="Trebuchet MS"/>
                  <a:ea typeface="Trebuchet MS"/>
                  <a:cs typeface="Trebuchet MS"/>
                  <a:sym typeface="Trebuchet MS"/>
                </a:rPr>
                <a:t>769</a:t>
              </a:r>
              <a:endParaRPr sz="1800" b="1" i="0" u="none" strike="noStrike" cap="none">
                <a:solidFill>
                  <a:srgbClr val="7F7F7F"/>
                </a:solidFill>
                <a:latin typeface="Trebuchet MS"/>
                <a:ea typeface="Trebuchet MS"/>
                <a:cs typeface="Trebuchet MS"/>
                <a:sym typeface="Trebuchet MS"/>
              </a:endParaRPr>
            </a:p>
          </p:txBody>
        </p:sp>
        <p:cxnSp>
          <p:nvCxnSpPr>
            <p:cNvPr id="82" name="Google Shape;183;p2"/>
            <p:cNvCxnSpPr/>
            <p:nvPr/>
          </p:nvCxnSpPr>
          <p:spPr>
            <a:xfrm rot="10800000" flipH="1">
              <a:off x="9803542" y="4191586"/>
              <a:ext cx="5299" cy="1296000"/>
            </a:xfrm>
            <a:prstGeom prst="straightConnector1">
              <a:avLst/>
            </a:prstGeom>
            <a:noFill/>
            <a:ln w="57150" cap="flat" cmpd="sng">
              <a:solidFill>
                <a:srgbClr val="DAE283"/>
              </a:solidFill>
              <a:prstDash val="solid"/>
              <a:miter lim="400000"/>
              <a:headEnd type="none" w="sm" len="sm"/>
              <a:tailEnd type="none" w="sm" len="sm"/>
            </a:ln>
          </p:spPr>
        </p:cxnSp>
        <p:sp>
          <p:nvSpPr>
            <p:cNvPr id="83" name="Google Shape;185;p2"/>
            <p:cNvSpPr txBox="1"/>
            <p:nvPr/>
          </p:nvSpPr>
          <p:spPr>
            <a:xfrm flipH="1">
              <a:off x="10243136" y="4149440"/>
              <a:ext cx="1454100" cy="14310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Livianos</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Motocicleta</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Carga</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Otros</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grpSp>
      <p:sp>
        <p:nvSpPr>
          <p:cNvPr id="85" name="Google Shape;147;p2"/>
          <p:cNvSpPr txBox="1"/>
          <p:nvPr/>
        </p:nvSpPr>
        <p:spPr>
          <a:xfrm>
            <a:off x="12634450" y="8694479"/>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86" name="Google Shape;155;p2" descr="Imagen"/>
          <p:cNvPicPr preferRelativeResize="0"/>
          <p:nvPr/>
        </p:nvPicPr>
        <p:blipFill rotWithShape="1">
          <a:blip r:embed="rId9">
            <a:alphaModFix/>
          </a:blip>
          <a:srcRect/>
          <a:stretch/>
        </p:blipFill>
        <p:spPr>
          <a:xfrm>
            <a:off x="17215452" y="4047360"/>
            <a:ext cx="720000" cy="719999"/>
          </a:xfrm>
          <a:prstGeom prst="rect">
            <a:avLst/>
          </a:prstGeom>
          <a:noFill/>
          <a:ln>
            <a:noFill/>
          </a:ln>
        </p:spPr>
      </p:pic>
      <p:pic>
        <p:nvPicPr>
          <p:cNvPr id="87" name="Google Shape;157;p2" descr="Imagen"/>
          <p:cNvPicPr preferRelativeResize="0"/>
          <p:nvPr/>
        </p:nvPicPr>
        <p:blipFill rotWithShape="1">
          <a:blip r:embed="rId10">
            <a:alphaModFix/>
          </a:blip>
          <a:srcRect/>
          <a:stretch/>
        </p:blipFill>
        <p:spPr>
          <a:xfrm>
            <a:off x="18685696" y="4033673"/>
            <a:ext cx="720000" cy="720000"/>
          </a:xfrm>
          <a:prstGeom prst="rect">
            <a:avLst/>
          </a:prstGeom>
          <a:noFill/>
          <a:ln>
            <a:noFill/>
          </a:ln>
        </p:spPr>
      </p:pic>
      <p:sp>
        <p:nvSpPr>
          <p:cNvPr id="88" name="Google Shape;160;p2"/>
          <p:cNvSpPr txBox="1"/>
          <p:nvPr/>
        </p:nvSpPr>
        <p:spPr>
          <a:xfrm>
            <a:off x="12375161" y="4996839"/>
            <a:ext cx="5874284" cy="3529807"/>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200"/>
              <a:buFont typeface="Arial"/>
              <a:buNone/>
            </a:pPr>
            <a:r>
              <a:rPr lang="es-MX" sz="2200" b="0" i="0" u="none" strike="noStrike" cap="none" dirty="0">
                <a:solidFill>
                  <a:srgbClr val="494E54"/>
                </a:solidFill>
                <a:latin typeface="Arial"/>
                <a:ea typeface="Arial"/>
                <a:cs typeface="Arial"/>
                <a:sym typeface="Arial"/>
              </a:rPr>
              <a:t>La </a:t>
            </a:r>
            <a:r>
              <a:rPr lang="es-MX" sz="2200" dirty="0" err="1">
                <a:solidFill>
                  <a:srgbClr val="494E54"/>
                </a:solidFill>
              </a:rPr>
              <a:t>georeferenciación</a:t>
            </a:r>
            <a:r>
              <a:rPr lang="es-MX" sz="2200" b="0" i="0" u="none" strike="noStrike" cap="none" dirty="0">
                <a:solidFill>
                  <a:srgbClr val="494E54"/>
                </a:solidFill>
                <a:latin typeface="Arial"/>
                <a:ea typeface="Arial"/>
                <a:cs typeface="Arial"/>
                <a:sym typeface="Arial"/>
              </a:rPr>
              <a:t> de las solicitudes 2020 </a:t>
            </a:r>
            <a:r>
              <a:rPr lang="es-MX" sz="2200" dirty="0">
                <a:solidFill>
                  <a:srgbClr val="494E54"/>
                </a:solidFill>
              </a:rPr>
              <a:t>y la estrategia de Control al Barrio permite</a:t>
            </a:r>
            <a:r>
              <a:rPr lang="es-MX" sz="2200" b="0" i="0" u="none" strike="noStrike" cap="none" dirty="0">
                <a:solidFill>
                  <a:srgbClr val="494E54"/>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identificar focos de mayor cantidad de solicitudes,  con lo que se propone realizar una primera visita técnica a dichos puntos, de acuerdo con </a:t>
            </a:r>
            <a:r>
              <a:rPr lang="es-MX" sz="2200" dirty="0">
                <a:solidFill>
                  <a:srgbClr val="494E5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la</a:t>
            </a:r>
            <a:r>
              <a:rPr lang="es-MX" sz="2200" b="0" i="0" u="none" strike="noStrike" cap="none" dirty="0">
                <a:solidFill>
                  <a:srgbClr val="494E54"/>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visita evidenciar la problemática con el fin de proyecta</a:t>
            </a:r>
            <a:r>
              <a:rPr lang="es-MX" sz="2200" b="0" i="0" u="none" strike="noStrike" cap="none" dirty="0">
                <a:solidFill>
                  <a:srgbClr val="494E54"/>
                </a:solidFill>
                <a:latin typeface="Arial"/>
                <a:ea typeface="Arial"/>
                <a:cs typeface="Arial"/>
                <a:sym typeface="Arial"/>
              </a:rPr>
              <a:t>r un número de operativos necesarios para mitigar la problemática. Finalmente, se programa un visita técnica y se realiza la comparación y evaluación del sector.</a:t>
            </a:r>
            <a:endParaRPr sz="2200" b="0" i="0" u="none" strike="noStrike" cap="none" dirty="0">
              <a:solidFill>
                <a:srgbClr val="494E54"/>
              </a:solidFill>
              <a:latin typeface="Arial"/>
              <a:ea typeface="Arial"/>
              <a:cs typeface="Arial"/>
              <a:sym typeface="Arial"/>
            </a:endParaRPr>
          </a:p>
        </p:txBody>
      </p:sp>
      <p:cxnSp>
        <p:nvCxnSpPr>
          <p:cNvPr id="89" name="Google Shape;161;p2"/>
          <p:cNvCxnSpPr/>
          <p:nvPr/>
        </p:nvCxnSpPr>
        <p:spPr>
          <a:xfrm rot="10800000" flipH="1">
            <a:off x="18417296" y="4670448"/>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90" name="Google Shape;167;p2"/>
          <p:cNvSpPr/>
          <p:nvPr/>
        </p:nvSpPr>
        <p:spPr>
          <a:xfrm>
            <a:off x="23156360" y="8620213"/>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91" name="Google Shape;168;p2"/>
          <p:cNvSpPr/>
          <p:nvPr/>
        </p:nvSpPr>
        <p:spPr>
          <a:xfrm>
            <a:off x="13804791" y="438948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2" name="Google Shape;169;p2"/>
          <p:cNvSpPr/>
          <p:nvPr/>
        </p:nvSpPr>
        <p:spPr>
          <a:xfrm>
            <a:off x="19417286" y="4362000"/>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3" name="Google Shape;187;p2"/>
          <p:cNvSpPr txBox="1"/>
          <p:nvPr/>
        </p:nvSpPr>
        <p:spPr>
          <a:xfrm>
            <a:off x="18517596" y="4959345"/>
            <a:ext cx="4740908" cy="3529807"/>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200"/>
              <a:buFont typeface="Arial"/>
              <a:buNone/>
            </a:pPr>
            <a:r>
              <a:rPr lang="es-MX" sz="2200" b="0" i="0" u="none" strike="noStrike" cap="none">
                <a:solidFill>
                  <a:srgbClr val="494E54"/>
                </a:solidFill>
                <a:latin typeface="Arial"/>
                <a:ea typeface="Arial"/>
                <a:cs typeface="Arial"/>
                <a:sym typeface="Arial"/>
              </a:rPr>
              <a:t>La georeferenciación de los puntos de mayor operativos programados mensualmente y por localidad permite identificar cuáles puntos son reincidentes en la problemática a pesar de los controles, por lo que se espera obtener  un TOP de puntos para realizar operativos periódicos y hacer trazabilidad a los resultados obtenidos en cada operativo.</a:t>
            </a:r>
            <a:endParaRPr sz="2200" b="0" i="0" u="none" strike="noStrike" cap="none">
              <a:solidFill>
                <a:srgbClr val="494E54"/>
              </a:solidFill>
              <a:latin typeface="Arial"/>
              <a:ea typeface="Arial"/>
              <a:cs typeface="Arial"/>
              <a:sym typeface="Arial"/>
            </a:endParaRPr>
          </a:p>
        </p:txBody>
      </p:sp>
    </p:spTree>
    <p:extLst>
      <p:ext uri="{BB962C8B-B14F-4D97-AF65-F5344CB8AC3E}">
        <p14:creationId xmlns:p14="http://schemas.microsoft.com/office/powerpoint/2010/main" val="303986460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83323"/>
            <a:ext cx="8918113" cy="1490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GESTIÓN VEHICULAR VEHÍCULO MATERA</a:t>
            </a:r>
          </a:p>
        </p:txBody>
      </p:sp>
      <p:grpSp>
        <p:nvGrpSpPr>
          <p:cNvPr id="3" name="Grupo 2"/>
          <p:cNvGrpSpPr/>
          <p:nvPr/>
        </p:nvGrpSpPr>
        <p:grpSpPr>
          <a:xfrm>
            <a:off x="552321" y="3026581"/>
            <a:ext cx="10150927" cy="5842940"/>
            <a:chOff x="211232" y="2675530"/>
            <a:chExt cx="11687290" cy="6239830"/>
          </a:xfrm>
        </p:grpSpPr>
        <p:sp>
          <p:nvSpPr>
            <p:cNvPr id="41" name="Google Shape;206;p3"/>
            <p:cNvSpPr txBox="1"/>
            <p:nvPr/>
          </p:nvSpPr>
          <p:spPr>
            <a:xfrm>
              <a:off x="1050211" y="2675530"/>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2800" b="0" i="0" u="none" strike="noStrike" cap="none">
                  <a:solidFill>
                    <a:srgbClr val="53585F"/>
                  </a:solidFill>
                  <a:latin typeface="Arial Black"/>
                  <a:ea typeface="Arial Black"/>
                  <a:cs typeface="Arial Black"/>
                  <a:sym typeface="Arial Black"/>
                </a:rPr>
                <a:t>ACCIONES 2020</a:t>
              </a:r>
              <a:endParaRPr sz="2800" b="0" i="0" u="none" strike="noStrike" cap="none">
                <a:solidFill>
                  <a:srgbClr val="53585F"/>
                </a:solidFill>
                <a:latin typeface="Arial Black"/>
                <a:ea typeface="Arial Black"/>
                <a:cs typeface="Arial Black"/>
                <a:sym typeface="Arial Black"/>
              </a:endParaRPr>
            </a:p>
          </p:txBody>
        </p:sp>
        <p:sp>
          <p:nvSpPr>
            <p:cNvPr id="42" name="Google Shape;216;p3"/>
            <p:cNvSpPr/>
            <p:nvPr/>
          </p:nvSpPr>
          <p:spPr>
            <a:xfrm>
              <a:off x="1439698" y="3325771"/>
              <a:ext cx="3913200" cy="427244"/>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Datos de evaluación </a:t>
              </a:r>
              <a:endParaRPr sz="2000" b="1" i="0" u="none" strike="noStrike" cap="none">
                <a:solidFill>
                  <a:srgbClr val="7F7F7F"/>
                </a:solidFill>
                <a:latin typeface="Arial"/>
                <a:ea typeface="Arial"/>
                <a:cs typeface="Arial"/>
                <a:sym typeface="Arial"/>
              </a:endParaRPr>
            </a:p>
          </p:txBody>
        </p:sp>
        <p:sp>
          <p:nvSpPr>
            <p:cNvPr id="43" name="Google Shape;217;p3"/>
            <p:cNvSpPr txBox="1"/>
            <p:nvPr/>
          </p:nvSpPr>
          <p:spPr>
            <a:xfrm>
              <a:off x="2496541" y="4001502"/>
              <a:ext cx="3060307" cy="452485"/>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0" i="0" u="none" strike="noStrike" cap="none">
                  <a:solidFill>
                    <a:srgbClr val="7F7F7F"/>
                  </a:solidFill>
                  <a:latin typeface="Arial"/>
                  <a:ea typeface="Arial"/>
                  <a:cs typeface="Arial"/>
                  <a:sym typeface="Arial"/>
                </a:rPr>
                <a:t>Vehículo matera</a:t>
              </a:r>
              <a:endParaRPr sz="1100"/>
            </a:p>
          </p:txBody>
        </p:sp>
        <p:cxnSp>
          <p:nvCxnSpPr>
            <p:cNvPr id="44" name="Google Shape;218;p3"/>
            <p:cNvCxnSpPr/>
            <p:nvPr/>
          </p:nvCxnSpPr>
          <p:spPr>
            <a:xfrm rot="10800000" flipH="1">
              <a:off x="2429429" y="4039298"/>
              <a:ext cx="5299" cy="360000"/>
            </a:xfrm>
            <a:prstGeom prst="straightConnector1">
              <a:avLst/>
            </a:prstGeom>
            <a:noFill/>
            <a:ln w="57150" cap="flat" cmpd="sng">
              <a:solidFill>
                <a:srgbClr val="DAE283"/>
              </a:solidFill>
              <a:prstDash val="solid"/>
              <a:miter lim="400000"/>
              <a:headEnd type="none" w="sm" len="sm"/>
              <a:tailEnd type="none" w="sm" len="sm"/>
            </a:ln>
          </p:spPr>
        </p:cxnSp>
        <p:sp>
          <p:nvSpPr>
            <p:cNvPr id="45" name="Google Shape;219;p3"/>
            <p:cNvSpPr/>
            <p:nvPr/>
          </p:nvSpPr>
          <p:spPr>
            <a:xfrm>
              <a:off x="6447591" y="3319640"/>
              <a:ext cx="3914568" cy="427244"/>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Resultados de operativos</a:t>
              </a:r>
              <a:endParaRPr sz="2000" b="1" i="0" u="none" strike="noStrike" cap="none">
                <a:solidFill>
                  <a:srgbClr val="7F7F7F"/>
                </a:solidFill>
                <a:latin typeface="Arial"/>
                <a:ea typeface="Arial"/>
                <a:cs typeface="Arial"/>
                <a:sym typeface="Arial"/>
              </a:endParaRPr>
            </a:p>
          </p:txBody>
        </p:sp>
        <p:sp>
          <p:nvSpPr>
            <p:cNvPr id="46" name="Google Shape;220;p3"/>
            <p:cNvSpPr txBox="1"/>
            <p:nvPr/>
          </p:nvSpPr>
          <p:spPr>
            <a:xfrm>
              <a:off x="1932100" y="4010946"/>
              <a:ext cx="477768" cy="432254"/>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65</a:t>
              </a:r>
              <a:endParaRPr sz="1100"/>
            </a:p>
          </p:txBody>
        </p:sp>
        <p:sp>
          <p:nvSpPr>
            <p:cNvPr id="48" name="Google Shape;221;p3"/>
            <p:cNvSpPr txBox="1"/>
            <p:nvPr/>
          </p:nvSpPr>
          <p:spPr>
            <a:xfrm>
              <a:off x="5242096" y="8498371"/>
              <a:ext cx="2410990" cy="416989"/>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0" i="0" u="none" strike="noStrike" cap="none" dirty="0">
                  <a:solidFill>
                    <a:srgbClr val="53585F"/>
                  </a:solidFill>
                  <a:latin typeface="Arial"/>
                  <a:ea typeface="Arial"/>
                  <a:cs typeface="Arial"/>
                  <a:sym typeface="Arial"/>
                </a:rPr>
                <a:t>Fuente: SCTT</a:t>
              </a:r>
              <a:endParaRPr sz="1600" b="0" i="0" u="none" strike="noStrike" cap="none" dirty="0">
                <a:solidFill>
                  <a:srgbClr val="000000"/>
                </a:solidFill>
                <a:latin typeface="Trebuchet MS"/>
                <a:ea typeface="Trebuchet MS"/>
                <a:cs typeface="Trebuchet MS"/>
                <a:sym typeface="Trebuchet MS"/>
              </a:endParaRPr>
            </a:p>
          </p:txBody>
        </p:sp>
        <p:sp>
          <p:nvSpPr>
            <p:cNvPr id="49" name="Google Shape;227;p3"/>
            <p:cNvSpPr/>
            <p:nvPr/>
          </p:nvSpPr>
          <p:spPr>
            <a:xfrm>
              <a:off x="211232" y="270181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400" b="1" i="0" u="none" strike="noStrike" cap="none">
                  <a:solidFill>
                    <a:srgbClr val="FFFFFF"/>
                  </a:solidFill>
                  <a:latin typeface="Arial Black"/>
                  <a:ea typeface="Arial Black"/>
                  <a:cs typeface="Arial Black"/>
                  <a:sym typeface="Arial Black"/>
                </a:rPr>
                <a:t>1</a:t>
              </a:r>
              <a:endParaRPr sz="4400" b="1" i="0" u="none" strike="noStrike" cap="none">
                <a:solidFill>
                  <a:srgbClr val="FFFFFF"/>
                </a:solidFill>
                <a:latin typeface="Arial Black"/>
                <a:ea typeface="Arial Black"/>
                <a:cs typeface="Arial Black"/>
                <a:sym typeface="Arial Black"/>
              </a:endParaRPr>
            </a:p>
          </p:txBody>
        </p:sp>
        <p:sp>
          <p:nvSpPr>
            <p:cNvPr id="50" name="Google Shape;229;p3"/>
            <p:cNvSpPr txBox="1"/>
            <p:nvPr/>
          </p:nvSpPr>
          <p:spPr>
            <a:xfrm>
              <a:off x="8061891" y="4008733"/>
              <a:ext cx="3060307" cy="452485"/>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0" i="0" u="none" strike="noStrike" cap="none">
                  <a:solidFill>
                    <a:srgbClr val="7F7F7F"/>
                  </a:solidFill>
                  <a:latin typeface="Arial"/>
                  <a:ea typeface="Arial"/>
                  <a:cs typeface="Arial"/>
                  <a:sym typeface="Arial"/>
                </a:rPr>
                <a:t>Solicitudes</a:t>
              </a:r>
              <a:endParaRPr sz="1100"/>
            </a:p>
          </p:txBody>
        </p:sp>
        <p:cxnSp>
          <p:nvCxnSpPr>
            <p:cNvPr id="51" name="Google Shape;230;p3"/>
            <p:cNvCxnSpPr/>
            <p:nvPr/>
          </p:nvCxnSpPr>
          <p:spPr>
            <a:xfrm rot="10800000" flipH="1">
              <a:off x="7994779" y="4032009"/>
              <a:ext cx="5299" cy="360000"/>
            </a:xfrm>
            <a:prstGeom prst="straightConnector1">
              <a:avLst/>
            </a:prstGeom>
            <a:noFill/>
            <a:ln w="57150" cap="flat" cmpd="sng">
              <a:solidFill>
                <a:srgbClr val="DAE283"/>
              </a:solidFill>
              <a:prstDash val="solid"/>
              <a:miter lim="400000"/>
              <a:headEnd type="none" w="sm" len="sm"/>
              <a:tailEnd type="none" w="sm" len="sm"/>
            </a:ln>
          </p:spPr>
        </p:cxnSp>
        <p:sp>
          <p:nvSpPr>
            <p:cNvPr id="52" name="Google Shape;231;p3"/>
            <p:cNvSpPr txBox="1"/>
            <p:nvPr/>
          </p:nvSpPr>
          <p:spPr>
            <a:xfrm>
              <a:off x="7497450" y="3974635"/>
              <a:ext cx="477768" cy="432254"/>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80</a:t>
              </a:r>
              <a:endParaRPr sz="1100"/>
            </a:p>
          </p:txBody>
        </p:sp>
        <p:pic>
          <p:nvPicPr>
            <p:cNvPr id="53" name="Google Shape;232;p3"/>
            <p:cNvPicPr preferRelativeResize="0"/>
            <p:nvPr/>
          </p:nvPicPr>
          <p:blipFill rotWithShape="1">
            <a:blip r:embed="rId2">
              <a:alphaModFix/>
            </a:blip>
            <a:srcRect/>
            <a:stretch/>
          </p:blipFill>
          <p:spPr>
            <a:xfrm>
              <a:off x="925659" y="4665585"/>
              <a:ext cx="3422971" cy="2265547"/>
            </a:xfrm>
            <a:prstGeom prst="rect">
              <a:avLst/>
            </a:prstGeom>
            <a:noFill/>
            <a:ln w="9525" cap="flat" cmpd="sng">
              <a:solidFill>
                <a:schemeClr val="dk1"/>
              </a:solidFill>
              <a:prstDash val="solid"/>
              <a:round/>
              <a:headEnd type="none" w="sm" len="sm"/>
              <a:tailEnd type="none" w="sm" len="sm"/>
            </a:ln>
          </p:spPr>
        </p:pic>
        <p:pic>
          <p:nvPicPr>
            <p:cNvPr id="54" name="Google Shape;233;p3"/>
            <p:cNvPicPr preferRelativeResize="0"/>
            <p:nvPr/>
          </p:nvPicPr>
          <p:blipFill rotWithShape="1">
            <a:blip r:embed="rId3">
              <a:alphaModFix/>
            </a:blip>
            <a:srcRect/>
            <a:stretch/>
          </p:blipFill>
          <p:spPr>
            <a:xfrm>
              <a:off x="4612848" y="5706503"/>
              <a:ext cx="3526951" cy="2645213"/>
            </a:xfrm>
            <a:prstGeom prst="rect">
              <a:avLst/>
            </a:prstGeom>
            <a:noFill/>
            <a:ln w="9525" cap="flat" cmpd="sng">
              <a:solidFill>
                <a:schemeClr val="dk1"/>
              </a:solidFill>
              <a:prstDash val="solid"/>
              <a:round/>
              <a:headEnd type="none" w="sm" len="sm"/>
              <a:tailEnd type="none" w="sm" len="sm"/>
            </a:ln>
          </p:spPr>
        </p:pic>
        <p:pic>
          <p:nvPicPr>
            <p:cNvPr id="64" name="Google Shape;234;p3"/>
            <p:cNvPicPr preferRelativeResize="0"/>
            <p:nvPr/>
          </p:nvPicPr>
          <p:blipFill rotWithShape="1">
            <a:blip r:embed="rId4">
              <a:alphaModFix/>
            </a:blip>
            <a:srcRect/>
            <a:stretch/>
          </p:blipFill>
          <p:spPr>
            <a:xfrm>
              <a:off x="8285988" y="4673791"/>
              <a:ext cx="3612534" cy="2453844"/>
            </a:xfrm>
            <a:prstGeom prst="rect">
              <a:avLst/>
            </a:prstGeom>
            <a:noFill/>
            <a:ln w="9525" cap="flat" cmpd="sng">
              <a:solidFill>
                <a:schemeClr val="dk1"/>
              </a:solidFill>
              <a:prstDash val="solid"/>
              <a:round/>
              <a:headEnd type="none" w="sm" len="sm"/>
              <a:tailEnd type="none" w="sm" len="sm"/>
            </a:ln>
          </p:spPr>
        </p:pic>
      </p:grpSp>
      <p:sp>
        <p:nvSpPr>
          <p:cNvPr id="65" name="Google Shape;215;p3"/>
          <p:cNvSpPr txBox="1"/>
          <p:nvPr/>
        </p:nvSpPr>
        <p:spPr>
          <a:xfrm>
            <a:off x="12675855" y="8071411"/>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sp>
        <p:nvSpPr>
          <p:cNvPr id="66" name="Google Shape;228;p3"/>
          <p:cNvSpPr/>
          <p:nvPr/>
        </p:nvSpPr>
        <p:spPr>
          <a:xfrm>
            <a:off x="23197765" y="7997145"/>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pic>
        <p:nvPicPr>
          <p:cNvPr id="67" name="Google Shape;255;p3" descr="Imagen"/>
          <p:cNvPicPr preferRelativeResize="0"/>
          <p:nvPr/>
        </p:nvPicPr>
        <p:blipFill rotWithShape="1">
          <a:blip r:embed="rId5">
            <a:alphaModFix/>
          </a:blip>
          <a:srcRect/>
          <a:stretch/>
        </p:blipFill>
        <p:spPr>
          <a:xfrm>
            <a:off x="17195633" y="4016749"/>
            <a:ext cx="720000" cy="719999"/>
          </a:xfrm>
          <a:prstGeom prst="rect">
            <a:avLst/>
          </a:prstGeom>
          <a:noFill/>
          <a:ln>
            <a:noFill/>
          </a:ln>
        </p:spPr>
      </p:pic>
      <p:pic>
        <p:nvPicPr>
          <p:cNvPr id="68" name="Google Shape;256;p3" descr="Imagen"/>
          <p:cNvPicPr preferRelativeResize="0"/>
          <p:nvPr/>
        </p:nvPicPr>
        <p:blipFill rotWithShape="1">
          <a:blip r:embed="rId6">
            <a:alphaModFix/>
          </a:blip>
          <a:srcRect/>
          <a:stretch/>
        </p:blipFill>
        <p:spPr>
          <a:xfrm>
            <a:off x="18136732" y="4024384"/>
            <a:ext cx="720000" cy="720000"/>
          </a:xfrm>
          <a:prstGeom prst="rect">
            <a:avLst/>
          </a:prstGeom>
          <a:noFill/>
          <a:ln>
            <a:noFill/>
          </a:ln>
        </p:spPr>
      </p:pic>
      <p:sp>
        <p:nvSpPr>
          <p:cNvPr id="69" name="Google Shape;257;p3"/>
          <p:cNvSpPr txBox="1"/>
          <p:nvPr/>
        </p:nvSpPr>
        <p:spPr>
          <a:xfrm>
            <a:off x="12416566" y="4989324"/>
            <a:ext cx="5407824" cy="2298701"/>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Identificar el estacionamiento permanente de vehículos en zonas aledañas a los ríos realizando una gestión interinstitucional.</a:t>
            </a:r>
            <a:endParaRPr/>
          </a:p>
        </p:txBody>
      </p:sp>
      <p:cxnSp>
        <p:nvCxnSpPr>
          <p:cNvPr id="70" name="Google Shape;258;p3"/>
          <p:cNvCxnSpPr/>
          <p:nvPr/>
        </p:nvCxnSpPr>
        <p:spPr>
          <a:xfrm rot="10800000" flipH="1">
            <a:off x="17972268" y="4047380"/>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4" name="Google Shape;259;p3"/>
          <p:cNvSpPr/>
          <p:nvPr/>
        </p:nvSpPr>
        <p:spPr>
          <a:xfrm>
            <a:off x="13846196" y="4179686"/>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4" name="Google Shape;260;p3"/>
          <p:cNvSpPr/>
          <p:nvPr/>
        </p:nvSpPr>
        <p:spPr>
          <a:xfrm>
            <a:off x="19416024" y="414890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5" name="Google Shape;261;p3"/>
          <p:cNvSpPr txBox="1"/>
          <p:nvPr/>
        </p:nvSpPr>
        <p:spPr>
          <a:xfrm>
            <a:off x="18248451" y="4989324"/>
            <a:ext cx="4673132"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Difusión y divulgación a la ciudadanía del Plan “vehículo matera” en busca de identificar mayores focos de concentración de esta problemática. </a:t>
            </a:r>
            <a:endParaRPr/>
          </a:p>
        </p:txBody>
      </p:sp>
    </p:spTree>
    <p:extLst>
      <p:ext uri="{BB962C8B-B14F-4D97-AF65-F5344CB8AC3E}">
        <p14:creationId xmlns:p14="http://schemas.microsoft.com/office/powerpoint/2010/main" val="40411308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559036"/>
            <a:ext cx="8918113" cy="2138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GESTIÓN VEHICULAR CARRIL PREFERENCIAL</a:t>
            </a:r>
          </a:p>
        </p:txBody>
      </p:sp>
      <p:pic>
        <p:nvPicPr>
          <p:cNvPr id="27" name="Google Shape;267;p4"/>
          <p:cNvPicPr preferRelativeResize="0"/>
          <p:nvPr/>
        </p:nvPicPr>
        <p:blipFill rotWithShape="1">
          <a:blip r:embed="rId2">
            <a:alphaModFix/>
          </a:blip>
          <a:srcRect b="30412"/>
          <a:stretch/>
        </p:blipFill>
        <p:spPr>
          <a:xfrm>
            <a:off x="7920730" y="6733354"/>
            <a:ext cx="3240000" cy="1690968"/>
          </a:xfrm>
          <a:prstGeom prst="rect">
            <a:avLst/>
          </a:prstGeom>
          <a:noFill/>
          <a:ln>
            <a:noFill/>
          </a:ln>
        </p:spPr>
      </p:pic>
      <p:pic>
        <p:nvPicPr>
          <p:cNvPr id="28" name="Google Shape;268;p4"/>
          <p:cNvPicPr preferRelativeResize="0"/>
          <p:nvPr/>
        </p:nvPicPr>
        <p:blipFill rotWithShape="1">
          <a:blip r:embed="rId3">
            <a:alphaModFix/>
          </a:blip>
          <a:srcRect t="11118" b="12017"/>
          <a:stretch/>
        </p:blipFill>
        <p:spPr>
          <a:xfrm>
            <a:off x="955898" y="6690861"/>
            <a:ext cx="3240000" cy="1699808"/>
          </a:xfrm>
          <a:prstGeom prst="rect">
            <a:avLst/>
          </a:prstGeom>
          <a:noFill/>
          <a:ln>
            <a:noFill/>
          </a:ln>
        </p:spPr>
      </p:pic>
      <p:sp>
        <p:nvSpPr>
          <p:cNvPr id="29" name="Google Shape;269;p4"/>
          <p:cNvSpPr txBox="1"/>
          <p:nvPr/>
        </p:nvSpPr>
        <p:spPr>
          <a:xfrm>
            <a:off x="4602256" y="5487564"/>
            <a:ext cx="3060307" cy="40097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30" name="Google Shape;270;p4"/>
          <p:cNvSpPr txBox="1"/>
          <p:nvPr/>
        </p:nvSpPr>
        <p:spPr>
          <a:xfrm>
            <a:off x="859065" y="2647548"/>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2" name="Google Shape;280;p4"/>
          <p:cNvSpPr/>
          <p:nvPr/>
        </p:nvSpPr>
        <p:spPr>
          <a:xfrm>
            <a:off x="3994536" y="3203398"/>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33" name="Google Shape;281;p4"/>
          <p:cNvSpPr txBox="1"/>
          <p:nvPr/>
        </p:nvSpPr>
        <p:spPr>
          <a:xfrm>
            <a:off x="5278272" y="3674609"/>
            <a:ext cx="3060307" cy="461663"/>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a:solidFill>
                  <a:srgbClr val="7F7F7F"/>
                </a:solidFill>
              </a:rPr>
              <a:t>Zonas intervenidas</a:t>
            </a:r>
            <a:endParaRPr sz="2400" b="0" i="0" u="none" strike="noStrike" cap="none">
              <a:solidFill>
                <a:srgbClr val="7F7F7F"/>
              </a:solidFill>
              <a:latin typeface="Arial"/>
              <a:ea typeface="Arial"/>
              <a:cs typeface="Arial"/>
              <a:sym typeface="Arial"/>
            </a:endParaRPr>
          </a:p>
        </p:txBody>
      </p:sp>
      <p:cxnSp>
        <p:nvCxnSpPr>
          <p:cNvPr id="34" name="Google Shape;282;p4"/>
          <p:cNvCxnSpPr/>
          <p:nvPr/>
        </p:nvCxnSpPr>
        <p:spPr>
          <a:xfrm rot="10800000">
            <a:off x="5218466" y="3705028"/>
            <a:ext cx="0" cy="360000"/>
          </a:xfrm>
          <a:prstGeom prst="straightConnector1">
            <a:avLst/>
          </a:prstGeom>
          <a:noFill/>
          <a:ln w="57150" cap="flat" cmpd="sng">
            <a:solidFill>
              <a:srgbClr val="DAE283"/>
            </a:solidFill>
            <a:prstDash val="solid"/>
            <a:miter lim="400000"/>
            <a:headEnd type="none" w="sm" len="sm"/>
            <a:tailEnd type="none" w="sm" len="sm"/>
          </a:ln>
        </p:spPr>
      </p:cxnSp>
      <p:sp>
        <p:nvSpPr>
          <p:cNvPr id="35" name="Google Shape;283;p4"/>
          <p:cNvSpPr/>
          <p:nvPr/>
        </p:nvSpPr>
        <p:spPr>
          <a:xfrm>
            <a:off x="3981829" y="4163390"/>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36" name="Google Shape;284;p4"/>
          <p:cNvSpPr txBox="1"/>
          <p:nvPr/>
        </p:nvSpPr>
        <p:spPr>
          <a:xfrm>
            <a:off x="4576826" y="3674609"/>
            <a:ext cx="610734"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112 </a:t>
            </a:r>
            <a:r>
              <a:rPr lang="es-MX" sz="2400" b="1" i="0" u="none" strike="noStrike" cap="none">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a:r>
            <a:br>
              <a:rPr lang="es-MX" sz="2400" b="1" i="0" u="none" strike="noStrike" cap="none">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br>
            <a:endParaRPr sz="2400" b="1" i="0" u="none" strike="noStrike" cap="none">
              <a:solidFill>
                <a:srgbClr val="7F7F7F"/>
              </a:solidFill>
              <a:latin typeface="Arial"/>
              <a:ea typeface="Arial"/>
              <a:cs typeface="Arial"/>
              <a:sym typeface="Arial"/>
            </a:endParaRPr>
          </a:p>
        </p:txBody>
      </p:sp>
      <p:sp>
        <p:nvSpPr>
          <p:cNvPr id="37" name="Google Shape;285;p4"/>
          <p:cNvSpPr txBox="1"/>
          <p:nvPr/>
        </p:nvSpPr>
        <p:spPr>
          <a:xfrm>
            <a:off x="5142476" y="8483579"/>
            <a:ext cx="15933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b="0" i="0" u="none" strike="noStrike" cap="none">
                <a:solidFill>
                  <a:srgbClr val="53585F"/>
                </a:solidFill>
                <a:latin typeface="Arial"/>
                <a:ea typeface="Arial"/>
                <a:cs typeface="Arial"/>
                <a:sym typeface="Arial"/>
              </a:rPr>
              <a:t>Fuente: SCTT</a:t>
            </a:r>
            <a:endParaRPr b="0" i="0" u="none" strike="noStrike" cap="none">
              <a:solidFill>
                <a:srgbClr val="000000"/>
              </a:solidFill>
              <a:latin typeface="Trebuchet MS"/>
              <a:ea typeface="Trebuchet MS"/>
              <a:cs typeface="Trebuchet MS"/>
              <a:sym typeface="Trebuchet MS"/>
            </a:endParaRPr>
          </a:p>
        </p:txBody>
      </p:sp>
      <p:sp>
        <p:nvSpPr>
          <p:cNvPr id="38" name="Google Shape;289;p4"/>
          <p:cNvSpPr/>
          <p:nvPr/>
        </p:nvSpPr>
        <p:spPr>
          <a:xfrm>
            <a:off x="20086" y="2673834"/>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sp>
        <p:nvSpPr>
          <p:cNvPr id="39" name="Google Shape;291;p4"/>
          <p:cNvSpPr txBox="1"/>
          <p:nvPr/>
        </p:nvSpPr>
        <p:spPr>
          <a:xfrm>
            <a:off x="452420" y="5867459"/>
            <a:ext cx="1802277"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KR 7a.</a:t>
            </a:r>
            <a:endParaRPr/>
          </a:p>
        </p:txBody>
      </p:sp>
      <p:sp>
        <p:nvSpPr>
          <p:cNvPr id="40" name="Google Shape;292;p4"/>
          <p:cNvSpPr txBox="1"/>
          <p:nvPr/>
        </p:nvSpPr>
        <p:spPr>
          <a:xfrm>
            <a:off x="1599300" y="5888536"/>
            <a:ext cx="1695350" cy="636708"/>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Av. Boyacá </a:t>
            </a:r>
            <a:br>
              <a:rPr lang="es-MX" sz="1600" b="0" i="0" u="none" strike="noStrike" cap="none">
                <a:solidFill>
                  <a:srgbClr val="494E54"/>
                </a:solidFill>
                <a:latin typeface="Arial"/>
                <a:ea typeface="Arial"/>
                <a:cs typeface="Arial"/>
                <a:sym typeface="Arial"/>
              </a:rPr>
            </a:br>
            <a:endParaRPr sz="1600" b="0" i="0" u="none" strike="noStrike" cap="none">
              <a:solidFill>
                <a:srgbClr val="494E54"/>
              </a:solidFill>
              <a:latin typeface="Arial"/>
              <a:ea typeface="Arial"/>
              <a:cs typeface="Arial"/>
              <a:sym typeface="Arial"/>
            </a:endParaRPr>
          </a:p>
        </p:txBody>
      </p:sp>
      <p:sp>
        <p:nvSpPr>
          <p:cNvPr id="47" name="Google Shape;293;p4"/>
          <p:cNvSpPr txBox="1"/>
          <p:nvPr/>
        </p:nvSpPr>
        <p:spPr>
          <a:xfrm>
            <a:off x="3033196" y="5886118"/>
            <a:ext cx="1695350" cy="636708"/>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Av. 1 de mayo </a:t>
            </a:r>
            <a:br>
              <a:rPr lang="es-MX" sz="1600" b="0" i="0" u="none" strike="noStrike" cap="none">
                <a:solidFill>
                  <a:srgbClr val="494E54"/>
                </a:solidFill>
                <a:latin typeface="Arial"/>
                <a:ea typeface="Arial"/>
                <a:cs typeface="Arial"/>
                <a:sym typeface="Arial"/>
              </a:rPr>
            </a:br>
            <a:endParaRPr sz="1600" b="0" i="0" u="none" strike="noStrike" cap="none">
              <a:solidFill>
                <a:srgbClr val="494E54"/>
              </a:solidFill>
              <a:latin typeface="Arial"/>
              <a:ea typeface="Arial"/>
              <a:cs typeface="Arial"/>
              <a:sym typeface="Arial"/>
            </a:endParaRPr>
          </a:p>
        </p:txBody>
      </p:sp>
      <p:sp>
        <p:nvSpPr>
          <p:cNvPr id="55" name="Google Shape;294;p4"/>
          <p:cNvSpPr txBox="1"/>
          <p:nvPr/>
        </p:nvSpPr>
        <p:spPr>
          <a:xfrm>
            <a:off x="4318492" y="5892246"/>
            <a:ext cx="1695350"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Calle 19</a:t>
            </a:r>
            <a:endParaRPr/>
          </a:p>
        </p:txBody>
      </p:sp>
      <p:sp>
        <p:nvSpPr>
          <p:cNvPr id="56" name="Google Shape;295;p4"/>
          <p:cNvSpPr txBox="1"/>
          <p:nvPr/>
        </p:nvSpPr>
        <p:spPr>
          <a:xfrm>
            <a:off x="5434657" y="5904188"/>
            <a:ext cx="1695350"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Calle 72</a:t>
            </a:r>
            <a:endParaRPr/>
          </a:p>
        </p:txBody>
      </p:sp>
      <p:sp>
        <p:nvSpPr>
          <p:cNvPr id="57" name="Google Shape;296;p4"/>
          <p:cNvSpPr txBox="1"/>
          <p:nvPr/>
        </p:nvSpPr>
        <p:spPr>
          <a:xfrm>
            <a:off x="6689858" y="5888536"/>
            <a:ext cx="1695350"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Carrera 15 </a:t>
            </a:r>
            <a:endParaRPr/>
          </a:p>
        </p:txBody>
      </p:sp>
      <p:sp>
        <p:nvSpPr>
          <p:cNvPr id="58" name="Google Shape;297;p4"/>
          <p:cNvSpPr txBox="1"/>
          <p:nvPr/>
        </p:nvSpPr>
        <p:spPr>
          <a:xfrm>
            <a:off x="8241716" y="5879791"/>
            <a:ext cx="2055147"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Av Las Américas </a:t>
            </a:r>
            <a:endParaRPr/>
          </a:p>
        </p:txBody>
      </p:sp>
      <p:sp>
        <p:nvSpPr>
          <p:cNvPr id="59" name="Google Shape;298;p4"/>
          <p:cNvSpPr txBox="1"/>
          <p:nvPr/>
        </p:nvSpPr>
        <p:spPr>
          <a:xfrm>
            <a:off x="10150271" y="5874631"/>
            <a:ext cx="1695350"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Avenida NQS </a:t>
            </a:r>
            <a:endParaRPr/>
          </a:p>
        </p:txBody>
      </p:sp>
      <p:sp>
        <p:nvSpPr>
          <p:cNvPr id="60" name="Google Shape;299;p4"/>
          <p:cNvSpPr txBox="1"/>
          <p:nvPr/>
        </p:nvSpPr>
        <p:spPr>
          <a:xfrm>
            <a:off x="5278272" y="4697411"/>
            <a:ext cx="3060307" cy="1263578"/>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Operativos</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Solicitudes</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cxnSp>
        <p:nvCxnSpPr>
          <p:cNvPr id="61" name="Google Shape;300;p4"/>
          <p:cNvCxnSpPr/>
          <p:nvPr/>
        </p:nvCxnSpPr>
        <p:spPr>
          <a:xfrm rot="10800000">
            <a:off x="5218466" y="4727830"/>
            <a:ext cx="0" cy="720000"/>
          </a:xfrm>
          <a:prstGeom prst="straightConnector1">
            <a:avLst/>
          </a:prstGeom>
          <a:noFill/>
          <a:ln w="57150" cap="flat" cmpd="sng">
            <a:solidFill>
              <a:srgbClr val="DAE283"/>
            </a:solidFill>
            <a:prstDash val="solid"/>
            <a:miter lim="400000"/>
            <a:headEnd type="none" w="sm" len="sm"/>
            <a:tailEnd type="none" w="sm" len="sm"/>
          </a:ln>
        </p:spPr>
      </p:cxnSp>
      <p:sp>
        <p:nvSpPr>
          <p:cNvPr id="62" name="Google Shape;301;p4"/>
          <p:cNvSpPr txBox="1"/>
          <p:nvPr/>
        </p:nvSpPr>
        <p:spPr>
          <a:xfrm>
            <a:off x="4576826" y="4697410"/>
            <a:ext cx="610734" cy="1263579"/>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322</a:t>
            </a:r>
            <a:endParaRPr/>
          </a:p>
          <a:p>
            <a:pPr marL="0" marR="0" lvl="0" indent="0" algn="r" rtl="0">
              <a:lnSpc>
                <a:spcPct val="90000"/>
              </a:lnSpc>
              <a:spcBef>
                <a:spcPts val="60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355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cxnSp>
        <p:nvCxnSpPr>
          <p:cNvPr id="63" name="Google Shape;302;p4"/>
          <p:cNvCxnSpPr/>
          <p:nvPr/>
        </p:nvCxnSpPr>
        <p:spPr>
          <a:xfrm rot="10800000">
            <a:off x="1771323" y="6041796"/>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1" name="Google Shape;303;p4"/>
          <p:cNvCxnSpPr/>
          <p:nvPr/>
        </p:nvCxnSpPr>
        <p:spPr>
          <a:xfrm rot="10800000">
            <a:off x="3121088" y="6036863"/>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2" name="Google Shape;304;p4"/>
          <p:cNvCxnSpPr/>
          <p:nvPr/>
        </p:nvCxnSpPr>
        <p:spPr>
          <a:xfrm rot="10800000">
            <a:off x="4660312" y="6027828"/>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3" name="Google Shape;305;p4"/>
          <p:cNvCxnSpPr/>
          <p:nvPr/>
        </p:nvCxnSpPr>
        <p:spPr>
          <a:xfrm rot="10800000">
            <a:off x="5712599" y="6032910"/>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4" name="Google Shape;306;p4"/>
          <p:cNvCxnSpPr/>
          <p:nvPr/>
        </p:nvCxnSpPr>
        <p:spPr>
          <a:xfrm rot="10800000">
            <a:off x="6824460" y="6014294"/>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5" name="Google Shape;307;p4"/>
          <p:cNvCxnSpPr/>
          <p:nvPr/>
        </p:nvCxnSpPr>
        <p:spPr>
          <a:xfrm rot="10800000">
            <a:off x="8241716" y="6022024"/>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6" name="Google Shape;308;p4"/>
          <p:cNvCxnSpPr/>
          <p:nvPr/>
        </p:nvCxnSpPr>
        <p:spPr>
          <a:xfrm rot="10800000">
            <a:off x="10226536" y="6001967"/>
            <a:ext cx="0" cy="360000"/>
          </a:xfrm>
          <a:prstGeom prst="straightConnector1">
            <a:avLst/>
          </a:prstGeom>
          <a:noFill/>
          <a:ln w="57150" cap="flat" cmpd="sng">
            <a:solidFill>
              <a:srgbClr val="DAE283"/>
            </a:solidFill>
            <a:prstDash val="solid"/>
            <a:miter lim="400000"/>
            <a:headEnd type="none" w="sm" len="sm"/>
            <a:tailEnd type="none" w="sm" len="sm"/>
          </a:ln>
        </p:spPr>
      </p:cxnSp>
      <p:sp>
        <p:nvSpPr>
          <p:cNvPr id="77" name="Google Shape;309;p4"/>
          <p:cNvSpPr txBox="1"/>
          <p:nvPr/>
        </p:nvSpPr>
        <p:spPr>
          <a:xfrm>
            <a:off x="1011336" y="6177947"/>
            <a:ext cx="610734"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144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78" name="Google Shape;310;p4"/>
          <p:cNvSpPr txBox="1"/>
          <p:nvPr/>
        </p:nvSpPr>
        <p:spPr>
          <a:xfrm>
            <a:off x="2091693" y="6198078"/>
            <a:ext cx="941501"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4.567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79" name="Google Shape;311;p4"/>
          <p:cNvSpPr txBox="1"/>
          <p:nvPr/>
        </p:nvSpPr>
        <p:spPr>
          <a:xfrm>
            <a:off x="3432793" y="6202024"/>
            <a:ext cx="941501"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1.855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0" name="Google Shape;312;p4"/>
          <p:cNvSpPr txBox="1"/>
          <p:nvPr/>
        </p:nvSpPr>
        <p:spPr>
          <a:xfrm>
            <a:off x="4919956" y="6193633"/>
            <a:ext cx="561463"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92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1" name="Google Shape;313;p4"/>
          <p:cNvSpPr txBox="1"/>
          <p:nvPr/>
        </p:nvSpPr>
        <p:spPr>
          <a:xfrm>
            <a:off x="6016267" y="6202024"/>
            <a:ext cx="561463"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56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2" name="Google Shape;314;p4"/>
          <p:cNvSpPr txBox="1"/>
          <p:nvPr/>
        </p:nvSpPr>
        <p:spPr>
          <a:xfrm>
            <a:off x="7332218" y="6146868"/>
            <a:ext cx="594698"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36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3" name="Google Shape;315;p4"/>
          <p:cNvSpPr txBox="1"/>
          <p:nvPr/>
        </p:nvSpPr>
        <p:spPr>
          <a:xfrm>
            <a:off x="8902658" y="6170284"/>
            <a:ext cx="1050445"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1.367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5" name="Google Shape;316;p4"/>
          <p:cNvSpPr txBox="1"/>
          <p:nvPr/>
        </p:nvSpPr>
        <p:spPr>
          <a:xfrm>
            <a:off x="10563097" y="6177947"/>
            <a:ext cx="1050445"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2.258</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pic>
        <p:nvPicPr>
          <p:cNvPr id="86" name="Google Shape;317;p4"/>
          <p:cNvPicPr preferRelativeResize="0"/>
          <p:nvPr/>
        </p:nvPicPr>
        <p:blipFill rotWithShape="1">
          <a:blip r:embed="rId4">
            <a:alphaModFix/>
          </a:blip>
          <a:srcRect t="11569" b="17863"/>
          <a:stretch/>
        </p:blipFill>
        <p:spPr>
          <a:xfrm>
            <a:off x="4416200" y="6700120"/>
            <a:ext cx="3240000" cy="1714793"/>
          </a:xfrm>
          <a:prstGeom prst="rect">
            <a:avLst/>
          </a:prstGeom>
          <a:noFill/>
          <a:ln>
            <a:noFill/>
          </a:ln>
        </p:spPr>
      </p:pic>
      <p:sp>
        <p:nvSpPr>
          <p:cNvPr id="87" name="Google Shape;279;p4"/>
          <p:cNvSpPr txBox="1"/>
          <p:nvPr/>
        </p:nvSpPr>
        <p:spPr>
          <a:xfrm>
            <a:off x="12971877" y="7933123"/>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sp>
        <p:nvSpPr>
          <p:cNvPr id="88" name="Google Shape;290;p4"/>
          <p:cNvSpPr/>
          <p:nvPr/>
        </p:nvSpPr>
        <p:spPr>
          <a:xfrm>
            <a:off x="23119969" y="7933123"/>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pic>
        <p:nvPicPr>
          <p:cNvPr id="89" name="Google Shape;332;p4" descr="Imagen"/>
          <p:cNvPicPr preferRelativeResize="0"/>
          <p:nvPr/>
        </p:nvPicPr>
        <p:blipFill rotWithShape="1">
          <a:blip r:embed="rId5">
            <a:alphaModFix/>
          </a:blip>
          <a:srcRect/>
          <a:stretch/>
        </p:blipFill>
        <p:spPr>
          <a:xfrm>
            <a:off x="17491655" y="3878461"/>
            <a:ext cx="720000" cy="719999"/>
          </a:xfrm>
          <a:prstGeom prst="rect">
            <a:avLst/>
          </a:prstGeom>
          <a:noFill/>
          <a:ln>
            <a:noFill/>
          </a:ln>
        </p:spPr>
      </p:pic>
      <p:pic>
        <p:nvPicPr>
          <p:cNvPr id="90" name="Google Shape;333;p4" descr="Imagen"/>
          <p:cNvPicPr preferRelativeResize="0"/>
          <p:nvPr/>
        </p:nvPicPr>
        <p:blipFill rotWithShape="1">
          <a:blip r:embed="rId6">
            <a:alphaModFix/>
          </a:blip>
          <a:srcRect/>
          <a:stretch/>
        </p:blipFill>
        <p:spPr>
          <a:xfrm>
            <a:off x="18432754" y="3886096"/>
            <a:ext cx="720000" cy="720000"/>
          </a:xfrm>
          <a:prstGeom prst="rect">
            <a:avLst/>
          </a:prstGeom>
          <a:noFill/>
          <a:ln>
            <a:noFill/>
          </a:ln>
        </p:spPr>
      </p:pic>
      <p:sp>
        <p:nvSpPr>
          <p:cNvPr id="91" name="Google Shape;334;p4"/>
          <p:cNvSpPr txBox="1"/>
          <p:nvPr/>
        </p:nvSpPr>
        <p:spPr>
          <a:xfrm>
            <a:off x="12712588" y="4635593"/>
            <a:ext cx="5407824"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Continuar y ampliar, en la medida de lo posible, de acuerdo a los recursos disponibles, la ejecución de operativos que complemente la Estrategia de 14 Corredores. </a:t>
            </a:r>
            <a:endParaRPr/>
          </a:p>
        </p:txBody>
      </p:sp>
      <p:cxnSp>
        <p:nvCxnSpPr>
          <p:cNvPr id="92" name="Google Shape;335;p4"/>
          <p:cNvCxnSpPr/>
          <p:nvPr/>
        </p:nvCxnSpPr>
        <p:spPr>
          <a:xfrm rot="10800000" flipH="1">
            <a:off x="18268290" y="3909092"/>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93" name="Google Shape;336;p4"/>
          <p:cNvSpPr/>
          <p:nvPr/>
        </p:nvSpPr>
        <p:spPr>
          <a:xfrm>
            <a:off x="14142218" y="404139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6" name="Google Shape;337;p4"/>
          <p:cNvSpPr/>
          <p:nvPr/>
        </p:nvSpPr>
        <p:spPr>
          <a:xfrm>
            <a:off x="19712046" y="4010620"/>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7" name="Google Shape;338;p4"/>
          <p:cNvSpPr txBox="1"/>
          <p:nvPr/>
        </p:nvSpPr>
        <p:spPr>
          <a:xfrm>
            <a:off x="18559008" y="4625053"/>
            <a:ext cx="4673132"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Implementar operativos periódicos con el objetivo de mitigar la problemática de invasión y estacionamiento permanente  en carriles preferenciales.</a:t>
            </a:r>
            <a:endParaRPr/>
          </a:p>
        </p:txBody>
      </p:sp>
    </p:spTree>
    <p:extLst>
      <p:ext uri="{BB962C8B-B14F-4D97-AF65-F5344CB8AC3E}">
        <p14:creationId xmlns:p14="http://schemas.microsoft.com/office/powerpoint/2010/main" val="36132873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GESTIÓN VEHICULAR PICO Y PLACA</a:t>
            </a:r>
          </a:p>
        </p:txBody>
      </p:sp>
      <p:grpSp>
        <p:nvGrpSpPr>
          <p:cNvPr id="2" name="Grupo 1"/>
          <p:cNvGrpSpPr/>
          <p:nvPr/>
        </p:nvGrpSpPr>
        <p:grpSpPr>
          <a:xfrm>
            <a:off x="67827" y="2589692"/>
            <a:ext cx="11217794" cy="6140888"/>
            <a:chOff x="67827" y="2589927"/>
            <a:chExt cx="12014484" cy="6196277"/>
          </a:xfrm>
        </p:grpSpPr>
        <p:sp>
          <p:nvSpPr>
            <p:cNvPr id="50" name="Google Shape;343;p5"/>
            <p:cNvSpPr txBox="1"/>
            <p:nvPr/>
          </p:nvSpPr>
          <p:spPr>
            <a:xfrm>
              <a:off x="906806" y="2591835"/>
              <a:ext cx="6270942" cy="580320"/>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2800" b="0" i="0" u="none" strike="noStrike" cap="none">
                  <a:solidFill>
                    <a:srgbClr val="53585F"/>
                  </a:solidFill>
                  <a:latin typeface="Arial Black"/>
                  <a:ea typeface="Arial Black"/>
                  <a:cs typeface="Arial Black"/>
                  <a:sym typeface="Arial Black"/>
                </a:rPr>
                <a:t>ACCIONES 2020</a:t>
              </a:r>
              <a:endParaRPr sz="2800" b="0" i="0" u="none" strike="noStrike" cap="none">
                <a:solidFill>
                  <a:srgbClr val="53585F"/>
                </a:solidFill>
                <a:latin typeface="Arial Black"/>
                <a:ea typeface="Arial Black"/>
                <a:cs typeface="Arial Black"/>
                <a:sym typeface="Arial Black"/>
              </a:endParaRPr>
            </a:p>
          </p:txBody>
        </p:sp>
        <p:sp>
          <p:nvSpPr>
            <p:cNvPr id="52" name="Google Shape;353;p5"/>
            <p:cNvSpPr/>
            <p:nvPr/>
          </p:nvSpPr>
          <p:spPr>
            <a:xfrm>
              <a:off x="1296293" y="3225664"/>
              <a:ext cx="3913200" cy="403678"/>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Datos de evaluación </a:t>
              </a:r>
              <a:endParaRPr sz="2000" b="1" i="0" u="none" strike="noStrike" cap="none">
                <a:solidFill>
                  <a:srgbClr val="7F7F7F"/>
                </a:solidFill>
                <a:latin typeface="Arial"/>
                <a:ea typeface="Arial"/>
                <a:cs typeface="Arial"/>
                <a:sym typeface="Arial"/>
              </a:endParaRPr>
            </a:p>
          </p:txBody>
        </p:sp>
        <p:sp>
          <p:nvSpPr>
            <p:cNvPr id="53" name="Google Shape;354;p5"/>
            <p:cNvSpPr txBox="1"/>
            <p:nvPr/>
          </p:nvSpPr>
          <p:spPr>
            <a:xfrm>
              <a:off x="1935829" y="3756627"/>
              <a:ext cx="3060307" cy="38599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Zonas intervenidas</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cxnSp>
          <p:nvCxnSpPr>
            <p:cNvPr id="54" name="Google Shape;355;p5"/>
            <p:cNvCxnSpPr/>
            <p:nvPr/>
          </p:nvCxnSpPr>
          <p:spPr>
            <a:xfrm rot="10800000" flipH="1">
              <a:off x="1863560" y="3812359"/>
              <a:ext cx="6762" cy="360000"/>
            </a:xfrm>
            <a:prstGeom prst="straightConnector1">
              <a:avLst/>
            </a:prstGeom>
            <a:noFill/>
            <a:ln w="57150" cap="flat" cmpd="sng">
              <a:solidFill>
                <a:srgbClr val="DAE283"/>
              </a:solidFill>
              <a:prstDash val="solid"/>
              <a:miter lim="400000"/>
              <a:headEnd type="none" w="sm" len="sm"/>
              <a:tailEnd type="none" w="sm" len="sm"/>
            </a:ln>
          </p:spPr>
        </p:cxnSp>
        <p:sp>
          <p:nvSpPr>
            <p:cNvPr id="64" name="Google Shape;356;p5"/>
            <p:cNvSpPr/>
            <p:nvPr/>
          </p:nvSpPr>
          <p:spPr>
            <a:xfrm>
              <a:off x="6304186" y="3219534"/>
              <a:ext cx="3914568" cy="403678"/>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Resultados de operativos</a:t>
              </a:r>
              <a:endParaRPr sz="2000" b="1" i="0" u="none" strike="noStrike" cap="none">
                <a:solidFill>
                  <a:srgbClr val="7F7F7F"/>
                </a:solidFill>
                <a:latin typeface="Arial"/>
                <a:ea typeface="Arial"/>
                <a:cs typeface="Arial"/>
                <a:sym typeface="Arial"/>
              </a:endParaRPr>
            </a:p>
          </p:txBody>
        </p:sp>
        <p:sp>
          <p:nvSpPr>
            <p:cNvPr id="65" name="Google Shape;357;p5"/>
            <p:cNvSpPr txBox="1"/>
            <p:nvPr/>
          </p:nvSpPr>
          <p:spPr>
            <a:xfrm>
              <a:off x="1159260" y="3756627"/>
              <a:ext cx="710330" cy="461663"/>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134</a:t>
              </a:r>
              <a:br>
                <a:rPr lang="es-MX" sz="2000" b="1" i="0" u="none" strike="noStrike" cap="none">
                  <a:solidFill>
                    <a:srgbClr val="7F7F7F"/>
                  </a:solidFill>
                  <a:latin typeface="Arial"/>
                  <a:ea typeface="Arial"/>
                  <a:cs typeface="Arial"/>
                  <a:sym typeface="Arial"/>
                </a:rPr>
              </a:br>
              <a:endParaRPr sz="2000" b="1" i="0" u="none" strike="noStrike" cap="none">
                <a:solidFill>
                  <a:srgbClr val="7F7F7F"/>
                </a:solidFill>
                <a:latin typeface="Arial"/>
                <a:ea typeface="Arial"/>
                <a:cs typeface="Arial"/>
                <a:sym typeface="Arial"/>
              </a:endParaRPr>
            </a:p>
          </p:txBody>
        </p:sp>
        <p:sp>
          <p:nvSpPr>
            <p:cNvPr id="66" name="Google Shape;358;p5"/>
            <p:cNvSpPr txBox="1"/>
            <p:nvPr/>
          </p:nvSpPr>
          <p:spPr>
            <a:xfrm>
              <a:off x="5422074" y="8392216"/>
              <a:ext cx="1593380" cy="393988"/>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0" i="0" u="none" strike="noStrike" cap="none">
                  <a:solidFill>
                    <a:srgbClr val="53585F"/>
                  </a:solidFill>
                  <a:latin typeface="Arial"/>
                  <a:ea typeface="Arial"/>
                  <a:cs typeface="Arial"/>
                  <a:sym typeface="Arial"/>
                </a:rPr>
                <a:t>Fuente: SCTT</a:t>
              </a:r>
              <a:endParaRPr sz="1600" b="0" i="0" u="none" strike="noStrike" cap="none">
                <a:solidFill>
                  <a:srgbClr val="000000"/>
                </a:solidFill>
                <a:latin typeface="Trebuchet MS"/>
                <a:ea typeface="Trebuchet MS"/>
                <a:cs typeface="Trebuchet MS"/>
                <a:sym typeface="Trebuchet MS"/>
              </a:endParaRPr>
            </a:p>
          </p:txBody>
        </p:sp>
        <p:sp>
          <p:nvSpPr>
            <p:cNvPr id="67" name="Google Shape;365;p5"/>
            <p:cNvSpPr/>
            <p:nvPr/>
          </p:nvSpPr>
          <p:spPr>
            <a:xfrm>
              <a:off x="67827" y="2589927"/>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400" b="1" i="0" u="none" strike="noStrike" cap="none">
                  <a:solidFill>
                    <a:srgbClr val="FFFFFF"/>
                  </a:solidFill>
                  <a:latin typeface="Arial Black"/>
                  <a:ea typeface="Arial Black"/>
                  <a:cs typeface="Arial Black"/>
                  <a:sym typeface="Arial Black"/>
                </a:rPr>
                <a:t>1</a:t>
              </a:r>
              <a:endParaRPr sz="4400" b="1" i="0" u="none" strike="noStrike" cap="none">
                <a:solidFill>
                  <a:srgbClr val="FFFFFF"/>
                </a:solidFill>
                <a:latin typeface="Arial Black"/>
                <a:ea typeface="Arial Black"/>
                <a:cs typeface="Arial Black"/>
                <a:sym typeface="Arial Black"/>
              </a:endParaRPr>
            </a:p>
          </p:txBody>
        </p:sp>
        <p:sp>
          <p:nvSpPr>
            <p:cNvPr id="68" name="Google Shape;367;p5"/>
            <p:cNvSpPr txBox="1"/>
            <p:nvPr/>
          </p:nvSpPr>
          <p:spPr>
            <a:xfrm>
              <a:off x="6197388" y="3853387"/>
              <a:ext cx="1309712" cy="1294102"/>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1.803</a:t>
              </a:r>
              <a:br>
                <a:rPr lang="es-MX" sz="2000" b="1" i="0" u="none" strike="noStrike" cap="none">
                  <a:solidFill>
                    <a:srgbClr val="7F7F7F"/>
                  </a:solidFill>
                  <a:latin typeface="Arial"/>
                  <a:ea typeface="Arial"/>
                  <a:cs typeface="Arial"/>
                  <a:sym typeface="Arial"/>
                </a:rPr>
              </a:br>
              <a:r>
                <a:rPr lang="es-MX" sz="2000" b="1" i="0" u="none" strike="noStrike" cap="none">
                  <a:solidFill>
                    <a:srgbClr val="7F7F7F"/>
                  </a:solidFill>
                  <a:latin typeface="Arial"/>
                  <a:ea typeface="Arial"/>
                  <a:cs typeface="Arial"/>
                  <a:sym typeface="Arial"/>
                </a:rPr>
                <a:t>16.004</a:t>
              </a:r>
              <a:endParaRPr sz="1100"/>
            </a:p>
            <a:p>
              <a:pPr marL="0" marR="0" lvl="0" indent="0" algn="r" rtl="0">
                <a:lnSpc>
                  <a:spcPct val="90000"/>
                </a:lnSpc>
                <a:spcBef>
                  <a:spcPts val="60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928</a:t>
              </a:r>
              <a:endParaRPr sz="1100"/>
            </a:p>
            <a:p>
              <a:pPr marL="0" marR="0" lvl="0" indent="0" algn="r" rtl="0">
                <a:lnSpc>
                  <a:spcPct val="90000"/>
                </a:lnSpc>
                <a:spcBef>
                  <a:spcPts val="60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1</a:t>
              </a:r>
              <a:endParaRPr sz="1100"/>
            </a:p>
            <a:p>
              <a:pPr marL="0" marR="0" lvl="0" indent="0" algn="r" rtl="0">
                <a:lnSpc>
                  <a:spcPct val="90000"/>
                </a:lnSpc>
                <a:spcBef>
                  <a:spcPts val="600"/>
                </a:spcBef>
                <a:spcAft>
                  <a:spcPts val="0"/>
                </a:spcAft>
                <a:buClr>
                  <a:srgbClr val="494E54"/>
                </a:buClr>
                <a:buSzPts val="2400"/>
                <a:buFont typeface="Arial"/>
                <a:buNone/>
              </a:pPr>
              <a:endParaRPr sz="2000" b="1" i="0" u="none" strike="noStrike" cap="none">
                <a:solidFill>
                  <a:srgbClr val="7F7F7F"/>
                </a:solidFill>
                <a:latin typeface="Arial"/>
                <a:ea typeface="Arial"/>
                <a:cs typeface="Arial"/>
                <a:sym typeface="Arial"/>
              </a:endParaRPr>
            </a:p>
          </p:txBody>
        </p:sp>
        <p:sp>
          <p:nvSpPr>
            <p:cNvPr id="69" name="Google Shape;368;p5"/>
            <p:cNvSpPr txBox="1"/>
            <p:nvPr/>
          </p:nvSpPr>
          <p:spPr>
            <a:xfrm>
              <a:off x="7714898" y="3827559"/>
              <a:ext cx="2236491" cy="1431008"/>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Comparendos C14</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Inmovilizados </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Operativos</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Solicitudes</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cxnSp>
          <p:nvCxnSpPr>
            <p:cNvPr id="70" name="Google Shape;369;p5"/>
            <p:cNvCxnSpPr/>
            <p:nvPr/>
          </p:nvCxnSpPr>
          <p:spPr>
            <a:xfrm rot="10800000" flipH="1">
              <a:off x="7593648" y="3818665"/>
              <a:ext cx="5299" cy="1296000"/>
            </a:xfrm>
            <a:prstGeom prst="straightConnector1">
              <a:avLst/>
            </a:prstGeom>
            <a:noFill/>
            <a:ln w="57150" cap="flat" cmpd="sng">
              <a:solidFill>
                <a:srgbClr val="DAE283"/>
              </a:solidFill>
              <a:prstDash val="solid"/>
              <a:miter lim="400000"/>
              <a:headEnd type="none" w="sm" len="sm"/>
              <a:tailEnd type="none" w="sm" len="sm"/>
            </a:ln>
          </p:spPr>
        </p:cxnSp>
        <p:pic>
          <p:nvPicPr>
            <p:cNvPr id="84" name="Google Shape;370;p5"/>
            <p:cNvPicPr preferRelativeResize="0"/>
            <p:nvPr/>
          </p:nvPicPr>
          <p:blipFill rotWithShape="1">
            <a:blip r:embed="rId2">
              <a:alphaModFix/>
            </a:blip>
            <a:srcRect/>
            <a:stretch/>
          </p:blipFill>
          <p:spPr>
            <a:xfrm>
              <a:off x="524486" y="5157037"/>
              <a:ext cx="3268075" cy="2551609"/>
            </a:xfrm>
            <a:prstGeom prst="rect">
              <a:avLst/>
            </a:prstGeom>
            <a:noFill/>
            <a:ln w="9525" cap="flat" cmpd="sng">
              <a:solidFill>
                <a:schemeClr val="dk1"/>
              </a:solidFill>
              <a:prstDash val="solid"/>
              <a:round/>
              <a:headEnd type="none" w="sm" len="sm"/>
              <a:tailEnd type="none" w="sm" len="sm"/>
            </a:ln>
          </p:spPr>
        </p:pic>
        <p:pic>
          <p:nvPicPr>
            <p:cNvPr id="94" name="Google Shape;371;p5"/>
            <p:cNvPicPr preferRelativeResize="0"/>
            <p:nvPr/>
          </p:nvPicPr>
          <p:blipFill rotWithShape="1">
            <a:blip r:embed="rId3">
              <a:alphaModFix/>
            </a:blip>
            <a:srcRect/>
            <a:stretch/>
          </p:blipFill>
          <p:spPr>
            <a:xfrm>
              <a:off x="3987377" y="6136432"/>
              <a:ext cx="4548488" cy="2321588"/>
            </a:xfrm>
            <a:prstGeom prst="rect">
              <a:avLst/>
            </a:prstGeom>
            <a:noFill/>
            <a:ln w="9525" cap="flat" cmpd="sng">
              <a:solidFill>
                <a:schemeClr val="dk1"/>
              </a:solidFill>
              <a:prstDash val="solid"/>
              <a:round/>
              <a:headEnd type="none" w="sm" len="sm"/>
              <a:tailEnd type="none" w="sm" len="sm"/>
            </a:ln>
          </p:spPr>
        </p:pic>
        <p:pic>
          <p:nvPicPr>
            <p:cNvPr id="95" name="Google Shape;372;p5"/>
            <p:cNvPicPr preferRelativeResize="0"/>
            <p:nvPr/>
          </p:nvPicPr>
          <p:blipFill rotWithShape="1">
            <a:blip r:embed="rId4">
              <a:alphaModFix/>
            </a:blip>
            <a:srcRect/>
            <a:stretch/>
          </p:blipFill>
          <p:spPr>
            <a:xfrm>
              <a:off x="8681438" y="5193108"/>
              <a:ext cx="3400873" cy="2550655"/>
            </a:xfrm>
            <a:prstGeom prst="rect">
              <a:avLst/>
            </a:prstGeom>
            <a:noFill/>
            <a:ln w="9525" cap="flat" cmpd="sng">
              <a:solidFill>
                <a:schemeClr val="dk1"/>
              </a:solidFill>
              <a:prstDash val="solid"/>
              <a:round/>
              <a:headEnd type="none" w="sm" len="sm"/>
              <a:tailEnd type="none" w="sm" len="sm"/>
            </a:ln>
          </p:spPr>
        </p:pic>
      </p:grpSp>
      <p:sp>
        <p:nvSpPr>
          <p:cNvPr id="98" name="Google Shape;352;p5"/>
          <p:cNvSpPr txBox="1"/>
          <p:nvPr/>
        </p:nvSpPr>
        <p:spPr>
          <a:xfrm>
            <a:off x="12447358" y="8310587"/>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sp>
        <p:nvSpPr>
          <p:cNvPr id="99" name="Google Shape;366;p5"/>
          <p:cNvSpPr/>
          <p:nvPr/>
        </p:nvSpPr>
        <p:spPr>
          <a:xfrm>
            <a:off x="22969268" y="8236321"/>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100" name="Google Shape;373;p5"/>
          <p:cNvSpPr txBox="1"/>
          <p:nvPr/>
        </p:nvSpPr>
        <p:spPr>
          <a:xfrm>
            <a:off x="12245523" y="6612599"/>
            <a:ext cx="9273294" cy="513597"/>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endParaRPr sz="2400" b="0" i="0" u="none" strike="noStrike" cap="none">
              <a:solidFill>
                <a:srgbClr val="494E54"/>
              </a:solidFill>
              <a:latin typeface="Arial"/>
              <a:ea typeface="Arial"/>
              <a:cs typeface="Arial"/>
              <a:sym typeface="Arial"/>
            </a:endParaRPr>
          </a:p>
        </p:txBody>
      </p:sp>
      <p:pic>
        <p:nvPicPr>
          <p:cNvPr id="101" name="Google Shape;381;p5" descr="Imagen"/>
          <p:cNvPicPr preferRelativeResize="0"/>
          <p:nvPr/>
        </p:nvPicPr>
        <p:blipFill rotWithShape="1">
          <a:blip r:embed="rId5">
            <a:alphaModFix/>
          </a:blip>
          <a:srcRect/>
          <a:stretch/>
        </p:blipFill>
        <p:spPr>
          <a:xfrm>
            <a:off x="16967136" y="4255925"/>
            <a:ext cx="720000" cy="719999"/>
          </a:xfrm>
          <a:prstGeom prst="rect">
            <a:avLst/>
          </a:prstGeom>
          <a:noFill/>
          <a:ln>
            <a:noFill/>
          </a:ln>
        </p:spPr>
      </p:pic>
      <p:pic>
        <p:nvPicPr>
          <p:cNvPr id="102" name="Google Shape;382;p5" descr="Imagen"/>
          <p:cNvPicPr preferRelativeResize="0"/>
          <p:nvPr/>
        </p:nvPicPr>
        <p:blipFill rotWithShape="1">
          <a:blip r:embed="rId6">
            <a:alphaModFix/>
          </a:blip>
          <a:srcRect/>
          <a:stretch/>
        </p:blipFill>
        <p:spPr>
          <a:xfrm>
            <a:off x="17908235" y="4263560"/>
            <a:ext cx="720000" cy="720000"/>
          </a:xfrm>
          <a:prstGeom prst="rect">
            <a:avLst/>
          </a:prstGeom>
          <a:noFill/>
          <a:ln>
            <a:noFill/>
          </a:ln>
        </p:spPr>
      </p:pic>
      <p:sp>
        <p:nvSpPr>
          <p:cNvPr id="103" name="Google Shape;383;p5"/>
          <p:cNvSpPr txBox="1"/>
          <p:nvPr/>
        </p:nvSpPr>
        <p:spPr>
          <a:xfrm>
            <a:off x="12188069" y="5247805"/>
            <a:ext cx="5407824"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Integrar el plan de Pico y Placa”, en la medida de lo posible, de acuerdo a los recursos disponibles, durante la ejecución de operativos en la Estrategia de 14 Corredores. </a:t>
            </a:r>
            <a:endParaRPr/>
          </a:p>
        </p:txBody>
      </p:sp>
      <p:cxnSp>
        <p:nvCxnSpPr>
          <p:cNvPr id="104" name="Google Shape;384;p5"/>
          <p:cNvCxnSpPr/>
          <p:nvPr/>
        </p:nvCxnSpPr>
        <p:spPr>
          <a:xfrm rot="10800000" flipH="1">
            <a:off x="17743771" y="4286556"/>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105" name="Google Shape;385;p5"/>
          <p:cNvSpPr/>
          <p:nvPr/>
        </p:nvSpPr>
        <p:spPr>
          <a:xfrm>
            <a:off x="13617699" y="4418862"/>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106" name="Google Shape;386;p5"/>
          <p:cNvSpPr/>
          <p:nvPr/>
        </p:nvSpPr>
        <p:spPr>
          <a:xfrm>
            <a:off x="19187527" y="4388084"/>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107" name="Google Shape;387;p5"/>
          <p:cNvSpPr txBox="1"/>
          <p:nvPr/>
        </p:nvSpPr>
        <p:spPr>
          <a:xfrm>
            <a:off x="17924407" y="5348751"/>
            <a:ext cx="4991989" cy="2298701"/>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Implementar controles en los principales corredores viales de la ciudad con el fin de regular el tránsito de vehículos en horas prohibidas. </a:t>
            </a:r>
            <a:endParaRPr/>
          </a:p>
        </p:txBody>
      </p:sp>
    </p:spTree>
    <p:extLst>
      <p:ext uri="{BB962C8B-B14F-4D97-AF65-F5344CB8AC3E}">
        <p14:creationId xmlns:p14="http://schemas.microsoft.com/office/powerpoint/2010/main" val="1912792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83323"/>
            <a:ext cx="8918113" cy="1490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MX" sz="5400" dirty="0"/>
              <a:t>CONTROL AMBIENTAL A FUENTES MÓVILES</a:t>
            </a:r>
          </a:p>
        </p:txBody>
      </p:sp>
      <p:sp>
        <p:nvSpPr>
          <p:cNvPr id="32" name="Google Shape;270;p2"/>
          <p:cNvSpPr txBox="1"/>
          <p:nvPr/>
        </p:nvSpPr>
        <p:spPr>
          <a:xfrm>
            <a:off x="1248289" y="9044940"/>
            <a:ext cx="8394074" cy="882909"/>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C35 - </a:t>
            </a:r>
            <a:r>
              <a:rPr lang="es-MX" sz="1600" dirty="0">
                <a:solidFill>
                  <a:srgbClr val="53585F"/>
                </a:solidFill>
                <a:latin typeface="Arial"/>
                <a:cs typeface="Arial"/>
                <a:sym typeface="Arial"/>
              </a:rPr>
              <a:t>No realizar la revisión técnico-mecánica en el plazo legal establecido o cuando el vehículo no se encuentre en adecuadas condiciones técnico-mecánicas o de emisiones contaminantes, aún cuando porte los certificados correspondientes.</a:t>
            </a:r>
          </a:p>
        </p:txBody>
      </p:sp>
      <p:sp>
        <p:nvSpPr>
          <p:cNvPr id="52" name="Google Shape;130;p2"/>
          <p:cNvSpPr txBox="1"/>
          <p:nvPr/>
        </p:nvSpPr>
        <p:spPr>
          <a:xfrm>
            <a:off x="1248289" y="2547825"/>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53" name="Google Shape;142;p2"/>
          <p:cNvSpPr/>
          <p:nvPr/>
        </p:nvSpPr>
        <p:spPr>
          <a:xfrm>
            <a:off x="875776" y="3638056"/>
            <a:ext cx="3913200" cy="46170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400" b="1" i="0" u="none" strike="noStrike" cap="none">
                <a:solidFill>
                  <a:srgbClr val="7F7F7F"/>
                </a:solidFill>
                <a:latin typeface="Arial"/>
                <a:ea typeface="Arial"/>
                <a:cs typeface="Arial"/>
                <a:sym typeface="Arial"/>
              </a:rPr>
              <a:t>Datos de </a:t>
            </a:r>
            <a:r>
              <a:rPr lang="es-CO" sz="2400" b="1" i="0" u="none" strike="noStrike" cap="none">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evaluación</a:t>
            </a:r>
            <a:r>
              <a:rPr lang="es-CO" sz="2400" b="1" i="0" u="none" strike="noStrike" cap="none">
                <a:solidFill>
                  <a:srgbClr val="7F7F7F"/>
                </a:solidFill>
                <a:latin typeface="Arial"/>
                <a:ea typeface="Arial"/>
                <a:cs typeface="Arial"/>
                <a:sym typeface="Arial"/>
              </a:rPr>
              <a:t> </a:t>
            </a:r>
            <a:endParaRPr sz="2400" b="1" i="0" u="none" strike="noStrike" cap="none">
              <a:solidFill>
                <a:srgbClr val="7F7F7F"/>
              </a:solidFill>
              <a:latin typeface="Arial"/>
              <a:ea typeface="Arial"/>
              <a:cs typeface="Arial"/>
              <a:sym typeface="Arial"/>
            </a:endParaRPr>
          </a:p>
        </p:txBody>
      </p:sp>
      <p:sp>
        <p:nvSpPr>
          <p:cNvPr id="54" name="Google Shape;143;p2"/>
          <p:cNvSpPr txBox="1"/>
          <p:nvPr/>
        </p:nvSpPr>
        <p:spPr>
          <a:xfrm>
            <a:off x="208350" y="4380250"/>
            <a:ext cx="3490800" cy="831000"/>
          </a:xfrm>
          <a:prstGeom prst="rect">
            <a:avLst/>
          </a:prstGeom>
          <a:noFill/>
          <a:ln>
            <a:noFill/>
          </a:ln>
        </p:spPr>
        <p:txBody>
          <a:bodyPr spcFirstLastPara="1" wrap="square" lIns="45700" tIns="45700" rIns="45700" bIns="45700" anchor="t" anchorCtr="0">
            <a:noAutofit/>
          </a:bodyPr>
          <a:lstStyle/>
          <a:p>
            <a:pPr marL="0" lvl="0" indent="0" algn="r" rtl="0">
              <a:lnSpc>
                <a:spcPct val="90000"/>
              </a:lnSpc>
              <a:spcBef>
                <a:spcPts val="0"/>
              </a:spcBef>
              <a:spcAft>
                <a:spcPts val="0"/>
              </a:spcAft>
              <a:buClr>
                <a:srgbClr val="7F7F7F"/>
              </a:buClr>
              <a:buSzPts val="2400"/>
              <a:buFont typeface="Arial"/>
              <a:buNone/>
            </a:pPr>
            <a:r>
              <a:rPr lang="es-CO" sz="2400">
                <a:solidFill>
                  <a:srgbClr val="7F7F7F"/>
                </a:solidFill>
              </a:rPr>
              <a:t>Operativos ejecutados</a:t>
            </a:r>
            <a:endParaRPr sz="24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400">
                <a:solidFill>
                  <a:srgbClr val="7F7F7F"/>
                </a:solidFill>
              </a:rPr>
              <a:t>Vehículos revisados</a:t>
            </a:r>
            <a:endParaRPr sz="2400">
              <a:solidFill>
                <a:srgbClr val="7F7F7F"/>
              </a:solidFill>
            </a:endParaRPr>
          </a:p>
          <a:p>
            <a:pPr marL="0" marR="0" lvl="0" indent="0" algn="r" rtl="0">
              <a:lnSpc>
                <a:spcPct val="90000"/>
              </a:lnSpc>
              <a:spcBef>
                <a:spcPts val="0"/>
              </a:spcBef>
              <a:spcAft>
                <a:spcPts val="0"/>
              </a:spcAft>
              <a:buClr>
                <a:srgbClr val="7F7F7F"/>
              </a:buClr>
              <a:buSzPts val="2400"/>
              <a:buFont typeface="Arial"/>
              <a:buNone/>
            </a:pPr>
            <a:endParaRPr sz="24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400">
                <a:solidFill>
                  <a:srgbClr val="7F7F7F"/>
                </a:solidFill>
              </a:rPr>
              <a:t/>
            </a:r>
            <a:br>
              <a:rPr lang="es-CO" sz="2400">
                <a:solidFill>
                  <a:srgbClr val="7F7F7F"/>
                </a:solidFill>
              </a:rPr>
            </a:br>
            <a:endParaRPr sz="2400" b="0" i="0" u="none" strike="noStrike" cap="none">
              <a:solidFill>
                <a:srgbClr val="7F7F7F"/>
              </a:solidFill>
              <a:latin typeface="Arial"/>
              <a:ea typeface="Arial"/>
              <a:cs typeface="Arial"/>
              <a:sym typeface="Arial"/>
            </a:endParaRPr>
          </a:p>
        </p:txBody>
      </p:sp>
      <p:cxnSp>
        <p:nvCxnSpPr>
          <p:cNvPr id="55" name="Google Shape;144;p2"/>
          <p:cNvCxnSpPr/>
          <p:nvPr/>
        </p:nvCxnSpPr>
        <p:spPr>
          <a:xfrm rot="10800000" flipH="1">
            <a:off x="3764450" y="4420900"/>
            <a:ext cx="2100" cy="728700"/>
          </a:xfrm>
          <a:prstGeom prst="straightConnector1">
            <a:avLst/>
          </a:prstGeom>
          <a:noFill/>
          <a:ln w="57150" cap="flat" cmpd="sng">
            <a:solidFill>
              <a:srgbClr val="DAE283"/>
            </a:solidFill>
            <a:prstDash val="solid"/>
            <a:miter lim="400000"/>
            <a:headEnd type="none" w="sm" len="sm"/>
            <a:tailEnd type="none" w="sm" len="sm"/>
          </a:ln>
        </p:spPr>
      </p:cxnSp>
      <p:sp>
        <p:nvSpPr>
          <p:cNvPr id="56" name="Google Shape;145;p2"/>
          <p:cNvSpPr/>
          <p:nvPr/>
        </p:nvSpPr>
        <p:spPr>
          <a:xfrm>
            <a:off x="5127251" y="3631925"/>
            <a:ext cx="4671000" cy="46170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57" name="Google Shape;146;p2"/>
          <p:cNvSpPr txBox="1"/>
          <p:nvPr/>
        </p:nvSpPr>
        <p:spPr>
          <a:xfrm>
            <a:off x="3900975" y="4375296"/>
            <a:ext cx="1247400" cy="8310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491</a:t>
            </a:r>
            <a:endParaRPr sz="2400">
              <a:solidFill>
                <a:srgbClr val="7F7F7F"/>
              </a:solidFill>
            </a:endParaRPr>
          </a:p>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11,402</a:t>
            </a: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a:p>
        </p:txBody>
      </p:sp>
      <p:sp>
        <p:nvSpPr>
          <p:cNvPr id="58" name="Google Shape;147;p2"/>
          <p:cNvSpPr txBox="1"/>
          <p:nvPr/>
        </p:nvSpPr>
        <p:spPr>
          <a:xfrm>
            <a:off x="5010325" y="4120775"/>
            <a:ext cx="3914700" cy="3133500"/>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Vehículos aprobados</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Vehículos rechazados</a:t>
            </a:r>
            <a:endParaRPr/>
          </a:p>
          <a:p>
            <a:pPr marL="0" marR="0" lvl="0" indent="0" algn="r"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Infracciones C.35</a:t>
            </a:r>
            <a:endParaRPr/>
          </a:p>
          <a:p>
            <a:pPr marL="0" marR="0" lvl="0" indent="0" algn="r"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Inmovilizados por C.35</a:t>
            </a:r>
            <a:endParaRPr/>
          </a:p>
          <a:p>
            <a:pPr marL="0" marR="0" lvl="0" indent="0" algn="r"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Otras infracciones</a:t>
            </a:r>
            <a:endParaRPr sz="2400" b="0" i="0" u="none" strike="noStrike" cap="none">
              <a:solidFill>
                <a:srgbClr val="7F7F7F"/>
              </a:solidFill>
              <a:latin typeface="Arial"/>
              <a:ea typeface="Arial"/>
              <a:cs typeface="Arial"/>
              <a:sym typeface="Arial"/>
            </a:endParaRPr>
          </a:p>
          <a:p>
            <a:pPr marL="0" lvl="0" indent="0" algn="r" rtl="0">
              <a:lnSpc>
                <a:spcPct val="90000"/>
              </a:lnSpc>
              <a:spcBef>
                <a:spcPts val="0"/>
              </a:spcBef>
              <a:spcAft>
                <a:spcPts val="0"/>
              </a:spcAft>
              <a:buClr>
                <a:srgbClr val="7F7F7F"/>
              </a:buClr>
              <a:buSzPts val="2400"/>
              <a:buFont typeface="Arial"/>
              <a:buNone/>
            </a:pPr>
            <a:r>
              <a:rPr lang="es-CO" sz="2400">
                <a:solidFill>
                  <a:srgbClr val="7F7F7F"/>
                </a:solidFill>
              </a:rPr>
              <a:t>Infracciones C35 (ciudad)</a:t>
            </a:r>
            <a:endParaRPr sz="2400">
              <a:solidFill>
                <a:srgbClr val="7F7F7F"/>
              </a:solidFill>
            </a:endParaRPr>
          </a:p>
          <a:p>
            <a:pPr marL="0" lvl="0" indent="0" algn="r" rtl="0">
              <a:lnSpc>
                <a:spcPct val="90000"/>
              </a:lnSpc>
              <a:spcBef>
                <a:spcPts val="0"/>
              </a:spcBef>
              <a:spcAft>
                <a:spcPts val="0"/>
              </a:spcAft>
              <a:buClr>
                <a:srgbClr val="7F7F7F"/>
              </a:buClr>
              <a:buSzPts val="2400"/>
              <a:buFont typeface="Arial"/>
              <a:buNone/>
            </a:pPr>
            <a:r>
              <a:rPr lang="es-CO" sz="2400">
                <a:solidFill>
                  <a:srgbClr val="7F7F7F"/>
                </a:solidFill>
              </a:rPr>
              <a:t>Inmovilizados C35 (ciudad)</a:t>
            </a:r>
            <a:endParaRPr sz="2400">
              <a:solidFill>
                <a:srgbClr val="7F7F7F"/>
              </a:solidFill>
            </a:endParaRPr>
          </a:p>
        </p:txBody>
      </p:sp>
      <p:cxnSp>
        <p:nvCxnSpPr>
          <p:cNvPr id="59" name="Google Shape;148;p2"/>
          <p:cNvCxnSpPr/>
          <p:nvPr/>
        </p:nvCxnSpPr>
        <p:spPr>
          <a:xfrm rot="10800000" flipH="1">
            <a:off x="8963548" y="4206938"/>
            <a:ext cx="14700" cy="2743200"/>
          </a:xfrm>
          <a:prstGeom prst="straightConnector1">
            <a:avLst/>
          </a:prstGeom>
          <a:noFill/>
          <a:ln w="57150" cap="flat" cmpd="sng">
            <a:solidFill>
              <a:srgbClr val="DAE283"/>
            </a:solidFill>
            <a:prstDash val="solid"/>
            <a:miter lim="400000"/>
            <a:headEnd type="none" w="sm" len="sm"/>
            <a:tailEnd type="none" w="sm" len="sm"/>
          </a:ln>
        </p:spPr>
      </p:cxnSp>
      <p:sp>
        <p:nvSpPr>
          <p:cNvPr id="60" name="Google Shape;149;p2"/>
          <p:cNvSpPr txBox="1"/>
          <p:nvPr/>
        </p:nvSpPr>
        <p:spPr>
          <a:xfrm>
            <a:off x="9103400" y="4164075"/>
            <a:ext cx="1562400" cy="28107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300" b="0" i="0" u="none" strike="noStrike" cap="none">
                <a:solidFill>
                  <a:srgbClr val="7F7F7F"/>
                </a:solidFill>
                <a:latin typeface="Arial"/>
                <a:ea typeface="Arial"/>
                <a:cs typeface="Arial"/>
                <a:sym typeface="Arial"/>
              </a:rPr>
              <a:t>6,899</a:t>
            </a:r>
            <a:br>
              <a:rPr lang="es-CO" sz="2300" b="0" i="0" u="none" strike="noStrike" cap="none">
                <a:solidFill>
                  <a:srgbClr val="7F7F7F"/>
                </a:solidFill>
                <a:latin typeface="Arial"/>
                <a:ea typeface="Arial"/>
                <a:cs typeface="Arial"/>
                <a:sym typeface="Arial"/>
              </a:rPr>
            </a:br>
            <a:r>
              <a:rPr lang="es-CO" sz="2300" b="0" i="0" u="none" strike="noStrike" cap="none">
                <a:solidFill>
                  <a:srgbClr val="7F7F7F"/>
                </a:solidFill>
                <a:latin typeface="Arial"/>
                <a:ea typeface="Arial"/>
                <a:cs typeface="Arial"/>
                <a:sym typeface="Arial"/>
              </a:rPr>
              <a:t>4,503</a:t>
            </a:r>
            <a:endParaRPr sz="2300"/>
          </a:p>
          <a:p>
            <a:pPr marL="0" marR="0" lvl="0" indent="0" algn="l" rtl="0">
              <a:lnSpc>
                <a:spcPct val="90000"/>
              </a:lnSpc>
              <a:spcBef>
                <a:spcPts val="600"/>
              </a:spcBef>
              <a:spcAft>
                <a:spcPts val="0"/>
              </a:spcAft>
              <a:buClr>
                <a:srgbClr val="7F7F7F"/>
              </a:buClr>
              <a:buSzPts val="2400"/>
              <a:buFont typeface="Arial"/>
              <a:buNone/>
            </a:pPr>
            <a:r>
              <a:rPr lang="es-CO" sz="2300" b="0" i="0" u="none" strike="noStrike" cap="none">
                <a:solidFill>
                  <a:srgbClr val="7F7F7F"/>
                </a:solidFill>
                <a:latin typeface="Arial"/>
                <a:ea typeface="Arial"/>
                <a:cs typeface="Arial"/>
                <a:sym typeface="Arial"/>
              </a:rPr>
              <a:t>2,438</a:t>
            </a:r>
            <a:endParaRPr sz="2300"/>
          </a:p>
          <a:p>
            <a:pPr marL="0" marR="0" lvl="0" indent="0" algn="l" rtl="0">
              <a:lnSpc>
                <a:spcPct val="90000"/>
              </a:lnSpc>
              <a:spcBef>
                <a:spcPts val="600"/>
              </a:spcBef>
              <a:spcAft>
                <a:spcPts val="0"/>
              </a:spcAft>
              <a:buClr>
                <a:srgbClr val="7F7F7F"/>
              </a:buClr>
              <a:buSzPts val="2400"/>
              <a:buFont typeface="Arial"/>
              <a:buNone/>
            </a:pPr>
            <a:r>
              <a:rPr lang="es-CO" sz="2300" b="0" i="0" u="none" strike="noStrike" cap="none">
                <a:solidFill>
                  <a:srgbClr val="7F7F7F"/>
                </a:solidFill>
                <a:latin typeface="Arial"/>
                <a:ea typeface="Arial"/>
                <a:cs typeface="Arial"/>
                <a:sym typeface="Arial"/>
              </a:rPr>
              <a:t>1,384</a:t>
            </a:r>
            <a:endParaRPr sz="2300"/>
          </a:p>
          <a:p>
            <a:pPr marL="0" marR="0" lvl="0" indent="0" algn="l" rtl="0">
              <a:lnSpc>
                <a:spcPct val="90000"/>
              </a:lnSpc>
              <a:spcBef>
                <a:spcPts val="600"/>
              </a:spcBef>
              <a:spcAft>
                <a:spcPts val="0"/>
              </a:spcAft>
              <a:buClr>
                <a:srgbClr val="7F7F7F"/>
              </a:buClr>
              <a:buSzPts val="2400"/>
              <a:buFont typeface="Arial"/>
              <a:buNone/>
            </a:pPr>
            <a:r>
              <a:rPr lang="es-CO" sz="2300" b="0" i="0" u="none" strike="noStrike" cap="none">
                <a:solidFill>
                  <a:srgbClr val="7F7F7F"/>
                </a:solidFill>
                <a:latin typeface="Arial"/>
                <a:ea typeface="Arial"/>
                <a:cs typeface="Arial"/>
                <a:sym typeface="Arial"/>
              </a:rPr>
              <a:t>2,803</a:t>
            </a:r>
            <a:endParaRPr sz="23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300">
                <a:solidFill>
                  <a:srgbClr val="7F7F7F"/>
                </a:solidFill>
              </a:rPr>
              <a:t>26,525</a:t>
            </a:r>
            <a:endParaRPr sz="2300">
              <a:solidFill>
                <a:srgbClr val="7F7F7F"/>
              </a:solidFill>
            </a:endParaRPr>
          </a:p>
          <a:p>
            <a:pPr marL="0" lvl="0" indent="0" algn="l" rtl="0">
              <a:lnSpc>
                <a:spcPct val="90000"/>
              </a:lnSpc>
              <a:spcBef>
                <a:spcPts val="0"/>
              </a:spcBef>
              <a:spcAft>
                <a:spcPts val="0"/>
              </a:spcAft>
              <a:buClr>
                <a:srgbClr val="7F7F7F"/>
              </a:buClr>
              <a:buSzPts val="2400"/>
              <a:buFont typeface="Arial"/>
              <a:buNone/>
            </a:pPr>
            <a:r>
              <a:rPr lang="es-CO" sz="2300">
                <a:solidFill>
                  <a:srgbClr val="7F7F7F"/>
                </a:solidFill>
              </a:rPr>
              <a:t>8,958</a:t>
            </a:r>
            <a:endParaRPr sz="2300">
              <a:solidFill>
                <a:schemeClr val="dk1"/>
              </a:solidFill>
            </a:endParaRPr>
          </a:p>
          <a:p>
            <a:pPr marL="0" marR="0" lvl="0" indent="0" algn="l" rtl="0">
              <a:lnSpc>
                <a:spcPct val="90000"/>
              </a:lnSpc>
              <a:spcBef>
                <a:spcPts val="600"/>
              </a:spcBef>
              <a:spcAft>
                <a:spcPts val="0"/>
              </a:spcAft>
              <a:buClr>
                <a:srgbClr val="7F7F7F"/>
              </a:buClr>
              <a:buSzPts val="2400"/>
              <a:buFont typeface="Arial"/>
              <a:buNone/>
            </a:pPr>
            <a:endParaRPr sz="2400">
              <a:solidFill>
                <a:srgbClr val="7F7F7F"/>
              </a:solidFill>
            </a:endParaRPr>
          </a:p>
        </p:txBody>
      </p:sp>
      <p:sp>
        <p:nvSpPr>
          <p:cNvPr id="61" name="Google Shape;159;p2"/>
          <p:cNvSpPr txBox="1"/>
          <p:nvPr/>
        </p:nvSpPr>
        <p:spPr>
          <a:xfrm>
            <a:off x="1775947" y="8491618"/>
            <a:ext cx="75693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CO" sz="1800" b="0" i="0" u="none" strike="noStrike" cap="none">
                <a:solidFill>
                  <a:srgbClr val="53585F"/>
                </a:solidFill>
                <a:latin typeface="Arial"/>
                <a:ea typeface="Arial"/>
                <a:cs typeface="Arial"/>
                <a:sym typeface="Arial"/>
              </a:rPr>
              <a:t>Fuente: Base de datos Subdirección de Control de Tránsito y Transporte</a:t>
            </a:r>
            <a:endParaRPr sz="1800" b="0" i="0" u="none" strike="noStrike" cap="none">
              <a:solidFill>
                <a:srgbClr val="000000"/>
              </a:solidFill>
              <a:latin typeface="Trebuchet MS"/>
              <a:ea typeface="Trebuchet MS"/>
              <a:cs typeface="Trebuchet MS"/>
              <a:sym typeface="Trebuchet MS"/>
            </a:endParaRPr>
          </a:p>
        </p:txBody>
      </p:sp>
      <p:sp>
        <p:nvSpPr>
          <p:cNvPr id="62" name="Google Shape;132;p2"/>
          <p:cNvSpPr/>
          <p:nvPr/>
        </p:nvSpPr>
        <p:spPr>
          <a:xfrm>
            <a:off x="203506" y="2595111"/>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63" name="Google Shape;189;p2"/>
          <p:cNvPicPr preferRelativeResize="0"/>
          <p:nvPr/>
        </p:nvPicPr>
        <p:blipFill rotWithShape="1">
          <a:blip r:embed="rId2">
            <a:alphaModFix/>
          </a:blip>
          <a:srcRect b="17506"/>
          <a:stretch/>
        </p:blipFill>
        <p:spPr>
          <a:xfrm>
            <a:off x="1248275" y="6879977"/>
            <a:ext cx="2353675" cy="1601467"/>
          </a:xfrm>
          <a:prstGeom prst="rect">
            <a:avLst/>
          </a:prstGeom>
          <a:noFill/>
          <a:ln>
            <a:noFill/>
          </a:ln>
        </p:spPr>
      </p:pic>
      <p:pic>
        <p:nvPicPr>
          <p:cNvPr id="64" name="Google Shape;190;p2" descr="Autobús azul en la calle&#10;&#10;Descripción generada automáticamente"/>
          <p:cNvPicPr preferRelativeResize="0"/>
          <p:nvPr/>
        </p:nvPicPr>
        <p:blipFill rotWithShape="1">
          <a:blip r:embed="rId3">
            <a:alphaModFix/>
          </a:blip>
          <a:srcRect b="30634"/>
          <a:stretch/>
        </p:blipFill>
        <p:spPr>
          <a:xfrm>
            <a:off x="4383751" y="6851514"/>
            <a:ext cx="2353674" cy="1643887"/>
          </a:xfrm>
          <a:prstGeom prst="rect">
            <a:avLst/>
          </a:prstGeom>
          <a:noFill/>
          <a:ln>
            <a:noFill/>
          </a:ln>
        </p:spPr>
      </p:pic>
      <p:pic>
        <p:nvPicPr>
          <p:cNvPr id="78" name="Google Shape;191;p2"/>
          <p:cNvPicPr preferRelativeResize="0"/>
          <p:nvPr/>
        </p:nvPicPr>
        <p:blipFill rotWithShape="1">
          <a:blip r:embed="rId4">
            <a:alphaModFix/>
          </a:blip>
          <a:srcRect t="20183" b="25424"/>
          <a:stretch/>
        </p:blipFill>
        <p:spPr>
          <a:xfrm>
            <a:off x="7519225" y="6868175"/>
            <a:ext cx="2353675" cy="1644781"/>
          </a:xfrm>
          <a:prstGeom prst="rect">
            <a:avLst/>
          </a:prstGeom>
          <a:noFill/>
          <a:ln>
            <a:noFill/>
          </a:ln>
        </p:spPr>
      </p:pic>
      <p:sp>
        <p:nvSpPr>
          <p:cNvPr id="80" name="Google Shape;141;p2"/>
          <p:cNvSpPr txBox="1"/>
          <p:nvPr/>
        </p:nvSpPr>
        <p:spPr>
          <a:xfrm>
            <a:off x="12628872" y="8465567"/>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81" name="Google Shape;160;p2" descr="Imagen"/>
          <p:cNvPicPr preferRelativeResize="0"/>
          <p:nvPr/>
        </p:nvPicPr>
        <p:blipFill rotWithShape="1">
          <a:blip r:embed="rId5">
            <a:alphaModFix/>
          </a:blip>
          <a:srcRect/>
          <a:stretch/>
        </p:blipFill>
        <p:spPr>
          <a:xfrm>
            <a:off x="13958332" y="5134924"/>
            <a:ext cx="942799" cy="942798"/>
          </a:xfrm>
          <a:prstGeom prst="rect">
            <a:avLst/>
          </a:prstGeom>
          <a:noFill/>
          <a:ln>
            <a:noFill/>
          </a:ln>
        </p:spPr>
      </p:pic>
      <p:pic>
        <p:nvPicPr>
          <p:cNvPr id="82" name="Google Shape;161;p2" descr="Imagen"/>
          <p:cNvPicPr preferRelativeResize="0"/>
          <p:nvPr/>
        </p:nvPicPr>
        <p:blipFill rotWithShape="1">
          <a:blip r:embed="rId6">
            <a:alphaModFix/>
          </a:blip>
          <a:srcRect/>
          <a:stretch/>
        </p:blipFill>
        <p:spPr>
          <a:xfrm>
            <a:off x="17621439" y="5105131"/>
            <a:ext cx="942799" cy="942799"/>
          </a:xfrm>
          <a:prstGeom prst="rect">
            <a:avLst/>
          </a:prstGeom>
          <a:noFill/>
          <a:ln>
            <a:noFill/>
          </a:ln>
        </p:spPr>
      </p:pic>
      <p:pic>
        <p:nvPicPr>
          <p:cNvPr id="83" name="Google Shape;162;p2" descr="Imagen"/>
          <p:cNvPicPr preferRelativeResize="0"/>
          <p:nvPr/>
        </p:nvPicPr>
        <p:blipFill rotWithShape="1">
          <a:blip r:embed="rId7">
            <a:alphaModFix/>
          </a:blip>
          <a:srcRect/>
          <a:stretch/>
        </p:blipFill>
        <p:spPr>
          <a:xfrm>
            <a:off x="21155624" y="5182435"/>
            <a:ext cx="942799" cy="942799"/>
          </a:xfrm>
          <a:prstGeom prst="rect">
            <a:avLst/>
          </a:prstGeom>
          <a:noFill/>
          <a:ln>
            <a:noFill/>
          </a:ln>
        </p:spPr>
      </p:pic>
      <p:cxnSp>
        <p:nvCxnSpPr>
          <p:cNvPr id="84" name="Google Shape;167;p2"/>
          <p:cNvCxnSpPr/>
          <p:nvPr/>
        </p:nvCxnSpPr>
        <p:spPr>
          <a:xfrm rot="10800000" flipH="1">
            <a:off x="16395314" y="4304157"/>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5" name="Google Shape;168;p2"/>
          <p:cNvSpPr txBox="1"/>
          <p:nvPr/>
        </p:nvSpPr>
        <p:spPr>
          <a:xfrm>
            <a:off x="12492214" y="6193266"/>
            <a:ext cx="3805415" cy="1990925"/>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Contar con recursos necesarios para atender de manera oportuna la emergencia ambiental y día sin carro</a:t>
            </a:r>
            <a:endParaRPr sz="2400" b="0" i="0" u="none" strike="noStrike" cap="none">
              <a:solidFill>
                <a:srgbClr val="494E54"/>
              </a:solidFill>
              <a:latin typeface="Arial"/>
              <a:ea typeface="Arial"/>
              <a:cs typeface="Arial"/>
              <a:sym typeface="Arial"/>
            </a:endParaRPr>
          </a:p>
        </p:txBody>
      </p:sp>
      <p:sp>
        <p:nvSpPr>
          <p:cNvPr id="86" name="Google Shape;169;p2"/>
          <p:cNvSpPr txBox="1"/>
          <p:nvPr/>
        </p:nvSpPr>
        <p:spPr>
          <a:xfrm>
            <a:off x="16468889" y="6187248"/>
            <a:ext cx="3490894" cy="1990925"/>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Adquisición de muebles para vehículos de Policía y renovación de equipos en mal estado operativo.</a:t>
            </a:r>
            <a:endParaRPr sz="2400" b="0" i="0" u="none" strike="noStrike" cap="none">
              <a:solidFill>
                <a:srgbClr val="494E54"/>
              </a:solidFill>
              <a:latin typeface="Arial"/>
              <a:ea typeface="Arial"/>
              <a:cs typeface="Arial"/>
              <a:sym typeface="Arial"/>
            </a:endParaRPr>
          </a:p>
        </p:txBody>
      </p:sp>
      <p:sp>
        <p:nvSpPr>
          <p:cNvPr id="87" name="Google Shape;170;p2"/>
          <p:cNvSpPr txBox="1"/>
          <p:nvPr/>
        </p:nvSpPr>
        <p:spPr>
          <a:xfrm>
            <a:off x="20028727" y="6133025"/>
            <a:ext cx="3351094" cy="2360256"/>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Atención Auditoría IDEAM 2020, en el año 2021 – y cumplimiento de metas dentro del nuevo convenio con la SDA</a:t>
            </a:r>
            <a:endParaRPr sz="2400" b="0" i="0" u="none" strike="noStrike" cap="none">
              <a:solidFill>
                <a:srgbClr val="494E54"/>
              </a:solidFill>
              <a:latin typeface="Arial"/>
              <a:ea typeface="Arial"/>
              <a:cs typeface="Arial"/>
              <a:sym typeface="Arial"/>
            </a:endParaRPr>
          </a:p>
        </p:txBody>
      </p:sp>
      <p:cxnSp>
        <p:nvCxnSpPr>
          <p:cNvPr id="88" name="Google Shape;171;p2"/>
          <p:cNvCxnSpPr/>
          <p:nvPr/>
        </p:nvCxnSpPr>
        <p:spPr>
          <a:xfrm rot="10800000" flipH="1">
            <a:off x="19950432" y="4337784"/>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9" name="Google Shape;185;p2"/>
          <p:cNvSpPr/>
          <p:nvPr/>
        </p:nvSpPr>
        <p:spPr>
          <a:xfrm>
            <a:off x="23150782" y="8260749"/>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90" name="Google Shape;186;p2"/>
          <p:cNvSpPr/>
          <p:nvPr/>
        </p:nvSpPr>
        <p:spPr>
          <a:xfrm>
            <a:off x="12902811" y="4381735"/>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1</a:t>
            </a:r>
            <a:endParaRPr/>
          </a:p>
        </p:txBody>
      </p:sp>
      <p:sp>
        <p:nvSpPr>
          <p:cNvPr id="91" name="Google Shape;187;p2"/>
          <p:cNvSpPr/>
          <p:nvPr/>
        </p:nvSpPr>
        <p:spPr>
          <a:xfrm>
            <a:off x="16639271" y="4392003"/>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2</a:t>
            </a:r>
            <a:endParaRPr/>
          </a:p>
        </p:txBody>
      </p:sp>
      <p:sp>
        <p:nvSpPr>
          <p:cNvPr id="92" name="Google Shape;188;p2"/>
          <p:cNvSpPr/>
          <p:nvPr/>
        </p:nvSpPr>
        <p:spPr>
          <a:xfrm>
            <a:off x="20028725" y="4391837"/>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613902755"/>
      </p:ext>
    </p:extLst>
  </p:cSld>
  <p:clrMapOvr>
    <a:masterClrMapping/>
  </p:clrMapOvr>
  <p:transition spd="med"/>
</p:sld>
</file>

<file path=ppt/theme/theme1.xml><?xml version="1.0" encoding="utf-8"?>
<a:theme xmlns:a="http://schemas.openxmlformats.org/drawingml/2006/main" name="White">
  <a:themeElements>
    <a:clrScheme name="Gerencia en Vía">
      <a:dk1>
        <a:srgbClr val="22294A"/>
      </a:dk1>
      <a:lt1>
        <a:srgbClr val="FFFFFF"/>
      </a:lt1>
      <a:dk2>
        <a:srgbClr val="5E5E5E"/>
      </a:dk2>
      <a:lt2>
        <a:srgbClr val="D5D5D5"/>
      </a:lt2>
      <a:accent1>
        <a:srgbClr val="171C3C"/>
      </a:accent1>
      <a:accent2>
        <a:srgbClr val="B8D101"/>
      </a:accent2>
      <a:accent3>
        <a:srgbClr val="D2D2D2"/>
      </a:accent3>
      <a:accent4>
        <a:srgbClr val="247B76"/>
      </a:accent4>
      <a:accent5>
        <a:srgbClr val="EED403"/>
      </a:accent5>
      <a:accent6>
        <a:srgbClr val="8A5D8F"/>
      </a:accent6>
      <a:hlink>
        <a:srgbClr val="171C3C"/>
      </a:hlink>
      <a:folHlink>
        <a:srgbClr val="B8D10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1941</TotalTime>
  <Words>1594</Words>
  <Application>Microsoft Office PowerPoint</Application>
  <PresentationFormat>Personalizado</PresentationFormat>
  <Paragraphs>450</Paragraphs>
  <Slides>15</Slides>
  <Notes>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15</vt:i4>
      </vt:variant>
    </vt:vector>
  </HeadingPairs>
  <TitlesOfParts>
    <vt:vector size="28" baseType="lpstr">
      <vt:lpstr>Arial</vt:lpstr>
      <vt:lpstr>Arial Black</vt:lpstr>
      <vt:lpstr>Century Gothic</vt:lpstr>
      <vt:lpstr>Helvetica</vt:lpstr>
      <vt:lpstr>Helvetica Light</vt:lpstr>
      <vt:lpstr>Helvetica Neue</vt:lpstr>
      <vt:lpstr>Helvetica Neue Light</vt:lpstr>
      <vt:lpstr>Helvetica Neue Medium</vt:lpstr>
      <vt:lpstr>Helvetica Neue Thin</vt:lpstr>
      <vt:lpstr>Lucida Grande</vt:lpstr>
      <vt:lpstr>Trebuchet MS</vt:lpstr>
      <vt:lpstr>Verdana</vt: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Vargas</dc:creator>
  <cp:lastModifiedBy>Alicia C.</cp:lastModifiedBy>
  <cp:revision>93</cp:revision>
  <cp:lastPrinted>2021-02-20T04:23:58Z</cp:lastPrinted>
  <dcterms:modified xsi:type="dcterms:W3CDTF">2021-04-20T20:50:40Z</dcterms:modified>
</cp:coreProperties>
</file>