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6" r:id="rId4"/>
    <p:sldId id="259" r:id="rId5"/>
    <p:sldId id="289" r:id="rId6"/>
    <p:sldId id="297" r:id="rId7"/>
    <p:sldId id="262" r:id="rId8"/>
    <p:sldId id="263" r:id="rId9"/>
    <p:sldId id="29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1" r:id="rId18"/>
    <p:sldId id="273" r:id="rId19"/>
    <p:sldId id="292" r:id="rId20"/>
    <p:sldId id="275" r:id="rId21"/>
    <p:sldId id="276" r:id="rId22"/>
    <p:sldId id="277" r:id="rId23"/>
    <p:sldId id="293" r:id="rId24"/>
    <p:sldId id="294" r:id="rId25"/>
    <p:sldId id="295" r:id="rId26"/>
    <p:sldId id="278" r:id="rId27"/>
    <p:sldId id="279" r:id="rId28"/>
    <p:sldId id="288" r:id="rId29"/>
    <p:sldId id="280" r:id="rId30"/>
    <p:sldId id="281" r:id="rId31"/>
    <p:sldId id="282" r:id="rId32"/>
    <p:sldId id="283" r:id="rId33"/>
    <p:sldId id="287" r:id="rId34"/>
  </p:sldIdLst>
  <p:sldSz cx="24384000" cy="13716000"/>
  <p:notesSz cx="6858000" cy="9144000"/>
  <p:embeddedFontLst>
    <p:embeddedFont>
      <p:font typeface="Helvetica Neue" panose="020B0604020202020204" charset="0"/>
      <p:regular r:id="rId36"/>
      <p:bold r:id="rId37"/>
      <p:italic r:id="rId38"/>
      <p:boldItalic r:id="rId39"/>
    </p:embeddedFont>
    <p:embeddedFont>
      <p:font typeface="Helvetica Neue Light" panose="020B0604020202020204" charset="0"/>
      <p:regular r:id="rId40"/>
      <p:bold r:id="rId41"/>
      <p:italic r:id="rId42"/>
      <p:boldItalic r:id="rId43"/>
    </p:embeddedFont>
    <p:embeddedFont>
      <p:font typeface="Arial Black" panose="020B0A04020102020204" pitchFamily="34" charset="0"/>
      <p:bold r:id="rId44"/>
    </p:embeddedFont>
    <p:embeddedFont>
      <p:font typeface="Merriweather Sans" panose="020B060402020202020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1">
          <p15:clr>
            <a:srgbClr val="9AA0A6"/>
          </p15:clr>
        </p15:guide>
        <p15:guide id="2" pos="1512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jSJBYvj8/2ZdAhDAHK0h6SeBn4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185223-0D3E-4D72-B707-F160F9609FA5}">
  <a:tblStyle styleId="{0B185223-0D3E-4D72-B707-F160F9609FA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1085B3B-A38C-4339-86C2-5AA83D0EFF9D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6" d="100"/>
          <a:sy n="26" d="100"/>
        </p:scale>
        <p:origin x="1242" y="96"/>
      </p:cViewPr>
      <p:guideLst>
        <p:guide orient="horz" pos="241"/>
        <p:guide pos="15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CO" sz="3200"/>
              <a:t>PMT ATENDIDOS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7D-4BF5-81B6-0569E4A72316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7D-4BF5-81B6-0569E4A723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Hoja1!$C$15:$C$16</c:f>
              <c:strCache>
                <c:ptCount val="2"/>
                <c:pt idx="0">
                  <c:v>BOSA</c:v>
                </c:pt>
                <c:pt idx="1">
                  <c:v>BOGOTÁ</c:v>
                </c:pt>
              </c:strCache>
            </c:strRef>
          </c:cat>
          <c:val>
            <c:numRef>
              <c:f>Hoja1!$D$15:$D$16</c:f>
              <c:numCache>
                <c:formatCode>_(* #,##0_);_(* \(#,##0\);_(* "-"_);_(@_)</c:formatCode>
                <c:ptCount val="2"/>
                <c:pt idx="0">
                  <c:v>4008</c:v>
                </c:pt>
                <c:pt idx="1">
                  <c:v>67715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27D-4BF5-81B6-0569E4A72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CO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5287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7648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5986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651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Google Shape;286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439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2531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0881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6619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4" name="Google Shape;384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78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0" name="Google Shape;410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276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9" name="Google Shape;419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358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4" name="Google Shape;444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600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7472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3219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2627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8" name="Google Shape;498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558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4" name="Google Shape;5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9528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9" name="Google Shape;5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0598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5" name="Google Shape;60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919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2" name="Google Shape;512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814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9861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1282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690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f437e42b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f437e42b0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952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54" name="Google Shape;55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750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64" name="Google Shape;5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33486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74" name="Google Shape;5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2872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6800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149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3108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5706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1319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2050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b84591814d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b84591814d_7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89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4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4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4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4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84" name="Google Shape;84;p4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3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4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9" name="Google Shape;89;p4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4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92" name="Google Shape;92;p44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93" name="Google Shape;93;p44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44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44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/>
          <p:nvPr/>
        </p:nvSpPr>
        <p:spPr>
          <a:xfrm rot="8109445">
            <a:off x="9774740" y="6636046"/>
            <a:ext cx="799738" cy="7997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5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5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00" name="Google Shape;100;p4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5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5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45"/>
          <p:cNvSpPr/>
          <p:nvPr/>
        </p:nvSpPr>
        <p:spPr>
          <a:xfrm rot="8109445">
            <a:off x="12169382" y="8038765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6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6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46"/>
          <p:cNvSpPr/>
          <p:nvPr/>
        </p:nvSpPr>
        <p:spPr>
          <a:xfrm rot="-8109445" flipH="1">
            <a:off x="10700021" y="8856588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4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7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7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47"/>
          <p:cNvSpPr/>
          <p:nvPr/>
        </p:nvSpPr>
        <p:spPr>
          <a:xfrm rot="-8109445" flipH="1">
            <a:off x="9869922" y="8823931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4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8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118" name="Google Shape;118;p48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119" name="Google Shape;119;p48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48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9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9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4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0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1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0" name="Google Shape;130;p51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1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5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2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25" name="Google Shape;25;p3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3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3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5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4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2" name="Google Shape;142;p54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4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4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5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55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sz="4600" b="1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55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56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id="152" name="Google Shape;152;p56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56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02">
  <p:cSld name="Contenido 02">
    <p:bg>
      <p:bgPr>
        <a:solidFill>
          <a:srgbClr val="171C3B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3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9686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6784" y="768349"/>
            <a:ext cx="1437215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2523" y="-1"/>
            <a:ext cx="5141477" cy="32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6"/>
          <p:cNvSpPr txBox="1">
            <a:spLocks noGrp="1"/>
          </p:cNvSpPr>
          <p:nvPr>
            <p:ph type="title"/>
          </p:nvPr>
        </p:nvSpPr>
        <p:spPr>
          <a:xfrm>
            <a:off x="7631600" y="2265227"/>
            <a:ext cx="2605187" cy="918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 Black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1"/>
          </p:nvPr>
        </p:nvSpPr>
        <p:spPr>
          <a:xfrm>
            <a:off x="11844006" y="2473066"/>
            <a:ext cx="10886245" cy="87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34" name="Google Shape;34;p36"/>
          <p:cNvGrpSpPr/>
          <p:nvPr/>
        </p:nvGrpSpPr>
        <p:grpSpPr>
          <a:xfrm>
            <a:off x="16041866" y="12070002"/>
            <a:ext cx="7694666" cy="689725"/>
            <a:chOff x="0" y="0"/>
            <a:chExt cx="7694664" cy="689723"/>
          </a:xfrm>
        </p:grpSpPr>
        <p:pic>
          <p:nvPicPr>
            <p:cNvPr id="35" name="Google Shape;35;p36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36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" name="Google Shape;37;p36"/>
          <p:cNvCxnSpPr/>
          <p:nvPr/>
        </p:nvCxnSpPr>
        <p:spPr>
          <a:xfrm rot="10800000" flipH="1">
            <a:off x="10927870" y="2688761"/>
            <a:ext cx="1" cy="11052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8" name="Google Shape;38;p36"/>
          <p:cNvSpPr txBox="1">
            <a:spLocks noGrp="1"/>
          </p:cNvSpPr>
          <p:nvPr>
            <p:ph type="body" idx="2"/>
          </p:nvPr>
        </p:nvSpPr>
        <p:spPr>
          <a:xfrm rot="-5400000">
            <a:off x="-3502816" y="5400999"/>
            <a:ext cx="1197425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18850"/>
              <a:buFont typeface="Arial Black"/>
              <a:buNone/>
              <a:defRPr sz="13000" b="1" i="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43" name="Google Shape;43;p37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44" name="Google Shape;44;p37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37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46;p37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250" cy="109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199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1pPr>
            <a:lvl2pPr marL="914400" lvl="1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2pPr>
            <a:lvl3pPr marL="1371600" lvl="2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3pPr>
            <a:lvl4pPr marL="1828800" lvl="3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4pPr>
            <a:lvl5pPr marL="2286000" lvl="4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5pPr>
            <a:lvl6pPr marL="2743200" lvl="5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6pPr>
            <a:lvl7pPr marL="3200400" lvl="6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7pPr>
            <a:lvl8pPr marL="3657600" lvl="7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8pPr>
            <a:lvl9pPr marL="4114800" lvl="8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1676400" y="12712700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 sin logos">
  <p:cSld name="Cierre sin logos">
    <p:bg>
      <p:bgPr>
        <a:solidFill>
          <a:srgbClr val="171C3B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3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40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2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40" descr="Imagen"/>
          <p:cNvPicPr preferRelativeResize="0"/>
          <p:nvPr/>
        </p:nvPicPr>
        <p:blipFill rotWithShape="1">
          <a:blip r:embed="rId3">
            <a:alphaModFix/>
          </a:blip>
          <a:srcRect l="20897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4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3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0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7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0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102" cy="15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 Black"/>
              <a:buNone/>
              <a:defRPr sz="6200" cap="none">
                <a:solidFill>
                  <a:srgbClr val="C0D6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232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101" cy="156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 Black"/>
              <a:buNone/>
              <a:defRPr sz="6200" b="1" i="0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234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41" descr="Imagen"/>
          <p:cNvPicPr preferRelativeResize="0"/>
          <p:nvPr/>
        </p:nvPicPr>
        <p:blipFill rotWithShape="1">
          <a:blip r:embed="rId2">
            <a:alphaModFix/>
          </a:blip>
          <a:srcRect t="-11041" r="19356" b="-7313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1" descr="Imagen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1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99" cy="39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 Black"/>
              <a:buNone/>
              <a:defRPr sz="82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061" cy="3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71" name="Google Shape;71;p41"/>
          <p:cNvCxnSpPr/>
          <p:nvPr/>
        </p:nvCxnSpPr>
        <p:spPr>
          <a:xfrm rot="10800000" flipH="1">
            <a:off x="11613811" y="-7621"/>
            <a:ext cx="1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2" name="Google Shape;72;p41" descr="Imagen"/>
          <p:cNvPicPr preferRelativeResize="0"/>
          <p:nvPr/>
        </p:nvPicPr>
        <p:blipFill rotWithShape="1">
          <a:blip r:embed="rId2">
            <a:alphaModFix/>
          </a:blip>
          <a:srcRect l="3553" t="-11041" r="48" b="-7313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41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41"/>
          <p:cNvGrpSpPr/>
          <p:nvPr/>
        </p:nvGrpSpPr>
        <p:grpSpPr>
          <a:xfrm>
            <a:off x="13806666" y="11900669"/>
            <a:ext cx="7694666" cy="689725"/>
            <a:chOff x="0" y="0"/>
            <a:chExt cx="7694664" cy="689723"/>
          </a:xfrm>
        </p:grpSpPr>
        <p:pic>
          <p:nvPicPr>
            <p:cNvPr id="76" name="Google Shape;76;p4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4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" name="Google Shape;78;p41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3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42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3" descr="Imagen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33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33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33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sz="9600" b="1" i="0" u="none" strike="noStrike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3" name="Google Shape;13;p33" descr="Imagen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1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jpg"/><Relationship Id="rId10" Type="http://schemas.openxmlformats.org/officeDocument/2006/relationships/image" Target="../media/image85.png"/><Relationship Id="rId4" Type="http://schemas.openxmlformats.org/officeDocument/2006/relationships/image" Target="../media/image74.pn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74.png"/><Relationship Id="rId9" Type="http://schemas.openxmlformats.org/officeDocument/2006/relationships/image" Target="../media/image9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1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57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8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g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Plan_contra_corrupci%C3%B3n" TargetMode="External"/><Relationship Id="rId7" Type="http://schemas.openxmlformats.org/officeDocument/2006/relationships/hyperlink" Target="https://www.movilidadbogota.gov.co/web/portafolio_tramites_y_servicio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uiatramitesyservicios.bogota.gov.co/entidad/secretaria_distrital_de_movilidad/" TargetMode="External"/><Relationship Id="rId5" Type="http://schemas.openxmlformats.org/officeDocument/2006/relationships/hyperlink" Target="https://www.movilidadbogota.gov.co/web/calendario_de_actividades" TargetMode="External"/><Relationship Id="rId4" Type="http://schemas.openxmlformats.org/officeDocument/2006/relationships/hyperlink" Target="https://www.movilidadbogota.gov.co/web/campanas-institucionales-anticorrupcio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sites/default/files/Paginas/08-04-2021/210406_plan_institucional_de_participacion_2021_v_2.0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ovilidadbogota.gov.co/web/sites/default/files/Paginas/27-11-2020/idioma_kichwa.pdf" TargetMode="External"/><Relationship Id="rId5" Type="http://schemas.openxmlformats.org/officeDocument/2006/relationships/hyperlink" Target="https://www.movilidadbogota.gov.co/web/sites/default/files/Paginas/12-11-2020/ninos_ninas_y_adolescentes.xlsx" TargetMode="External"/><Relationship Id="rId4" Type="http://schemas.openxmlformats.org/officeDocument/2006/relationships/hyperlink" Target="https://www.simur.gov.co/portal-simur/datos-del-sector/datos-abiertos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agremiacione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ovilidadbogota.gov.co/web/informacion-poblacion-vulnerable" TargetMode="External"/><Relationship Id="rId5" Type="http://schemas.openxmlformats.org/officeDocument/2006/relationships/hyperlink" Target="https://www.movilidadbogota.gov.co/web/centros-locales-de-movilidad" TargetMode="External"/><Relationship Id="rId4" Type="http://schemas.openxmlformats.org/officeDocument/2006/relationships/hyperlink" Target="https://www.movilidadbogota.gov.co/web/transparenci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 txBox="1"/>
          <p:nvPr/>
        </p:nvSpPr>
        <p:spPr>
          <a:xfrm>
            <a:off x="14099975" y="2046209"/>
            <a:ext cx="10131600" cy="2529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600" b="0" i="0" u="none" strike="noStrike" cap="none" dirty="0" err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Rendición</a:t>
            </a:r>
            <a:r>
              <a:rPr lang="en-US" sz="6600" b="0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de </a:t>
            </a:r>
            <a:r>
              <a:rPr lang="en-US" sz="6600" b="0" i="0" u="none" strike="noStrike" cap="none" dirty="0" err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cuentas</a:t>
            </a:r>
            <a:endParaRPr sz="6600" b="0" i="0" u="none" strike="noStrike" cap="none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 Black"/>
              <a:buNone/>
            </a:pPr>
            <a:r>
              <a:rPr lang="en-US" sz="6600" b="0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Sector </a:t>
            </a:r>
            <a:r>
              <a:rPr lang="en-US" sz="6600" b="0" i="0" u="none" strike="noStrike" cap="none" dirty="0" err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Movilidad</a:t>
            </a:r>
            <a:r>
              <a:rPr lang="en-US" sz="6600" b="0" i="0" u="none" strike="noStrike" cap="none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- 2020</a:t>
            </a:r>
            <a:endParaRPr sz="6600" b="0" i="0" u="none" strike="noStrike" cap="none" dirty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59" name="Google Shape;159;p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1885" y="11092393"/>
            <a:ext cx="4667962" cy="165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1"/>
            <a:ext cx="4820317" cy="323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" descr="Imagen"/>
          <p:cNvPicPr preferRelativeResize="0"/>
          <p:nvPr/>
        </p:nvPicPr>
        <p:blipFill rotWithShape="1">
          <a:blip r:embed="rId5">
            <a:alphaModFix/>
          </a:blip>
          <a:srcRect r="44054"/>
          <a:stretch/>
        </p:blipFill>
        <p:spPr>
          <a:xfrm>
            <a:off x="680074" y="10859375"/>
            <a:ext cx="3572651" cy="30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 descr="Imagen"/>
          <p:cNvPicPr preferRelativeResize="0"/>
          <p:nvPr/>
        </p:nvPicPr>
        <p:blipFill rotWithShape="1">
          <a:blip r:embed="rId6">
            <a:alphaModFix/>
          </a:blip>
          <a:srcRect l="12508"/>
          <a:stretch/>
        </p:blipFill>
        <p:spPr>
          <a:xfrm>
            <a:off x="-1" y="621402"/>
            <a:ext cx="1422566" cy="58599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"/>
          <p:cNvSpPr txBox="1"/>
          <p:nvPr/>
        </p:nvSpPr>
        <p:spPr>
          <a:xfrm>
            <a:off x="15065525" y="6298872"/>
            <a:ext cx="8200500" cy="111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6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Localidad de Bosa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1" descr="Imagen"/>
          <p:cNvPicPr preferRelativeResize="0"/>
          <p:nvPr/>
        </p:nvPicPr>
        <p:blipFill rotWithShape="1">
          <a:blip r:embed="rId5">
            <a:alphaModFix/>
          </a:blip>
          <a:srcRect r="44054"/>
          <a:stretch/>
        </p:blipFill>
        <p:spPr>
          <a:xfrm>
            <a:off x="4109074" y="10859375"/>
            <a:ext cx="3572651" cy="30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7">
            <a:alphaModFix/>
          </a:blip>
          <a:srcRect l="11458" r="22228"/>
          <a:stretch/>
        </p:blipFill>
        <p:spPr>
          <a:xfrm>
            <a:off x="0" y="0"/>
            <a:ext cx="13289849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0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del: </a:t>
            </a:r>
            <a:r>
              <a:rPr lang="en-US" sz="3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0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0"/>
          <p:cNvSpPr txBox="1"/>
          <p:nvPr/>
        </p:nvSpPr>
        <p:spPr>
          <a:xfrm>
            <a:off x="0" y="112693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6" name="Google Shape;266;p10"/>
          <p:cNvPicPr preferRelativeResize="0"/>
          <p:nvPr/>
        </p:nvPicPr>
        <p:blipFill rotWithShape="1">
          <a:blip r:embed="rId5">
            <a:alphaModFix/>
          </a:blip>
          <a:srcRect l="22072" t="18202" r="70345" b="73541"/>
          <a:stretch/>
        </p:blipFill>
        <p:spPr>
          <a:xfrm>
            <a:off x="13418803" y="3946774"/>
            <a:ext cx="3089899" cy="225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"/>
          <p:cNvPicPr preferRelativeResize="0"/>
          <p:nvPr/>
        </p:nvPicPr>
        <p:blipFill rotWithShape="1">
          <a:blip r:embed="rId5">
            <a:alphaModFix/>
          </a:blip>
          <a:srcRect l="29989" t="17865" r="62976" b="73878"/>
          <a:stretch/>
        </p:blipFill>
        <p:spPr>
          <a:xfrm>
            <a:off x="13597427" y="6138438"/>
            <a:ext cx="2866805" cy="22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0"/>
          <p:cNvPicPr preferRelativeResize="0"/>
          <p:nvPr/>
        </p:nvPicPr>
        <p:blipFill rotWithShape="1">
          <a:blip r:embed="rId5">
            <a:alphaModFix/>
          </a:blip>
          <a:srcRect l="36948" t="18423" r="56018" b="73320"/>
          <a:stretch/>
        </p:blipFill>
        <p:spPr>
          <a:xfrm>
            <a:off x="13641902" y="8600201"/>
            <a:ext cx="2866800" cy="225802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0"/>
          <p:cNvSpPr txBox="1"/>
          <p:nvPr/>
        </p:nvSpPr>
        <p:spPr>
          <a:xfrm>
            <a:off x="16591794" y="4640647"/>
            <a:ext cx="72852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Se presentó 3 víctima fatales  entre peatón y transporte de carga</a:t>
            </a:r>
            <a:endParaRPr sz="2400" b="0" i="0" u="none" strike="noStrike" cap="none">
              <a:solidFill>
                <a:srgbClr val="05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0"/>
          <p:cNvSpPr txBox="1"/>
          <p:nvPr/>
        </p:nvSpPr>
        <p:spPr>
          <a:xfrm>
            <a:off x="16837467" y="7005882"/>
            <a:ext cx="7285200" cy="103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Se presentó 1 víctima fatal entre bicicleta y motocicleta </a:t>
            </a:r>
            <a:endParaRPr sz="2400" b="0" i="0" u="none" strike="noStrike" cap="none">
              <a:solidFill>
                <a:srgbClr val="05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0"/>
          <p:cNvSpPr txBox="1"/>
          <p:nvPr/>
        </p:nvSpPr>
        <p:spPr>
          <a:xfrm>
            <a:off x="16731802" y="9155831"/>
            <a:ext cx="7285200" cy="1560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La situación más riesgosa es la interacción de los motociclistas  con transporte de carga  la cual está generando el mayor número de víctimas fatales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2" name="Google Shape;272;p10"/>
          <p:cNvSpPr txBox="1"/>
          <p:nvPr/>
        </p:nvSpPr>
        <p:spPr>
          <a:xfrm>
            <a:off x="13737100" y="2526096"/>
            <a:ext cx="10180800" cy="125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Interacción de usuarios vulnerables con los modos de transporte</a:t>
            </a:r>
            <a:endParaRPr sz="3000" b="1" i="0" u="none" strike="noStrike" cap="none">
              <a:solidFill>
                <a:srgbClr val="05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0"/>
          <p:cNvSpPr txBox="1"/>
          <p:nvPr/>
        </p:nvSpPr>
        <p:spPr>
          <a:xfrm>
            <a:off x="2129124" y="9078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1333" y="2634250"/>
            <a:ext cx="13157470" cy="81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1"/>
          <p:cNvSpPr txBox="1"/>
          <p:nvPr/>
        </p:nvSpPr>
        <p:spPr>
          <a:xfrm>
            <a:off x="1958675" y="2289367"/>
            <a:ext cx="7349700" cy="870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3.2. Gestion en Bici</a:t>
            </a:r>
            <a:endParaRPr sz="1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0" name="Google Shape;280;p11"/>
          <p:cNvSpPr txBox="1"/>
          <p:nvPr/>
        </p:nvSpPr>
        <p:spPr>
          <a:xfrm>
            <a:off x="614624" y="4487368"/>
            <a:ext cx="8130600" cy="3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76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None/>
            </a:pPr>
            <a:endParaRPr sz="2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 para el funcionamiento de la </a:t>
            </a: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US" sz="24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iclovía temporal en la Autopista Sur , la c</a:t>
            </a:r>
            <a:r>
              <a:rPr lang="en-US" sz="2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ual estaba comprendida desde la calle 63 Sur hasta la Avenida Villavicencio</a:t>
            </a:r>
            <a:endParaRPr sz="24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1" name="Google Shape;281;p1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1"/>
          <p:cNvPicPr preferRelativeResize="0"/>
          <p:nvPr/>
        </p:nvPicPr>
        <p:blipFill rotWithShape="1">
          <a:blip r:embed="rId4">
            <a:alphaModFix/>
          </a:blip>
          <a:srcRect l="38046" t="36927" r="38668" b="35908"/>
          <a:stretch/>
        </p:blipFill>
        <p:spPr>
          <a:xfrm>
            <a:off x="197175" y="2067725"/>
            <a:ext cx="1807450" cy="13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8375" y="691501"/>
            <a:ext cx="14461001" cy="111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"/>
          <p:cNvSpPr/>
          <p:nvPr/>
        </p:nvSpPr>
        <p:spPr>
          <a:xfrm>
            <a:off x="17459925" y="4992875"/>
            <a:ext cx="4880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Equivalente al 19.9% de la demanda de viajes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405951" y="1903336"/>
            <a:ext cx="1103935" cy="326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2" descr="image52.t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7167" y="412781"/>
            <a:ext cx="1913815" cy="191381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"/>
          <p:cNvSpPr/>
          <p:nvPr/>
        </p:nvSpPr>
        <p:spPr>
          <a:xfrm>
            <a:off x="1801077" y="2975925"/>
            <a:ext cx="2565112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9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35.3 Km</a:t>
            </a:r>
            <a:endParaRPr sz="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2"/>
          <p:cNvSpPr/>
          <p:nvPr/>
        </p:nvSpPr>
        <p:spPr>
          <a:xfrm>
            <a:off x="772125" y="4230882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Equivalente al 6.05% de la red de la ciudad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2"/>
          <p:cNvSpPr txBox="1"/>
          <p:nvPr/>
        </p:nvSpPr>
        <p:spPr>
          <a:xfrm>
            <a:off x="88664" y="23833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RED DE CICLORUTAS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94" name="Google Shape;294;p1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1078" y="6793129"/>
            <a:ext cx="1593859" cy="149578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2"/>
          <p:cNvSpPr txBox="1"/>
          <p:nvPr/>
        </p:nvSpPr>
        <p:spPr>
          <a:xfrm>
            <a:off x="-34723" y="8701522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BICICLETAS REGISTRADAS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96" name="Google Shape;296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123457" y="8386320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2"/>
          <p:cNvSpPr/>
          <p:nvPr/>
        </p:nvSpPr>
        <p:spPr>
          <a:xfrm>
            <a:off x="1042047" y="9480636"/>
            <a:ext cx="3569700" cy="12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2504 Bicicletas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2"/>
          <p:cNvSpPr/>
          <p:nvPr/>
        </p:nvSpPr>
        <p:spPr>
          <a:xfrm>
            <a:off x="518700" y="10462259"/>
            <a:ext cx="461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Jornadas de registro Bici 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48250" y="1098586"/>
            <a:ext cx="1771773" cy="15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2"/>
          <p:cNvSpPr txBox="1"/>
          <p:nvPr/>
        </p:nvSpPr>
        <p:spPr>
          <a:xfrm>
            <a:off x="16776464" y="3069167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DEMANDA DE VIAJES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01" name="Google Shape;301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9322350" y="2665336"/>
            <a:ext cx="1103935" cy="326676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2"/>
          <p:cNvSpPr/>
          <p:nvPr/>
        </p:nvSpPr>
        <p:spPr>
          <a:xfrm>
            <a:off x="18717477" y="3737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174.953 viajes/Día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2"/>
          <p:cNvSpPr/>
          <p:nvPr/>
        </p:nvSpPr>
        <p:spPr>
          <a:xfrm>
            <a:off x="1801077" y="10976925"/>
            <a:ext cx="23136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10.7 Km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1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88391" y="6030821"/>
            <a:ext cx="1771773" cy="152569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2"/>
          <p:cNvSpPr txBox="1"/>
          <p:nvPr/>
        </p:nvSpPr>
        <p:spPr>
          <a:xfrm>
            <a:off x="16885975" y="7661325"/>
            <a:ext cx="623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6" name="Google Shape;306;p12"/>
          <p:cNvSpPr txBox="1"/>
          <p:nvPr/>
        </p:nvSpPr>
        <p:spPr>
          <a:xfrm>
            <a:off x="16006109" y="8417167"/>
            <a:ext cx="6608100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Cupos CP privados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p12"/>
          <p:cNvSpPr/>
          <p:nvPr/>
        </p:nvSpPr>
        <p:spPr>
          <a:xfrm>
            <a:off x="22471514" y="8383104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 txBox="1"/>
          <p:nvPr/>
        </p:nvSpPr>
        <p:spPr>
          <a:xfrm>
            <a:off x="16006109" y="905512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Privados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p12"/>
          <p:cNvSpPr txBox="1"/>
          <p:nvPr/>
        </p:nvSpPr>
        <p:spPr>
          <a:xfrm>
            <a:off x="16053230" y="9711905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Cicloparqueaderos TransMilenio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0" name="Google Shape;310;p12"/>
          <p:cNvSpPr/>
          <p:nvPr/>
        </p:nvSpPr>
        <p:spPr>
          <a:xfrm>
            <a:off x="22537252" y="9061509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>
            <a:off x="22494241" y="9805532"/>
            <a:ext cx="1126311" cy="592502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 txBox="1"/>
          <p:nvPr/>
        </p:nvSpPr>
        <p:spPr>
          <a:xfrm>
            <a:off x="15303372" y="11450460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TOTAL DE CUPOS 2020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3" name="Google Shape;313;p12"/>
          <p:cNvSpPr/>
          <p:nvPr/>
        </p:nvSpPr>
        <p:spPr>
          <a:xfrm>
            <a:off x="21257025" y="11273961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433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2"/>
          <p:cNvSpPr txBox="1"/>
          <p:nvPr/>
        </p:nvSpPr>
        <p:spPr>
          <a:xfrm>
            <a:off x="15761823" y="10327500"/>
            <a:ext cx="660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Cupos CP TransMilenio</a:t>
            </a:r>
            <a:endParaRPr sz="2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5" name="Google Shape;315;p12"/>
          <p:cNvSpPr/>
          <p:nvPr/>
        </p:nvSpPr>
        <p:spPr>
          <a:xfrm>
            <a:off x="22584494" y="10569956"/>
            <a:ext cx="1083300" cy="615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409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12" descr="Mapa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38636" y="585545"/>
            <a:ext cx="9508613" cy="1230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/>
          <p:nvPr/>
        </p:nvSpPr>
        <p:spPr>
          <a:xfrm>
            <a:off x="1788850" y="2277150"/>
            <a:ext cx="7319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3.3.  Acciones de la SGV</a:t>
            </a:r>
            <a:endParaRPr sz="14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2" name="Google Shape;322;p13"/>
          <p:cNvSpPr txBox="1"/>
          <p:nvPr/>
        </p:nvSpPr>
        <p:spPr>
          <a:xfrm>
            <a:off x="267159" y="4443800"/>
            <a:ext cx="8130600" cy="7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Coordinación con </a:t>
            </a:r>
            <a:r>
              <a:rPr lang="en-US" sz="2800" b="1">
                <a:solidFill>
                  <a:schemeClr val="lt1"/>
                </a:solidFill>
              </a:rPr>
              <a:t>la diferentes dependencias de la secretaría de </a:t>
            </a: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movilidad sobre los requerimientos de la localidad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Mesa de concertación con la Alcaldía Local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Visitas técnicas sobre requerimientos de la comunidad  para disminuir congestión y siniestralidad</a:t>
            </a:r>
            <a:r>
              <a:rPr lang="en-US" sz="2800" b="1">
                <a:solidFill>
                  <a:schemeClr val="lt1"/>
                </a:solidFill>
              </a:rPr>
              <a:t> vial.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Char char="●"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Acompañamiento y apoyo al CLM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 b="1">
                <a:solidFill>
                  <a:schemeClr val="lt1"/>
                </a:solidFill>
              </a:rPr>
              <a:t>Coordinación con las demás entidades (Transmilenio, UMV, IDU) para mejorar las condiciones de la localidad </a:t>
            </a: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3" name="Google Shape;323;p1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3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3"/>
          <p:cNvSpPr txBox="1"/>
          <p:nvPr/>
        </p:nvSpPr>
        <p:spPr>
          <a:xfrm>
            <a:off x="9444855" y="7657777"/>
            <a:ext cx="7210500" cy="11172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Kr 86A x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Cl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62 Sur</a:t>
            </a:r>
            <a:endParaRPr sz="2400" b="1" i="0" u="none" strike="noStrike" cap="none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BOSA-TROPEZON</a:t>
            </a:r>
            <a:endParaRPr sz="2400" b="1" i="0" u="none" strike="noStrike" cap="none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6" name="Google Shape;326;p13"/>
          <p:cNvSpPr txBox="1"/>
          <p:nvPr/>
        </p:nvSpPr>
        <p:spPr>
          <a:xfrm>
            <a:off x="9241775" y="4833277"/>
            <a:ext cx="148407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Se </a:t>
            </a:r>
            <a:r>
              <a:rPr lang="en-US" sz="2400" dirty="0" err="1"/>
              <a:t>mejoró</a:t>
            </a:r>
            <a:r>
              <a:rPr lang="en-US" sz="2400" dirty="0"/>
              <a:t> las </a:t>
            </a:r>
            <a:r>
              <a:rPr lang="en-US" sz="2400" dirty="0" err="1"/>
              <a:t>condiciones</a:t>
            </a:r>
            <a:r>
              <a:rPr lang="en-US" sz="2400" dirty="0"/>
              <a:t> de </a:t>
            </a:r>
            <a:r>
              <a:rPr lang="en-US" sz="2400" dirty="0" err="1"/>
              <a:t>movilidad</a:t>
            </a:r>
            <a:r>
              <a:rPr lang="en-US" sz="2400" dirty="0"/>
              <a:t> de la </a:t>
            </a:r>
            <a:r>
              <a:rPr lang="en-US" sz="2400" dirty="0" err="1"/>
              <a:t>Autopista</a:t>
            </a:r>
            <a:r>
              <a:rPr lang="en-US" sz="2400" dirty="0"/>
              <a:t> Sur al </a:t>
            </a:r>
            <a:r>
              <a:rPr lang="en-US" sz="2400" dirty="0" err="1"/>
              <a:t>ingreso</a:t>
            </a:r>
            <a:r>
              <a:rPr lang="en-US" sz="2400" dirty="0"/>
              <a:t> de Bogotá </a:t>
            </a:r>
            <a:r>
              <a:rPr lang="en-US" sz="2400" dirty="0" err="1"/>
              <a:t>mediante</a:t>
            </a:r>
            <a:r>
              <a:rPr lang="en-US" sz="2400" dirty="0"/>
              <a:t> la </a:t>
            </a:r>
            <a:r>
              <a:rPr lang="en-US" sz="2400" dirty="0" err="1"/>
              <a:t>eliminación</a:t>
            </a:r>
            <a:r>
              <a:rPr lang="en-US" sz="2400" dirty="0"/>
              <a:t> de </a:t>
            </a:r>
            <a:r>
              <a:rPr lang="en-US" sz="2400" dirty="0" err="1"/>
              <a:t>giro</a:t>
            </a:r>
            <a:r>
              <a:rPr lang="en-US" sz="2400" dirty="0"/>
              <a:t> </a:t>
            </a:r>
            <a:r>
              <a:rPr lang="en-US" sz="2400" dirty="0" err="1"/>
              <a:t>izquierdo</a:t>
            </a:r>
            <a:r>
              <a:rPr lang="en-US" sz="2400" dirty="0"/>
              <a:t> en la </a:t>
            </a:r>
            <a:r>
              <a:rPr lang="en-US" sz="2400" dirty="0" err="1"/>
              <a:t>Autopista</a:t>
            </a:r>
            <a:r>
              <a:rPr lang="en-US" sz="2400" dirty="0"/>
              <a:t> Sur con Carrera 67 (</a:t>
            </a:r>
            <a:r>
              <a:rPr lang="en-US" sz="2400" dirty="0" err="1"/>
              <a:t>ingreso</a:t>
            </a:r>
            <a:r>
              <a:rPr lang="en-US" sz="2400" dirty="0"/>
              <a:t> a </a:t>
            </a:r>
            <a:r>
              <a:rPr lang="en-US" sz="2400" dirty="0" err="1"/>
              <a:t>Madelena</a:t>
            </a:r>
            <a:r>
              <a:rPr lang="en-US" sz="2400" dirty="0"/>
              <a:t>), </a:t>
            </a:r>
            <a:r>
              <a:rPr lang="en-US" sz="2400" dirty="0" err="1"/>
              <a:t>generando</a:t>
            </a:r>
            <a:r>
              <a:rPr lang="en-US" sz="2400" dirty="0"/>
              <a:t> mayor </a:t>
            </a:r>
            <a:r>
              <a:rPr lang="en-US" sz="2400" dirty="0" err="1"/>
              <a:t>flujo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la </a:t>
            </a:r>
            <a:r>
              <a:rPr lang="en-US" sz="2400" dirty="0" err="1"/>
              <a:t>autopista</a:t>
            </a:r>
            <a:r>
              <a:rPr lang="en-US" sz="2400" dirty="0"/>
              <a:t> </a:t>
            </a:r>
            <a:r>
              <a:rPr lang="en-US" sz="2400" dirty="0" err="1"/>
              <a:t>sur</a:t>
            </a:r>
            <a:r>
              <a:rPr lang="en-US" sz="2400" dirty="0"/>
              <a:t>, </a:t>
            </a:r>
            <a:r>
              <a:rPr lang="en-US" sz="2400" dirty="0" err="1"/>
              <a:t>ya</a:t>
            </a:r>
            <a:r>
              <a:rPr lang="en-US" sz="2400" dirty="0"/>
              <a:t> que la </a:t>
            </a:r>
            <a:r>
              <a:rPr lang="en-US" sz="2400" dirty="0" err="1"/>
              <a:t>movilidad</a:t>
            </a:r>
            <a:r>
              <a:rPr lang="en-US" sz="2400" dirty="0"/>
              <a:t> no se </a:t>
            </a:r>
            <a:r>
              <a:rPr lang="en-US" sz="2400" dirty="0" err="1"/>
              <a:t>detiene</a:t>
            </a:r>
            <a:r>
              <a:rPr lang="en-US" sz="2400" dirty="0"/>
              <a:t> </a:t>
            </a:r>
            <a:r>
              <a:rPr lang="en-US" sz="2400" dirty="0" err="1"/>
              <a:t>debido</a:t>
            </a:r>
            <a:r>
              <a:rPr lang="en-US" sz="2400" dirty="0"/>
              <a:t> al </a:t>
            </a:r>
            <a:r>
              <a:rPr lang="en-US" sz="2400" dirty="0" err="1"/>
              <a:t>giro</a:t>
            </a:r>
            <a:r>
              <a:rPr lang="en-US" sz="2400" dirty="0"/>
              <a:t> </a:t>
            </a:r>
            <a:r>
              <a:rPr lang="en-US" sz="2400" dirty="0" err="1"/>
              <a:t>izquierdo</a:t>
            </a:r>
            <a:r>
              <a:rPr lang="en-US" sz="2400" dirty="0"/>
              <a:t> que se </a:t>
            </a:r>
            <a:r>
              <a:rPr lang="en-US" sz="2400" dirty="0" err="1"/>
              <a:t>presentaba</a:t>
            </a:r>
            <a:r>
              <a:rPr lang="en-US" sz="2400" dirty="0"/>
              <a:t>. </a:t>
            </a:r>
            <a:endParaRPr sz="2400" dirty="0"/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7" name="Google Shape;327;p13"/>
          <p:cNvSpPr txBox="1"/>
          <p:nvPr/>
        </p:nvSpPr>
        <p:spPr>
          <a:xfrm>
            <a:off x="9531608" y="605176"/>
            <a:ext cx="7210500" cy="11172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 Black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CL 66A SUR- KR 67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 Black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MADELENA – </a:t>
            </a:r>
            <a:r>
              <a:rPr lang="en-US" sz="24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BOSA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28" name="Google Shape;328;p13"/>
          <p:cNvPicPr preferRelativeResize="0"/>
          <p:nvPr/>
        </p:nvPicPr>
        <p:blipFill rotWithShape="1">
          <a:blip r:embed="rId5">
            <a:alphaModFix/>
          </a:blip>
          <a:srcRect b="16666"/>
          <a:stretch/>
        </p:blipFill>
        <p:spPr>
          <a:xfrm>
            <a:off x="9444850" y="9751301"/>
            <a:ext cx="4680001" cy="219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3"/>
          <p:cNvPicPr preferRelativeResize="0"/>
          <p:nvPr/>
        </p:nvPicPr>
        <p:blipFill rotWithShape="1">
          <a:blip r:embed="rId6">
            <a:alphaModFix/>
          </a:blip>
          <a:srcRect l="4687" r="4955" b="5934"/>
          <a:stretch/>
        </p:blipFill>
        <p:spPr>
          <a:xfrm>
            <a:off x="19302056" y="9171314"/>
            <a:ext cx="4680001" cy="280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3"/>
          <p:cNvPicPr preferRelativeResize="0"/>
          <p:nvPr/>
        </p:nvPicPr>
        <p:blipFill rotWithShape="1">
          <a:blip r:embed="rId7">
            <a:alphaModFix/>
          </a:blip>
          <a:srcRect l="4084" r="3548" b="20912"/>
          <a:stretch/>
        </p:blipFill>
        <p:spPr>
          <a:xfrm>
            <a:off x="14322114" y="9721170"/>
            <a:ext cx="4680001" cy="225295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3"/>
          <p:cNvSpPr txBox="1"/>
          <p:nvPr/>
        </p:nvSpPr>
        <p:spPr>
          <a:xfrm>
            <a:off x="9744417" y="12347154"/>
            <a:ext cx="1484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/>
              <a:t>Se </a:t>
            </a:r>
            <a:r>
              <a:rPr lang="en-US" sz="2400" dirty="0" err="1"/>
              <a:t>realizo</a:t>
            </a:r>
            <a:r>
              <a:rPr lang="en-US" sz="2400" dirty="0"/>
              <a:t> </a:t>
            </a:r>
            <a:r>
              <a:rPr lang="en-US" sz="2400" dirty="0" err="1"/>
              <a:t>apoyo</a:t>
            </a:r>
            <a:r>
              <a:rPr lang="en-US" sz="2400" dirty="0"/>
              <a:t> de grupo </a:t>
            </a:r>
            <a:r>
              <a:rPr lang="en-US" sz="2400" dirty="0" err="1"/>
              <a:t>guia</a:t>
            </a:r>
            <a:r>
              <a:rPr lang="en-US" sz="2400" dirty="0"/>
              <a:t> para </a:t>
            </a:r>
            <a:r>
              <a:rPr lang="en-US" sz="2400" dirty="0" err="1"/>
              <a:t>mejorar</a:t>
            </a:r>
            <a:r>
              <a:rPr lang="en-US" sz="2400" dirty="0"/>
              <a:t> las </a:t>
            </a:r>
            <a:r>
              <a:rPr lang="en-US" sz="2400" dirty="0" err="1"/>
              <a:t>condiciones</a:t>
            </a:r>
            <a:r>
              <a:rPr lang="en-US" sz="2400" dirty="0"/>
              <a:t> del sector de </a:t>
            </a:r>
            <a:r>
              <a:rPr lang="en-US" sz="2400" dirty="0" err="1"/>
              <a:t>Bosa-Tropezon</a:t>
            </a:r>
            <a:r>
              <a:rPr lang="en-US" sz="2400" dirty="0"/>
              <a:t> </a:t>
            </a:r>
            <a:endParaRPr sz="1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78837" y="1722374"/>
            <a:ext cx="4680000" cy="26325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33" name="Google Shape;333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655480" y="1614905"/>
            <a:ext cx="4680000" cy="2592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4"/>
          <p:cNvSpPr txBox="1"/>
          <p:nvPr/>
        </p:nvSpPr>
        <p:spPr>
          <a:xfrm>
            <a:off x="1730075" y="2340071"/>
            <a:ext cx="7465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3.4. Al Colegio en Bici - ACB</a:t>
            </a:r>
            <a:endParaRPr sz="7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9" name="Google Shape;339;p14"/>
          <p:cNvSpPr txBox="1"/>
          <p:nvPr/>
        </p:nvSpPr>
        <p:spPr>
          <a:xfrm>
            <a:off x="982592" y="3944285"/>
            <a:ext cx="6941700" cy="88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Acompañamiento y control del tránsito a los biciusuarios de la estrategia "</a:t>
            </a:r>
            <a:r>
              <a:rPr lang="en-US" sz="2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 Colegio en Bici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1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4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1" y="2103625"/>
            <a:ext cx="1202800" cy="12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4" descr="https://lh3.googleusercontent.com/-7ER9LfszFDM/XPhtvJEwcDI/AAAAAAAADN0/Fqjty9tL5-8lqySZ7_aiVknJdPH42rAQwCK8BGAs/s0/2019-06-05.jpg"/>
          <p:cNvPicPr preferRelativeResize="0"/>
          <p:nvPr/>
        </p:nvPicPr>
        <p:blipFill rotWithShape="1">
          <a:blip r:embed="rId5">
            <a:alphaModFix/>
          </a:blip>
          <a:srcRect l="6246" r="18407"/>
          <a:stretch/>
        </p:blipFill>
        <p:spPr>
          <a:xfrm>
            <a:off x="728125" y="5449524"/>
            <a:ext cx="7465800" cy="5568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3" name="Google Shape;343;p14" descr="Mapa con marcado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93045" y="3825444"/>
            <a:ext cx="1552034" cy="155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4" descr="Usuario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21623" y="3448751"/>
            <a:ext cx="1627178" cy="162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4" descr="Ciclism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748355" y="28917"/>
            <a:ext cx="1177820" cy="117782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4"/>
          <p:cNvSpPr txBox="1"/>
          <p:nvPr/>
        </p:nvSpPr>
        <p:spPr>
          <a:xfrm>
            <a:off x="9688238" y="1100694"/>
            <a:ext cx="25542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Colegios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atendidos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4"/>
          <p:cNvSpPr txBox="1"/>
          <p:nvPr/>
        </p:nvSpPr>
        <p:spPr>
          <a:xfrm>
            <a:off x="9527876" y="5119300"/>
            <a:ext cx="28305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Rutas de confianza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4"/>
          <p:cNvSpPr txBox="1"/>
          <p:nvPr/>
        </p:nvSpPr>
        <p:spPr>
          <a:xfrm>
            <a:off x="20891675" y="4541900"/>
            <a:ext cx="30357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Estudiantes beneficiados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4"/>
          <p:cNvSpPr txBox="1"/>
          <p:nvPr/>
        </p:nvSpPr>
        <p:spPr>
          <a:xfrm>
            <a:off x="21249580" y="961271"/>
            <a:ext cx="22446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 Rounded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 Rounded"/>
                <a:ea typeface="Arial Rounded"/>
                <a:cs typeface="Arial Rounded"/>
                <a:sym typeface="Arial Rounded"/>
              </a:rPr>
              <a:t>Cantidad de viajes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14" descr="Centro educativ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65878" y="-234276"/>
            <a:ext cx="1754492" cy="175449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4"/>
          <p:cNvSpPr/>
          <p:nvPr/>
        </p:nvSpPr>
        <p:spPr>
          <a:xfrm>
            <a:off x="10163750" y="1865200"/>
            <a:ext cx="162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4502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8000" b="0" i="0" u="none" strike="noStrike" cap="none">
              <a:solidFill>
                <a:srgbClr val="4450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4"/>
          <p:cNvSpPr/>
          <p:nvPr/>
        </p:nvSpPr>
        <p:spPr>
          <a:xfrm>
            <a:off x="10218473" y="5735950"/>
            <a:ext cx="1552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8000" b="0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4"/>
          <p:cNvSpPr/>
          <p:nvPr/>
        </p:nvSpPr>
        <p:spPr>
          <a:xfrm>
            <a:off x="21457394" y="5479153"/>
            <a:ext cx="192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562</a:t>
            </a:r>
            <a:endParaRPr sz="8000" b="0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4"/>
          <p:cNvSpPr/>
          <p:nvPr/>
        </p:nvSpPr>
        <p:spPr>
          <a:xfrm>
            <a:off x="20541120" y="1860275"/>
            <a:ext cx="3736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C531E"/>
                </a:solidFill>
                <a:latin typeface="Calibri"/>
                <a:ea typeface="Calibri"/>
                <a:cs typeface="Calibri"/>
                <a:sym typeface="Calibri"/>
              </a:rPr>
              <a:t>17585</a:t>
            </a:r>
            <a:endParaRPr sz="8000" b="1" i="0" u="none" strike="noStrike" cap="none">
              <a:solidFill>
                <a:srgbClr val="4C53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4"/>
          <p:cNvSpPr txBox="1"/>
          <p:nvPr/>
        </p:nvSpPr>
        <p:spPr>
          <a:xfrm>
            <a:off x="12358376" y="6945913"/>
            <a:ext cx="10249923" cy="6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985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desarrollar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 los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beneficiados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proyecto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Al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Colegio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Bici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son: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Acompañamiento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rutas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confianza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ciclo-expediciones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grupos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pequeños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 y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armonización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entre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actores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viales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Campañas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pedagógicas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sobre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los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bici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carriles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73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Cumplimiento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señales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semáforos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None/>
            </a:pPr>
            <a:endParaRPr sz="1400" b="1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4"/>
          <p:cNvSpPr txBox="1"/>
          <p:nvPr/>
        </p:nvSpPr>
        <p:spPr>
          <a:xfrm>
            <a:off x="9310952" y="7878051"/>
            <a:ext cx="30000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Acciones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223128" y="569835"/>
            <a:ext cx="8885418" cy="637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4" descr="Imagen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80304" y="9144733"/>
            <a:ext cx="2227446" cy="217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4" descr="Image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33919" y="9438786"/>
            <a:ext cx="1520216" cy="1520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5"/>
          <p:cNvSpPr/>
          <p:nvPr/>
        </p:nvSpPr>
        <p:spPr>
          <a:xfrm>
            <a:off x="18758773" y="4660490"/>
            <a:ext cx="4174200" cy="1124700"/>
          </a:xfrm>
          <a:prstGeom prst="rect">
            <a:avLst/>
          </a:prstGeom>
          <a:gradFill>
            <a:gsLst>
              <a:gs pos="0">
                <a:srgbClr val="FAFF8A"/>
              </a:gs>
              <a:gs pos="35000">
                <a:srgbClr val="F9FFAF"/>
              </a:gs>
              <a:gs pos="100000">
                <a:srgbClr val="FDFFDE"/>
              </a:gs>
            </a:gsLst>
            <a:lin ang="16200000" scaled="0"/>
          </a:gradFill>
          <a:ln w="9525" cap="flat" cmpd="sng">
            <a:solidFill>
              <a:srgbClr val="B6D1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km </a:t>
            </a:r>
            <a:r>
              <a:rPr lang="en-US" sz="2400" b="1">
                <a:solidFill>
                  <a:srgbClr val="242947"/>
                </a:solidFill>
              </a:rPr>
              <a:t>demarcados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5" name="Google Shape;365;p15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3.5. Señalización</a:t>
            </a:r>
            <a:endParaRPr sz="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66" name="Google Shape;366;p15"/>
          <p:cNvSpPr txBox="1"/>
          <p:nvPr/>
        </p:nvSpPr>
        <p:spPr>
          <a:xfrm>
            <a:off x="1221801" y="4380332"/>
            <a:ext cx="6941700" cy="2914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Dentro de lo ejecutado para la Localidad de Bosa estuvo enfocado al mantenimiento de señales, e instalación de las mismas.</a:t>
            </a:r>
            <a:endParaRPr sz="6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1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5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5"/>
          <p:cNvSpPr/>
          <p:nvPr/>
        </p:nvSpPr>
        <p:spPr>
          <a:xfrm>
            <a:off x="19332523" y="3228336"/>
            <a:ext cx="2676912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0.42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5"/>
          <p:cNvSpPr/>
          <p:nvPr/>
        </p:nvSpPr>
        <p:spPr>
          <a:xfrm>
            <a:off x="10912037" y="3307555"/>
            <a:ext cx="2676913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10280075" y="4712750"/>
            <a:ext cx="4169700" cy="1404000"/>
          </a:xfrm>
          <a:prstGeom prst="rect">
            <a:avLst/>
          </a:prstGeom>
          <a:gradFill>
            <a:gsLst>
              <a:gs pos="0">
                <a:srgbClr val="FAFF8A"/>
              </a:gs>
              <a:gs pos="35000">
                <a:srgbClr val="F9FFAF"/>
              </a:gs>
              <a:gs pos="100000">
                <a:srgbClr val="FDFFDE"/>
              </a:gs>
            </a:gsLst>
            <a:lin ang="16200000" scaled="0"/>
          </a:gradFill>
          <a:ln w="9525" cap="flat" cmpd="sng">
            <a:solidFill>
              <a:srgbClr val="B6D1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Mantenimiento de instituciones educativas con señalización</a:t>
            </a: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endParaRPr sz="2400" b="1" i="0" u="none" strike="noStrike" cap="none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2" name="Google Shape;372;p15"/>
          <p:cNvSpPr/>
          <p:nvPr/>
        </p:nvSpPr>
        <p:spPr>
          <a:xfrm>
            <a:off x="11320500" y="9325979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0447950" y="10624189"/>
            <a:ext cx="4169700" cy="1403892"/>
          </a:xfrm>
          <a:prstGeom prst="rect">
            <a:avLst/>
          </a:prstGeom>
          <a:gradFill>
            <a:gsLst>
              <a:gs pos="0">
                <a:srgbClr val="FAFF8A"/>
              </a:gs>
              <a:gs pos="35000">
                <a:srgbClr val="F9FFAF"/>
              </a:gs>
              <a:gs pos="100000">
                <a:srgbClr val="FDFFDE"/>
              </a:gs>
            </a:gsLst>
            <a:lin ang="16200000" scaled="0"/>
          </a:gradFill>
          <a:ln w="9525" cap="flat" cmpd="sng">
            <a:solidFill>
              <a:srgbClr val="B6D1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Señales verticales  instaladas</a:t>
            </a: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19904500" y="9155150"/>
            <a:ext cx="26769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dirty="0">
                <a:solidFill>
                  <a:srgbClr val="FFFFFF"/>
                </a:solidFill>
              </a:rPr>
              <a:t>37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19032058" y="10450679"/>
            <a:ext cx="4169700" cy="1577402"/>
          </a:xfrm>
          <a:prstGeom prst="rect">
            <a:avLst/>
          </a:prstGeom>
          <a:gradFill>
            <a:gsLst>
              <a:gs pos="0">
                <a:srgbClr val="FAFF8A"/>
              </a:gs>
              <a:gs pos="35000">
                <a:srgbClr val="F9FFAF"/>
              </a:gs>
              <a:gs pos="100000">
                <a:srgbClr val="FDFFDE"/>
              </a:gs>
            </a:gsLst>
            <a:lin ang="16200000" scaled="0"/>
          </a:gradFill>
          <a:ln w="9525" cap="flat" cmpd="sng">
            <a:solidFill>
              <a:srgbClr val="B6D1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Pasos peatonales</a:t>
            </a:r>
            <a:endParaRPr sz="3600" b="1" i="0" u="none" strike="noStrike" cap="none">
              <a:solidFill>
                <a:srgbClr val="53585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15" descr="Reg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70980" y="1103606"/>
            <a:ext cx="1800000" cy="191356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941"/>
              </a:srgbClr>
            </a:outerShdw>
          </a:effectLst>
        </p:spPr>
      </p:pic>
      <p:pic>
        <p:nvPicPr>
          <p:cNvPr id="377" name="Google Shape;37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64929" y="1293787"/>
            <a:ext cx="1800000" cy="1800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941"/>
              </a:srgbClr>
            </a:outerShdw>
          </a:effectLst>
        </p:spPr>
      </p:pic>
      <p:pic>
        <p:nvPicPr>
          <p:cNvPr id="378" name="Google Shape;378;p15" descr="Deten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76650" y="7415118"/>
            <a:ext cx="1800000" cy="1800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941"/>
              </a:srgbClr>
            </a:outerShdw>
          </a:effectLst>
        </p:spPr>
      </p:pic>
      <p:pic>
        <p:nvPicPr>
          <p:cNvPr id="379" name="Google Shape;379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060648" y="7136304"/>
            <a:ext cx="1800000" cy="1800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941"/>
              </a:srgbClr>
            </a:outerShdw>
          </a:effectLst>
        </p:spPr>
      </p:pic>
      <p:pic>
        <p:nvPicPr>
          <p:cNvPr id="380" name="Google Shape;380;p15"/>
          <p:cNvPicPr preferRelativeResize="0"/>
          <p:nvPr/>
        </p:nvPicPr>
        <p:blipFill rotWithShape="1">
          <a:blip r:embed="rId9">
            <a:alphaModFix/>
          </a:blip>
          <a:srcRect l="12713" t="33447" r="17662" b="8192"/>
          <a:stretch/>
        </p:blipFill>
        <p:spPr>
          <a:xfrm>
            <a:off x="5051053" y="8657727"/>
            <a:ext cx="3768436" cy="211956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81" name="Google Shape;381;p15"/>
          <p:cNvPicPr preferRelativeResize="0"/>
          <p:nvPr/>
        </p:nvPicPr>
        <p:blipFill rotWithShape="1">
          <a:blip r:embed="rId10">
            <a:alphaModFix/>
          </a:blip>
          <a:srcRect l="30550" t="417" r="21079" b="5467"/>
          <a:stretch/>
        </p:blipFill>
        <p:spPr>
          <a:xfrm>
            <a:off x="959742" y="7671127"/>
            <a:ext cx="3643397" cy="1973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6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3.6. Semaforización</a:t>
            </a:r>
            <a:endParaRPr sz="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87" name="Google Shape;387;p16"/>
          <p:cNvSpPr txBox="1"/>
          <p:nvPr/>
        </p:nvSpPr>
        <p:spPr>
          <a:xfrm>
            <a:off x="960903" y="4007422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Dentro de lo ejecutado para la Localidad de Bosa estuvo enfocado en la instalación de los siguientes dispositivos</a:t>
            </a:r>
            <a:endParaRPr sz="5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1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6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6"/>
          <p:cNvSpPr/>
          <p:nvPr/>
        </p:nvSpPr>
        <p:spPr>
          <a:xfrm>
            <a:off x="16312050" y="2705300"/>
            <a:ext cx="2337600" cy="125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>
                <a:solidFill>
                  <a:srgbClr val="FFFFFF"/>
                </a:solidFill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6"/>
          <p:cNvSpPr/>
          <p:nvPr/>
        </p:nvSpPr>
        <p:spPr>
          <a:xfrm>
            <a:off x="16558905" y="9421342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6"/>
          <p:cNvSpPr/>
          <p:nvPr/>
        </p:nvSpPr>
        <p:spPr>
          <a:xfrm>
            <a:off x="15214000" y="10729350"/>
            <a:ext cx="4802100" cy="2267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Century Gothic"/>
              <a:buNone/>
            </a:pPr>
            <a:r>
              <a:rPr lang="en-US" sz="2400" b="1" i="0" u="none" strike="noStrike" cap="none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Complemento</a:t>
            </a:r>
            <a:r>
              <a:rPr lang="en-US" sz="2400" b="1" i="0" u="none" strike="noStrike" cap="none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i="0" u="none" strike="noStrike" cap="none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Peatonal</a:t>
            </a:r>
            <a:endParaRPr sz="2400" b="1" i="0" u="none" strike="noStrike" cap="none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i="0" u="none" strike="noStrike" cap="none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 AGOBERTO MEJIA CIFUENTES (KR 80) X CL 63 SUR</a:t>
            </a:r>
            <a:endParaRPr sz="2000" b="1" i="0" u="none" strike="noStrike" cap="none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3" name="Google Shape;393;p16" descr="Semáfor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06898" y="761998"/>
            <a:ext cx="1943292" cy="194329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6"/>
          <p:cNvSpPr/>
          <p:nvPr/>
        </p:nvSpPr>
        <p:spPr>
          <a:xfrm>
            <a:off x="14966200" y="4196602"/>
            <a:ext cx="5297700" cy="19110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Intersecciones</a:t>
            </a:r>
            <a:r>
              <a:rPr lang="en-US" sz="2400" b="1" i="0" u="none" strike="noStrike" cap="none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i="0" u="none" strike="noStrike" cap="none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Semaforizadas</a:t>
            </a:r>
            <a:r>
              <a:rPr lang="en-US" sz="2400" b="1" i="0" u="none" strike="noStrike" cap="none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i="0" u="none" strike="noStrike" cap="none" dirty="0" err="1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nuevas</a:t>
            </a:r>
            <a:endParaRPr sz="2400" b="1" i="0" u="none" strike="noStrike" cap="none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Char char="●"/>
            </a:pPr>
            <a:r>
              <a:rPr lang="en-US" sz="2000" b="1" dirty="0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81 X CL 71A SUR</a:t>
            </a:r>
            <a:endParaRPr sz="2000" b="1" i="0" u="none" strike="noStrike" cap="none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Century Gothic"/>
              <a:buNone/>
            </a:pPr>
            <a:endParaRPr sz="2000" b="1" i="0" u="none" strike="noStrike" cap="none" dirty="0">
              <a:solidFill>
                <a:srgbClr val="2429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5" name="Google Shape;395;p16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55383" y="7644195"/>
            <a:ext cx="2519326" cy="15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0903" y="5691501"/>
            <a:ext cx="7123800" cy="4376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397" name="Google Shape;397;p16"/>
          <p:cNvGraphicFramePr/>
          <p:nvPr/>
        </p:nvGraphicFramePr>
        <p:xfrm>
          <a:off x="0" y="0"/>
          <a:ext cx="1562100" cy="1524000"/>
        </p:xfrm>
        <a:graphic>
          <a:graphicData uri="http://schemas.openxmlformats.org/drawingml/2006/table">
            <a:tbl>
              <a:tblPr>
                <a:noFill/>
                <a:tableStyleId>{0B185223-0D3E-4D72-B707-F160F9609FA5}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KR 80H X CL 59 SUR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KR 88C X CL 49 SUR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KR 80H X CL 60 SUR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KR 84A X CL 59 SUR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KR 84C X CL 58D SUR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KR 82G BIS X CL 59 SUR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KR 81A X CL 59 SUR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KR 80B X CL 59 SUR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7"/>
          <p:cNvSpPr txBox="1"/>
          <p:nvPr/>
        </p:nvSpPr>
        <p:spPr>
          <a:xfrm>
            <a:off x="1958675" y="2340071"/>
            <a:ext cx="7465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3.7. Control de Tránsito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7"/>
          <p:cNvSpPr txBox="1"/>
          <p:nvPr/>
        </p:nvSpPr>
        <p:spPr>
          <a:xfrm>
            <a:off x="982592" y="39880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Reporte consolidado de los comparendos realizados en la localidad de Bosa para el periodo de 2016 a 2020</a:t>
            </a:r>
            <a:endParaRPr sz="5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1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7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7"/>
          <p:cNvSpPr txBox="1"/>
          <p:nvPr/>
        </p:nvSpPr>
        <p:spPr>
          <a:xfrm>
            <a:off x="9424475" y="10635775"/>
            <a:ext cx="14549700" cy="883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el periodo de 2016 a 20</a:t>
            </a:r>
            <a:r>
              <a:rPr lang="en-US" sz="2400">
                <a:solidFill>
                  <a:schemeClr val="dk1"/>
                </a:solidFill>
              </a:rPr>
              <a:t>19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infracción recurrente fue estacionar un </a:t>
            </a:r>
            <a:r>
              <a:rPr lang="en-US" sz="2400">
                <a:solidFill>
                  <a:schemeClr val="dk1"/>
                </a:solidFill>
              </a:rPr>
              <a:t>vehículo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sitios prohibidos</a:t>
            </a:r>
            <a:r>
              <a:rPr lang="en-US" sz="2400">
                <a:solidFill>
                  <a:schemeClr val="dk1"/>
                </a:solidFill>
              </a:rPr>
              <a:t>.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</a:t>
            </a:r>
            <a:r>
              <a:rPr lang="en-US" sz="2400" b="1">
                <a:solidFill>
                  <a:schemeClr val="dk1"/>
                </a:solidFill>
              </a:rPr>
              <a:t>02</a:t>
            </a: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 un total de </a:t>
            </a:r>
            <a:r>
              <a:rPr lang="en-US" sz="2400" b="1">
                <a:solidFill>
                  <a:schemeClr val="dk1"/>
                </a:solidFill>
              </a:rPr>
              <a:t>22497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órdenes de comparendo.</a:t>
            </a:r>
            <a:endParaRPr sz="5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7"/>
          <p:cNvSpPr txBox="1"/>
          <p:nvPr/>
        </p:nvSpPr>
        <p:spPr>
          <a:xfrm>
            <a:off x="9469750" y="12244325"/>
            <a:ext cx="14549700" cy="8832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el periodo de 2020 la infracción recurrente fue </a:t>
            </a:r>
            <a:r>
              <a:rPr lang="en-US" sz="2400">
                <a:solidFill>
                  <a:schemeClr val="dk1"/>
                </a:solidFill>
              </a:rPr>
              <a:t>conducir un vehículo a velocidad superior a la máxima permitida. </a:t>
            </a:r>
            <a:r>
              <a:rPr lang="en-US" sz="2400" b="1">
                <a:solidFill>
                  <a:schemeClr val="dk1"/>
                </a:solidFill>
              </a:rPr>
              <a:t>(C29)</a:t>
            </a:r>
            <a:r>
              <a:rPr lang="en-US" sz="2400">
                <a:solidFill>
                  <a:schemeClr val="dk1"/>
                </a:solidFill>
              </a:rPr>
              <a:t> en sitios prohibidos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 un total de </a:t>
            </a:r>
            <a:r>
              <a:rPr lang="en-US" sz="2400" b="1">
                <a:solidFill>
                  <a:schemeClr val="dk1"/>
                </a:solidFill>
              </a:rPr>
              <a:t>4934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órdenes de comparendo.</a:t>
            </a:r>
            <a:endParaRPr sz="5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7"/>
          <p:cNvSpPr/>
          <p:nvPr/>
        </p:nvSpPr>
        <p:spPr>
          <a:xfrm>
            <a:off x="12689305" y="6288505"/>
            <a:ext cx="1026695" cy="20854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7"/>
          <p:cNvSpPr/>
          <p:nvPr/>
        </p:nvSpPr>
        <p:spPr>
          <a:xfrm>
            <a:off x="15071556" y="5988238"/>
            <a:ext cx="1026695" cy="20854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33275" y="382600"/>
            <a:ext cx="11017100" cy="516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33275" y="5868712"/>
            <a:ext cx="7465799" cy="4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7"/>
          <p:cNvSpPr/>
          <p:nvPr/>
        </p:nvSpPr>
        <p:spPr>
          <a:xfrm>
            <a:off x="10159400" y="1205600"/>
            <a:ext cx="926400" cy="3522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7"/>
          <p:cNvSpPr/>
          <p:nvPr/>
        </p:nvSpPr>
        <p:spPr>
          <a:xfrm>
            <a:off x="10550300" y="8197400"/>
            <a:ext cx="535500" cy="140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17025" y="6674900"/>
            <a:ext cx="6744251" cy="32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39663" y="5403243"/>
            <a:ext cx="5427580" cy="574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7"/>
          <p:cNvSpPr txBox="1"/>
          <p:nvPr/>
        </p:nvSpPr>
        <p:spPr>
          <a:xfrm>
            <a:off x="20521475" y="219825"/>
            <a:ext cx="3452700" cy="5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información correspondiente al año 2020 incluye todos los medios de imposición: Dispositivos de apoyo en vía, Sistemas Automáticos y Semiautomáticos para la detección de presuntas infracciones al tránsito: Cámaras Salvavidas y Cámaras del </a:t>
            </a:r>
            <a:r>
              <a:rPr lang="en-US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CGT.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789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8"/>
          <p:cNvSpPr txBox="1"/>
          <p:nvPr/>
        </p:nvSpPr>
        <p:spPr>
          <a:xfrm>
            <a:off x="1824325" y="755425"/>
            <a:ext cx="154878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41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CONCENTRACIÓN DE SOLICITUDES DE OPERATIVOS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18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2023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8"/>
          <p:cNvSpPr/>
          <p:nvPr/>
        </p:nvSpPr>
        <p:spPr>
          <a:xfrm>
            <a:off x="1926680" y="1346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Año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18" descr="image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8905" y="1245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18"/>
          <p:cNvSpPr txBox="1"/>
          <p:nvPr/>
        </p:nvSpPr>
        <p:spPr>
          <a:xfrm>
            <a:off x="13906925" y="4836763"/>
            <a:ext cx="6778500" cy="1483073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12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 104 A BIS  CL 60  SUR  AMBOS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2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 54   SUR KR 88 C   AMBOS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2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entury Gothic"/>
              <a:buAutoNum type="arabicPeriod"/>
            </a:pPr>
            <a:r>
              <a:rPr lang="en-US" sz="29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 54   SUR KR 89 A   AMBOS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8"/>
          <p:cNvSpPr txBox="1"/>
          <p:nvPr/>
        </p:nvSpPr>
        <p:spPr>
          <a:xfrm>
            <a:off x="13061075" y="3708325"/>
            <a:ext cx="10497000" cy="8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6000"/>
              <a:buFont typeface="Arial Black"/>
              <a:buNone/>
            </a:pPr>
            <a:r>
              <a:rPr lang="en-US" sz="29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Las Zonas donde se concentra la mayoría de las solicitudes para ejecutar Control al Tránsito son: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18" descr="image5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6239" y="9393607"/>
            <a:ext cx="1860773" cy="186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8" descr="image7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50927" y="7032461"/>
            <a:ext cx="2083342" cy="14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8" descr="image6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64014" y="9676256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8" descr="image8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71388" y="7003532"/>
            <a:ext cx="1652693" cy="154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9732" y="2939874"/>
            <a:ext cx="12134569" cy="9429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"/>
          <p:cNvSpPr txBox="1"/>
          <p:nvPr/>
        </p:nvSpPr>
        <p:spPr>
          <a:xfrm>
            <a:off x="1958675" y="2035271"/>
            <a:ext cx="74658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3.8. Planes de Manejo de Tránsito PMT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1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9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9"/>
          <p:cNvSpPr txBox="1"/>
          <p:nvPr/>
        </p:nvSpPr>
        <p:spPr>
          <a:xfrm>
            <a:off x="904875" y="4462187"/>
            <a:ext cx="7234500" cy="13449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67.715 PMT </a:t>
            </a: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BOGOTÁ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9"/>
          <p:cNvSpPr txBox="1"/>
          <p:nvPr/>
        </p:nvSpPr>
        <p:spPr>
          <a:xfrm>
            <a:off x="9410546" y="876291"/>
            <a:ext cx="97920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PMT LOCALIDAD BOSA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19" descr="image4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6616" y="1752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19"/>
          <p:cNvSpPr txBox="1"/>
          <p:nvPr/>
        </p:nvSpPr>
        <p:spPr>
          <a:xfrm>
            <a:off x="9185876" y="55126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PMT ATENDIDOS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9"/>
          <p:cNvSpPr txBox="1"/>
          <p:nvPr/>
        </p:nvSpPr>
        <p:spPr>
          <a:xfrm>
            <a:off x="14152573" y="55126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PMT para obras de infraestructura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19" descr="image2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0376" y="2430025"/>
            <a:ext cx="1710908" cy="13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9" descr="image3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01275" y="2498371"/>
            <a:ext cx="1202800" cy="135965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9"/>
          <p:cNvSpPr txBox="1"/>
          <p:nvPr/>
        </p:nvSpPr>
        <p:spPr>
          <a:xfrm>
            <a:off x="10436508" y="38781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9"/>
          <p:cNvSpPr txBox="1"/>
          <p:nvPr/>
        </p:nvSpPr>
        <p:spPr>
          <a:xfrm>
            <a:off x="15224678" y="39207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71%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9"/>
          <p:cNvSpPr txBox="1"/>
          <p:nvPr/>
        </p:nvSpPr>
        <p:spPr>
          <a:xfrm>
            <a:off x="15751475" y="7594950"/>
            <a:ext cx="8412000" cy="1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*COI: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Consolidado de obras de infraestructura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**COOS: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consolidado de obras de infraestructura de Servicios Públicos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9"/>
          <p:cNvSpPr txBox="1"/>
          <p:nvPr/>
        </p:nvSpPr>
        <p:spPr>
          <a:xfrm>
            <a:off x="10278349" y="4942756"/>
            <a:ext cx="288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4.008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9"/>
          <p:cNvSpPr txBox="1"/>
          <p:nvPr/>
        </p:nvSpPr>
        <p:spPr>
          <a:xfrm>
            <a:off x="14997323" y="48666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2.841*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9"/>
          <p:cNvSpPr txBox="1"/>
          <p:nvPr/>
        </p:nvSpPr>
        <p:spPr>
          <a:xfrm>
            <a:off x="19195473" y="5494304"/>
            <a:ext cx="4968000" cy="1662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PMT para obras de infraestructura de servicios públicos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9"/>
          <p:cNvSpPr txBox="1"/>
          <p:nvPr/>
        </p:nvSpPr>
        <p:spPr>
          <a:xfrm>
            <a:off x="20358548" y="3808593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29%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9"/>
          <p:cNvSpPr txBox="1"/>
          <p:nvPr/>
        </p:nvSpPr>
        <p:spPr>
          <a:xfrm>
            <a:off x="20131194" y="4754495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1.167**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9"/>
          <p:cNvSpPr txBox="1"/>
          <p:nvPr/>
        </p:nvSpPr>
        <p:spPr>
          <a:xfrm>
            <a:off x="904875" y="6062387"/>
            <a:ext cx="7234500" cy="214530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>
                <a:solidFill>
                  <a:schemeClr val="lt1"/>
                </a:solidFill>
              </a:rPr>
              <a:t>4</a:t>
            </a: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.0</a:t>
            </a:r>
            <a:r>
              <a:rPr lang="en-US" sz="5200" b="1">
                <a:solidFill>
                  <a:schemeClr val="lt1"/>
                </a:solidFill>
              </a:rPr>
              <a:t>08</a:t>
            </a:r>
            <a:r>
              <a:rPr lang="en-US" sz="5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PMT</a:t>
            </a:r>
            <a:endParaRPr sz="5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BOSA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9"/>
          <p:cNvSpPr txBox="1"/>
          <p:nvPr/>
        </p:nvSpPr>
        <p:spPr>
          <a:xfrm>
            <a:off x="982592" y="84838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Localidad de Bosa se ubica en la octava posición en cuanto a la solicitud de PMT con un </a:t>
            </a:r>
            <a:r>
              <a:rPr lang="en-US" sz="2400">
                <a:solidFill>
                  <a:schemeClr val="lt1"/>
                </a:solidFill>
              </a:rPr>
              <a:t>6</a:t>
            </a: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% del total de la ciudad 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19" descr="image3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982875" y="2345971"/>
            <a:ext cx="1202800" cy="13596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7" name="Google Shape;467;p19"/>
          <p:cNvGraphicFramePr/>
          <p:nvPr/>
        </p:nvGraphicFramePr>
        <p:xfrm>
          <a:off x="9703554" y="7594947"/>
          <a:ext cx="6263004" cy="5447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4258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"/>
          <p:cNvPicPr preferRelativeResize="0"/>
          <p:nvPr/>
        </p:nvPicPr>
        <p:blipFill rotWithShape="1">
          <a:blip r:embed="rId3">
            <a:alphaModFix/>
          </a:blip>
          <a:srcRect l="29688" r="29061" b="77776"/>
          <a:stretch/>
        </p:blipFill>
        <p:spPr>
          <a:xfrm>
            <a:off x="7239000" y="0"/>
            <a:ext cx="10058400" cy="30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/>
          <p:cNvPicPr preferRelativeResize="0"/>
          <p:nvPr/>
        </p:nvPicPr>
        <p:blipFill rotWithShape="1">
          <a:blip r:embed="rId3">
            <a:alphaModFix/>
          </a:blip>
          <a:srcRect t="23198" b="57219"/>
          <a:stretch/>
        </p:blipFill>
        <p:spPr>
          <a:xfrm>
            <a:off x="-25" y="3486475"/>
            <a:ext cx="24384048" cy="268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"/>
          <p:cNvPicPr preferRelativeResize="0"/>
          <p:nvPr/>
        </p:nvPicPr>
        <p:blipFill rotWithShape="1">
          <a:blip r:embed="rId3">
            <a:alphaModFix/>
          </a:blip>
          <a:srcRect t="55557" b="13405"/>
          <a:stretch/>
        </p:blipFill>
        <p:spPr>
          <a:xfrm>
            <a:off x="-25" y="7772401"/>
            <a:ext cx="24384048" cy="42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"/>
          <p:cNvSpPr txBox="1"/>
          <p:nvPr/>
        </p:nvSpPr>
        <p:spPr>
          <a:xfrm>
            <a:off x="39175" y="6167100"/>
            <a:ext cx="24384001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n-US" sz="51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Localidad de Bosa</a:t>
            </a:r>
            <a:endParaRPr sz="5100" b="0" i="0" u="none" strike="noStrike" cap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Arial"/>
              <a:buNone/>
            </a:pPr>
            <a:r>
              <a:rPr lang="en-US" sz="5100" b="0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Bogotá D.C, 30 de julio de 2021</a:t>
            </a:r>
            <a:endParaRPr sz="5100" b="0" i="0" u="none" strike="noStrike" cap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0"/>
          <p:cNvSpPr txBox="1"/>
          <p:nvPr/>
        </p:nvSpPr>
        <p:spPr>
          <a:xfrm>
            <a:off x="2095346" y="1017226"/>
            <a:ext cx="9791854" cy="114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EN EJECUCIÓN LOCALIDAD BOSA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20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4" name="Google Shape;464;p20"/>
          <p:cNvCxnSpPr/>
          <p:nvPr/>
        </p:nvCxnSpPr>
        <p:spPr>
          <a:xfrm rot="10800000" flipH="1">
            <a:off x="175228" y="6608744"/>
            <a:ext cx="23959391" cy="166683"/>
          </a:xfrm>
          <a:prstGeom prst="straightConnector1">
            <a:avLst/>
          </a:prstGeom>
          <a:noFill/>
          <a:ln w="508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p20"/>
          <p:cNvSpPr txBox="1"/>
          <p:nvPr/>
        </p:nvSpPr>
        <p:spPr>
          <a:xfrm>
            <a:off x="2514928" y="9280776"/>
            <a:ext cx="2627635" cy="110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 IDU-1533-2018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0"/>
          <p:cNvSpPr txBox="1"/>
          <p:nvPr/>
        </p:nvSpPr>
        <p:spPr>
          <a:xfrm>
            <a:off x="9044374" y="11044844"/>
            <a:ext cx="6458897" cy="94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BOSA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2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532" y="3632249"/>
            <a:ext cx="6106425" cy="5952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20"/>
          <p:cNvCxnSpPr/>
          <p:nvPr/>
        </p:nvCxnSpPr>
        <p:spPr>
          <a:xfrm>
            <a:off x="3695718" y="11453714"/>
            <a:ext cx="5038952" cy="36444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9" name="Google Shape;469;p20"/>
          <p:cNvCxnSpPr/>
          <p:nvPr/>
        </p:nvCxnSpPr>
        <p:spPr>
          <a:xfrm rot="10800000">
            <a:off x="3688219" y="10344160"/>
            <a:ext cx="0" cy="1109553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0" name="Google Shape;470;p20"/>
          <p:cNvCxnSpPr/>
          <p:nvPr/>
        </p:nvCxnSpPr>
        <p:spPr>
          <a:xfrm>
            <a:off x="15385606" y="11585448"/>
            <a:ext cx="5569065" cy="11767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1" name="Google Shape;471;p20"/>
          <p:cNvCxnSpPr/>
          <p:nvPr/>
        </p:nvCxnSpPr>
        <p:spPr>
          <a:xfrm rot="10800000" flipH="1">
            <a:off x="20954670" y="10344159"/>
            <a:ext cx="1" cy="1241290"/>
          </a:xfrm>
          <a:prstGeom prst="straightConnector1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72" name="Google Shape;472;p2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49569" y="3393075"/>
            <a:ext cx="6043885" cy="5892021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20"/>
          <p:cNvSpPr txBox="1"/>
          <p:nvPr/>
        </p:nvSpPr>
        <p:spPr>
          <a:xfrm>
            <a:off x="18989091" y="9232718"/>
            <a:ext cx="3588297" cy="141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CONTRATO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IDU-1543-2018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EN EJECUCIÓN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0"/>
          <p:cNvSpPr txBox="1"/>
          <p:nvPr/>
        </p:nvSpPr>
        <p:spPr>
          <a:xfrm>
            <a:off x="1808401" y="4796903"/>
            <a:ext cx="4040685" cy="350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CONSTRUCCIÓN DE LA AVENIDA BOSA DESDE LA AVENIDA CIUDAD DE CALI HASTA LA AVENIDA EL TINTAL Y OBRAS COMPLEMENTARIAS, EN BOGOTÁ D.C. GRUPO 5.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20"/>
          <p:cNvSpPr txBox="1"/>
          <p:nvPr/>
        </p:nvSpPr>
        <p:spPr>
          <a:xfrm>
            <a:off x="19026863" y="4482778"/>
            <a:ext cx="3872256" cy="387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CONSTRUCCIÓN DE LA AVENIDA TINTAL DESDE LA AVENIDA BOSA HASTA LA AVENIDA MANUEL CEPEDA VARGAS Y OBRAS COMPLEMENTARIAS, EN BOGOTÁ D.C. – GRUPO 1.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20"/>
          <p:cNvSpPr/>
          <p:nvPr/>
        </p:nvSpPr>
        <p:spPr>
          <a:xfrm>
            <a:off x="8830690" y="11040978"/>
            <a:ext cx="6458897" cy="1080001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1"/>
          <p:cNvSpPr txBox="1"/>
          <p:nvPr/>
        </p:nvSpPr>
        <p:spPr>
          <a:xfrm>
            <a:off x="2095346" y="1017226"/>
            <a:ext cx="9791854" cy="114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PROYECTOS FUTUROS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BOSA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21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21"/>
          <p:cNvSpPr txBox="1"/>
          <p:nvPr/>
        </p:nvSpPr>
        <p:spPr>
          <a:xfrm>
            <a:off x="478007" y="3294490"/>
            <a:ext cx="22303227" cy="11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DE DESARROLLO ECONÓMICO, SOCIAL, AMBIENTAL Y DE OBRAS PÚBLICAS DEL DISTRITO CAPITAL 2020-2024 “UN NUEVO CONTRATO SOCIAL Y AMBIENTAL PARA LA BOGOTÁ DEL SIGLO XXI  - Articulo 19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2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569" y="4989239"/>
            <a:ext cx="2435679" cy="2374478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1"/>
          <p:cNvSpPr txBox="1"/>
          <p:nvPr/>
        </p:nvSpPr>
        <p:spPr>
          <a:xfrm>
            <a:off x="1290755" y="5394527"/>
            <a:ext cx="1549450" cy="152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9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1"/>
          <p:cNvSpPr txBox="1"/>
          <p:nvPr/>
        </p:nvSpPr>
        <p:spPr>
          <a:xfrm>
            <a:off x="3726434" y="5286851"/>
            <a:ext cx="1093739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Avenida Longitudinal de Occidente (ALO) desde Chuzacá hasta la Calle 13 tramo sur. Avenida Longitudinal de Occidente desde Chuzacá hasta el Límite del Distrito.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2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82161" y="7752465"/>
            <a:ext cx="2435679" cy="2374478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1"/>
          <p:cNvSpPr txBox="1"/>
          <p:nvPr/>
        </p:nvSpPr>
        <p:spPr>
          <a:xfrm>
            <a:off x="21563347" y="8157753"/>
            <a:ext cx="1549450" cy="152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9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1"/>
          <p:cNvSpPr txBox="1"/>
          <p:nvPr/>
        </p:nvSpPr>
        <p:spPr>
          <a:xfrm>
            <a:off x="9583017" y="8117282"/>
            <a:ext cx="112585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Ciclorrutas Avenida Ciudad de Cali desde Avenida Primero de Mayo hasta Avenida Circunvalar del Sur parcial. hasta la Av. Bosa.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1"/>
          <p:cNvSpPr/>
          <p:nvPr/>
        </p:nvSpPr>
        <p:spPr>
          <a:xfrm>
            <a:off x="3618427" y="5235620"/>
            <a:ext cx="11097700" cy="1688095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1"/>
          <p:cNvSpPr/>
          <p:nvPr/>
        </p:nvSpPr>
        <p:spPr>
          <a:xfrm>
            <a:off x="9401175" y="7990305"/>
            <a:ext cx="11623836" cy="1754971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2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969" y="10513739"/>
            <a:ext cx="2435679" cy="2374478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1"/>
          <p:cNvSpPr txBox="1"/>
          <p:nvPr/>
        </p:nvSpPr>
        <p:spPr>
          <a:xfrm>
            <a:off x="1443155" y="10919027"/>
            <a:ext cx="1549450" cy="152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9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1"/>
          <p:cNvSpPr txBox="1"/>
          <p:nvPr/>
        </p:nvSpPr>
        <p:spPr>
          <a:xfrm>
            <a:off x="3935984" y="11110289"/>
            <a:ext cx="989602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Avenida Ciudad de Cali desde Avenida Bosa hasta Avenida Circunvalar del Sur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1"/>
          <p:cNvSpPr/>
          <p:nvPr/>
        </p:nvSpPr>
        <p:spPr>
          <a:xfrm>
            <a:off x="3772354" y="10931477"/>
            <a:ext cx="10213577" cy="1476586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2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4. Inversión</a:t>
            </a:r>
            <a:endParaRPr sz="8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01" name="Google Shape;501;p2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22"/>
          <p:cNvSpPr txBox="1"/>
          <p:nvPr/>
        </p:nvSpPr>
        <p:spPr>
          <a:xfrm>
            <a:off x="982592" y="4325285"/>
            <a:ext cx="6941700" cy="88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inversión total ejecutada para la Localidad de Bosa  asciende al monto de:</a:t>
            </a:r>
            <a:endParaRPr sz="4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04" name="Google Shape;504;p22"/>
          <p:cNvGraphicFramePr/>
          <p:nvPr/>
        </p:nvGraphicFramePr>
        <p:xfrm>
          <a:off x="9424475" y="1089363"/>
          <a:ext cx="14459475" cy="6369275"/>
        </p:xfrm>
        <a:graphic>
          <a:graphicData uri="http://schemas.openxmlformats.org/drawingml/2006/table">
            <a:tbl>
              <a:tblPr>
                <a:noFill/>
                <a:tableStyleId>{D1085B3B-A38C-4339-86C2-5AA83D0EFF9D}</a:tableStyleId>
              </a:tblPr>
              <a:tblGrid>
                <a:gridCol w="4819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9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19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endParaRPr sz="26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PROGRAMA</a:t>
                      </a:r>
                      <a:endParaRPr sz="26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INVERSIÓN</a:t>
                      </a:r>
                      <a:endParaRPr sz="26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7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endParaRPr sz="26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NIÑAS Y NIÑOS PRIMERO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$69.705.285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0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endParaRPr sz="260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SEÑALIZACIÓN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b="1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</a:t>
                      </a:r>
                      <a:r>
                        <a:rPr lang="en-US" sz="26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13.923.478</a:t>
                      </a:r>
                      <a:endParaRPr sz="2600" b="1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05" name="Google Shape;505;p22" descr="image5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1127" y="2340065"/>
            <a:ext cx="2531941" cy="160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2" descr="image5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98264" y="4673882"/>
            <a:ext cx="1860773" cy="1860773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2"/>
          <p:cNvSpPr txBox="1"/>
          <p:nvPr/>
        </p:nvSpPr>
        <p:spPr>
          <a:xfrm>
            <a:off x="982592" y="6578890"/>
            <a:ext cx="6941700" cy="8832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$83.628.763</a:t>
            </a:r>
            <a:endParaRPr sz="4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8" name="Google Shape;508;p22"/>
          <p:cNvSpPr/>
          <p:nvPr/>
        </p:nvSpPr>
        <p:spPr>
          <a:xfrm>
            <a:off x="13762681" y="11746665"/>
            <a:ext cx="1698544" cy="26835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65883" y="7946156"/>
            <a:ext cx="7465801" cy="503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9"/>
          <p:cNvSpPr txBox="1"/>
          <p:nvPr/>
        </p:nvSpPr>
        <p:spPr>
          <a:xfrm>
            <a:off x="2095346" y="7124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CAMPAÑAS PEDAGÓGICAS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 Black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LOCALIDAD BOSA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29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18291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29"/>
          <p:cNvSpPr txBox="1"/>
          <p:nvPr/>
        </p:nvSpPr>
        <p:spPr>
          <a:xfrm>
            <a:off x="1718276" y="5665074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TOTAL DE CAMPAÑAS REALIZADAS</a:t>
            </a:r>
            <a:endParaRPr sz="32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9" name="Google Shape;589;p29"/>
          <p:cNvSpPr txBox="1"/>
          <p:nvPr/>
        </p:nvSpPr>
        <p:spPr>
          <a:xfrm>
            <a:off x="1808174" y="10770477"/>
            <a:ext cx="4968000" cy="1664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CAMPAÑAS REALIZADAS EN BOSA</a:t>
            </a:r>
            <a:endParaRPr sz="32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90" name="Google Shape;590;p29"/>
          <p:cNvSpPr txBox="1"/>
          <p:nvPr/>
        </p:nvSpPr>
        <p:spPr>
          <a:xfrm>
            <a:off x="2968908" y="4030527"/>
            <a:ext cx="2559300" cy="109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370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9"/>
          <p:cNvSpPr txBox="1"/>
          <p:nvPr/>
        </p:nvSpPr>
        <p:spPr>
          <a:xfrm>
            <a:off x="2880278" y="9178515"/>
            <a:ext cx="2559300" cy="88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26</a:t>
            </a:r>
            <a:endParaRPr sz="48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92" name="Google Shape;592;p29"/>
          <p:cNvSpPr txBox="1"/>
          <p:nvPr/>
        </p:nvSpPr>
        <p:spPr>
          <a:xfrm>
            <a:off x="2652923" y="10124417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7%</a:t>
            </a:r>
            <a:endParaRPr sz="3200" b="0" i="0" u="none" strike="noStrike" cap="none">
              <a:solidFill>
                <a:srgbClr val="22294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93" name="Google Shape;593;p29" descr="image6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8614" y="7570744"/>
            <a:ext cx="1827317" cy="15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9" descr="Atributo De Aire Puede Ventilador Vector De Icono De Línea De ..."/>
          <p:cNvPicPr preferRelativeResize="0"/>
          <p:nvPr/>
        </p:nvPicPr>
        <p:blipFill rotWithShape="1">
          <a:blip r:embed="rId5">
            <a:alphaModFix/>
          </a:blip>
          <a:srcRect l="14746" t="9221" r="17704" b="24004"/>
          <a:stretch/>
        </p:blipFill>
        <p:spPr>
          <a:xfrm>
            <a:off x="3415426" y="2180370"/>
            <a:ext cx="1827300" cy="180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9" descr="E:\lpuerto\Desktop\INFORMES MENSUALES\INFORMES 2020\11. NOVIEMBRE\12. YUSELLY FLOREZ\4. REGISTRO FOTOGRÁFICO\13-11-2020 CAMPAÑA CICLISTAS\CAMPAÑA CICLISTAS (2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79913" y="5665075"/>
            <a:ext cx="8579288" cy="58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9" descr="E:\lpuerto\Desktop\INFORMES MENSUALES\INFORMES 2020\11. NOVIEMBRE\12. YUSELLY FLOREZ\4. REGISTRO FOTOGRÁFICO\13-11-2020 CAMPAÑA CICLISTAS\CAMPAÑA CICLISTAS (7)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40526" y="2020474"/>
            <a:ext cx="6285150" cy="4223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86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325" y="431675"/>
            <a:ext cx="22284074" cy="11409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837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1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6591" y="3359699"/>
            <a:ext cx="5286375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31"/>
          <p:cNvSpPr txBox="1"/>
          <p:nvPr/>
        </p:nvSpPr>
        <p:spPr>
          <a:xfrm>
            <a:off x="3350379" y="2542000"/>
            <a:ext cx="357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¿Qué es?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1"/>
          <p:cNvSpPr txBox="1"/>
          <p:nvPr/>
        </p:nvSpPr>
        <p:spPr>
          <a:xfrm>
            <a:off x="5773721" y="7702575"/>
            <a:ext cx="72864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Qué buscamos?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2575" y="8280425"/>
            <a:ext cx="5276850" cy="34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1"/>
          <p:cNvSpPr txBox="1"/>
          <p:nvPr/>
        </p:nvSpPr>
        <p:spPr>
          <a:xfrm>
            <a:off x="15679023" y="2191125"/>
            <a:ext cx="63006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48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Cómo funciona?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" name="Google Shape;61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66006" y="2835825"/>
            <a:ext cx="10753725" cy="45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70820" y="8012200"/>
            <a:ext cx="851535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1"/>
          <p:cNvSpPr/>
          <p:nvPr/>
        </p:nvSpPr>
        <p:spPr>
          <a:xfrm>
            <a:off x="23007475" y="10637925"/>
            <a:ext cx="920400" cy="102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292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3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5. GESTIÓN SOCIAL</a:t>
            </a:r>
            <a:endParaRPr sz="3800" b="0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15" name="Google Shape;515;p23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3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654" y="4239409"/>
            <a:ext cx="6502275" cy="65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23"/>
          <p:cNvSpPr txBox="1"/>
          <p:nvPr/>
        </p:nvSpPr>
        <p:spPr>
          <a:xfrm flipH="1">
            <a:off x="9508499" y="1604625"/>
            <a:ext cx="14342101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Oficina de Gestión Social </a:t>
            </a:r>
            <a:r>
              <a:rPr lang="en-US" sz="4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encarga de promover la incidencia de la participación ciudadana en los proyectos, programas y planes de la Secretaría Distrital de Movilidad, implementando estrategias que le permitan a la comunidad informarse, expresarse y organizarse alrededor de temas de Movilidad desde una perspectiva inclusiva, diferencial y de corresponsabilidad.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9" name="Google Shape;519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62175" y="7294366"/>
            <a:ext cx="5155233" cy="5198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43384" y="6228475"/>
            <a:ext cx="4759840" cy="4661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2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2712596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4"/>
          <p:cNvSpPr txBox="1"/>
          <p:nvPr/>
        </p:nvSpPr>
        <p:spPr>
          <a:xfrm>
            <a:off x="1622376" y="855396"/>
            <a:ext cx="12117301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27" name="Google Shape;527;p24"/>
          <p:cNvSpPr txBox="1"/>
          <p:nvPr/>
        </p:nvSpPr>
        <p:spPr>
          <a:xfrm flipH="1">
            <a:off x="2681750" y="3085850"/>
            <a:ext cx="10855200" cy="82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Centros Locales de Movilidad</a:t>
            </a:r>
            <a:endParaRPr sz="44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 los equipos sociales que se ubican en las 20 localidades del Distrito, cuya presencia facilita los procesos de participación a nivel local, a través de la comunicación directa con la ciudadanía, ejecución de procesos de formación, la gestión de las solicitudes en torno a temas de Movilidad y la socialización de información veraz y oportuna, entre otras acciones.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8" name="Google Shape;52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86375" y="2497725"/>
            <a:ext cx="5812150" cy="374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41025" y="6532125"/>
            <a:ext cx="9044308" cy="49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551;p25"/>
          <p:cNvSpPr txBox="1"/>
          <p:nvPr/>
        </p:nvSpPr>
        <p:spPr>
          <a:xfrm>
            <a:off x="1653074" y="855396"/>
            <a:ext cx="12117301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b="0" i="0" u="none" strike="noStrike" cap="none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b="0" i="0" u="none" strike="noStrike" cap="none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818" y="6922293"/>
            <a:ext cx="8286749" cy="538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9398">
            <a:off x="1594276" y="3186041"/>
            <a:ext cx="7943318" cy="653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286">
            <a:off x="13625534" y="2492708"/>
            <a:ext cx="7961778" cy="658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869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"/>
          <p:cNvSpPr txBox="1"/>
          <p:nvPr/>
        </p:nvSpPr>
        <p:spPr>
          <a:xfrm>
            <a:off x="16136575" y="4336451"/>
            <a:ext cx="74616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942216" y="2975792"/>
            <a:ext cx="5232900" cy="24315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INFORMACIÓN/ DIVULGACIÓN Y SOCIALIZACIÓN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actividades:155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dirty="0"/>
              <a:t>279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14655625" y="10220190"/>
            <a:ext cx="5457900" cy="15081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COMISIÓN DE MOVILIDAD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dirty="0"/>
              <a:t>5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dirty="0"/>
              <a:t>9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2253825" y="9758490"/>
            <a:ext cx="5457900" cy="24315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PROCESO DE FORMACIÓN PARA LA PARTICIPACIÓN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20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832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15923341" y="2842300"/>
            <a:ext cx="6788700" cy="19389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ENCUENTROS COMUNITARIOS/ REUNIONES CON CIUDADANÍA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dirty="0"/>
              <a:t>53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287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9" name="Google Shape;539;p25"/>
          <p:cNvCxnSpPr/>
          <p:nvPr/>
        </p:nvCxnSpPr>
        <p:spPr>
          <a:xfrm rot="10800000" flipH="1">
            <a:off x="13068464" y="3851602"/>
            <a:ext cx="2789100" cy="8121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540" name="Google Shape;540;p25"/>
          <p:cNvCxnSpPr/>
          <p:nvPr/>
        </p:nvCxnSpPr>
        <p:spPr>
          <a:xfrm>
            <a:off x="11894461" y="5974138"/>
            <a:ext cx="1202400" cy="9219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541" name="Google Shape;541;p25"/>
          <p:cNvCxnSpPr>
            <a:endCxn id="535" idx="3"/>
          </p:cNvCxnSpPr>
          <p:nvPr/>
        </p:nvCxnSpPr>
        <p:spPr>
          <a:xfrm rot="10800000">
            <a:off x="6175116" y="4191542"/>
            <a:ext cx="2584200" cy="720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542" name="Google Shape;542;p25"/>
          <p:cNvCxnSpPr/>
          <p:nvPr/>
        </p:nvCxnSpPr>
        <p:spPr>
          <a:xfrm flipH="1">
            <a:off x="8985264" y="6121867"/>
            <a:ext cx="1122600" cy="7899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543" name="Google Shape;543;p25"/>
          <p:cNvSpPr/>
          <p:nvPr/>
        </p:nvSpPr>
        <p:spPr>
          <a:xfrm>
            <a:off x="16314025" y="6103951"/>
            <a:ext cx="6641400" cy="19389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REUNIONES INTERINSTITUCIONALES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201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5"/>
          <p:cNvSpPr/>
          <p:nvPr/>
        </p:nvSpPr>
        <p:spPr>
          <a:xfrm>
            <a:off x="1014575" y="6487700"/>
            <a:ext cx="5160600" cy="150810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38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RECORRIDOS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dirty="0"/>
              <a:t>33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21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5" name="Google Shape;545;p25"/>
          <p:cNvCxnSpPr/>
          <p:nvPr/>
        </p:nvCxnSpPr>
        <p:spPr>
          <a:xfrm>
            <a:off x="13867825" y="6258031"/>
            <a:ext cx="2446200" cy="7896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546" name="Google Shape;546;p25"/>
          <p:cNvCxnSpPr/>
          <p:nvPr/>
        </p:nvCxnSpPr>
        <p:spPr>
          <a:xfrm flipH="1">
            <a:off x="5895952" y="6333927"/>
            <a:ext cx="2239200" cy="927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547" name="Google Shape;547;p25"/>
          <p:cNvSpPr/>
          <p:nvPr/>
        </p:nvSpPr>
        <p:spPr>
          <a:xfrm>
            <a:off x="8039101" y="4308939"/>
            <a:ext cx="5954400" cy="3075600"/>
          </a:xfrm>
          <a:prstGeom prst="ellipse">
            <a:avLst/>
          </a:prstGeom>
          <a:solidFill>
            <a:srgbClr val="212A5B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5"/>
          <p:cNvSpPr txBox="1"/>
          <p:nvPr/>
        </p:nvSpPr>
        <p:spPr>
          <a:xfrm>
            <a:off x="9060480" y="4591190"/>
            <a:ext cx="38535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 INSTITUCIONAL DE PARTICIPACIÓN (PIP) 2020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9" name="Google Shape;549;p25"/>
          <p:cNvCxnSpPr/>
          <p:nvPr/>
        </p:nvCxnSpPr>
        <p:spPr>
          <a:xfrm flipH="1">
            <a:off x="7056957" y="7223586"/>
            <a:ext cx="2643300" cy="2457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550" name="Google Shape;550;p25"/>
          <p:cNvCxnSpPr/>
          <p:nvPr/>
        </p:nvCxnSpPr>
        <p:spPr>
          <a:xfrm>
            <a:off x="12268969" y="7139306"/>
            <a:ext cx="3114000" cy="29013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551" name="Google Shape;551;p25"/>
          <p:cNvSpPr txBox="1"/>
          <p:nvPr/>
        </p:nvSpPr>
        <p:spPr>
          <a:xfrm>
            <a:off x="1653074" y="855396"/>
            <a:ext cx="12117301" cy="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 Black"/>
              <a:buNone/>
            </a:pPr>
            <a:r>
              <a:rPr lang="en-US" sz="5600" b="0" i="0" u="none" strike="noStrike" cap="none" dirty="0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 OFICINA DE GESTIÓN SOCIAL</a:t>
            </a:r>
            <a:endParaRPr sz="5600" b="0" i="0" u="none" strike="noStrike" cap="none" dirty="0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688" y="2972388"/>
            <a:ext cx="12954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4384000" cy="215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79075"/>
            <a:ext cx="243840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/>
        </p:nvSpPr>
        <p:spPr>
          <a:xfrm>
            <a:off x="8897250" y="569625"/>
            <a:ext cx="7827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REGLAS DE JUEGO</a:t>
            </a:r>
            <a:endParaRPr sz="6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500" y="46753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250" y="63168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7250" y="83765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2988" y="10221338"/>
            <a:ext cx="1247775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E5A1DD8-484F-4D13-9DE6-5FDEE2ED596A}"/>
              </a:ext>
            </a:extLst>
          </p:cNvPr>
          <p:cNvSpPr txBox="1"/>
          <p:nvPr/>
        </p:nvSpPr>
        <p:spPr>
          <a:xfrm>
            <a:off x="2687568" y="2972388"/>
            <a:ext cx="19008863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Mantener </a:t>
            </a: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cámara y micrófono en silencio mientras no estamos interviniendo en la reunión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CO" sz="4000" b="1" dirty="0">
              <a:solidFill>
                <a:srgbClr val="70AD47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O" sz="4000" b="1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Solicitar</a:t>
            </a: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palabra a través del chat o levantando la mano.</a:t>
            </a: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La moderadora o  la otorgará en el momento oportuno.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Sea </a:t>
            </a: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precis</a:t>
            </a:r>
            <a:r>
              <a:rPr lang="es-CO" sz="4000" b="1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o y claro en su intervención (2 minutos máximo)</a:t>
            </a: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para que la mayoría de las personas</a:t>
            </a:r>
            <a:r>
              <a:rPr lang="es-CO" sz="4000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 que quieran hablar lo puedan hacer.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O" sz="4000" b="1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El chat es un medio importante de preguntas y respuestas</a:t>
            </a:r>
            <a:r>
              <a:rPr lang="es-CO" sz="4000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, sugerimos escribir claro su solicitud, observación o propuesta y prestar atención a lo que se comparta por este medio.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sesión será grabada en video </a:t>
            </a: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para elaborar las memorias de la jornada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26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499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26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0" name="Google Shape;560;p26"/>
          <p:cNvSpPr txBox="1"/>
          <p:nvPr/>
        </p:nvSpPr>
        <p:spPr>
          <a:xfrm>
            <a:off x="2378350" y="2988085"/>
            <a:ext cx="17701499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32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26"/>
          <p:cNvSpPr txBox="1"/>
          <p:nvPr/>
        </p:nvSpPr>
        <p:spPr>
          <a:xfrm>
            <a:off x="2417376" y="4909564"/>
            <a:ext cx="19456500" cy="70497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1. PLAN ANTICORRUPCIÓN Y DE ATENCIÓN AL CIUDADANO - PAAC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https://www.movilidadbogota.gov.co/web/Plan_contra_corrupci%C3%B3n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sng" strike="noStrike" cap="none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ANTICORRUPCIÓN Y ANTISOBORNO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https://www.movilidadbogota.gov.co/web/campanas-institucionales-anticorrupcion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CALENDARIO DE ACTIVIDADES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https://www.movilidadbogota.gov.co/web/calendario_de_actividades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4. GUÍA DE TRÁMITES Y SERVICIOS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https://guiatramitesyservicios.bogota.gov.co/entidad/secretaria_distrital_de_movilidad/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5. PORTAFOLIO DE TRÁMITES Y SERVICIOS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https://www.movilidadbogota.gov.co/web/portafolio_tramites_y_servicios</a:t>
            </a:r>
            <a:endParaRPr sz="40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7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27"/>
          <p:cNvSpPr txBox="1"/>
          <p:nvPr/>
        </p:nvSpPr>
        <p:spPr>
          <a:xfrm>
            <a:off x="2407727" y="5018040"/>
            <a:ext cx="18904800" cy="64956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6. PLAN INSTITUCIONAL DE PARTICIPACIÓN – PIP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https://www.movilidadbogota.gov.co/web/sites/default/files/Paginas/08-04-2021/210406_plan_institucional_de_participacion_2021_v_2.0.pdf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7. INFORMACIÓN SOBRE DATOS ABIERTOS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https://www.simur.gov.co/portal-simur/datos-del-sector/datos-abiertos/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8. INFORMACIÓN PARA NIÑOS, NIÑAS Y ADOLESCENTES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https://www.movilidadbogota.gov.co/web/sites/default/files/Paginas/12-11-2020/ninos_ninas_y_adolescentes.xlsx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9. DOCUMENTOS TRADUCIDOS A LENGUAS DE COMUNIDADES INDÍGENAS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https://www.movilidadbogota.gov.co/web/sites/default/files/Paginas/27-11-2020/idioma_kichwa.pdf</a:t>
            </a:r>
            <a:endParaRPr sz="4000" b="1" i="0" u="none" strike="noStrike" cap="none">
              <a:solidFill>
                <a:srgbClr val="67456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27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7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499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570" name="Google Shape;570;p27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27"/>
          <p:cNvSpPr txBox="1"/>
          <p:nvPr/>
        </p:nvSpPr>
        <p:spPr>
          <a:xfrm>
            <a:off x="2378350" y="2988085"/>
            <a:ext cx="17701499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8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C531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Rendición de cuentas locales</a:t>
            </a:r>
            <a:endParaRPr sz="3600" b="0" i="0" u="none" strike="noStrike" cap="none">
              <a:solidFill>
                <a:srgbClr val="4C531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p28"/>
          <p:cNvSpPr txBox="1"/>
          <p:nvPr/>
        </p:nvSpPr>
        <p:spPr>
          <a:xfrm>
            <a:off x="2432600" y="4970930"/>
            <a:ext cx="19269899" cy="55104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10. DIRECTORIO DE AGREMIACIONES Y OTROS GRUPOS DE INTERÉS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https://www.movilidadbogota.gov.co/web/agremiaciones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11. GRUPOS DE VALOR Y/O PARTES INTERESADAS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https://www.movilidadbogota.gov.co/web/transparencia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sng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 HORARIOS DE ATENCIÓN Y PUNTOS DE CONTACTO DE LOS CENTROS LOCALES DE MOVILIDAD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https://www.movilidadbogota.gov.co/web/centros-locales-de-movilidad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13. INFORMACIÓN PARA POBLACIÓN VULNERABLE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https://www.movilidadbogota.gov.co/web/informacion-poblacion-vulnerable</a:t>
            </a:r>
            <a:endParaRPr sz="4000" b="1" i="0" u="none" strike="noStrike" cap="none">
              <a:solidFill>
                <a:srgbClr val="452E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p28"/>
          <p:cNvSpPr/>
          <p:nvPr/>
        </p:nvSpPr>
        <p:spPr>
          <a:xfrm>
            <a:off x="2378350" y="382214"/>
            <a:ext cx="15755400" cy="2157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8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499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 b="0">
                <a:solidFill>
                  <a:schemeClr val="lt1"/>
                </a:solidFill>
              </a:rPr>
              <a:t>TRANSPARENCIA Y ACCESO A LA INFORMACIÓN 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Y</a:t>
            </a:r>
            <a:br>
              <a:rPr lang="en-US" sz="4800" b="0">
                <a:solidFill>
                  <a:schemeClr val="lt1"/>
                </a:solidFill>
              </a:rPr>
            </a:br>
            <a:r>
              <a:rPr lang="en-US" sz="4800" b="0">
                <a:solidFill>
                  <a:schemeClr val="lt1"/>
                </a:solidFill>
              </a:rPr>
              <a:t>ANTICORRUPCIÓN Y ATENCIÓN AL CIUDADANO</a:t>
            </a:r>
            <a:endParaRPr sz="4800" b="0">
              <a:solidFill>
                <a:schemeClr val="lt1"/>
              </a:solidFill>
            </a:endParaRPr>
          </a:p>
        </p:txBody>
      </p:sp>
      <p:sp>
        <p:nvSpPr>
          <p:cNvPr id="580" name="Google Shape;580;p28"/>
          <p:cNvSpPr/>
          <p:nvPr/>
        </p:nvSpPr>
        <p:spPr>
          <a:xfrm>
            <a:off x="2378350" y="2400756"/>
            <a:ext cx="15755400" cy="22830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8"/>
          <p:cNvSpPr txBox="1"/>
          <p:nvPr/>
        </p:nvSpPr>
        <p:spPr>
          <a:xfrm>
            <a:off x="2378350" y="2988085"/>
            <a:ext cx="17701499" cy="15699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SEÑOR CIUDADANO: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IMPORTANTE QUE USTED CONOZCA ESTA INFORMACIÓN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LA MANERA DE CONSULTARLA EN LA PÁGINA WEB DE LA SECRETARÍA DE MOVILIDAD: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0" name="Google Shape;620;p32"/>
          <p:cNvGrpSpPr/>
          <p:nvPr/>
        </p:nvGrpSpPr>
        <p:grpSpPr>
          <a:xfrm>
            <a:off x="3440629" y="5128021"/>
            <a:ext cx="17502741" cy="1568886"/>
            <a:chOff x="0" y="0"/>
            <a:chExt cx="17502741" cy="1568885"/>
          </a:xfrm>
        </p:grpSpPr>
        <p:pic>
          <p:nvPicPr>
            <p:cNvPr id="621" name="Google Shape;621;p32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3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32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/>
          <p:cNvSpPr txBox="1"/>
          <p:nvPr/>
        </p:nvSpPr>
        <p:spPr>
          <a:xfrm rot="-5400000">
            <a:off x="-2953898" y="5991629"/>
            <a:ext cx="11275359" cy="17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 typeface="Arial Black"/>
              <a:buNone/>
            </a:pPr>
            <a:r>
              <a:rPr lang="en-US" sz="13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CONTENIDO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"/>
          <p:cNvSpPr txBox="1"/>
          <p:nvPr/>
        </p:nvSpPr>
        <p:spPr>
          <a:xfrm>
            <a:off x="9008200" y="2661025"/>
            <a:ext cx="11584200" cy="778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¿Qué es la rendición de cuentas?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Acciones y datos de la SDM Bosa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</a:rPr>
              <a:t> 3.1</a:t>
            </a: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Siniestralidad 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</a:rPr>
              <a:t>        3.2 </a:t>
            </a: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Gestion en Bici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</a:rPr>
              <a:t>        3.3 </a:t>
            </a: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Acciones de la SGV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</a:rPr>
              <a:t>        3.4 </a:t>
            </a: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 Colegio en Bici - ACB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</a:rPr>
              <a:t>        3.5 </a:t>
            </a: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Señalización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</a:rPr>
              <a:t> 3.6 </a:t>
            </a: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Semaforización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</a:rPr>
              <a:t> 3.7 </a:t>
            </a: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Control de Tránsito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lt1"/>
                </a:solidFill>
              </a:rPr>
              <a:t>        3.8</a:t>
            </a: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Planes de Manejo de Tránsito PMT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Inversión </a:t>
            </a:r>
            <a:endParaRPr sz="3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-469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AutoNum type="arabicPeriod"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3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956" y="5042422"/>
            <a:ext cx="3111500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83422" y="3633375"/>
            <a:ext cx="1409048" cy="140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09153" y="4938682"/>
            <a:ext cx="1593859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68895" y="7956245"/>
            <a:ext cx="2519326" cy="15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750170" y="9852679"/>
            <a:ext cx="1856368" cy="14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658925" y="6434474"/>
            <a:ext cx="1771773" cy="159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"/>
          <p:cNvSpPr txBox="1"/>
          <p:nvPr/>
        </p:nvSpPr>
        <p:spPr>
          <a:xfrm>
            <a:off x="2796873" y="2492475"/>
            <a:ext cx="562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Agenda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5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550" y="4112885"/>
            <a:ext cx="5134600" cy="4788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6" name="Google Shape;206;p5"/>
          <p:cNvGraphicFramePr/>
          <p:nvPr>
            <p:extLst>
              <p:ext uri="{D42A27DB-BD31-4B8C-83A1-F6EECF244321}">
                <p14:modId xmlns:p14="http://schemas.microsoft.com/office/powerpoint/2010/main" val="969947282"/>
              </p:ext>
            </p:extLst>
          </p:nvPr>
        </p:nvGraphicFramePr>
        <p:xfrm>
          <a:off x="9209401" y="449576"/>
          <a:ext cx="14679300" cy="1132303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085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405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302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3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400" b="1" u="none" strike="noStrike" cap="none" dirty="0"/>
                        <a:t>Hora. </a:t>
                      </a:r>
                      <a:endParaRPr sz="2400" b="1" u="none" strike="noStrike" cap="none" dirty="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400" b="1" u="none" strike="noStrike" cap="none"/>
                        <a:t>Actividad</a:t>
                      </a:r>
                      <a:endParaRPr sz="24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2400" b="1" u="none" strike="noStrike" cap="none"/>
                        <a:t>Expositor</a:t>
                      </a:r>
                      <a:endParaRPr sz="2400" b="1" u="none" strike="noStrike" cap="none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377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02:30 p.m. -02:35 p.m.</a:t>
                      </a:r>
                      <a:endParaRPr lang="es-CO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Bienvenida y apertura de la Audiencia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CO" sz="2400" i="1" dirty="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Adriana Iza Certuche, </a:t>
                      </a: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Jefe Oficina de Gestión Social</a:t>
                      </a:r>
                      <a:endParaRPr lang="es-CO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28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02:35 p.m. -02:40 p.m.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Presentación de la agenda y funcionarios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Adriana Iza Certuche, Jefe Oficina de Gestión Social</a:t>
                      </a:r>
                      <a:endParaRPr lang="es-CO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30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02:40 p.m. – 02:45 p.m.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Qué es la Rendición de Cuentas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Carolina Vargas, Oficina de Gestión Social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26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02:45 p.m. – 03:05 p.m.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Presentación de Gestión 2020 – Secretaría Distrital de Movilidad. 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Ing. Sebastián Borbón, Gerente de zona; Diana Triana, Gestora Local Centro Local de Movilidad-CLM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28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03:05 p.m. – 03:20 p.m.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Presentación de Gestión 2020 – Instituto de Desarrollo Urbano-IDU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Gloria Beltrán, Gestora social</a:t>
                      </a:r>
                      <a:endParaRPr lang="es-CO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30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03:20 p.m. – 03:35 p.m.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Presentación de Gestión 2020 – Transmilenio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Jorge Luis Castañeda Lesmes, Gestor social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28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03:35 p.m. – 03:50 p.m.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Presentación de Gestión 2020 – Unidad de Mantenimiento Vial-UMV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Angela Cifuentes, Profesional UMV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0826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03:50 p.m. – 04:05 p.m.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Presentación de Gestión 2020 – Empresa Metro de Bogotá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Andrés Cuellar, Jenny Gutiérrez y Carlos Criollo, Profesionales Empresa Metro de Bogotá</a:t>
                      </a:r>
                      <a:endParaRPr lang="es-CO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728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04:05 p.m. – 04:15 p.m.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Presentación de Gestión 2020 – Terminal de Transporte de Bogotá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Eduardo Andrés González Subgerente de Servicios Operacionales e Infraestructura. Terminal de Transporte de Bogotá</a:t>
                      </a:r>
                      <a:endParaRPr lang="es-CO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30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04:15 p.m. – 04:55 p.m.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Dialoguemos: Preguntas y respuestas entre los participantes y las entidades del Sector.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Carolina Vargas, Oficina de Gestión Social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6305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b="1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04:55 p.m. – 05:10 p.m.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Concurso de conocimiento, evaluación y cierre.</a:t>
                      </a:r>
                      <a:endParaRPr lang="es-CO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rgbClr val="22294A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Carolina Vargas, Oficina de Gestión Social</a:t>
                      </a:r>
                      <a:endParaRPr lang="es-CO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6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794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 txBox="1"/>
          <p:nvPr/>
        </p:nvSpPr>
        <p:spPr>
          <a:xfrm>
            <a:off x="2540525" y="2340075"/>
            <a:ext cx="618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 Black"/>
              <a:buNone/>
            </a:pPr>
            <a:r>
              <a:rPr lang="en-US" sz="3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¿QUÉ ES LA RENDICIÓN DE CUENTAS?</a:t>
            </a:r>
            <a:endParaRPr sz="1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0" name="Google Shape;210;p5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9388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2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50" y="2055475"/>
            <a:ext cx="1812375" cy="169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2"/>
          <p:cNvPicPr preferRelativeResize="0"/>
          <p:nvPr/>
        </p:nvPicPr>
        <p:blipFill rotWithShape="1">
          <a:blip r:embed="rId5">
            <a:alphaModFix/>
          </a:blip>
          <a:srcRect l="37156" t="24111" r="29069" b="44407"/>
          <a:stretch/>
        </p:blipFill>
        <p:spPr>
          <a:xfrm>
            <a:off x="2045302" y="4352576"/>
            <a:ext cx="5327048" cy="25054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52"/>
          <p:cNvPicPr preferRelativeResize="0"/>
          <p:nvPr/>
        </p:nvPicPr>
        <p:blipFill rotWithShape="1">
          <a:blip r:embed="rId6">
            <a:alphaModFix/>
          </a:blip>
          <a:srcRect l="40951" t="27344" r="29637" b="31247"/>
          <a:stretch/>
        </p:blipFill>
        <p:spPr>
          <a:xfrm>
            <a:off x="2045299" y="6858000"/>
            <a:ext cx="532705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2"/>
          <p:cNvSpPr txBox="1"/>
          <p:nvPr/>
        </p:nvSpPr>
        <p:spPr>
          <a:xfrm>
            <a:off x="9886950" y="2325275"/>
            <a:ext cx="139821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US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proceso</a:t>
            </a:r>
            <a:r>
              <a:rPr lang="en-US" sz="3600" b="1" i="1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conformado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 un conjunto de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normas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procedimientos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metodologías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estructuras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prácticas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mediante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cuales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administración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pública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nivel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nacional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territorial y los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servidores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explican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dan 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conocer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gestión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ciudadanos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sociedad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civil,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públicas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 los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organismos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control, a </a:t>
            </a:r>
            <a:r>
              <a:rPr lang="en-US" sz="3600" b="0" i="0" u="none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partir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lang="en-US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promoción</a:t>
            </a:r>
            <a:r>
              <a:rPr lang="en-US" sz="3600" b="1" i="1" u="sng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del </a:t>
            </a:r>
            <a:r>
              <a:rPr lang="en-US" sz="3600" b="1" i="1" u="sng" strike="noStrike" cap="none" dirty="0" err="1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diálogo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(</a:t>
            </a:r>
            <a:r>
              <a:rPr lang="en-US" sz="36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Ley 1757 de 2015</a:t>
            </a: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p52"/>
          <p:cNvSpPr/>
          <p:nvPr/>
        </p:nvSpPr>
        <p:spPr>
          <a:xfrm>
            <a:off x="11744325" y="7953393"/>
            <a:ext cx="4257675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Estrategia de transparencia</a:t>
            </a: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6" name="Google Shape;216;p52"/>
          <p:cNvSpPr/>
          <p:nvPr/>
        </p:nvSpPr>
        <p:spPr>
          <a:xfrm>
            <a:off x="17525098" y="7981492"/>
            <a:ext cx="3943651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Control social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7" name="Google Shape;217;p52"/>
          <p:cNvSpPr/>
          <p:nvPr/>
        </p:nvSpPr>
        <p:spPr>
          <a:xfrm>
            <a:off x="19030050" y="10275236"/>
            <a:ext cx="4191600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Capacidad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8" name="Google Shape;218;p52"/>
          <p:cNvSpPr/>
          <p:nvPr/>
        </p:nvSpPr>
        <p:spPr>
          <a:xfrm>
            <a:off x="10209898" y="10275236"/>
            <a:ext cx="4800600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Interrelación del Estado con la Ciudadanía</a:t>
            </a: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 txBox="1"/>
          <p:nvPr/>
        </p:nvSpPr>
        <p:spPr>
          <a:xfrm>
            <a:off x="2442125" y="2492475"/>
            <a:ext cx="5975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16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2" name="Google Shape;222;p7"/>
          <p:cNvSpPr txBox="1"/>
          <p:nvPr/>
        </p:nvSpPr>
        <p:spPr>
          <a:xfrm>
            <a:off x="304799" y="7313635"/>
            <a:ext cx="8130600" cy="317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 siniestralidad en la localidad se concentra principalmente en:</a:t>
            </a: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Autopista Sur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Avenida Bosa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Char char="-"/>
            </a:pPr>
            <a:r>
              <a:rPr lang="en-US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Avenida Ciudad de Cali y carrera 89B</a:t>
            </a: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entury Gothic"/>
              <a:buNone/>
            </a:pPr>
            <a:endParaRPr sz="2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3" name="Google Shape;223;p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799" y="2009401"/>
            <a:ext cx="2137315" cy="12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26704" y="4290049"/>
            <a:ext cx="8130600" cy="2729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Visión Cero</a:t>
            </a: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 Visión Cero es una iniciativa que le da un enfoque ético a la seguridad vial buscando reducir a </a:t>
            </a: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cero</a:t>
            </a:r>
            <a:r>
              <a:rPr lang="en-US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el número de víctimas fatales o heridos graves de siniestros viales.</a:t>
            </a: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60835" y="1062000"/>
            <a:ext cx="8704240" cy="115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38308" y="1281667"/>
            <a:ext cx="6588000" cy="2421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51430" y="6562375"/>
            <a:ext cx="5761756" cy="69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 txBox="1"/>
          <p:nvPr/>
        </p:nvSpPr>
        <p:spPr>
          <a:xfrm>
            <a:off x="17703852" y="4174309"/>
            <a:ext cx="6417600" cy="191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BOSA 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una de las localidades con un excelente indicador de vidas salvadas por siniestros de tránsito en 2020, 17 vidas salvadas con respecto al 2019.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22294A"/>
                </a:solidFill>
                <a:latin typeface="Arial Black"/>
                <a:ea typeface="Arial Black"/>
                <a:cs typeface="Arial Black"/>
                <a:sym typeface="Arial Black"/>
              </a:rPr>
              <a:t>3.1. Siniestralidad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2133" y="1951536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1642536"/>
            <a:ext cx="10496935" cy="2872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8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Century Gothic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Análisis del: </a:t>
            </a:r>
            <a:r>
              <a:rPr lang="en-US" sz="3000" b="1" i="0" u="none" strike="noStrike" cap="none">
                <a:solidFill>
                  <a:srgbClr val="24294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8" descr="imag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8305" y="864060"/>
            <a:ext cx="10496935" cy="2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Notas: 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Año 2020 datos preliminares, susceptibles de modificación.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 b="0" i="0" u="none" strike="noStrike" cap="none">
              <a:solidFill>
                <a:srgbClr val="0527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0" name="Google Shape;24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448923"/>
            <a:ext cx="11012085" cy="556160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8"/>
          <p:cNvSpPr/>
          <p:nvPr/>
        </p:nvSpPr>
        <p:spPr>
          <a:xfrm>
            <a:off x="3867035" y="4216018"/>
            <a:ext cx="552000" cy="3277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8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85125" y="8754801"/>
            <a:ext cx="1732194" cy="15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1950" y="8761925"/>
            <a:ext cx="2531397" cy="14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8"/>
          <p:cNvSpPr txBox="1"/>
          <p:nvPr/>
        </p:nvSpPr>
        <p:spPr>
          <a:xfrm>
            <a:off x="4098275" y="8973671"/>
            <a:ext cx="7285200" cy="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ubica en el 7 lugar con 141</a:t>
            </a: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siniestros viales lo que equivale al </a:t>
            </a: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6%</a:t>
            </a: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de los siniestros de la ciudad</a:t>
            </a:r>
            <a:endParaRPr sz="2000" b="0" i="0" u="none" strike="noStrike" cap="none">
              <a:solidFill>
                <a:srgbClr val="0527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5" name="Google Shape;245;p8"/>
          <p:cNvSpPr txBox="1"/>
          <p:nvPr/>
        </p:nvSpPr>
        <p:spPr>
          <a:xfrm>
            <a:off x="15082100" y="8769105"/>
            <a:ext cx="83874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Se ubica en el </a:t>
            </a: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tercer</a:t>
            </a: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 lugar con 21 siniestros viales con víctimas fatales lo que equivale al </a:t>
            </a:r>
            <a:r>
              <a:rPr lang="en-US" sz="2000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5.5</a:t>
            </a:r>
            <a:r>
              <a:rPr lang="en-US" sz="2000" b="0" i="0" u="none" strike="noStrike" cap="none">
                <a:solidFill>
                  <a:srgbClr val="052746"/>
                </a:solidFill>
                <a:latin typeface="Arial Black"/>
                <a:ea typeface="Arial Black"/>
                <a:cs typeface="Arial Black"/>
                <a:sym typeface="Arial Black"/>
              </a:rPr>
              <a:t>% de los siniestros de la ciudad</a:t>
            </a:r>
            <a:endParaRPr sz="2000" b="0" i="0" u="none" strike="noStrike" cap="non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6" name="Google Shape;246;p8"/>
          <p:cNvSpPr txBox="1"/>
          <p:nvPr/>
        </p:nvSpPr>
        <p:spPr>
          <a:xfrm>
            <a:off x="19744263" y="3333109"/>
            <a:ext cx="4553700" cy="88290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En el 2020 se reportaron más de 1000 siniestros</a:t>
            </a:r>
            <a:endParaRPr sz="2000" b="1" i="0" u="none" strike="noStrike" cap="none">
              <a:solidFill>
                <a:srgbClr val="05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8"/>
          <p:cNvSpPr txBox="1"/>
          <p:nvPr/>
        </p:nvSpPr>
        <p:spPr>
          <a:xfrm>
            <a:off x="19748777" y="4474821"/>
            <a:ext cx="4553700" cy="88290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Ocurrió un siniestro grave cada 13 horas</a:t>
            </a:r>
            <a:endParaRPr sz="2000" b="1" i="0" u="none" strike="noStrike" cap="none">
              <a:solidFill>
                <a:srgbClr val="05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8"/>
          <p:cNvSpPr txBox="1"/>
          <p:nvPr/>
        </p:nvSpPr>
        <p:spPr>
          <a:xfrm>
            <a:off x="19744263" y="5598212"/>
            <a:ext cx="4553700" cy="882909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Ocurrió</a:t>
            </a:r>
            <a:r>
              <a:rPr lang="en-US" sz="2000" b="1" i="0" u="none" strike="noStrike" cap="none" dirty="0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2000" b="1" i="0" u="none" strike="noStrike" cap="none" dirty="0" err="1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muerte</a:t>
            </a:r>
            <a:r>
              <a:rPr lang="en-US" sz="2000" b="1" i="0" u="none" strike="noStrike" cap="none" dirty="0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 dirty="0" err="1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cada</a:t>
            </a:r>
            <a:r>
              <a:rPr lang="en-US" sz="2000" b="1" i="0" u="none" strike="noStrike" cap="none" dirty="0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 17 </a:t>
            </a:r>
            <a:r>
              <a:rPr lang="en-US" sz="2000" b="1" i="0" u="none" strike="noStrike" cap="none" dirty="0" err="1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dias</a:t>
            </a:r>
            <a:r>
              <a:rPr lang="en-US" sz="2000" b="1" i="0" u="none" strike="noStrike" cap="none" dirty="0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 y 9 </a:t>
            </a:r>
            <a:r>
              <a:rPr lang="en-US" sz="2000" b="1" i="0" u="none" strike="noStrike" cap="none" dirty="0" err="1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horas</a:t>
            </a:r>
            <a:endParaRPr sz="2000" b="1" i="0" u="none" strike="noStrike" cap="none" dirty="0">
              <a:solidFill>
                <a:srgbClr val="05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04431" y="2300449"/>
            <a:ext cx="8352000" cy="511708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8"/>
          <p:cNvSpPr/>
          <p:nvPr/>
        </p:nvSpPr>
        <p:spPr>
          <a:xfrm>
            <a:off x="2853524" y="3790683"/>
            <a:ext cx="552000" cy="42533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8"/>
          <p:cNvSpPr/>
          <p:nvPr/>
        </p:nvSpPr>
        <p:spPr>
          <a:xfrm>
            <a:off x="3790552" y="3774563"/>
            <a:ext cx="704965" cy="38496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141</a:t>
            </a:r>
            <a:r>
              <a:rPr lang="en-US">
                <a:solidFill>
                  <a:schemeClr val="dk1"/>
                </a:solidFill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84591814d_7_0"/>
          <p:cNvSpPr txBox="1"/>
          <p:nvPr/>
        </p:nvSpPr>
        <p:spPr>
          <a:xfrm>
            <a:off x="2129124" y="831625"/>
            <a:ext cx="6662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22294A"/>
                </a:solidFill>
              </a:rPr>
              <a:t>3.1. Siniestralidad</a:t>
            </a:r>
            <a:endParaRPr sz="4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57" name="Google Shape;257;gb84591814d_7_0"/>
          <p:cNvSpPr/>
          <p:nvPr/>
        </p:nvSpPr>
        <p:spPr>
          <a:xfrm>
            <a:off x="8632280" y="965149"/>
            <a:ext cx="10645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Análisis del: </a:t>
            </a:r>
            <a:r>
              <a:rPr lang="en-US" sz="3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01 de enero al 31 de diciembre de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b84591814d_7_0"/>
          <p:cNvSpPr txBox="1"/>
          <p:nvPr/>
        </p:nvSpPr>
        <p:spPr>
          <a:xfrm>
            <a:off x="0" y="11497925"/>
            <a:ext cx="15434700" cy="14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Notas: </a:t>
            </a:r>
            <a:endParaRPr sz="1500" b="0" i="0" u="none" strike="noStrike" cap="none">
              <a:solidFill>
                <a:srgbClr val="0527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1. Año 2020 datos preliminares, susceptibles de modificación.</a:t>
            </a:r>
            <a:endParaRPr sz="1500" b="0" i="0" u="none" strike="noStrike" cap="none">
              <a:solidFill>
                <a:srgbClr val="0527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rgbClr val="052746"/>
                </a:solidFill>
                <a:latin typeface="Arial"/>
                <a:ea typeface="Arial"/>
                <a:cs typeface="Arial"/>
                <a:sym typeface="Arial"/>
              </a:rPr>
              <a:t>2. Los datos de siniestralidad vial son obtenidos del Sistema de Información Geográfica de Accidentes de Tránsito de Bogotá – SIGAT, incluye los siniestros viales con reporte a la Seccional de Tránsito y Transporte de la Policía Metropolitana de Bogotá y con diligenciamiento de IPAT (Informe Policial de Accidentes de Tránsito) conforme lo establecido en la Resolución 11268 de 2012 del Ministerio de Transporte</a:t>
            </a:r>
            <a:endParaRPr sz="1500" b="0" i="0" u="none" strike="noStrike" cap="none">
              <a:solidFill>
                <a:srgbClr val="0527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gb84591814d_7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275" y="7794874"/>
            <a:ext cx="12954000" cy="355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b84591814d_7_0"/>
          <p:cNvSpPr txBox="1"/>
          <p:nvPr/>
        </p:nvSpPr>
        <p:spPr>
          <a:xfrm>
            <a:off x="6064400" y="9120300"/>
            <a:ext cx="38427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42947"/>
                </a:solidFill>
              </a:rPr>
              <a:t>De los Siniestros viales son Choques</a:t>
            </a:r>
            <a:endParaRPr sz="2400" b="1">
              <a:solidFill>
                <a:srgbClr val="242947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52746"/>
              </a:solidFill>
            </a:endParaRPr>
          </a:p>
        </p:txBody>
      </p:sp>
      <p:sp>
        <p:nvSpPr>
          <p:cNvPr id="261" name="Google Shape;261;gb84591814d_7_0"/>
          <p:cNvSpPr txBox="1"/>
          <p:nvPr/>
        </p:nvSpPr>
        <p:spPr>
          <a:xfrm>
            <a:off x="14629250" y="8900188"/>
            <a:ext cx="38427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42947"/>
                </a:solidFill>
              </a:rPr>
              <a:t>De las víctimas fatales son Motociclistas  </a:t>
            </a:r>
            <a:endParaRPr sz="2400" b="1">
              <a:solidFill>
                <a:srgbClr val="242947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52746"/>
              </a:solidFill>
            </a:endParaRPr>
          </a:p>
        </p:txBody>
      </p:sp>
      <p:sp>
        <p:nvSpPr>
          <p:cNvPr id="262" name="Google Shape;262;gb84591814d_7_0"/>
          <p:cNvSpPr txBox="1"/>
          <p:nvPr/>
        </p:nvSpPr>
        <p:spPr>
          <a:xfrm>
            <a:off x="7383575" y="7945525"/>
            <a:ext cx="30000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42947"/>
                </a:solidFill>
              </a:rPr>
              <a:t>86%</a:t>
            </a:r>
            <a:endParaRPr sz="7200" b="1">
              <a:solidFill>
                <a:srgbClr val="242947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52746"/>
              </a:solidFill>
            </a:endParaRPr>
          </a:p>
        </p:txBody>
      </p:sp>
      <p:sp>
        <p:nvSpPr>
          <p:cNvPr id="263" name="Google Shape;263;gb84591814d_7_0"/>
          <p:cNvSpPr txBox="1"/>
          <p:nvPr/>
        </p:nvSpPr>
        <p:spPr>
          <a:xfrm>
            <a:off x="19663150" y="8717600"/>
            <a:ext cx="38427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42947"/>
                </a:solidFill>
              </a:rPr>
              <a:t>De las víctimas lesionadas son ciclistas </a:t>
            </a:r>
            <a:endParaRPr sz="2400" b="1">
              <a:solidFill>
                <a:srgbClr val="242947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52746"/>
              </a:solidFill>
            </a:endParaRPr>
          </a:p>
        </p:txBody>
      </p:sp>
      <p:sp>
        <p:nvSpPr>
          <p:cNvPr id="264" name="Google Shape;264;gb84591814d_7_0"/>
          <p:cNvSpPr txBox="1"/>
          <p:nvPr/>
        </p:nvSpPr>
        <p:spPr>
          <a:xfrm>
            <a:off x="15900875" y="7629500"/>
            <a:ext cx="30000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42947"/>
                </a:solidFill>
              </a:rPr>
              <a:t>29%</a:t>
            </a:r>
            <a:endParaRPr sz="7200" b="1">
              <a:solidFill>
                <a:srgbClr val="242947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52746"/>
              </a:solidFill>
            </a:endParaRPr>
          </a:p>
        </p:txBody>
      </p:sp>
      <p:sp>
        <p:nvSpPr>
          <p:cNvPr id="265" name="Google Shape;265;gb84591814d_7_0"/>
          <p:cNvSpPr txBox="1"/>
          <p:nvPr/>
        </p:nvSpPr>
        <p:spPr>
          <a:xfrm>
            <a:off x="20771475" y="7510600"/>
            <a:ext cx="30000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42947"/>
                </a:solidFill>
              </a:rPr>
              <a:t>34%</a:t>
            </a:r>
            <a:endParaRPr sz="7200" b="1">
              <a:solidFill>
                <a:srgbClr val="242947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52746"/>
              </a:solidFill>
            </a:endParaRPr>
          </a:p>
        </p:txBody>
      </p:sp>
      <p:pic>
        <p:nvPicPr>
          <p:cNvPr id="266" name="Google Shape;266;gb84591814d_7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75" y="2463550"/>
            <a:ext cx="23489024" cy="461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762047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2531</Words>
  <Application>Microsoft Office PowerPoint</Application>
  <PresentationFormat>Personalizado</PresentationFormat>
  <Paragraphs>347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4" baseType="lpstr">
      <vt:lpstr>Helvetica Neue</vt:lpstr>
      <vt:lpstr>Helvetica Neue Light</vt:lpstr>
      <vt:lpstr>Arial Black</vt:lpstr>
      <vt:lpstr>Merriweather Sans</vt:lpstr>
      <vt:lpstr>Arial Rounded</vt:lpstr>
      <vt:lpstr>Calibri</vt:lpstr>
      <vt:lpstr>Arial</vt:lpstr>
      <vt:lpstr>Century Gothic</vt:lpstr>
      <vt:lpstr>Verdana</vt:lpstr>
      <vt:lpstr>Times New Roman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TRANSPARENCIA Y ACCESO A LA INFORMACIÓN  Y ANTICORRUPCIÓN Y ATENCIÓN AL CIUDADANO</vt:lpstr>
      <vt:lpstr>TRANSPARENCIA Y ACCESO A LA INFORMACIÓN  Y ANTICORRUPCIÓN Y ATENCIÓN AL CIUDADANO</vt:lpstr>
      <vt:lpstr>TRANSPARENCIA Y ACCESO A LA INFORMACIÓN  Y ANTICORRUPCIÓN Y ATENCIÓN AL CIUDADANO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rferreira</cp:lastModifiedBy>
  <cp:revision>20</cp:revision>
  <dcterms:modified xsi:type="dcterms:W3CDTF">2021-08-02T19:15:07Z</dcterms:modified>
</cp:coreProperties>
</file>