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62" r:id="rId4"/>
    <p:sldId id="261" r:id="rId5"/>
    <p:sldId id="437" r:id="rId6"/>
    <p:sldId id="445" r:id="rId7"/>
    <p:sldId id="443" r:id="rId8"/>
    <p:sldId id="444" r:id="rId9"/>
    <p:sldId id="290" r:id="rId10"/>
    <p:sldId id="439" r:id="rId11"/>
    <p:sldId id="440" r:id="rId12"/>
    <p:sldId id="441" r:id="rId13"/>
    <p:sldId id="442" r:id="rId14"/>
    <p:sldId id="451" r:id="rId15"/>
    <p:sldId id="446" r:id="rId16"/>
    <p:sldId id="449" r:id="rId17"/>
    <p:sldId id="448" r:id="rId18"/>
    <p:sldId id="450" r:id="rId19"/>
    <p:sldId id="301" r:id="rId20"/>
    <p:sldId id="452" r:id="rId21"/>
    <p:sldId id="259" r:id="rId22"/>
    <p:sldId id="279" r:id="rId23"/>
    <p:sldId id="438" r:id="rId24"/>
    <p:sldId id="265"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918"/>
    <a:srgbClr val="4C531E"/>
    <a:srgbClr val="C9D41E"/>
    <a:srgbClr val="859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Énfasi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91" autoAdjust="0"/>
    <p:restoredTop sz="95210" autoAdjust="0"/>
  </p:normalViewPr>
  <p:slideViewPr>
    <p:cSldViewPr snapToGrid="0" showGuides="1">
      <p:cViewPr varScale="1">
        <p:scale>
          <a:sx n="52" d="100"/>
          <a:sy n="52" d="100"/>
        </p:scale>
        <p:origin x="4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6B756-BB7B-406B-AA90-0003C2A0BDB1}" type="datetimeFigureOut">
              <a:rPr lang="en-US" smtClean="0"/>
              <a:t>8/2/2021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41E30-4448-43EE-8CA3-B38A7F2DDACD}" type="slidenum">
              <a:rPr lang="en-US" smtClean="0"/>
              <a:t>‹Nº›</a:t>
            </a:fld>
            <a:endParaRPr lang="en-US"/>
          </a:p>
        </p:txBody>
      </p:sp>
    </p:spTree>
    <p:extLst>
      <p:ext uri="{BB962C8B-B14F-4D97-AF65-F5344CB8AC3E}">
        <p14:creationId xmlns:p14="http://schemas.microsoft.com/office/powerpoint/2010/main" val="74949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05118" y="4000500"/>
            <a:ext cx="4840941" cy="3273136"/>
          </a:xfrm>
          <a:prstGeom prst="rect">
            <a:avLst/>
          </a:prstGeom>
        </p:spPr>
        <p:txBody>
          <a:bodyPr spcFirstLastPara="1" wrap="square" lIns="82045" tIns="41011" rIns="82045" bIns="41011" anchor="t" anchorCtr="0">
            <a:noAutofit/>
          </a:bodyPr>
          <a:lstStyle/>
          <a:p>
            <a:endParaRPr/>
          </a:p>
        </p:txBody>
      </p:sp>
      <p:sp>
        <p:nvSpPr>
          <p:cNvPr id="60" name="Google Shape;60;p2:notes"/>
          <p:cNvSpPr>
            <a:spLocks noGrp="1" noRot="1" noChangeAspect="1"/>
          </p:cNvSpPr>
          <p:nvPr>
            <p:ph type="sldImg" idx="2"/>
          </p:nvPr>
        </p:nvSpPr>
        <p:spPr>
          <a:xfrm>
            <a:off x="533400" y="1039813"/>
            <a:ext cx="4984750" cy="28051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23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1E41E30-4448-43EE-8CA3-B38A7F2DDACD}" type="slidenum">
              <a:rPr lang="en-US" smtClean="0"/>
              <a:t>23</a:t>
            </a:fld>
            <a:endParaRPr lang="en-US" dirty="0"/>
          </a:p>
        </p:txBody>
      </p:sp>
    </p:spTree>
    <p:extLst>
      <p:ext uri="{BB962C8B-B14F-4D97-AF65-F5344CB8AC3E}">
        <p14:creationId xmlns:p14="http://schemas.microsoft.com/office/powerpoint/2010/main" val="270997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9" name="Google Shape;4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434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9" name="Google Shape;4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21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9" name="Google Shape;4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281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9" name="Google Shape;4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93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9" name="Google Shape;44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84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15</a:t>
            </a:fld>
            <a:endParaRPr lang="es-CO" dirty="0"/>
          </a:p>
        </p:txBody>
      </p:sp>
    </p:spTree>
    <p:extLst>
      <p:ext uri="{BB962C8B-B14F-4D97-AF65-F5344CB8AC3E}">
        <p14:creationId xmlns:p14="http://schemas.microsoft.com/office/powerpoint/2010/main" val="146400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17</a:t>
            </a:fld>
            <a:endParaRPr lang="es-CO" dirty="0"/>
          </a:p>
        </p:txBody>
      </p:sp>
    </p:spTree>
    <p:extLst>
      <p:ext uri="{BB962C8B-B14F-4D97-AF65-F5344CB8AC3E}">
        <p14:creationId xmlns:p14="http://schemas.microsoft.com/office/powerpoint/2010/main" val="357570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1E41E30-4448-43EE-8CA3-B38A7F2DDACD}" type="slidenum">
              <a:rPr lang="en-US" smtClean="0"/>
              <a:t>22</a:t>
            </a:fld>
            <a:endParaRPr lang="en-US" dirty="0"/>
          </a:p>
        </p:txBody>
      </p:sp>
    </p:spTree>
    <p:extLst>
      <p:ext uri="{BB962C8B-B14F-4D97-AF65-F5344CB8AC3E}">
        <p14:creationId xmlns:p14="http://schemas.microsoft.com/office/powerpoint/2010/main" val="1106603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420130" y="1311833"/>
            <a:ext cx="9144000" cy="2387600"/>
          </a:xfrm>
          <a:ln>
            <a:solidFill>
              <a:schemeClr val="bg1"/>
            </a:solidFill>
          </a:ln>
        </p:spPr>
        <p:txBody>
          <a:bodyPr anchor="b"/>
          <a:lstStyle>
            <a:lvl1pPr algn="ctr">
              <a:defRPr sz="6000" b="1">
                <a:ln>
                  <a:solidFill>
                    <a:schemeClr val="tx1"/>
                  </a:solidFill>
                </a:ln>
                <a:solidFill>
                  <a:srgbClr val="C9D41E"/>
                </a:solidFill>
                <a:effectLst>
                  <a:glow rad="101600">
                    <a:schemeClr val="bg1">
                      <a:alpha val="60000"/>
                    </a:schemeClr>
                  </a:glow>
                  <a:outerShdw blurRad="38100" dist="38100" dir="2700000" algn="tl">
                    <a:srgbClr val="000000">
                      <a:alpha val="43137"/>
                    </a:srgbClr>
                  </a:outerShdw>
                </a:effectLst>
                <a:latin typeface="+mn-lt"/>
              </a:defRPr>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420130" y="3791508"/>
            <a:ext cx="9144000" cy="1655762"/>
          </a:xfrm>
          <a:ln>
            <a:solidFill>
              <a:schemeClr val="bg1"/>
            </a:solidFill>
          </a:ln>
        </p:spPr>
        <p:txBody>
          <a:bodyPr/>
          <a:lstStyle>
            <a:lvl1pPr marL="0" indent="0" algn="ctr">
              <a:buNone/>
              <a:defRPr sz="2400" b="1">
                <a:solidFill>
                  <a:schemeClr val="bg1"/>
                </a:solidFill>
                <a:effectLst>
                  <a:glow rad="101600">
                    <a:srgbClr val="A9B918">
                      <a:alpha val="60000"/>
                    </a:srgbClr>
                  </a:glow>
                  <a:outerShdw blurRad="38100" dist="38100" dir="2700000" algn="tl">
                    <a:srgbClr val="000000">
                      <a:alpha val="43137"/>
                    </a:srgb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CO" dirty="0"/>
          </a:p>
        </p:txBody>
      </p:sp>
      <p:pic>
        <p:nvPicPr>
          <p:cNvPr id="7" name="Imagen 6"/>
          <p:cNvPicPr>
            <a:picLocks noChangeAspect="1"/>
          </p:cNvPicPr>
          <p:nvPr userDrawn="1"/>
        </p:nvPicPr>
        <p:blipFill rotWithShape="1">
          <a:blip r:embed="rId3">
            <a:extLst>
              <a:ext uri="{28A0092B-C50C-407E-A947-70E740481C1C}">
                <a14:useLocalDpi xmlns:a14="http://schemas.microsoft.com/office/drawing/2010/main" val="0"/>
              </a:ext>
            </a:extLst>
          </a:blip>
          <a:srcRect l="66757"/>
          <a:stretch/>
        </p:blipFill>
        <p:spPr>
          <a:xfrm>
            <a:off x="8138984" y="0"/>
            <a:ext cx="4053016" cy="6858000"/>
          </a:xfrm>
          <a:prstGeom prst="rect">
            <a:avLst/>
          </a:prstGeom>
        </p:spPr>
      </p:pic>
      <p:sp>
        <p:nvSpPr>
          <p:cNvPr id="6" name="CuadroTexto 5"/>
          <p:cNvSpPr txBox="1"/>
          <p:nvPr userDrawn="1"/>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320684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b="1">
                <a:solidFill>
                  <a:srgbClr val="C9D41E"/>
                </a:solidFill>
                <a:latin typeface="+mn-lt"/>
              </a:defRPr>
            </a:lvl1p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rgbClr val="4C531E"/>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Tree>
    <p:extLst>
      <p:ext uri="{BB962C8B-B14F-4D97-AF65-F5344CB8AC3E}">
        <p14:creationId xmlns:p14="http://schemas.microsoft.com/office/powerpoint/2010/main" val="104519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ln>
            <a:solidFill>
              <a:schemeClr val="bg1"/>
            </a:solidFill>
          </a:ln>
        </p:spPr>
        <p:txBody>
          <a:bodyPr/>
          <a:lstStyle>
            <a:lvl1pPr>
              <a:defRPr b="1">
                <a:solidFill>
                  <a:srgbClr val="A9B918"/>
                </a:solidFill>
                <a:latin typeface="+mn-lt"/>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838200" y="1825625"/>
            <a:ext cx="10380133" cy="4126442"/>
          </a:xfrm>
        </p:spPr>
        <p:txBody>
          <a:bodyPr/>
          <a:lstStyle>
            <a:lvl1pPr algn="just">
              <a:defRPr>
                <a:solidFill>
                  <a:srgbClr val="4C531E"/>
                </a:solidFill>
                <a:latin typeface="+mj-lt"/>
              </a:defRPr>
            </a:lvl1pPr>
            <a:lvl2pPr algn="just">
              <a:defRPr>
                <a:solidFill>
                  <a:srgbClr val="4C531E"/>
                </a:solidFill>
                <a:latin typeface="+mj-lt"/>
              </a:defRPr>
            </a:lvl2pPr>
            <a:lvl3pPr algn="just">
              <a:defRPr>
                <a:solidFill>
                  <a:srgbClr val="4C531E"/>
                </a:solidFill>
                <a:latin typeface="+mj-lt"/>
              </a:defRPr>
            </a:lvl3pPr>
            <a:lvl4pPr algn="just">
              <a:defRPr>
                <a:solidFill>
                  <a:srgbClr val="4C531E"/>
                </a:solidFill>
                <a:latin typeface="+mj-lt"/>
              </a:defRPr>
            </a:lvl4pPr>
            <a:lvl5pPr algn="just">
              <a:defRPr>
                <a:solidFill>
                  <a:srgbClr val="4C531E"/>
                </a:solidFill>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t="72913" r="92973"/>
          <a:stretch/>
        </p:blipFill>
        <p:spPr>
          <a:xfrm>
            <a:off x="0" y="5000368"/>
            <a:ext cx="856735" cy="1857632"/>
          </a:xfrm>
          <a:prstGeom prst="rect">
            <a:avLst/>
          </a:prstGeom>
        </p:spPr>
      </p:pic>
      <p:pic>
        <p:nvPicPr>
          <p:cNvPr id="8" name="Imagen 7"/>
          <p:cNvPicPr>
            <a:picLocks noChangeAspect="1"/>
          </p:cNvPicPr>
          <p:nvPr userDrawn="1"/>
        </p:nvPicPr>
        <p:blipFill>
          <a:blip r:embed="rId3"/>
          <a:stretch>
            <a:fillRect/>
          </a:stretch>
        </p:blipFill>
        <p:spPr>
          <a:xfrm>
            <a:off x="10429103" y="5617206"/>
            <a:ext cx="1447184" cy="910020"/>
          </a:xfrm>
          <a:prstGeom prst="rect">
            <a:avLst/>
          </a:prstGeom>
        </p:spPr>
      </p:pic>
    </p:spTree>
    <p:extLst>
      <p:ext uri="{BB962C8B-B14F-4D97-AF65-F5344CB8AC3E}">
        <p14:creationId xmlns:p14="http://schemas.microsoft.com/office/powerpoint/2010/main" val="272181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b="1">
                <a:solidFill>
                  <a:srgbClr val="A9B918"/>
                </a:solidFill>
                <a:latin typeface="+mn-lt"/>
              </a:defRPr>
            </a:lvl1pPr>
          </a:lstStyle>
          <a:p>
            <a:r>
              <a:rPr lang="es-ES" dirty="0"/>
              <a:t>Haga clic para modificar el estilo de título del patrón</a:t>
            </a:r>
            <a:endParaRPr lang="es-CO" dirty="0"/>
          </a:p>
        </p:txBody>
      </p:sp>
      <p:sp>
        <p:nvSpPr>
          <p:cNvPr id="3" name="Marcador de contenido 2"/>
          <p:cNvSpPr>
            <a:spLocks noGrp="1"/>
          </p:cNvSpPr>
          <p:nvPr>
            <p:ph sz="half" idx="1"/>
          </p:nvPr>
        </p:nvSpPr>
        <p:spPr>
          <a:xfrm>
            <a:off x="838200" y="1825625"/>
            <a:ext cx="5181600" cy="4117975"/>
          </a:xfrm>
        </p:spPr>
        <p:txBody>
          <a:bodyPr/>
          <a:lstStyle>
            <a:lvl1pPr>
              <a:defRPr>
                <a:solidFill>
                  <a:srgbClr val="4C531E"/>
                </a:solidFill>
                <a:latin typeface="+mj-lt"/>
              </a:defRPr>
            </a:lvl1pPr>
            <a:lvl2pPr>
              <a:defRPr>
                <a:solidFill>
                  <a:srgbClr val="4C531E"/>
                </a:solidFill>
                <a:latin typeface="+mj-lt"/>
              </a:defRPr>
            </a:lvl2pPr>
            <a:lvl3pPr>
              <a:defRPr>
                <a:solidFill>
                  <a:srgbClr val="4C531E"/>
                </a:solidFill>
                <a:latin typeface="+mj-lt"/>
              </a:defRPr>
            </a:lvl3pPr>
            <a:lvl4pPr>
              <a:defRPr>
                <a:solidFill>
                  <a:srgbClr val="4C531E"/>
                </a:solidFill>
                <a:latin typeface="+mj-lt"/>
              </a:defRPr>
            </a:lvl4pPr>
            <a:lvl5pPr>
              <a:defRPr>
                <a:solidFill>
                  <a:srgbClr val="4C531E"/>
                </a:solidFill>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4868333" cy="4117975"/>
          </a:xfrm>
        </p:spPr>
        <p:txBody>
          <a:bodyPr/>
          <a:lstStyle>
            <a:lvl1pPr>
              <a:defRPr>
                <a:solidFill>
                  <a:srgbClr val="4C531E"/>
                </a:solidFill>
                <a:latin typeface="+mj-lt"/>
              </a:defRPr>
            </a:lvl1pPr>
            <a:lvl2pPr>
              <a:defRPr>
                <a:solidFill>
                  <a:srgbClr val="4C531E"/>
                </a:solidFill>
                <a:latin typeface="+mj-lt"/>
              </a:defRPr>
            </a:lvl2pPr>
            <a:lvl3pPr>
              <a:defRPr>
                <a:solidFill>
                  <a:srgbClr val="4C531E"/>
                </a:solidFill>
                <a:latin typeface="+mj-lt"/>
              </a:defRPr>
            </a:lvl3pPr>
            <a:lvl4pPr>
              <a:defRPr>
                <a:solidFill>
                  <a:srgbClr val="4C531E"/>
                </a:solidFill>
                <a:latin typeface="+mj-lt"/>
              </a:defRPr>
            </a:lvl4pPr>
            <a:lvl5pPr>
              <a:defRPr>
                <a:solidFill>
                  <a:srgbClr val="4C531E"/>
                </a:solidFill>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8" name="Imagen 7"/>
          <p:cNvPicPr>
            <a:picLocks noChangeAspect="1"/>
          </p:cNvPicPr>
          <p:nvPr userDrawn="1"/>
        </p:nvPicPr>
        <p:blipFill rotWithShape="1">
          <a:blip r:embed="rId2">
            <a:extLst>
              <a:ext uri="{28A0092B-C50C-407E-A947-70E740481C1C}">
                <a14:useLocalDpi xmlns:a14="http://schemas.microsoft.com/office/drawing/2010/main" val="0"/>
              </a:ext>
            </a:extLst>
          </a:blip>
          <a:srcRect t="72913" r="92973"/>
          <a:stretch/>
        </p:blipFill>
        <p:spPr>
          <a:xfrm>
            <a:off x="0" y="5000368"/>
            <a:ext cx="856735" cy="1857632"/>
          </a:xfrm>
          <a:prstGeom prst="rect">
            <a:avLst/>
          </a:prstGeom>
        </p:spPr>
      </p:pic>
      <p:pic>
        <p:nvPicPr>
          <p:cNvPr id="9" name="Imagen 8"/>
          <p:cNvPicPr>
            <a:picLocks noChangeAspect="1"/>
          </p:cNvPicPr>
          <p:nvPr userDrawn="1"/>
        </p:nvPicPr>
        <p:blipFill>
          <a:blip r:embed="rId3"/>
          <a:stretch>
            <a:fillRect/>
          </a:stretch>
        </p:blipFill>
        <p:spPr>
          <a:xfrm>
            <a:off x="10429103" y="5617206"/>
            <a:ext cx="1447184" cy="910020"/>
          </a:xfrm>
          <a:prstGeom prst="rect">
            <a:avLst/>
          </a:prstGeom>
        </p:spPr>
      </p:pic>
    </p:spTree>
    <p:extLst>
      <p:ext uri="{BB962C8B-B14F-4D97-AF65-F5344CB8AC3E}">
        <p14:creationId xmlns:p14="http://schemas.microsoft.com/office/powerpoint/2010/main" val="297182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p:cNvSpPr>
            <a:spLocks noGrp="1"/>
          </p:cNvSpPr>
          <p:nvPr>
            <p:ph type="ctrTitle"/>
          </p:nvPr>
        </p:nvSpPr>
        <p:spPr>
          <a:xfrm>
            <a:off x="1482811" y="1501303"/>
            <a:ext cx="9144000" cy="2387600"/>
          </a:xfrm>
          <a:effectLst>
            <a:glow rad="63500">
              <a:schemeClr val="accent3">
                <a:satMod val="175000"/>
                <a:alpha val="40000"/>
              </a:schemeClr>
            </a:glow>
          </a:effectLst>
        </p:spPr>
        <p:txBody>
          <a:bodyPr anchor="b"/>
          <a:lstStyle>
            <a:lvl1pPr algn="ctr">
              <a:defRPr sz="6000" b="1">
                <a:ln>
                  <a:solidFill>
                    <a:schemeClr val="bg1"/>
                  </a:solidFill>
                </a:ln>
                <a:solidFill>
                  <a:srgbClr val="4C531E"/>
                </a:solidFill>
                <a:effectLst>
                  <a:glow rad="101600">
                    <a:schemeClr val="bg1">
                      <a:alpha val="60000"/>
                    </a:schemeClr>
                  </a:glow>
                  <a:outerShdw blurRad="38100" dist="38100" dir="2700000" algn="tl">
                    <a:srgbClr val="000000">
                      <a:alpha val="43137"/>
                    </a:srgbClr>
                  </a:outerShdw>
                </a:effectLst>
                <a:latin typeface="+mn-lt"/>
              </a:defRPr>
            </a:lvl1pPr>
          </a:lstStyle>
          <a:p>
            <a:r>
              <a:rPr lang="es-ES" dirty="0"/>
              <a:t>Haga clic para modificar el estilo de título del patrón</a:t>
            </a:r>
            <a:endParaRPr lang="es-CO" dirty="0"/>
          </a:p>
        </p:txBody>
      </p:sp>
      <p:sp>
        <p:nvSpPr>
          <p:cNvPr id="9" name="Subtítulo 2"/>
          <p:cNvSpPr>
            <a:spLocks noGrp="1"/>
          </p:cNvSpPr>
          <p:nvPr>
            <p:ph type="subTitle" idx="1"/>
          </p:nvPr>
        </p:nvSpPr>
        <p:spPr>
          <a:xfrm>
            <a:off x="1482811" y="4046881"/>
            <a:ext cx="9144000" cy="1655762"/>
          </a:xfrm>
          <a:effectLst>
            <a:glow rad="228600">
              <a:schemeClr val="accent5">
                <a:satMod val="175000"/>
                <a:alpha val="40000"/>
              </a:schemeClr>
            </a:glow>
          </a:effectLst>
        </p:spPr>
        <p:txBody>
          <a:bodyPr/>
          <a:lstStyle>
            <a:lvl1pPr marL="0" indent="0" algn="ctr">
              <a:buNone/>
              <a:defRPr sz="2400" b="1">
                <a:solidFill>
                  <a:schemeClr val="bg1"/>
                </a:solidFill>
                <a:effectLst>
                  <a:outerShdw blurRad="38100" dist="38100" dir="2700000" algn="tl">
                    <a:srgbClr val="000000">
                      <a:alpha val="43137"/>
                    </a:srgb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s-CO" dirty="0"/>
          </a:p>
        </p:txBody>
      </p:sp>
      <p:sp>
        <p:nvSpPr>
          <p:cNvPr id="5" name="CuadroTexto 4"/>
          <p:cNvSpPr txBox="1"/>
          <p:nvPr userDrawn="1"/>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184816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os objetos">
  <p:cSld name="1_Dos objetos">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0" y="5000368"/>
            <a:ext cx="856735" cy="1857632"/>
          </a:xfrm>
          <a:prstGeom prst="rect">
            <a:avLst/>
          </a:prstGeom>
          <a:noFill/>
          <a:ln>
            <a:noFill/>
          </a:ln>
        </p:spPr>
      </p:pic>
    </p:spTree>
    <p:extLst>
      <p:ext uri="{BB962C8B-B14F-4D97-AF65-F5344CB8AC3E}">
        <p14:creationId xmlns:p14="http://schemas.microsoft.com/office/powerpoint/2010/main" val="163067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7B560690-00F7-F043-8F35-C7A32E55B0EB}"/>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1430431" y="1126877"/>
            <a:ext cx="7418922" cy="362226"/>
          </a:xfrm>
          <a:prstGeom prst="rect">
            <a:avLst/>
          </a:prstGeom>
        </p:spPr>
        <p:txBody>
          <a:bodyPr anchor="ctr">
            <a:normAutofit/>
          </a:bodyPr>
          <a:lstStyle>
            <a:lvl1pPr marL="0" indent="0">
              <a:buNone/>
              <a:defRPr sz="2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1430431" y="435225"/>
            <a:ext cx="7418922" cy="618876"/>
          </a:xfrm>
          <a:prstGeom prst="rect">
            <a:avLst/>
          </a:prstGeom>
        </p:spPr>
        <p:txBody>
          <a:bodyPr anchor="ctr"/>
          <a:lstStyle>
            <a:lvl1pPr>
              <a:defRPr sz="22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1341525" y="5524500"/>
            <a:ext cx="6647295" cy="1142777"/>
          </a:xfrm>
          <a:prstGeom prst="rect">
            <a:avLst/>
          </a:prstGeom>
        </p:spPr>
        <p:txBody>
          <a:bodyPr>
            <a:noAutofit/>
          </a:bodyPr>
          <a:lstStyle>
            <a:lvl1pPr marL="0" indent="0" algn="just">
              <a:buFontTx/>
              <a:buNone/>
              <a:defRPr sz="1800"/>
            </a:lvl1pPr>
            <a:lvl2pPr>
              <a:defRPr sz="800"/>
            </a:lvl2pPr>
            <a:lvl3pPr>
              <a:defRPr sz="800"/>
            </a:lvl3pPr>
            <a:lvl4pPr>
              <a:defRPr sz="800"/>
            </a:lvl4pPr>
            <a:lvl5pPr>
              <a:defRPr sz="8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17" name="Marcador de texto 16"/>
          <p:cNvSpPr>
            <a:spLocks noGrp="1"/>
          </p:cNvSpPr>
          <p:nvPr>
            <p:ph type="body" sz="quarter" idx="12" hasCustomPrompt="1"/>
          </p:nvPr>
        </p:nvSpPr>
        <p:spPr>
          <a:xfrm>
            <a:off x="1341525" y="5092700"/>
            <a:ext cx="4127769" cy="431800"/>
          </a:xfrm>
          <a:prstGeom prst="rect">
            <a:avLst/>
          </a:prstGeom>
        </p:spPr>
        <p:txBody>
          <a:bodyPr anchor="ctr">
            <a:normAutofit/>
          </a:bodyPr>
          <a:lstStyle>
            <a:lvl1pPr marL="0" indent="0" algn="l">
              <a:buNone/>
              <a:defRPr sz="2000" b="1">
                <a:solidFill>
                  <a:srgbClr val="1D8A72"/>
                </a:solidFill>
              </a:defRPr>
            </a:lvl1pPr>
          </a:lstStyle>
          <a:p>
            <a:pPr lvl="0"/>
            <a:r>
              <a:rPr lang="es-CO" dirty="0"/>
              <a:t>Puede ir con o sin título</a:t>
            </a:r>
          </a:p>
        </p:txBody>
      </p:sp>
      <p:sp>
        <p:nvSpPr>
          <p:cNvPr id="19" name="Marcador de contenido 18"/>
          <p:cNvSpPr>
            <a:spLocks noGrp="1"/>
          </p:cNvSpPr>
          <p:nvPr>
            <p:ph sz="quarter" idx="13" hasCustomPrompt="1"/>
          </p:nvPr>
        </p:nvSpPr>
        <p:spPr>
          <a:xfrm>
            <a:off x="2806883" y="1920902"/>
            <a:ext cx="7277574" cy="2717800"/>
          </a:xfrm>
          <a:prstGeom prst="rect">
            <a:avLst/>
          </a:prstGeom>
        </p:spPr>
        <p:txBody>
          <a:bodyPr/>
          <a:lstStyle>
            <a:lvl1pPr marL="0" indent="0">
              <a:buNone/>
              <a:defRPr sz="2200" baseline="0">
                <a:solidFill>
                  <a:schemeClr val="tx1">
                    <a:lumMod val="75000"/>
                    <a:lumOff val="25000"/>
                  </a:schemeClr>
                </a:solidFill>
                <a:latin typeface="+mj-lt"/>
              </a:defRPr>
            </a:lvl1pPr>
          </a:lstStyle>
          <a:p>
            <a:pPr lvl="0"/>
            <a:r>
              <a:rPr lang="es-CO" dirty="0"/>
              <a:t>Insertar Imagen o grafica si es necesaria</a:t>
            </a:r>
          </a:p>
        </p:txBody>
      </p:sp>
    </p:spTree>
    <p:extLst>
      <p:ext uri="{BB962C8B-B14F-4D97-AF65-F5344CB8AC3E}">
        <p14:creationId xmlns:p14="http://schemas.microsoft.com/office/powerpoint/2010/main" val="4071017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9">
            <a:extLst>
              <a:ext uri="{28A0092B-C50C-407E-A947-70E740481C1C}">
                <a14:useLocalDpi xmlns:a14="http://schemas.microsoft.com/office/drawing/2010/main" val="0"/>
              </a:ext>
            </a:extLst>
          </a:blip>
          <a:srcRect l="77905"/>
          <a:stretch/>
        </p:blipFill>
        <p:spPr>
          <a:xfrm>
            <a:off x="9498226" y="0"/>
            <a:ext cx="2693773" cy="6858000"/>
          </a:xfrm>
          <a:prstGeom prst="rect">
            <a:avLst/>
          </a:prstGeom>
        </p:spPr>
      </p:pic>
      <p:sp>
        <p:nvSpPr>
          <p:cNvPr id="2" name="Marcador de título 1"/>
          <p:cNvSpPr>
            <a:spLocks noGrp="1"/>
          </p:cNvSpPr>
          <p:nvPr>
            <p:ph type="title"/>
          </p:nvPr>
        </p:nvSpPr>
        <p:spPr>
          <a:xfrm>
            <a:off x="838200" y="365125"/>
            <a:ext cx="9897533"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380133"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7B43C-F43F-4027-9C7A-133BA3362111}" type="datetimeFigureOut">
              <a:rPr lang="es-CO" smtClean="0"/>
              <a:t>02/08/2021</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AE475-6AC6-48A1-A88A-6867698AA649}" type="slidenum">
              <a:rPr lang="es-CO" smtClean="0"/>
              <a:t>‹Nº›</a:t>
            </a:fld>
            <a:endParaRPr lang="es-CO"/>
          </a:p>
        </p:txBody>
      </p:sp>
      <p:sp>
        <p:nvSpPr>
          <p:cNvPr id="8" name="CuadroTexto 7"/>
          <p:cNvSpPr txBox="1"/>
          <p:nvPr userDrawn="1"/>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28740042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9" r:id="rId5"/>
    <p:sldLayoutId id="2147483662" r:id="rId6"/>
    <p:sldLayoutId id="2147483663" r:id="rId7"/>
  </p:sldLayoutIdLst>
  <p:txStyles>
    <p:titleStyle>
      <a:lvl1pPr algn="l" defTabSz="914400" rtl="0" eaLnBrk="1" latinLnBrk="0" hangingPunct="1">
        <a:lnSpc>
          <a:spcPct val="90000"/>
        </a:lnSpc>
        <a:spcBef>
          <a:spcPct val="0"/>
        </a:spcBef>
        <a:buNone/>
        <a:defRPr lang="es-CO" sz="4400" b="1" kern="1200" dirty="0">
          <a:solidFill>
            <a:srgbClr val="A9B918"/>
          </a:solidFill>
          <a:effectLst>
            <a:outerShdw blurRad="38100" dist="38100" dir="2700000" algn="tl">
              <a:srgbClr val="000000">
                <a:alpha val="43137"/>
              </a:srgbClr>
            </a:outerShdw>
          </a:effectLst>
          <a:latin typeface="+mn-lt"/>
          <a:ea typeface="+mj-ea"/>
          <a:cs typeface="+mj-cs"/>
        </a:defRPr>
      </a:lvl1pPr>
    </p:titleStyle>
    <p:bodyStyle>
      <a:lvl1pPr marL="228600" indent="-228600" algn="just" defTabSz="914400" rtl="0" eaLnBrk="1" latinLnBrk="0" hangingPunct="1">
        <a:lnSpc>
          <a:spcPct val="90000"/>
        </a:lnSpc>
        <a:spcBef>
          <a:spcPts val="1000"/>
        </a:spcBef>
        <a:buClr>
          <a:srgbClr val="A9B918"/>
        </a:buClr>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Clr>
          <a:srgbClr val="A9B918"/>
        </a:buClr>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rgbClr val="A9B918"/>
        </a:buClr>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mailto:atnciudadano@idu.gov.co" TargetMode="External"/><Relationship Id="rId3" Type="http://schemas.openxmlformats.org/officeDocument/2006/relationships/image" Target="../media/image31.png"/><Relationship Id="rId7" Type="http://schemas.openxmlformats.org/officeDocument/2006/relationships/hyperlink" Target="https://sdqs.bogota.gov.co/sdqs/publico/nino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bogota.gov.co/sdqs/" TargetMode="External"/><Relationship Id="rId11" Type="http://schemas.openxmlformats.org/officeDocument/2006/relationships/image" Target="../media/image34.jpeg"/><Relationship Id="rId5" Type="http://schemas.openxmlformats.org/officeDocument/2006/relationships/hyperlink" Target="http://www.idu.gov.co/page/pqrs" TargetMode="External"/><Relationship Id="rId10" Type="http://schemas.openxmlformats.org/officeDocument/2006/relationships/image" Target="../media/image33.jpeg"/><Relationship Id="rId4" Type="http://schemas.openxmlformats.org/officeDocument/2006/relationships/hyperlink" Target="http://www.idu.gov.co/page/chat" TargetMode="External"/><Relationship Id="rId9"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1753" y="710942"/>
            <a:ext cx="9144000" cy="2387600"/>
          </a:xfrm>
        </p:spPr>
        <p:txBody>
          <a:bodyPr>
            <a:normAutofit/>
          </a:bodyPr>
          <a:lstStyle/>
          <a:p>
            <a:r>
              <a:rPr lang="es-CO" dirty="0"/>
              <a:t>IDU, Rendición de cuentas sector Movilidad.</a:t>
            </a:r>
          </a:p>
        </p:txBody>
      </p:sp>
      <p:sp>
        <p:nvSpPr>
          <p:cNvPr id="3" name="Subtítulo 2"/>
          <p:cNvSpPr>
            <a:spLocks noGrp="1"/>
          </p:cNvSpPr>
          <p:nvPr>
            <p:ph type="subTitle" idx="1"/>
          </p:nvPr>
        </p:nvSpPr>
        <p:spPr>
          <a:xfrm>
            <a:off x="341753" y="3098542"/>
            <a:ext cx="9144000" cy="1655762"/>
          </a:xfrm>
        </p:spPr>
        <p:txBody>
          <a:bodyPr>
            <a:normAutofit/>
          </a:bodyPr>
          <a:lstStyle/>
          <a:p>
            <a:endParaRPr lang="es-CO" sz="4800" dirty="0"/>
          </a:p>
          <a:p>
            <a:r>
              <a:rPr lang="es-CO" sz="4800" dirty="0"/>
              <a:t>LOCALIDAD BOSA </a:t>
            </a:r>
          </a:p>
        </p:txBody>
      </p:sp>
      <p:sp>
        <p:nvSpPr>
          <p:cNvPr id="5" name="CuadroTexto 4">
            <a:extLst>
              <a:ext uri="{FF2B5EF4-FFF2-40B4-BE49-F238E27FC236}">
                <a16:creationId xmlns:a16="http://schemas.microsoft.com/office/drawing/2014/main" xmlns="" id="{99F103ED-DA4F-4F23-B5C8-A18BD8E6A173}"/>
              </a:ext>
            </a:extLst>
          </p:cNvPr>
          <p:cNvSpPr txBox="1"/>
          <p:nvPr/>
        </p:nvSpPr>
        <p:spPr>
          <a:xfrm>
            <a:off x="2219178" y="5050693"/>
            <a:ext cx="6098344" cy="923330"/>
          </a:xfrm>
          <a:prstGeom prst="rect">
            <a:avLst/>
          </a:prstGeom>
          <a:noFill/>
        </p:spPr>
        <p:txBody>
          <a:bodyPr wrap="square">
            <a:spAutoFit/>
          </a:bodyPr>
          <a:lstStyle/>
          <a:p>
            <a:pPr algn="ctr"/>
            <a:r>
              <a:rPr lang="es-ES" b="1" dirty="0">
                <a:solidFill>
                  <a:srgbClr val="FFC000"/>
                </a:solidFill>
              </a:rPr>
              <a:t>Etapa de proyectos • Factibilidad estudios y diseños. • Etapa de construcción. • Etapa de mantenimiento. • Gestión Territorial.</a:t>
            </a:r>
            <a:endParaRPr lang="es-CO" b="1" dirty="0">
              <a:solidFill>
                <a:srgbClr val="FFC000"/>
              </a:solidFill>
            </a:endParaRPr>
          </a:p>
        </p:txBody>
      </p:sp>
    </p:spTree>
    <p:extLst>
      <p:ext uri="{BB962C8B-B14F-4D97-AF65-F5344CB8AC3E}">
        <p14:creationId xmlns:p14="http://schemas.microsoft.com/office/powerpoint/2010/main" val="284940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p:nvPr/>
        </p:nvSpPr>
        <p:spPr>
          <a:xfrm>
            <a:off x="3345063" y="0"/>
            <a:ext cx="4369409" cy="769441"/>
          </a:xfrm>
          <a:prstGeom prst="rect">
            <a:avLst/>
          </a:prstGeom>
          <a:solidFill>
            <a:srgbClr val="C9D41E"/>
          </a:solidFill>
          <a:ln>
            <a:noFill/>
          </a:ln>
        </p:spPr>
        <p:txBody>
          <a:bodyPr spcFirstLastPara="1" wrap="square" lIns="91425" tIns="45700" rIns="91425" bIns="45700" anchor="t" anchorCtr="0">
            <a:noAutofit/>
          </a:bodyPr>
          <a:lstStyle/>
          <a:p>
            <a:pPr algn="ctr">
              <a:buClr>
                <a:srgbClr val="000000"/>
              </a:buClr>
              <a:buSzPts val="4400"/>
              <a:buFont typeface="Arial"/>
              <a:buNone/>
            </a:pPr>
            <a:r>
              <a:rPr lang="es-CO" sz="4400" kern="0" dirty="0">
                <a:solidFill>
                  <a:srgbClr val="424913"/>
                </a:solidFill>
                <a:latin typeface="Bebas Neue"/>
                <a:ea typeface="Bebas Neue"/>
                <a:cs typeface="Bebas Neue"/>
                <a:sym typeface="Bebas Neue"/>
              </a:rPr>
              <a:t>METAS</a:t>
            </a:r>
            <a:endParaRPr sz="4400" kern="0" dirty="0">
              <a:solidFill>
                <a:srgbClr val="424913"/>
              </a:solidFill>
              <a:latin typeface="Bebas Neue"/>
              <a:ea typeface="Bebas Neue"/>
              <a:cs typeface="Bebas Neue"/>
              <a:sym typeface="Bebas Neue"/>
            </a:endParaRPr>
          </a:p>
        </p:txBody>
      </p:sp>
      <p:sp>
        <p:nvSpPr>
          <p:cNvPr id="452" name="Google Shape;452;p39"/>
          <p:cNvSpPr/>
          <p:nvPr/>
        </p:nvSpPr>
        <p:spPr>
          <a:xfrm>
            <a:off x="-1" y="283430"/>
            <a:ext cx="2947737" cy="430887"/>
          </a:xfrm>
          <a:prstGeom prst="rect">
            <a:avLst/>
          </a:prstGeom>
          <a:noFill/>
          <a:ln>
            <a:noFill/>
          </a:ln>
        </p:spPr>
        <p:txBody>
          <a:bodyPr spcFirstLastPara="1" wrap="square" lIns="0" tIns="0" rIns="0" bIns="0" anchor="t" anchorCtr="0">
            <a:noAutofit/>
          </a:bodyPr>
          <a:lstStyle/>
          <a:p>
            <a:pPr algn="ctr">
              <a:buClr>
                <a:srgbClr val="CAD23B"/>
              </a:buClr>
              <a:buSzPts val="2800"/>
              <a:buFont typeface="Bebas Neue"/>
              <a:buNone/>
            </a:pPr>
            <a:r>
              <a:rPr lang="es-CO" sz="2800" kern="0" dirty="0">
                <a:solidFill>
                  <a:srgbClr val="780C53"/>
                </a:solidFill>
                <a:latin typeface="Bebas Neue"/>
                <a:ea typeface="Bebas Neue"/>
                <a:cs typeface="Bebas Neue"/>
                <a:sym typeface="Bebas Neue"/>
              </a:rPr>
              <a:t>PROPÓSITO 4</a:t>
            </a:r>
            <a:endParaRPr sz="1200" kern="0" dirty="0">
              <a:solidFill>
                <a:srgbClr val="780C53"/>
              </a:solidFill>
              <a:cs typeface="Arial"/>
              <a:sym typeface="Arial"/>
            </a:endParaRPr>
          </a:p>
        </p:txBody>
      </p:sp>
      <p:graphicFrame>
        <p:nvGraphicFramePr>
          <p:cNvPr id="4" name="Tabla 3"/>
          <p:cNvGraphicFramePr>
            <a:graphicFrameLocks noGrp="1"/>
          </p:cNvGraphicFramePr>
          <p:nvPr>
            <p:extLst>
              <p:ext uri="{D42A27DB-BD31-4B8C-83A1-F6EECF244321}">
                <p14:modId xmlns:p14="http://schemas.microsoft.com/office/powerpoint/2010/main" val="4261177125"/>
              </p:ext>
            </p:extLst>
          </p:nvPr>
        </p:nvGraphicFramePr>
        <p:xfrm>
          <a:off x="1473867" y="857576"/>
          <a:ext cx="8064347" cy="5738286"/>
        </p:xfrm>
        <a:graphic>
          <a:graphicData uri="http://schemas.openxmlformats.org/drawingml/2006/table">
            <a:tbl>
              <a:tblPr>
                <a:tableStyleId>{5C22544A-7EE6-4342-B048-85BDC9FD1C3A}</a:tableStyleId>
              </a:tblPr>
              <a:tblGrid>
                <a:gridCol w="1111983">
                  <a:extLst>
                    <a:ext uri="{9D8B030D-6E8A-4147-A177-3AD203B41FA5}">
                      <a16:colId xmlns:a16="http://schemas.microsoft.com/office/drawing/2014/main" xmlns="" val="20000"/>
                    </a:ext>
                  </a:extLst>
                </a:gridCol>
                <a:gridCol w="1111983">
                  <a:extLst>
                    <a:ext uri="{9D8B030D-6E8A-4147-A177-3AD203B41FA5}">
                      <a16:colId xmlns:a16="http://schemas.microsoft.com/office/drawing/2014/main" xmlns="" val="20001"/>
                    </a:ext>
                  </a:extLst>
                </a:gridCol>
                <a:gridCol w="1111983">
                  <a:extLst>
                    <a:ext uri="{9D8B030D-6E8A-4147-A177-3AD203B41FA5}">
                      <a16:colId xmlns:a16="http://schemas.microsoft.com/office/drawing/2014/main" xmlns="" val="20002"/>
                    </a:ext>
                  </a:extLst>
                </a:gridCol>
                <a:gridCol w="1111983">
                  <a:extLst>
                    <a:ext uri="{9D8B030D-6E8A-4147-A177-3AD203B41FA5}">
                      <a16:colId xmlns:a16="http://schemas.microsoft.com/office/drawing/2014/main" xmlns="" val="20003"/>
                    </a:ext>
                  </a:extLst>
                </a:gridCol>
                <a:gridCol w="1111983">
                  <a:extLst>
                    <a:ext uri="{9D8B030D-6E8A-4147-A177-3AD203B41FA5}">
                      <a16:colId xmlns:a16="http://schemas.microsoft.com/office/drawing/2014/main" xmlns="" val="20004"/>
                    </a:ext>
                  </a:extLst>
                </a:gridCol>
                <a:gridCol w="2504432">
                  <a:extLst>
                    <a:ext uri="{9D8B030D-6E8A-4147-A177-3AD203B41FA5}">
                      <a16:colId xmlns:a16="http://schemas.microsoft.com/office/drawing/2014/main" xmlns="" val="20005"/>
                    </a:ext>
                  </a:extLst>
                </a:gridCol>
              </a:tblGrid>
              <a:tr h="471085">
                <a:tc gridSpan="6">
                  <a:txBody>
                    <a:bodyPr/>
                    <a:lstStyle/>
                    <a:p>
                      <a:pPr algn="ctr" fontAlgn="ctr"/>
                      <a:r>
                        <a:rPr lang="es-CO" sz="1600" u="none" strike="noStrike" dirty="0">
                          <a:effectLst/>
                        </a:rPr>
                        <a:t>CONTRATO IDU 1837 DE 2017</a:t>
                      </a:r>
                      <a:br>
                        <a:rPr lang="es-CO" sz="1600" u="none" strike="noStrike" dirty="0">
                          <a:effectLst/>
                        </a:rPr>
                      </a:br>
                      <a:r>
                        <a:rPr lang="es-CO" sz="1600" u="none" strike="noStrike" dirty="0">
                          <a:effectLst/>
                        </a:rPr>
                        <a:t>AÑO DE TERMINACIÓN 2020 2020</a:t>
                      </a:r>
                      <a:br>
                        <a:rPr lang="es-CO" sz="1600" u="none" strike="noStrike" dirty="0">
                          <a:effectLst/>
                        </a:rPr>
                      </a:br>
                      <a:r>
                        <a:rPr lang="es-CO" sz="1600" u="none" strike="noStrike" dirty="0">
                          <a:effectLst/>
                        </a:rPr>
                        <a:t>TIPO DE ELEMENTO INTERVENCIÓN EN CALZADA</a:t>
                      </a:r>
                      <a:br>
                        <a:rPr lang="es-CO" sz="1600" u="none" strike="noStrike" dirty="0">
                          <a:effectLst/>
                        </a:rPr>
                      </a:br>
                      <a:r>
                        <a:rPr lang="es-CO" sz="1600" u="none" strike="noStrike" dirty="0">
                          <a:effectLst/>
                        </a:rPr>
                        <a:t>PROGRAMA SITP</a:t>
                      </a:r>
                      <a:endParaRPr lang="es-CO" sz="1600" b="0" i="0" u="none" strike="noStrike" dirty="0">
                        <a:solidFill>
                          <a:srgbClr val="000000"/>
                        </a:solidFill>
                        <a:effectLst/>
                        <a:latin typeface="Arial" panose="020B0604020202020204" pitchFamily="34" charset="0"/>
                      </a:endParaRPr>
                    </a:p>
                  </a:txBody>
                  <a:tcPr marL="6198" marR="6198" marT="6198"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316123">
                <a:tc>
                  <a:txBody>
                    <a:bodyPr/>
                    <a:lstStyle/>
                    <a:p>
                      <a:pPr algn="ctr" fontAlgn="ctr"/>
                      <a:r>
                        <a:rPr lang="es-CO" sz="1600" u="none" strike="noStrike">
                          <a:effectLst/>
                        </a:rPr>
                        <a:t>CIV</a:t>
                      </a:r>
                      <a:endParaRPr lang="es-CO" sz="1600" b="0" i="0" u="none" strike="noStrike">
                        <a:solidFill>
                          <a:srgbClr val="000000"/>
                        </a:solidFill>
                        <a:effectLst/>
                        <a:latin typeface="Arial" panose="020B0604020202020204" pitchFamily="34" charset="0"/>
                      </a:endParaRPr>
                    </a:p>
                  </a:txBody>
                  <a:tcPr marL="6198" marR="6198" marT="6198" marB="0" anchor="ctr"/>
                </a:tc>
                <a:tc>
                  <a:txBody>
                    <a:bodyPr/>
                    <a:lstStyle/>
                    <a:p>
                      <a:pPr algn="ctr" fontAlgn="ctr"/>
                      <a:r>
                        <a:rPr lang="es-CO" sz="1600" u="none" strike="noStrike">
                          <a:effectLst/>
                        </a:rPr>
                        <a:t>CODIGO ELEMENTO (ELEM)</a:t>
                      </a:r>
                      <a:endParaRPr lang="es-CO" sz="1600" b="0" i="0" u="none" strike="noStrike">
                        <a:solidFill>
                          <a:srgbClr val="000000"/>
                        </a:solidFill>
                        <a:effectLst/>
                        <a:latin typeface="Arial" panose="020B0604020202020204" pitchFamily="34" charset="0"/>
                      </a:endParaRPr>
                    </a:p>
                  </a:txBody>
                  <a:tcPr marL="6198" marR="6198" marT="6198" marB="0" anchor="ctr"/>
                </a:tc>
                <a:tc>
                  <a:txBody>
                    <a:bodyPr/>
                    <a:lstStyle/>
                    <a:p>
                      <a:pPr algn="ctr" fontAlgn="ctr"/>
                      <a:r>
                        <a:rPr lang="es-CO" sz="1600" u="none" strike="noStrike">
                          <a:effectLst/>
                        </a:rPr>
                        <a:t>VIA</a:t>
                      </a:r>
                      <a:endParaRPr lang="es-CO" sz="1600" b="0" i="0" u="none" strike="noStrike">
                        <a:solidFill>
                          <a:srgbClr val="000000"/>
                        </a:solidFill>
                        <a:effectLst/>
                        <a:latin typeface="Arial" panose="020B0604020202020204" pitchFamily="34" charset="0"/>
                      </a:endParaRPr>
                    </a:p>
                  </a:txBody>
                  <a:tcPr marL="6198" marR="6198" marT="6198" marB="0" anchor="ctr"/>
                </a:tc>
                <a:tc>
                  <a:txBody>
                    <a:bodyPr/>
                    <a:lstStyle/>
                    <a:p>
                      <a:pPr algn="ctr" fontAlgn="ctr"/>
                      <a:r>
                        <a:rPr lang="es-CO" sz="1600" u="none" strike="noStrike">
                          <a:effectLst/>
                        </a:rPr>
                        <a:t>DESDE </a:t>
                      </a:r>
                      <a:endParaRPr lang="es-CO" sz="1600" b="0" i="0" u="none" strike="noStrike">
                        <a:solidFill>
                          <a:srgbClr val="000000"/>
                        </a:solidFill>
                        <a:effectLst/>
                        <a:latin typeface="Arial" panose="020B0604020202020204" pitchFamily="34" charset="0"/>
                      </a:endParaRPr>
                    </a:p>
                  </a:txBody>
                  <a:tcPr marL="6198" marR="6198" marT="6198" marB="0" anchor="ctr"/>
                </a:tc>
                <a:tc>
                  <a:txBody>
                    <a:bodyPr/>
                    <a:lstStyle/>
                    <a:p>
                      <a:pPr algn="ctr" fontAlgn="ctr"/>
                      <a:r>
                        <a:rPr lang="es-CO" sz="1600" u="none" strike="noStrike">
                          <a:effectLst/>
                        </a:rPr>
                        <a:t>HASTA</a:t>
                      </a:r>
                      <a:endParaRPr lang="es-CO" sz="1600" b="0" i="0" u="none" strike="noStrike">
                        <a:solidFill>
                          <a:srgbClr val="000000"/>
                        </a:solidFill>
                        <a:effectLst/>
                        <a:latin typeface="Arial" panose="020B0604020202020204" pitchFamily="34" charset="0"/>
                      </a:endParaRPr>
                    </a:p>
                  </a:txBody>
                  <a:tcPr marL="6198" marR="6198" marT="6198" marB="0" anchor="ctr"/>
                </a:tc>
                <a:tc>
                  <a:txBody>
                    <a:bodyPr/>
                    <a:lstStyle/>
                    <a:p>
                      <a:pPr algn="ctr" fontAlgn="ctr"/>
                      <a:r>
                        <a:rPr lang="es-CO" sz="1600" u="none" strike="noStrike">
                          <a:effectLst/>
                        </a:rPr>
                        <a:t>TIPO INTERVENCION</a:t>
                      </a:r>
                      <a:endParaRPr lang="es-CO" sz="1600" b="0" i="0" u="none" strike="noStrike">
                        <a:solidFill>
                          <a:srgbClr val="000000"/>
                        </a:solidFill>
                        <a:effectLst/>
                        <a:latin typeface="Arial" panose="020B0604020202020204" pitchFamily="34" charset="0"/>
                      </a:endParaRPr>
                    </a:p>
                  </a:txBody>
                  <a:tcPr marL="6198" marR="6198" marT="6198" marB="0" anchor="ctr"/>
                </a:tc>
                <a:extLst>
                  <a:ext uri="{0D108BD9-81ED-4DB2-BD59-A6C34878D82A}">
                    <a16:rowId xmlns:a16="http://schemas.microsoft.com/office/drawing/2014/main" xmlns="" val="10001"/>
                  </a:ext>
                </a:extLst>
              </a:tr>
              <a:tr h="303726">
                <a:tc>
                  <a:txBody>
                    <a:bodyPr/>
                    <a:lstStyle/>
                    <a:p>
                      <a:pPr algn="ctr" fontAlgn="b"/>
                      <a:r>
                        <a:rPr lang="es-CO" sz="1600" u="none" strike="noStrike" dirty="0">
                          <a:effectLst/>
                        </a:rPr>
                        <a:t>50008356</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ctr" fontAlgn="b"/>
                      <a:r>
                        <a:rPr lang="es-CO" sz="1600" u="none" strike="noStrike" dirty="0">
                          <a:effectLst/>
                        </a:rPr>
                        <a:t>534344</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dirty="0">
                          <a:effectLst/>
                        </a:rPr>
                        <a:t>CL 62 S</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dirty="0">
                          <a:effectLst/>
                        </a:rPr>
                        <a:t>KR 82</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a:effectLst/>
                        </a:rPr>
                        <a:t>KR 82A</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a:effectLst/>
                        </a:rPr>
                        <a:t>MANTENIMIENTO PERIODICO</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extLst>
                  <a:ext uri="{0D108BD9-81ED-4DB2-BD59-A6C34878D82A}">
                    <a16:rowId xmlns:a16="http://schemas.microsoft.com/office/drawing/2014/main" xmlns="" val="10002"/>
                  </a:ext>
                </a:extLst>
              </a:tr>
              <a:tr h="303726">
                <a:tc>
                  <a:txBody>
                    <a:bodyPr/>
                    <a:lstStyle/>
                    <a:p>
                      <a:pPr algn="ctr" fontAlgn="b"/>
                      <a:r>
                        <a:rPr lang="es-CO" sz="1600" u="none" strike="noStrike">
                          <a:effectLst/>
                        </a:rPr>
                        <a:t>50008356</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ctr" fontAlgn="b"/>
                      <a:r>
                        <a:rPr lang="es-CO" sz="1600" u="none" strike="noStrike">
                          <a:effectLst/>
                        </a:rPr>
                        <a:t>91012602</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a:effectLst/>
                        </a:rPr>
                        <a:t>CL 62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dirty="0">
                          <a:effectLst/>
                        </a:rPr>
                        <a:t>KR 82</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dirty="0">
                          <a:effectLst/>
                        </a:rPr>
                        <a:t>KR 82A</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tc>
                  <a:txBody>
                    <a:bodyPr/>
                    <a:lstStyle/>
                    <a:p>
                      <a:pPr algn="l" fontAlgn="b"/>
                      <a:r>
                        <a:rPr lang="es-CO" sz="1600" u="none" strike="noStrike" dirty="0">
                          <a:effectLst/>
                        </a:rPr>
                        <a:t>MANTENIMIENTO PERIODICO</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6">
                        <a:lumMod val="20000"/>
                        <a:lumOff val="80000"/>
                      </a:schemeClr>
                    </a:solidFill>
                  </a:tcPr>
                </a:tc>
                <a:extLst>
                  <a:ext uri="{0D108BD9-81ED-4DB2-BD59-A6C34878D82A}">
                    <a16:rowId xmlns:a16="http://schemas.microsoft.com/office/drawing/2014/main" xmlns="" val="10003"/>
                  </a:ext>
                </a:extLst>
              </a:tr>
              <a:tr h="204550">
                <a:tc>
                  <a:txBody>
                    <a:bodyPr/>
                    <a:lstStyle/>
                    <a:p>
                      <a:pPr algn="ctr" fontAlgn="b"/>
                      <a:r>
                        <a:rPr lang="es-CO" sz="1600" u="none" strike="noStrike" dirty="0">
                          <a:effectLst/>
                        </a:rPr>
                        <a:t>7007924</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ctr" fontAlgn="b"/>
                      <a:r>
                        <a:rPr lang="es-CO" sz="1600" u="none" strike="noStrike">
                          <a:effectLst/>
                        </a:rPr>
                        <a:t>370262</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CL 56F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KR 93</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KR 92A</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extLst>
                  <a:ext uri="{0D108BD9-81ED-4DB2-BD59-A6C34878D82A}">
                    <a16:rowId xmlns:a16="http://schemas.microsoft.com/office/drawing/2014/main" xmlns="" val="10004"/>
                  </a:ext>
                </a:extLst>
              </a:tr>
              <a:tr h="204550">
                <a:tc>
                  <a:txBody>
                    <a:bodyPr/>
                    <a:lstStyle/>
                    <a:p>
                      <a:pPr algn="ctr" fontAlgn="b"/>
                      <a:r>
                        <a:rPr lang="es-CO" sz="1600" u="none" strike="noStrike" dirty="0">
                          <a:effectLst/>
                        </a:rPr>
                        <a:t>7000761</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ctr" fontAlgn="b"/>
                      <a:r>
                        <a:rPr lang="es-CO" sz="1600" u="none" strike="noStrike">
                          <a:effectLst/>
                        </a:rPr>
                        <a:t>91012663</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CL 56F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AK 89B</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KR 90B</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extLst>
                  <a:ext uri="{0D108BD9-81ED-4DB2-BD59-A6C34878D82A}">
                    <a16:rowId xmlns:a16="http://schemas.microsoft.com/office/drawing/2014/main" xmlns="" val="10005"/>
                  </a:ext>
                </a:extLst>
              </a:tr>
              <a:tr h="204550">
                <a:tc>
                  <a:txBody>
                    <a:bodyPr/>
                    <a:lstStyle/>
                    <a:p>
                      <a:pPr algn="ctr" fontAlgn="b"/>
                      <a:r>
                        <a:rPr lang="es-CO" sz="1600" u="none" strike="noStrike" dirty="0">
                          <a:effectLst/>
                        </a:rPr>
                        <a:t>50006781</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ctr" fontAlgn="b"/>
                      <a:r>
                        <a:rPr lang="es-CO" sz="1600" u="none" strike="noStrike" dirty="0">
                          <a:effectLst/>
                        </a:rPr>
                        <a:t>91012685</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CL 56F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KR 93C</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KR 94</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extLst>
                  <a:ext uri="{0D108BD9-81ED-4DB2-BD59-A6C34878D82A}">
                    <a16:rowId xmlns:a16="http://schemas.microsoft.com/office/drawing/2014/main" xmlns="" val="10006"/>
                  </a:ext>
                </a:extLst>
              </a:tr>
              <a:tr h="204550">
                <a:tc>
                  <a:txBody>
                    <a:bodyPr/>
                    <a:lstStyle/>
                    <a:p>
                      <a:pPr algn="ctr" fontAlgn="b"/>
                      <a:r>
                        <a:rPr lang="es-CO" sz="1600" u="none" strike="noStrike" dirty="0">
                          <a:effectLst/>
                        </a:rPr>
                        <a:t>7008190</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ctr" fontAlgn="b"/>
                      <a:r>
                        <a:rPr lang="es-CO" sz="1600" u="none" strike="noStrike" dirty="0">
                          <a:effectLst/>
                        </a:rPr>
                        <a:t>91012887</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CL 56F S</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KR 91D</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KR 91D</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extLst>
                  <a:ext uri="{0D108BD9-81ED-4DB2-BD59-A6C34878D82A}">
                    <a16:rowId xmlns:a16="http://schemas.microsoft.com/office/drawing/2014/main" xmlns="" val="10007"/>
                  </a:ext>
                </a:extLst>
              </a:tr>
              <a:tr h="204550">
                <a:tc>
                  <a:txBody>
                    <a:bodyPr/>
                    <a:lstStyle/>
                    <a:p>
                      <a:pPr algn="ctr" fontAlgn="b"/>
                      <a:r>
                        <a:rPr lang="es-CO" sz="1600" u="none" strike="noStrike" dirty="0">
                          <a:effectLst/>
                        </a:rPr>
                        <a:t>7008190</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ctr" fontAlgn="b"/>
                      <a:r>
                        <a:rPr lang="es-CO" sz="1600" u="none" strike="noStrike" dirty="0">
                          <a:effectLst/>
                        </a:rPr>
                        <a:t>91012889</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CL 56F S</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KR 91D</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KR 91D</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RECONSTRUCCION</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extLst>
                  <a:ext uri="{0D108BD9-81ED-4DB2-BD59-A6C34878D82A}">
                    <a16:rowId xmlns:a16="http://schemas.microsoft.com/office/drawing/2014/main" xmlns="" val="10008"/>
                  </a:ext>
                </a:extLst>
              </a:tr>
              <a:tr h="204550">
                <a:tc>
                  <a:txBody>
                    <a:bodyPr/>
                    <a:lstStyle/>
                    <a:p>
                      <a:pPr algn="ctr" fontAlgn="b"/>
                      <a:r>
                        <a:rPr lang="es-CO" sz="1600" u="none" strike="noStrike">
                          <a:effectLst/>
                        </a:rPr>
                        <a:t>7007923</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ctr" fontAlgn="b"/>
                      <a:r>
                        <a:rPr lang="es-CO" sz="1600" u="none" strike="noStrike">
                          <a:effectLst/>
                        </a:rPr>
                        <a:t>370259</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CL 56F S</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KR 92A</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KR 91DBIS</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3">
                        <a:lumMod val="20000"/>
                        <a:lumOff val="80000"/>
                      </a:schemeClr>
                    </a:solidFill>
                  </a:tcPr>
                </a:tc>
                <a:tc>
                  <a:txBody>
                    <a:bodyPr/>
                    <a:lstStyle/>
                    <a:p>
                      <a:pPr algn="l" fontAlgn="b"/>
                      <a:r>
                        <a:rPr lang="es-CO" sz="1600" u="none" strike="noStrike" dirty="0">
                          <a:effectLst/>
                        </a:rPr>
                        <a:t>RECONSTRUCCION</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3">
                        <a:lumMod val="20000"/>
                        <a:lumOff val="80000"/>
                      </a:schemeClr>
                    </a:solidFill>
                  </a:tcPr>
                </a:tc>
                <a:extLst>
                  <a:ext uri="{0D108BD9-81ED-4DB2-BD59-A6C34878D82A}">
                    <a16:rowId xmlns:a16="http://schemas.microsoft.com/office/drawing/2014/main" xmlns="" val="10009"/>
                  </a:ext>
                </a:extLst>
              </a:tr>
              <a:tr h="204550">
                <a:tc>
                  <a:txBody>
                    <a:bodyPr/>
                    <a:lstStyle/>
                    <a:p>
                      <a:pPr algn="ctr" fontAlgn="b"/>
                      <a:r>
                        <a:rPr lang="es-CO" sz="1600" u="none" strike="noStrike">
                          <a:effectLst/>
                        </a:rPr>
                        <a:t>7000553</a:t>
                      </a:r>
                      <a:endParaRPr lang="es-CO" sz="1600" b="0" i="0" u="none" strike="noStrike">
                        <a:solidFill>
                          <a:srgbClr val="000000"/>
                        </a:solidFill>
                        <a:effectLst/>
                        <a:latin typeface="Calibri" panose="020F0502020204030204" pitchFamily="34" charset="0"/>
                      </a:endParaRPr>
                    </a:p>
                  </a:txBody>
                  <a:tcPr marL="6198" marR="6198" marT="6198" marB="0" anchor="b"/>
                </a:tc>
                <a:tc>
                  <a:txBody>
                    <a:bodyPr/>
                    <a:lstStyle/>
                    <a:p>
                      <a:pPr algn="ctr" fontAlgn="b"/>
                      <a:r>
                        <a:rPr lang="es-CO" sz="1600" u="none" strike="noStrike">
                          <a:effectLst/>
                        </a:rPr>
                        <a:t>91012628</a:t>
                      </a:r>
                      <a:endParaRPr lang="es-CO" sz="1600" b="0" i="0" u="none" strike="noStrike">
                        <a:solidFill>
                          <a:srgbClr val="000000"/>
                        </a:solidFill>
                        <a:effectLst/>
                        <a:latin typeface="Arial" panose="020B0604020202020204" pitchFamily="34" charset="0"/>
                      </a:endParaRPr>
                    </a:p>
                  </a:txBody>
                  <a:tcPr marL="6198" marR="6198" marT="6198" marB="0" anchor="b"/>
                </a:tc>
                <a:tc>
                  <a:txBody>
                    <a:bodyPr/>
                    <a:lstStyle/>
                    <a:p>
                      <a:pPr algn="l" fontAlgn="b"/>
                      <a:r>
                        <a:rPr lang="es-CO" sz="1600" u="none" strike="noStrike">
                          <a:effectLst/>
                        </a:rPr>
                        <a:t>SE</a:t>
                      </a:r>
                      <a:endParaRPr lang="es-CO" sz="1600" b="0" i="0" u="none" strike="noStrike">
                        <a:solidFill>
                          <a:srgbClr val="000000"/>
                        </a:solidFill>
                        <a:effectLst/>
                        <a:latin typeface="Calibri" panose="020F0502020204030204" pitchFamily="34" charset="0"/>
                      </a:endParaRPr>
                    </a:p>
                  </a:txBody>
                  <a:tcPr marL="6198" marR="6198" marT="6198" marB="0" anchor="b"/>
                </a:tc>
                <a:tc>
                  <a:txBody>
                    <a:bodyPr/>
                    <a:lstStyle/>
                    <a:p>
                      <a:pPr algn="l" fontAlgn="b"/>
                      <a:r>
                        <a:rPr lang="es-CO" sz="1600" u="none" strike="noStrike" dirty="0">
                          <a:effectLst/>
                        </a:rPr>
                        <a:t>SE</a:t>
                      </a:r>
                      <a:endParaRPr lang="es-CO" sz="1600" b="0" i="0" u="none" strike="noStrike" dirty="0">
                        <a:solidFill>
                          <a:srgbClr val="000000"/>
                        </a:solidFill>
                        <a:effectLst/>
                        <a:latin typeface="Calibri" panose="020F0502020204030204" pitchFamily="34" charset="0"/>
                      </a:endParaRPr>
                    </a:p>
                  </a:txBody>
                  <a:tcPr marL="6198" marR="6198" marT="6198" marB="0" anchor="b"/>
                </a:tc>
                <a:tc>
                  <a:txBody>
                    <a:bodyPr/>
                    <a:lstStyle/>
                    <a:p>
                      <a:pPr algn="l" fontAlgn="b"/>
                      <a:r>
                        <a:rPr lang="es-CO" sz="1600" u="none" strike="noStrike" dirty="0">
                          <a:effectLst/>
                        </a:rPr>
                        <a:t>SE </a:t>
                      </a:r>
                      <a:endParaRPr lang="es-CO" sz="1600" b="0" i="0" u="none" strike="noStrike" dirty="0">
                        <a:solidFill>
                          <a:srgbClr val="000000"/>
                        </a:solidFill>
                        <a:effectLst/>
                        <a:latin typeface="Calibri" panose="020F0502020204030204" pitchFamily="34" charset="0"/>
                      </a:endParaRPr>
                    </a:p>
                  </a:txBody>
                  <a:tcPr marL="6198" marR="6198" marT="6198" marB="0" anchor="b"/>
                </a:tc>
                <a:tc>
                  <a:txBody>
                    <a:bodyPr/>
                    <a:lstStyle/>
                    <a:p>
                      <a:pPr algn="l" fontAlgn="b"/>
                      <a:r>
                        <a:rPr lang="es-CO" sz="1600" u="none" strike="noStrike" dirty="0">
                          <a:effectLst/>
                        </a:rPr>
                        <a:t>RECONSTRUCCION</a:t>
                      </a:r>
                      <a:endParaRPr lang="es-CO" sz="1600" b="0" i="0" u="none" strike="noStrike" dirty="0">
                        <a:solidFill>
                          <a:srgbClr val="000000"/>
                        </a:solidFill>
                        <a:effectLst/>
                        <a:latin typeface="Arial" panose="020B0604020202020204" pitchFamily="34" charset="0"/>
                      </a:endParaRPr>
                    </a:p>
                  </a:txBody>
                  <a:tcPr marL="6198" marR="6198" marT="6198" marB="0" anchor="b"/>
                </a:tc>
                <a:extLst>
                  <a:ext uri="{0D108BD9-81ED-4DB2-BD59-A6C34878D82A}">
                    <a16:rowId xmlns:a16="http://schemas.microsoft.com/office/drawing/2014/main" xmlns="" val="10010"/>
                  </a:ext>
                </a:extLst>
              </a:tr>
              <a:tr h="204550">
                <a:tc>
                  <a:txBody>
                    <a:bodyPr/>
                    <a:lstStyle/>
                    <a:p>
                      <a:pPr algn="ctr" fontAlgn="b"/>
                      <a:r>
                        <a:rPr lang="es-CO" sz="1600" u="none" strike="noStrike" dirty="0">
                          <a:effectLst/>
                        </a:rPr>
                        <a:t>7007921</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ctr" fontAlgn="b"/>
                      <a:r>
                        <a:rPr lang="es-CO" sz="1600" u="none" strike="noStrike">
                          <a:effectLst/>
                        </a:rPr>
                        <a:t>91012643</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CL 56F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KR 91D</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KR 91C</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extLst>
                  <a:ext uri="{0D108BD9-81ED-4DB2-BD59-A6C34878D82A}">
                    <a16:rowId xmlns:a16="http://schemas.microsoft.com/office/drawing/2014/main" xmlns="" val="10011"/>
                  </a:ext>
                </a:extLst>
              </a:tr>
              <a:tr h="204550">
                <a:tc>
                  <a:txBody>
                    <a:bodyPr/>
                    <a:lstStyle/>
                    <a:p>
                      <a:pPr algn="ctr" fontAlgn="b"/>
                      <a:r>
                        <a:rPr lang="es-CO" sz="1600" u="none" strike="noStrike" dirty="0">
                          <a:effectLst/>
                        </a:rPr>
                        <a:t>50006817</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ctr" fontAlgn="b"/>
                      <a:r>
                        <a:rPr lang="es-CO" sz="1600" u="none" strike="noStrike" dirty="0">
                          <a:effectLst/>
                        </a:rPr>
                        <a:t>91012689</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CL 56F S</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KR 90B </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KR 91C</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extLst>
                  <a:ext uri="{0D108BD9-81ED-4DB2-BD59-A6C34878D82A}">
                    <a16:rowId xmlns:a16="http://schemas.microsoft.com/office/drawing/2014/main" xmlns="" val="10012"/>
                  </a:ext>
                </a:extLst>
              </a:tr>
              <a:tr h="204550">
                <a:tc>
                  <a:txBody>
                    <a:bodyPr/>
                    <a:lstStyle/>
                    <a:p>
                      <a:pPr algn="ctr" fontAlgn="b"/>
                      <a:r>
                        <a:rPr lang="es-CO" sz="1600" u="none" strike="noStrike">
                          <a:effectLst/>
                        </a:rPr>
                        <a:t>7000574</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ctr" fontAlgn="b"/>
                      <a:r>
                        <a:rPr lang="es-CO" sz="1600" u="none" strike="noStrike" dirty="0">
                          <a:effectLst/>
                        </a:rPr>
                        <a:t>351463</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CL 56F S</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KR 93</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KR 93A</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RECONSTRUCCION</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extLst>
                  <a:ext uri="{0D108BD9-81ED-4DB2-BD59-A6C34878D82A}">
                    <a16:rowId xmlns:a16="http://schemas.microsoft.com/office/drawing/2014/main" xmlns="" val="10013"/>
                  </a:ext>
                </a:extLst>
              </a:tr>
              <a:tr h="303726">
                <a:tc>
                  <a:txBody>
                    <a:bodyPr/>
                    <a:lstStyle/>
                    <a:p>
                      <a:pPr algn="ctr" fontAlgn="b"/>
                      <a:r>
                        <a:rPr lang="es-CO" sz="1600" u="none" strike="noStrike">
                          <a:effectLst/>
                        </a:rPr>
                        <a:t>7000574</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ctr" fontAlgn="b"/>
                      <a:r>
                        <a:rPr lang="es-CO" sz="1600" u="none" strike="noStrike">
                          <a:effectLst/>
                        </a:rPr>
                        <a:t>351461</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CL 56F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KR 93</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KR 93A</a:t>
                      </a:r>
                      <a:endParaRPr lang="es-CO" sz="1600" b="0" i="0" u="none" strike="noStrike" dirty="0">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MANTENIMIENTO PERIODICO</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extLst>
                  <a:ext uri="{0D108BD9-81ED-4DB2-BD59-A6C34878D82A}">
                    <a16:rowId xmlns:a16="http://schemas.microsoft.com/office/drawing/2014/main" xmlns="" val="10014"/>
                  </a:ext>
                </a:extLst>
              </a:tr>
              <a:tr h="303726">
                <a:tc>
                  <a:txBody>
                    <a:bodyPr/>
                    <a:lstStyle/>
                    <a:p>
                      <a:pPr algn="ctr" fontAlgn="b"/>
                      <a:r>
                        <a:rPr lang="es-CO" sz="1600" u="none" strike="noStrike">
                          <a:effectLst/>
                        </a:rPr>
                        <a:t>7007924</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ctr" fontAlgn="b"/>
                      <a:r>
                        <a:rPr lang="es-CO" sz="1600" u="none" strike="noStrike">
                          <a:effectLst/>
                        </a:rPr>
                        <a:t>91012644</a:t>
                      </a:r>
                      <a:endParaRPr lang="es-CO" sz="1600" b="0" i="0" u="none" strike="noStrike">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CL 56F S</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KR 93</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a:effectLst/>
                        </a:rPr>
                        <a:t>KR 92A</a:t>
                      </a:r>
                      <a:endParaRPr lang="es-CO" sz="1600" b="0" i="0" u="none" strike="noStrike">
                        <a:solidFill>
                          <a:srgbClr val="000000"/>
                        </a:solidFill>
                        <a:effectLst/>
                        <a:latin typeface="Calibri" panose="020F0502020204030204" pitchFamily="34" charset="0"/>
                      </a:endParaRPr>
                    </a:p>
                  </a:txBody>
                  <a:tcPr marL="6198" marR="6198" marT="6198" marB="0" anchor="b">
                    <a:solidFill>
                      <a:schemeClr val="accent1">
                        <a:lumMod val="20000"/>
                        <a:lumOff val="80000"/>
                      </a:schemeClr>
                    </a:solidFill>
                  </a:tcPr>
                </a:tc>
                <a:tc>
                  <a:txBody>
                    <a:bodyPr/>
                    <a:lstStyle/>
                    <a:p>
                      <a:pPr algn="l" fontAlgn="b"/>
                      <a:r>
                        <a:rPr lang="es-CO" sz="1600" u="none" strike="noStrike" dirty="0">
                          <a:effectLst/>
                        </a:rPr>
                        <a:t>MANTENIMIENTO PERIODICO</a:t>
                      </a:r>
                      <a:endParaRPr lang="es-CO" sz="1600" b="0" i="0" u="none" strike="noStrike" dirty="0">
                        <a:solidFill>
                          <a:srgbClr val="000000"/>
                        </a:solidFill>
                        <a:effectLst/>
                        <a:latin typeface="Arial" panose="020B0604020202020204" pitchFamily="34" charset="0"/>
                      </a:endParaRPr>
                    </a:p>
                  </a:txBody>
                  <a:tcPr marL="6198" marR="6198" marT="6198" marB="0" anchor="b">
                    <a:solidFill>
                      <a:schemeClr val="accent1">
                        <a:lumMod val="20000"/>
                        <a:lumOff val="80000"/>
                      </a:schemeClr>
                    </a:solidFill>
                  </a:tcPr>
                </a:tc>
                <a:extLst>
                  <a:ext uri="{0D108BD9-81ED-4DB2-BD59-A6C34878D82A}">
                    <a16:rowId xmlns:a16="http://schemas.microsoft.com/office/drawing/2014/main" xmlns="" val="10015"/>
                  </a:ext>
                </a:extLst>
              </a:tr>
              <a:tr h="303726">
                <a:tc>
                  <a:txBody>
                    <a:bodyPr/>
                    <a:lstStyle/>
                    <a:p>
                      <a:pPr algn="ctr" fontAlgn="b"/>
                      <a:r>
                        <a:rPr lang="es-CO" sz="1600" u="none" strike="noStrike">
                          <a:effectLst/>
                        </a:rPr>
                        <a:t>7007055</a:t>
                      </a:r>
                      <a:endParaRPr lang="es-CO" sz="1600" b="0" i="0" u="none" strike="noStrike">
                        <a:solidFill>
                          <a:srgbClr val="000000"/>
                        </a:solidFill>
                        <a:effectLst/>
                        <a:latin typeface="Calibri" panose="020F0502020204030204" pitchFamily="34" charset="0"/>
                      </a:endParaRPr>
                    </a:p>
                  </a:txBody>
                  <a:tcPr marL="6198" marR="6198" marT="6198" marB="0" anchor="b"/>
                </a:tc>
                <a:tc>
                  <a:txBody>
                    <a:bodyPr/>
                    <a:lstStyle/>
                    <a:p>
                      <a:pPr algn="ctr" fontAlgn="b"/>
                      <a:r>
                        <a:rPr lang="es-CO" sz="1600" u="none" strike="noStrike">
                          <a:effectLst/>
                        </a:rPr>
                        <a:t>367858</a:t>
                      </a:r>
                      <a:endParaRPr lang="es-CO" sz="1600" b="0" i="0" u="none" strike="noStrike">
                        <a:solidFill>
                          <a:srgbClr val="000000"/>
                        </a:solidFill>
                        <a:effectLst/>
                        <a:latin typeface="Arial" panose="020B0604020202020204" pitchFamily="34" charset="0"/>
                      </a:endParaRPr>
                    </a:p>
                  </a:txBody>
                  <a:tcPr marL="6198" marR="6198" marT="6198" marB="0" anchor="b"/>
                </a:tc>
                <a:tc>
                  <a:txBody>
                    <a:bodyPr/>
                    <a:lstStyle/>
                    <a:p>
                      <a:pPr algn="l" fontAlgn="b"/>
                      <a:r>
                        <a:rPr lang="es-CO" sz="1600" u="none" strike="noStrike">
                          <a:effectLst/>
                        </a:rPr>
                        <a:t>CL 65 S</a:t>
                      </a:r>
                      <a:endParaRPr lang="es-CO" sz="1600" b="0" i="0" u="none" strike="noStrike">
                        <a:solidFill>
                          <a:srgbClr val="000000"/>
                        </a:solidFill>
                        <a:effectLst/>
                        <a:latin typeface="Calibri" panose="020F0502020204030204" pitchFamily="34" charset="0"/>
                      </a:endParaRPr>
                    </a:p>
                  </a:txBody>
                  <a:tcPr marL="6198" marR="6198" marT="6198" marB="0" anchor="b"/>
                </a:tc>
                <a:tc>
                  <a:txBody>
                    <a:bodyPr/>
                    <a:lstStyle/>
                    <a:p>
                      <a:pPr algn="l" fontAlgn="b"/>
                      <a:r>
                        <a:rPr lang="es-CO" sz="1600" u="none" strike="noStrike">
                          <a:effectLst/>
                        </a:rPr>
                        <a:t>KR 78A</a:t>
                      </a:r>
                      <a:endParaRPr lang="es-CO" sz="1600" b="0" i="0" u="none" strike="noStrike">
                        <a:solidFill>
                          <a:srgbClr val="000000"/>
                        </a:solidFill>
                        <a:effectLst/>
                        <a:latin typeface="Calibri" panose="020F0502020204030204" pitchFamily="34" charset="0"/>
                      </a:endParaRPr>
                    </a:p>
                  </a:txBody>
                  <a:tcPr marL="6198" marR="6198" marT="6198" marB="0" anchor="b"/>
                </a:tc>
                <a:tc>
                  <a:txBody>
                    <a:bodyPr/>
                    <a:lstStyle/>
                    <a:p>
                      <a:pPr algn="l" fontAlgn="b"/>
                      <a:r>
                        <a:rPr lang="es-CO" sz="1600" u="none" strike="noStrike">
                          <a:effectLst/>
                        </a:rPr>
                        <a:t>KR 78B</a:t>
                      </a:r>
                      <a:endParaRPr lang="es-CO" sz="1600" b="0" i="0" u="none" strike="noStrike">
                        <a:solidFill>
                          <a:srgbClr val="000000"/>
                        </a:solidFill>
                        <a:effectLst/>
                        <a:latin typeface="Calibri" panose="020F0502020204030204" pitchFamily="34" charset="0"/>
                      </a:endParaRPr>
                    </a:p>
                  </a:txBody>
                  <a:tcPr marL="6198" marR="6198" marT="6198" marB="0" anchor="b"/>
                </a:tc>
                <a:tc>
                  <a:txBody>
                    <a:bodyPr/>
                    <a:lstStyle/>
                    <a:p>
                      <a:pPr algn="l" fontAlgn="b"/>
                      <a:r>
                        <a:rPr lang="es-CO" sz="1600" u="none" strike="noStrike" dirty="0">
                          <a:effectLst/>
                        </a:rPr>
                        <a:t>MANTENIMIENTO PERIODICO</a:t>
                      </a:r>
                      <a:endParaRPr lang="es-CO" sz="1600" b="0" i="0" u="none" strike="noStrike" dirty="0">
                        <a:solidFill>
                          <a:srgbClr val="000000"/>
                        </a:solidFill>
                        <a:effectLst/>
                        <a:latin typeface="Arial" panose="020B0604020202020204" pitchFamily="34" charset="0"/>
                      </a:endParaRPr>
                    </a:p>
                  </a:txBody>
                  <a:tcPr marL="6198" marR="6198" marT="6198"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80086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p:nvPr/>
        </p:nvSpPr>
        <p:spPr>
          <a:xfrm>
            <a:off x="3345063" y="0"/>
            <a:ext cx="4369409" cy="769441"/>
          </a:xfrm>
          <a:prstGeom prst="rect">
            <a:avLst/>
          </a:prstGeom>
          <a:solidFill>
            <a:srgbClr val="C9D41E"/>
          </a:solidFill>
          <a:ln>
            <a:noFill/>
          </a:ln>
        </p:spPr>
        <p:txBody>
          <a:bodyPr spcFirstLastPara="1" wrap="square" lIns="91425" tIns="45700" rIns="91425" bIns="45700" anchor="t" anchorCtr="0">
            <a:noAutofit/>
          </a:bodyPr>
          <a:lstStyle/>
          <a:p>
            <a:pPr algn="ctr">
              <a:buClr>
                <a:srgbClr val="000000"/>
              </a:buClr>
              <a:buSzPts val="4400"/>
              <a:buFont typeface="Arial"/>
              <a:buNone/>
            </a:pPr>
            <a:r>
              <a:rPr lang="es-CO" sz="4400" kern="0" dirty="0">
                <a:solidFill>
                  <a:srgbClr val="424913"/>
                </a:solidFill>
                <a:latin typeface="Bebas Neue"/>
                <a:ea typeface="Bebas Neue"/>
                <a:cs typeface="Bebas Neue"/>
                <a:sym typeface="Bebas Neue"/>
              </a:rPr>
              <a:t>METAS</a:t>
            </a:r>
            <a:endParaRPr sz="4400" kern="0" dirty="0">
              <a:solidFill>
                <a:srgbClr val="424913"/>
              </a:solidFill>
              <a:latin typeface="Bebas Neue"/>
              <a:ea typeface="Bebas Neue"/>
              <a:cs typeface="Bebas Neue"/>
              <a:sym typeface="Bebas Neue"/>
            </a:endParaRPr>
          </a:p>
        </p:txBody>
      </p:sp>
      <p:sp>
        <p:nvSpPr>
          <p:cNvPr id="452" name="Google Shape;452;p39"/>
          <p:cNvSpPr/>
          <p:nvPr/>
        </p:nvSpPr>
        <p:spPr>
          <a:xfrm>
            <a:off x="-1" y="283430"/>
            <a:ext cx="2947737" cy="430887"/>
          </a:xfrm>
          <a:prstGeom prst="rect">
            <a:avLst/>
          </a:prstGeom>
          <a:noFill/>
          <a:ln>
            <a:noFill/>
          </a:ln>
        </p:spPr>
        <p:txBody>
          <a:bodyPr spcFirstLastPara="1" wrap="square" lIns="0" tIns="0" rIns="0" bIns="0" anchor="t" anchorCtr="0">
            <a:noAutofit/>
          </a:bodyPr>
          <a:lstStyle/>
          <a:p>
            <a:pPr algn="ctr">
              <a:buClr>
                <a:srgbClr val="CAD23B"/>
              </a:buClr>
              <a:buSzPts val="2800"/>
              <a:buFont typeface="Bebas Neue"/>
              <a:buNone/>
            </a:pPr>
            <a:r>
              <a:rPr lang="es-CO" sz="2800" kern="0" dirty="0">
                <a:solidFill>
                  <a:srgbClr val="780C53"/>
                </a:solidFill>
                <a:latin typeface="Bebas Neue"/>
                <a:ea typeface="Bebas Neue"/>
                <a:cs typeface="Bebas Neue"/>
                <a:sym typeface="Bebas Neue"/>
              </a:rPr>
              <a:t>PROPÓSITO 4</a:t>
            </a:r>
            <a:endParaRPr sz="1200" kern="0" dirty="0">
              <a:solidFill>
                <a:srgbClr val="780C53"/>
              </a:solidFill>
              <a:cs typeface="Arial"/>
              <a:sym typeface="Arial"/>
            </a:endParaRPr>
          </a:p>
        </p:txBody>
      </p:sp>
      <p:graphicFrame>
        <p:nvGraphicFramePr>
          <p:cNvPr id="3" name="Tabla 2"/>
          <p:cNvGraphicFramePr>
            <a:graphicFrameLocks noGrp="1"/>
          </p:cNvGraphicFramePr>
          <p:nvPr>
            <p:extLst>
              <p:ext uri="{D42A27DB-BD31-4B8C-83A1-F6EECF244321}">
                <p14:modId xmlns:p14="http://schemas.microsoft.com/office/powerpoint/2010/main" val="1571044141"/>
              </p:ext>
            </p:extLst>
          </p:nvPr>
        </p:nvGraphicFramePr>
        <p:xfrm>
          <a:off x="1520330" y="1781175"/>
          <a:ext cx="6880720" cy="2840355"/>
        </p:xfrm>
        <a:graphic>
          <a:graphicData uri="http://schemas.openxmlformats.org/drawingml/2006/table">
            <a:tbl>
              <a:tblPr>
                <a:tableStyleId>{5C22544A-7EE6-4342-B048-85BDC9FD1C3A}</a:tableStyleId>
              </a:tblPr>
              <a:tblGrid>
                <a:gridCol w="1137309">
                  <a:extLst>
                    <a:ext uri="{9D8B030D-6E8A-4147-A177-3AD203B41FA5}">
                      <a16:colId xmlns:a16="http://schemas.microsoft.com/office/drawing/2014/main" xmlns="" val="20000"/>
                    </a:ext>
                  </a:extLst>
                </a:gridCol>
                <a:gridCol w="1495720">
                  <a:extLst>
                    <a:ext uri="{9D8B030D-6E8A-4147-A177-3AD203B41FA5}">
                      <a16:colId xmlns:a16="http://schemas.microsoft.com/office/drawing/2014/main" xmlns="" val="20001"/>
                    </a:ext>
                  </a:extLst>
                </a:gridCol>
                <a:gridCol w="1046602">
                  <a:extLst>
                    <a:ext uri="{9D8B030D-6E8A-4147-A177-3AD203B41FA5}">
                      <a16:colId xmlns:a16="http://schemas.microsoft.com/office/drawing/2014/main" xmlns="" val="20002"/>
                    </a:ext>
                  </a:extLst>
                </a:gridCol>
                <a:gridCol w="869605">
                  <a:extLst>
                    <a:ext uri="{9D8B030D-6E8A-4147-A177-3AD203B41FA5}">
                      <a16:colId xmlns:a16="http://schemas.microsoft.com/office/drawing/2014/main" xmlns="" val="20003"/>
                    </a:ext>
                  </a:extLst>
                </a:gridCol>
                <a:gridCol w="2331484">
                  <a:extLst>
                    <a:ext uri="{9D8B030D-6E8A-4147-A177-3AD203B41FA5}">
                      <a16:colId xmlns:a16="http://schemas.microsoft.com/office/drawing/2014/main" xmlns="" val="20004"/>
                    </a:ext>
                  </a:extLst>
                </a:gridCol>
              </a:tblGrid>
              <a:tr h="495300">
                <a:tc gridSpan="5">
                  <a:txBody>
                    <a:bodyPr/>
                    <a:lstStyle/>
                    <a:p>
                      <a:pPr algn="ctr" fontAlgn="ctr"/>
                      <a:r>
                        <a:rPr lang="es-CO" sz="1400" u="none" strike="noStrike" dirty="0">
                          <a:effectLst/>
                        </a:rPr>
                        <a:t>CONTRATO IDU 1384 DE 2017</a:t>
                      </a:r>
                      <a:br>
                        <a:rPr lang="es-CO" sz="1400" u="none" strike="noStrike" dirty="0">
                          <a:effectLst/>
                        </a:rPr>
                      </a:br>
                      <a:r>
                        <a:rPr lang="es-CO" sz="1400" u="none" strike="noStrike" dirty="0">
                          <a:effectLst/>
                        </a:rPr>
                        <a:t>AÑO DE TERMINACIÓN 2020 2020</a:t>
                      </a:r>
                      <a:br>
                        <a:rPr lang="es-CO" sz="1400" u="none" strike="noStrike" dirty="0">
                          <a:effectLst/>
                        </a:rPr>
                      </a:br>
                      <a:r>
                        <a:rPr lang="es-CO" sz="1400" u="none" strike="noStrike" dirty="0">
                          <a:effectLst/>
                        </a:rPr>
                        <a:t>TIPO DE ELEMENTO CALZADA</a:t>
                      </a:r>
                      <a:br>
                        <a:rPr lang="es-CO" sz="1400" u="none" strike="noStrike" dirty="0">
                          <a:effectLst/>
                        </a:rPr>
                      </a:br>
                      <a:r>
                        <a:rPr lang="es-CO" sz="1400" u="none" strike="noStrike" dirty="0">
                          <a:effectLst/>
                        </a:rPr>
                        <a:t>PROGRAMA CONSERVACION Y BRIGADAS MALLA VIAL NO ARTERIAL -MVA NO TRONCAL</a:t>
                      </a:r>
                      <a:endParaRPr lang="es-CO"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90500">
                <a:tc>
                  <a:txBody>
                    <a:bodyPr/>
                    <a:lstStyle/>
                    <a:p>
                      <a:pPr algn="ctr" fontAlgn="ctr"/>
                      <a:r>
                        <a:rPr lang="es-CO" sz="1400" u="none" strike="noStrike" dirty="0">
                          <a:effectLst/>
                        </a:rPr>
                        <a:t>CIV</a:t>
                      </a:r>
                      <a:endParaRPr lang="es-CO"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VIA</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dirty="0">
                          <a:effectLst/>
                        </a:rPr>
                        <a:t>DESDE </a:t>
                      </a:r>
                      <a:endParaRPr lang="es-CO"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dirty="0">
                          <a:effectLst/>
                        </a:rPr>
                        <a:t>HASTA</a:t>
                      </a:r>
                      <a:endParaRPr lang="es-CO"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s-CO" sz="1400" u="none" strike="noStrike">
                          <a:effectLst/>
                        </a:rPr>
                        <a:t>TIPO INTERVENCION</a:t>
                      </a:r>
                      <a:endParaRPr lang="es-CO"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190500">
                <a:tc>
                  <a:txBody>
                    <a:bodyPr/>
                    <a:lstStyle/>
                    <a:p>
                      <a:pPr algn="ctr" fontAlgn="b"/>
                      <a:r>
                        <a:rPr lang="es-CO" sz="1400" u="none" strike="noStrike" dirty="0">
                          <a:effectLst/>
                        </a:rPr>
                        <a:t>8012695</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a:effectLst/>
                        </a:rPr>
                        <a:t>AV CIUDAD DE VILLAVICENCIO</a:t>
                      </a:r>
                      <a:endParaRPr lang="es-CO" sz="1400" b="0" i="0" u="none" strike="noStrike">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a:effectLst/>
                        </a:rPr>
                        <a:t>AV Del Rio</a:t>
                      </a:r>
                      <a:endParaRPr lang="es-CO" sz="1400" b="0" i="0" u="none" strike="noStrike">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CL 45  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a:effectLst/>
                        </a:rPr>
                        <a:t>MANTENIMIENTO PERIODICO</a:t>
                      </a:r>
                      <a:endParaRPr lang="es-CO" sz="1400" b="0" i="0" u="none" strike="noStrike">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2"/>
                  </a:ext>
                </a:extLst>
              </a:tr>
              <a:tr h="190500">
                <a:tc>
                  <a:txBody>
                    <a:bodyPr/>
                    <a:lstStyle/>
                    <a:p>
                      <a:pPr algn="ctr" fontAlgn="b"/>
                      <a:r>
                        <a:rPr lang="es-CO" sz="1400" u="none" strike="noStrike" dirty="0">
                          <a:effectLst/>
                        </a:rPr>
                        <a:t>8014474</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AV CIUDAD DE VILLAVICENCIO</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TV 77 P Bis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TV 77 P Bis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MANTENIMIENTO PERIODICO</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3"/>
                  </a:ext>
                </a:extLst>
              </a:tr>
              <a:tr h="190500">
                <a:tc>
                  <a:txBody>
                    <a:bodyPr/>
                    <a:lstStyle/>
                    <a:p>
                      <a:pPr algn="ctr" fontAlgn="b"/>
                      <a:r>
                        <a:rPr lang="es-CO" sz="1400" u="none" strike="noStrike" dirty="0">
                          <a:effectLst/>
                        </a:rPr>
                        <a:t>8014368</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AV CIUDAD DE VILLAVICENCIO</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TV 77 P Bis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TV 74A</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tc>
                  <a:txBody>
                    <a:bodyPr/>
                    <a:lstStyle/>
                    <a:p>
                      <a:pPr algn="l" fontAlgn="b"/>
                      <a:r>
                        <a:rPr lang="es-CO" sz="1400" u="none" strike="noStrike" dirty="0">
                          <a:effectLst/>
                        </a:rPr>
                        <a:t>MANTENIMIENTO PERIODICO</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tx2">
                        <a:lumMod val="20000"/>
                        <a:lumOff val="80000"/>
                      </a:schemeClr>
                    </a:solidFill>
                  </a:tcPr>
                </a:tc>
                <a:extLst>
                  <a:ext uri="{0D108BD9-81ED-4DB2-BD59-A6C34878D82A}">
                    <a16:rowId xmlns:a16="http://schemas.microsoft.com/office/drawing/2014/main" xmlns="" val="10004"/>
                  </a:ext>
                </a:extLst>
              </a:tr>
              <a:tr h="190500">
                <a:tc>
                  <a:txBody>
                    <a:bodyPr/>
                    <a:lstStyle/>
                    <a:p>
                      <a:pPr algn="ctr" fontAlgn="b"/>
                      <a:r>
                        <a:rPr lang="es-CO" sz="1400" u="none" strike="noStrike" dirty="0">
                          <a:effectLst/>
                        </a:rPr>
                        <a:t>8014013</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AV CIUDAD DE CALI</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CL 46B 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CL 48 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ATENCION PUNTUAL</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5"/>
                  </a:ext>
                </a:extLst>
              </a:tr>
              <a:tr h="190500">
                <a:tc>
                  <a:txBody>
                    <a:bodyPr/>
                    <a:lstStyle/>
                    <a:p>
                      <a:pPr algn="ctr" fontAlgn="b"/>
                      <a:r>
                        <a:rPr lang="es-CO" sz="1400" u="none" strike="noStrike" dirty="0">
                          <a:effectLst/>
                        </a:rPr>
                        <a:t>7009983</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AV CIUDAD DE CALI</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DG 49  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DG 52 A  S</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l" fontAlgn="b"/>
                      <a:r>
                        <a:rPr lang="es-CO" sz="1400" u="none" strike="noStrike" dirty="0">
                          <a:effectLst/>
                        </a:rPr>
                        <a:t>ATENCION PUNTUAL</a:t>
                      </a:r>
                      <a:endParaRPr lang="es-CO" sz="1400" b="0" i="0" u="none" strike="noStrike" dirty="0">
                        <a:solidFill>
                          <a:srgbClr val="000000"/>
                        </a:solidFill>
                        <a:effectLst/>
                        <a:latin typeface="Arial" panose="020B060402020202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9524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p:nvPr/>
        </p:nvSpPr>
        <p:spPr>
          <a:xfrm>
            <a:off x="3345063" y="0"/>
            <a:ext cx="4369409" cy="769441"/>
          </a:xfrm>
          <a:prstGeom prst="rect">
            <a:avLst/>
          </a:prstGeom>
          <a:solidFill>
            <a:srgbClr val="C9D41E"/>
          </a:solidFill>
          <a:ln>
            <a:noFill/>
          </a:ln>
        </p:spPr>
        <p:txBody>
          <a:bodyPr spcFirstLastPara="1" wrap="square" lIns="91425" tIns="45700" rIns="91425" bIns="45700" anchor="t" anchorCtr="0">
            <a:noAutofit/>
          </a:bodyPr>
          <a:lstStyle/>
          <a:p>
            <a:pPr algn="ctr">
              <a:buClr>
                <a:srgbClr val="000000"/>
              </a:buClr>
              <a:buSzPts val="4400"/>
              <a:buFont typeface="Arial"/>
              <a:buNone/>
            </a:pPr>
            <a:r>
              <a:rPr lang="es-CO" sz="4400" kern="0" dirty="0">
                <a:solidFill>
                  <a:srgbClr val="424913"/>
                </a:solidFill>
                <a:latin typeface="Bebas Neue"/>
                <a:ea typeface="Bebas Neue"/>
                <a:cs typeface="Bebas Neue"/>
                <a:sym typeface="Bebas Neue"/>
              </a:rPr>
              <a:t>METAS</a:t>
            </a:r>
            <a:endParaRPr sz="4400" kern="0" dirty="0">
              <a:solidFill>
                <a:srgbClr val="424913"/>
              </a:solidFill>
              <a:latin typeface="Bebas Neue"/>
              <a:ea typeface="Bebas Neue"/>
              <a:cs typeface="Bebas Neue"/>
              <a:sym typeface="Bebas Neue"/>
            </a:endParaRPr>
          </a:p>
        </p:txBody>
      </p:sp>
      <p:sp>
        <p:nvSpPr>
          <p:cNvPr id="452" name="Google Shape;452;p39"/>
          <p:cNvSpPr/>
          <p:nvPr/>
        </p:nvSpPr>
        <p:spPr>
          <a:xfrm>
            <a:off x="-1" y="283430"/>
            <a:ext cx="2947737" cy="430887"/>
          </a:xfrm>
          <a:prstGeom prst="rect">
            <a:avLst/>
          </a:prstGeom>
          <a:noFill/>
          <a:ln>
            <a:noFill/>
          </a:ln>
        </p:spPr>
        <p:txBody>
          <a:bodyPr spcFirstLastPara="1" wrap="square" lIns="0" tIns="0" rIns="0" bIns="0" anchor="t" anchorCtr="0">
            <a:noAutofit/>
          </a:bodyPr>
          <a:lstStyle/>
          <a:p>
            <a:pPr algn="ctr">
              <a:buClr>
                <a:srgbClr val="CAD23B"/>
              </a:buClr>
              <a:buSzPts val="2800"/>
              <a:buFont typeface="Bebas Neue"/>
              <a:buNone/>
            </a:pPr>
            <a:r>
              <a:rPr lang="es-CO" sz="2800" kern="0" dirty="0">
                <a:solidFill>
                  <a:srgbClr val="780C53"/>
                </a:solidFill>
                <a:latin typeface="Bebas Neue"/>
                <a:ea typeface="Bebas Neue"/>
                <a:cs typeface="Bebas Neue"/>
                <a:sym typeface="Bebas Neue"/>
              </a:rPr>
              <a:t>PROPÓSITO 4</a:t>
            </a:r>
            <a:endParaRPr sz="1200" kern="0" dirty="0">
              <a:solidFill>
                <a:srgbClr val="780C53"/>
              </a:solidFill>
              <a:cs typeface="Arial"/>
              <a:sym typeface="Arial"/>
            </a:endParaRPr>
          </a:p>
        </p:txBody>
      </p:sp>
      <p:graphicFrame>
        <p:nvGraphicFramePr>
          <p:cNvPr id="2" name="Tabla 1"/>
          <p:cNvGraphicFramePr>
            <a:graphicFrameLocks noGrp="1"/>
          </p:cNvGraphicFramePr>
          <p:nvPr>
            <p:extLst>
              <p:ext uri="{D42A27DB-BD31-4B8C-83A1-F6EECF244321}">
                <p14:modId xmlns:p14="http://schemas.microsoft.com/office/powerpoint/2010/main" val="2447130472"/>
              </p:ext>
            </p:extLst>
          </p:nvPr>
        </p:nvGraphicFramePr>
        <p:xfrm>
          <a:off x="1663548" y="1781175"/>
          <a:ext cx="6742321" cy="3790950"/>
        </p:xfrm>
        <a:graphic>
          <a:graphicData uri="http://schemas.openxmlformats.org/drawingml/2006/table">
            <a:tbl>
              <a:tblPr>
                <a:tableStyleId>{5C22544A-7EE6-4342-B048-85BDC9FD1C3A}</a:tableStyleId>
              </a:tblPr>
              <a:tblGrid>
                <a:gridCol w="987886">
                  <a:extLst>
                    <a:ext uri="{9D8B030D-6E8A-4147-A177-3AD203B41FA5}">
                      <a16:colId xmlns:a16="http://schemas.microsoft.com/office/drawing/2014/main" xmlns="" val="20000"/>
                    </a:ext>
                  </a:extLst>
                </a:gridCol>
                <a:gridCol w="1469480">
                  <a:extLst>
                    <a:ext uri="{9D8B030D-6E8A-4147-A177-3AD203B41FA5}">
                      <a16:colId xmlns:a16="http://schemas.microsoft.com/office/drawing/2014/main" xmlns="" val="20001"/>
                    </a:ext>
                  </a:extLst>
                </a:gridCol>
                <a:gridCol w="987886">
                  <a:extLst>
                    <a:ext uri="{9D8B030D-6E8A-4147-A177-3AD203B41FA5}">
                      <a16:colId xmlns:a16="http://schemas.microsoft.com/office/drawing/2014/main" xmlns="" val="20002"/>
                    </a:ext>
                  </a:extLst>
                </a:gridCol>
                <a:gridCol w="987886">
                  <a:extLst>
                    <a:ext uri="{9D8B030D-6E8A-4147-A177-3AD203B41FA5}">
                      <a16:colId xmlns:a16="http://schemas.microsoft.com/office/drawing/2014/main" xmlns="" val="20003"/>
                    </a:ext>
                  </a:extLst>
                </a:gridCol>
                <a:gridCol w="2309183">
                  <a:extLst>
                    <a:ext uri="{9D8B030D-6E8A-4147-A177-3AD203B41FA5}">
                      <a16:colId xmlns:a16="http://schemas.microsoft.com/office/drawing/2014/main" xmlns="" val="20004"/>
                    </a:ext>
                  </a:extLst>
                </a:gridCol>
              </a:tblGrid>
              <a:tr h="742950">
                <a:tc gridSpan="5">
                  <a:txBody>
                    <a:bodyPr/>
                    <a:lstStyle/>
                    <a:p>
                      <a:pPr algn="ctr" fontAlgn="ctr"/>
                      <a:r>
                        <a:rPr lang="es-CO" sz="1400" u="none" strike="noStrike" dirty="0">
                          <a:effectLst/>
                        </a:rPr>
                        <a:t>CONTRATO IDU 1591 DE 2019</a:t>
                      </a:r>
                      <a:br>
                        <a:rPr lang="es-CO" sz="1400" u="none" strike="noStrike" dirty="0">
                          <a:effectLst/>
                        </a:rPr>
                      </a:br>
                      <a:r>
                        <a:rPr lang="es-CO" sz="1400" u="none" strike="noStrike" dirty="0">
                          <a:effectLst/>
                        </a:rPr>
                        <a:t>AÑO DE TERMINACIÓN 2020 </a:t>
                      </a:r>
                      <a:br>
                        <a:rPr lang="es-CO" sz="1400" u="none" strike="noStrike" dirty="0">
                          <a:effectLst/>
                        </a:rPr>
                      </a:br>
                      <a:r>
                        <a:rPr lang="es-CO" sz="1400" u="none" strike="noStrike" dirty="0">
                          <a:effectLst/>
                        </a:rPr>
                        <a:t>TIPO DE ELEMENTO CALZADA</a:t>
                      </a:r>
                      <a:br>
                        <a:rPr lang="es-CO" sz="1400" u="none" strike="noStrike" dirty="0">
                          <a:effectLst/>
                        </a:rPr>
                      </a:br>
                      <a:r>
                        <a:rPr lang="es-CO" sz="1400" u="none" strike="noStrike" dirty="0">
                          <a:effectLst/>
                        </a:rPr>
                        <a:t>PROGRAMA BRIGADAS MALLA VIAL NO ARTERIAL -MVA NO TRONCAL</a:t>
                      </a:r>
                      <a:endParaRPr lang="es-CO"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485775">
                <a:tc>
                  <a:txBody>
                    <a:bodyPr/>
                    <a:lstStyle/>
                    <a:p>
                      <a:pPr algn="ctr" fontAlgn="ctr"/>
                      <a:r>
                        <a:rPr lang="es-CO" sz="1400" u="none" strike="noStrike" dirty="0">
                          <a:effectLst/>
                        </a:rPr>
                        <a:t>CIV</a:t>
                      </a:r>
                      <a:endParaRPr lang="es-CO"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CO" sz="1400" u="none" strike="noStrike">
                          <a:effectLst/>
                        </a:rPr>
                        <a:t>VIA</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CO" sz="1400" u="none" strike="noStrike">
                          <a:effectLst/>
                        </a:rPr>
                        <a:t>DESDE </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CO" sz="1400" u="none" strike="noStrike">
                          <a:effectLst/>
                        </a:rPr>
                        <a:t>HASTA</a:t>
                      </a:r>
                      <a:endParaRPr lang="es-CO" sz="14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CO" sz="1400" u="none" strike="noStrike">
                          <a:effectLst/>
                        </a:rPr>
                        <a:t>TIPO INTERVENCION</a:t>
                      </a:r>
                      <a:endParaRPr lang="es-CO" sz="14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190500">
                <a:tc>
                  <a:txBody>
                    <a:bodyPr/>
                    <a:lstStyle/>
                    <a:p>
                      <a:pPr algn="ctr" fontAlgn="b"/>
                      <a:r>
                        <a:rPr lang="es-CO" sz="1400" u="none" strike="noStrike" dirty="0">
                          <a:effectLst/>
                        </a:rPr>
                        <a:t>7009905</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a:effectLst/>
                        </a:rPr>
                        <a:t>AV SANTA FE</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CL 75A S</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CL 75 A S</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2"/>
                  </a:ext>
                </a:extLst>
              </a:tr>
              <a:tr h="190500">
                <a:tc>
                  <a:txBody>
                    <a:bodyPr/>
                    <a:lstStyle/>
                    <a:p>
                      <a:pPr algn="ctr" fontAlgn="b"/>
                      <a:r>
                        <a:rPr lang="es-CO" sz="1400" u="none" strike="noStrike" dirty="0">
                          <a:effectLst/>
                        </a:rPr>
                        <a:t>7009905</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AV SANTA FE</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CL 73S</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a:effectLst/>
                        </a:rPr>
                        <a:t>CL 75S</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3"/>
                  </a:ext>
                </a:extLst>
              </a:tr>
              <a:tr h="190500">
                <a:tc>
                  <a:txBody>
                    <a:bodyPr/>
                    <a:lstStyle/>
                    <a:p>
                      <a:pPr algn="ctr" fontAlgn="b"/>
                      <a:r>
                        <a:rPr lang="es-CO" sz="1400" u="none" strike="noStrike" dirty="0">
                          <a:effectLst/>
                        </a:rPr>
                        <a:t>7009905</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a:effectLst/>
                        </a:rPr>
                        <a:t>AV SANTA FE</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a:effectLst/>
                        </a:rPr>
                        <a:t>CL 73S</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a:effectLst/>
                        </a:rPr>
                        <a:t>CL 75S</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4"/>
                  </a:ext>
                </a:extLst>
              </a:tr>
              <a:tr h="190500">
                <a:tc>
                  <a:txBody>
                    <a:bodyPr/>
                    <a:lstStyle/>
                    <a:p>
                      <a:pPr algn="ctr" fontAlgn="b"/>
                      <a:r>
                        <a:rPr lang="es-CO" sz="1400" u="none" strike="noStrike" dirty="0">
                          <a:effectLst/>
                        </a:rPr>
                        <a:t>7005738</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AV BOSA</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KR 79B</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KR 79C</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MATENIMIENTO RUTINARIO</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05"/>
                  </a:ext>
                </a:extLst>
              </a:tr>
              <a:tr h="190500">
                <a:tc>
                  <a:txBody>
                    <a:bodyPr/>
                    <a:lstStyle/>
                    <a:p>
                      <a:pPr algn="ctr" fontAlgn="b"/>
                      <a:r>
                        <a:rPr lang="es-CO" sz="1400" u="none" strike="noStrike" dirty="0">
                          <a:effectLst/>
                        </a:rPr>
                        <a:t>7006097</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AV BOSA</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KR 79B</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KR 78I</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MATENIMIENTO RUTINARIO</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06"/>
                  </a:ext>
                </a:extLst>
              </a:tr>
              <a:tr h="190500">
                <a:tc>
                  <a:txBody>
                    <a:bodyPr/>
                    <a:lstStyle/>
                    <a:p>
                      <a:pPr algn="ctr" fontAlgn="b"/>
                      <a:r>
                        <a:rPr lang="es-CO" sz="1400" u="none" strike="noStrike" dirty="0">
                          <a:effectLst/>
                        </a:rPr>
                        <a:t>7005791</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AV BOSA</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KR77I</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KR 77K</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MATENIMIENTO RUTINARIO</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07"/>
                  </a:ext>
                </a:extLst>
              </a:tr>
              <a:tr h="190500">
                <a:tc>
                  <a:txBody>
                    <a:bodyPr/>
                    <a:lstStyle/>
                    <a:p>
                      <a:pPr algn="ctr" fontAlgn="b"/>
                      <a:r>
                        <a:rPr lang="es-CO" sz="1400" u="none" strike="noStrike" dirty="0">
                          <a:effectLst/>
                        </a:rPr>
                        <a:t>7009871</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AV BOSA</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KR77I</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KR 77H</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08"/>
                  </a:ext>
                </a:extLst>
              </a:tr>
              <a:tr h="190500">
                <a:tc>
                  <a:txBody>
                    <a:bodyPr/>
                    <a:lstStyle/>
                    <a:p>
                      <a:pPr algn="ctr" fontAlgn="b"/>
                      <a:r>
                        <a:rPr lang="es-CO" sz="1400" u="none" strike="noStrike" dirty="0">
                          <a:effectLst/>
                        </a:rPr>
                        <a:t>7007704</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AV BOSA</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KR 77H</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a:effectLst/>
                        </a:rPr>
                        <a:t>AV 57RS</a:t>
                      </a:r>
                      <a:endParaRPr lang="es-CO" sz="14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09"/>
                  </a:ext>
                </a:extLst>
              </a:tr>
              <a:tr h="190500">
                <a:tc>
                  <a:txBody>
                    <a:bodyPr/>
                    <a:lstStyle/>
                    <a:p>
                      <a:pPr algn="ctr" fontAlgn="b"/>
                      <a:r>
                        <a:rPr lang="es-CO" sz="1400" u="none" strike="noStrike" dirty="0">
                          <a:effectLst/>
                        </a:rPr>
                        <a:t>7007450</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AV BOSA</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KR 77 K</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KR 77 K BIS</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xmlns="" val="10010"/>
                  </a:ext>
                </a:extLst>
              </a:tr>
              <a:tr h="352425">
                <a:tc>
                  <a:txBody>
                    <a:bodyPr/>
                    <a:lstStyle/>
                    <a:p>
                      <a:pPr algn="ctr" fontAlgn="b"/>
                      <a:r>
                        <a:rPr lang="es-CO" sz="1400" u="none" strike="noStrike" dirty="0">
                          <a:effectLst/>
                        </a:rPr>
                        <a:t>19005725</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s-CO" sz="1400" u="none" strike="noStrike" dirty="0">
                          <a:effectLst/>
                        </a:rPr>
                        <a:t>AV VILLAVICENCIO T2</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s-CO" sz="1400" u="none" strike="noStrike" dirty="0">
                          <a:effectLst/>
                        </a:rPr>
                        <a:t>TV 20 D</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s-CO" sz="1400" u="none" strike="noStrike" dirty="0">
                          <a:effectLst/>
                        </a:rPr>
                        <a:t>CL 58 A S</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tc>
                  <a:txBody>
                    <a:bodyPr/>
                    <a:lstStyle/>
                    <a:p>
                      <a:pPr algn="l" fontAlgn="b"/>
                      <a:r>
                        <a:rPr lang="es-CO" sz="1400" u="none" strike="noStrike" dirty="0">
                          <a:effectLst/>
                        </a:rPr>
                        <a:t>MATENIMIENTO RUTINARIO</a:t>
                      </a:r>
                      <a:endParaRPr lang="es-CO" sz="1400" b="0" i="0" u="none" strike="noStrike" dirty="0">
                        <a:solidFill>
                          <a:srgbClr val="000000"/>
                        </a:solidFill>
                        <a:effectLst/>
                        <a:latin typeface="Calibri" panose="020F0502020204030204" pitchFamily="34" charset="0"/>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5590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p:nvPr/>
        </p:nvSpPr>
        <p:spPr>
          <a:xfrm>
            <a:off x="3345063" y="0"/>
            <a:ext cx="4369409" cy="769441"/>
          </a:xfrm>
          <a:prstGeom prst="rect">
            <a:avLst/>
          </a:prstGeom>
          <a:solidFill>
            <a:srgbClr val="C9D41E"/>
          </a:solidFill>
          <a:ln>
            <a:noFill/>
          </a:ln>
        </p:spPr>
        <p:txBody>
          <a:bodyPr spcFirstLastPara="1" wrap="square" lIns="91425" tIns="45700" rIns="91425" bIns="45700" anchor="t" anchorCtr="0">
            <a:noAutofit/>
          </a:bodyPr>
          <a:lstStyle/>
          <a:p>
            <a:pPr algn="ctr">
              <a:buClr>
                <a:srgbClr val="000000"/>
              </a:buClr>
              <a:buSzPts val="4400"/>
              <a:buFont typeface="Arial"/>
              <a:buNone/>
            </a:pPr>
            <a:r>
              <a:rPr lang="es-CO" sz="4400" kern="0" dirty="0">
                <a:solidFill>
                  <a:srgbClr val="424913"/>
                </a:solidFill>
                <a:latin typeface="Bebas Neue"/>
                <a:ea typeface="Bebas Neue"/>
                <a:cs typeface="Bebas Neue"/>
                <a:sym typeface="Bebas Neue"/>
              </a:rPr>
              <a:t>METAS</a:t>
            </a:r>
            <a:endParaRPr sz="4400" kern="0" dirty="0">
              <a:solidFill>
                <a:srgbClr val="424913"/>
              </a:solidFill>
              <a:latin typeface="Bebas Neue"/>
              <a:ea typeface="Bebas Neue"/>
              <a:cs typeface="Bebas Neue"/>
              <a:sym typeface="Bebas Neue"/>
            </a:endParaRPr>
          </a:p>
        </p:txBody>
      </p:sp>
      <p:sp>
        <p:nvSpPr>
          <p:cNvPr id="452" name="Google Shape;452;p39"/>
          <p:cNvSpPr/>
          <p:nvPr/>
        </p:nvSpPr>
        <p:spPr>
          <a:xfrm>
            <a:off x="-1" y="283430"/>
            <a:ext cx="2947737" cy="430887"/>
          </a:xfrm>
          <a:prstGeom prst="rect">
            <a:avLst/>
          </a:prstGeom>
          <a:noFill/>
          <a:ln>
            <a:noFill/>
          </a:ln>
        </p:spPr>
        <p:txBody>
          <a:bodyPr spcFirstLastPara="1" wrap="square" lIns="0" tIns="0" rIns="0" bIns="0" anchor="t" anchorCtr="0">
            <a:noAutofit/>
          </a:bodyPr>
          <a:lstStyle/>
          <a:p>
            <a:pPr algn="ctr">
              <a:buClr>
                <a:srgbClr val="CAD23B"/>
              </a:buClr>
              <a:buSzPts val="2800"/>
              <a:buFont typeface="Bebas Neue"/>
              <a:buNone/>
            </a:pPr>
            <a:r>
              <a:rPr lang="es-CO" sz="2800" kern="0" dirty="0">
                <a:solidFill>
                  <a:srgbClr val="780C53"/>
                </a:solidFill>
                <a:latin typeface="Bebas Neue"/>
                <a:ea typeface="Bebas Neue"/>
                <a:cs typeface="Bebas Neue"/>
                <a:sym typeface="Bebas Neue"/>
              </a:rPr>
              <a:t>PROPÓSITO 4</a:t>
            </a:r>
            <a:endParaRPr sz="1200" kern="0" dirty="0">
              <a:solidFill>
                <a:srgbClr val="780C53"/>
              </a:solidFill>
              <a:cs typeface="Arial"/>
              <a:sym typeface="Arial"/>
            </a:endParaRPr>
          </a:p>
        </p:txBody>
      </p:sp>
      <p:graphicFrame>
        <p:nvGraphicFramePr>
          <p:cNvPr id="3" name="Tabla 2"/>
          <p:cNvGraphicFramePr>
            <a:graphicFrameLocks noGrp="1"/>
          </p:cNvGraphicFramePr>
          <p:nvPr>
            <p:extLst>
              <p:ext uri="{D42A27DB-BD31-4B8C-83A1-F6EECF244321}">
                <p14:modId xmlns:p14="http://schemas.microsoft.com/office/powerpoint/2010/main" val="543681857"/>
              </p:ext>
            </p:extLst>
          </p:nvPr>
        </p:nvGraphicFramePr>
        <p:xfrm>
          <a:off x="969485" y="2928938"/>
          <a:ext cx="8950803" cy="2223135"/>
        </p:xfrm>
        <a:graphic>
          <a:graphicData uri="http://schemas.openxmlformats.org/drawingml/2006/table">
            <a:tbl>
              <a:tblPr>
                <a:tableStyleId>{5C22544A-7EE6-4342-B048-85BDC9FD1C3A}</a:tableStyleId>
              </a:tblPr>
              <a:tblGrid>
                <a:gridCol w="2068037">
                  <a:extLst>
                    <a:ext uri="{9D8B030D-6E8A-4147-A177-3AD203B41FA5}">
                      <a16:colId xmlns:a16="http://schemas.microsoft.com/office/drawing/2014/main" xmlns="" val="20000"/>
                    </a:ext>
                  </a:extLst>
                </a:gridCol>
                <a:gridCol w="5061979">
                  <a:extLst>
                    <a:ext uri="{9D8B030D-6E8A-4147-A177-3AD203B41FA5}">
                      <a16:colId xmlns:a16="http://schemas.microsoft.com/office/drawing/2014/main" xmlns="" val="20001"/>
                    </a:ext>
                  </a:extLst>
                </a:gridCol>
                <a:gridCol w="1820787">
                  <a:extLst>
                    <a:ext uri="{9D8B030D-6E8A-4147-A177-3AD203B41FA5}">
                      <a16:colId xmlns:a16="http://schemas.microsoft.com/office/drawing/2014/main" xmlns="" val="20002"/>
                    </a:ext>
                  </a:extLst>
                </a:gridCol>
              </a:tblGrid>
              <a:tr h="590550">
                <a:tc gridSpan="3">
                  <a:txBody>
                    <a:bodyPr/>
                    <a:lstStyle/>
                    <a:p>
                      <a:pPr algn="ctr" fontAlgn="ctr"/>
                      <a:r>
                        <a:rPr lang="es-CO" sz="1800" u="none" strike="noStrike" dirty="0">
                          <a:effectLst/>
                        </a:rPr>
                        <a:t>CONTRATO IDU 1629 DE 2019</a:t>
                      </a:r>
                      <a:br>
                        <a:rPr lang="es-CO" sz="1800" u="none" strike="noStrike" dirty="0">
                          <a:effectLst/>
                        </a:rPr>
                      </a:br>
                      <a:r>
                        <a:rPr lang="es-CO" sz="1800" u="none" strike="noStrike" dirty="0">
                          <a:effectLst/>
                        </a:rPr>
                        <a:t>AÑO DE TERMINACIÓN 2020 </a:t>
                      </a:r>
                      <a:br>
                        <a:rPr lang="es-CO" sz="1800" u="none" strike="noStrike" dirty="0">
                          <a:effectLst/>
                        </a:rPr>
                      </a:br>
                      <a:r>
                        <a:rPr lang="es-CO" sz="1800" u="none" strike="noStrike" dirty="0">
                          <a:effectLst/>
                        </a:rPr>
                        <a:t>TIPO DE ELEMENTO PUENTE PEATONAL - PONTON</a:t>
                      </a:r>
                      <a:br>
                        <a:rPr lang="es-CO" sz="1800" u="none" strike="noStrike" dirty="0">
                          <a:effectLst/>
                        </a:rPr>
                      </a:br>
                      <a:r>
                        <a:rPr lang="es-CO" sz="1800" u="none" strike="noStrike" dirty="0">
                          <a:effectLst/>
                        </a:rPr>
                        <a:t>PROGRAMA PUENTES PEATONALES</a:t>
                      </a:r>
                      <a:endParaRPr lang="es-CO" sz="1800" b="0"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0000"/>
                  </a:ext>
                </a:extLst>
              </a:tr>
              <a:tr h="190500">
                <a:tc>
                  <a:txBody>
                    <a:bodyPr/>
                    <a:lstStyle/>
                    <a:p>
                      <a:pPr algn="ctr" fontAlgn="ctr"/>
                      <a:r>
                        <a:rPr lang="es-CO" sz="1800" u="none" strike="noStrike">
                          <a:effectLst/>
                        </a:rPr>
                        <a:t>CIV</a:t>
                      </a:r>
                      <a:endParaRPr lang="es-CO"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800" u="none" strike="noStrike" dirty="0">
                          <a:effectLst/>
                        </a:rPr>
                        <a:t>VIA DESDE-HASTA</a:t>
                      </a:r>
                      <a:endParaRPr lang="es-CO"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CO" sz="1800" u="none" strike="noStrike">
                          <a:effectLst/>
                        </a:rPr>
                        <a:t>TIPO INTERVENCION</a:t>
                      </a:r>
                      <a:endParaRPr lang="es-CO"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190500">
                <a:tc>
                  <a:txBody>
                    <a:bodyPr/>
                    <a:lstStyle/>
                    <a:p>
                      <a:pPr algn="ctr" fontAlgn="b"/>
                      <a:r>
                        <a:rPr lang="es-CO" sz="1800" u="none" strike="noStrike" dirty="0">
                          <a:effectLst/>
                        </a:rPr>
                        <a:t>7003615</a:t>
                      </a:r>
                      <a:endParaRPr lang="es-CO"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ctr" fontAlgn="b"/>
                      <a:r>
                        <a:rPr lang="es-CO" sz="1800" u="none" strike="noStrike" dirty="0">
                          <a:effectLst/>
                        </a:rPr>
                        <a:t>Carrera 86J por Calle 70 Sur (Río Tunjuelo)</a:t>
                      </a:r>
                      <a:endParaRPr lang="es-CO"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l" fontAlgn="b"/>
                      <a:r>
                        <a:rPr lang="es-CO" sz="1800" u="none" strike="noStrike" dirty="0">
                          <a:effectLst/>
                        </a:rPr>
                        <a:t>MANTENIMIENTO PERIODICO</a:t>
                      </a:r>
                      <a:endParaRPr lang="es-CO" sz="1800" b="0"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4685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F75817C9-E38D-4C86-B970-0BDEB4096742}"/>
              </a:ext>
            </a:extLst>
          </p:cNvPr>
          <p:cNvPicPr/>
          <p:nvPr/>
        </p:nvPicPr>
        <p:blipFill>
          <a:blip r:embed="rId2"/>
          <a:stretch>
            <a:fillRect/>
          </a:stretch>
        </p:blipFill>
        <p:spPr>
          <a:xfrm>
            <a:off x="429768" y="2560814"/>
            <a:ext cx="4953000" cy="3785382"/>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608787290"/>
              </p:ext>
            </p:extLst>
          </p:nvPr>
        </p:nvGraphicFramePr>
        <p:xfrm>
          <a:off x="5754624" y="2480039"/>
          <a:ext cx="5108449" cy="2675339"/>
        </p:xfrm>
        <a:graphic>
          <a:graphicData uri="http://schemas.openxmlformats.org/drawingml/2006/table">
            <a:tbl>
              <a:tblPr firstRow="1" firstCol="1" bandRow="1"/>
              <a:tblGrid>
                <a:gridCol w="2307777">
                  <a:extLst>
                    <a:ext uri="{9D8B030D-6E8A-4147-A177-3AD203B41FA5}">
                      <a16:colId xmlns:a16="http://schemas.microsoft.com/office/drawing/2014/main" xmlns="" val="2446633113"/>
                    </a:ext>
                  </a:extLst>
                </a:gridCol>
                <a:gridCol w="2404274">
                  <a:extLst>
                    <a:ext uri="{9D8B030D-6E8A-4147-A177-3AD203B41FA5}">
                      <a16:colId xmlns:a16="http://schemas.microsoft.com/office/drawing/2014/main" xmlns="" val="3431056567"/>
                    </a:ext>
                  </a:extLst>
                </a:gridCol>
                <a:gridCol w="198199">
                  <a:extLst>
                    <a:ext uri="{9D8B030D-6E8A-4147-A177-3AD203B41FA5}">
                      <a16:colId xmlns:a16="http://schemas.microsoft.com/office/drawing/2014/main" xmlns="" val="4278092384"/>
                    </a:ext>
                  </a:extLst>
                </a:gridCol>
                <a:gridCol w="198199">
                  <a:extLst>
                    <a:ext uri="{9D8B030D-6E8A-4147-A177-3AD203B41FA5}">
                      <a16:colId xmlns:a16="http://schemas.microsoft.com/office/drawing/2014/main" xmlns="" val="862170806"/>
                    </a:ext>
                  </a:extLst>
                </a:gridCol>
              </a:tblGrid>
              <a:tr h="12097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2050816437"/>
                  </a:ext>
                </a:extLst>
              </a:tr>
              <a:tr h="545741">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Duración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16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541280225"/>
                  </a:ext>
                </a:extLst>
              </a:tr>
              <a:tr h="510443">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Inicio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5-abril-2018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69646266"/>
                  </a:ext>
                </a:extLst>
              </a:tr>
              <a:tr h="622741">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Finalización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30-agosto-2019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3768080307"/>
                  </a:ext>
                </a:extLst>
              </a:tr>
              <a:tr h="521875">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Presupuesto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$2´098.992.780</a:t>
                      </a: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28240374"/>
                  </a:ext>
                </a:extLst>
              </a:tr>
            </a:tbl>
          </a:graphicData>
        </a:graphic>
      </p:graphicFrame>
      <p:sp>
        <p:nvSpPr>
          <p:cNvPr id="4" name="Rectángulo 3"/>
          <p:cNvSpPr/>
          <p:nvPr/>
        </p:nvSpPr>
        <p:spPr>
          <a:xfrm>
            <a:off x="524256" y="189637"/>
            <a:ext cx="9436608" cy="1338828"/>
          </a:xfrm>
          <a:prstGeom prst="rect">
            <a:avLst/>
          </a:prstGeom>
        </p:spPr>
        <p:txBody>
          <a:bodyPr wrap="square">
            <a:spAutoFit/>
          </a:bodyPr>
          <a:lstStyle/>
          <a:p>
            <a:pPr algn="ctr"/>
            <a:r>
              <a:rPr lang="es-ES" sz="2700" b="1" dirty="0">
                <a:solidFill>
                  <a:schemeClr val="tx1">
                    <a:lumMod val="75000"/>
                    <a:lumOff val="25000"/>
                  </a:schemeClr>
                </a:solidFill>
                <a:effectLst>
                  <a:outerShdw blurRad="38100" dist="38100" dir="2700000" algn="tl">
                    <a:srgbClr val="000000">
                      <a:alpha val="43137"/>
                    </a:srgbClr>
                  </a:outerShdw>
                </a:effectLst>
                <a:ea typeface="+mj-ea"/>
                <a:cs typeface="+mj-cs"/>
              </a:rPr>
              <a:t>Factibilidad y estudios y diseños de la intersección a desnivel Autopista Sur (NQS) con Avenida Bosa, en la ciudad de Bogotá D.C.</a:t>
            </a:r>
            <a:endParaRPr lang="es-CO" altLang="en-US" sz="2700" b="1" dirty="0">
              <a:solidFill>
                <a:schemeClr val="tx1">
                  <a:lumMod val="75000"/>
                  <a:lumOff val="25000"/>
                </a:schemeClr>
              </a:solidFill>
              <a:effectLst>
                <a:outerShdw blurRad="38100" dist="38100" dir="2700000" algn="tl">
                  <a:srgbClr val="000000">
                    <a:alpha val="43137"/>
                  </a:srgbClr>
                </a:outerShdw>
              </a:effectLst>
              <a:ea typeface="+mj-ea"/>
              <a:cs typeface="+mj-cs"/>
            </a:endParaRPr>
          </a:p>
        </p:txBody>
      </p:sp>
      <p:sp>
        <p:nvSpPr>
          <p:cNvPr id="11" name="Marcador de texto 2"/>
          <p:cNvSpPr txBox="1">
            <a:spLocks/>
          </p:cNvSpPr>
          <p:nvPr/>
        </p:nvSpPr>
        <p:spPr>
          <a:xfrm>
            <a:off x="1025396" y="1683651"/>
            <a:ext cx="6993194" cy="766763"/>
          </a:xfrm>
          <a:prstGeom prst="rect">
            <a:avLst/>
          </a:prstGeom>
        </p:spPr>
        <p:txBody>
          <a:bodyPr vert="horz" lIns="91440" tIns="45720" rIns="91440" bIns="45720" rtlCol="0">
            <a:normAutofit fontScale="85000" lnSpcReduction="20000"/>
          </a:bodyPr>
          <a:lstStyle>
            <a:lvl1pPr marL="228600" indent="-228600" algn="just" defTabSz="914400" rtl="0" eaLnBrk="1" latinLnBrk="0" hangingPunct="1">
              <a:lnSpc>
                <a:spcPct val="90000"/>
              </a:lnSpc>
              <a:spcBef>
                <a:spcPts val="1000"/>
              </a:spcBef>
              <a:buClr>
                <a:srgbClr val="A9B918"/>
              </a:buClr>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Clr>
                <a:srgbClr val="A9B918"/>
              </a:buClr>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rgbClr val="A9B918"/>
              </a:buClr>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Contrato IDU 1507 de 2017</a:t>
            </a:r>
          </a:p>
          <a:p>
            <a:r>
              <a:rPr lang="es-CO" dirty="0"/>
              <a:t>Contratista Integral S.A.</a:t>
            </a:r>
          </a:p>
        </p:txBody>
      </p:sp>
    </p:spTree>
    <p:extLst>
      <p:ext uri="{BB962C8B-B14F-4D97-AF65-F5344CB8AC3E}">
        <p14:creationId xmlns:p14="http://schemas.microsoft.com/office/powerpoint/2010/main" val="191927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140" y="1175133"/>
            <a:ext cx="7783286" cy="1325563"/>
          </a:xfrm>
        </p:spPr>
        <p:txBody>
          <a:bodyPr>
            <a:noAutofit/>
          </a:bodyPr>
          <a:lstStyle/>
          <a:p>
            <a:r>
              <a:rPr lang="es-MX" sz="2700" dirty="0">
                <a:solidFill>
                  <a:schemeClr val="tx1">
                    <a:lumMod val="75000"/>
                    <a:lumOff val="25000"/>
                  </a:schemeClr>
                </a:solidFill>
              </a:rPr>
              <a:t>Construcción para la adecuación al sistema Transmilenio de la Troncal Av. Ciudad de Cali.</a:t>
            </a:r>
            <a:br>
              <a:rPr lang="es-MX" sz="2700" dirty="0">
                <a:solidFill>
                  <a:schemeClr val="tx1">
                    <a:lumMod val="75000"/>
                    <a:lumOff val="25000"/>
                  </a:schemeClr>
                </a:solidFill>
              </a:rPr>
            </a:br>
            <a:r>
              <a:rPr lang="es-MX" sz="2700" dirty="0">
                <a:solidFill>
                  <a:schemeClr val="tx1">
                    <a:lumMod val="75000"/>
                    <a:lumOff val="25000"/>
                  </a:schemeClr>
                </a:solidFill>
              </a:rPr>
              <a:t>Grupo 1: Entre Avenida Circunvalar del Sur y la Avenida Bosa</a:t>
            </a:r>
            <a:endParaRPr lang="es-CO" sz="2700" dirty="0"/>
          </a:p>
        </p:txBody>
      </p:sp>
      <p:sp>
        <p:nvSpPr>
          <p:cNvPr id="3" name="Marcador de texto 2"/>
          <p:cNvSpPr>
            <a:spLocks noGrp="1"/>
          </p:cNvSpPr>
          <p:nvPr>
            <p:ph type="body" sz="quarter" idx="4294967295"/>
          </p:nvPr>
        </p:nvSpPr>
        <p:spPr>
          <a:xfrm>
            <a:off x="501140" y="2500696"/>
            <a:ext cx="6993194" cy="766763"/>
          </a:xfrm>
          <a:prstGeom prst="rect">
            <a:avLst/>
          </a:prstGeom>
        </p:spPr>
        <p:txBody>
          <a:bodyPr/>
          <a:lstStyle/>
          <a:p>
            <a:r>
              <a:rPr lang="es-CO" dirty="0"/>
              <a:t>Contrato IDU 1646 de 2020</a:t>
            </a:r>
          </a:p>
          <a:p>
            <a:r>
              <a:rPr lang="es-CO" dirty="0"/>
              <a:t>Contratista Conexión 20</a:t>
            </a:r>
          </a:p>
        </p:txBody>
      </p:sp>
      <p:pic>
        <p:nvPicPr>
          <p:cNvPr id="5" name="Imagen 4">
            <a:extLst>
              <a:ext uri="{FF2B5EF4-FFF2-40B4-BE49-F238E27FC236}">
                <a16:creationId xmlns:a16="http://schemas.microsoft.com/office/drawing/2014/main" xmlns="" id="{FFA7A91C-624B-4780-8975-0DE8DD0DA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140" y="160199"/>
            <a:ext cx="2539467" cy="77691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29500749"/>
              </p:ext>
            </p:extLst>
          </p:nvPr>
        </p:nvGraphicFramePr>
        <p:xfrm>
          <a:off x="400536" y="3636634"/>
          <a:ext cx="9987048" cy="2656371"/>
        </p:xfrm>
        <a:graphic>
          <a:graphicData uri="http://schemas.openxmlformats.org/drawingml/2006/table">
            <a:tbl>
              <a:tblPr firstRow="1" firstCol="1" bandRow="1"/>
              <a:tblGrid>
                <a:gridCol w="2428008">
                  <a:extLst>
                    <a:ext uri="{9D8B030D-6E8A-4147-A177-3AD203B41FA5}">
                      <a16:colId xmlns:a16="http://schemas.microsoft.com/office/drawing/2014/main" xmlns="" val="2446633113"/>
                    </a:ext>
                  </a:extLst>
                </a:gridCol>
                <a:gridCol w="2731008">
                  <a:extLst>
                    <a:ext uri="{9D8B030D-6E8A-4147-A177-3AD203B41FA5}">
                      <a16:colId xmlns:a16="http://schemas.microsoft.com/office/drawing/2014/main" xmlns="" val="3431056567"/>
                    </a:ext>
                  </a:extLst>
                </a:gridCol>
                <a:gridCol w="2670048">
                  <a:extLst>
                    <a:ext uri="{9D8B030D-6E8A-4147-A177-3AD203B41FA5}">
                      <a16:colId xmlns:a16="http://schemas.microsoft.com/office/drawing/2014/main" xmlns="" val="4278092384"/>
                    </a:ext>
                  </a:extLst>
                </a:gridCol>
                <a:gridCol w="2157984">
                  <a:extLst>
                    <a:ext uri="{9D8B030D-6E8A-4147-A177-3AD203B41FA5}">
                      <a16:colId xmlns:a16="http://schemas.microsoft.com/office/drawing/2014/main" xmlns="" val="862170806"/>
                    </a:ext>
                  </a:extLst>
                </a:gridCol>
              </a:tblGrid>
              <a:tr h="5398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Pre construcción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Construcción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Mantenimiento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2050816437"/>
                  </a:ext>
                </a:extLst>
              </a:tr>
              <a:tr h="40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Duración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6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18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60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541280225"/>
                  </a:ext>
                </a:extLst>
              </a:tr>
              <a:tr h="430239">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Inicio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26-ene-2021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26-jul-2021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26-ene-2023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69646266"/>
                  </a:ext>
                </a:extLst>
              </a:tr>
              <a:tr h="599304">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Finalización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25-jul-2021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25-ene-2023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25-ene-2028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3768080307"/>
                  </a:ext>
                </a:extLst>
              </a:tr>
              <a:tr h="684806">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Presupuesto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$141´226.481.736</a:t>
                      </a: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28240374"/>
                  </a:ext>
                </a:extLst>
              </a:tr>
            </a:tbl>
          </a:graphicData>
        </a:graphic>
      </p:graphicFrame>
    </p:spTree>
    <p:extLst>
      <p:ext uri="{BB962C8B-B14F-4D97-AF65-F5344CB8AC3E}">
        <p14:creationId xmlns:p14="http://schemas.microsoft.com/office/powerpoint/2010/main" val="255320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9376627" y="152195"/>
            <a:ext cx="2539204" cy="777308"/>
          </a:xfrm>
          <a:prstGeom prst="rect">
            <a:avLst/>
          </a:prstGeom>
        </p:spPr>
      </p:pic>
      <p:sp>
        <p:nvSpPr>
          <p:cNvPr id="9" name="1 CuadroTexto">
            <a:extLst>
              <a:ext uri="{FF2B5EF4-FFF2-40B4-BE49-F238E27FC236}">
                <a16:creationId xmlns:a16="http://schemas.microsoft.com/office/drawing/2014/main" xmlns="" id="{F46FB1DE-9DAE-4FD3-BC50-16EFA6837B5E}"/>
              </a:ext>
            </a:extLst>
          </p:cNvPr>
          <p:cNvSpPr txBox="1">
            <a:spLocks noChangeArrowheads="1"/>
          </p:cNvSpPr>
          <p:nvPr/>
        </p:nvSpPr>
        <p:spPr bwMode="auto">
          <a:xfrm>
            <a:off x="5248588" y="1582458"/>
            <a:ext cx="571321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Tx/>
              <a:buNone/>
            </a:pPr>
            <a:r>
              <a:rPr lang="es-CO" altLang="es-MX" sz="2200" b="1" dirty="0">
                <a:latin typeface="+mj-lt"/>
                <a:ea typeface="Verdana" panose="020B0604030504040204" pitchFamily="34" charset="0"/>
                <a:cs typeface="Verdana" panose="020B0604030504040204" pitchFamily="34" charset="0"/>
              </a:rPr>
              <a:t>Línea de Atención al Ciudadano. </a:t>
            </a:r>
          </a:p>
          <a:p>
            <a:pPr fontAlgn="ctr">
              <a:lnSpc>
                <a:spcPct val="100000"/>
              </a:lnSpc>
              <a:spcBef>
                <a:spcPct val="0"/>
              </a:spcBef>
              <a:buFontTx/>
              <a:buNone/>
            </a:pPr>
            <a:r>
              <a:rPr lang="es-CO" altLang="es-MX" sz="2200" b="1" dirty="0">
                <a:latin typeface="+mj-lt"/>
                <a:ea typeface="Verdana" panose="020B0604030504040204" pitchFamily="34" charset="0"/>
                <a:cs typeface="Verdana" panose="020B0604030504040204" pitchFamily="34" charset="0"/>
              </a:rPr>
              <a:t>Dirección: </a:t>
            </a:r>
            <a:r>
              <a:rPr lang="es-CO" altLang="es-MX" sz="2200" dirty="0">
                <a:latin typeface="+mj-lt"/>
                <a:ea typeface="Verdana" panose="020B0604030504040204" pitchFamily="34" charset="0"/>
                <a:cs typeface="Verdana" panose="020B0604030504040204" pitchFamily="34" charset="0"/>
              </a:rPr>
              <a:t>Carrera 82 A No 69 A - 84</a:t>
            </a:r>
            <a:endParaRPr lang="es-CO" altLang="es-MX" sz="2200" b="1" dirty="0">
              <a:latin typeface="+mj-lt"/>
              <a:ea typeface="Verdana" panose="020B0604030504040204" pitchFamily="34" charset="0"/>
              <a:cs typeface="Verdana" panose="020B0604030504040204" pitchFamily="34" charset="0"/>
            </a:endParaRPr>
          </a:p>
          <a:p>
            <a:pPr algn="just" fontAlgn="ctr">
              <a:lnSpc>
                <a:spcPct val="100000"/>
              </a:lnSpc>
              <a:spcBef>
                <a:spcPct val="0"/>
              </a:spcBef>
              <a:buFontTx/>
              <a:buNone/>
            </a:pPr>
            <a:r>
              <a:rPr lang="es-CO" altLang="es-MX" sz="2200" b="1" dirty="0">
                <a:latin typeface="+mj-lt"/>
                <a:ea typeface="Verdana" panose="020B0604030504040204" pitchFamily="34" charset="0"/>
                <a:cs typeface="Verdana" panose="020B0604030504040204" pitchFamily="34" charset="0"/>
              </a:rPr>
              <a:t>Horario: </a:t>
            </a:r>
            <a:r>
              <a:rPr lang="es-CO" altLang="es-MX" sz="2200" dirty="0">
                <a:latin typeface="+mj-lt"/>
                <a:ea typeface="Verdana" panose="020B0604030504040204" pitchFamily="34" charset="0"/>
                <a:cs typeface="Verdana" panose="020B0604030504040204" pitchFamily="34" charset="0"/>
              </a:rPr>
              <a:t>lunes a viernes de 8:00 a.m. a 12 m y de 1:00 p.m. a 5:00 pm. </a:t>
            </a:r>
          </a:p>
          <a:p>
            <a:pPr fontAlgn="ctr">
              <a:lnSpc>
                <a:spcPct val="100000"/>
              </a:lnSpc>
              <a:spcBef>
                <a:spcPct val="0"/>
              </a:spcBef>
              <a:buFontTx/>
              <a:buNone/>
            </a:pPr>
            <a:r>
              <a:rPr lang="es-CO" altLang="es-MX" sz="2200" b="1" dirty="0">
                <a:latin typeface="+mj-lt"/>
                <a:ea typeface="Verdana" panose="020B0604030504040204" pitchFamily="34" charset="0"/>
                <a:cs typeface="Verdana" panose="020B0604030504040204" pitchFamily="34" charset="0"/>
              </a:rPr>
              <a:t>Teléfono:   </a:t>
            </a:r>
            <a:r>
              <a:rPr lang="es-ES" altLang="es-MX" sz="2200" dirty="0">
                <a:latin typeface="+mj-lt"/>
                <a:ea typeface="Verdana" panose="020B0604030504040204" pitchFamily="34" charset="0"/>
                <a:cs typeface="Verdana" panose="020B0604030504040204" pitchFamily="34" charset="0"/>
              </a:rPr>
              <a:t>7032921 - 3162687806.</a:t>
            </a:r>
            <a:endParaRPr lang="es-CO" altLang="es-MX" sz="2200" dirty="0">
              <a:latin typeface="+mj-lt"/>
              <a:ea typeface="Verdana" panose="020B0604030504040204" pitchFamily="34" charset="0"/>
              <a:cs typeface="Verdana" panose="020B0604030504040204" pitchFamily="34" charset="0"/>
            </a:endParaRPr>
          </a:p>
          <a:p>
            <a:pPr fontAlgn="ctr">
              <a:lnSpc>
                <a:spcPct val="100000"/>
              </a:lnSpc>
              <a:spcBef>
                <a:spcPct val="0"/>
              </a:spcBef>
              <a:buFontTx/>
              <a:buNone/>
            </a:pPr>
            <a:r>
              <a:rPr lang="es-CO" altLang="es-MX" sz="2200" b="1" dirty="0">
                <a:latin typeface="+mj-lt"/>
                <a:ea typeface="Verdana" panose="020B0604030504040204" pitchFamily="34" charset="0"/>
                <a:cs typeface="Verdana" panose="020B0604030504040204" pitchFamily="34" charset="0"/>
              </a:rPr>
              <a:t>Correo electrónico:</a:t>
            </a:r>
          </a:p>
          <a:p>
            <a:pPr fontAlgn="ctr">
              <a:lnSpc>
                <a:spcPct val="100000"/>
              </a:lnSpc>
              <a:spcBef>
                <a:spcPct val="0"/>
              </a:spcBef>
              <a:buFontTx/>
              <a:buNone/>
            </a:pPr>
            <a:r>
              <a:rPr lang="es-CO" altLang="es-MX" sz="2200" b="1" u="sng" dirty="0">
                <a:latin typeface="+mj-lt"/>
                <a:ea typeface="Verdana" panose="020B0604030504040204" pitchFamily="34" charset="0"/>
                <a:cs typeface="Verdana" panose="020B0604030504040204" pitchFamily="34" charset="0"/>
              </a:rPr>
              <a:t>socialidu1646@gmail.com</a:t>
            </a:r>
          </a:p>
          <a:p>
            <a:pPr fontAlgn="ctr">
              <a:lnSpc>
                <a:spcPct val="100000"/>
              </a:lnSpc>
              <a:spcBef>
                <a:spcPct val="0"/>
              </a:spcBef>
              <a:buFontTx/>
              <a:buNone/>
            </a:pPr>
            <a:r>
              <a:rPr lang="es-CO" altLang="es-MX" sz="2200" dirty="0">
                <a:latin typeface="+mj-lt"/>
                <a:ea typeface="Verdana" panose="020B0604030504040204" pitchFamily="34" charset="0"/>
                <a:cs typeface="Verdana" panose="020B0604030504040204" pitchFamily="34" charset="0"/>
              </a:rPr>
              <a:t> </a:t>
            </a:r>
          </a:p>
          <a:p>
            <a:pPr fontAlgn="ctr">
              <a:lnSpc>
                <a:spcPct val="100000"/>
              </a:lnSpc>
              <a:spcBef>
                <a:spcPct val="0"/>
              </a:spcBef>
              <a:buFontTx/>
              <a:buNone/>
            </a:pPr>
            <a:r>
              <a:rPr lang="es-CO" altLang="es-MX" sz="2200" b="1" dirty="0">
                <a:latin typeface="+mj-lt"/>
                <a:ea typeface="Verdana" panose="020B0604030504040204" pitchFamily="34" charset="0"/>
                <a:cs typeface="Verdana" panose="020B0604030504040204" pitchFamily="34" charset="0"/>
              </a:rPr>
              <a:t>Especialistas Responsables: </a:t>
            </a:r>
          </a:p>
          <a:p>
            <a:pPr fontAlgn="ctr">
              <a:lnSpc>
                <a:spcPct val="100000"/>
              </a:lnSpc>
              <a:spcBef>
                <a:spcPct val="0"/>
              </a:spcBef>
              <a:buFontTx/>
              <a:buNone/>
            </a:pPr>
            <a:endParaRPr lang="es-CO" altLang="es-MX" sz="2200" b="1" dirty="0">
              <a:latin typeface="+mj-lt"/>
              <a:ea typeface="Verdana" panose="020B0604030504040204" pitchFamily="34" charset="0"/>
              <a:cs typeface="Verdana" panose="020B0604030504040204" pitchFamily="34" charset="0"/>
            </a:endParaRPr>
          </a:p>
          <a:p>
            <a:pPr fontAlgn="ctr">
              <a:lnSpc>
                <a:spcPct val="100000"/>
              </a:lnSpc>
              <a:spcBef>
                <a:spcPct val="0"/>
              </a:spcBef>
              <a:buFontTx/>
              <a:buNone/>
            </a:pPr>
            <a:r>
              <a:rPr lang="es-ES" altLang="es-MX" sz="2200" dirty="0">
                <a:latin typeface="+mj-lt"/>
                <a:ea typeface="Verdana" panose="020B0604030504040204" pitchFamily="34" charset="0"/>
                <a:cs typeface="Verdana" panose="020B0604030504040204" pitchFamily="34" charset="0"/>
              </a:rPr>
              <a:t>Contratista:       T.S. Zoraida Larrahondo Rico</a:t>
            </a:r>
          </a:p>
          <a:p>
            <a:pPr fontAlgn="ctr">
              <a:lnSpc>
                <a:spcPct val="100000"/>
              </a:lnSpc>
              <a:spcBef>
                <a:spcPct val="0"/>
              </a:spcBef>
              <a:buFontTx/>
              <a:buNone/>
            </a:pPr>
            <a:r>
              <a:rPr lang="es-ES" altLang="es-MX" sz="2200" dirty="0">
                <a:latin typeface="+mj-lt"/>
                <a:ea typeface="Verdana" panose="020B0604030504040204" pitchFamily="34" charset="0"/>
                <a:cs typeface="Verdana" panose="020B0604030504040204" pitchFamily="34" charset="0"/>
              </a:rPr>
              <a:t>Interventoría:    </a:t>
            </a:r>
            <a:r>
              <a:rPr lang="es-ES" altLang="es-MX" sz="2200" dirty="0" err="1">
                <a:latin typeface="+mj-lt"/>
                <a:ea typeface="Verdana" panose="020B0604030504040204" pitchFamily="34" charset="0"/>
                <a:cs typeface="Verdana" panose="020B0604030504040204" pitchFamily="34" charset="0"/>
              </a:rPr>
              <a:t>Ps</a:t>
            </a:r>
            <a:r>
              <a:rPr lang="es-ES" altLang="es-MX" sz="2200" dirty="0">
                <a:latin typeface="+mj-lt"/>
                <a:ea typeface="Verdana" panose="020B0604030504040204" pitchFamily="34" charset="0"/>
                <a:cs typeface="Verdana" panose="020B0604030504040204" pitchFamily="34" charset="0"/>
              </a:rPr>
              <a:t>. </a:t>
            </a:r>
            <a:r>
              <a:rPr lang="es-MX" altLang="es-MX" sz="2200" dirty="0">
                <a:latin typeface="+mj-lt"/>
                <a:ea typeface="Verdana" panose="020B0604030504040204" pitchFamily="34" charset="0"/>
                <a:cs typeface="Verdana" panose="020B0604030504040204" pitchFamily="34" charset="0"/>
              </a:rPr>
              <a:t>Cristina Amado Mateus</a:t>
            </a:r>
            <a:endParaRPr lang="es-CO" altLang="es-MX" sz="2200" dirty="0">
              <a:latin typeface="+mj-lt"/>
              <a:ea typeface="Verdana" panose="020B0604030504040204" pitchFamily="34" charset="0"/>
              <a:cs typeface="Verdana" panose="020B0604030504040204" pitchFamily="34" charset="0"/>
            </a:endParaRPr>
          </a:p>
          <a:p>
            <a:pPr>
              <a:lnSpc>
                <a:spcPct val="100000"/>
              </a:lnSpc>
              <a:spcBef>
                <a:spcPct val="0"/>
              </a:spcBef>
              <a:buFontTx/>
              <a:buNone/>
            </a:pPr>
            <a:r>
              <a:rPr lang="es-CO" altLang="es-MX" sz="2200" dirty="0">
                <a:latin typeface="+mj-lt"/>
                <a:ea typeface="Verdana" panose="020B0604030504040204" pitchFamily="34" charset="0"/>
                <a:cs typeface="Verdana" panose="020B0604030504040204" pitchFamily="34" charset="0"/>
              </a:rPr>
              <a:t>Coord. Social IDU: T.S. Maribel Ramos </a:t>
            </a:r>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01350" y="1582458"/>
            <a:ext cx="4162647" cy="4306714"/>
          </a:xfrm>
          <a:prstGeom prst="rect">
            <a:avLst/>
          </a:prstGeom>
        </p:spPr>
      </p:pic>
      <p:sp>
        <p:nvSpPr>
          <p:cNvPr id="10" name="Marcador de texto 1"/>
          <p:cNvSpPr>
            <a:spLocks noGrp="1"/>
          </p:cNvSpPr>
          <p:nvPr>
            <p:ph type="body" sz="quarter" idx="10"/>
          </p:nvPr>
        </p:nvSpPr>
        <p:spPr>
          <a:xfrm>
            <a:off x="1291494" y="359736"/>
            <a:ext cx="7914189" cy="362226"/>
          </a:xfrm>
        </p:spPr>
        <p:txBody>
          <a:bodyPr anchor="t">
            <a:noAutofit/>
          </a:bodyPr>
          <a:lstStyle/>
          <a:p>
            <a:r>
              <a:rPr lang="es-MX" sz="4400" dirty="0"/>
              <a:t>Punto IDU</a:t>
            </a:r>
            <a:endParaRPr lang="es-CO" sz="4400" dirty="0"/>
          </a:p>
        </p:txBody>
      </p:sp>
    </p:spTree>
    <p:extLst>
      <p:ext uri="{BB962C8B-B14F-4D97-AF65-F5344CB8AC3E}">
        <p14:creationId xmlns:p14="http://schemas.microsoft.com/office/powerpoint/2010/main" val="167264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140" y="1175133"/>
            <a:ext cx="8508748" cy="1325563"/>
          </a:xfrm>
        </p:spPr>
        <p:txBody>
          <a:bodyPr>
            <a:noAutofit/>
          </a:bodyPr>
          <a:lstStyle/>
          <a:p>
            <a:r>
              <a:rPr lang="es-MX" sz="2700" dirty="0">
                <a:solidFill>
                  <a:schemeClr val="tx1">
                    <a:lumMod val="75000"/>
                    <a:lumOff val="25000"/>
                  </a:schemeClr>
                </a:solidFill>
              </a:rPr>
              <a:t>Construcción para la adecuación al sistema Transmilenio de la Troncal Av. Ciudad de Cali.</a:t>
            </a:r>
            <a:br>
              <a:rPr lang="es-MX" sz="2700" dirty="0">
                <a:solidFill>
                  <a:schemeClr val="tx1">
                    <a:lumMod val="75000"/>
                    <a:lumOff val="25000"/>
                  </a:schemeClr>
                </a:solidFill>
              </a:rPr>
            </a:br>
            <a:r>
              <a:rPr lang="es-MX" sz="2700" dirty="0">
                <a:solidFill>
                  <a:schemeClr val="tx1">
                    <a:lumMod val="75000"/>
                    <a:lumOff val="25000"/>
                  </a:schemeClr>
                </a:solidFill>
              </a:rPr>
              <a:t>Grupo 2: Entre Avenida Bosa y la Avenida Villavicencio</a:t>
            </a:r>
            <a:endParaRPr lang="es-CO" sz="2700" dirty="0"/>
          </a:p>
        </p:txBody>
      </p:sp>
      <p:sp>
        <p:nvSpPr>
          <p:cNvPr id="3" name="Marcador de texto 2"/>
          <p:cNvSpPr>
            <a:spLocks noGrp="1"/>
          </p:cNvSpPr>
          <p:nvPr>
            <p:ph type="body" sz="quarter" idx="4294967295"/>
          </p:nvPr>
        </p:nvSpPr>
        <p:spPr>
          <a:xfrm>
            <a:off x="501140" y="2500696"/>
            <a:ext cx="6993194" cy="766763"/>
          </a:xfrm>
          <a:prstGeom prst="rect">
            <a:avLst/>
          </a:prstGeom>
        </p:spPr>
        <p:txBody>
          <a:bodyPr>
            <a:normAutofit fontScale="85000" lnSpcReduction="20000"/>
          </a:bodyPr>
          <a:lstStyle/>
          <a:p>
            <a:r>
              <a:rPr lang="es-CO" dirty="0"/>
              <a:t>Contrato IDU 1647 de 2020</a:t>
            </a:r>
          </a:p>
          <a:p>
            <a:r>
              <a:rPr lang="es-CO" dirty="0"/>
              <a:t>Contratista Consorcio Santa María 004</a:t>
            </a:r>
          </a:p>
        </p:txBody>
      </p:sp>
      <p:pic>
        <p:nvPicPr>
          <p:cNvPr id="5" name="Imagen 4">
            <a:extLst>
              <a:ext uri="{FF2B5EF4-FFF2-40B4-BE49-F238E27FC236}">
                <a16:creationId xmlns:a16="http://schemas.microsoft.com/office/drawing/2014/main" xmlns="" id="{FFA7A91C-624B-4780-8975-0DE8DD0DA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140" y="160199"/>
            <a:ext cx="2539467" cy="776919"/>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29500749"/>
              </p:ext>
            </p:extLst>
          </p:nvPr>
        </p:nvGraphicFramePr>
        <p:xfrm>
          <a:off x="400536" y="3636634"/>
          <a:ext cx="9987048" cy="2656371"/>
        </p:xfrm>
        <a:graphic>
          <a:graphicData uri="http://schemas.openxmlformats.org/drawingml/2006/table">
            <a:tbl>
              <a:tblPr firstRow="1" firstCol="1" bandRow="1"/>
              <a:tblGrid>
                <a:gridCol w="2428008">
                  <a:extLst>
                    <a:ext uri="{9D8B030D-6E8A-4147-A177-3AD203B41FA5}">
                      <a16:colId xmlns:a16="http://schemas.microsoft.com/office/drawing/2014/main" xmlns="" val="2446633113"/>
                    </a:ext>
                  </a:extLst>
                </a:gridCol>
                <a:gridCol w="2731008">
                  <a:extLst>
                    <a:ext uri="{9D8B030D-6E8A-4147-A177-3AD203B41FA5}">
                      <a16:colId xmlns:a16="http://schemas.microsoft.com/office/drawing/2014/main" xmlns="" val="3431056567"/>
                    </a:ext>
                  </a:extLst>
                </a:gridCol>
                <a:gridCol w="2670048">
                  <a:extLst>
                    <a:ext uri="{9D8B030D-6E8A-4147-A177-3AD203B41FA5}">
                      <a16:colId xmlns:a16="http://schemas.microsoft.com/office/drawing/2014/main" xmlns="" val="4278092384"/>
                    </a:ext>
                  </a:extLst>
                </a:gridCol>
                <a:gridCol w="2157984">
                  <a:extLst>
                    <a:ext uri="{9D8B030D-6E8A-4147-A177-3AD203B41FA5}">
                      <a16:colId xmlns:a16="http://schemas.microsoft.com/office/drawing/2014/main" xmlns="" val="862170806"/>
                    </a:ext>
                  </a:extLst>
                </a:gridCol>
              </a:tblGrid>
              <a:tr h="5398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Pre construcción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Construcción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Mantenimiento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2050816437"/>
                  </a:ext>
                </a:extLst>
              </a:tr>
              <a:tr h="40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Duración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6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18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60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541280225"/>
                  </a:ext>
                </a:extLst>
              </a:tr>
              <a:tr h="430239">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Inicio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26-ene-2021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26-jul-2021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26-ene-2023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69646266"/>
                  </a:ext>
                </a:extLst>
              </a:tr>
              <a:tr h="599304">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Finalización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25-jul-2021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25-ene-2023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25-ene-2028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3768080307"/>
                  </a:ext>
                </a:extLst>
              </a:tr>
              <a:tr h="684806">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Presupuesto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$141´226.481.736</a:t>
                      </a: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28240374"/>
                  </a:ext>
                </a:extLst>
              </a:tr>
            </a:tbl>
          </a:graphicData>
        </a:graphic>
      </p:graphicFrame>
    </p:spTree>
    <p:extLst>
      <p:ext uri="{BB962C8B-B14F-4D97-AF65-F5344CB8AC3E}">
        <p14:creationId xmlns:p14="http://schemas.microsoft.com/office/powerpoint/2010/main" val="104412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1458444" y="987727"/>
            <a:ext cx="7418439" cy="362226"/>
          </a:xfrm>
        </p:spPr>
        <p:txBody>
          <a:bodyPr>
            <a:normAutofit lnSpcReduction="10000"/>
          </a:bodyPr>
          <a:lstStyle/>
          <a:p>
            <a:r>
              <a:rPr lang="es-MX" dirty="0"/>
              <a:t>Programa de servicio a la ciudadanía</a:t>
            </a:r>
            <a:endParaRPr lang="es-CO" dirty="0"/>
          </a:p>
        </p:txBody>
      </p:sp>
      <p:sp>
        <p:nvSpPr>
          <p:cNvPr id="4" name="3 Marcador de texto"/>
          <p:cNvSpPr>
            <a:spLocks noGrp="1"/>
          </p:cNvSpPr>
          <p:nvPr>
            <p:ph type="body" sz="quarter" idx="11"/>
          </p:nvPr>
        </p:nvSpPr>
        <p:spPr>
          <a:xfrm>
            <a:off x="6255621" y="2630370"/>
            <a:ext cx="4229499" cy="1142777"/>
          </a:xfrm>
        </p:spPr>
        <p:txBody>
          <a:bodyPr/>
          <a:lstStyle/>
          <a:p>
            <a:r>
              <a:rPr lang="es-CO" sz="2400" dirty="0">
                <a:solidFill>
                  <a:srgbClr val="084356"/>
                </a:solidFill>
                <a:latin typeface="+mn-lt"/>
              </a:rPr>
              <a:t>Carrera 86C No. 51B-46 Sur. Barrio Betania</a:t>
            </a:r>
          </a:p>
          <a:p>
            <a:r>
              <a:rPr lang="es-MX" sz="2400" dirty="0">
                <a:solidFill>
                  <a:srgbClr val="084356"/>
                </a:solidFill>
                <a:latin typeface="+mn-lt"/>
              </a:rPr>
              <a:t>Horario de atención: </a:t>
            </a:r>
            <a:r>
              <a:rPr lang="es-CO" sz="2400" dirty="0">
                <a:solidFill>
                  <a:srgbClr val="084356"/>
                </a:solidFill>
                <a:latin typeface="+mn-lt"/>
              </a:rPr>
              <a:t>Lunes a viernes de 8:00 a.m. a 4:00 p.m. </a:t>
            </a:r>
          </a:p>
          <a:p>
            <a:r>
              <a:rPr lang="es-CO" sz="2400" dirty="0">
                <a:solidFill>
                  <a:srgbClr val="084356"/>
                </a:solidFill>
                <a:latin typeface="+mn-lt"/>
              </a:rPr>
              <a:t>Sábado: 8:00 a.m. a 1:00 p.m.</a:t>
            </a:r>
          </a:p>
        </p:txBody>
      </p:sp>
      <p:sp>
        <p:nvSpPr>
          <p:cNvPr id="5" name="4 Marcador de texto"/>
          <p:cNvSpPr>
            <a:spLocks noGrp="1"/>
          </p:cNvSpPr>
          <p:nvPr>
            <p:ph type="body" sz="quarter" idx="12"/>
          </p:nvPr>
        </p:nvSpPr>
        <p:spPr>
          <a:xfrm>
            <a:off x="6255621" y="1784223"/>
            <a:ext cx="4127500" cy="431800"/>
          </a:xfrm>
        </p:spPr>
        <p:txBody>
          <a:bodyPr/>
          <a:lstStyle/>
          <a:p>
            <a:r>
              <a:rPr lang="es-MX" dirty="0"/>
              <a:t>Ubicación Punto IDU</a:t>
            </a:r>
            <a:endParaRPr lang="es-CO" dirty="0"/>
          </a:p>
        </p:txBody>
      </p:sp>
      <p:sp>
        <p:nvSpPr>
          <p:cNvPr id="12" name="Título 2">
            <a:extLst>
              <a:ext uri="{FF2B5EF4-FFF2-40B4-BE49-F238E27FC236}">
                <a16:creationId xmlns:a16="http://schemas.microsoft.com/office/drawing/2014/main" xmlns="" id="{7EB847BE-81FE-794A-8520-E84377F2465C}"/>
              </a:ext>
            </a:extLst>
          </p:cNvPr>
          <p:cNvSpPr txBox="1">
            <a:spLocks/>
          </p:cNvSpPr>
          <p:nvPr/>
        </p:nvSpPr>
        <p:spPr>
          <a:xfrm>
            <a:off x="1430735" y="454202"/>
            <a:ext cx="8684447" cy="618876"/>
          </a:xfrm>
          <a:prstGeom prst="rect">
            <a:avLst/>
          </a:prstGeom>
        </p:spPr>
        <p:txBody>
          <a:bodyPr vert="horz" lIns="45720" tIns="22860" rIns="45720" bIns="22860" rtlCol="0" anchor="ctr">
            <a:normAutofit/>
          </a:bodyPr>
          <a:lstStyle>
            <a:lvl1pPr algn="l" defTabSz="1828709" rtl="0" eaLnBrk="1" latinLnBrk="0" hangingPunct="1">
              <a:lnSpc>
                <a:spcPct val="90000"/>
              </a:lnSpc>
              <a:spcBef>
                <a:spcPct val="0"/>
              </a:spcBef>
              <a:buNone/>
              <a:defRPr sz="4400" b="1" kern="1200" baseline="0">
                <a:solidFill>
                  <a:srgbClr val="094456"/>
                </a:solidFill>
                <a:latin typeface="+mn-lt"/>
                <a:ea typeface="+mj-ea"/>
                <a:cs typeface="+mj-cs"/>
              </a:defRPr>
            </a:lvl1pPr>
          </a:lstStyle>
          <a:p>
            <a:r>
              <a:rPr lang="es-CO" sz="2200" dirty="0"/>
              <a:t>PLAN DE DIÁLOGO CIUDADANO Y COMUNICACIÓN ESTRATÉGICA </a:t>
            </a:r>
          </a:p>
        </p:txBody>
      </p:sp>
      <p:pic>
        <p:nvPicPr>
          <p:cNvPr id="6" name="Imagen 5"/>
          <p:cNvPicPr>
            <a:picLocks noChangeAspect="1"/>
          </p:cNvPicPr>
          <p:nvPr/>
        </p:nvPicPr>
        <p:blipFill>
          <a:blip r:embed="rId2"/>
          <a:stretch>
            <a:fillRect/>
          </a:stretch>
        </p:blipFill>
        <p:spPr>
          <a:xfrm>
            <a:off x="1266345" y="1883478"/>
            <a:ext cx="4891740" cy="3197394"/>
          </a:xfrm>
          <a:prstGeom prst="rect">
            <a:avLst/>
          </a:prstGeom>
        </p:spPr>
      </p:pic>
    </p:spTree>
    <p:extLst>
      <p:ext uri="{BB962C8B-B14F-4D97-AF65-F5344CB8AC3E}">
        <p14:creationId xmlns:p14="http://schemas.microsoft.com/office/powerpoint/2010/main" val="284876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341099"/>
            <a:ext cx="1246196" cy="6821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42640" tIns="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8" name="Título 1"/>
          <p:cNvSpPr>
            <a:spLocks noGrp="1"/>
          </p:cNvSpPr>
          <p:nvPr>
            <p:ph type="title"/>
          </p:nvPr>
        </p:nvSpPr>
        <p:spPr>
          <a:xfrm>
            <a:off x="1147316" y="422168"/>
            <a:ext cx="8508748" cy="1325563"/>
          </a:xfrm>
        </p:spPr>
        <p:txBody>
          <a:bodyPr>
            <a:noAutofit/>
          </a:bodyPr>
          <a:lstStyle/>
          <a:p>
            <a:r>
              <a:rPr lang="es-MX" sz="2700" dirty="0">
                <a:solidFill>
                  <a:schemeClr val="tx1">
                    <a:lumMod val="75000"/>
                    <a:lumOff val="25000"/>
                  </a:schemeClr>
                </a:solidFill>
              </a:rPr>
              <a:t>Construcción de la Avenida Bosa desde la Av. Ciudad de Cali hasta la Avenida </a:t>
            </a:r>
            <a:r>
              <a:rPr lang="es-MX" sz="2700" dirty="0" err="1">
                <a:solidFill>
                  <a:schemeClr val="tx1">
                    <a:lumMod val="75000"/>
                    <a:lumOff val="25000"/>
                  </a:schemeClr>
                </a:solidFill>
              </a:rPr>
              <a:t>Tintal</a:t>
            </a:r>
            <a:r>
              <a:rPr lang="es-MX" sz="2700" dirty="0">
                <a:solidFill>
                  <a:schemeClr val="tx1">
                    <a:lumMod val="75000"/>
                    <a:lumOff val="25000"/>
                  </a:schemeClr>
                </a:solidFill>
              </a:rPr>
              <a:t>, Grupo 5.</a:t>
            </a:r>
            <a:endParaRPr lang="es-CO" sz="2700" dirty="0"/>
          </a:p>
        </p:txBody>
      </p:sp>
      <p:sp>
        <p:nvSpPr>
          <p:cNvPr id="9" name="Marcador de texto 2"/>
          <p:cNvSpPr txBox="1">
            <a:spLocks/>
          </p:cNvSpPr>
          <p:nvPr/>
        </p:nvSpPr>
        <p:spPr>
          <a:xfrm>
            <a:off x="1147316" y="1574104"/>
            <a:ext cx="10069324" cy="766763"/>
          </a:xfrm>
          <a:prstGeom prst="rect">
            <a:avLst/>
          </a:prstGeom>
        </p:spPr>
        <p:txBody>
          <a:bodyPr vert="horz" lIns="91440" tIns="45720" rIns="91440" bIns="45720" rtlCol="0">
            <a:noAutofit/>
          </a:bodyPr>
          <a:lstStyle>
            <a:lvl1pPr marL="228600" indent="-228600" algn="just" defTabSz="914400" rtl="0" eaLnBrk="1" latinLnBrk="0" hangingPunct="1">
              <a:lnSpc>
                <a:spcPct val="90000"/>
              </a:lnSpc>
              <a:spcBef>
                <a:spcPts val="1000"/>
              </a:spcBef>
              <a:buClr>
                <a:srgbClr val="A9B918"/>
              </a:buClr>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Clr>
                <a:srgbClr val="A9B918"/>
              </a:buClr>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rgbClr val="A9B918"/>
              </a:buClr>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rgbClr val="A9B91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000" dirty="0"/>
              <a:t>Contrato IDU 1533 de 2018</a:t>
            </a:r>
          </a:p>
          <a:p>
            <a:r>
              <a:rPr lang="es-CO" sz="2000" dirty="0"/>
              <a:t>Contratista: Del 31 de enero al 24 de julio de 2019: Consorcio Galán-Vega.</a:t>
            </a:r>
          </a:p>
          <a:p>
            <a:pPr marL="0" indent="0">
              <a:buNone/>
            </a:pPr>
            <a:r>
              <a:rPr lang="es-CO" sz="2000" dirty="0"/>
              <a:t>	          Del 25 de julio de 2019 al 24 de junio de 2021: Pavimentos Colombia S.A.S.</a:t>
            </a:r>
          </a:p>
        </p:txBody>
      </p:sp>
      <p:graphicFrame>
        <p:nvGraphicFramePr>
          <p:cNvPr id="10" name="Tabla 9"/>
          <p:cNvGraphicFramePr>
            <a:graphicFrameLocks noGrp="1"/>
          </p:cNvGraphicFramePr>
          <p:nvPr>
            <p:extLst>
              <p:ext uri="{D42A27DB-BD31-4B8C-83A1-F6EECF244321}">
                <p14:modId xmlns:p14="http://schemas.microsoft.com/office/powerpoint/2010/main" val="3370621528"/>
              </p:ext>
            </p:extLst>
          </p:nvPr>
        </p:nvGraphicFramePr>
        <p:xfrm>
          <a:off x="1719072" y="3161146"/>
          <a:ext cx="7817959" cy="2788587"/>
        </p:xfrm>
        <a:graphic>
          <a:graphicData uri="http://schemas.openxmlformats.org/drawingml/2006/table">
            <a:tbl>
              <a:tblPr firstRow="1" firstCol="1" bandRow="1"/>
              <a:tblGrid>
                <a:gridCol w="2350250">
                  <a:extLst>
                    <a:ext uri="{9D8B030D-6E8A-4147-A177-3AD203B41FA5}">
                      <a16:colId xmlns:a16="http://schemas.microsoft.com/office/drawing/2014/main" xmlns="" val="2446633113"/>
                    </a:ext>
                  </a:extLst>
                </a:gridCol>
                <a:gridCol w="2682513">
                  <a:extLst>
                    <a:ext uri="{9D8B030D-6E8A-4147-A177-3AD203B41FA5}">
                      <a16:colId xmlns:a16="http://schemas.microsoft.com/office/drawing/2014/main" xmlns="" val="3431056567"/>
                    </a:ext>
                  </a:extLst>
                </a:gridCol>
                <a:gridCol w="2622636">
                  <a:extLst>
                    <a:ext uri="{9D8B030D-6E8A-4147-A177-3AD203B41FA5}">
                      <a16:colId xmlns:a16="http://schemas.microsoft.com/office/drawing/2014/main" xmlns="" val="4278092384"/>
                    </a:ext>
                  </a:extLst>
                </a:gridCol>
                <a:gridCol w="162560">
                  <a:extLst>
                    <a:ext uri="{9D8B030D-6E8A-4147-A177-3AD203B41FA5}">
                      <a16:colId xmlns:a16="http://schemas.microsoft.com/office/drawing/2014/main" xmlns="" val="862170806"/>
                    </a:ext>
                  </a:extLst>
                </a:gridCol>
              </a:tblGrid>
              <a:tr h="5398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Pre construcción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r>
                        <a:rPr lang="es-CO" sz="2400" dirty="0">
                          <a:effectLst/>
                        </a:rPr>
                        <a:t>Construcción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2050816437"/>
                  </a:ext>
                </a:extLst>
              </a:tr>
              <a:tr h="402128">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Duración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7 meses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18 meses + 68 días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541280225"/>
                  </a:ext>
                </a:extLst>
              </a:tr>
              <a:tr h="430239">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Inicio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31-ene-2019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2-sep-2019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4169646266"/>
                  </a:ext>
                </a:extLst>
              </a:tr>
              <a:tr h="599304">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Fecha Finalización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25-jul-2021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s-CO" sz="2400" dirty="0">
                          <a:effectLst/>
                        </a:rPr>
                        <a:t>27-sep-2021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3768080307"/>
                  </a:ext>
                </a:extLst>
              </a:tr>
              <a:tr h="684806">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nSpc>
                          <a:spcPct val="100000"/>
                        </a:lnSpc>
                        <a:spcAft>
                          <a:spcPts val="0"/>
                        </a:spcAft>
                      </a:pPr>
                      <a:r>
                        <a:rPr lang="es-CO" sz="2400" dirty="0">
                          <a:effectLst/>
                        </a:rPr>
                        <a:t>Presupuesto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70AD47"/>
                      </a:solid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00000"/>
                        </a:lnSpc>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$70´253.268.916</a:t>
                      </a:r>
                    </a:p>
                  </a:txBody>
                  <a:tcPr marL="68580" marR="68580" marT="0" marB="0" anchor="ctr">
                    <a:lnL>
                      <a:noFill/>
                    </a:lnL>
                    <a:lnR w="12700" cmpd="sng">
                      <a:solidFill>
                        <a:srgbClr val="70AD47"/>
                      </a:solidFill>
                    </a:lnR>
                    <a:lnT w="12700" cmpd="sng">
                      <a:solidFill>
                        <a:srgbClr val="70AD47"/>
                      </a:solidFill>
                    </a:lnT>
                    <a:lnB w="12700" cmpd="sng">
                      <a:solidFill>
                        <a:srgbClr val="70AD47"/>
                      </a:solidFill>
                    </a:lnB>
                    <a:lnTlToBr w="12700" cmpd="sng">
                      <a:noFill/>
                      <a:prstDash val="solid"/>
                    </a:lnTlToBr>
                    <a:lnBlToTr w="12700" cmpd="sng">
                      <a:noFill/>
                      <a:prstDash val="solid"/>
                    </a:lnBlToTr>
                    <a:solidFill>
                      <a:sysClr val="window" lastClr="FFFFFF"/>
                    </a:solidFill>
                  </a:tcP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28240374"/>
                  </a:ext>
                </a:extLst>
              </a:tr>
            </a:tbl>
          </a:graphicData>
        </a:graphic>
      </p:graphicFrame>
    </p:spTree>
    <p:extLst>
      <p:ext uri="{BB962C8B-B14F-4D97-AF65-F5344CB8AC3E}">
        <p14:creationId xmlns:p14="http://schemas.microsoft.com/office/powerpoint/2010/main" val="112000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5" name="Google Shape;65;p9"/>
          <p:cNvSpPr/>
          <p:nvPr/>
        </p:nvSpPr>
        <p:spPr>
          <a:xfrm>
            <a:off x="9719353" y="6739847"/>
            <a:ext cx="750013" cy="11815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1"/>
            <a:ext cx="12192000" cy="6930189"/>
          </a:xfrm>
          <a:prstGeom prst="rect">
            <a:avLst/>
          </a:prstGeom>
        </p:spPr>
      </p:pic>
    </p:spTree>
    <p:extLst>
      <p:ext uri="{BB962C8B-B14F-4D97-AF65-F5344CB8AC3E}">
        <p14:creationId xmlns:p14="http://schemas.microsoft.com/office/powerpoint/2010/main" val="71938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1458444" y="987727"/>
            <a:ext cx="7418439" cy="362226"/>
          </a:xfrm>
        </p:spPr>
        <p:txBody>
          <a:bodyPr>
            <a:normAutofit lnSpcReduction="10000"/>
          </a:bodyPr>
          <a:lstStyle/>
          <a:p>
            <a:r>
              <a:rPr lang="es-MX" dirty="0"/>
              <a:t>Programa de servicio a la ciudadanía</a:t>
            </a:r>
            <a:endParaRPr lang="es-CO" dirty="0"/>
          </a:p>
        </p:txBody>
      </p:sp>
      <p:sp>
        <p:nvSpPr>
          <p:cNvPr id="4" name="3 Marcador de texto"/>
          <p:cNvSpPr>
            <a:spLocks noGrp="1"/>
          </p:cNvSpPr>
          <p:nvPr>
            <p:ph type="body" sz="quarter" idx="11"/>
          </p:nvPr>
        </p:nvSpPr>
        <p:spPr>
          <a:xfrm>
            <a:off x="5898198" y="2650293"/>
            <a:ext cx="5095131" cy="1142777"/>
          </a:xfrm>
        </p:spPr>
        <p:txBody>
          <a:bodyPr/>
          <a:lstStyle/>
          <a:p>
            <a:r>
              <a:rPr lang="es-CO" sz="2400" dirty="0">
                <a:solidFill>
                  <a:srgbClr val="084356"/>
                </a:solidFill>
                <a:latin typeface="+mn-lt"/>
              </a:rPr>
              <a:t>Transversal 87 A No. 59-10 Sur. Barrio Bosa Nova</a:t>
            </a:r>
          </a:p>
          <a:p>
            <a:r>
              <a:rPr lang="es-MX" sz="2400" dirty="0">
                <a:solidFill>
                  <a:srgbClr val="084356"/>
                </a:solidFill>
                <a:latin typeface="+mn-lt"/>
              </a:rPr>
              <a:t>Horario de atención: </a:t>
            </a:r>
            <a:r>
              <a:rPr lang="es-CO" sz="2400" dirty="0">
                <a:solidFill>
                  <a:srgbClr val="084356"/>
                </a:solidFill>
                <a:latin typeface="+mn-lt"/>
              </a:rPr>
              <a:t>Lunes a viernes de 8:00 a.m. a 12:00m. y de 1:00 p.m. a 5:00 p.m. </a:t>
            </a:r>
          </a:p>
          <a:p>
            <a:r>
              <a:rPr lang="es-CO" sz="2400" dirty="0">
                <a:solidFill>
                  <a:srgbClr val="084356"/>
                </a:solidFill>
                <a:latin typeface="+mn-lt"/>
              </a:rPr>
              <a:t>Correo electrónico: cgvsocial.com.co</a:t>
            </a:r>
          </a:p>
        </p:txBody>
      </p:sp>
      <p:sp>
        <p:nvSpPr>
          <p:cNvPr id="5" name="4 Marcador de texto"/>
          <p:cNvSpPr>
            <a:spLocks noGrp="1"/>
          </p:cNvSpPr>
          <p:nvPr>
            <p:ph type="body" sz="quarter" idx="12"/>
          </p:nvPr>
        </p:nvSpPr>
        <p:spPr>
          <a:xfrm>
            <a:off x="6255621" y="1784223"/>
            <a:ext cx="4127500" cy="431800"/>
          </a:xfrm>
        </p:spPr>
        <p:txBody>
          <a:bodyPr/>
          <a:lstStyle/>
          <a:p>
            <a:r>
              <a:rPr lang="es-MX" dirty="0"/>
              <a:t>Ubicación Punto IDU</a:t>
            </a:r>
            <a:endParaRPr lang="es-CO" dirty="0"/>
          </a:p>
        </p:txBody>
      </p:sp>
      <p:sp>
        <p:nvSpPr>
          <p:cNvPr id="12" name="Título 2">
            <a:extLst>
              <a:ext uri="{FF2B5EF4-FFF2-40B4-BE49-F238E27FC236}">
                <a16:creationId xmlns:a16="http://schemas.microsoft.com/office/drawing/2014/main" xmlns="" id="{7EB847BE-81FE-794A-8520-E84377F2465C}"/>
              </a:ext>
            </a:extLst>
          </p:cNvPr>
          <p:cNvSpPr txBox="1">
            <a:spLocks/>
          </p:cNvSpPr>
          <p:nvPr/>
        </p:nvSpPr>
        <p:spPr>
          <a:xfrm>
            <a:off x="1430735" y="454202"/>
            <a:ext cx="8684447" cy="618876"/>
          </a:xfrm>
          <a:prstGeom prst="rect">
            <a:avLst/>
          </a:prstGeom>
        </p:spPr>
        <p:txBody>
          <a:bodyPr vert="horz" lIns="45720" tIns="22860" rIns="45720" bIns="22860" rtlCol="0" anchor="ctr">
            <a:normAutofit/>
          </a:bodyPr>
          <a:lstStyle>
            <a:lvl1pPr algn="l" defTabSz="1828709" rtl="0" eaLnBrk="1" latinLnBrk="0" hangingPunct="1">
              <a:lnSpc>
                <a:spcPct val="90000"/>
              </a:lnSpc>
              <a:spcBef>
                <a:spcPct val="0"/>
              </a:spcBef>
              <a:buNone/>
              <a:defRPr sz="4400" b="1" kern="1200" baseline="0">
                <a:solidFill>
                  <a:srgbClr val="094456"/>
                </a:solidFill>
                <a:latin typeface="+mn-lt"/>
                <a:ea typeface="+mj-ea"/>
                <a:cs typeface="+mj-cs"/>
              </a:defRPr>
            </a:lvl1pPr>
          </a:lstStyle>
          <a:p>
            <a:r>
              <a:rPr lang="es-CO" sz="2200" dirty="0"/>
              <a:t>PLAN DE DIÁLOGO CIUDADANO Y COMUNICACIÓN ESTRATÉGICA </a:t>
            </a:r>
          </a:p>
        </p:txBody>
      </p:sp>
      <p:pic>
        <p:nvPicPr>
          <p:cNvPr id="3" name="Imagen 2"/>
          <p:cNvPicPr>
            <a:picLocks noChangeAspect="1"/>
          </p:cNvPicPr>
          <p:nvPr/>
        </p:nvPicPr>
        <p:blipFill>
          <a:blip r:embed="rId2"/>
          <a:stretch>
            <a:fillRect/>
          </a:stretch>
        </p:blipFill>
        <p:spPr>
          <a:xfrm>
            <a:off x="780397" y="2000123"/>
            <a:ext cx="4992561" cy="3402521"/>
          </a:xfrm>
          <a:prstGeom prst="rect">
            <a:avLst/>
          </a:prstGeom>
        </p:spPr>
      </p:pic>
    </p:spTree>
    <p:extLst>
      <p:ext uri="{BB962C8B-B14F-4D97-AF65-F5344CB8AC3E}">
        <p14:creationId xmlns:p14="http://schemas.microsoft.com/office/powerpoint/2010/main" val="146414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3272" y="192226"/>
            <a:ext cx="9144000" cy="687005"/>
          </a:xfrm>
        </p:spPr>
        <p:txBody>
          <a:bodyPr>
            <a:normAutofit fontScale="90000"/>
          </a:bodyPr>
          <a:lstStyle/>
          <a:p>
            <a:r>
              <a:rPr lang="es-CO" dirty="0"/>
              <a:t>Atención ciudadana </a:t>
            </a:r>
          </a:p>
        </p:txBody>
      </p:sp>
      <p:sp>
        <p:nvSpPr>
          <p:cNvPr id="4" name="CuadroTexto 3"/>
          <p:cNvSpPr txBox="1"/>
          <p:nvPr/>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pic>
        <p:nvPicPr>
          <p:cNvPr id="7" name="Imagen 6"/>
          <p:cNvPicPr>
            <a:picLocks noChangeAspect="1"/>
          </p:cNvPicPr>
          <p:nvPr/>
        </p:nvPicPr>
        <p:blipFill>
          <a:blip r:embed="rId2"/>
          <a:stretch>
            <a:fillRect/>
          </a:stretch>
        </p:blipFill>
        <p:spPr>
          <a:xfrm>
            <a:off x="509587" y="879231"/>
            <a:ext cx="10258425" cy="4933950"/>
          </a:xfrm>
          <a:prstGeom prst="rect">
            <a:avLst/>
          </a:prstGeom>
        </p:spPr>
      </p:pic>
    </p:spTree>
    <p:extLst>
      <p:ext uri="{BB962C8B-B14F-4D97-AF65-F5344CB8AC3E}">
        <p14:creationId xmlns:p14="http://schemas.microsoft.com/office/powerpoint/2010/main" val="760360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098123" y="582099"/>
            <a:ext cx="8844003" cy="942120"/>
            <a:chOff x="1098123" y="688426"/>
            <a:chExt cx="8844003" cy="942120"/>
          </a:xfrm>
        </p:grpSpPr>
        <p:sp>
          <p:nvSpPr>
            <p:cNvPr id="7" name="Rectángulo 6"/>
            <p:cNvSpPr/>
            <p:nvPr/>
          </p:nvSpPr>
          <p:spPr>
            <a:xfrm>
              <a:off x="2360718" y="1566957"/>
              <a:ext cx="7314909"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5" name="Grupo 14"/>
            <p:cNvGrpSpPr/>
            <p:nvPr/>
          </p:nvGrpSpPr>
          <p:grpSpPr>
            <a:xfrm>
              <a:off x="1098123" y="688426"/>
              <a:ext cx="8844003" cy="942120"/>
              <a:chOff x="1098123" y="688426"/>
              <a:chExt cx="8844003" cy="942120"/>
            </a:xfrm>
          </p:grpSpPr>
          <p:sp>
            <p:nvSpPr>
              <p:cNvPr id="16" name="Título 1">
                <a:extLst>
                  <a:ext uri="{FF2B5EF4-FFF2-40B4-BE49-F238E27FC236}">
                    <a16:creationId xmlns:a16="http://schemas.microsoft.com/office/drawing/2014/main" xmlns="" id="{98EBBBC5-75A4-423E-9B16-0DFE1B48F1B1}"/>
                  </a:ext>
                </a:extLst>
              </p:cNvPr>
              <p:cNvSpPr txBox="1">
                <a:spLocks/>
              </p:cNvSpPr>
              <p:nvPr/>
            </p:nvSpPr>
            <p:spPr>
              <a:xfrm>
                <a:off x="2072076" y="824371"/>
                <a:ext cx="7870050" cy="80262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s-CO" sz="4400" b="1" kern="1200">
                    <a:solidFill>
                      <a:srgbClr val="A9B918"/>
                    </a:solidFill>
                    <a:effectLst>
                      <a:outerShdw blurRad="38100" dist="38100" dir="2700000" algn="tl">
                        <a:srgbClr val="000000">
                          <a:alpha val="43137"/>
                        </a:srgbClr>
                      </a:outerShdw>
                    </a:effectLst>
                    <a:latin typeface="+mn-lt"/>
                    <a:ea typeface="+mj-ea"/>
                    <a:cs typeface="+mj-cs"/>
                  </a:defRPr>
                </a:lvl1pPr>
              </a:lstStyle>
              <a:p>
                <a:pPr algn="ctr"/>
                <a:endParaRPr lang="es-MX" sz="3600" dirty="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4906" t="27482" r="45625" b="55291"/>
              <a:stretch/>
            </p:blipFill>
            <p:spPr bwMode="auto">
              <a:xfrm>
                <a:off x="1098123" y="688426"/>
                <a:ext cx="973953" cy="94212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sp>
        <p:nvSpPr>
          <p:cNvPr id="8" name="Google Shape;52;p8"/>
          <p:cNvSpPr txBox="1">
            <a:spLocks/>
          </p:cNvSpPr>
          <p:nvPr/>
        </p:nvSpPr>
        <p:spPr>
          <a:xfrm>
            <a:off x="2516373" y="558478"/>
            <a:ext cx="6514240" cy="94175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9D41E"/>
              </a:buClr>
              <a:buSzPts val="6000"/>
              <a:buFont typeface="Calibri"/>
              <a:buNone/>
              <a:defRPr sz="6000" b="1" i="0" u="none" strike="noStrike" cap="none">
                <a:solidFill>
                  <a:srgbClr val="C9D41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A9B918"/>
              </a:buClr>
              <a:buSzPts val="4800"/>
            </a:pPr>
            <a:r>
              <a:rPr lang="es-ES" sz="3200" dirty="0">
                <a:latin typeface="Arial" panose="020B0604020202020204" pitchFamily="34" charset="0"/>
                <a:cs typeface="Arial" panose="020B0604020202020204" pitchFamily="34" charset="0"/>
              </a:rPr>
              <a:t>Canales virtuales y presenciales </a:t>
            </a:r>
          </a:p>
          <a:p>
            <a:pPr>
              <a:buClr>
                <a:srgbClr val="A9B918"/>
              </a:buClr>
              <a:buSzPts val="4800"/>
            </a:pPr>
            <a:r>
              <a:rPr lang="es-ES" sz="3200" dirty="0">
                <a:solidFill>
                  <a:srgbClr val="4C531E"/>
                </a:solidFill>
                <a:latin typeface="Arial" panose="020B0604020202020204" pitchFamily="34" charset="0"/>
                <a:cs typeface="Arial" panose="020B0604020202020204" pitchFamily="34" charset="0"/>
              </a:rPr>
              <a:t>de atención al ciudadano</a:t>
            </a:r>
            <a:endParaRPr lang="es-CO" sz="3200" dirty="0">
              <a:solidFill>
                <a:srgbClr val="4C531E"/>
              </a:solidFill>
              <a:latin typeface="Arial" panose="020B0604020202020204" pitchFamily="34" charset="0"/>
              <a:cs typeface="Arial" panose="020B0604020202020204" pitchFamily="34" charset="0"/>
            </a:endParaRPr>
          </a:p>
        </p:txBody>
      </p:sp>
      <p:sp>
        <p:nvSpPr>
          <p:cNvPr id="9" name="Rectángulo 8"/>
          <p:cNvSpPr/>
          <p:nvPr/>
        </p:nvSpPr>
        <p:spPr>
          <a:xfrm>
            <a:off x="9719354" y="6782156"/>
            <a:ext cx="395596" cy="75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3019944" y="2598362"/>
            <a:ext cx="7984760" cy="3970318"/>
          </a:xfrm>
          <a:prstGeom prst="rect">
            <a:avLst/>
          </a:prstGeom>
        </p:spPr>
        <p:txBody>
          <a:bodyPr wrap="square">
            <a:spAutoFit/>
          </a:bodyPr>
          <a:lstStyle/>
          <a:p>
            <a:pPr algn="just"/>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Chat IDU </a:t>
            </a:r>
          </a:p>
          <a:p>
            <a:pPr algn="just"/>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4"/>
              </a:rPr>
              <a:t>www.idu.gov.co/page/chat</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just"/>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Formulario Web </a:t>
            </a:r>
          </a:p>
          <a:p>
            <a:pPr algn="just"/>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5"/>
              </a:rPr>
              <a:t>www.idu.gov.co/page/pqrs</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pPr algn="just"/>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Bogotá́ Te Escucha</a:t>
            </a:r>
          </a:p>
          <a:p>
            <a:pPr algn="just"/>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6"/>
              </a:rPr>
              <a:t>https://bogota.gov.co/sdqs/</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Bogotá́ Te Escucha para niños </a:t>
            </a:r>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7"/>
              </a:rPr>
              <a:t>https://sdqs.bogota.gov.co/sdqs/publico/ninos/</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Correo electrónico</a:t>
            </a:r>
            <a:r>
              <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hlinkClick r:id="rId8"/>
              </a:rPr>
              <a:t>atnciudadano@idu.gov.co</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Líneas telefónicas</a:t>
            </a:r>
            <a:endPar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mr-IN" sz="1200" dirty="0">
                <a:solidFill>
                  <a:schemeClr val="bg1">
                    <a:lumMod val="50000"/>
                  </a:schemeClr>
                </a:solidFill>
                <a:latin typeface="Arial" panose="020B0604020202020204" pitchFamily="34" charset="0"/>
                <a:ea typeface="Verdana" charset="0"/>
                <a:cs typeface="Verdana" charset="0"/>
              </a:rPr>
              <a:t>PBX:(+571)3387555 (+571)3445000</a:t>
            </a:r>
            <a:r>
              <a:rPr lang="es-ES" sz="1200" dirty="0">
                <a:solidFill>
                  <a:schemeClr val="bg1">
                    <a:lumMod val="50000"/>
                  </a:schemeClr>
                </a:solidFill>
                <a:latin typeface="Arial" panose="020B0604020202020204" pitchFamily="34" charset="0"/>
                <a:ea typeface="Verdana" charset="0"/>
                <a:cs typeface="Arial" panose="020B0604020202020204" pitchFamily="34" charset="0"/>
              </a:rPr>
              <a:t> </a:t>
            </a:r>
            <a:r>
              <a:rPr lang="mr-IN" sz="1200" dirty="0">
                <a:solidFill>
                  <a:schemeClr val="bg1">
                    <a:lumMod val="50000"/>
                  </a:schemeClr>
                </a:solidFill>
                <a:latin typeface="Arial" panose="020B0604020202020204" pitchFamily="34" charset="0"/>
                <a:ea typeface="Verdana" charset="0"/>
                <a:cs typeface="Verdana" charset="0"/>
              </a:rPr>
              <a:t>(+571)3386660</a:t>
            </a:r>
            <a:endParaRPr lang="es-ES_tradnl" sz="1200" dirty="0">
              <a:solidFill>
                <a:schemeClr val="bg1">
                  <a:lumMod val="50000"/>
                </a:schemeClr>
              </a:solidFill>
              <a:latin typeface="Arial" panose="020B0604020202020204" pitchFamily="34" charset="0"/>
              <a:ea typeface="Verdana" charset="0"/>
              <a:cs typeface="Arial" panose="020B0604020202020204" pitchFamily="34" charset="0"/>
            </a:endParaRPr>
          </a:p>
          <a:p>
            <a:r>
              <a:rPr lang="pt-BR"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Línea gratuita: 01 8000 910 312</a:t>
            </a: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Gestión predial</a:t>
            </a:r>
            <a:r>
              <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Correo electrónico: gestión.predial@idu.gov.co</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PBX: (+57 1) 3 44 5000 – 3 38 66 60, </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extensiones 2535, 2523 y 2527</a:t>
            </a: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Valorización</a:t>
            </a:r>
            <a:endParaRPr lang="es-ES_tradnl" sz="12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Chat IDU www.idu.gov.co/page/chat-valorizacion</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PBX: (+57 1) 3 38 75 55; extensiones 3900 y 1107</a:t>
            </a: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Correspondencia</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correspondencia@idu.gov.co</a:t>
            </a:r>
          </a:p>
        </p:txBody>
      </p:sp>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567" y="2509952"/>
            <a:ext cx="1621788" cy="1216341"/>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567" y="3776603"/>
            <a:ext cx="1621788" cy="1216341"/>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3567" y="5402477"/>
            <a:ext cx="1621788" cy="1216341"/>
          </a:xfrm>
          <a:prstGeom prst="rect">
            <a:avLst/>
          </a:prstGeom>
        </p:spPr>
      </p:pic>
      <p:sp>
        <p:nvSpPr>
          <p:cNvPr id="14" name="Rectángulo 13"/>
          <p:cNvSpPr/>
          <p:nvPr/>
        </p:nvSpPr>
        <p:spPr>
          <a:xfrm>
            <a:off x="7457807" y="1252784"/>
            <a:ext cx="3225363" cy="2400657"/>
          </a:xfrm>
          <a:prstGeom prst="rect">
            <a:avLst/>
          </a:prstGeom>
        </p:spPr>
        <p:txBody>
          <a:bodyPr wrap="square">
            <a:spAutoFit/>
          </a:bodyPr>
          <a:lstStyle/>
          <a:p>
            <a:endParaRPr lang="es-ES_tradnl" sz="1400" b="1" dirty="0"/>
          </a:p>
          <a:p>
            <a:endParaRPr lang="es-ES_tradnl" sz="1400" b="1" dirty="0"/>
          </a:p>
          <a:p>
            <a:endPar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Canal Presencial</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Sede Principal: Calle 22 No. 6-27</a:t>
            </a:r>
          </a:p>
          <a:p>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Puntos IDU</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Puntos IDU </a:t>
            </a:r>
            <a:r>
              <a:rPr lang="es-ES_tradnl" sz="1200" dirty="0" err="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Gesti</a:t>
            </a:r>
            <a:r>
              <a:rPr lang="es-ES" sz="1200" dirty="0" err="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ón</a:t>
            </a:r>
            <a:r>
              <a:rPr lang="es-ES"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Predial</a:t>
            </a:r>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a:p>
            <a:endPar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endParaRPr>
          </a:p>
          <a:p>
            <a:r>
              <a:rPr lang="es-ES_tradnl" sz="1200" b="1" dirty="0">
                <a:solidFill>
                  <a:srgbClr val="859225"/>
                </a:solidFill>
                <a:latin typeface="Arial" panose="020B0604020202020204" pitchFamily="34" charset="0"/>
                <a:ea typeface="Verdana" panose="020B0604030504040204" pitchFamily="34" charset="0"/>
                <a:cs typeface="Arial" panose="020B0604020202020204" pitchFamily="34" charset="0"/>
              </a:rPr>
              <a:t>Canal Escrito</a:t>
            </a:r>
          </a:p>
          <a:p>
            <a:r>
              <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Sede Principal: Calle 22 No. 6-27</a:t>
            </a:r>
          </a:p>
          <a:p>
            <a:pPr algn="just"/>
            <a:endParaRPr lang="es-ES_tradnl" sz="1400" b="1" dirty="0">
              <a:solidFill>
                <a:srgbClr val="85922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1213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270947" y="591340"/>
            <a:ext cx="8844003" cy="942120"/>
            <a:chOff x="1098123" y="688426"/>
            <a:chExt cx="8844003" cy="942120"/>
          </a:xfrm>
        </p:grpSpPr>
        <p:sp>
          <p:nvSpPr>
            <p:cNvPr id="7" name="Rectángulo 6"/>
            <p:cNvSpPr/>
            <p:nvPr/>
          </p:nvSpPr>
          <p:spPr>
            <a:xfrm>
              <a:off x="2360718" y="1566957"/>
              <a:ext cx="7314909"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5" name="Grupo 14"/>
            <p:cNvGrpSpPr/>
            <p:nvPr/>
          </p:nvGrpSpPr>
          <p:grpSpPr>
            <a:xfrm>
              <a:off x="1098123" y="688426"/>
              <a:ext cx="8844003" cy="942120"/>
              <a:chOff x="1098123" y="688426"/>
              <a:chExt cx="8844003" cy="942120"/>
            </a:xfrm>
          </p:grpSpPr>
          <p:sp>
            <p:nvSpPr>
              <p:cNvPr id="16" name="Título 1">
                <a:extLst>
                  <a:ext uri="{FF2B5EF4-FFF2-40B4-BE49-F238E27FC236}">
                    <a16:creationId xmlns:a16="http://schemas.microsoft.com/office/drawing/2014/main" xmlns="" id="{98EBBBC5-75A4-423E-9B16-0DFE1B48F1B1}"/>
                  </a:ext>
                </a:extLst>
              </p:cNvPr>
              <p:cNvSpPr txBox="1">
                <a:spLocks/>
              </p:cNvSpPr>
              <p:nvPr/>
            </p:nvSpPr>
            <p:spPr>
              <a:xfrm>
                <a:off x="2072076" y="824371"/>
                <a:ext cx="7870050" cy="80262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s-CO" sz="4400" b="1" kern="1200">
                    <a:solidFill>
                      <a:srgbClr val="A9B918"/>
                    </a:solidFill>
                    <a:effectLst>
                      <a:outerShdw blurRad="38100" dist="38100" dir="2700000" algn="tl">
                        <a:srgbClr val="000000">
                          <a:alpha val="43137"/>
                        </a:srgbClr>
                      </a:outerShdw>
                    </a:effectLst>
                    <a:latin typeface="+mn-lt"/>
                    <a:ea typeface="+mj-ea"/>
                    <a:cs typeface="+mj-cs"/>
                  </a:defRPr>
                </a:lvl1pPr>
              </a:lstStyle>
              <a:p>
                <a:pPr algn="ctr"/>
                <a:endParaRPr lang="es-MX" sz="3600" dirty="0">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4906" t="27482" r="45625" b="55291"/>
              <a:stretch/>
            </p:blipFill>
            <p:spPr bwMode="auto">
              <a:xfrm>
                <a:off x="1098123" y="688426"/>
                <a:ext cx="973953" cy="94212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sp>
        <p:nvSpPr>
          <p:cNvPr id="8" name="Google Shape;52;p8"/>
          <p:cNvSpPr txBox="1">
            <a:spLocks/>
          </p:cNvSpPr>
          <p:nvPr/>
        </p:nvSpPr>
        <p:spPr>
          <a:xfrm>
            <a:off x="1138433" y="5792673"/>
            <a:ext cx="6514240" cy="94175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9D41E"/>
              </a:buClr>
              <a:buSzPts val="6000"/>
              <a:buFont typeface="Calibri"/>
              <a:buNone/>
              <a:defRPr sz="6000" b="1" i="0" u="none" strike="noStrike" cap="none">
                <a:solidFill>
                  <a:srgbClr val="C9D41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A9B918"/>
              </a:buClr>
              <a:buSzPts val="4800"/>
            </a:pPr>
            <a:r>
              <a:rPr lang="es-ES" sz="2400" b="0" i="0" dirty="0">
                <a:solidFill>
                  <a:schemeClr val="tx2">
                    <a:lumMod val="75000"/>
                  </a:schemeClr>
                </a:solidFill>
                <a:effectLst/>
                <a:latin typeface="Roboto" panose="02000000000000000000" pitchFamily="2" charset="0"/>
              </a:rPr>
              <a:t>https://www.youtube.com/watch?v=3lVFbaCIyKY</a:t>
            </a:r>
          </a:p>
        </p:txBody>
      </p:sp>
      <p:sp>
        <p:nvSpPr>
          <p:cNvPr id="9" name="Rectángulo 8"/>
          <p:cNvSpPr/>
          <p:nvPr/>
        </p:nvSpPr>
        <p:spPr>
          <a:xfrm>
            <a:off x="9719354" y="6782156"/>
            <a:ext cx="395596" cy="75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3019944" y="2598362"/>
            <a:ext cx="7984760" cy="276999"/>
          </a:xfrm>
          <a:prstGeom prst="rect">
            <a:avLst/>
          </a:prstGeom>
        </p:spPr>
        <p:txBody>
          <a:bodyPr wrap="square">
            <a:spAutoFit/>
          </a:bodyPr>
          <a:lstStyle/>
          <a:p>
            <a:pPr algn="just"/>
            <a:endParaRPr lang="es-ES_tradnl" sz="120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4" name="Rectángulo 13"/>
          <p:cNvSpPr/>
          <p:nvPr/>
        </p:nvSpPr>
        <p:spPr>
          <a:xfrm>
            <a:off x="166870" y="1698715"/>
            <a:ext cx="3225363" cy="3970318"/>
          </a:xfrm>
          <a:prstGeom prst="rect">
            <a:avLst/>
          </a:prstGeom>
          <a:solidFill>
            <a:schemeClr val="tx2">
              <a:lumMod val="40000"/>
              <a:lumOff val="60000"/>
            </a:schemeClr>
          </a:solidFill>
        </p:spPr>
        <p:txBody>
          <a:bodyPr wrap="square">
            <a:spAutoFit/>
          </a:bodyPr>
          <a:lstStyle/>
          <a:p>
            <a:pPr algn="l"/>
            <a:r>
              <a:rPr lang="es-ES" sz="1200" b="1" i="0" dirty="0">
                <a:solidFill>
                  <a:srgbClr val="000000"/>
                </a:solidFill>
                <a:effectLst/>
                <a:latin typeface="Metrophobic"/>
              </a:rPr>
              <a:t>Etapas de los proyectos (deben surtirse a través del sitio web):</a:t>
            </a:r>
          </a:p>
          <a:p>
            <a:pPr algn="l"/>
            <a:r>
              <a:rPr lang="es-ES" sz="1200" b="0" i="0" u="sng" dirty="0">
                <a:solidFill>
                  <a:srgbClr val="333333"/>
                </a:solidFill>
                <a:effectLst/>
                <a:latin typeface="Metrophobic"/>
              </a:rPr>
              <a:t>• Postulación</a:t>
            </a:r>
            <a:r>
              <a:rPr lang="es-ES" sz="1200" b="0" i="0" dirty="0">
                <a:solidFill>
                  <a:srgbClr val="333333"/>
                </a:solidFill>
                <a:effectLst/>
                <a:latin typeface="Metrophobic"/>
              </a:rPr>
              <a:t>: Se pueden postular proyectos que beneficien a la comunidad y mejoren la calidad de vida de tus vecinos. La postulación es un proceso completamente virtualizado dispuesto en un formato disponible en la página web del IDU.</a:t>
            </a:r>
          </a:p>
          <a:p>
            <a:pPr algn="l"/>
            <a:r>
              <a:rPr lang="es-ES" sz="1200" b="0" i="0" dirty="0">
                <a:solidFill>
                  <a:srgbClr val="333333"/>
                </a:solidFill>
                <a:effectLst/>
                <a:latin typeface="Metrophobic"/>
              </a:rPr>
              <a:t>• </a:t>
            </a:r>
            <a:r>
              <a:rPr lang="es-ES" sz="1200" b="0" i="0" u="sng" dirty="0">
                <a:solidFill>
                  <a:srgbClr val="333333"/>
                </a:solidFill>
                <a:effectLst/>
                <a:latin typeface="Metrophobic"/>
              </a:rPr>
              <a:t>Revisión previa de los radicados</a:t>
            </a:r>
            <a:r>
              <a:rPr lang="es-ES" sz="1200" b="0" i="0" dirty="0">
                <a:solidFill>
                  <a:srgbClr val="333333"/>
                </a:solidFill>
                <a:effectLst/>
                <a:latin typeface="Metrophobic"/>
              </a:rPr>
              <a:t>: La Dirección Técnica de Apoyo a la Valorización del (IDU) hace la revisión preliminar de la solicitud y verifica que cumpla con los requisitos solicitados.</a:t>
            </a:r>
          </a:p>
          <a:p>
            <a:pPr algn="l"/>
            <a:r>
              <a:rPr lang="es-ES" sz="1200" b="0" i="0" dirty="0">
                <a:solidFill>
                  <a:srgbClr val="333333"/>
                </a:solidFill>
                <a:effectLst/>
                <a:latin typeface="Metrophobic"/>
              </a:rPr>
              <a:t>• Complementar la solicitud de postulación: En los casos que se requiera y como resultado de la validación, el solicitante debe subsanar y/o completar la misma.</a:t>
            </a:r>
          </a:p>
          <a:p>
            <a:pPr algn="l"/>
            <a:r>
              <a:rPr lang="es-ES" sz="1200" b="0" i="0" u="sng" dirty="0">
                <a:solidFill>
                  <a:srgbClr val="333333"/>
                </a:solidFill>
                <a:effectLst/>
                <a:latin typeface="Metrophobic"/>
              </a:rPr>
              <a:t>• Viabilidad preliminar del proyecto</a:t>
            </a:r>
            <a:r>
              <a:rPr lang="es-ES" sz="1200" b="0" i="0" dirty="0">
                <a:solidFill>
                  <a:srgbClr val="333333"/>
                </a:solidFill>
                <a:effectLst/>
                <a:latin typeface="Metrophobic"/>
              </a:rPr>
              <a:t>: Con base en la información de la solicitud, el IDU establece la revisión técnica, jurídica y financiera, validando que se cumplan las condiciones para su desarrollo.</a:t>
            </a:r>
            <a:endParaRPr lang="es-ES_tradnl" sz="1400" b="1" dirty="0">
              <a:solidFill>
                <a:srgbClr val="859225"/>
              </a:solidFill>
              <a:latin typeface="Verdana" panose="020B0604030504040204" pitchFamily="34" charset="0"/>
              <a:ea typeface="Verdana" panose="020B0604030504040204" pitchFamily="34" charset="0"/>
            </a:endParaRPr>
          </a:p>
        </p:txBody>
      </p:sp>
      <p:sp>
        <p:nvSpPr>
          <p:cNvPr id="18" name="Rectángulo 17">
            <a:extLst>
              <a:ext uri="{FF2B5EF4-FFF2-40B4-BE49-F238E27FC236}">
                <a16:creationId xmlns:a16="http://schemas.microsoft.com/office/drawing/2014/main" xmlns="" id="{8229BB6C-68A8-49E9-8FC4-8B30A35233F1}"/>
              </a:ext>
            </a:extLst>
          </p:cNvPr>
          <p:cNvSpPr/>
          <p:nvPr/>
        </p:nvSpPr>
        <p:spPr>
          <a:xfrm>
            <a:off x="3484040" y="1768329"/>
            <a:ext cx="4168633" cy="4001095"/>
          </a:xfrm>
          <a:prstGeom prst="rect">
            <a:avLst/>
          </a:prstGeom>
          <a:solidFill>
            <a:schemeClr val="accent1">
              <a:lumMod val="20000"/>
              <a:lumOff val="80000"/>
            </a:schemeClr>
          </a:solidFill>
        </p:spPr>
        <p:txBody>
          <a:bodyPr wrap="square">
            <a:spAutoFit/>
          </a:bodyPr>
          <a:lstStyle/>
          <a:p>
            <a:pPr algn="l"/>
            <a:r>
              <a:rPr lang="es-ES" sz="1200" b="0" i="0" dirty="0">
                <a:solidFill>
                  <a:srgbClr val="333333"/>
                </a:solidFill>
                <a:effectLst/>
                <a:latin typeface="Metrophobic"/>
              </a:rPr>
              <a:t>• </a:t>
            </a:r>
            <a:r>
              <a:rPr lang="es-ES" sz="1200" b="0" i="0" u="sng" dirty="0">
                <a:solidFill>
                  <a:srgbClr val="333333"/>
                </a:solidFill>
                <a:effectLst/>
                <a:latin typeface="Metrophobic"/>
              </a:rPr>
              <a:t>Elaboración del anteproyecto</a:t>
            </a:r>
            <a:r>
              <a:rPr lang="es-ES" sz="1200" b="0" i="0" dirty="0">
                <a:solidFill>
                  <a:srgbClr val="333333"/>
                </a:solidFill>
                <a:effectLst/>
                <a:latin typeface="Metrophobic"/>
              </a:rPr>
              <a:t>: El IDU generará un documento que describe el alcance del proyecto, estableciendo sus componentes técnicos, financieros, jurídicos y de tiempos.</a:t>
            </a:r>
          </a:p>
          <a:p>
            <a:pPr algn="l"/>
            <a:r>
              <a:rPr lang="es-ES" sz="1200" b="0" i="0" dirty="0">
                <a:solidFill>
                  <a:srgbClr val="333333"/>
                </a:solidFill>
                <a:effectLst/>
                <a:latin typeface="Metrophobic"/>
              </a:rPr>
              <a:t>• Presentación del Anteproyecto a los Solicitantes: La Entidad realiza reuniones con la comunidad para presentar el anteproyecto, con el fin de discutir y acordar posibles ajustes, siempre y cuando estos sean viables técnica, jurídica y financieramente.</a:t>
            </a:r>
          </a:p>
          <a:p>
            <a:pPr algn="l"/>
            <a:r>
              <a:rPr lang="es-ES" sz="1200" b="0" i="0" dirty="0">
                <a:solidFill>
                  <a:srgbClr val="333333"/>
                </a:solidFill>
                <a:effectLst/>
                <a:latin typeface="Metrophobic"/>
              </a:rPr>
              <a:t>• </a:t>
            </a:r>
            <a:r>
              <a:rPr lang="es-ES" sz="1200" b="0" i="0" u="sng" dirty="0">
                <a:solidFill>
                  <a:srgbClr val="333333"/>
                </a:solidFill>
                <a:effectLst/>
                <a:latin typeface="Metrophobic"/>
              </a:rPr>
              <a:t>Aprobación del anteproyecto: </a:t>
            </a:r>
            <a:r>
              <a:rPr lang="es-ES" sz="1200" b="0" i="0" dirty="0">
                <a:solidFill>
                  <a:srgbClr val="333333"/>
                </a:solidFill>
                <a:effectLst/>
                <a:latin typeface="Metrophobic"/>
              </a:rPr>
              <a:t>Los propietarios de predios o unidades habitacionales ubicados en la zona o área de influencia del proyecto realizan la aprobación del anteproyecto a través de una votación virtual que se habilitará en la página. Se considera un anteproyecto aprobado cuando se logra una votación a favor igual o mayor al 55%.</a:t>
            </a:r>
          </a:p>
          <a:p>
            <a:pPr algn="l"/>
            <a:r>
              <a:rPr lang="es-ES" sz="1200" b="0" i="0" u="sng" dirty="0">
                <a:solidFill>
                  <a:srgbClr val="333333"/>
                </a:solidFill>
                <a:effectLst/>
                <a:latin typeface="Metrophobic"/>
              </a:rPr>
              <a:t>• Aprobación de las obras por parte del IDU</a:t>
            </a:r>
            <a:r>
              <a:rPr lang="es-ES" sz="1200" b="0" i="0" dirty="0">
                <a:solidFill>
                  <a:srgbClr val="333333"/>
                </a:solidFill>
                <a:effectLst/>
                <a:latin typeface="Metrophobic"/>
              </a:rPr>
              <a:t>: El anteproyecto aprobado se eleva al Comité Directivo del IDU para que formalice su aprobación y así diseñar el esquema de cobro para cada uno de los predios en las zonas de influencia de los proyectos postulados. El mecanismo de cobro es similar al empleado para los procesos de valorización.</a:t>
            </a:r>
          </a:p>
          <a:p>
            <a:pPr algn="just"/>
            <a:endParaRPr lang="es-ES_tradnl" sz="1400" b="1" dirty="0">
              <a:solidFill>
                <a:srgbClr val="859225"/>
              </a:solidFill>
              <a:latin typeface="Verdana" panose="020B0604030504040204" pitchFamily="34" charset="0"/>
              <a:ea typeface="Verdana" panose="020B0604030504040204" pitchFamily="34" charset="0"/>
            </a:endParaRPr>
          </a:p>
        </p:txBody>
      </p:sp>
      <p:sp>
        <p:nvSpPr>
          <p:cNvPr id="19" name="Rectángulo 18">
            <a:extLst>
              <a:ext uri="{FF2B5EF4-FFF2-40B4-BE49-F238E27FC236}">
                <a16:creationId xmlns:a16="http://schemas.microsoft.com/office/drawing/2014/main" xmlns="" id="{5D326DFF-0E7F-4780-BC39-5BBF1EBDB98B}"/>
              </a:ext>
            </a:extLst>
          </p:cNvPr>
          <p:cNvSpPr/>
          <p:nvPr/>
        </p:nvSpPr>
        <p:spPr>
          <a:xfrm>
            <a:off x="7779341" y="2090928"/>
            <a:ext cx="3225363" cy="3231654"/>
          </a:xfrm>
          <a:prstGeom prst="rect">
            <a:avLst/>
          </a:prstGeom>
          <a:solidFill>
            <a:schemeClr val="accent1">
              <a:lumMod val="60000"/>
              <a:lumOff val="40000"/>
            </a:schemeClr>
          </a:solidFill>
        </p:spPr>
        <p:txBody>
          <a:bodyPr wrap="square">
            <a:spAutoFit/>
          </a:bodyPr>
          <a:lstStyle/>
          <a:p>
            <a:pPr algn="l"/>
            <a:r>
              <a:rPr lang="es-ES" sz="1200" b="0" i="0" u="sng" dirty="0">
                <a:solidFill>
                  <a:srgbClr val="333333"/>
                </a:solidFill>
                <a:effectLst/>
                <a:latin typeface="Metrophobic"/>
              </a:rPr>
              <a:t>• Asignación y cobro</a:t>
            </a:r>
            <a:r>
              <a:rPr lang="es-ES" sz="1200" b="0" i="0" dirty="0">
                <a:solidFill>
                  <a:srgbClr val="333333"/>
                </a:solidFill>
                <a:effectLst/>
                <a:latin typeface="Metrophobic"/>
              </a:rPr>
              <a:t>: Mediante la notificación del acto administrativo, el IDU ordena la individualización del valor a pagar por cada predio teniendo en cuenta el porcentaje a financiar por parte de la comunidad, mediante el método establecido.</a:t>
            </a:r>
          </a:p>
          <a:p>
            <a:pPr algn="l"/>
            <a:r>
              <a:rPr lang="es-ES" sz="1200" b="0" i="0" dirty="0">
                <a:solidFill>
                  <a:srgbClr val="333333"/>
                </a:solidFill>
                <a:effectLst/>
                <a:latin typeface="Metrophobic"/>
              </a:rPr>
              <a:t>• Inicio de ejecución del proyecto: Se realizan todas las actividades necesarias para ciclo de construcción del proyecto.</a:t>
            </a:r>
          </a:p>
          <a:p>
            <a:pPr algn="l"/>
            <a:r>
              <a:rPr lang="es-ES" sz="1200" b="0" i="0" u="sng" dirty="0">
                <a:solidFill>
                  <a:srgbClr val="333333"/>
                </a:solidFill>
                <a:effectLst/>
                <a:latin typeface="Metrophobic"/>
              </a:rPr>
              <a:t>• Balance, liquidación y entrega de la obra: </a:t>
            </a:r>
            <a:r>
              <a:rPr lang="es-ES" sz="1200" b="0" i="0" dirty="0">
                <a:solidFill>
                  <a:srgbClr val="333333"/>
                </a:solidFill>
                <a:effectLst/>
                <a:latin typeface="Metrophobic"/>
              </a:rPr>
              <a:t>A partir de la entrega de la obra, el IDU dispondrá lo necesario para que se realice el balance final del proyecto y la liquidación del contrato.</a:t>
            </a:r>
          </a:p>
          <a:p>
            <a:pPr algn="l"/>
            <a:r>
              <a:rPr lang="es-ES" sz="1200" b="0" i="0" dirty="0">
                <a:solidFill>
                  <a:srgbClr val="333333"/>
                </a:solidFill>
                <a:effectLst/>
                <a:latin typeface="Metrophobic"/>
              </a:rPr>
              <a:t>• </a:t>
            </a:r>
            <a:r>
              <a:rPr lang="es-ES" sz="1200" b="0" i="0" u="sng" dirty="0">
                <a:solidFill>
                  <a:srgbClr val="333333"/>
                </a:solidFill>
                <a:effectLst/>
                <a:latin typeface="Metrophobic"/>
              </a:rPr>
              <a:t>Proyecto archivado: </a:t>
            </a:r>
            <a:r>
              <a:rPr lang="es-ES" sz="1200" b="0" i="0" dirty="0">
                <a:solidFill>
                  <a:srgbClr val="333333"/>
                </a:solidFill>
                <a:effectLst/>
                <a:latin typeface="Metrophobic"/>
              </a:rPr>
              <a:t>Una vez evaluado el proyecto por las áreas del IDU, si no es viable de ejecución se informará al postulante(s) y se procederá al respectivo archivo.</a:t>
            </a:r>
          </a:p>
        </p:txBody>
      </p:sp>
      <p:sp>
        <p:nvSpPr>
          <p:cNvPr id="20" name="Google Shape;52;p8">
            <a:extLst>
              <a:ext uri="{FF2B5EF4-FFF2-40B4-BE49-F238E27FC236}">
                <a16:creationId xmlns:a16="http://schemas.microsoft.com/office/drawing/2014/main" xmlns="" id="{32306046-BE3B-49DF-AF15-92177491E9AA}"/>
              </a:ext>
            </a:extLst>
          </p:cNvPr>
          <p:cNvSpPr txBox="1">
            <a:spLocks/>
          </p:cNvSpPr>
          <p:nvPr/>
        </p:nvSpPr>
        <p:spPr>
          <a:xfrm>
            <a:off x="2460753" y="488864"/>
            <a:ext cx="6514240" cy="94175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9D41E"/>
              </a:buClr>
              <a:buSzPts val="6000"/>
              <a:buFont typeface="Calibri"/>
              <a:buNone/>
              <a:defRPr sz="6000" b="1" i="0" u="none" strike="noStrike" cap="none">
                <a:solidFill>
                  <a:srgbClr val="C9D41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A9B918"/>
              </a:buClr>
              <a:buSzPts val="4800"/>
            </a:pPr>
            <a:r>
              <a:rPr lang="es-ES" sz="3200" dirty="0">
                <a:latin typeface="Arial" panose="020B0604020202020204" pitchFamily="34" charset="0"/>
                <a:cs typeface="Arial" panose="020B0604020202020204" pitchFamily="34" charset="0"/>
              </a:rPr>
              <a:t>Obra por tu lugar </a:t>
            </a:r>
          </a:p>
          <a:p>
            <a:pPr algn="l"/>
            <a:r>
              <a:rPr lang="es-ES" sz="2400" b="0" i="0" dirty="0">
                <a:solidFill>
                  <a:schemeClr val="tx2">
                    <a:lumMod val="75000"/>
                  </a:schemeClr>
                </a:solidFill>
                <a:effectLst/>
                <a:latin typeface="Roboto" panose="02000000000000000000" pitchFamily="2" charset="0"/>
              </a:rPr>
              <a:t>¿Cómo puedes ser parte de Obra por tu lugar ?</a:t>
            </a:r>
          </a:p>
        </p:txBody>
      </p:sp>
    </p:spTree>
    <p:extLst>
      <p:ext uri="{BB962C8B-B14F-4D97-AF65-F5344CB8AC3E}">
        <p14:creationId xmlns:p14="http://schemas.microsoft.com/office/powerpoint/2010/main" val="61547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31117" y="2517303"/>
            <a:ext cx="9575959" cy="1390389"/>
          </a:xfrm>
        </p:spPr>
        <p:txBody>
          <a:bodyPr>
            <a:noAutofit/>
          </a:bodyPr>
          <a:lstStyle/>
          <a:p>
            <a:r>
              <a:rPr lang="es-CO" sz="9600" dirty="0"/>
              <a:t>Gracias </a:t>
            </a:r>
          </a:p>
        </p:txBody>
      </p:sp>
      <p:sp>
        <p:nvSpPr>
          <p:cNvPr id="4" name="CuadroTexto 3"/>
          <p:cNvSpPr txBox="1"/>
          <p:nvPr/>
        </p:nvSpPr>
        <p:spPr>
          <a:xfrm>
            <a:off x="9353550" y="6682016"/>
            <a:ext cx="1085850" cy="215444"/>
          </a:xfrm>
          <a:prstGeom prst="rect">
            <a:avLst/>
          </a:prstGeom>
          <a:noFill/>
        </p:spPr>
        <p:txBody>
          <a:bodyPr wrap="square" rtlCol="0">
            <a:spAutoFit/>
          </a:bodyPr>
          <a:lstStyle/>
          <a:p>
            <a:pPr algn="r"/>
            <a:r>
              <a:rPr lang="es-CO" sz="800" dirty="0">
                <a:solidFill>
                  <a:schemeClr val="bg1"/>
                </a:solidFill>
                <a:latin typeface="Arial" panose="020B0604020202020204" pitchFamily="34" charset="0"/>
                <a:cs typeface="Arial" panose="020B0604020202020204" pitchFamily="34" charset="0"/>
              </a:rPr>
              <a:t>FO-CO-03 V4</a:t>
            </a:r>
          </a:p>
        </p:txBody>
      </p:sp>
    </p:spTree>
    <p:extLst>
      <p:ext uri="{BB962C8B-B14F-4D97-AF65-F5344CB8AC3E}">
        <p14:creationId xmlns:p14="http://schemas.microsoft.com/office/powerpoint/2010/main" val="336744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5333" y="240619"/>
            <a:ext cx="4864026" cy="1006586"/>
          </a:xfrm>
        </p:spPr>
        <p:txBody>
          <a:bodyPr/>
          <a:lstStyle/>
          <a:p>
            <a:r>
              <a:rPr lang="es-ES" dirty="0"/>
              <a:t>Gestión territorio </a:t>
            </a:r>
          </a:p>
        </p:txBody>
      </p:sp>
      <p:grpSp>
        <p:nvGrpSpPr>
          <p:cNvPr id="6" name="Grupo 5"/>
          <p:cNvGrpSpPr/>
          <p:nvPr/>
        </p:nvGrpSpPr>
        <p:grpSpPr>
          <a:xfrm>
            <a:off x="469020" y="5424027"/>
            <a:ext cx="8854548" cy="863321"/>
            <a:chOff x="-1246096" y="5506668"/>
            <a:chExt cx="8527458" cy="558534"/>
          </a:xfrm>
        </p:grpSpPr>
        <p:pic>
          <p:nvPicPr>
            <p:cNvPr id="7" name="Imagen 6">
              <a:extLst>
                <a:ext uri="{FF2B5EF4-FFF2-40B4-BE49-F238E27FC236}">
                  <a16:creationId xmlns:a16="http://schemas.microsoft.com/office/drawing/2014/main" xmlns="" id="{BCB28724-4C67-4361-B2DB-E7F05A41654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46096" y="5506668"/>
              <a:ext cx="8038233" cy="558534"/>
            </a:xfrm>
            <a:prstGeom prst="rect">
              <a:avLst/>
            </a:prstGeom>
          </p:spPr>
        </p:pic>
        <p:sp>
          <p:nvSpPr>
            <p:cNvPr id="8" name="CuadroTexto 7"/>
            <p:cNvSpPr txBox="1"/>
            <p:nvPr/>
          </p:nvSpPr>
          <p:spPr>
            <a:xfrm>
              <a:off x="944578" y="5780383"/>
              <a:ext cx="6336784" cy="238943"/>
            </a:xfrm>
            <a:prstGeom prst="rect">
              <a:avLst/>
            </a:prstGeom>
            <a:noFill/>
          </p:spPr>
          <p:txBody>
            <a:bodyPr wrap="square" rtlCol="0">
              <a:spAutoFit/>
            </a:bodyPr>
            <a:lstStyle/>
            <a:p>
              <a:r>
                <a:rPr lang="es-ES" dirty="0">
                  <a:solidFill>
                    <a:schemeClr val="accent6">
                      <a:lumMod val="50000"/>
                    </a:schemeClr>
                  </a:solidFill>
                  <a:latin typeface="Arial" panose="020B0604020202020204" pitchFamily="34" charset="0"/>
                  <a:cs typeface="Arial" panose="020B0604020202020204" pitchFamily="34" charset="0"/>
                </a:rPr>
                <a:t>Mesas de construcción de ciudadanía y ciudanía</a:t>
              </a:r>
              <a:endParaRPr lang="es-CO" dirty="0">
                <a:latin typeface="Arial" panose="020B0604020202020204" pitchFamily="34" charset="0"/>
                <a:ea typeface="Verdana" panose="020B0604030504040204" pitchFamily="34" charset="0"/>
                <a:cs typeface="Arial" panose="020B0604020202020204" pitchFamily="34" charset="0"/>
              </a:endParaRPr>
            </a:p>
          </p:txBody>
        </p:sp>
      </p:grpSp>
      <p:grpSp>
        <p:nvGrpSpPr>
          <p:cNvPr id="9" name="Grupo 8"/>
          <p:cNvGrpSpPr/>
          <p:nvPr/>
        </p:nvGrpSpPr>
        <p:grpSpPr>
          <a:xfrm>
            <a:off x="469020" y="1186154"/>
            <a:ext cx="8346558" cy="863321"/>
            <a:chOff x="-223260" y="5608232"/>
            <a:chExt cx="8038233" cy="558534"/>
          </a:xfrm>
        </p:grpSpPr>
        <p:pic>
          <p:nvPicPr>
            <p:cNvPr id="10" name="Imagen 9">
              <a:extLst>
                <a:ext uri="{FF2B5EF4-FFF2-40B4-BE49-F238E27FC236}">
                  <a16:creationId xmlns:a16="http://schemas.microsoft.com/office/drawing/2014/main" xmlns="" id="{BCB28724-4C67-4361-B2DB-E7F05A41654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3260" y="5608232"/>
              <a:ext cx="8038233" cy="558534"/>
            </a:xfrm>
            <a:prstGeom prst="rect">
              <a:avLst/>
            </a:prstGeom>
          </p:spPr>
        </p:pic>
        <p:sp>
          <p:nvSpPr>
            <p:cNvPr id="11" name="CuadroTexto 10"/>
            <p:cNvSpPr txBox="1"/>
            <p:nvPr/>
          </p:nvSpPr>
          <p:spPr>
            <a:xfrm>
              <a:off x="829268" y="5768560"/>
              <a:ext cx="6750292" cy="238943"/>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Curso de desarrollo urbano </a:t>
              </a:r>
            </a:p>
          </p:txBody>
        </p:sp>
      </p:grpSp>
      <p:sp>
        <p:nvSpPr>
          <p:cNvPr id="13" name="Rectángulo 12"/>
          <p:cNvSpPr/>
          <p:nvPr/>
        </p:nvSpPr>
        <p:spPr>
          <a:xfrm>
            <a:off x="2420983" y="1040637"/>
            <a:ext cx="7045234" cy="547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37888 Imagen">
            <a:extLst>
              <a:ext uri="{FF2B5EF4-FFF2-40B4-BE49-F238E27FC236}">
                <a16:creationId xmlns:a16="http://schemas.microsoft.com/office/drawing/2014/main" xmlns="" id="{A7C35471-A50D-48C3-BBC1-8E3108469444}"/>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291" y="144409"/>
            <a:ext cx="1092900" cy="11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a 14">
            <a:extLst>
              <a:ext uri="{FF2B5EF4-FFF2-40B4-BE49-F238E27FC236}">
                <a16:creationId xmlns:a16="http://schemas.microsoft.com/office/drawing/2014/main" xmlns="" id="{82D3D20F-23B0-4AA4-860E-A7BCE4E52256}"/>
              </a:ext>
            </a:extLst>
          </p:cNvPr>
          <p:cNvGraphicFramePr>
            <a:graphicFrameLocks noGrp="1"/>
          </p:cNvGraphicFramePr>
          <p:nvPr>
            <p:extLst>
              <p:ext uri="{D42A27DB-BD31-4B8C-83A1-F6EECF244321}">
                <p14:modId xmlns:p14="http://schemas.microsoft.com/office/powerpoint/2010/main" val="3305775048"/>
              </p:ext>
            </p:extLst>
          </p:nvPr>
        </p:nvGraphicFramePr>
        <p:xfrm>
          <a:off x="1205132" y="1988424"/>
          <a:ext cx="5964701" cy="3021881"/>
        </p:xfrm>
        <a:graphic>
          <a:graphicData uri="http://schemas.openxmlformats.org/drawingml/2006/table">
            <a:tbl>
              <a:tblPr>
                <a:tableStyleId>{5C22544A-7EE6-4342-B048-85BDC9FD1C3A}</a:tableStyleId>
              </a:tblPr>
              <a:tblGrid>
                <a:gridCol w="1507874">
                  <a:extLst>
                    <a:ext uri="{9D8B030D-6E8A-4147-A177-3AD203B41FA5}">
                      <a16:colId xmlns:a16="http://schemas.microsoft.com/office/drawing/2014/main" xmlns="" val="20000"/>
                    </a:ext>
                  </a:extLst>
                </a:gridCol>
                <a:gridCol w="2359497">
                  <a:extLst>
                    <a:ext uri="{9D8B030D-6E8A-4147-A177-3AD203B41FA5}">
                      <a16:colId xmlns:a16="http://schemas.microsoft.com/office/drawing/2014/main" xmlns="" val="20001"/>
                    </a:ext>
                  </a:extLst>
                </a:gridCol>
                <a:gridCol w="1310831">
                  <a:extLst>
                    <a:ext uri="{9D8B030D-6E8A-4147-A177-3AD203B41FA5}">
                      <a16:colId xmlns:a16="http://schemas.microsoft.com/office/drawing/2014/main" xmlns="" val="20002"/>
                    </a:ext>
                  </a:extLst>
                </a:gridCol>
                <a:gridCol w="786499">
                  <a:extLst>
                    <a:ext uri="{9D8B030D-6E8A-4147-A177-3AD203B41FA5}">
                      <a16:colId xmlns:a16="http://schemas.microsoft.com/office/drawing/2014/main" xmlns="" val="20003"/>
                    </a:ext>
                  </a:extLst>
                </a:gridCol>
              </a:tblGrid>
              <a:tr h="916216">
                <a:tc>
                  <a:txBody>
                    <a:bodyPr/>
                    <a:lstStyle/>
                    <a:p>
                      <a:pPr algn="ctr" fontAlgn="ctr"/>
                      <a:r>
                        <a:rPr lang="es-CO" sz="1000" b="1" u="none" strike="noStrike" dirty="0">
                          <a:effectLst/>
                          <a:latin typeface="Arial" panose="020B0604020202020204" pitchFamily="34" charset="0"/>
                          <a:cs typeface="Arial" panose="020B0604020202020204" pitchFamily="34" charset="0"/>
                        </a:rPr>
                        <a:t>Modulo</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9050" marB="19050" anchor="ctr">
                    <a:solidFill>
                      <a:schemeClr val="tx2">
                        <a:lumMod val="20000"/>
                        <a:lumOff val="80000"/>
                      </a:schemeClr>
                    </a:solidFill>
                  </a:tcPr>
                </a:tc>
                <a:tc>
                  <a:txBody>
                    <a:bodyPr/>
                    <a:lstStyle/>
                    <a:p>
                      <a:pPr algn="ctr" fontAlgn="ctr"/>
                      <a:r>
                        <a:rPr lang="es-CO" sz="1000" b="1" u="none" strike="noStrike" dirty="0">
                          <a:effectLst/>
                          <a:latin typeface="Arial" panose="020B0604020202020204" pitchFamily="34" charset="0"/>
                          <a:cs typeface="Arial" panose="020B0604020202020204" pitchFamily="34" charset="0"/>
                        </a:rPr>
                        <a:t>Mesa de construcción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ctr"/>
                      <a:r>
                        <a:rPr lang="es-CO" sz="1000" b="1" u="none" strike="noStrike" dirty="0">
                          <a:effectLst/>
                          <a:latin typeface="Arial" panose="020B0604020202020204" pitchFamily="34" charset="0"/>
                          <a:cs typeface="Arial" panose="020B0604020202020204" pitchFamily="34" charset="0"/>
                        </a:rPr>
                        <a:t>FECHA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ctr"/>
                      <a:r>
                        <a:rPr lang="es-CO" sz="1000" b="1" u="none" strike="noStrike" dirty="0">
                          <a:effectLst/>
                          <a:latin typeface="Arial" panose="020B0604020202020204" pitchFamily="34" charset="0"/>
                          <a:cs typeface="Arial" panose="020B0604020202020204" pitchFamily="34" charset="0"/>
                        </a:rPr>
                        <a:t>Asistentes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xmlns="" val="10000"/>
                  </a:ext>
                </a:extLst>
              </a:tr>
              <a:tr h="907196">
                <a:tc>
                  <a:txBody>
                    <a:bodyPr/>
                    <a:lstStyle/>
                    <a:p>
                      <a:pPr algn="ctr" fontAlgn="b"/>
                      <a:r>
                        <a:rPr lang="es-CO" sz="1100" b="1" i="0" u="none" strike="noStrike" dirty="0">
                          <a:solidFill>
                            <a:srgbClr val="000000"/>
                          </a:solidFill>
                          <a:effectLst/>
                          <a:latin typeface="Arial" panose="020B0604020202020204" pitchFamily="34" charset="0"/>
                          <a:cs typeface="Arial" panose="020B0604020202020204" pitchFamily="34" charset="0"/>
                        </a:rPr>
                        <a:t>Modulo 1 Virtual </a:t>
                      </a:r>
                    </a:p>
                  </a:txBody>
                  <a:tcPr marL="9525" marR="9525" marT="9525" marB="0" anchor="b"/>
                </a:tc>
                <a:tc>
                  <a:txBody>
                    <a:bodyPr/>
                    <a:lstStyle/>
                    <a:p>
                      <a:pPr algn="ctr" fontAlgn="ctr"/>
                      <a:r>
                        <a:rPr lang="es-CO" sz="1100" b="1" u="none" strike="noStrike" dirty="0">
                          <a:effectLst/>
                          <a:latin typeface="Arial" panose="020B0604020202020204" pitchFamily="34" charset="0"/>
                          <a:cs typeface="Arial" panose="020B0604020202020204" pitchFamily="34" charset="0"/>
                        </a:rPr>
                        <a:t>Mesa de ciudad y ciudadanía No 1 en el marco de los proyectos de ciudad y la misionalidad del IDU- Beneficiarios localidad de Bosa</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CO" sz="1100" b="1" u="none" strike="noStrike" dirty="0">
                          <a:effectLst/>
                          <a:latin typeface="Arial" panose="020B0604020202020204" pitchFamily="34" charset="0"/>
                          <a:cs typeface="Arial" panose="020B0604020202020204" pitchFamily="34" charset="0"/>
                        </a:rPr>
                        <a:t>29 de julio de 2020</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es-CO" sz="1100" b="1"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tc>
                <a:extLst>
                  <a:ext uri="{0D108BD9-81ED-4DB2-BD59-A6C34878D82A}">
                    <a16:rowId xmlns:a16="http://schemas.microsoft.com/office/drawing/2014/main" xmlns="" val="10001"/>
                  </a:ext>
                </a:extLst>
              </a:tr>
              <a:tr h="947451">
                <a:tc>
                  <a:txBody>
                    <a:bodyPr/>
                    <a:lstStyle/>
                    <a:p>
                      <a:pPr algn="ctr" fontAlgn="b"/>
                      <a:r>
                        <a:rPr lang="es-CO" sz="1000" b="1" u="none" strike="noStrike" dirty="0">
                          <a:effectLst/>
                          <a:latin typeface="Arial" panose="020B0604020202020204" pitchFamily="34" charset="0"/>
                          <a:cs typeface="Arial" panose="020B0604020202020204" pitchFamily="34" charset="0"/>
                        </a:rPr>
                        <a:t>Modulo 2 Virtual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9050" marB="19050" anchor="b"/>
                </a:tc>
                <a:tc>
                  <a:txBody>
                    <a:bodyPr/>
                    <a:lstStyle/>
                    <a:p>
                      <a:pPr algn="ctr" fontAlgn="ctr"/>
                      <a:r>
                        <a:rPr lang="es-CO" sz="1000" b="1" u="none" strike="noStrike" dirty="0">
                          <a:effectLst/>
                          <a:latin typeface="Arial" panose="020B0604020202020204" pitchFamily="34" charset="0"/>
                          <a:cs typeface="Arial" panose="020B0604020202020204" pitchFamily="34" charset="0"/>
                        </a:rPr>
                        <a:t>Mesa de ciudad y ciudadanía No 2 en el marco de los proyectos, Plataforma SIGIDU y Accesibilidad en la ciudad-comunicación asertiva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pt-BR" sz="1000" b="1" u="none" strike="noStrike" dirty="0">
                          <a:effectLst/>
                          <a:latin typeface="Arial" panose="020B0604020202020204" pitchFamily="34" charset="0"/>
                          <a:cs typeface="Arial" panose="020B0604020202020204" pitchFamily="34" charset="0"/>
                        </a:rPr>
                        <a:t>18 de </a:t>
                      </a:r>
                      <a:r>
                        <a:rPr lang="es-CO" sz="1000" b="1" u="none" strike="noStrike" noProof="0" dirty="0">
                          <a:effectLst/>
                          <a:latin typeface="Arial" panose="020B0604020202020204" pitchFamily="34" charset="0"/>
                          <a:cs typeface="Arial" panose="020B0604020202020204" pitchFamily="34" charset="0"/>
                        </a:rPr>
                        <a:t>noviembre</a:t>
                      </a:r>
                      <a:r>
                        <a:rPr lang="pt-BR" sz="1000" b="1" u="none" strike="noStrike" dirty="0">
                          <a:effectLst/>
                          <a:latin typeface="Arial" panose="020B0604020202020204" pitchFamily="34" charset="0"/>
                          <a:cs typeface="Arial" panose="020B0604020202020204" pitchFamily="34" charset="0"/>
                        </a:rPr>
                        <a:t> de 2020</a:t>
                      </a:r>
                      <a:endParaRPr lang="pt-BR"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9050" marB="19050" anchor="b"/>
                </a:tc>
                <a:tc>
                  <a:txBody>
                    <a:bodyPr/>
                    <a:lstStyle/>
                    <a:p>
                      <a:pPr algn="ctr" fontAlgn="ctr"/>
                      <a:r>
                        <a:rPr lang="es-CO" sz="1000" b="1" u="none" strike="noStrike" dirty="0">
                          <a:effectLst/>
                          <a:latin typeface="Arial" panose="020B0604020202020204" pitchFamily="34" charset="0"/>
                          <a:cs typeface="Arial" panose="020B0604020202020204" pitchFamily="34" charset="0"/>
                        </a:rPr>
                        <a:t>13</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19050" marB="19050" anchor="ctr"/>
                </a:tc>
                <a:extLst>
                  <a:ext uri="{0D108BD9-81ED-4DB2-BD59-A6C34878D82A}">
                    <a16:rowId xmlns:a16="http://schemas.microsoft.com/office/drawing/2014/main" xmlns="" val="10002"/>
                  </a:ext>
                </a:extLst>
              </a:tr>
              <a:tr h="251018">
                <a:tc gridSpan="3">
                  <a:txBody>
                    <a:bodyPr/>
                    <a:lstStyle/>
                    <a:p>
                      <a:pPr algn="ctr" fontAlgn="b"/>
                      <a:r>
                        <a:rPr lang="es-CO" sz="1100" b="1" u="none" strike="noStrike" dirty="0">
                          <a:effectLst/>
                          <a:latin typeface="Arial" panose="020B0604020202020204" pitchFamily="34" charset="0"/>
                          <a:cs typeface="Arial" panose="020B0604020202020204" pitchFamily="34" charset="0"/>
                        </a:rPr>
                        <a:t>TOTAL</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1">
                        <a:lumMod val="60000"/>
                        <a:lumOff val="40000"/>
                      </a:schemeClr>
                    </a:solidFill>
                  </a:tcPr>
                </a:tc>
                <a:tc hMerge="1">
                  <a:txBody>
                    <a:bodyPr/>
                    <a:lstStyle/>
                    <a:p>
                      <a:endParaRPr lang="es-CO"/>
                    </a:p>
                  </a:txBody>
                  <a:tcPr/>
                </a:tc>
                <a:tc hMerge="1">
                  <a:txBody>
                    <a:bodyPr/>
                    <a:lstStyle/>
                    <a:p>
                      <a:endParaRPr lang="es-CO"/>
                    </a:p>
                  </a:txBody>
                  <a:tcPr/>
                </a:tc>
                <a:tc>
                  <a:txBody>
                    <a:bodyPr/>
                    <a:lstStyle/>
                    <a:p>
                      <a:pPr algn="ctr" fontAlgn="ctr"/>
                      <a:r>
                        <a:rPr lang="es-CO" sz="1100" b="1" u="none" strike="noStrike" dirty="0">
                          <a:effectLst/>
                          <a:latin typeface="Arial" panose="020B0604020202020204" pitchFamily="34" charset="0"/>
                          <a:cs typeface="Arial" panose="020B0604020202020204" pitchFamily="34" charset="0"/>
                        </a:rPr>
                        <a:t>37</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xmlns="" val="10003"/>
                  </a:ext>
                </a:extLst>
              </a:tr>
            </a:tbl>
          </a:graphicData>
        </a:graphic>
      </p:graphicFrame>
      <p:pic>
        <p:nvPicPr>
          <p:cNvPr id="4" name="Imagen 3">
            <a:extLst>
              <a:ext uri="{FF2B5EF4-FFF2-40B4-BE49-F238E27FC236}">
                <a16:creationId xmlns:a16="http://schemas.microsoft.com/office/drawing/2014/main" xmlns="" id="{F0E1AE24-0F98-4340-A7AD-240648E2ED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92" t="9162"/>
          <a:stretch/>
        </p:blipFill>
        <p:spPr>
          <a:xfrm>
            <a:off x="7169833" y="1986722"/>
            <a:ext cx="3817035" cy="1934803"/>
          </a:xfrm>
          <a:prstGeom prst="rect">
            <a:avLst/>
          </a:prstGeom>
        </p:spPr>
      </p:pic>
      <p:pic>
        <p:nvPicPr>
          <p:cNvPr id="16" name="Imagen 15">
            <a:extLst>
              <a:ext uri="{FF2B5EF4-FFF2-40B4-BE49-F238E27FC236}">
                <a16:creationId xmlns:a16="http://schemas.microsoft.com/office/drawing/2014/main" xmlns="" id="{E7093DB3-BA78-4CA5-AD30-93F6C367244E}"/>
              </a:ext>
            </a:extLst>
          </p:cNvPr>
          <p:cNvPicPr>
            <a:picLocks noChangeAspect="1"/>
          </p:cNvPicPr>
          <p:nvPr/>
        </p:nvPicPr>
        <p:blipFill rotWithShape="1">
          <a:blip r:embed="rId5">
            <a:extLst>
              <a:ext uri="{28A0092B-C50C-407E-A947-70E740481C1C}">
                <a14:useLocalDpi xmlns:a14="http://schemas.microsoft.com/office/drawing/2010/main" val="0"/>
              </a:ext>
            </a:extLst>
          </a:blip>
          <a:srcRect t="11487" b="65723"/>
          <a:stretch/>
        </p:blipFill>
        <p:spPr>
          <a:xfrm>
            <a:off x="7169833" y="3921526"/>
            <a:ext cx="3817035" cy="1638883"/>
          </a:xfrm>
          <a:prstGeom prst="rect">
            <a:avLst/>
          </a:prstGeom>
        </p:spPr>
      </p:pic>
    </p:spTree>
    <p:extLst>
      <p:ext uri="{BB962C8B-B14F-4D97-AF65-F5344CB8AC3E}">
        <p14:creationId xmlns:p14="http://schemas.microsoft.com/office/powerpoint/2010/main" val="276233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771323" y="4885151"/>
            <a:ext cx="184666" cy="369332"/>
          </a:xfrm>
          <a:prstGeom prst="rect">
            <a:avLst/>
          </a:prstGeom>
          <a:noFill/>
        </p:spPr>
        <p:txBody>
          <a:bodyPr wrap="none" rtlCol="0">
            <a:spAutoFit/>
          </a:bodyPr>
          <a:lstStyle/>
          <a:p>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2512275692"/>
              </p:ext>
            </p:extLst>
          </p:nvPr>
        </p:nvGraphicFramePr>
        <p:xfrm>
          <a:off x="83771" y="1439006"/>
          <a:ext cx="7375104" cy="4298330"/>
        </p:xfrm>
        <a:graphic>
          <a:graphicData uri="http://schemas.openxmlformats.org/drawingml/2006/table">
            <a:tbl>
              <a:tblPr firstRow="1" bandRow="1">
                <a:tableStyleId>{912C8C85-51F0-491E-9774-3900AFEF0FD7}</a:tableStyleId>
              </a:tblPr>
              <a:tblGrid>
                <a:gridCol w="1843776">
                  <a:extLst>
                    <a:ext uri="{9D8B030D-6E8A-4147-A177-3AD203B41FA5}">
                      <a16:colId xmlns:a16="http://schemas.microsoft.com/office/drawing/2014/main" xmlns="" val="20000"/>
                    </a:ext>
                  </a:extLst>
                </a:gridCol>
                <a:gridCol w="1843776">
                  <a:extLst>
                    <a:ext uri="{9D8B030D-6E8A-4147-A177-3AD203B41FA5}">
                      <a16:colId xmlns:a16="http://schemas.microsoft.com/office/drawing/2014/main" xmlns="" val="20001"/>
                    </a:ext>
                  </a:extLst>
                </a:gridCol>
                <a:gridCol w="1843776">
                  <a:extLst>
                    <a:ext uri="{9D8B030D-6E8A-4147-A177-3AD203B41FA5}">
                      <a16:colId xmlns:a16="http://schemas.microsoft.com/office/drawing/2014/main" xmlns="" val="20002"/>
                    </a:ext>
                  </a:extLst>
                </a:gridCol>
                <a:gridCol w="1843776">
                  <a:extLst>
                    <a:ext uri="{9D8B030D-6E8A-4147-A177-3AD203B41FA5}">
                      <a16:colId xmlns:a16="http://schemas.microsoft.com/office/drawing/2014/main" xmlns="" val="20003"/>
                    </a:ext>
                  </a:extLst>
                </a:gridCol>
              </a:tblGrid>
              <a:tr h="633372">
                <a:tc gridSpan="4">
                  <a:txBody>
                    <a:bodyPr/>
                    <a:lstStyle/>
                    <a:p>
                      <a:pPr algn="ctr"/>
                      <a:r>
                        <a:rPr lang="es-ES" sz="2800" dirty="0"/>
                        <a:t>Gestión social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s-E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s-E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s-E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1104638">
                <a:tc>
                  <a:txBody>
                    <a:bodyPr/>
                    <a:lstStyle/>
                    <a:p>
                      <a:pPr algn="ctr"/>
                      <a:r>
                        <a:rPr lang="es-ES" sz="1600" b="1" dirty="0"/>
                        <a:t>Contratación mano de obra no calificada y vulnerable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a:t>Participación ciudadana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a:t>Cultura ciudadana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s-ES" sz="1600" b="1" dirty="0"/>
                        <a:t>Gobernanza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1"/>
                  </a:ext>
                </a:extLst>
              </a:tr>
              <a:tr h="2213829">
                <a:tc>
                  <a:txBody>
                    <a:bodyPr/>
                    <a:lstStyle/>
                    <a:p>
                      <a:pPr algn="ctr"/>
                      <a:r>
                        <a:rPr lang="es-ES" sz="4000" dirty="0"/>
                        <a:t>30 %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t>5 %</a:t>
                      </a:r>
                    </a:p>
                    <a:p>
                      <a:pPr algn="ctr"/>
                      <a:endParaRPr lang="es-ES" sz="4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s-ES" dirty="0"/>
                        <a:t>Reuniones</a:t>
                      </a:r>
                      <a:r>
                        <a:rPr lang="es-ES" baseline="0" dirty="0"/>
                        <a:t> de inicio, avance y finalización.</a:t>
                      </a:r>
                    </a:p>
                    <a:p>
                      <a:endParaRPr lang="es-ES" baseline="0" dirty="0"/>
                    </a:p>
                    <a:p>
                      <a:r>
                        <a:rPr lang="es-ES" baseline="0" dirty="0"/>
                        <a:t>Comités IDU</a:t>
                      </a:r>
                    </a:p>
                    <a:p>
                      <a:endParaRPr lang="es-ES" baseline="0" dirty="0"/>
                    </a:p>
                    <a:p>
                      <a:r>
                        <a:rPr lang="es-ES" baseline="0" dirty="0"/>
                        <a:t>Grupos focales</a:t>
                      </a:r>
                    </a:p>
                    <a:p>
                      <a:r>
                        <a:rPr lang="es-ES" baseline="0" dirty="0"/>
                        <a:t>Reuniones con comerciantes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s-ES" dirty="0"/>
                        <a:t>Talleres en colegios y universidades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s-ES" dirty="0"/>
                        <a:t>Articulación interinstitucional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4" name="CuadroTexto 13"/>
          <p:cNvSpPr txBox="1"/>
          <p:nvPr/>
        </p:nvSpPr>
        <p:spPr>
          <a:xfrm>
            <a:off x="453162" y="6220188"/>
            <a:ext cx="7115256" cy="369332"/>
          </a:xfrm>
          <a:prstGeom prst="rect">
            <a:avLst/>
          </a:prstGeom>
          <a:noFill/>
        </p:spPr>
        <p:txBody>
          <a:bodyPr wrap="square" rtlCol="0">
            <a:spAutoFit/>
          </a:bodyPr>
          <a:lstStyle/>
          <a:p>
            <a:r>
              <a:rPr lang="es-ES" b="1" dirty="0"/>
              <a:t>PQRS peticiones solicitudes y reclamos </a:t>
            </a:r>
          </a:p>
        </p:txBody>
      </p:sp>
      <p:sp>
        <p:nvSpPr>
          <p:cNvPr id="7" name="Título 1"/>
          <p:cNvSpPr>
            <a:spLocks noGrp="1"/>
          </p:cNvSpPr>
          <p:nvPr>
            <p:ph type="title"/>
          </p:nvPr>
        </p:nvSpPr>
        <p:spPr>
          <a:xfrm>
            <a:off x="3025333" y="240619"/>
            <a:ext cx="4864026" cy="1006586"/>
          </a:xfrm>
        </p:spPr>
        <p:txBody>
          <a:bodyPr/>
          <a:lstStyle/>
          <a:p>
            <a:r>
              <a:rPr lang="es-ES" dirty="0"/>
              <a:t>Gestión Social </a:t>
            </a:r>
          </a:p>
        </p:txBody>
      </p:sp>
      <p:sp>
        <p:nvSpPr>
          <p:cNvPr id="8" name="Rectángulo 7"/>
          <p:cNvSpPr/>
          <p:nvPr/>
        </p:nvSpPr>
        <p:spPr>
          <a:xfrm>
            <a:off x="2888816" y="1160791"/>
            <a:ext cx="3979817" cy="864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37888 Imagen">
            <a:extLst>
              <a:ext uri="{FF2B5EF4-FFF2-40B4-BE49-F238E27FC236}">
                <a16:creationId xmlns:a16="http://schemas.microsoft.com/office/drawing/2014/main" xmlns="" id="{A7C35471-A50D-48C3-BBC1-8E310846944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3808" y="217775"/>
            <a:ext cx="1092900" cy="11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3"/>
          <a:stretch>
            <a:fillRect/>
          </a:stretch>
        </p:blipFill>
        <p:spPr>
          <a:xfrm>
            <a:off x="7568418" y="2369168"/>
            <a:ext cx="4258510" cy="2406396"/>
          </a:xfrm>
          <a:prstGeom prst="rect">
            <a:avLst/>
          </a:prstGeom>
        </p:spPr>
      </p:pic>
    </p:spTree>
    <p:extLst>
      <p:ext uri="{BB962C8B-B14F-4D97-AF65-F5344CB8AC3E}">
        <p14:creationId xmlns:p14="http://schemas.microsoft.com/office/powerpoint/2010/main" val="124749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34" y="34051"/>
            <a:ext cx="7995483" cy="1006586"/>
          </a:xfrm>
        </p:spPr>
        <p:txBody>
          <a:bodyPr>
            <a:normAutofit/>
          </a:bodyPr>
          <a:lstStyle/>
          <a:p>
            <a:r>
              <a:rPr lang="es-ES" dirty="0"/>
              <a:t>Estado de la malla vial 2020 </a:t>
            </a:r>
          </a:p>
        </p:txBody>
      </p:sp>
      <p:sp>
        <p:nvSpPr>
          <p:cNvPr id="13" name="Rectángulo 12"/>
          <p:cNvSpPr/>
          <p:nvPr/>
        </p:nvSpPr>
        <p:spPr>
          <a:xfrm>
            <a:off x="2420983" y="1040637"/>
            <a:ext cx="7045234" cy="547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37888 Imagen">
            <a:extLst>
              <a:ext uri="{FF2B5EF4-FFF2-40B4-BE49-F238E27FC236}">
                <a16:creationId xmlns:a16="http://schemas.microsoft.com/office/drawing/2014/main" xmlns="" id="{A7C35471-A50D-48C3-BBC1-8E310846944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291" y="144409"/>
            <a:ext cx="1092900" cy="11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20 Imagen">
            <a:extLst>
              <a:ext uri="{FF2B5EF4-FFF2-40B4-BE49-F238E27FC236}">
                <a16:creationId xmlns:a16="http://schemas.microsoft.com/office/drawing/2014/main" xmlns="" id="{00000000-0008-0000-0300-0000160000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5614" y="1295809"/>
            <a:ext cx="1221353" cy="647622"/>
          </a:xfrm>
          <a:prstGeom prst="rect">
            <a:avLst/>
          </a:prstGeom>
        </p:spPr>
      </p:pic>
      <p:pic>
        <p:nvPicPr>
          <p:cNvPr id="20" name="39 Imagen">
            <a:extLst>
              <a:ext uri="{FF2B5EF4-FFF2-40B4-BE49-F238E27FC236}">
                <a16:creationId xmlns:a16="http://schemas.microsoft.com/office/drawing/2014/main" xmlns="" id="{16D691EF-6F58-4B0A-9C36-A91F1388946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147" y="1313968"/>
            <a:ext cx="913117" cy="5725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3096176" y="1353472"/>
            <a:ext cx="5354198" cy="4029075"/>
          </a:xfrm>
          <a:prstGeom prst="rect">
            <a:avLst/>
          </a:prstGeom>
        </p:spPr>
      </p:pic>
      <p:pic>
        <p:nvPicPr>
          <p:cNvPr id="4" name="Imagen 3"/>
          <p:cNvPicPr>
            <a:picLocks noChangeAspect="1"/>
          </p:cNvPicPr>
          <p:nvPr/>
        </p:nvPicPr>
        <p:blipFill>
          <a:blip r:embed="rId6"/>
          <a:stretch>
            <a:fillRect/>
          </a:stretch>
        </p:blipFill>
        <p:spPr>
          <a:xfrm>
            <a:off x="3467100" y="5640636"/>
            <a:ext cx="5754018" cy="1270357"/>
          </a:xfrm>
          <a:prstGeom prst="rect">
            <a:avLst/>
          </a:prstGeom>
        </p:spPr>
      </p:pic>
    </p:spTree>
    <p:extLst>
      <p:ext uri="{BB962C8B-B14F-4D97-AF65-F5344CB8AC3E}">
        <p14:creationId xmlns:p14="http://schemas.microsoft.com/office/powerpoint/2010/main" val="419371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34" y="34051"/>
            <a:ext cx="7995483" cy="1006586"/>
          </a:xfrm>
        </p:spPr>
        <p:txBody>
          <a:bodyPr>
            <a:normAutofit/>
          </a:bodyPr>
          <a:lstStyle/>
          <a:p>
            <a:r>
              <a:rPr lang="es-ES" dirty="0"/>
              <a:t>Estado de la malla vial 2020 </a:t>
            </a:r>
          </a:p>
        </p:txBody>
      </p:sp>
      <p:sp>
        <p:nvSpPr>
          <p:cNvPr id="13" name="Rectángulo 12"/>
          <p:cNvSpPr/>
          <p:nvPr/>
        </p:nvSpPr>
        <p:spPr>
          <a:xfrm>
            <a:off x="2420983" y="1040637"/>
            <a:ext cx="7045234" cy="547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37888 Imagen">
            <a:extLst>
              <a:ext uri="{FF2B5EF4-FFF2-40B4-BE49-F238E27FC236}">
                <a16:creationId xmlns:a16="http://schemas.microsoft.com/office/drawing/2014/main" xmlns="" id="{A7C35471-A50D-48C3-BBC1-8E310846944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291" y="144409"/>
            <a:ext cx="1092900" cy="11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3"/>
          <a:stretch>
            <a:fillRect/>
          </a:stretch>
        </p:blipFill>
        <p:spPr>
          <a:xfrm>
            <a:off x="1883228" y="5789484"/>
            <a:ext cx="4839788" cy="1068516"/>
          </a:xfrm>
          <a:prstGeom prst="rect">
            <a:avLst/>
          </a:prstGeom>
        </p:spPr>
      </p:pic>
      <p:pic>
        <p:nvPicPr>
          <p:cNvPr id="6" name="Imagen 5"/>
          <p:cNvPicPr>
            <a:picLocks noChangeAspect="1"/>
          </p:cNvPicPr>
          <p:nvPr/>
        </p:nvPicPr>
        <p:blipFill>
          <a:blip r:embed="rId4"/>
          <a:stretch>
            <a:fillRect/>
          </a:stretch>
        </p:blipFill>
        <p:spPr>
          <a:xfrm>
            <a:off x="1883228" y="1068010"/>
            <a:ext cx="8535080" cy="4770733"/>
          </a:xfrm>
          <a:prstGeom prst="rect">
            <a:avLst/>
          </a:prstGeom>
        </p:spPr>
      </p:pic>
    </p:spTree>
    <p:extLst>
      <p:ext uri="{BB962C8B-B14F-4D97-AF65-F5344CB8AC3E}">
        <p14:creationId xmlns:p14="http://schemas.microsoft.com/office/powerpoint/2010/main" val="324593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34" y="34051"/>
            <a:ext cx="7995483" cy="1006586"/>
          </a:xfrm>
        </p:spPr>
        <p:txBody>
          <a:bodyPr>
            <a:normAutofit/>
          </a:bodyPr>
          <a:lstStyle/>
          <a:p>
            <a:r>
              <a:rPr lang="es-ES" dirty="0"/>
              <a:t>Estado de la malla vial 2020 </a:t>
            </a:r>
          </a:p>
        </p:txBody>
      </p:sp>
      <p:sp>
        <p:nvSpPr>
          <p:cNvPr id="13" name="Rectángulo 12"/>
          <p:cNvSpPr/>
          <p:nvPr/>
        </p:nvSpPr>
        <p:spPr>
          <a:xfrm>
            <a:off x="2420983" y="1040637"/>
            <a:ext cx="7045234" cy="547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37888 Imagen">
            <a:extLst>
              <a:ext uri="{FF2B5EF4-FFF2-40B4-BE49-F238E27FC236}">
                <a16:creationId xmlns:a16="http://schemas.microsoft.com/office/drawing/2014/main" xmlns="" id="{A7C35471-A50D-48C3-BBC1-8E310846944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291" y="144409"/>
            <a:ext cx="1092900" cy="11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39 Imagen">
            <a:extLst>
              <a:ext uri="{FF2B5EF4-FFF2-40B4-BE49-F238E27FC236}">
                <a16:creationId xmlns:a16="http://schemas.microsoft.com/office/drawing/2014/main" xmlns="" id="{00000000-0008-0000-0300-0000280000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3275" y="1270698"/>
            <a:ext cx="913117" cy="572503"/>
          </a:xfrm>
          <a:prstGeom prst="rect">
            <a:avLst/>
          </a:prstGeom>
          <a:noFill/>
          <a:extLst>
            <a:ext uri="{909E8E84-426E-40DD-AFC4-6F175D3DCCD1}">
              <a14:hiddenFill xmlns:a14="http://schemas.microsoft.com/office/drawing/2010/main">
                <a:solidFill>
                  <a:srgbClr val="FFFFFF"/>
                </a:solidFill>
              </a14:hiddenFill>
            </a:ext>
          </a:extLst>
        </p:spPr>
      </p:pic>
      <p:pic>
        <p:nvPicPr>
          <p:cNvPr id="20" name="39 Imagen">
            <a:extLst>
              <a:ext uri="{FF2B5EF4-FFF2-40B4-BE49-F238E27FC236}">
                <a16:creationId xmlns:a16="http://schemas.microsoft.com/office/drawing/2014/main" xmlns="" id="{16D691EF-6F58-4B0A-9C36-A91F138894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147" y="1313968"/>
            <a:ext cx="913117" cy="57250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475815" y="6054293"/>
            <a:ext cx="5754018" cy="1270357"/>
          </a:xfrm>
          <a:prstGeom prst="rect">
            <a:avLst/>
          </a:prstGeom>
        </p:spPr>
      </p:pic>
      <p:pic>
        <p:nvPicPr>
          <p:cNvPr id="6" name="Imagen 5"/>
          <p:cNvPicPr>
            <a:picLocks noChangeAspect="1"/>
          </p:cNvPicPr>
          <p:nvPr/>
        </p:nvPicPr>
        <p:blipFill>
          <a:blip r:embed="rId5"/>
          <a:stretch>
            <a:fillRect/>
          </a:stretch>
        </p:blipFill>
        <p:spPr>
          <a:xfrm>
            <a:off x="2729503" y="1230561"/>
            <a:ext cx="4335195" cy="4410075"/>
          </a:xfrm>
          <a:prstGeom prst="rect">
            <a:avLst/>
          </a:prstGeom>
        </p:spPr>
      </p:pic>
      <p:pic>
        <p:nvPicPr>
          <p:cNvPr id="7" name="Imagen 6"/>
          <p:cNvPicPr>
            <a:picLocks noChangeAspect="1"/>
          </p:cNvPicPr>
          <p:nvPr/>
        </p:nvPicPr>
        <p:blipFill>
          <a:blip r:embed="rId6"/>
          <a:stretch>
            <a:fillRect/>
          </a:stretch>
        </p:blipFill>
        <p:spPr>
          <a:xfrm>
            <a:off x="1735183" y="1278405"/>
            <a:ext cx="1371600" cy="733425"/>
          </a:xfrm>
          <a:prstGeom prst="rect">
            <a:avLst/>
          </a:prstGeom>
        </p:spPr>
      </p:pic>
    </p:spTree>
    <p:extLst>
      <p:ext uri="{BB962C8B-B14F-4D97-AF65-F5344CB8AC3E}">
        <p14:creationId xmlns:p14="http://schemas.microsoft.com/office/powerpoint/2010/main" val="265313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34" y="34051"/>
            <a:ext cx="7995483" cy="1006586"/>
          </a:xfrm>
        </p:spPr>
        <p:txBody>
          <a:bodyPr>
            <a:normAutofit/>
          </a:bodyPr>
          <a:lstStyle/>
          <a:p>
            <a:r>
              <a:rPr lang="es-ES" dirty="0"/>
              <a:t>Estado de la malla vial 2020 </a:t>
            </a:r>
          </a:p>
        </p:txBody>
      </p:sp>
      <p:sp>
        <p:nvSpPr>
          <p:cNvPr id="13" name="Rectángulo 12"/>
          <p:cNvSpPr/>
          <p:nvPr/>
        </p:nvSpPr>
        <p:spPr>
          <a:xfrm>
            <a:off x="2420983" y="1040637"/>
            <a:ext cx="7045234" cy="547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 name="Imagen 9"/>
          <p:cNvPicPr>
            <a:picLocks noChangeAspect="1"/>
          </p:cNvPicPr>
          <p:nvPr/>
        </p:nvPicPr>
        <p:blipFill>
          <a:blip r:embed="rId2"/>
          <a:stretch>
            <a:fillRect/>
          </a:stretch>
        </p:blipFill>
        <p:spPr>
          <a:xfrm>
            <a:off x="1330098" y="923244"/>
            <a:ext cx="9553575" cy="5686425"/>
          </a:xfrm>
          <a:prstGeom prst="rect">
            <a:avLst/>
          </a:prstGeom>
        </p:spPr>
      </p:pic>
      <p:pic>
        <p:nvPicPr>
          <p:cNvPr id="12" name="20 Imagen">
            <a:extLst>
              <a:ext uri="{FF2B5EF4-FFF2-40B4-BE49-F238E27FC236}">
                <a16:creationId xmlns:a16="http://schemas.microsoft.com/office/drawing/2014/main" xmlns="" id="{00000000-0008-0000-0600-0000110000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16596" y="1364964"/>
            <a:ext cx="1488218" cy="619632"/>
          </a:xfrm>
          <a:prstGeom prst="rect">
            <a:avLst/>
          </a:prstGeom>
        </p:spPr>
      </p:pic>
      <p:pic>
        <p:nvPicPr>
          <p:cNvPr id="14" name="37888 Imagen">
            <a:extLst>
              <a:ext uri="{FF2B5EF4-FFF2-40B4-BE49-F238E27FC236}">
                <a16:creationId xmlns:a16="http://schemas.microsoft.com/office/drawing/2014/main" xmlns="" id="{A7C35471-A50D-48C3-BBC1-8E3108469444}"/>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291" y="144409"/>
            <a:ext cx="1092900" cy="11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39 Imagen">
            <a:extLst>
              <a:ext uri="{FF2B5EF4-FFF2-40B4-BE49-F238E27FC236}">
                <a16:creationId xmlns:a16="http://schemas.microsoft.com/office/drawing/2014/main" xmlns="" id="{16D691EF-6F58-4B0A-9C36-A91F1388946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8833" y="1412093"/>
            <a:ext cx="913117" cy="57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8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p:nvPr/>
        </p:nvSpPr>
        <p:spPr>
          <a:xfrm>
            <a:off x="3345063" y="0"/>
            <a:ext cx="4369409" cy="769441"/>
          </a:xfrm>
          <a:prstGeom prst="rect">
            <a:avLst/>
          </a:prstGeom>
          <a:solidFill>
            <a:srgbClr val="C9D41E"/>
          </a:solidFill>
          <a:ln>
            <a:noFill/>
          </a:ln>
        </p:spPr>
        <p:txBody>
          <a:bodyPr spcFirstLastPara="1" wrap="square" lIns="91425" tIns="45700" rIns="91425" bIns="45700" anchor="t" anchorCtr="0">
            <a:noAutofit/>
          </a:bodyPr>
          <a:lstStyle/>
          <a:p>
            <a:pPr algn="ctr">
              <a:buClr>
                <a:srgbClr val="000000"/>
              </a:buClr>
              <a:buSzPts val="4400"/>
              <a:buFont typeface="Arial"/>
              <a:buNone/>
            </a:pPr>
            <a:r>
              <a:rPr lang="es-CO" sz="4400" kern="0" dirty="0">
                <a:solidFill>
                  <a:srgbClr val="424913"/>
                </a:solidFill>
                <a:latin typeface="Bebas Neue"/>
                <a:ea typeface="Bebas Neue"/>
                <a:cs typeface="Bebas Neue"/>
                <a:sym typeface="Bebas Neue"/>
              </a:rPr>
              <a:t>METAS</a:t>
            </a:r>
            <a:endParaRPr sz="4400" kern="0" dirty="0">
              <a:solidFill>
                <a:srgbClr val="424913"/>
              </a:solidFill>
              <a:latin typeface="Bebas Neue"/>
              <a:ea typeface="Bebas Neue"/>
              <a:cs typeface="Bebas Neue"/>
              <a:sym typeface="Bebas Neue"/>
            </a:endParaRPr>
          </a:p>
        </p:txBody>
      </p:sp>
      <p:sp>
        <p:nvSpPr>
          <p:cNvPr id="452" name="Google Shape;452;p39"/>
          <p:cNvSpPr/>
          <p:nvPr/>
        </p:nvSpPr>
        <p:spPr>
          <a:xfrm>
            <a:off x="-1" y="283430"/>
            <a:ext cx="2947737" cy="430887"/>
          </a:xfrm>
          <a:prstGeom prst="rect">
            <a:avLst/>
          </a:prstGeom>
          <a:noFill/>
          <a:ln>
            <a:noFill/>
          </a:ln>
        </p:spPr>
        <p:txBody>
          <a:bodyPr spcFirstLastPara="1" wrap="square" lIns="0" tIns="0" rIns="0" bIns="0" anchor="t" anchorCtr="0">
            <a:noAutofit/>
          </a:bodyPr>
          <a:lstStyle/>
          <a:p>
            <a:pPr algn="ctr">
              <a:buClr>
                <a:srgbClr val="CAD23B"/>
              </a:buClr>
              <a:buSzPts val="2800"/>
              <a:buFont typeface="Bebas Neue"/>
              <a:buNone/>
            </a:pPr>
            <a:r>
              <a:rPr lang="es-CO" sz="2800" kern="0" dirty="0">
                <a:solidFill>
                  <a:srgbClr val="780C53"/>
                </a:solidFill>
                <a:latin typeface="Bebas Neue"/>
                <a:ea typeface="Bebas Neue"/>
                <a:cs typeface="Bebas Neue"/>
                <a:sym typeface="Bebas Neue"/>
              </a:rPr>
              <a:t>PROPÓSITO 4</a:t>
            </a:r>
            <a:endParaRPr sz="1200" kern="0" dirty="0">
              <a:solidFill>
                <a:srgbClr val="780C53"/>
              </a:solidFill>
              <a:cs typeface="Arial"/>
              <a:sym typeface="Arial"/>
            </a:endParaRPr>
          </a:p>
        </p:txBody>
      </p:sp>
      <p:graphicFrame>
        <p:nvGraphicFramePr>
          <p:cNvPr id="5" name="Tabla 4"/>
          <p:cNvGraphicFramePr>
            <a:graphicFrameLocks noGrp="1"/>
          </p:cNvGraphicFramePr>
          <p:nvPr>
            <p:extLst>
              <p:ext uri="{D42A27DB-BD31-4B8C-83A1-F6EECF244321}">
                <p14:modId xmlns:p14="http://schemas.microsoft.com/office/powerpoint/2010/main" val="971127876"/>
              </p:ext>
            </p:extLst>
          </p:nvPr>
        </p:nvGraphicFramePr>
        <p:xfrm>
          <a:off x="535416" y="769442"/>
          <a:ext cx="10310775" cy="4660687"/>
        </p:xfrm>
        <a:graphic>
          <a:graphicData uri="http://schemas.openxmlformats.org/drawingml/2006/table">
            <a:tbl>
              <a:tblPr/>
              <a:tblGrid>
                <a:gridCol w="1175009">
                  <a:extLst>
                    <a:ext uri="{9D8B030D-6E8A-4147-A177-3AD203B41FA5}">
                      <a16:colId xmlns:a16="http://schemas.microsoft.com/office/drawing/2014/main" xmlns="" val="20000"/>
                    </a:ext>
                  </a:extLst>
                </a:gridCol>
                <a:gridCol w="1006239">
                  <a:extLst>
                    <a:ext uri="{9D8B030D-6E8A-4147-A177-3AD203B41FA5}">
                      <a16:colId xmlns:a16="http://schemas.microsoft.com/office/drawing/2014/main" xmlns="" val="20001"/>
                    </a:ext>
                  </a:extLst>
                </a:gridCol>
                <a:gridCol w="2267224">
                  <a:extLst>
                    <a:ext uri="{9D8B030D-6E8A-4147-A177-3AD203B41FA5}">
                      <a16:colId xmlns:a16="http://schemas.microsoft.com/office/drawing/2014/main" xmlns="" val="20002"/>
                    </a:ext>
                  </a:extLst>
                </a:gridCol>
                <a:gridCol w="764233">
                  <a:extLst>
                    <a:ext uri="{9D8B030D-6E8A-4147-A177-3AD203B41FA5}">
                      <a16:colId xmlns:a16="http://schemas.microsoft.com/office/drawing/2014/main" xmlns="" val="20003"/>
                    </a:ext>
                  </a:extLst>
                </a:gridCol>
                <a:gridCol w="764233">
                  <a:extLst>
                    <a:ext uri="{9D8B030D-6E8A-4147-A177-3AD203B41FA5}">
                      <a16:colId xmlns:a16="http://schemas.microsoft.com/office/drawing/2014/main" xmlns="" val="20004"/>
                    </a:ext>
                  </a:extLst>
                </a:gridCol>
                <a:gridCol w="1018977">
                  <a:extLst>
                    <a:ext uri="{9D8B030D-6E8A-4147-A177-3AD203B41FA5}">
                      <a16:colId xmlns:a16="http://schemas.microsoft.com/office/drawing/2014/main" xmlns="" val="20005"/>
                    </a:ext>
                  </a:extLst>
                </a:gridCol>
                <a:gridCol w="1022161">
                  <a:extLst>
                    <a:ext uri="{9D8B030D-6E8A-4147-A177-3AD203B41FA5}">
                      <a16:colId xmlns:a16="http://schemas.microsoft.com/office/drawing/2014/main" xmlns="" val="20006"/>
                    </a:ext>
                  </a:extLst>
                </a:gridCol>
                <a:gridCol w="2292699">
                  <a:extLst>
                    <a:ext uri="{9D8B030D-6E8A-4147-A177-3AD203B41FA5}">
                      <a16:colId xmlns:a16="http://schemas.microsoft.com/office/drawing/2014/main" xmlns="" val="20007"/>
                    </a:ext>
                  </a:extLst>
                </a:gridCol>
              </a:tblGrid>
              <a:tr h="941859">
                <a:tc>
                  <a:txBody>
                    <a:bodyPr/>
                    <a:lstStyle/>
                    <a:p>
                      <a:pPr algn="ctr" fontAlgn="b"/>
                      <a:r>
                        <a:rPr lang="es-CO" sz="1200" b="1" i="0" u="none" strike="noStrike" dirty="0">
                          <a:solidFill>
                            <a:srgbClr val="000000"/>
                          </a:solidFill>
                          <a:effectLst/>
                          <a:latin typeface="+mj-lt"/>
                        </a:rPr>
                        <a:t>No CTTO DE OBRA</a:t>
                      </a:r>
                    </a:p>
                  </a:txBody>
                  <a:tcPr marL="8706" marR="8706" marT="87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dirty="0">
                          <a:solidFill>
                            <a:srgbClr val="000000"/>
                          </a:solidFill>
                          <a:effectLst/>
                          <a:latin typeface="+mj-lt"/>
                        </a:rPr>
                        <a:t>NOMBRE COTO DE CONTRATO</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dirty="0">
                          <a:solidFill>
                            <a:srgbClr val="000000"/>
                          </a:solidFill>
                          <a:effectLst/>
                          <a:latin typeface="+mj-lt"/>
                        </a:rPr>
                        <a:t>OBJETO CONTRACTUAL</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dirty="0">
                          <a:solidFill>
                            <a:srgbClr val="000000"/>
                          </a:solidFill>
                          <a:effectLst/>
                          <a:latin typeface="+mj-lt"/>
                        </a:rPr>
                        <a:t>LOCALIDAD</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dirty="0">
                          <a:solidFill>
                            <a:srgbClr val="000000"/>
                          </a:solidFill>
                          <a:effectLst/>
                          <a:latin typeface="+mj-lt"/>
                        </a:rPr>
                        <a:t>ESTADO</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dirty="0">
                          <a:solidFill>
                            <a:srgbClr val="000000"/>
                          </a:solidFill>
                          <a:effectLst/>
                          <a:latin typeface="+mj-lt"/>
                        </a:rPr>
                        <a:t>ETAPAS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a:solidFill>
                            <a:srgbClr val="000000"/>
                          </a:solidFill>
                          <a:effectLst/>
                          <a:latin typeface="+mj-lt"/>
                        </a:rPr>
                        <a:t>NOMBRE DEL COORDINADOR SOCIAL IDU</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CO" sz="1200" b="1" i="0" u="none" strike="noStrike">
                          <a:solidFill>
                            <a:srgbClr val="000000"/>
                          </a:solidFill>
                          <a:effectLst/>
                          <a:latin typeface="+mj-lt"/>
                        </a:rPr>
                        <a:t>OBSERVACIONES </a:t>
                      </a:r>
                    </a:p>
                  </a:txBody>
                  <a:tcPr marL="8706" marR="8706" marT="870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819316">
                <a:tc>
                  <a:txBody>
                    <a:bodyPr/>
                    <a:lstStyle/>
                    <a:p>
                      <a:pPr algn="ctr" fontAlgn="b"/>
                      <a:r>
                        <a:rPr lang="es-CO" sz="1200" b="1" i="0" u="none" strike="noStrike" dirty="0">
                          <a:solidFill>
                            <a:srgbClr val="000000"/>
                          </a:solidFill>
                          <a:effectLst/>
                          <a:latin typeface="+mj-lt"/>
                        </a:rPr>
                        <a:t>1699-2020</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Conservación SITP</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S" sz="1400" b="1" i="0" u="none" strike="noStrike" cap="none" dirty="0">
                          <a:solidFill>
                            <a:schemeClr val="tx1"/>
                          </a:solidFill>
                          <a:effectLst/>
                          <a:latin typeface="+mj-lt"/>
                          <a:ea typeface="+mn-ea"/>
                          <a:cs typeface="+mn-cs"/>
                          <a:sym typeface="Arial"/>
                        </a:rPr>
                        <a:t>Mantenimiento de espacio público y paraderos SITP grupo 2 2020</a:t>
                      </a:r>
                      <a:endParaRPr lang="es-CO" sz="1200" b="1" i="0" u="none" strike="noStrike" dirty="0">
                        <a:solidFill>
                          <a:srgbClr val="000000"/>
                        </a:solidFill>
                        <a:effectLst/>
                        <a:latin typeface="+mj-lt"/>
                      </a:endParaRP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Ciudad Bolívar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activo</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Diagnóstico y preliminares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Andrea Méndez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Definiendo Diagnóstico preliminar para los segmentos viales.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1"/>
                  </a:ext>
                </a:extLst>
              </a:tr>
              <a:tr h="1148845">
                <a:tc>
                  <a:txBody>
                    <a:bodyPr/>
                    <a:lstStyle/>
                    <a:p>
                      <a:pPr algn="l" fontAlgn="b"/>
                      <a:r>
                        <a:rPr lang="es-CO" sz="1200" b="1" i="0" u="none" strike="noStrike" dirty="0">
                          <a:solidFill>
                            <a:srgbClr val="000000"/>
                          </a:solidFill>
                          <a:effectLst/>
                          <a:latin typeface="+mj-lt"/>
                        </a:rPr>
                        <a:t>1626-2020</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Mantenimiento de vías Arteriales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ES" sz="1400" b="1" i="0" u="none" strike="noStrike" cap="none" dirty="0">
                          <a:solidFill>
                            <a:schemeClr val="tx1"/>
                          </a:solidFill>
                          <a:effectLst/>
                          <a:latin typeface="+mj-lt"/>
                          <a:ea typeface="+mn-ea"/>
                          <a:cs typeface="+mn-cs"/>
                          <a:sym typeface="Arial"/>
                        </a:rPr>
                        <a:t>Conservación malla vial arterial grupo 1 2020</a:t>
                      </a:r>
                      <a:endParaRPr lang="es-CO" sz="1200" b="1" i="0" u="none" strike="noStrike" dirty="0">
                        <a:solidFill>
                          <a:srgbClr val="000000"/>
                        </a:solidFill>
                        <a:effectLst/>
                        <a:latin typeface="+mj-lt"/>
                      </a:endParaRP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Ciudad Bolívar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Activo</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Mantenimiento vías principales.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Andrea Méndez</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s-CO" sz="1200" b="1" i="0" u="none" strike="noStrike" dirty="0">
                          <a:solidFill>
                            <a:srgbClr val="000000"/>
                          </a:solidFill>
                          <a:effectLst/>
                          <a:latin typeface="+mj-lt"/>
                        </a:rPr>
                        <a:t>Definiendo Diagnóstico preliminar para los segmentos viales: Autopista sur, rio Tunjuelito, av. Villavicencio y vía a Usme.</a:t>
                      </a:r>
                    </a:p>
                    <a:p>
                      <a:pPr algn="l" fontAlgn="b"/>
                      <a:endParaRPr lang="es-CO" sz="1200" b="1" i="0" u="none" strike="noStrike" dirty="0">
                        <a:solidFill>
                          <a:srgbClr val="000000"/>
                        </a:solidFill>
                        <a:effectLst/>
                        <a:latin typeface="+mj-lt"/>
                      </a:endParaRP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2"/>
                  </a:ext>
                </a:extLst>
              </a:tr>
              <a:tr h="1750667">
                <a:tc>
                  <a:txBody>
                    <a:bodyPr/>
                    <a:lstStyle/>
                    <a:p>
                      <a:pPr algn="l" fontAlgn="b"/>
                      <a:r>
                        <a:rPr lang="es-CO" sz="1200" b="1" i="0" u="none" strike="noStrike" dirty="0">
                          <a:solidFill>
                            <a:srgbClr val="000000"/>
                          </a:solidFill>
                          <a:effectLst/>
                          <a:latin typeface="+mj-lt"/>
                        </a:rPr>
                        <a:t>IDU-1507-2017</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Intersección Autopista Sur por la NQS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FACTIBILIDAD, ESTUDIOS Y DISEÑOS DE LA INTERSECCIÓN A DESNIVEL AUTOPISTA SUR (NQS) CON LA AVENIDA Bosa, EN LA CIUDAD DE BOGOTA D.C</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Bosa, Kennedy y Ciudad Bolívar</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En proceso de liquidación</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Estudios y Diseños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Maribel Ramos Arias </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s-CO" sz="1200" b="1" i="0" u="none" strike="noStrike" dirty="0">
                          <a:solidFill>
                            <a:srgbClr val="000000"/>
                          </a:solidFill>
                          <a:effectLst/>
                          <a:latin typeface="+mj-lt"/>
                        </a:rPr>
                        <a:t>Proceso de liquidación por parte del IDU, para la etapa de construcción  se presento al Ministerio de Hacienda y Planeación ya que los recursos que se requieren son por regalías.</a:t>
                      </a:r>
                    </a:p>
                  </a:txBody>
                  <a:tcPr marL="8706" marR="8706" marT="8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97406498"/>
      </p:ext>
    </p:extLst>
  </p:cSld>
  <p:clrMapOvr>
    <a:masterClrMapping/>
  </p:clrMapOvr>
</p:sld>
</file>

<file path=ppt/theme/theme1.xml><?xml version="1.0" encoding="utf-8"?>
<a:theme xmlns:a="http://schemas.openxmlformats.org/drawingml/2006/main" name="Tema IDU">
  <a:themeElements>
    <a:clrScheme name="IDU">
      <a:dk1>
        <a:sysClr val="windowText" lastClr="000000"/>
      </a:dk1>
      <a:lt1>
        <a:sysClr val="window" lastClr="FFFFFF"/>
      </a:lt1>
      <a:dk2>
        <a:srgbClr val="A9B918"/>
      </a:dk2>
      <a:lt2>
        <a:srgbClr val="E7E6E6"/>
      </a:lt2>
      <a:accent1>
        <a:srgbClr val="4C531E"/>
      </a:accent1>
      <a:accent2>
        <a:srgbClr val="002060"/>
      </a:accent2>
      <a:accent3>
        <a:srgbClr val="3399FF"/>
      </a:accent3>
      <a:accent4>
        <a:srgbClr val="99CCFF"/>
      </a:accent4>
      <a:accent5>
        <a:srgbClr val="BED000"/>
      </a:accent5>
      <a:accent6>
        <a:srgbClr val="859225"/>
      </a:accent6>
      <a:hlink>
        <a:srgbClr val="7F7F7F"/>
      </a:hlink>
      <a:folHlink>
        <a:srgbClr val="49711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drio ahumado">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6323</TotalTime>
  <Words>1768</Words>
  <Application>Microsoft Office PowerPoint</Application>
  <PresentationFormat>Panorámica</PresentationFormat>
  <Paragraphs>430</Paragraphs>
  <Slides>24</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Bebas Neue</vt:lpstr>
      <vt:lpstr>Calibri</vt:lpstr>
      <vt:lpstr>Calibri Light</vt:lpstr>
      <vt:lpstr>Metrophobic</vt:lpstr>
      <vt:lpstr>Roboto</vt:lpstr>
      <vt:lpstr>Times New Roman</vt:lpstr>
      <vt:lpstr>Verdana</vt:lpstr>
      <vt:lpstr>Tema IDU</vt:lpstr>
      <vt:lpstr>IDU, Rendición de cuentas sector Movilidad.</vt:lpstr>
      <vt:lpstr>Presentación de PowerPoint</vt:lpstr>
      <vt:lpstr>Gestión territorio </vt:lpstr>
      <vt:lpstr>Gestión Social </vt:lpstr>
      <vt:lpstr>Estado de la malla vial 2020 </vt:lpstr>
      <vt:lpstr>Estado de la malla vial 2020 </vt:lpstr>
      <vt:lpstr>Estado de la malla vial 2020 </vt:lpstr>
      <vt:lpstr>Estado de la malla vial 2020 </vt:lpstr>
      <vt:lpstr>Presentación de PowerPoint</vt:lpstr>
      <vt:lpstr>Presentación de PowerPoint</vt:lpstr>
      <vt:lpstr>Presentación de PowerPoint</vt:lpstr>
      <vt:lpstr>Presentación de PowerPoint</vt:lpstr>
      <vt:lpstr>Presentación de PowerPoint</vt:lpstr>
      <vt:lpstr>Presentación de PowerPoint</vt:lpstr>
      <vt:lpstr>Construcción para la adecuación al sistema Transmilenio de la Troncal Av. Ciudad de Cali. Grupo 1: Entre Avenida Circunvalar del Sur y la Avenida Bosa</vt:lpstr>
      <vt:lpstr>Presentación de PowerPoint</vt:lpstr>
      <vt:lpstr>Construcción para la adecuación al sistema Transmilenio de la Troncal Av. Ciudad de Cali. Grupo 2: Entre Avenida Bosa y la Avenida Villavicencio</vt:lpstr>
      <vt:lpstr>Presentación de PowerPoint</vt:lpstr>
      <vt:lpstr>Construcción de la Avenida Bosa desde la Av. Ciudad de Cali hasta la Avenida Tintal, Grupo 5.</vt:lpstr>
      <vt:lpstr>Presentación de PowerPoint</vt:lpstr>
      <vt:lpstr>Atención ciudadana </vt:lpstr>
      <vt:lpstr>Presentación de PowerPoint</vt:lpstr>
      <vt:lpstr>Presentación de PowerPoint</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Buitrago Monsalve</dc:creator>
  <cp:lastModifiedBy>rferreira</cp:lastModifiedBy>
  <cp:revision>158</cp:revision>
  <dcterms:created xsi:type="dcterms:W3CDTF">2020-01-29T20:24:30Z</dcterms:created>
  <dcterms:modified xsi:type="dcterms:W3CDTF">2021-08-02T19:10:24Z</dcterms:modified>
</cp:coreProperties>
</file>