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0" r:id="rId2"/>
    <p:sldId id="1448" r:id="rId3"/>
    <p:sldId id="1442" r:id="rId4"/>
    <p:sldId id="1444" r:id="rId5"/>
    <p:sldId id="1445" r:id="rId6"/>
    <p:sldId id="1452" r:id="rId7"/>
    <p:sldId id="1450" r:id="rId8"/>
    <p:sldId id="1463" r:id="rId9"/>
    <p:sldId id="1451" r:id="rId10"/>
    <p:sldId id="1464" r:id="rId11"/>
    <p:sldId id="1454" r:id="rId12"/>
    <p:sldId id="1465" r:id="rId13"/>
    <p:sldId id="1455" r:id="rId14"/>
    <p:sldId id="1460" r:id="rId15"/>
    <p:sldId id="1461" r:id="rId16"/>
    <p:sldId id="1462" r:id="rId17"/>
    <p:sldId id="1456" r:id="rId18"/>
    <p:sldId id="1457" r:id="rId19"/>
    <p:sldId id="1458" r:id="rId20"/>
    <p:sldId id="1466" r:id="rId21"/>
    <p:sldId id="1443" r:id="rId2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275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712FB-0F28-4057-97A8-2315AC195D1D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7B6-B32C-4CC3-9EB6-1611FF753C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146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2FE4D-09E4-4E6C-BFF9-B6A713EF3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1E5D68-C141-4731-878A-F89DDCDA2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E950A9-15A7-4899-8ECF-49485CD6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27CCF-AA69-429F-8C18-B9FC85F0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1E6C04-98EC-42CE-BCBB-B586F76A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018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043FB-53AA-4369-B1EB-05F4C354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DCD366-5614-441C-B92F-BE4E4F96F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2909F1-1EE0-41A7-B409-FF248110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58658A-0BDC-420C-AD2C-0032CC0C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1007E2-F9E9-4E16-BC95-AA011D3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24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A800AF-ED7F-4CDA-B830-833C1EBB5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3AEF27-0467-44C2-BE98-05BF40127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66F115-B3A6-49C1-93E7-CBED2EC6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BDF5B-37E1-4C87-AA36-3552B5D3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13CC3E-8920-443F-9769-48742C80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128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FF840-86BC-4048-BE12-60BFC9AB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51C9E5-E236-4C8F-AA95-E5737B04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26B0C-6F04-4A93-9C34-7199159D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C0D362-CD2F-43B8-AFB6-95D2F8A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AFEA0C-95D7-4E95-8271-F8D58B94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89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ACCF7-FBA5-4155-BAF8-A673C5A9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821B1C-26B8-40C4-BF0E-4C1E78FA7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5103DE-6B20-48A5-B2E8-26308E47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6A21E5-1427-4A4A-B686-ECC87B7C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11152-1E36-4E96-8A09-51A54290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376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476BC-93BD-492C-B134-D590B4D7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381AC8-8749-4373-AC43-04A3255A6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FBEDFC-6EDC-48BA-9D48-64DC71430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3C09D5-F6BC-4AC5-BED4-93AF3100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A41461-B2BC-45E4-AB68-C5437EF7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B2E006-79E8-4546-9C32-5A1DF3C6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99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30E57-CB3A-4888-96F5-BB3F8498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36C71B-ECA6-45CE-80FC-C76278766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709485-4643-462A-A13B-341453DEE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3066A8-E952-4672-98C2-06743914C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3E2126-83D5-44F5-BF31-1587BD83C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7445F4C-A0EC-499B-A15D-B5F1760D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431088F-4BEA-405C-AFEA-78AEC228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92D154-B866-41B6-BFD8-DDB4E1D9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811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901AF-63F8-4A7E-A0A5-568C4782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D5ADE7-7F63-4768-991D-D1234B27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EF1EF8-9D5E-4508-9770-56C40255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BDC478-BA9A-4923-B113-04B84726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677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DB88F2-18F8-4EA4-A5DB-0D61EE14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28AB09-F277-40C3-B7FB-4DE5D733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67BC88-ED4F-4567-AA00-3DF1EC97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352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3A6EE-33F0-4EBA-8216-3B1BDFFF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5520AE-0570-45CE-A704-4ED272A0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4A9FD0-3E35-46A9-A53D-159AC5E51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E8771C-8BE2-4040-BA79-C04DF787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EA5060-22C3-48D9-8A74-68613D49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FD1122-E4A8-4883-A390-6CC4DF08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352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100683-2E64-45EB-A346-2BAE2CBF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4A96BA6-5045-420A-8B7F-F5E03D53E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DC2694-BC2F-4FA0-88EA-5343640C9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C9CA10-CCF9-4D55-B678-A9D31BD9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02ED17-DEB9-409E-9FEF-FC550601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E6ACBF-B052-41CA-A2B1-D2E69A4A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783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0599311-4741-4703-A630-B1D943C4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2AAE98-7EBA-4468-B7A7-6D5C63DC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7D7BF5-35E6-4381-953C-92710BD3D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7690-E9A5-4AE7-83B8-65E490A5C835}" type="datetimeFigureOut">
              <a:rPr lang="es-CO" smtClean="0"/>
              <a:t>18/11/2021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5FE346-A1FB-4D14-AABB-39B4DF7AD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174F4C-58C1-4FB7-B902-5DA1D5AC6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176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Claudia-mahecha@transmilenio.gov.c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Worksheet.xls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>
            <a:extLst>
              <a:ext uri="{FF2B5EF4-FFF2-40B4-BE49-F238E27FC236}">
                <a16:creationId xmlns:a16="http://schemas.microsoft.com/office/drawing/2014/main" id="{61D3911B-0F86-418E-870C-BB2B232BC206}"/>
              </a:ext>
            </a:extLst>
          </p:cNvPr>
          <p:cNvGrpSpPr/>
          <p:nvPr/>
        </p:nvGrpSpPr>
        <p:grpSpPr>
          <a:xfrm>
            <a:off x="0" y="-54592"/>
            <a:ext cx="12013378" cy="6912591"/>
            <a:chOff x="0" y="-54592"/>
            <a:chExt cx="12013378" cy="6912591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-54592"/>
              <a:ext cx="6128083" cy="6912591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E6665F7-AFC8-4E9E-8383-69396B18D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470B77D-E71C-48EF-860F-F7A1F04CE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8204405" y="6054622"/>
            <a:ext cx="2154436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CDBCBF57-1578-464F-9FE3-CAA086F75739}"/>
              </a:ext>
            </a:extLst>
          </p:cNvPr>
          <p:cNvSpPr txBox="1"/>
          <p:nvPr/>
        </p:nvSpPr>
        <p:spPr>
          <a:xfrm>
            <a:off x="6364364" y="2694264"/>
            <a:ext cx="5658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 defTabSz="1085625">
              <a:defRPr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dirty="0">
                <a:solidFill>
                  <a:srgbClr val="254275"/>
                </a:solidFill>
              </a:rPr>
              <a:t>Subgerencia de Atención al Usuario</a:t>
            </a:r>
          </a:p>
          <a:p>
            <a:r>
              <a:rPr lang="es-CO" dirty="0">
                <a:solidFill>
                  <a:srgbClr val="254275"/>
                </a:solidFill>
              </a:rPr>
              <a:t>y Comunicaciones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6B91DC1-FDC0-43C8-9F77-A6C55CE2FDC5}"/>
              </a:ext>
            </a:extLst>
          </p:cNvPr>
          <p:cNvSpPr txBox="1"/>
          <p:nvPr/>
        </p:nvSpPr>
        <p:spPr>
          <a:xfrm>
            <a:off x="7587166" y="3949936"/>
            <a:ext cx="34499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Suba</a:t>
            </a:r>
          </a:p>
          <a:p>
            <a:pPr algn="ct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</p:spTree>
    <p:extLst>
      <p:ext uri="{BB962C8B-B14F-4D97-AF65-F5344CB8AC3E}">
        <p14:creationId xmlns:p14="http://schemas.microsoft.com/office/powerpoint/2010/main" val="251317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317763"/>
              </p:ext>
            </p:extLst>
          </p:nvPr>
        </p:nvGraphicFramePr>
        <p:xfrm>
          <a:off x="5475713" y="1654154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790872" y="1311935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47666" y="5999911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381B25-B5F0-44B1-84B5-01F908F8B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25" t="27429" r="39022" b="14326"/>
          <a:stretch/>
        </p:blipFill>
        <p:spPr>
          <a:xfrm>
            <a:off x="1329544" y="2123231"/>
            <a:ext cx="2688300" cy="38023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1DC813-7462-43F4-8DDE-17D5AE06F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7" t="16796" r="28804" b="50553"/>
          <a:stretch/>
        </p:blipFill>
        <p:spPr>
          <a:xfrm>
            <a:off x="5475713" y="1910824"/>
            <a:ext cx="6218679" cy="26256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BF2417A-A160-4559-96F1-617480A5CA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40317" r="28463" b="37455"/>
          <a:stretch/>
        </p:blipFill>
        <p:spPr>
          <a:xfrm>
            <a:off x="5508421" y="4519531"/>
            <a:ext cx="6245328" cy="179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22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185841"/>
              </p:ext>
            </p:extLst>
          </p:nvPr>
        </p:nvGraphicFramePr>
        <p:xfrm>
          <a:off x="5401352" y="1835937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522453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PROVISIONALES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2EC329-5253-4120-862A-0273AACA3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17" t="27429" r="39022" b="13180"/>
          <a:stretch/>
        </p:blipFill>
        <p:spPr>
          <a:xfrm>
            <a:off x="1329298" y="2020114"/>
            <a:ext cx="2715686" cy="38984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3C6CCD2-67F6-4017-8D2F-8009CB8C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08" t="29421" r="28914" b="17409"/>
          <a:stretch/>
        </p:blipFill>
        <p:spPr>
          <a:xfrm>
            <a:off x="5401352" y="2147031"/>
            <a:ext cx="6168332" cy="424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61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222884"/>
              </p:ext>
            </p:extLst>
          </p:nvPr>
        </p:nvGraphicFramePr>
        <p:xfrm>
          <a:off x="5348126" y="1832702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63285" y="1522761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PROVISIONALES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2EC329-5253-4120-862A-0273AACA3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17" t="27429" r="39022" b="13180"/>
          <a:stretch/>
        </p:blipFill>
        <p:spPr>
          <a:xfrm>
            <a:off x="1329298" y="2020114"/>
            <a:ext cx="2715686" cy="38984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21E647-66AB-4CD7-BF37-16164BF0A9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7" t="28330" r="29021" b="14797"/>
          <a:stretch/>
        </p:blipFill>
        <p:spPr>
          <a:xfrm>
            <a:off x="5352905" y="2095094"/>
            <a:ext cx="6132270" cy="45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9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41211" y="1103515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de Recargas en Suba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ED48D51-A2A3-439D-BE1B-18394EC12CEB}"/>
              </a:ext>
            </a:extLst>
          </p:cNvPr>
          <p:cNvGrpSpPr/>
          <p:nvPr/>
        </p:nvGrpSpPr>
        <p:grpSpPr>
          <a:xfrm>
            <a:off x="1259072" y="2299221"/>
            <a:ext cx="5513296" cy="3503587"/>
            <a:chOff x="904144" y="2321253"/>
            <a:chExt cx="5513296" cy="3503587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041307" y="2321253"/>
              <a:ext cx="27254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PERSONALIZACIÓN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230167" y="2178133"/>
              <a:ext cx="861250" cy="5513296"/>
            </a:xfrm>
            <a:prstGeom prst="leftBrace">
              <a:avLst/>
            </a:prstGeom>
            <a:ln>
              <a:solidFill>
                <a:srgbClr val="2542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234322" y="5385489"/>
              <a:ext cx="5064821" cy="439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 LLAVE – RECAUDO BOGOTÁ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4379469" y="2321253"/>
              <a:ext cx="16818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RECARGA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697135" y="3328385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s-CO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596814" y="3308302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82</a:t>
              </a:r>
            </a:p>
          </p:txBody>
        </p:sp>
      </p:grpSp>
      <p:pic>
        <p:nvPicPr>
          <p:cNvPr id="129" name="Imagen 128">
            <a:extLst>
              <a:ext uri="{FF2B5EF4-FFF2-40B4-BE49-F238E27FC236}">
                <a16:creationId xmlns:a16="http://schemas.microsoft.com/office/drawing/2014/main" id="{904FCB3F-4999-431B-A9D0-DB8185827B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719" y="1206782"/>
            <a:ext cx="1751213" cy="2452268"/>
          </a:xfrm>
          <a:prstGeom prst="rect">
            <a:avLst/>
          </a:prstGeom>
        </p:spPr>
      </p:pic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DEDC1F95-B510-473A-88AF-7A8838F4C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35087"/>
              </p:ext>
            </p:extLst>
          </p:nvPr>
        </p:nvGraphicFramePr>
        <p:xfrm>
          <a:off x="7674529" y="3945732"/>
          <a:ext cx="3799418" cy="25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454">
                  <a:extLst>
                    <a:ext uri="{9D8B030D-6E8A-4147-A177-3AD203B41FA5}">
                      <a16:colId xmlns:a16="http://schemas.microsoft.com/office/drawing/2014/main" val="275434864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val="3309276606"/>
                    </a:ext>
                  </a:extLst>
                </a:gridCol>
                <a:gridCol w="1428799">
                  <a:extLst>
                    <a:ext uri="{9D8B030D-6E8A-4147-A177-3AD203B41FA5}">
                      <a16:colId xmlns:a16="http://schemas.microsoft.com/office/drawing/2014/main" val="97108958"/>
                    </a:ext>
                  </a:extLst>
                </a:gridCol>
              </a:tblGrid>
              <a:tr h="210673"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Lugar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Dirección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Horario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808746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D6DD074E-06DE-4DDE-8314-D62AE219B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8" t="48211" r="46522" b="23304"/>
          <a:stretch/>
        </p:blipFill>
        <p:spPr>
          <a:xfrm>
            <a:off x="7674529" y="4292998"/>
            <a:ext cx="3750366" cy="195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65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DABBCA-93BE-41A3-B2A7-F2A717DAEC5D}"/>
              </a:ext>
            </a:extLst>
          </p:cNvPr>
          <p:cNvSpPr/>
          <p:nvPr/>
        </p:nvSpPr>
        <p:spPr>
          <a:xfrm>
            <a:off x="0" y="9222"/>
            <a:ext cx="7327867" cy="684877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6665F7-AFC8-4E9E-8383-69396B18DC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498" y="387404"/>
            <a:ext cx="1451029" cy="14510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70B77D-E71C-48EF-860F-F7A1F04CE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719" y="36043"/>
            <a:ext cx="1938061" cy="193806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0759CC9-4824-4525-97E4-30440E7F975A}"/>
              </a:ext>
            </a:extLst>
          </p:cNvPr>
          <p:cNvGrpSpPr/>
          <p:nvPr/>
        </p:nvGrpSpPr>
        <p:grpSpPr>
          <a:xfrm>
            <a:off x="9183624" y="173362"/>
            <a:ext cx="1940245" cy="523946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8203C1A9-E9AD-408A-AF7B-744C7F9A126D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5288F33-57E1-44CC-AB0A-F157179D56D9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1414347-FD91-4584-A645-AF1753C76D09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650509C-FC2F-4C66-8C4E-029F745E6A31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37327A5F-C7B5-424B-A066-3BE11C32CDD6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3FF2072-DA7F-4357-8A1F-5EBD1F6B542E}"/>
                </a:ext>
              </a:extLst>
            </p:cNvPr>
            <p:cNvSpPr/>
            <p:nvPr/>
          </p:nvSpPr>
          <p:spPr>
            <a:xfrm>
              <a:off x="9638622" y="8524843"/>
              <a:ext cx="433002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8AB4A09B-C63C-4082-83C2-D17A295D12AB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87A20FE1-6FAF-4BF7-A09C-D09D4EA80CF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4554041-5E13-42ED-B6F7-BF399A1A0275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D614B39-8743-4F55-BC92-0253EBAF74DD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3FB7B1B-7FE5-4385-9ACB-A9C03E91E105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24075EED-24C5-42FC-82F1-40DA1C1C34E3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3F5092CA-3BBB-41C5-84E8-B6BE38615399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AF78A2F8-BF37-47E9-990E-5D3959C3CAD6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BC8756A-B699-4021-9913-731F81AB4BC5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7B6FB06-B141-4438-BD2C-DC753E1343BA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860C4892-381D-41C5-8C58-B879456612FF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7311D9C-AC8B-4789-A152-0D20421622E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6EFD1714-6F7E-46B5-BC94-BFF3B18331A2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28B15A19-9BCA-415A-9380-F7A13E5240B9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C3D9D767-9C05-40E9-900D-B3B3D3445AA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305E688E-7A47-4ECC-B914-2004543B17AA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2018F87-0F89-4806-9EA0-726ADABDA9E1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63EDE986-09E1-4584-B0E3-12EE23D2725F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E88E067-AA60-4860-AEA8-C289FF89DAA9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CA1D3991-3D0D-405C-831E-EF12B55E29E5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C5959EA-AA0D-421B-BDE4-4AFC0839BDB6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40897ABA-26A3-41C5-8E63-F835A5357299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1865DB50-CB62-46EC-A1C9-0C4EF51F28F1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C1294BC5-B501-4D82-BAA8-6D24356339B4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F561F4E0-A6C3-4CF3-AD4B-FB4367351DC5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8020EDF-AC06-4A92-984D-091E42A2B4AB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88D73645-6D17-4882-81E4-406E04459E45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737A3E86-95C8-4B13-8346-A854EABF6957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77179D90-0D0C-489C-8623-126ACE0B27ED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2C8005E-7351-4B92-8E39-BCD61812C83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35C9C02B-D983-4B00-B1E2-32A9538AF90D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19410848-B6D0-4542-A6C7-F1113425AF1F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54968340-3345-4673-9BED-A780BB8C74F6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138BC6E2-EEA0-4768-BC0E-86DEF8BFDE59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81344BCA-0303-4754-9884-4665966A5E06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0942E5F-C2F7-49B0-960F-3EF4AD3C546F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DF66D08B-CA49-47A7-8E31-F0F493783540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A447B6A8-522A-4019-A0AD-791E58889468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D4049D19-E14F-4795-A812-4B646BB92FB1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C5E9994A-3BD3-400A-88BF-39B25BC4DA7F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9A8529F9-8741-4740-8AB3-802592ECBC1B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BC8A83A0-C3C9-4DAD-9A01-C0FE3FA6AB71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669D903C-97D7-48A6-B6F6-352E3084DE43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3005CEF9-7F3B-47AA-8CA2-A6BD19611562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BCBAEF91-FFA7-47BC-904A-C98F8F47A052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pic>
        <p:nvPicPr>
          <p:cNvPr id="58" name="Imagen 57">
            <a:extLst>
              <a:ext uri="{FF2B5EF4-FFF2-40B4-BE49-F238E27FC236}">
                <a16:creationId xmlns:a16="http://schemas.microsoft.com/office/drawing/2014/main" id="{425FDE9B-4B2E-4A62-BF6A-3891C73D7B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691" y="132012"/>
            <a:ext cx="696687" cy="596134"/>
          </a:xfrm>
          <a:prstGeom prst="rect">
            <a:avLst/>
          </a:prstGeom>
        </p:spPr>
      </p:pic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2F7F1779-C77D-489A-9BEF-FE37186B0E3E}"/>
              </a:ext>
            </a:extLst>
          </p:cNvPr>
          <p:cNvCxnSpPr>
            <a:cxnSpLocks/>
          </p:cNvCxnSpPr>
          <p:nvPr/>
        </p:nvCxnSpPr>
        <p:spPr>
          <a:xfrm>
            <a:off x="0" y="1957173"/>
            <a:ext cx="73278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7EFA0F70-B74D-41BC-AD7B-B453798F6965}"/>
              </a:ext>
            </a:extLst>
          </p:cNvPr>
          <p:cNvCxnSpPr>
            <a:cxnSpLocks/>
          </p:cNvCxnSpPr>
          <p:nvPr/>
        </p:nvCxnSpPr>
        <p:spPr>
          <a:xfrm>
            <a:off x="-1" y="2000925"/>
            <a:ext cx="73278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10094D8-2280-4F35-9E1F-19B100D13316}"/>
              </a:ext>
            </a:extLst>
          </p:cNvPr>
          <p:cNvSpPr txBox="1"/>
          <p:nvPr/>
        </p:nvSpPr>
        <p:spPr>
          <a:xfrm>
            <a:off x="8742018" y="6218417"/>
            <a:ext cx="34499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Suba</a:t>
            </a:r>
          </a:p>
          <a:p>
            <a:pPr algn="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46AB173-4D22-4F0C-AD12-4EDA4484CC82}"/>
              </a:ext>
            </a:extLst>
          </p:cNvPr>
          <p:cNvSpPr txBox="1"/>
          <p:nvPr/>
        </p:nvSpPr>
        <p:spPr>
          <a:xfrm>
            <a:off x="389463" y="3324070"/>
            <a:ext cx="6476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equipo de Gestión Social de TRANSMILENIO S.A desarrolla actividades dirigidas a la ciudadanía, con el propósito de dar a conocer los componentes del SITP y fomentar las buenas prácticas de Cultura ciudadana.</a:t>
            </a:r>
          </a:p>
          <a:p>
            <a:pPr algn="just"/>
            <a:endParaRPr lang="es-CO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la vigencia 2020, se realizaron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5401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actividades de Gestión Social a nivel distrito; de las cuales se desarrollaron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3282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las localidades de manera presencial y/o virtual en el marco de la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bajo tres líneas de intervención: Información, participación y pedagogía.</a:t>
            </a: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41388971-95B1-46A0-9E10-D46E3E1673B5}"/>
              </a:ext>
            </a:extLst>
          </p:cNvPr>
          <p:cNvGrpSpPr/>
          <p:nvPr/>
        </p:nvGrpSpPr>
        <p:grpSpPr>
          <a:xfrm>
            <a:off x="890414" y="2461411"/>
            <a:ext cx="5658921" cy="691945"/>
            <a:chOff x="205767" y="2484130"/>
            <a:chExt cx="5658921" cy="691945"/>
          </a:xfrm>
        </p:grpSpPr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CDBCBF57-1578-464F-9FE3-CAA086F75739}"/>
                </a:ext>
              </a:extLst>
            </p:cNvPr>
            <p:cNvSpPr txBox="1"/>
            <p:nvPr/>
          </p:nvSpPr>
          <p:spPr>
            <a:xfrm>
              <a:off x="205767" y="2484130"/>
              <a:ext cx="56589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 algn="ctr" defTabSz="1085625">
                <a:defRPr sz="2400" b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GESTIÓN SOCIAL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1C7176AD-92FF-456C-8BED-CC89E88989C7}"/>
                </a:ext>
              </a:extLst>
            </p:cNvPr>
            <p:cNvSpPr txBox="1"/>
            <p:nvPr/>
          </p:nvSpPr>
          <p:spPr>
            <a:xfrm>
              <a:off x="2000906" y="2868298"/>
              <a:ext cx="2068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TRANSMILENIO S.A.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2F1341DA-32C3-4852-B77E-7A6E949ECA38}"/>
              </a:ext>
            </a:extLst>
          </p:cNvPr>
          <p:cNvSpPr txBox="1"/>
          <p:nvPr/>
        </p:nvSpPr>
        <p:spPr>
          <a:xfrm>
            <a:off x="6766031" y="3577862"/>
            <a:ext cx="53455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 Suba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Boletines informativos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Sesiones de Grupos Focales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de datos “Tenderos Suba”</a:t>
            </a:r>
          </a:p>
          <a:p>
            <a:pPr marL="742950" lvl="1" indent="-285750" algn="r">
              <a:buFont typeface="Wingdings" panose="05000000000000000000" pitchFamily="2" charset="2"/>
              <a:buChar char="ü"/>
            </a:pPr>
            <a:endParaRPr lang="es-CO" sz="1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s-CO" sz="1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Capacitaciones </a:t>
            </a:r>
            <a:r>
              <a:rPr lang="es-CO" sz="1200" b="1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TrasMi</a:t>
            </a:r>
            <a:r>
              <a:rPr lang="es-CO" sz="12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-Virtual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retos de Transmilenio en época de Coronavirus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de Alertas Tempranas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solo sistema – Nueva Señalética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historia del Transporte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Transmicable</a:t>
            </a:r>
            <a:endParaRPr lang="es-CO" sz="12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2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2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 sistema Accesible</a:t>
            </a:r>
          </a:p>
        </p:txBody>
      </p:sp>
    </p:spTree>
    <p:extLst>
      <p:ext uri="{BB962C8B-B14F-4D97-AF65-F5344CB8AC3E}">
        <p14:creationId xmlns:p14="http://schemas.microsoft.com/office/powerpoint/2010/main" val="2620343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15733" y="774957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Suba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10230234" y="5597716"/>
            <a:ext cx="942174" cy="9142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AB0EC9BC-BEDA-4734-B6FE-E0818437A805}"/>
              </a:ext>
            </a:extLst>
          </p:cNvPr>
          <p:cNvSpPr txBox="1"/>
          <p:nvPr/>
        </p:nvSpPr>
        <p:spPr>
          <a:xfrm>
            <a:off x="8963753" y="6509198"/>
            <a:ext cx="34126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 de personalización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14FEB3D-4A5A-44B7-A86C-C106A5D29848}"/>
              </a:ext>
            </a:extLst>
          </p:cNvPr>
          <p:cNvGrpSpPr/>
          <p:nvPr/>
        </p:nvGrpSpPr>
        <p:grpSpPr>
          <a:xfrm>
            <a:off x="240566" y="2192963"/>
            <a:ext cx="4937796" cy="3094058"/>
            <a:chOff x="259373" y="2456164"/>
            <a:chExt cx="4937796" cy="309405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280907" y="2546703"/>
              <a:ext cx="15327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Reuniones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2297646" y="2117499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513205" y="5110872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PARTICIPACIÓN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1914837" y="2561347"/>
              <a:ext cx="15664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Recorridos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467640" y="326370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r>
                <a:rPr lang="es-CO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2083382" y="325043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s-CO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BF99C828-473E-4564-AB11-ACE692EA84D4}"/>
                </a:ext>
              </a:extLst>
            </p:cNvPr>
            <p:cNvSpPr/>
            <p:nvPr/>
          </p:nvSpPr>
          <p:spPr>
            <a:xfrm>
              <a:off x="3651197" y="2456164"/>
              <a:ext cx="124104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Mesa de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trabajo</a:t>
              </a:r>
            </a:p>
          </p:txBody>
        </p:sp>
        <p:sp>
          <p:nvSpPr>
            <p:cNvPr id="133" name="Elipse 132">
              <a:extLst>
                <a:ext uri="{FF2B5EF4-FFF2-40B4-BE49-F238E27FC236}">
                  <a16:creationId xmlns:a16="http://schemas.microsoft.com/office/drawing/2014/main" id="{550CD096-3D10-4141-BC42-E077F3E08719}"/>
                </a:ext>
              </a:extLst>
            </p:cNvPr>
            <p:cNvSpPr/>
            <p:nvPr/>
          </p:nvSpPr>
          <p:spPr>
            <a:xfrm>
              <a:off x="3640276" y="325043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EE70CDC-DCEF-4708-AF70-9DEC5ACDB877}"/>
              </a:ext>
            </a:extLst>
          </p:cNvPr>
          <p:cNvGrpSpPr/>
          <p:nvPr/>
        </p:nvGrpSpPr>
        <p:grpSpPr>
          <a:xfrm>
            <a:off x="4213557" y="2403113"/>
            <a:ext cx="4536135" cy="2917421"/>
            <a:chOff x="4084534" y="2665889"/>
            <a:chExt cx="4536135" cy="2917421"/>
          </a:xfrm>
        </p:grpSpPr>
        <p:sp>
          <p:nvSpPr>
            <p:cNvPr id="134" name="Rectángulo 133">
              <a:extLst>
                <a:ext uri="{FF2B5EF4-FFF2-40B4-BE49-F238E27FC236}">
                  <a16:creationId xmlns:a16="http://schemas.microsoft.com/office/drawing/2014/main" id="{1F88D1CB-06FC-464A-92F6-629628AFF8DF}"/>
                </a:ext>
              </a:extLst>
            </p:cNvPr>
            <p:cNvSpPr/>
            <p:nvPr/>
          </p:nvSpPr>
          <p:spPr>
            <a:xfrm>
              <a:off x="5565372" y="2665889"/>
              <a:ext cx="15343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5" name="Abrir llave 134">
              <a:extLst>
                <a:ext uri="{FF2B5EF4-FFF2-40B4-BE49-F238E27FC236}">
                  <a16:creationId xmlns:a16="http://schemas.microsoft.com/office/drawing/2014/main" id="{2908A0A7-A67A-45ED-8003-B3752A62F32A}"/>
                </a:ext>
              </a:extLst>
            </p:cNvPr>
            <p:cNvSpPr/>
            <p:nvPr/>
          </p:nvSpPr>
          <p:spPr>
            <a:xfrm rot="16200000">
              <a:off x="5878192" y="3826028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13BADFA0-1BAE-4D81-9909-A6F9DC46B261}"/>
                </a:ext>
              </a:extLst>
            </p:cNvPr>
            <p:cNvSpPr txBox="1"/>
            <p:nvPr/>
          </p:nvSpPr>
          <p:spPr>
            <a:xfrm>
              <a:off x="4084534" y="5143960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7" name="Elipse 136">
              <a:extLst>
                <a:ext uri="{FF2B5EF4-FFF2-40B4-BE49-F238E27FC236}">
                  <a16:creationId xmlns:a16="http://schemas.microsoft.com/office/drawing/2014/main" id="{FFBE99AD-05F4-47A2-9DF2-45C2947C8807}"/>
                </a:ext>
              </a:extLst>
            </p:cNvPr>
            <p:cNvSpPr/>
            <p:nvPr/>
          </p:nvSpPr>
          <p:spPr>
            <a:xfrm>
              <a:off x="5717886" y="3300549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r>
                <a:rPr lang="es-CO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9CE90D84-2D0A-403A-A221-02CAF2B83B1D}"/>
              </a:ext>
            </a:extLst>
          </p:cNvPr>
          <p:cNvGrpSpPr/>
          <p:nvPr/>
        </p:nvGrpSpPr>
        <p:grpSpPr>
          <a:xfrm>
            <a:off x="6620188" y="2447927"/>
            <a:ext cx="4536135" cy="2889285"/>
            <a:chOff x="6499062" y="2651994"/>
            <a:chExt cx="4536135" cy="2889285"/>
          </a:xfrm>
        </p:grpSpPr>
        <p:sp>
          <p:nvSpPr>
            <p:cNvPr id="139" name="Rectángulo 138">
              <a:extLst>
                <a:ext uri="{FF2B5EF4-FFF2-40B4-BE49-F238E27FC236}">
                  <a16:creationId xmlns:a16="http://schemas.microsoft.com/office/drawing/2014/main" id="{1BC0FBA3-D4D2-4CDE-8085-4758E18E5553}"/>
                </a:ext>
              </a:extLst>
            </p:cNvPr>
            <p:cNvSpPr/>
            <p:nvPr/>
          </p:nvSpPr>
          <p:spPr>
            <a:xfrm>
              <a:off x="7899751" y="2651994"/>
              <a:ext cx="1694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Divulgación</a:t>
              </a:r>
            </a:p>
          </p:txBody>
        </p:sp>
        <p:sp>
          <p:nvSpPr>
            <p:cNvPr id="141" name="Abrir llave 140">
              <a:extLst>
                <a:ext uri="{FF2B5EF4-FFF2-40B4-BE49-F238E27FC236}">
                  <a16:creationId xmlns:a16="http://schemas.microsoft.com/office/drawing/2014/main" id="{317116E5-EDC2-476F-B286-4AD58005E0F7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F59B313A-32B0-4C0E-AF27-F387EC05DD16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INFORMACIÓN</a:t>
              </a:r>
            </a:p>
          </p:txBody>
        </p:sp>
        <p:sp>
          <p:nvSpPr>
            <p:cNvPr id="146" name="Elipse 145">
              <a:extLst>
                <a:ext uri="{FF2B5EF4-FFF2-40B4-BE49-F238E27FC236}">
                  <a16:creationId xmlns:a16="http://schemas.microsoft.com/office/drawing/2014/main" id="{859AEF9F-E22A-4B48-BBD9-6BA095820150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es-CO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5CB22C92-3FA2-4528-A6E6-D5C86E8D9CD2}"/>
              </a:ext>
            </a:extLst>
          </p:cNvPr>
          <p:cNvGrpSpPr/>
          <p:nvPr/>
        </p:nvGrpSpPr>
        <p:grpSpPr>
          <a:xfrm>
            <a:off x="8942451" y="2223185"/>
            <a:ext cx="4536135" cy="3128440"/>
            <a:chOff x="6499062" y="2412839"/>
            <a:chExt cx="4536135" cy="3128440"/>
          </a:xfrm>
        </p:grpSpPr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917E4673-6EBC-470D-B62F-F4904EF5D099}"/>
                </a:ext>
              </a:extLst>
            </p:cNvPr>
            <p:cNvSpPr/>
            <p:nvPr/>
          </p:nvSpPr>
          <p:spPr>
            <a:xfrm>
              <a:off x="7829772" y="2412839"/>
              <a:ext cx="1665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Actividades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 general</a:t>
              </a:r>
            </a:p>
          </p:txBody>
        </p:sp>
        <p:sp>
          <p:nvSpPr>
            <p:cNvPr id="149" name="Abrir llave 148">
              <a:extLst>
                <a:ext uri="{FF2B5EF4-FFF2-40B4-BE49-F238E27FC236}">
                  <a16:creationId xmlns:a16="http://schemas.microsoft.com/office/drawing/2014/main" id="{8EB38832-F181-419A-A39B-EBD93B570914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50" name="CuadroTexto 149">
              <a:extLst>
                <a:ext uri="{FF2B5EF4-FFF2-40B4-BE49-F238E27FC236}">
                  <a16:creationId xmlns:a16="http://schemas.microsoft.com/office/drawing/2014/main" id="{44549B6F-74AA-499F-B3C7-57E0CFFD16C8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OTROS</a:t>
              </a:r>
            </a:p>
          </p:txBody>
        </p:sp>
        <p:sp>
          <p:nvSpPr>
            <p:cNvPr id="151" name="Elipse 150">
              <a:extLst>
                <a:ext uri="{FF2B5EF4-FFF2-40B4-BE49-F238E27FC236}">
                  <a16:creationId xmlns:a16="http://schemas.microsoft.com/office/drawing/2014/main" id="{02E3FEAA-4552-4044-BBBA-D9F4F7C67B18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60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405198" y="914385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Suba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703537" y="1855922"/>
            <a:ext cx="10781638" cy="213476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Reuniones virtuales y/o presenciales para atender temas como: Cobertura de la localidad, sesiones JAL, comunidad con discapacidad, articulación de acciones pedagógicas, implementación de nuevas rutas, reuniones interinstitucionales (CLD, UAT, CLIP, CLOPS, COLEV, COLMYG, entre otros).</a:t>
            </a:r>
          </a:p>
          <a:p>
            <a:pPr algn="just"/>
            <a:r>
              <a:rPr lang="es-CO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 </a:t>
            </a:r>
            <a:r>
              <a:rPr lang="es-CO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recorridos sociales y/o con técnicos de Transmilenio S.A. para recibir solicitudes comunitarias, verificación de trazados, reconocimiento de Patio Eléctrico; entre otras.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82E9F57-E7A1-44FE-ACE0-5BD61D12BA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09" t="27826" r="1509" b="27343"/>
          <a:stretch/>
        </p:blipFill>
        <p:spPr>
          <a:xfrm>
            <a:off x="4258087" y="4289105"/>
            <a:ext cx="3604055" cy="21543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AF07764-6DC0-45D5-9BBE-FFC22677A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52" t="27063"/>
          <a:stretch/>
        </p:blipFill>
        <p:spPr>
          <a:xfrm>
            <a:off x="8011004" y="4221151"/>
            <a:ext cx="3681854" cy="213475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53D303-FF10-4D21-BEA9-E6B20B9150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24" t="6318" r="16169" b="16512"/>
          <a:stretch/>
        </p:blipFill>
        <p:spPr>
          <a:xfrm>
            <a:off x="463256" y="4232822"/>
            <a:ext cx="3604055" cy="221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98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405198" y="1112084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Suba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Pedagogía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837451" y="1674660"/>
            <a:ext cx="10781638" cy="219606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pedagogía en: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Colegios de la localidad: San Simón, Nueva América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Comunidades: JAC Cantalejo, JAC rincón, JAC Toscana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Espacios de participación local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B809FF0D-2009-44EC-AD73-3D6138E0C3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BC742E2-8ADC-4FE7-BD29-21DE78BCE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227" y="4547872"/>
            <a:ext cx="2796733" cy="20975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EEA44E-0E5B-4517-B77C-E2764C713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91" y="4547872"/>
            <a:ext cx="3479667" cy="19573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B1676C-01AA-40F1-8377-D8CF8B535D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42"/>
          <a:stretch/>
        </p:blipFill>
        <p:spPr>
          <a:xfrm>
            <a:off x="4161181" y="3759692"/>
            <a:ext cx="4611757" cy="241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3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B4C9CB77-322F-4654-9C59-3A18D926AE9B}"/>
              </a:ext>
            </a:extLst>
          </p:cNvPr>
          <p:cNvSpPr txBox="1"/>
          <p:nvPr/>
        </p:nvSpPr>
        <p:spPr>
          <a:xfrm>
            <a:off x="1405198" y="971406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Suba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Información</a:t>
            </a:r>
          </a:p>
        </p:txBody>
      </p:sp>
      <p:sp>
        <p:nvSpPr>
          <p:cNvPr id="60" name="Llaves 59">
            <a:extLst>
              <a:ext uri="{FF2B5EF4-FFF2-40B4-BE49-F238E27FC236}">
                <a16:creationId xmlns:a16="http://schemas.microsoft.com/office/drawing/2014/main" id="{1927F02F-6A36-43AA-85AC-6952BC84B534}"/>
              </a:ext>
            </a:extLst>
          </p:cNvPr>
          <p:cNvSpPr/>
          <p:nvPr/>
        </p:nvSpPr>
        <p:spPr>
          <a:xfrm>
            <a:off x="703537" y="1804970"/>
            <a:ext cx="10781638" cy="219606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divulgación :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AutoNum type="alphaLcPeriod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Implementación – desmonte de rutas</a:t>
            </a:r>
          </a:p>
          <a:p>
            <a:pPr marL="342900" indent="-342900" algn="just">
              <a:buAutoNum type="alphaLcPeriod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Cambios en trazados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Envíos de información de interés a nivel local y distrital en ocasión de la pandemia COVID -19 y ajustes en la prestación del servicio, iniciativas de Cultura Ciudadana, comunicados de TRANSMILENIO S.A y Alcaldía mayor de Bogotá; entre otros.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71FD75C-6482-4F28-B9C4-BA51DB1F0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28" y="4161166"/>
            <a:ext cx="3180521" cy="23853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E33876-DE48-42FE-963E-DEB1A9AD1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65" b="11498"/>
          <a:stretch/>
        </p:blipFill>
        <p:spPr>
          <a:xfrm>
            <a:off x="8539370" y="4123529"/>
            <a:ext cx="2437960" cy="24164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5D0F454-5507-498C-8449-06B425EFC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139" y="4001036"/>
            <a:ext cx="1909141" cy="25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99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EEAE168C-F1E8-450F-AD5C-1FFD8258151E}"/>
              </a:ext>
            </a:extLst>
          </p:cNvPr>
          <p:cNvSpPr txBox="1"/>
          <p:nvPr/>
        </p:nvSpPr>
        <p:spPr>
          <a:xfrm>
            <a:off x="1419266" y="1044442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Suba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</a:t>
            </a:r>
          </a:p>
        </p:txBody>
      </p:sp>
      <p:sp>
        <p:nvSpPr>
          <p:cNvPr id="65" name="Llaves 64">
            <a:extLst>
              <a:ext uri="{FF2B5EF4-FFF2-40B4-BE49-F238E27FC236}">
                <a16:creationId xmlns:a16="http://schemas.microsoft.com/office/drawing/2014/main" id="{0863B326-F577-4D63-AC99-EA3952FDCA3B}"/>
              </a:ext>
            </a:extLst>
          </p:cNvPr>
          <p:cNvSpPr/>
          <p:nvPr/>
        </p:nvSpPr>
        <p:spPr>
          <a:xfrm>
            <a:off x="703537" y="2343408"/>
            <a:ext cx="10781638" cy="173689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 de tarjetas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Tullave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atendiendo las solicitudes de la comunidad en las doce UPZ y en la UPR, eventos institucionales </a:t>
            </a: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26CC97A-0A86-4CCC-A6A0-2D53746ED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02" y="4353158"/>
            <a:ext cx="2915740" cy="21868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913AEF2-44A9-4DBC-8466-14302DD15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1" t="32270" b="6635"/>
          <a:stretch/>
        </p:blipFill>
        <p:spPr>
          <a:xfrm>
            <a:off x="8299670" y="4469896"/>
            <a:ext cx="3355923" cy="20700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AB0A3D-746C-4BDD-8184-06D2B0184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60" t="13238" r="8695" b="29182"/>
          <a:stretch/>
        </p:blipFill>
        <p:spPr>
          <a:xfrm>
            <a:off x="4636486" y="3894805"/>
            <a:ext cx="2915740" cy="228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5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99A61CDE-A2C6-4F4E-9568-41036A74EFF7}"/>
              </a:ext>
            </a:extLst>
          </p:cNvPr>
          <p:cNvSpPr/>
          <p:nvPr/>
        </p:nvSpPr>
        <p:spPr>
          <a:xfrm>
            <a:off x="4179060" y="2116030"/>
            <a:ext cx="516507" cy="2785506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671A81-0215-4983-8A1B-D71BA88DA15E}"/>
              </a:ext>
            </a:extLst>
          </p:cNvPr>
          <p:cNvSpPr txBox="1"/>
          <p:nvPr/>
        </p:nvSpPr>
        <p:spPr>
          <a:xfrm>
            <a:off x="617276" y="1125468"/>
            <a:ext cx="11149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localidad de Suba tiene doce (12) UPZ y una (1) UPR las cuales están asignadas a las siguientes zonas operacionales del SITP:</a:t>
            </a:r>
            <a:endParaRPr lang="es-CO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B62311-3164-4D11-9469-E4E85BD4A3A9}"/>
              </a:ext>
            </a:extLst>
          </p:cNvPr>
          <p:cNvSpPr txBox="1"/>
          <p:nvPr/>
        </p:nvSpPr>
        <p:spPr>
          <a:xfrm>
            <a:off x="1309816" y="2712269"/>
            <a:ext cx="207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43876A-2593-4CD1-BC21-F7DCA3F7D193}"/>
              </a:ext>
            </a:extLst>
          </p:cNvPr>
          <p:cNvSpPr txBox="1"/>
          <p:nvPr/>
        </p:nvSpPr>
        <p:spPr>
          <a:xfrm>
            <a:off x="543136" y="2804383"/>
            <a:ext cx="3385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Suba Oriental</a:t>
            </a:r>
            <a:endParaRPr lang="es-CO" sz="2800" dirty="0">
              <a:solidFill>
                <a:srgbClr val="254275"/>
              </a:solidFill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792FFBF4-A008-4BFE-A332-1A9C3DB487EB}"/>
              </a:ext>
            </a:extLst>
          </p:cNvPr>
          <p:cNvSpPr txBox="1"/>
          <p:nvPr/>
        </p:nvSpPr>
        <p:spPr>
          <a:xfrm>
            <a:off x="543136" y="5372705"/>
            <a:ext cx="3385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Suba Centro </a:t>
            </a:r>
          </a:p>
        </p:txBody>
      </p:sp>
      <p:sp>
        <p:nvSpPr>
          <p:cNvPr id="65" name="Abrir llave 64">
            <a:extLst>
              <a:ext uri="{FF2B5EF4-FFF2-40B4-BE49-F238E27FC236}">
                <a16:creationId xmlns:a16="http://schemas.microsoft.com/office/drawing/2014/main" id="{E480290E-39C4-467F-AAED-6F445472EDAD}"/>
              </a:ext>
            </a:extLst>
          </p:cNvPr>
          <p:cNvSpPr/>
          <p:nvPr/>
        </p:nvSpPr>
        <p:spPr>
          <a:xfrm>
            <a:off x="4274800" y="5275939"/>
            <a:ext cx="427225" cy="1177870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811A94-4A7B-4CB1-937A-CCED3D2B1FD4}"/>
              </a:ext>
            </a:extLst>
          </p:cNvPr>
          <p:cNvSpPr txBox="1"/>
          <p:nvPr/>
        </p:nvSpPr>
        <p:spPr>
          <a:xfrm>
            <a:off x="4702025" y="2116030"/>
            <a:ext cx="5085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Guaymaral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 José de Bavaria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Britalia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Prado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Alhambra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Casablanca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Niza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s-CO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Floresta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EF33FD-8D5E-46F8-9212-C66CA8CC0514}"/>
              </a:ext>
            </a:extLst>
          </p:cNvPr>
          <p:cNvSpPr txBox="1"/>
          <p:nvPr/>
        </p:nvSpPr>
        <p:spPr>
          <a:xfrm>
            <a:off x="4702025" y="5126483"/>
            <a:ext cx="23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Tibabuyes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Rincón</a:t>
            </a:r>
            <a:r>
              <a:rPr lang="es-ES" sz="28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UPR </a:t>
            </a:r>
            <a:r>
              <a:rPr lang="es-ES" sz="2000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Chorillos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CO" sz="20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22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0D6DB6-F635-48C3-B240-9E6C3429F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09" y="6034969"/>
            <a:ext cx="1030313" cy="8230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8211A8-E950-49E4-A346-23B7E32E6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32"/>
          <a:stretch/>
        </p:blipFill>
        <p:spPr>
          <a:xfrm>
            <a:off x="6939748" y="1123806"/>
            <a:ext cx="2250804" cy="25139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EF09B6-6F87-43C3-B1BD-3DC16FB285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75" t="6617" b="18942"/>
          <a:stretch/>
        </p:blipFill>
        <p:spPr>
          <a:xfrm>
            <a:off x="114651" y="4305007"/>
            <a:ext cx="3148982" cy="20702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40ED6C4-B12D-489C-BA01-AD903331F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918" y="3429000"/>
            <a:ext cx="2760274" cy="20702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29BAB1F-95DD-4C52-B0C7-CAE0C695F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989" y="717191"/>
            <a:ext cx="3191956" cy="23939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F354B16-7FEF-4AB5-8A1C-E9018DA98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124" y="907851"/>
            <a:ext cx="2156224" cy="28749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5EB5AEE-59B0-470F-AB43-C4284167E5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99"/>
          <a:stretch/>
        </p:blipFill>
        <p:spPr>
          <a:xfrm>
            <a:off x="6418970" y="4122573"/>
            <a:ext cx="3490858" cy="207348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90D9A58-8544-42C0-B816-4EEED7BC2F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8308" y="3531450"/>
            <a:ext cx="1688960" cy="225194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98D9513-01BD-4FA0-87A5-0AF34099A0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6158"/>
          <a:stretch/>
        </p:blipFill>
        <p:spPr>
          <a:xfrm>
            <a:off x="9308711" y="772058"/>
            <a:ext cx="2671139" cy="238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13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B846EF1-8F31-4289-8584-4A7315179D2B}"/>
              </a:ext>
            </a:extLst>
          </p:cNvPr>
          <p:cNvSpPr txBox="1"/>
          <p:nvPr/>
        </p:nvSpPr>
        <p:spPr>
          <a:xfrm>
            <a:off x="6096000" y="2786092"/>
            <a:ext cx="6069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85625"/>
            <a:r>
              <a:rPr lang="es-MX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s-CO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RACIAS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7228358" y="3425541"/>
            <a:ext cx="3872407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claudia.mahecha@transmilenio.gov.co</a:t>
            </a:r>
            <a:endParaRPr lang="es-CO" sz="1696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304 540 2441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E57A8920-A88F-4114-9241-AF6D355A11A9}"/>
              </a:ext>
            </a:extLst>
          </p:cNvPr>
          <p:cNvGrpSpPr/>
          <p:nvPr/>
        </p:nvGrpSpPr>
        <p:grpSpPr>
          <a:xfrm>
            <a:off x="0" y="0"/>
            <a:ext cx="12013378" cy="6858000"/>
            <a:chOff x="0" y="0"/>
            <a:chExt cx="12013378" cy="6858000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0"/>
              <a:ext cx="6128083" cy="685800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1063A10C-A615-418B-8F40-19CDFD0A9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12E77B8D-E3CC-4C8E-853C-B4DBA1AE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</p:grp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2EB6145-1A76-4B66-8085-3F97926C810E}"/>
              </a:ext>
            </a:extLst>
          </p:cNvPr>
          <p:cNvSpPr txBox="1"/>
          <p:nvPr/>
        </p:nvSpPr>
        <p:spPr>
          <a:xfrm>
            <a:off x="7607370" y="4116496"/>
            <a:ext cx="3320974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clara.garcia@transmilenio.gov.co</a:t>
            </a:r>
            <a:endParaRPr lang="es-CO" sz="1696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311 522 4616</a:t>
            </a:r>
          </a:p>
        </p:txBody>
      </p:sp>
    </p:spTree>
    <p:extLst>
      <p:ext uri="{BB962C8B-B14F-4D97-AF65-F5344CB8AC3E}">
        <p14:creationId xmlns:p14="http://schemas.microsoft.com/office/powerpoint/2010/main" val="392693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A563F01B-16C5-4914-9400-CD864F0A1236}"/>
              </a:ext>
            </a:extLst>
          </p:cNvPr>
          <p:cNvSpPr/>
          <p:nvPr/>
        </p:nvSpPr>
        <p:spPr>
          <a:xfrm>
            <a:off x="1019984" y="2470945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PORTALES</a:t>
            </a:r>
          </a:p>
        </p:txBody>
      </p:sp>
      <p:sp>
        <p:nvSpPr>
          <p:cNvPr id="131" name="Abrir llave 130">
            <a:extLst>
              <a:ext uri="{FF2B5EF4-FFF2-40B4-BE49-F238E27FC236}">
                <a16:creationId xmlns:a16="http://schemas.microsoft.com/office/drawing/2014/main" id="{B5DF6C45-8CCC-4F57-8BFF-DBB0BF30B01D}"/>
              </a:ext>
            </a:extLst>
          </p:cNvPr>
          <p:cNvSpPr/>
          <p:nvPr/>
        </p:nvSpPr>
        <p:spPr>
          <a:xfrm rot="16200000">
            <a:off x="2272428" y="2872110"/>
            <a:ext cx="861250" cy="3408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4228" dirty="0">
              <a:solidFill>
                <a:schemeClr val="bg1"/>
              </a:solidFill>
            </a:endParaRP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944BE470-6D92-4989-A79F-EB4A02F619F7}"/>
              </a:ext>
            </a:extLst>
          </p:cNvPr>
          <p:cNvSpPr txBox="1"/>
          <p:nvPr/>
        </p:nvSpPr>
        <p:spPr>
          <a:xfrm>
            <a:off x="434986" y="5255852"/>
            <a:ext cx="4536135" cy="43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255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COMPONENTE TRONCAL</a:t>
            </a: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7E8725D2-8755-4E4E-BCCA-0EF01EB21956}"/>
              </a:ext>
            </a:extLst>
          </p:cNvPr>
          <p:cNvSpPr/>
          <p:nvPr/>
        </p:nvSpPr>
        <p:spPr>
          <a:xfrm>
            <a:off x="2689801" y="2469266"/>
            <a:ext cx="184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/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ESTACIONES</a:t>
            </a:r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id="{93D92C12-4BCF-4438-922E-20045C84883D}"/>
              </a:ext>
            </a:extLst>
          </p:cNvPr>
          <p:cNvSpPr/>
          <p:nvPr/>
        </p:nvSpPr>
        <p:spPr>
          <a:xfrm>
            <a:off x="126729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0" name="Grupo 149">
            <a:extLst>
              <a:ext uri="{FF2B5EF4-FFF2-40B4-BE49-F238E27FC236}">
                <a16:creationId xmlns:a16="http://schemas.microsoft.com/office/drawing/2014/main" id="{FD2B9ADD-4609-4081-9C8F-C2E17DC0BE8D}"/>
              </a:ext>
            </a:extLst>
          </p:cNvPr>
          <p:cNvGrpSpPr/>
          <p:nvPr/>
        </p:nvGrpSpPr>
        <p:grpSpPr>
          <a:xfrm>
            <a:off x="6096000" y="2315378"/>
            <a:ext cx="5513505" cy="3379824"/>
            <a:chOff x="4036753" y="2320643"/>
            <a:chExt cx="5513505" cy="3379824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4036753" y="2320643"/>
              <a:ext cx="18630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SENCILLOS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6407782" y="1977713"/>
              <a:ext cx="861250" cy="527265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4560309" y="5261117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COMPONENTE ZONAL</a:t>
              </a:r>
            </a:p>
          </p:txBody>
        </p:sp>
        <p:sp>
          <p:nvSpPr>
            <p:cNvPr id="145" name="Rectángulo 144">
              <a:extLst>
                <a:ext uri="{FF2B5EF4-FFF2-40B4-BE49-F238E27FC236}">
                  <a16:creationId xmlns:a16="http://schemas.microsoft.com/office/drawing/2014/main" id="{3DB67A85-62D7-403A-8CAE-18C1B43050E1}"/>
                </a:ext>
              </a:extLst>
            </p:cNvPr>
            <p:cNvSpPr/>
            <p:nvPr/>
          </p:nvSpPr>
          <p:spPr>
            <a:xfrm>
              <a:off x="5824237" y="2356744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MULTIPLES</a:t>
              </a:r>
            </a:p>
          </p:txBody>
        </p:sp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E6C37FBA-CA15-4974-BCCF-02A67E65D988}"/>
                </a:ext>
              </a:extLst>
            </p:cNvPr>
            <p:cNvSpPr/>
            <p:nvPr/>
          </p:nvSpPr>
          <p:spPr>
            <a:xfrm>
              <a:off x="7687247" y="2386049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BRAILLE</a:t>
              </a:r>
            </a:p>
          </p:txBody>
        </p:sp>
      </p:grp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272927" y="123741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Suba</a:t>
            </a:r>
            <a:endParaRPr lang="es-CO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4" name="Elipse 153">
            <a:extLst>
              <a:ext uri="{FF2B5EF4-FFF2-40B4-BE49-F238E27FC236}">
                <a16:creationId xmlns:a16="http://schemas.microsoft.com/office/drawing/2014/main" id="{DDFD743A-AA3D-4C67-88B3-AB952248EBFB}"/>
              </a:ext>
            </a:extLst>
          </p:cNvPr>
          <p:cNvSpPr/>
          <p:nvPr/>
        </p:nvSpPr>
        <p:spPr>
          <a:xfrm>
            <a:off x="2837211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155" name="Elipse 154">
            <a:extLst>
              <a:ext uri="{FF2B5EF4-FFF2-40B4-BE49-F238E27FC236}">
                <a16:creationId xmlns:a16="http://schemas.microsoft.com/office/drawing/2014/main" id="{DB6DDAA0-BC3E-4840-8EF4-6866323032BF}"/>
              </a:ext>
            </a:extLst>
          </p:cNvPr>
          <p:cNvSpPr/>
          <p:nvPr/>
        </p:nvSpPr>
        <p:spPr>
          <a:xfrm>
            <a:off x="6412822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8282971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57" name="Elipse 156">
            <a:extLst>
              <a:ext uri="{FF2B5EF4-FFF2-40B4-BE49-F238E27FC236}">
                <a16:creationId xmlns:a16="http://schemas.microsoft.com/office/drawing/2014/main" id="{1AD02E57-D422-49F6-867B-9ACA0DCD0426}"/>
              </a:ext>
            </a:extLst>
          </p:cNvPr>
          <p:cNvSpPr/>
          <p:nvPr/>
        </p:nvSpPr>
        <p:spPr>
          <a:xfrm>
            <a:off x="10101737" y="3240874"/>
            <a:ext cx="1507768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72%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262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pic>
        <p:nvPicPr>
          <p:cNvPr id="59" name="Picture 2" descr="Mapa del plano de estaciones y portales Transmilenio">
            <a:extLst>
              <a:ext uri="{FF2B5EF4-FFF2-40B4-BE49-F238E27FC236}">
                <a16:creationId xmlns:a16="http://schemas.microsoft.com/office/drawing/2014/main" id="{63B72E3B-DF1F-40BA-B0E3-2A797808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0107" y="1454840"/>
            <a:ext cx="5731783" cy="2865892"/>
          </a:xfrm>
          <a:prstGeom prst="rect">
            <a:avLst/>
          </a:prstGeom>
          <a:ln w="9525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laves 2">
            <a:extLst>
              <a:ext uri="{FF2B5EF4-FFF2-40B4-BE49-F238E27FC236}">
                <a16:creationId xmlns:a16="http://schemas.microsoft.com/office/drawing/2014/main" id="{1B8601AC-0416-4E9D-900C-F214A174B4D0}"/>
              </a:ext>
            </a:extLst>
          </p:cNvPr>
          <p:cNvSpPr/>
          <p:nvPr/>
        </p:nvSpPr>
        <p:spPr>
          <a:xfrm>
            <a:off x="2893815" y="6089332"/>
            <a:ext cx="6635657" cy="696102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 localidad cuenta con </a:t>
            </a:r>
            <a:r>
              <a:rPr lang="es-CO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 (2) </a:t>
            </a:r>
            <a:r>
              <a:rPr lang="es-CO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 del Sistema </a:t>
            </a:r>
            <a:r>
              <a:rPr lang="es-CO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</a:t>
            </a:r>
            <a:r>
              <a:rPr lang="es-CO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es-CO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 SUBA – PORTAL NORTE 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1D6E8AA2-1BCC-4D88-B9C0-CB191AD08D11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Troncal Suba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9AA0F9-FB40-4EDF-8474-B2C287058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08" t="41281" r="51412" b="19764"/>
          <a:stretch/>
        </p:blipFill>
        <p:spPr>
          <a:xfrm>
            <a:off x="9098212" y="3776877"/>
            <a:ext cx="2826567" cy="22675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015691E-1777-4C97-9E53-49ACCF0484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40" t="27004" r="23639" b="30327"/>
          <a:stretch/>
        </p:blipFill>
        <p:spPr>
          <a:xfrm>
            <a:off x="490330" y="4336470"/>
            <a:ext cx="4461619" cy="17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1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sp>
        <p:nvSpPr>
          <p:cNvPr id="65" name="Llaves 64">
            <a:extLst>
              <a:ext uri="{FF2B5EF4-FFF2-40B4-BE49-F238E27FC236}">
                <a16:creationId xmlns:a16="http://schemas.microsoft.com/office/drawing/2014/main" id="{DF9758BD-6E37-4F49-8D80-D410009FA4D5}"/>
              </a:ext>
            </a:extLst>
          </p:cNvPr>
          <p:cNvSpPr/>
          <p:nvPr/>
        </p:nvSpPr>
        <p:spPr>
          <a:xfrm>
            <a:off x="1146412" y="5672161"/>
            <a:ext cx="10009911" cy="932461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72%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paraderos de la localidad de Suba cuenta con accesibilidad para las</a:t>
            </a:r>
          </a:p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personas con discapacidad visual.</a:t>
            </a:r>
          </a:p>
          <a:p>
            <a:pPr algn="ctr"/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Braille</a:t>
            </a: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A45AFB6D-BDA6-4739-97AD-E19DC134A02F}"/>
              </a:ext>
            </a:extLst>
          </p:cNvPr>
          <p:cNvGrpSpPr/>
          <p:nvPr/>
        </p:nvGrpSpPr>
        <p:grpSpPr>
          <a:xfrm>
            <a:off x="4153133" y="2431656"/>
            <a:ext cx="1962150" cy="546482"/>
            <a:chOff x="13982700" y="9001264"/>
            <a:chExt cx="1962150" cy="546482"/>
          </a:xfrm>
        </p:grpSpPr>
        <p:sp>
          <p:nvSpPr>
            <p:cNvPr id="67" name="Flecha: a la derecha 66">
              <a:extLst>
                <a:ext uri="{FF2B5EF4-FFF2-40B4-BE49-F238E27FC236}">
                  <a16:creationId xmlns:a16="http://schemas.microsoft.com/office/drawing/2014/main" id="{534AF5FC-D7A5-4D27-B8A6-92DE11F3367E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C2665163-35A0-4CF0-B94A-9A35A6E1F65A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MÚLTIPLES</a:t>
              </a: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12A89EA5-5D4C-4443-89E5-CBEABD5E3B6D}"/>
              </a:ext>
            </a:extLst>
          </p:cNvPr>
          <p:cNvGrpSpPr/>
          <p:nvPr/>
        </p:nvGrpSpPr>
        <p:grpSpPr>
          <a:xfrm>
            <a:off x="4153133" y="4221752"/>
            <a:ext cx="1962150" cy="546482"/>
            <a:chOff x="13982700" y="9001264"/>
            <a:chExt cx="1962150" cy="546482"/>
          </a:xfrm>
        </p:grpSpPr>
        <p:sp>
          <p:nvSpPr>
            <p:cNvPr id="71" name="Flecha: a la derecha 70">
              <a:extLst>
                <a:ext uri="{FF2B5EF4-FFF2-40B4-BE49-F238E27FC236}">
                  <a16:creationId xmlns:a16="http://schemas.microsoft.com/office/drawing/2014/main" id="{DFD8126A-3523-453C-9B4C-ADA365662976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89A60291-A8DC-424D-9CDF-BEACC613B4C7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SENCILLOS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42EE20F5-3822-4D90-861C-B9A984270C4D}"/>
              </a:ext>
            </a:extLst>
          </p:cNvPr>
          <p:cNvSpPr txBox="1"/>
          <p:nvPr/>
        </p:nvSpPr>
        <p:spPr>
          <a:xfrm>
            <a:off x="741524" y="2120037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s-CO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9FBB7865-D121-4753-99C4-1EB2F1ACEAD8}"/>
              </a:ext>
            </a:extLst>
          </p:cNvPr>
          <p:cNvSpPr txBox="1"/>
          <p:nvPr/>
        </p:nvSpPr>
        <p:spPr>
          <a:xfrm>
            <a:off x="694826" y="3929223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s-CO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129" name="9 CuadroTexto">
            <a:extLst>
              <a:ext uri="{FF2B5EF4-FFF2-40B4-BE49-F238E27FC236}">
                <a16:creationId xmlns:a16="http://schemas.microsoft.com/office/drawing/2014/main" id="{A38C554A-B1BF-4DB4-BECB-FB5727A21187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Zonal Suba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46A7D4F-583F-46C4-9398-47A0634D7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2659" y="1548552"/>
            <a:ext cx="2926022" cy="1947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0EAF97F-5DB9-4D8F-872E-799806A11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659" y="3707838"/>
            <a:ext cx="2926022" cy="1964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20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Oferta de transporte en Suba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B0B222E-9616-4DF8-9A7E-BBFC79C0EB82}"/>
              </a:ext>
            </a:extLst>
          </p:cNvPr>
          <p:cNvGrpSpPr/>
          <p:nvPr/>
        </p:nvGrpSpPr>
        <p:grpSpPr>
          <a:xfrm>
            <a:off x="259373" y="2421584"/>
            <a:ext cx="4937796" cy="3128638"/>
            <a:chOff x="998980" y="2411370"/>
            <a:chExt cx="4937796" cy="312863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231152" y="2411370"/>
              <a:ext cx="17363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TRONCALES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037253" y="2107285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109781" y="5100658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TRONCAL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3397299" y="2411370"/>
              <a:ext cx="25394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ALIMENTADORAS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423541" y="325431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052354" y="3207444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2845E23-3991-431C-ADE5-6DFDA8560BD3}"/>
              </a:ext>
            </a:extLst>
          </p:cNvPr>
          <p:cNvGrpSpPr/>
          <p:nvPr/>
        </p:nvGrpSpPr>
        <p:grpSpPr>
          <a:xfrm>
            <a:off x="4876400" y="2428243"/>
            <a:ext cx="4536135" cy="3191808"/>
            <a:chOff x="5562545" y="2371967"/>
            <a:chExt cx="4536135" cy="3191808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7069956" y="2371967"/>
              <a:ext cx="13821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ZONALES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7375287" y="3720234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5562545" y="5124425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ZONAL</a:t>
              </a:r>
            </a:p>
          </p:txBody>
        </p:sp>
        <p:sp>
          <p:nvSpPr>
            <p:cNvPr id="155" name="Elipse 154">
              <a:extLst>
                <a:ext uri="{FF2B5EF4-FFF2-40B4-BE49-F238E27FC236}">
                  <a16:creationId xmlns:a16="http://schemas.microsoft.com/office/drawing/2014/main" id="{DB6DDAA0-BC3E-4840-8EF4-6866323032BF}"/>
                </a:ext>
              </a:extLst>
            </p:cNvPr>
            <p:cNvSpPr/>
            <p:nvPr/>
          </p:nvSpPr>
          <p:spPr>
            <a:xfrm>
              <a:off x="7146328" y="3165726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115</a:t>
              </a:r>
              <a:endPara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6B48BEB4-71F2-461A-851A-B03F5C44407F}"/>
              </a:ext>
            </a:extLst>
          </p:cNvPr>
          <p:cNvGrpSpPr/>
          <p:nvPr/>
        </p:nvGrpSpPr>
        <p:grpSpPr>
          <a:xfrm>
            <a:off x="8168615" y="2395958"/>
            <a:ext cx="4536135" cy="3224093"/>
            <a:chOff x="8168615" y="2395958"/>
            <a:chExt cx="4536135" cy="3224093"/>
          </a:xfrm>
        </p:grpSpPr>
        <p:sp>
          <p:nvSpPr>
            <p:cNvPr id="156" name="Elipse 155">
              <a:extLst>
                <a:ext uri="{FF2B5EF4-FFF2-40B4-BE49-F238E27FC236}">
                  <a16:creationId xmlns:a16="http://schemas.microsoft.com/office/drawing/2014/main" id="{DF2EF8CA-EBB0-48B0-B46C-3D17D0173E55}"/>
                </a:ext>
              </a:extLst>
            </p:cNvPr>
            <p:cNvSpPr/>
            <p:nvPr/>
          </p:nvSpPr>
          <p:spPr>
            <a:xfrm>
              <a:off x="9925285" y="3264865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54</a:t>
              </a:r>
              <a:endParaRPr lang="es-C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6" name="Abrir llave 125">
              <a:extLst>
                <a:ext uri="{FF2B5EF4-FFF2-40B4-BE49-F238E27FC236}">
                  <a16:creationId xmlns:a16="http://schemas.microsoft.com/office/drawing/2014/main" id="{713CC81D-FD06-4527-A4C8-9553672DAE2D}"/>
                </a:ext>
              </a:extLst>
            </p:cNvPr>
            <p:cNvSpPr/>
            <p:nvPr/>
          </p:nvSpPr>
          <p:spPr>
            <a:xfrm rot="16200000">
              <a:off x="10128535" y="3857962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1690ABBA-A131-46DD-B345-8AB87E86C8A4}"/>
                </a:ext>
              </a:extLst>
            </p:cNvPr>
            <p:cNvSpPr/>
            <p:nvPr/>
          </p:nvSpPr>
          <p:spPr>
            <a:xfrm>
              <a:off x="9372619" y="2395958"/>
              <a:ext cx="23551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PROVISIONALES</a:t>
              </a:r>
            </a:p>
          </p:txBody>
        </p:sp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AB0EC9BC-BEDA-4734-B6FE-E0818437A805}"/>
                </a:ext>
              </a:extLst>
            </p:cNvPr>
            <p:cNvSpPr txBox="1"/>
            <p:nvPr/>
          </p:nvSpPr>
          <p:spPr>
            <a:xfrm>
              <a:off x="8168615" y="5180701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SITP PROVISIONAL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72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1B28E3A5-1083-4684-8D8A-E90BB667448A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Troncal</a:t>
            </a: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80CE24E4-E2B8-49A1-A895-A5CEEFD8CC53}"/>
              </a:ext>
            </a:extLst>
          </p:cNvPr>
          <p:cNvSpPr/>
          <p:nvPr/>
        </p:nvSpPr>
        <p:spPr>
          <a:xfrm>
            <a:off x="1092750" y="2213402"/>
            <a:ext cx="450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TRONCALES PORTAL NORTE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4B6A753-D7B7-4B7E-B506-62EDE0EF4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491352"/>
              </p:ext>
            </p:extLst>
          </p:nvPr>
        </p:nvGraphicFramePr>
        <p:xfrm>
          <a:off x="1401586" y="2823706"/>
          <a:ext cx="3882887" cy="3348994"/>
        </p:xfrm>
        <a:graphic>
          <a:graphicData uri="http://schemas.openxmlformats.org/drawingml/2006/table">
            <a:tbl>
              <a:tblPr/>
              <a:tblGrid>
                <a:gridCol w="898643">
                  <a:extLst>
                    <a:ext uri="{9D8B030D-6E8A-4147-A177-3AD203B41FA5}">
                      <a16:colId xmlns:a16="http://schemas.microsoft.com/office/drawing/2014/main" val="758864770"/>
                    </a:ext>
                  </a:extLst>
                </a:gridCol>
                <a:gridCol w="1246867">
                  <a:extLst>
                    <a:ext uri="{9D8B030D-6E8A-4147-A177-3AD203B41FA5}">
                      <a16:colId xmlns:a16="http://schemas.microsoft.com/office/drawing/2014/main" val="3670481711"/>
                    </a:ext>
                  </a:extLst>
                </a:gridCol>
                <a:gridCol w="1737377">
                  <a:extLst>
                    <a:ext uri="{9D8B030D-6E8A-4147-A177-3AD203B41FA5}">
                      <a16:colId xmlns:a16="http://schemas.microsoft.com/office/drawing/2014/main" val="705822169"/>
                    </a:ext>
                  </a:extLst>
                </a:gridCol>
              </a:tblGrid>
              <a:tr h="31185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RUTA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DESTINO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24466"/>
                  </a:ext>
                </a:extLst>
              </a:tr>
              <a:tr h="25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AMERICAS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148900"/>
                  </a:ext>
                </a:extLst>
              </a:tr>
              <a:tr h="25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AMERICAS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811232"/>
                  </a:ext>
                </a:extLst>
              </a:tr>
              <a:tr h="25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885972"/>
                  </a:ext>
                </a:extLst>
              </a:tr>
              <a:tr h="25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 AGUAS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731334"/>
                  </a:ext>
                </a:extLst>
              </a:tr>
              <a:tr h="25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847112"/>
                  </a:ext>
                </a:extLst>
              </a:tr>
              <a:tr h="25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SUR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52270"/>
                  </a:ext>
                </a:extLst>
              </a:tr>
              <a:tr h="25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MATEO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982436"/>
                  </a:ext>
                </a:extLst>
              </a:tr>
              <a:tr h="25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USME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675156"/>
                  </a:ext>
                </a:extLst>
              </a:tr>
              <a:tr h="25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TUNAL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843337"/>
                  </a:ext>
                </a:extLst>
              </a:tr>
              <a:tr h="25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TUNAL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386017"/>
                  </a:ext>
                </a:extLst>
              </a:tr>
              <a:tr h="2520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TERMINAL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GUATOQUE VERAGUAS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748643"/>
                  </a:ext>
                </a:extLst>
              </a:tr>
              <a:tr h="2646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NORTE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PORTAL AMERICAS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247423"/>
                  </a:ext>
                </a:extLst>
              </a:tr>
            </a:tbl>
          </a:graphicData>
        </a:graphic>
      </p:graphicFrame>
      <p:sp>
        <p:nvSpPr>
          <p:cNvPr id="70" name="Rectángulo 69">
            <a:extLst>
              <a:ext uri="{FF2B5EF4-FFF2-40B4-BE49-F238E27FC236}">
                <a16:creationId xmlns:a16="http://schemas.microsoft.com/office/drawing/2014/main" id="{073A16FC-8B6D-4525-8A55-1519DFC947A7}"/>
              </a:ext>
            </a:extLst>
          </p:cNvPr>
          <p:cNvSpPr/>
          <p:nvPr/>
        </p:nvSpPr>
        <p:spPr>
          <a:xfrm>
            <a:off x="5953851" y="2823706"/>
            <a:ext cx="450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TRONCALES PORTAL SUBA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8275532C-8758-4241-B8B6-95765726C7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637508"/>
              </p:ext>
            </p:extLst>
          </p:nvPr>
        </p:nvGraphicFramePr>
        <p:xfrm>
          <a:off x="6503140" y="3429000"/>
          <a:ext cx="3460645" cy="237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4" imgW="3067076" imgH="2105110" progId="Excel.Sheet.12">
                  <p:embed/>
                </p:oleObj>
              </mc:Choice>
              <mc:Fallback>
                <p:oleObj name="Worksheet" r:id="rId4" imgW="3067076" imgH="21051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03140" y="3429000"/>
                        <a:ext cx="3460645" cy="237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3984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1B28E3A5-1083-4684-8D8A-E90BB667448A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Troncal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08A9EA80-E39C-4DD1-B873-5EE368DB5268}"/>
              </a:ext>
            </a:extLst>
          </p:cNvPr>
          <p:cNvSpPr/>
          <p:nvPr/>
        </p:nvSpPr>
        <p:spPr>
          <a:xfrm>
            <a:off x="453797" y="1981056"/>
            <a:ext cx="5324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/>
            <a:r>
              <a:rPr lang="es-CO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 ALIMENTADORAS PORTAL NORTE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4F08726A-7EA0-4965-A23F-9F6AE6E82D82}"/>
              </a:ext>
            </a:extLst>
          </p:cNvPr>
          <p:cNvSpPr/>
          <p:nvPr/>
        </p:nvSpPr>
        <p:spPr>
          <a:xfrm>
            <a:off x="6393769" y="1961034"/>
            <a:ext cx="5324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/>
            <a:r>
              <a:rPr lang="es-CO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 ALIMENTADORAS PORTAL SUBA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695066-1A98-42DC-A743-AA6BCA4DA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935" y="2583556"/>
            <a:ext cx="5023110" cy="2436360"/>
          </a:xfrm>
          <a:prstGeom prst="rect">
            <a:avLst/>
          </a:prstGeom>
        </p:spPr>
      </p:pic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D2D2EA61-6DEE-439D-80BF-F14C488970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046918"/>
              </p:ext>
            </p:extLst>
          </p:nvPr>
        </p:nvGraphicFramePr>
        <p:xfrm>
          <a:off x="333668" y="2583562"/>
          <a:ext cx="6030579" cy="2436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Worksheet" r:id="rId5" imgW="4762686" imgH="1923936" progId="Excel.Sheet.12">
                  <p:embed/>
                </p:oleObj>
              </mc:Choice>
              <mc:Fallback>
                <p:oleObj name="Worksheet" r:id="rId5" imgW="4762686" imgH="192393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3668" y="2583562"/>
                        <a:ext cx="6030579" cy="2436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9787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2020 - Suba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graphicFrame>
        <p:nvGraphicFramePr>
          <p:cNvPr id="65" name="Tabla 7">
            <a:extLst>
              <a:ext uri="{FF2B5EF4-FFF2-40B4-BE49-F238E27FC236}">
                <a16:creationId xmlns:a16="http://schemas.microsoft.com/office/drawing/2014/main" id="{47FA7230-B057-4168-9F38-5353E232C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249632"/>
              </p:ext>
            </p:extLst>
          </p:nvPr>
        </p:nvGraphicFramePr>
        <p:xfrm>
          <a:off x="5475713" y="1799614"/>
          <a:ext cx="6168332" cy="2802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93580">
                  <a:extLst>
                    <a:ext uri="{9D8B030D-6E8A-4147-A177-3AD203B41FA5}">
                      <a16:colId xmlns:a16="http://schemas.microsoft.com/office/drawing/2014/main" val="2415557616"/>
                    </a:ext>
                  </a:extLst>
                </a:gridCol>
                <a:gridCol w="2855078">
                  <a:extLst>
                    <a:ext uri="{9D8B030D-6E8A-4147-A177-3AD203B41FA5}">
                      <a16:colId xmlns:a16="http://schemas.microsoft.com/office/drawing/2014/main" val="3578975356"/>
                    </a:ext>
                  </a:extLst>
                </a:gridCol>
                <a:gridCol w="824003">
                  <a:extLst>
                    <a:ext uri="{9D8B030D-6E8A-4147-A177-3AD203B41FA5}">
                      <a16:colId xmlns:a16="http://schemas.microsoft.com/office/drawing/2014/main" val="2517443283"/>
                    </a:ext>
                  </a:extLst>
                </a:gridCol>
                <a:gridCol w="949393">
                  <a:extLst>
                    <a:ext uri="{9D8B030D-6E8A-4147-A177-3AD203B41FA5}">
                      <a16:colId xmlns:a16="http://schemas.microsoft.com/office/drawing/2014/main" val="1869475358"/>
                    </a:ext>
                  </a:extLst>
                </a:gridCol>
                <a:gridCol w="946278">
                  <a:extLst>
                    <a:ext uri="{9D8B030D-6E8A-4147-A177-3AD203B41FA5}">
                      <a16:colId xmlns:a16="http://schemas.microsoft.com/office/drawing/2014/main" val="4133910837"/>
                    </a:ext>
                  </a:extLst>
                </a:gridCol>
              </a:tblGrid>
              <a:tr h="280290"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RUTA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DENOMINACIÓN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TIPO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ORIGEN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/>
                        <a:t>DESTINO</a:t>
                      </a:r>
                    </a:p>
                  </a:txBody>
                  <a:tcPr>
                    <a:solidFill>
                      <a:srgbClr val="2542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051259"/>
                  </a:ext>
                </a:extLst>
              </a:tr>
            </a:tbl>
          </a:graphicData>
        </a:graphic>
      </p:graphicFrame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848097" y="1433190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381B25-B5F0-44B1-84B5-01F908F8B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25" t="27429" r="39022" b="14326"/>
          <a:stretch/>
        </p:blipFill>
        <p:spPr>
          <a:xfrm>
            <a:off x="1329544" y="2123231"/>
            <a:ext cx="2688300" cy="38023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D385A3-18F3-4BB2-98CC-4F56D5BD4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13" t="25755" r="28470" b="53484"/>
          <a:stretch/>
        </p:blipFill>
        <p:spPr>
          <a:xfrm>
            <a:off x="5471712" y="2189785"/>
            <a:ext cx="6172333" cy="15621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E7630A-5FD2-48A9-913B-8BBC7073A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50" t="18492" r="29253" b="54261"/>
          <a:stretch/>
        </p:blipFill>
        <p:spPr>
          <a:xfrm>
            <a:off x="5471712" y="3751908"/>
            <a:ext cx="6046160" cy="214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32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2825</TotalTime>
  <Words>929</Words>
  <Application>Microsoft Office PowerPoint</Application>
  <PresentationFormat>Panorámica</PresentationFormat>
  <Paragraphs>252</Paragraphs>
  <Slides>21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Wingdings</vt:lpstr>
      <vt:lpstr>Tema de Office</vt:lpstr>
      <vt:lpstr>Worksheet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Lina Maria Gomez Chavez</dc:creator>
  <cp:lastModifiedBy>Camila</cp:lastModifiedBy>
  <cp:revision>189</cp:revision>
  <dcterms:created xsi:type="dcterms:W3CDTF">2021-05-10T14:25:57Z</dcterms:created>
  <dcterms:modified xsi:type="dcterms:W3CDTF">2021-11-18T19:21:02Z</dcterms:modified>
</cp:coreProperties>
</file>