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6" r:id="rId25"/>
    <p:sldId id="287" r:id="rId26"/>
    <p:sldId id="279" r:id="rId27"/>
    <p:sldId id="280" r:id="rId28"/>
    <p:sldId id="281" r:id="rId29"/>
    <p:sldId id="282" r:id="rId30"/>
    <p:sldId id="283" r:id="rId31"/>
    <p:sldId id="288" r:id="rId32"/>
  </p:sldIdLst>
  <p:sldSz cx="24384000" cy="13716000"/>
  <p:notesSz cx="6858000" cy="9144000"/>
  <p:embeddedFontLst>
    <p:embeddedFont>
      <p:font typeface="Verdana" panose="020B0604030504040204" pitchFamily="34" charset="0"/>
      <p:regular r:id="rId34"/>
      <p:bold r:id="rId35"/>
      <p:italic r:id="rId36"/>
      <p:boldItalic r:id="rId37"/>
    </p:embeddedFont>
    <p:embeddedFont>
      <p:font typeface="Arial Black" panose="020B0A04020102020204" pitchFamily="34" charset="0"/>
      <p:regular r:id="rId38"/>
      <p:bold r:id="rId39"/>
    </p:embeddedFont>
    <p:embeddedFont>
      <p:font typeface="Helvetica Neue Light" panose="020B0604020202020204" charset="0"/>
      <p:regular r:id="rId40"/>
      <p:bold r:id="rId41"/>
      <p:italic r:id="rId42"/>
      <p:bold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Merriweather Sans" panose="020B0604020202020204" charset="0"/>
      <p:regular r:id="rId48"/>
      <p:bold r:id="rId49"/>
      <p:italic r:id="rId50"/>
      <p:boldItalic r:id="rId51"/>
    </p:embeddedFont>
    <p:embeddedFont>
      <p:font typeface="Helvetica Neue" panose="020B0604020202020204" charset="0"/>
      <p:regular r:id="rId52"/>
      <p:bold r:id="rId53"/>
      <p:italic r:id="rId54"/>
      <p:boldItalic r:id="rId55"/>
    </p:embeddedFont>
    <p:embeddedFont>
      <p:font typeface="Century Gothic" panose="020B0502020202020204" pitchFamily="34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41">
          <p15:clr>
            <a:srgbClr val="9AA0A6"/>
          </p15:clr>
        </p15:guide>
        <p15:guide id="2" pos="1512">
          <p15:clr>
            <a:srgbClr val="9AA0A6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0" roundtripDataSignature="AMtx7mgrGJfOtsG0C0fTkh21v6FxEIfwY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DCC8537-5074-4EB4-BDFB-8556ECF0A59A}">
  <a:tblStyle styleId="{FDCC8537-5074-4EB4-BDFB-8556ECF0A59A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1CE737DB-CE21-48BD-BD3E-34437E3B2719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4" d="100"/>
          <a:sy n="34" d="100"/>
        </p:scale>
        <p:origin x="834" y="96"/>
      </p:cViewPr>
      <p:guideLst>
        <p:guide orient="horz" pos="241"/>
        <p:guide pos="15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" name="Google Shape;1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8" name="Google Shape;27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6" name="Google Shape;29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5" name="Google Shape;305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0" name="Google Shape;3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3" name="Google Shape;35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9" name="Google Shape;379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8" name="Google Shape;408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9" name="Google Shape;429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7" name="Google Shape;447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2" name="Google Shape;462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8" name="Google Shape;1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8" name="Google Shape;48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3" name="Google Shape;51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8" name="Google Shape;528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1" name="Google Shape;54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0" name="Google Shape;65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6" name="Google Shape;65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8" name="Google Shape;558;p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9" name="Google Shape;56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9" name="Google Shape;57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1" name="Google Shape;60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6" name="Google Shape;176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Revisar definiciones</a:t>
            </a:r>
            <a:endParaRPr/>
          </a:p>
        </p:txBody>
      </p:sp>
      <p:sp>
        <p:nvSpPr>
          <p:cNvPr id="620" name="Google Shape;62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9" name="Google Shape;66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9" name="Google Shape;1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1" name="Google Shape;2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0" name="Google Shape;21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0" name="Google Shape;2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4" name="Google Shape;23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5" name="Google Shape;2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ortada en blanco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5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226064" y="0"/>
            <a:ext cx="11194605" cy="1371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5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48538" y="859191"/>
            <a:ext cx="1755192" cy="110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5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507997" y="9277243"/>
            <a:ext cx="10931567" cy="4445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5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178266" y="8699799"/>
            <a:ext cx="3498024" cy="555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5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458959" y="8632535"/>
            <a:ext cx="3413971" cy="68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5" descr="Image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256933" y="5471364"/>
            <a:ext cx="1625932" cy="25867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5"/>
          <p:cNvSpPr txBox="1">
            <a:spLocks noGrp="1"/>
          </p:cNvSpPr>
          <p:nvPr>
            <p:ph type="title"/>
          </p:nvPr>
        </p:nvSpPr>
        <p:spPr>
          <a:xfrm>
            <a:off x="15090469" y="1891549"/>
            <a:ext cx="9293532" cy="3604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Arial Black"/>
              <a:buNone/>
              <a:defRPr sz="90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5"/>
          <p:cNvSpPr txBox="1">
            <a:spLocks noGrp="1"/>
          </p:cNvSpPr>
          <p:nvPr>
            <p:ph type="body" idx="1"/>
          </p:nvPr>
        </p:nvSpPr>
        <p:spPr>
          <a:xfrm>
            <a:off x="15090469" y="6330677"/>
            <a:ext cx="9293532" cy="1087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Century Gothic"/>
              <a:buNone/>
              <a:defRPr sz="52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 sin logos">
  <p:cSld name="En blanco sin logos">
    <p:bg>
      <p:bgPr>
        <a:solidFill>
          <a:schemeClr val="lt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4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84" name="Google Shape;84;p44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92582"/>
            <a:ext cx="1408974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44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24148" y="1398"/>
            <a:ext cx="6659852" cy="318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44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359261" y="1398"/>
            <a:ext cx="3024739" cy="1695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y contenido">
  <p:cSld name="Título y contenido"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5"/>
          <p:cNvSpPr/>
          <p:nvPr/>
        </p:nvSpPr>
        <p:spPr>
          <a:xfrm>
            <a:off x="9014790" y="7035915"/>
            <a:ext cx="15408000" cy="6696000"/>
          </a:xfrm>
          <a:prstGeom prst="rect">
            <a:avLst/>
          </a:pr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</a:pPr>
            <a:endParaRPr sz="30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9" name="Google Shape;89;p45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03798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45"/>
          <p:cNvSpPr txBox="1">
            <a:spLocks noGrp="1"/>
          </p:cNvSpPr>
          <p:nvPr>
            <p:ph type="title"/>
          </p:nvPr>
        </p:nvSpPr>
        <p:spPr>
          <a:xfrm>
            <a:off x="959951" y="3229729"/>
            <a:ext cx="6964390" cy="300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300"/>
              <a:buFont typeface="Arial Black"/>
              <a:buNone/>
              <a:defRPr sz="7300" cap="none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45"/>
          <p:cNvSpPr txBox="1">
            <a:spLocks noGrp="1"/>
          </p:cNvSpPr>
          <p:nvPr>
            <p:ph type="sldNum" idx="12"/>
          </p:nvPr>
        </p:nvSpPr>
        <p:spPr>
          <a:xfrm>
            <a:off x="22518913" y="12600107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grpSp>
        <p:nvGrpSpPr>
          <p:cNvPr id="92" name="Google Shape;92;p45"/>
          <p:cNvGrpSpPr/>
          <p:nvPr/>
        </p:nvGrpSpPr>
        <p:grpSpPr>
          <a:xfrm>
            <a:off x="1005065" y="11555758"/>
            <a:ext cx="4741736" cy="425035"/>
            <a:chOff x="0" y="0"/>
            <a:chExt cx="4741735" cy="425033"/>
          </a:xfrm>
        </p:grpSpPr>
        <p:pic>
          <p:nvPicPr>
            <p:cNvPr id="93" name="Google Shape;93;p45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41450"/>
              <a:ext cx="2155611" cy="342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45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37920" y="0"/>
              <a:ext cx="2103815" cy="425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5" name="Google Shape;95;p45"/>
          <p:cNvSpPr txBox="1">
            <a:spLocks noGrp="1"/>
          </p:cNvSpPr>
          <p:nvPr>
            <p:ph type="body" idx="1"/>
          </p:nvPr>
        </p:nvSpPr>
        <p:spPr>
          <a:xfrm>
            <a:off x="959439" y="6623695"/>
            <a:ext cx="6964390" cy="3049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marR="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3480"/>
              <a:buFont typeface="Century Gothic"/>
              <a:buNone/>
              <a:defRPr sz="2400">
                <a:solidFill>
                  <a:schemeClr val="lt1"/>
                </a:solidFill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45"/>
          <p:cNvSpPr/>
          <p:nvPr/>
        </p:nvSpPr>
        <p:spPr>
          <a:xfrm rot="8109445">
            <a:off x="9774740" y="6636046"/>
            <a:ext cx="799738" cy="7997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0D624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entury Gothic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 sin logos 02">
  <p:cSld name="En blanco sin logos 02">
    <p:bg>
      <p:bgPr>
        <a:solidFill>
          <a:schemeClr val="lt1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46" descr="image7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09432" y="3785921"/>
            <a:ext cx="35944" cy="8037722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46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100" name="Google Shape;100;p46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92582"/>
            <a:ext cx="1408974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46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24148" y="1398"/>
            <a:ext cx="6659852" cy="318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46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359261" y="1398"/>
            <a:ext cx="3024739" cy="169545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46"/>
          <p:cNvSpPr/>
          <p:nvPr/>
        </p:nvSpPr>
        <p:spPr>
          <a:xfrm>
            <a:off x="11409433" y="8425825"/>
            <a:ext cx="12974567" cy="5288777"/>
          </a:xfrm>
          <a:prstGeom prst="rect">
            <a:avLst/>
          </a:pr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4" name="Google Shape;104;p46"/>
          <p:cNvSpPr/>
          <p:nvPr/>
        </p:nvSpPr>
        <p:spPr>
          <a:xfrm rot="8109445">
            <a:off x="12169382" y="8038765"/>
            <a:ext cx="799739" cy="79973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 sin logos 03">
  <p:cSld name="En blanco sin logos 03"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47" descr="image7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259709" y="3817299"/>
            <a:ext cx="33919" cy="7584232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47"/>
          <p:cNvSpPr/>
          <p:nvPr/>
        </p:nvSpPr>
        <p:spPr>
          <a:xfrm flipH="1">
            <a:off x="15763" y="9243649"/>
            <a:ext cx="12259709" cy="4472352"/>
          </a:xfrm>
          <a:prstGeom prst="rect">
            <a:avLst/>
          </a:pr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8" name="Google Shape;108;p47"/>
          <p:cNvSpPr/>
          <p:nvPr/>
        </p:nvSpPr>
        <p:spPr>
          <a:xfrm rot="-8109445" flipH="1">
            <a:off x="10700021" y="8856588"/>
            <a:ext cx="799739" cy="79973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9" name="Google Shape;109;p47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 sin logos 04">
  <p:cSld name="En blanco sin logos 04">
    <p:bg>
      <p:bgPr>
        <a:solidFill>
          <a:schemeClr val="lt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48" descr="image7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09432" y="3785921"/>
            <a:ext cx="35944" cy="8037722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48"/>
          <p:cNvSpPr/>
          <p:nvPr/>
        </p:nvSpPr>
        <p:spPr>
          <a:xfrm flipH="1">
            <a:off x="0" y="9210991"/>
            <a:ext cx="11429610" cy="4505009"/>
          </a:xfrm>
          <a:prstGeom prst="rect">
            <a:avLst/>
          </a:prstGeom>
          <a:solidFill>
            <a:srgbClr val="171C3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3" name="Google Shape;113;p48"/>
          <p:cNvSpPr/>
          <p:nvPr/>
        </p:nvSpPr>
        <p:spPr>
          <a:xfrm rot="-8109445" flipH="1">
            <a:off x="9869922" y="8823931"/>
            <a:ext cx="799739" cy="79973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171C3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4" name="Google Shape;114;p48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 con franja vertical">
  <p:cSld name="En blanco con franja vertical">
    <p:bg>
      <p:bgPr>
        <a:solidFill>
          <a:schemeClr val="l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49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03798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49"/>
          <p:cNvSpPr txBox="1">
            <a:spLocks noGrp="1"/>
          </p:cNvSpPr>
          <p:nvPr>
            <p:ph type="sldNum" idx="12"/>
          </p:nvPr>
        </p:nvSpPr>
        <p:spPr>
          <a:xfrm>
            <a:off x="22518913" y="12600107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grpSp>
        <p:nvGrpSpPr>
          <p:cNvPr id="118" name="Google Shape;118;p49"/>
          <p:cNvGrpSpPr/>
          <p:nvPr/>
        </p:nvGrpSpPr>
        <p:grpSpPr>
          <a:xfrm>
            <a:off x="1005065" y="11555758"/>
            <a:ext cx="4741736" cy="425035"/>
            <a:chOff x="0" y="0"/>
            <a:chExt cx="4741735" cy="425033"/>
          </a:xfrm>
        </p:grpSpPr>
        <p:pic>
          <p:nvPicPr>
            <p:cNvPr id="119" name="Google Shape;119;p49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41450"/>
              <a:ext cx="2155611" cy="342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49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37920" y="0"/>
              <a:ext cx="2103815" cy="42503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y subtítulo">
  <p:cSld name="1_Título y subtítulo">
    <p:bg>
      <p:bgPr>
        <a:solidFill>
          <a:schemeClr val="l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0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50"/>
          <p:cNvSpPr txBox="1">
            <a:spLocks noGrp="1"/>
          </p:cNvSpPr>
          <p:nvPr>
            <p:ph type="body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50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(centro)">
  <p:cSld name="1_Título (centro)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1"/>
          <p:cNvSpPr txBox="1"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1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Foto (vertical)">
  <p:cSld name="1_Foto (vertical)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2"/>
          <p:cNvSpPr>
            <a:spLocks noGrp="1"/>
          </p:cNvSpPr>
          <p:nvPr>
            <p:ph type="pic" idx="2"/>
          </p:nvPr>
        </p:nvSpPr>
        <p:spPr>
          <a:xfrm>
            <a:off x="9614399" y="1676400"/>
            <a:ext cx="13659586" cy="10229850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p52"/>
          <p:cNvSpPr txBox="1">
            <a:spLocks noGrp="1"/>
          </p:cNvSpPr>
          <p:nvPr>
            <p:ph type="title"/>
          </p:nvPr>
        </p:nvSpPr>
        <p:spPr>
          <a:xfrm>
            <a:off x="1707934" y="1676400"/>
            <a:ext cx="7500938" cy="4794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8400"/>
              <a:buFont typeface="Arial Black"/>
              <a:buNone/>
              <a:defRPr sz="8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52"/>
          <p:cNvSpPr txBox="1">
            <a:spLocks noGrp="1"/>
          </p:cNvSpPr>
          <p:nvPr>
            <p:ph type="body" idx="1"/>
          </p:nvPr>
        </p:nvSpPr>
        <p:spPr>
          <a:xfrm>
            <a:off x="1707934" y="6676430"/>
            <a:ext cx="7500938" cy="5229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52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(arriba)">
  <p:cSld name="1_Título (arriba)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3"/>
          <p:cNvSpPr txBox="1">
            <a:spLocks noGrp="1"/>
          </p:cNvSpPr>
          <p:nvPr>
            <p:ph type="title"/>
          </p:nvPr>
        </p:nvSpPr>
        <p:spPr>
          <a:xfrm>
            <a:off x="4387453" y="1447800"/>
            <a:ext cx="15609095" cy="194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53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tx">
  <p:cSld name="TITLE_AND_BODY">
    <p:bg>
      <p:bgPr>
        <a:solidFill>
          <a:schemeClr val="l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6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25" name="Google Shape;25;p36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92582"/>
            <a:ext cx="1408974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6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24148" y="1398"/>
            <a:ext cx="6659852" cy="318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6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359261" y="1398"/>
            <a:ext cx="3024739" cy="1695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ítulo y viñetas">
  <p:cSld name="2_Título y viñetas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4"/>
          <p:cNvSpPr txBox="1">
            <a:spLocks noGrp="1"/>
          </p:cNvSpPr>
          <p:nvPr>
            <p:ph type="title"/>
          </p:nvPr>
        </p:nvSpPr>
        <p:spPr>
          <a:xfrm>
            <a:off x="4387453" y="800100"/>
            <a:ext cx="15609095" cy="259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4"/>
          <p:cNvSpPr txBox="1">
            <a:spLocks noGrp="1"/>
          </p:cNvSpPr>
          <p:nvPr>
            <p:ph type="body" idx="1"/>
          </p:nvPr>
        </p:nvSpPr>
        <p:spPr>
          <a:xfrm>
            <a:off x="1707934" y="3643312"/>
            <a:ext cx="21152066" cy="810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54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, viñetas y foto">
  <p:cSld name="1_Título, viñetas y foto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5"/>
          <p:cNvSpPr>
            <a:spLocks noGrp="1"/>
          </p:cNvSpPr>
          <p:nvPr>
            <p:ph type="pic" idx="2"/>
          </p:nvPr>
        </p:nvSpPr>
        <p:spPr>
          <a:xfrm>
            <a:off x="9498209" y="3637358"/>
            <a:ext cx="13260588" cy="8306992"/>
          </a:xfrm>
          <a:prstGeom prst="rect">
            <a:avLst/>
          </a:prstGeom>
          <a:noFill/>
          <a:ln>
            <a:noFill/>
          </a:ln>
        </p:spPr>
      </p:sp>
      <p:sp>
        <p:nvSpPr>
          <p:cNvPr id="142" name="Google Shape;142;p55"/>
          <p:cNvSpPr txBox="1">
            <a:spLocks noGrp="1"/>
          </p:cNvSpPr>
          <p:nvPr>
            <p:ph type="title"/>
          </p:nvPr>
        </p:nvSpPr>
        <p:spPr>
          <a:xfrm>
            <a:off x="4387453" y="1352550"/>
            <a:ext cx="15609095" cy="204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5"/>
          <p:cNvSpPr txBox="1">
            <a:spLocks noGrp="1"/>
          </p:cNvSpPr>
          <p:nvPr>
            <p:ph type="body" idx="1"/>
          </p:nvPr>
        </p:nvSpPr>
        <p:spPr>
          <a:xfrm>
            <a:off x="1625203" y="3637358"/>
            <a:ext cx="7500938" cy="8306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1pPr>
            <a:lvl2pPr marL="914400" lvl="1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2pPr>
            <a:lvl3pPr marL="1371600" lvl="2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3pPr>
            <a:lvl4pPr marL="1828800" lvl="3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4pPr>
            <a:lvl5pPr marL="2286000" lvl="4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55"/>
          <p:cNvSpPr txBox="1">
            <a:spLocks noGrp="1"/>
          </p:cNvSpPr>
          <p:nvPr>
            <p:ph type="sldNum" idx="12"/>
          </p:nvPr>
        </p:nvSpPr>
        <p:spPr>
          <a:xfrm>
            <a:off x="11857019" y="13073062"/>
            <a:ext cx="660437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ita">
  <p:cSld name="1_Cita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6"/>
          <p:cNvSpPr txBox="1">
            <a:spLocks noGrp="1"/>
          </p:cNvSpPr>
          <p:nvPr>
            <p:ph type="body" idx="1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3200"/>
              <a:buFont typeface="Century Gothic"/>
              <a:buNone/>
              <a:defRPr sz="3200" i="1"/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56"/>
          <p:cNvSpPr txBox="1">
            <a:spLocks noGrp="1"/>
          </p:cNvSpPr>
          <p:nvPr>
            <p:ph type="body" idx="2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4600"/>
              <a:buFont typeface="Century Gothic"/>
              <a:buNone/>
              <a:defRPr sz="4600" b="1" i="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56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ierre">
  <p:cSld name="Cierre">
    <p:bg>
      <p:bgPr>
        <a:solidFill>
          <a:srgbClr val="171C3B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57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791449"/>
            <a:ext cx="24384000" cy="60063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1" name="Google Shape;151;p57"/>
          <p:cNvGrpSpPr/>
          <p:nvPr/>
        </p:nvGrpSpPr>
        <p:grpSpPr>
          <a:xfrm>
            <a:off x="3440629" y="5128021"/>
            <a:ext cx="17502743" cy="1568886"/>
            <a:chOff x="0" y="0"/>
            <a:chExt cx="17502741" cy="1568885"/>
          </a:xfrm>
        </p:grpSpPr>
        <p:pic>
          <p:nvPicPr>
            <p:cNvPr id="152" name="Google Shape;152;p57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153002"/>
              <a:ext cx="7956812" cy="12628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57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737121" y="0"/>
              <a:ext cx="7765620" cy="156888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ido 02">
  <p:cSld name="Contenido 02">
    <p:bg>
      <p:bgPr>
        <a:solidFill>
          <a:srgbClr val="171C3B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37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4968626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7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46784" y="768349"/>
            <a:ext cx="1437215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7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42523" y="-1"/>
            <a:ext cx="5141477" cy="3254618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37"/>
          <p:cNvSpPr txBox="1">
            <a:spLocks noGrp="1"/>
          </p:cNvSpPr>
          <p:nvPr>
            <p:ph type="title"/>
          </p:nvPr>
        </p:nvSpPr>
        <p:spPr>
          <a:xfrm>
            <a:off x="7631600" y="2265227"/>
            <a:ext cx="2605187" cy="9185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Font typeface="Arial Black"/>
              <a:buNone/>
              <a:defRPr sz="10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7"/>
          <p:cNvSpPr txBox="1">
            <a:spLocks noGrp="1"/>
          </p:cNvSpPr>
          <p:nvPr>
            <p:ph type="body" idx="1"/>
          </p:nvPr>
        </p:nvSpPr>
        <p:spPr>
          <a:xfrm>
            <a:off x="11844006" y="2473066"/>
            <a:ext cx="10886245" cy="8769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grpSp>
        <p:nvGrpSpPr>
          <p:cNvPr id="34" name="Google Shape;34;p37"/>
          <p:cNvGrpSpPr/>
          <p:nvPr/>
        </p:nvGrpSpPr>
        <p:grpSpPr>
          <a:xfrm>
            <a:off x="16041866" y="12070002"/>
            <a:ext cx="7694666" cy="689725"/>
            <a:chOff x="0" y="0"/>
            <a:chExt cx="7694664" cy="689723"/>
          </a:xfrm>
        </p:grpSpPr>
        <p:pic>
          <p:nvPicPr>
            <p:cNvPr id="35" name="Google Shape;35;p37" descr="Imagen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67264"/>
              <a:ext cx="3498023" cy="555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36;p37" descr="Image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280693" y="0"/>
              <a:ext cx="3413971" cy="689723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7" name="Google Shape;37;p37"/>
          <p:cNvCxnSpPr/>
          <p:nvPr/>
        </p:nvCxnSpPr>
        <p:spPr>
          <a:xfrm rot="10800000" flipH="1">
            <a:off x="10927870" y="2688761"/>
            <a:ext cx="1" cy="11052000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38" name="Google Shape;38;p37"/>
          <p:cNvSpPr txBox="1">
            <a:spLocks noGrp="1"/>
          </p:cNvSpPr>
          <p:nvPr>
            <p:ph type="body" idx="2"/>
          </p:nvPr>
        </p:nvSpPr>
        <p:spPr>
          <a:xfrm rot="-5400000">
            <a:off x="-3502816" y="5400999"/>
            <a:ext cx="11974257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18850"/>
              <a:buFont typeface="Arial Black"/>
              <a:buNone/>
              <a:defRPr sz="13000" b="1" i="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ítulo y contenido">
  <p:cSld name="1_Título y contenido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38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048998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38"/>
          <p:cNvSpPr txBox="1">
            <a:spLocks noGrp="1"/>
          </p:cNvSpPr>
          <p:nvPr>
            <p:ph type="title"/>
          </p:nvPr>
        </p:nvSpPr>
        <p:spPr>
          <a:xfrm>
            <a:off x="959951" y="3229729"/>
            <a:ext cx="6964390" cy="300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300"/>
              <a:buFont typeface="Arial Black"/>
              <a:buNone/>
              <a:defRPr sz="7300" cap="none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8"/>
          <p:cNvSpPr txBox="1">
            <a:spLocks noGrp="1"/>
          </p:cNvSpPr>
          <p:nvPr>
            <p:ph type="sldNum" idx="12"/>
          </p:nvPr>
        </p:nvSpPr>
        <p:spPr>
          <a:xfrm>
            <a:off x="22518913" y="12600107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grpSp>
        <p:nvGrpSpPr>
          <p:cNvPr id="43" name="Google Shape;43;p38"/>
          <p:cNvGrpSpPr/>
          <p:nvPr/>
        </p:nvGrpSpPr>
        <p:grpSpPr>
          <a:xfrm>
            <a:off x="1005065" y="11555758"/>
            <a:ext cx="4741736" cy="425035"/>
            <a:chOff x="0" y="0"/>
            <a:chExt cx="4741735" cy="425033"/>
          </a:xfrm>
        </p:grpSpPr>
        <p:pic>
          <p:nvPicPr>
            <p:cNvPr id="44" name="Google Shape;44;p38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41450"/>
              <a:ext cx="2155611" cy="342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45;p38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37920" y="0"/>
              <a:ext cx="2103815" cy="425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" name="Google Shape;46;p38"/>
          <p:cNvSpPr txBox="1">
            <a:spLocks noGrp="1"/>
          </p:cNvSpPr>
          <p:nvPr>
            <p:ph type="body" idx="1"/>
          </p:nvPr>
        </p:nvSpPr>
        <p:spPr>
          <a:xfrm>
            <a:off x="959439" y="6623695"/>
            <a:ext cx="6964390" cy="3049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marR="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3480"/>
              <a:buFont typeface="Century Gothic"/>
              <a:buNone/>
              <a:defRPr sz="2400">
                <a:solidFill>
                  <a:schemeClr val="lt1"/>
                </a:solidFill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38"/>
          <p:cNvSpPr txBox="1">
            <a:spLocks noGrp="1"/>
          </p:cNvSpPr>
          <p:nvPr>
            <p:ph type="body" idx="2"/>
          </p:nvPr>
        </p:nvSpPr>
        <p:spPr>
          <a:xfrm>
            <a:off x="10174817" y="1401762"/>
            <a:ext cx="13176250" cy="1091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9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199" cy="26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9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199" cy="87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marL="457200" lvl="0" indent="-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1pPr>
            <a:lvl2pPr marL="914400" lvl="1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2pPr>
            <a:lvl3pPr marL="1371600" lvl="2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3pPr>
            <a:lvl4pPr marL="1828800" lvl="3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4pPr>
            <a:lvl5pPr marL="2286000" lvl="4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5pPr>
            <a:lvl6pPr marL="27432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9"/>
          <p:cNvSpPr txBox="1">
            <a:spLocks noGrp="1"/>
          </p:cNvSpPr>
          <p:nvPr>
            <p:ph type="dt" idx="10"/>
          </p:nvPr>
        </p:nvSpPr>
        <p:spPr>
          <a:xfrm>
            <a:off x="1676400" y="12712700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39"/>
          <p:cNvSpPr txBox="1">
            <a:spLocks noGrp="1"/>
          </p:cNvSpPr>
          <p:nvPr>
            <p:ph type="ftr" idx="11"/>
          </p:nvPr>
        </p:nvSpPr>
        <p:spPr>
          <a:xfrm>
            <a:off x="8077200" y="12712700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sldNum" idx="12"/>
          </p:nvPr>
        </p:nvSpPr>
        <p:spPr>
          <a:xfrm>
            <a:off x="17221200" y="12712700"/>
            <a:ext cx="5486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ierre sin logos">
  <p:cSld name="Cierre sin logos">
    <p:bg>
      <p:bgPr>
        <a:solidFill>
          <a:srgbClr val="171C3B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40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791449"/>
            <a:ext cx="24384000" cy="6006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s y textos">
  <p:cSld name="Títulos y texto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41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67631"/>
            <a:ext cx="24384002" cy="6710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41" descr="Imagen"/>
          <p:cNvPicPr preferRelativeResize="0"/>
          <p:nvPr/>
        </p:nvPicPr>
        <p:blipFill rotWithShape="1">
          <a:blip r:embed="rId3">
            <a:alphaModFix/>
          </a:blip>
          <a:srcRect l="20897"/>
          <a:stretch/>
        </p:blipFill>
        <p:spPr>
          <a:xfrm>
            <a:off x="-1" y="1412010"/>
            <a:ext cx="1979084" cy="901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41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837056" y="-67631"/>
            <a:ext cx="6546943" cy="239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41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845241" y="5679395"/>
            <a:ext cx="7711517" cy="235827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41"/>
          <p:cNvSpPr txBox="1">
            <a:spLocks noGrp="1"/>
          </p:cNvSpPr>
          <p:nvPr>
            <p:ph type="title"/>
          </p:nvPr>
        </p:nvSpPr>
        <p:spPr>
          <a:xfrm>
            <a:off x="2598219" y="1240557"/>
            <a:ext cx="17971102" cy="1565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D624"/>
              </a:buClr>
              <a:buSzPts val="6200"/>
              <a:buFont typeface="Arial Black"/>
              <a:buNone/>
              <a:defRPr sz="6200" cap="none">
                <a:solidFill>
                  <a:srgbClr val="C0D62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1"/>
          <p:cNvSpPr txBox="1">
            <a:spLocks noGrp="1"/>
          </p:cNvSpPr>
          <p:nvPr>
            <p:ph type="body" idx="1"/>
          </p:nvPr>
        </p:nvSpPr>
        <p:spPr>
          <a:xfrm>
            <a:off x="2598218" y="9364957"/>
            <a:ext cx="19985232" cy="2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1pPr>
            <a:lvl2pPr marL="914400" lvl="1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2pPr>
            <a:lvl3pPr marL="1371600" lvl="2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3pPr>
            <a:lvl4pPr marL="1828800" lvl="3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4pPr>
            <a:lvl5pPr marL="2286000" lvl="4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41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64" name="Google Shape;64;p41"/>
          <p:cNvSpPr txBox="1">
            <a:spLocks noGrp="1"/>
          </p:cNvSpPr>
          <p:nvPr>
            <p:ph type="body" idx="2"/>
          </p:nvPr>
        </p:nvSpPr>
        <p:spPr>
          <a:xfrm>
            <a:off x="2598219" y="7166872"/>
            <a:ext cx="17971101" cy="1563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8990"/>
              <a:buFont typeface="Arial Black"/>
              <a:buNone/>
              <a:defRPr sz="6200" b="1" i="0" cap="none">
                <a:solidFill>
                  <a:srgbClr val="171C3B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41"/>
          <p:cNvSpPr txBox="1">
            <a:spLocks noGrp="1"/>
          </p:cNvSpPr>
          <p:nvPr>
            <p:ph type="body" idx="3"/>
          </p:nvPr>
        </p:nvSpPr>
        <p:spPr>
          <a:xfrm>
            <a:off x="2598217" y="3012756"/>
            <a:ext cx="19985234" cy="2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4060"/>
              <a:buFont typeface="Century Gothic"/>
              <a:buNone/>
              <a:defRPr sz="2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2pPr>
            <a:lvl3pPr marL="1371600" lvl="2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3pPr>
            <a:lvl4pPr marL="1828800" lvl="3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4pPr>
            <a:lvl5pPr marL="2286000" lvl="4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ortada Capítulos">
  <p:cSld name="Portada Capítulos">
    <p:bg>
      <p:bgPr>
        <a:solidFill>
          <a:srgbClr val="171C3B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42" descr="Imagen"/>
          <p:cNvPicPr preferRelativeResize="0"/>
          <p:nvPr/>
        </p:nvPicPr>
        <p:blipFill rotWithShape="1">
          <a:blip r:embed="rId2">
            <a:alphaModFix/>
          </a:blip>
          <a:srcRect t="-11041" r="19356" b="-7313"/>
          <a:stretch/>
        </p:blipFill>
        <p:spPr>
          <a:xfrm>
            <a:off x="22366438" y="11653589"/>
            <a:ext cx="2017564" cy="1067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42" descr="Imagen"/>
          <p:cNvPicPr preferRelativeResize="0"/>
          <p:nvPr/>
        </p:nvPicPr>
        <p:blipFill rotWithShape="1">
          <a:blip r:embed="rId3">
            <a:alphaModFix/>
          </a:blip>
          <a:srcRect l="-2"/>
          <a:stretch/>
        </p:blipFill>
        <p:spPr>
          <a:xfrm>
            <a:off x="16589898" y="-7620"/>
            <a:ext cx="7794102" cy="3453578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42"/>
          <p:cNvSpPr txBox="1">
            <a:spLocks noGrp="1"/>
          </p:cNvSpPr>
          <p:nvPr>
            <p:ph type="title"/>
          </p:nvPr>
        </p:nvSpPr>
        <p:spPr>
          <a:xfrm>
            <a:off x="2933700" y="4616979"/>
            <a:ext cx="7463499" cy="3940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Font typeface="Arial Black"/>
              <a:buNone/>
              <a:defRPr sz="8200" cap="none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2"/>
          <p:cNvSpPr txBox="1">
            <a:spLocks noGrp="1"/>
          </p:cNvSpPr>
          <p:nvPr>
            <p:ph type="body" idx="1"/>
          </p:nvPr>
        </p:nvSpPr>
        <p:spPr>
          <a:xfrm>
            <a:off x="12586460" y="5004330"/>
            <a:ext cx="10135061" cy="3165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cxnSp>
        <p:nvCxnSpPr>
          <p:cNvPr id="71" name="Google Shape;71;p42"/>
          <p:cNvCxnSpPr/>
          <p:nvPr/>
        </p:nvCxnSpPr>
        <p:spPr>
          <a:xfrm rot="10800000" flipH="1">
            <a:off x="11613811" y="-7621"/>
            <a:ext cx="1" cy="10980000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72" name="Google Shape;72;p42" descr="Imagen"/>
          <p:cNvPicPr preferRelativeResize="0"/>
          <p:nvPr/>
        </p:nvPicPr>
        <p:blipFill rotWithShape="1">
          <a:blip r:embed="rId2">
            <a:alphaModFix/>
          </a:blip>
          <a:srcRect l="3553" t="-11041" r="48" b="-7313"/>
          <a:stretch/>
        </p:blipFill>
        <p:spPr>
          <a:xfrm>
            <a:off x="0" y="900870"/>
            <a:ext cx="2411730" cy="1067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42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21094573" y="-1"/>
            <a:ext cx="3289427" cy="169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42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11980854"/>
            <a:ext cx="3325019" cy="16954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" name="Google Shape;75;p42"/>
          <p:cNvGrpSpPr/>
          <p:nvPr/>
        </p:nvGrpSpPr>
        <p:grpSpPr>
          <a:xfrm>
            <a:off x="13806666" y="11900669"/>
            <a:ext cx="7694666" cy="689725"/>
            <a:chOff x="0" y="0"/>
            <a:chExt cx="7694664" cy="689723"/>
          </a:xfrm>
        </p:grpSpPr>
        <p:pic>
          <p:nvPicPr>
            <p:cNvPr id="76" name="Google Shape;76;p42" descr="Image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67264"/>
              <a:ext cx="3498023" cy="555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77;p42" descr="Imagen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280693" y="0"/>
              <a:ext cx="3413971" cy="68972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8" name="Google Shape;78;p42" descr="Image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 flipH="1">
            <a:off x="-1" y="10177763"/>
            <a:ext cx="6904259" cy="3538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 con franja horizontal">
  <p:cSld name="En blanco con franja horizontal"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43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8496301"/>
            <a:ext cx="24384001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43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34" descr="Imagen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0" y="12063491"/>
            <a:ext cx="24384001" cy="1175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34" descr="Imagen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17724148" y="1398"/>
            <a:ext cx="6659852" cy="318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34" descr="Imagen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21359261" y="1398"/>
            <a:ext cx="3024739" cy="169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;p34" descr="Imagen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0" y="792582"/>
            <a:ext cx="1408974" cy="901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34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5" cy="303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9600"/>
              <a:buFont typeface="Arial Black"/>
              <a:buNone/>
              <a:defRPr sz="9600" b="1" i="0" u="none" strike="noStrike" cap="none">
                <a:solidFill>
                  <a:srgbClr val="171C3B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" name="Google Shape;11;p34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5" cy="810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marR="0" lvl="0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2" name="Google Shape;12;p34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13" name="Google Shape;13;p34" descr="Imagen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17112631" y="12576138"/>
            <a:ext cx="6474275" cy="54850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1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png"/><Relationship Id="rId5" Type="http://schemas.openxmlformats.org/officeDocument/2006/relationships/image" Target="../media/image80.jpg"/><Relationship Id="rId4" Type="http://schemas.openxmlformats.org/officeDocument/2006/relationships/image" Target="../media/image79.jpg"/><Relationship Id="rId9" Type="http://schemas.openxmlformats.org/officeDocument/2006/relationships/image" Target="../media/image8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1.png"/><Relationship Id="rId7" Type="http://schemas.openxmlformats.org/officeDocument/2006/relationships/image" Target="../media/image88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jpg"/><Relationship Id="rId9" Type="http://schemas.openxmlformats.org/officeDocument/2006/relationships/image" Target="../media/image9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image" Target="../media/image11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83.png"/><Relationship Id="rId9" Type="http://schemas.openxmlformats.org/officeDocument/2006/relationships/image" Target="../media/image9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1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83.png"/><Relationship Id="rId9" Type="http://schemas.openxmlformats.org/officeDocument/2006/relationships/image" Target="../media/image10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1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5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5.png"/><Relationship Id="rId5" Type="http://schemas.openxmlformats.org/officeDocument/2006/relationships/image" Target="../media/image58.png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png"/><Relationship Id="rId5" Type="http://schemas.openxmlformats.org/officeDocument/2006/relationships/image" Target="../media/image119.png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g"/><Relationship Id="rId3" Type="http://schemas.openxmlformats.org/officeDocument/2006/relationships/image" Target="../media/image58.png"/><Relationship Id="rId7" Type="http://schemas.openxmlformats.org/officeDocument/2006/relationships/image" Target="../media/image1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g"/><Relationship Id="rId5" Type="http://schemas.openxmlformats.org/officeDocument/2006/relationships/image" Target="../media/image103.png"/><Relationship Id="rId4" Type="http://schemas.openxmlformats.org/officeDocument/2006/relationships/image" Target="../media/image113.png"/><Relationship Id="rId9" Type="http://schemas.openxmlformats.org/officeDocument/2006/relationships/image" Target="../media/image1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g"/><Relationship Id="rId5" Type="http://schemas.openxmlformats.org/officeDocument/2006/relationships/image" Target="../media/image134.jpg"/><Relationship Id="rId4" Type="http://schemas.openxmlformats.org/officeDocument/2006/relationships/image" Target="../media/image133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g"/><Relationship Id="rId5" Type="http://schemas.openxmlformats.org/officeDocument/2006/relationships/image" Target="../media/image137.png"/><Relationship Id="rId4" Type="http://schemas.openxmlformats.org/officeDocument/2006/relationships/image" Target="../media/image13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0.png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8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63.png"/><Relationship Id="rId10" Type="http://schemas.openxmlformats.org/officeDocument/2006/relationships/image" Target="../media/image67.png"/><Relationship Id="rId4" Type="http://schemas.openxmlformats.org/officeDocument/2006/relationships/image" Target="../media/image59.png"/><Relationship Id="rId9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"/>
          <p:cNvPicPr preferRelativeResize="0"/>
          <p:nvPr/>
        </p:nvPicPr>
        <p:blipFill rotWithShape="1">
          <a:blip r:embed="rId3">
            <a:alphaModFix/>
          </a:blip>
          <a:srcRect l="39381" t="12758"/>
          <a:stretch/>
        </p:blipFill>
        <p:spPr>
          <a:xfrm>
            <a:off x="0" y="-1"/>
            <a:ext cx="13289847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"/>
          <p:cNvSpPr txBox="1"/>
          <p:nvPr/>
        </p:nvSpPr>
        <p:spPr>
          <a:xfrm>
            <a:off x="14099975" y="2526175"/>
            <a:ext cx="101316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Arial Black"/>
              <a:buNone/>
            </a:pPr>
            <a:r>
              <a:rPr lang="en-US" sz="60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Rendición de cuentas</a:t>
            </a:r>
            <a:endParaRPr sz="6000" b="0" i="0" u="none" strike="noStrike" cap="none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Arial Black"/>
              <a:buNone/>
            </a:pPr>
            <a:r>
              <a:rPr lang="en-US" sz="60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Sector Movilidad - 2020</a:t>
            </a:r>
            <a:endParaRPr sz="6000" b="0" i="0" u="none" strike="noStrike" cap="none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60" name="Google Shape;160;p1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21885" y="11092393"/>
            <a:ext cx="4667962" cy="165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-1"/>
            <a:ext cx="4820317" cy="3239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" descr="Imagen"/>
          <p:cNvPicPr preferRelativeResize="0"/>
          <p:nvPr/>
        </p:nvPicPr>
        <p:blipFill rotWithShape="1">
          <a:blip r:embed="rId6">
            <a:alphaModFix/>
          </a:blip>
          <a:srcRect r="44054"/>
          <a:stretch/>
        </p:blipFill>
        <p:spPr>
          <a:xfrm>
            <a:off x="680074" y="10859375"/>
            <a:ext cx="3572651" cy="308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" descr="Imagen"/>
          <p:cNvPicPr preferRelativeResize="0"/>
          <p:nvPr/>
        </p:nvPicPr>
        <p:blipFill rotWithShape="1">
          <a:blip r:embed="rId7">
            <a:alphaModFix/>
          </a:blip>
          <a:srcRect l="12508"/>
          <a:stretch/>
        </p:blipFill>
        <p:spPr>
          <a:xfrm>
            <a:off x="-1" y="621402"/>
            <a:ext cx="1422566" cy="58599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"/>
          <p:cNvSpPr txBox="1"/>
          <p:nvPr/>
        </p:nvSpPr>
        <p:spPr>
          <a:xfrm>
            <a:off x="15170475" y="6375825"/>
            <a:ext cx="8200500" cy="7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US" sz="43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Localidad de Suba</a:t>
            </a:r>
            <a:endParaRPr sz="2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" name="Google Shape;165;p1" descr="Imagen"/>
          <p:cNvPicPr preferRelativeResize="0"/>
          <p:nvPr/>
        </p:nvPicPr>
        <p:blipFill rotWithShape="1">
          <a:blip r:embed="rId6">
            <a:alphaModFix/>
          </a:blip>
          <a:srcRect r="44054"/>
          <a:stretch/>
        </p:blipFill>
        <p:spPr>
          <a:xfrm>
            <a:off x="4109074" y="10859375"/>
            <a:ext cx="3572651" cy="308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10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2133" y="1951536"/>
            <a:ext cx="1202783" cy="191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0" descr="image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68305" y="1642536"/>
            <a:ext cx="10496935" cy="28721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10"/>
          <p:cNvSpPr/>
          <p:nvPr/>
        </p:nvSpPr>
        <p:spPr>
          <a:xfrm>
            <a:off x="8632280" y="965149"/>
            <a:ext cx="10645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000"/>
              <a:buFont typeface="Century Gothic"/>
              <a:buNone/>
            </a:pPr>
            <a:r>
              <a:rPr lang="en-US" sz="3000" b="0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Análisis del: </a:t>
            </a:r>
            <a:r>
              <a:rPr lang="en-US" sz="30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01 de enero al 31 de diciembre de 2020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3" name="Google Shape;283;p10" descr="image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68305" y="864060"/>
            <a:ext cx="10496935" cy="28722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0"/>
          <p:cNvSpPr txBox="1"/>
          <p:nvPr/>
        </p:nvSpPr>
        <p:spPr>
          <a:xfrm>
            <a:off x="0" y="11630298"/>
            <a:ext cx="15434700" cy="152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Notas: 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Año 2020 datos preliminares, susceptibles de modificación.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Los datos de siniestralidad vial son obtenidos del Sistema de Información Geográfica de Accidentes de Tránsito de Bogotá – SIGAT, incluye los siniestros viales con reporte a la Seccional de Tránsito y Transporte de la Policía Metropolitana de Bogotá y con diligenciamiento de IPAT (Informe Policial de Accidentes de Tránsito) conforme lo establecido en la Resolución 11268 de 2012 del Ministerio de Transporte</a:t>
            </a:r>
            <a:endParaRPr sz="1500" b="0" i="0" u="none" strike="noStrike" cap="none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5" name="Google Shape;285;p10"/>
          <p:cNvPicPr preferRelativeResize="0"/>
          <p:nvPr/>
        </p:nvPicPr>
        <p:blipFill rotWithShape="1">
          <a:blip r:embed="rId5">
            <a:alphaModFix/>
          </a:blip>
          <a:srcRect l="22072" t="18202" r="70345" b="73541"/>
          <a:stretch/>
        </p:blipFill>
        <p:spPr>
          <a:xfrm>
            <a:off x="13514000" y="4435793"/>
            <a:ext cx="3089899" cy="2258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0"/>
          <p:cNvPicPr preferRelativeResize="0"/>
          <p:nvPr/>
        </p:nvPicPr>
        <p:blipFill rotWithShape="1">
          <a:blip r:embed="rId5">
            <a:alphaModFix/>
          </a:blip>
          <a:srcRect l="29989" t="17865" r="62976" b="73878"/>
          <a:stretch/>
        </p:blipFill>
        <p:spPr>
          <a:xfrm>
            <a:off x="13737100" y="6621629"/>
            <a:ext cx="2866805" cy="225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0"/>
          <p:cNvPicPr preferRelativeResize="0"/>
          <p:nvPr/>
        </p:nvPicPr>
        <p:blipFill rotWithShape="1">
          <a:blip r:embed="rId5">
            <a:alphaModFix/>
          </a:blip>
          <a:srcRect l="36948" t="18423" r="56018" b="73320"/>
          <a:stretch/>
        </p:blipFill>
        <p:spPr>
          <a:xfrm>
            <a:off x="13737100" y="9106931"/>
            <a:ext cx="2866800" cy="2258024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10"/>
          <p:cNvSpPr txBox="1"/>
          <p:nvPr/>
        </p:nvSpPr>
        <p:spPr>
          <a:xfrm>
            <a:off x="16603898" y="5508156"/>
            <a:ext cx="7475601" cy="882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Se presentó 1 víctimas fatales entre peatón y Bicicleta.</a:t>
            </a:r>
            <a:endParaRPr sz="2000" b="0" i="0" u="none" strike="noStrike" cap="none">
              <a:solidFill>
                <a:srgbClr val="0527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89" name="Google Shape;289;p10"/>
          <p:cNvSpPr txBox="1"/>
          <p:nvPr/>
        </p:nvSpPr>
        <p:spPr>
          <a:xfrm>
            <a:off x="16794300" y="7766082"/>
            <a:ext cx="7285200" cy="882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Se presentó 1 víctima fatal entre bicicleta y motocicleta.</a:t>
            </a:r>
            <a:endParaRPr sz="2000" b="0" i="0" u="none" strike="noStrike" cap="none">
              <a:solidFill>
                <a:srgbClr val="0527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90" name="Google Shape;290;p10"/>
          <p:cNvSpPr txBox="1"/>
          <p:nvPr/>
        </p:nvSpPr>
        <p:spPr>
          <a:xfrm>
            <a:off x="16870500" y="9630931"/>
            <a:ext cx="7132800" cy="1621573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La situación más riesgosa es la interacción de los motociclistas  con Buses, transporte de carga y caída de ocupante situación que está generando el mayor número de víctimas fatales</a:t>
            </a:r>
            <a:endParaRPr sz="2000" b="0" i="0" u="none" strike="noStrike" cap="none">
              <a:solidFill>
                <a:srgbClr val="0527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91" name="Google Shape;291;p10"/>
          <p:cNvSpPr txBox="1"/>
          <p:nvPr/>
        </p:nvSpPr>
        <p:spPr>
          <a:xfrm>
            <a:off x="13737100" y="3083156"/>
            <a:ext cx="10180800" cy="1326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Interacción de usuarios vulnerables con los modos de transporte</a:t>
            </a:r>
            <a:endParaRPr sz="3200" b="0" i="0" u="none" strike="noStrike" cap="none">
              <a:solidFill>
                <a:srgbClr val="0527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92" name="Google Shape;292;p10"/>
          <p:cNvSpPr txBox="1"/>
          <p:nvPr/>
        </p:nvSpPr>
        <p:spPr>
          <a:xfrm>
            <a:off x="2129124" y="907825"/>
            <a:ext cx="6662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3.1. Siniestralidad</a:t>
            </a:r>
            <a:endParaRPr sz="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3" name="Google Shape;293;p10"/>
          <p:cNvPicPr preferRelativeResize="0"/>
          <p:nvPr/>
        </p:nvPicPr>
        <p:blipFill rotWithShape="1">
          <a:blip r:embed="rId6">
            <a:alphaModFix/>
          </a:blip>
          <a:srcRect l="3083" t="1414" r="1776"/>
          <a:stretch/>
        </p:blipFill>
        <p:spPr>
          <a:xfrm>
            <a:off x="794084" y="2684562"/>
            <a:ext cx="12453316" cy="8905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1"/>
          <p:cNvSpPr txBox="1"/>
          <p:nvPr/>
        </p:nvSpPr>
        <p:spPr>
          <a:xfrm>
            <a:off x="1958675" y="2340075"/>
            <a:ext cx="7349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3.2. Bicicleta y Peatón</a:t>
            </a:r>
            <a:endParaRPr sz="1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99" name="Google Shape;299;p11"/>
          <p:cNvSpPr txBox="1"/>
          <p:nvPr/>
        </p:nvSpPr>
        <p:spPr>
          <a:xfrm>
            <a:off x="343350" y="5960265"/>
            <a:ext cx="8130600" cy="2286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Apoyo para el funcionamiento de las Ciclovías temporales: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810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entury Gothic"/>
              <a:buChar char="❖"/>
            </a:pPr>
            <a:r>
              <a:rPr lang="en-US" sz="24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Av. Suba </a:t>
            </a:r>
            <a:endParaRPr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0" name="Google Shape;300;p11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1"/>
          <p:cNvPicPr preferRelativeResize="0"/>
          <p:nvPr/>
        </p:nvPicPr>
        <p:blipFill rotWithShape="1">
          <a:blip r:embed="rId4">
            <a:alphaModFix/>
          </a:blip>
          <a:srcRect l="38046" t="36927" r="38668" b="35908"/>
          <a:stretch/>
        </p:blipFill>
        <p:spPr>
          <a:xfrm>
            <a:off x="197175" y="2067725"/>
            <a:ext cx="1807450" cy="131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36975" y="1148700"/>
            <a:ext cx="14461001" cy="1115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2"/>
          <p:cNvSpPr/>
          <p:nvPr/>
        </p:nvSpPr>
        <p:spPr>
          <a:xfrm>
            <a:off x="9613840" y="11614033"/>
            <a:ext cx="4880400" cy="1207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0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Equivalente al 15,2% de la demanda de viajes de la ciudad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" name="Google Shape;308;p12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2405951" y="1903336"/>
            <a:ext cx="1103935" cy="326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2" descr="image52.t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77167" y="412781"/>
            <a:ext cx="1913815" cy="1913813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12"/>
          <p:cNvSpPr/>
          <p:nvPr/>
        </p:nvSpPr>
        <p:spPr>
          <a:xfrm>
            <a:off x="1324534" y="2975925"/>
            <a:ext cx="3266768" cy="11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49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86,9 Km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12"/>
          <p:cNvSpPr/>
          <p:nvPr/>
        </p:nvSpPr>
        <p:spPr>
          <a:xfrm>
            <a:off x="772125" y="4230882"/>
            <a:ext cx="4616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0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Equivalente al 14,89% de la red de la ciudad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12"/>
          <p:cNvSpPr txBox="1"/>
          <p:nvPr/>
        </p:nvSpPr>
        <p:spPr>
          <a:xfrm>
            <a:off x="88664" y="2383367"/>
            <a:ext cx="6236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RED DE CICLORUTAS</a:t>
            </a:r>
            <a:endParaRPr sz="2800" b="0" i="0" u="none" strike="noStrike" cap="none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13" name="Google Shape;313;p12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53478" y="5092482"/>
            <a:ext cx="1593859" cy="1495785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12"/>
          <p:cNvSpPr txBox="1"/>
          <p:nvPr/>
        </p:nvSpPr>
        <p:spPr>
          <a:xfrm>
            <a:off x="88664" y="6574367"/>
            <a:ext cx="6236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BICICLETAS REGISTRADAS</a:t>
            </a:r>
            <a:endParaRPr sz="2800" b="0" i="0" u="none" strike="noStrike" cap="none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15" name="Google Shape;315;p12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2277614" y="6170536"/>
            <a:ext cx="1103935" cy="3266767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12"/>
          <p:cNvSpPr/>
          <p:nvPr/>
        </p:nvSpPr>
        <p:spPr>
          <a:xfrm>
            <a:off x="1205774" y="7215025"/>
            <a:ext cx="3233127" cy="12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3.276 Bicicletas 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12"/>
          <p:cNvSpPr/>
          <p:nvPr/>
        </p:nvSpPr>
        <p:spPr>
          <a:xfrm>
            <a:off x="619725" y="8269482"/>
            <a:ext cx="4616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0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Jornadas de registro Bici 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Google Shape;318;p12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24124" y="10472482"/>
            <a:ext cx="1771773" cy="1595946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12"/>
          <p:cNvSpPr txBox="1"/>
          <p:nvPr/>
        </p:nvSpPr>
        <p:spPr>
          <a:xfrm>
            <a:off x="8710368" y="9668405"/>
            <a:ext cx="6236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DEMANDA DE VIAJES</a:t>
            </a:r>
            <a:endParaRPr sz="2800" b="0" i="0" u="none" strike="noStrike" cap="none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20" name="Google Shape;320;p12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1276751" y="9302951"/>
            <a:ext cx="1103935" cy="3266767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12"/>
          <p:cNvSpPr/>
          <p:nvPr/>
        </p:nvSpPr>
        <p:spPr>
          <a:xfrm>
            <a:off x="10671918" y="10346870"/>
            <a:ext cx="2313600" cy="11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133.871 viajes/día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2" name="Google Shape;322;p12" descr="Image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42709" y="9125540"/>
            <a:ext cx="2872581" cy="1242564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2"/>
          <p:cNvSpPr txBox="1"/>
          <p:nvPr/>
        </p:nvSpPr>
        <p:spPr>
          <a:xfrm>
            <a:off x="88664" y="10384367"/>
            <a:ext cx="6236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CICLOVÍAS TEMPORALES</a:t>
            </a:r>
            <a:endParaRPr sz="2800" b="0" i="0" u="none" strike="noStrike" cap="none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24" name="Google Shape;324;p12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2405951" y="9904336"/>
            <a:ext cx="1103935" cy="3266767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12"/>
          <p:cNvSpPr/>
          <p:nvPr/>
        </p:nvSpPr>
        <p:spPr>
          <a:xfrm>
            <a:off x="1801077" y="10976925"/>
            <a:ext cx="2313600" cy="11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4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3,9 Km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12"/>
          <p:cNvSpPr/>
          <p:nvPr/>
        </p:nvSpPr>
        <p:spPr>
          <a:xfrm>
            <a:off x="772125" y="12231882"/>
            <a:ext cx="4616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0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Equivalente al 4,64 % de la red de la ciudad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7" name="Google Shape;327;p12" descr="Image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941931" y="3410478"/>
            <a:ext cx="1771773" cy="152569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12"/>
          <p:cNvSpPr txBox="1"/>
          <p:nvPr/>
        </p:nvSpPr>
        <p:spPr>
          <a:xfrm>
            <a:off x="17266431" y="5224774"/>
            <a:ext cx="6236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CICLOPARQUEADEROS</a:t>
            </a:r>
            <a:endParaRPr sz="2800" b="0" i="0" u="none" strike="noStrike" cap="none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29" name="Google Shape;329;p12"/>
          <p:cNvSpPr txBox="1"/>
          <p:nvPr/>
        </p:nvSpPr>
        <p:spPr>
          <a:xfrm>
            <a:off x="16635663" y="6016807"/>
            <a:ext cx="6090161" cy="83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Cicloparqueaderos Públicos</a:t>
            </a:r>
            <a:endParaRPr sz="2800" b="0" i="0" u="none" strike="noStrike" cap="none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30" name="Google Shape;330;p12"/>
          <p:cNvSpPr/>
          <p:nvPr/>
        </p:nvSpPr>
        <p:spPr>
          <a:xfrm>
            <a:off x="23102314" y="6096101"/>
            <a:ext cx="1036398" cy="6156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3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12"/>
          <p:cNvSpPr txBox="1"/>
          <p:nvPr/>
        </p:nvSpPr>
        <p:spPr>
          <a:xfrm>
            <a:off x="16635663" y="6861043"/>
            <a:ext cx="6013861" cy="83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Cicloparqueaderos Privados</a:t>
            </a:r>
            <a:endParaRPr sz="2800" b="0" i="0" u="none" strike="noStrike" cap="none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32" name="Google Shape;332;p12"/>
          <p:cNvSpPr txBox="1"/>
          <p:nvPr/>
        </p:nvSpPr>
        <p:spPr>
          <a:xfrm>
            <a:off x="16590491" y="7524971"/>
            <a:ext cx="6608100" cy="83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Cicloparqueaderos TransMilenio</a:t>
            </a:r>
            <a:endParaRPr sz="2800" b="0" i="0" u="none" strike="noStrike" cap="none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33" name="Google Shape;333;p12"/>
          <p:cNvSpPr/>
          <p:nvPr/>
        </p:nvSpPr>
        <p:spPr>
          <a:xfrm>
            <a:off x="23098673" y="6826946"/>
            <a:ext cx="1036398" cy="6156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3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12"/>
          <p:cNvSpPr/>
          <p:nvPr/>
        </p:nvSpPr>
        <p:spPr>
          <a:xfrm>
            <a:off x="23098673" y="7579144"/>
            <a:ext cx="1036398" cy="6156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3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12"/>
          <p:cNvSpPr txBox="1"/>
          <p:nvPr/>
        </p:nvSpPr>
        <p:spPr>
          <a:xfrm>
            <a:off x="16329405" y="8678951"/>
            <a:ext cx="6608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TOTAL DE CUPOS 2020</a:t>
            </a:r>
            <a:endParaRPr sz="2800" b="0" i="0" u="none" strike="noStrike" cap="none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36" name="Google Shape;336;p12"/>
          <p:cNvSpPr/>
          <p:nvPr/>
        </p:nvSpPr>
        <p:spPr>
          <a:xfrm>
            <a:off x="22343302" y="8684922"/>
            <a:ext cx="1748958" cy="6156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3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2.703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7" name="Google Shape;337;p12"/>
          <p:cNvPicPr preferRelativeResize="0"/>
          <p:nvPr/>
        </p:nvPicPr>
        <p:blipFill rotWithShape="1">
          <a:blip r:embed="rId9">
            <a:alphaModFix/>
          </a:blip>
          <a:srcRect l="3299" r="4110"/>
          <a:stretch/>
        </p:blipFill>
        <p:spPr>
          <a:xfrm>
            <a:off x="6102562" y="590223"/>
            <a:ext cx="10226842" cy="8367237"/>
          </a:xfrm>
          <a:prstGeom prst="rect">
            <a:avLst/>
          </a:prstGeom>
          <a:noFill/>
          <a:ln w="9525" cap="flat" cmpd="sng">
            <a:solidFill>
              <a:srgbClr val="46464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3"/>
          <p:cNvSpPr txBox="1"/>
          <p:nvPr/>
        </p:nvSpPr>
        <p:spPr>
          <a:xfrm>
            <a:off x="1788850" y="2228689"/>
            <a:ext cx="7319400" cy="835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-US" sz="42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3.3.  Acciones de la SGV</a:t>
            </a:r>
            <a:endParaRPr sz="14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43" name="Google Shape;343;p13"/>
          <p:cNvSpPr txBox="1"/>
          <p:nvPr/>
        </p:nvSpPr>
        <p:spPr>
          <a:xfrm>
            <a:off x="387471" y="4382712"/>
            <a:ext cx="8130600" cy="6358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457200" marR="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Char char="●"/>
            </a:pPr>
            <a:r>
              <a:rPr lang="en-US" sz="25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Coordinación con el sector de movilidad sobre los requerimientos de la localidad</a:t>
            </a:r>
            <a:endParaRPr/>
          </a:p>
          <a:p>
            <a:pPr marL="457200" marR="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Char char="●"/>
            </a:pPr>
            <a:r>
              <a:rPr lang="en-US" sz="25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Monitoreo y recorridos de Administración Vial (R.A.V) en principales corredores viales.</a:t>
            </a:r>
            <a:endParaRPr/>
          </a:p>
          <a:p>
            <a:pPr marL="457200" marR="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Char char="●"/>
            </a:pPr>
            <a:r>
              <a:rPr lang="en-US" sz="25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Visitas técnicas sobre requerimientos de la comunidad para disminuir congestión y siniestralidad. </a:t>
            </a:r>
            <a:endParaRPr/>
          </a:p>
          <a:p>
            <a:pPr marL="457200" marR="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Char char="●"/>
            </a:pPr>
            <a:r>
              <a:rPr lang="en-US" sz="25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Articulación y trabajo interinstitucional.</a:t>
            </a:r>
            <a:endParaRPr/>
          </a:p>
          <a:p>
            <a:pPr marL="457200" marR="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Char char="●"/>
            </a:pPr>
            <a:r>
              <a:rPr lang="en-US" sz="25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Implementación y seguimiento a pruebas pilotos.</a:t>
            </a:r>
            <a:endParaRPr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4" name="Google Shape;344;p13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3" descr="https://lh3.googleusercontent.com/r9wNysoVJjd8XSYqkk3VXnA5v59jGdPF5pgnlNkKsN3cnMNnI0nHzCmPO95H_1W5a0cXTkVS7-s8MlLKxdsl3_nj9xminVTwwSyLlZqNtLaGKlhjWIdNrVe0MC9UnIT85D_RFCUiJRwjQgJtEfulPmGwPghemUDcf7QfmtO7iXUvtE09xy7AgHbLxux40bgdYH3OFcAW1xFbQM0vTUoTrcVf2eNS51jz0lFpGlxXgzf7hRpoxkaznY1pCbGEVjd9ZVVL_2DZWaKN8-rdu_Y3wQj39x038G3T1y6bhdzKfa_weM-F8FNEa_e1PJrcSN-Lt2nEE5R4GzRjzB5PEOJEyGW62OoJntQE3eqpVTnRqSJj_kizjUbcUP2TtZXvb1J7C3EOkiZXamg6ciWK-Hz7Nk9q1dGDRTFAFTDjvu6x4FC0NHRSH0_ZuZAz830u3R02UkGOOl7Dw_0zcnypuZNZPZFYfpe2Hc76O6GzBZRsVgL-UuzRvdpL-BbNxSasQ0sypF6hen-uIfNHPMBwgIQTlfbFC_w8fxVzj-rTkqJKfgEYPxSE-5CBBiC_QneKQRxKWNqzM8dK0kXp1or-M7XiOiwM8iwbdPHqwz8EBPUekqY3LG70u0m0tHV0cRvM1Kc7MRaCHaQNq-NTeAYsm2XeolZfYC979G_jiTDYEeF7NMVq7vrrAJshO1e6UUN4AUfkf1Lt8GcS03jLl7gLGqseI1o=w887-h665-no?authuser=1"/>
          <p:cNvPicPr preferRelativeResize="0"/>
          <p:nvPr/>
        </p:nvPicPr>
        <p:blipFill rotWithShape="1">
          <a:blip r:embed="rId4">
            <a:alphaModFix/>
          </a:blip>
          <a:srcRect b="8378"/>
          <a:stretch/>
        </p:blipFill>
        <p:spPr>
          <a:xfrm>
            <a:off x="17816094" y="446984"/>
            <a:ext cx="5689918" cy="3908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3" descr="https://lh3.googleusercontent.com/x82wePjCiM6rY_sI5Nv8VjHtqHfzYrSO2om9X2OwHNiN_R6UoBQLOCa6cDaAnOuFthFkt81odvJIlU6i22jSSfWt8JZ_LjqrsX3MZ_HbONfjJ1SXkfxvN3Tty5a1H2bcEVZmZL_n6TGeu5I4VMIYGB9VERSLOtjXO0vQZm42X1roUTEj1gUIQyTdfPymtZ9c1hL8wovoRTuF2o55ENCvaG6yrY9aOEqHx-9z0nnxJO3hEgIPKYsegc1pO2tIxJDbHzyhCytVoRGlgGfBjSLxRM9H647iiLr_cQtmn2Rao-hhsrZsw52z42u1Wpzum9aZzbnaOHN0mISFhjzIEag2cqEfUFH2mAVEyF26EYJut_8k7YIUnIHyYQ818-zRSQI0tSHS5HesjylyksvkTZlKCcnlWKVI-ucE_c4m5Zy1zXFBHnPeF6pmgrcjj5bxVzEgcmh9KyckoYHW1Evme4V2GFWlgZPBFZ9ZXTq9MTwdRE6P9arkWvtaijWIq9PY2wh-EULmuj4MMwA9a8ffrl_VeAka_zUonXPrQ-lcpmt_PD-w95aXvD2_lf3mHDUbb8TNWWx7YEfPOK8I0XZNYwsPn3vS_H05sOFs1acNNSAi7qQwlKoxYL_ESVk5IYdxEKVJqfu5Nq3d7FPgPeUFqeS9TkZspEPm2YhvDmgfPMDODh79wbZeybYTC4ni-1oLVOJrWBq5Dikn6aW7uPIrQQhLHfk=w499-h665-no?authuser=1"/>
          <p:cNvPicPr preferRelativeResize="0"/>
          <p:nvPr/>
        </p:nvPicPr>
        <p:blipFill rotWithShape="1">
          <a:blip r:embed="rId5">
            <a:alphaModFix/>
          </a:blip>
          <a:srcRect t="7695"/>
          <a:stretch/>
        </p:blipFill>
        <p:spPr>
          <a:xfrm>
            <a:off x="9684392" y="495110"/>
            <a:ext cx="5881854" cy="7878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13"/>
          <p:cNvPicPr preferRelativeResize="0"/>
          <p:nvPr/>
        </p:nvPicPr>
        <p:blipFill rotWithShape="1">
          <a:blip r:embed="rId6">
            <a:alphaModFix/>
          </a:blip>
          <a:srcRect l="-790" t="-1" r="789" b="-6320"/>
          <a:stretch/>
        </p:blipFill>
        <p:spPr>
          <a:xfrm>
            <a:off x="17615748" y="9253464"/>
            <a:ext cx="6090605" cy="4567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966747" y="4625616"/>
            <a:ext cx="6179356" cy="4309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3" descr="image83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0904" y="1875027"/>
            <a:ext cx="1573723" cy="1573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684392" y="8935154"/>
            <a:ext cx="5762625" cy="431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4"/>
          <p:cNvSpPr txBox="1"/>
          <p:nvPr/>
        </p:nvSpPr>
        <p:spPr>
          <a:xfrm>
            <a:off x="1730075" y="2340071"/>
            <a:ext cx="7465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3.4. Al Colegio en Bici - ACB</a:t>
            </a:r>
            <a:endParaRPr sz="7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56" name="Google Shape;356;p14"/>
          <p:cNvSpPr txBox="1"/>
          <p:nvPr/>
        </p:nvSpPr>
        <p:spPr>
          <a:xfrm>
            <a:off x="990175" y="3865403"/>
            <a:ext cx="6941700" cy="12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Acompañamiento y control del tránsito a los biciusuarios de la estrategia "</a:t>
            </a:r>
            <a:r>
              <a:rPr lang="en-US" sz="2400" b="0" i="1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 Colegio en Bici</a:t>
            </a: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7" name="Google Shape;357;p14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4" descr="https://lh3.googleusercontent.com/-7ER9LfszFDM/XPhtvJEwcDI/AAAAAAAADN0/Fqjty9tL5-8lqySZ7_aiVknJdPH42rAQwCK8BGAs/s0/2019-06-05.jpg"/>
          <p:cNvPicPr preferRelativeResize="0"/>
          <p:nvPr/>
        </p:nvPicPr>
        <p:blipFill rotWithShape="1">
          <a:blip r:embed="rId4">
            <a:alphaModFix/>
          </a:blip>
          <a:srcRect l="6246" r="18407"/>
          <a:stretch/>
        </p:blipFill>
        <p:spPr>
          <a:xfrm>
            <a:off x="728125" y="5449524"/>
            <a:ext cx="7465800" cy="55689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59" name="Google Shape;359;p14" descr="Mapa con marcado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65234" y="3801381"/>
            <a:ext cx="1552034" cy="1552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4" descr="Usuario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595931" y="3741832"/>
            <a:ext cx="1627178" cy="1627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4" descr="Ciclismo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746594" y="382960"/>
            <a:ext cx="1177820" cy="117782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14"/>
          <p:cNvSpPr txBox="1"/>
          <p:nvPr/>
        </p:nvSpPr>
        <p:spPr>
          <a:xfrm>
            <a:off x="9694650" y="1388511"/>
            <a:ext cx="2554200" cy="12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B539"/>
              </a:buClr>
              <a:buSzPts val="3200"/>
              <a:buFont typeface="Arial Rounded"/>
              <a:buNone/>
            </a:pPr>
            <a:r>
              <a:rPr lang="en-US" sz="3200" b="1" i="0" u="none" strike="noStrike" cap="none">
                <a:solidFill>
                  <a:srgbClr val="9EB539"/>
                </a:solidFill>
                <a:latin typeface="Arial Rounded"/>
                <a:ea typeface="Arial Rounded"/>
                <a:cs typeface="Arial Rounded"/>
                <a:sym typeface="Arial Rounded"/>
              </a:rPr>
              <a:t>Colegios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B539"/>
              </a:buClr>
              <a:buSzPts val="3200"/>
              <a:buFont typeface="Arial Rounded"/>
              <a:buNone/>
            </a:pPr>
            <a:r>
              <a:rPr lang="en-US" sz="3200" b="1" i="0" u="none" strike="noStrike" cap="none">
                <a:solidFill>
                  <a:srgbClr val="9EB539"/>
                </a:solidFill>
                <a:latin typeface="Arial Rounded"/>
                <a:ea typeface="Arial Rounded"/>
                <a:cs typeface="Arial Rounded"/>
                <a:sym typeface="Arial Rounded"/>
              </a:rPr>
              <a:t>atendidos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14"/>
          <p:cNvSpPr txBox="1"/>
          <p:nvPr/>
        </p:nvSpPr>
        <p:spPr>
          <a:xfrm>
            <a:off x="9527876" y="5119300"/>
            <a:ext cx="28305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B539"/>
              </a:buClr>
              <a:buSzPts val="3200"/>
              <a:buFont typeface="Arial Rounded"/>
              <a:buNone/>
            </a:pPr>
            <a:r>
              <a:rPr lang="en-US" sz="3200" b="1" i="0" u="none" strike="noStrike" cap="none">
                <a:solidFill>
                  <a:srgbClr val="9EB539"/>
                </a:solidFill>
                <a:latin typeface="Arial Rounded"/>
                <a:ea typeface="Arial Rounded"/>
                <a:cs typeface="Arial Rounded"/>
                <a:sym typeface="Arial Rounded"/>
              </a:rPr>
              <a:t>Rutas de confianza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14"/>
          <p:cNvSpPr txBox="1"/>
          <p:nvPr/>
        </p:nvSpPr>
        <p:spPr>
          <a:xfrm>
            <a:off x="20849486" y="4909258"/>
            <a:ext cx="3035700" cy="12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B539"/>
              </a:buClr>
              <a:buSzPts val="3200"/>
              <a:buFont typeface="Arial Rounded"/>
              <a:buNone/>
            </a:pPr>
            <a:r>
              <a:rPr lang="en-US" sz="3200" b="1" i="0" u="none" strike="noStrike" cap="none">
                <a:solidFill>
                  <a:srgbClr val="9EB539"/>
                </a:solidFill>
                <a:latin typeface="Arial Rounded"/>
                <a:ea typeface="Arial Rounded"/>
                <a:cs typeface="Arial Rounded"/>
                <a:sym typeface="Arial Rounded"/>
              </a:rPr>
              <a:t>Estudiantes beneficiados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14"/>
          <p:cNvSpPr txBox="1"/>
          <p:nvPr/>
        </p:nvSpPr>
        <p:spPr>
          <a:xfrm>
            <a:off x="21245036" y="1388511"/>
            <a:ext cx="2244600" cy="12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B539"/>
              </a:buClr>
              <a:buSzPts val="3200"/>
              <a:buFont typeface="Arial Rounded"/>
              <a:buNone/>
            </a:pPr>
            <a:r>
              <a:rPr lang="en-US" sz="3200" b="1" i="0" u="none" strike="noStrike" cap="none">
                <a:solidFill>
                  <a:srgbClr val="9EB539"/>
                </a:solidFill>
                <a:latin typeface="Arial Rounded"/>
                <a:ea typeface="Arial Rounded"/>
                <a:cs typeface="Arial Rounded"/>
                <a:sym typeface="Arial Rounded"/>
              </a:rPr>
              <a:t>Cantidad de viajes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6" name="Google Shape;366;p14" descr="Centro educativo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084676" y="37706"/>
            <a:ext cx="1657651" cy="1762309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14"/>
          <p:cNvSpPr/>
          <p:nvPr/>
        </p:nvSpPr>
        <p:spPr>
          <a:xfrm>
            <a:off x="10110024" y="2295187"/>
            <a:ext cx="16272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rgbClr val="44502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8000" b="0" i="0" u="none" strike="noStrike" cap="none">
              <a:solidFill>
                <a:srgbClr val="44502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14"/>
          <p:cNvSpPr/>
          <p:nvPr/>
        </p:nvSpPr>
        <p:spPr>
          <a:xfrm>
            <a:off x="10218473" y="5735950"/>
            <a:ext cx="15522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rgbClr val="4C531E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8000" b="0" i="0" u="none" strike="noStrike" cap="none">
              <a:solidFill>
                <a:srgbClr val="4C53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14"/>
          <p:cNvSpPr/>
          <p:nvPr/>
        </p:nvSpPr>
        <p:spPr>
          <a:xfrm>
            <a:off x="21371903" y="5617421"/>
            <a:ext cx="19272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rgbClr val="4C531E"/>
                </a:solidFill>
                <a:latin typeface="Calibri"/>
                <a:ea typeface="Calibri"/>
                <a:cs typeface="Calibri"/>
                <a:sym typeface="Calibri"/>
              </a:rPr>
              <a:t>432</a:t>
            </a:r>
            <a:endParaRPr sz="8000" b="0" i="0" u="none" strike="noStrike" cap="none">
              <a:solidFill>
                <a:srgbClr val="4C53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14"/>
          <p:cNvSpPr/>
          <p:nvPr/>
        </p:nvSpPr>
        <p:spPr>
          <a:xfrm>
            <a:off x="20541120" y="2293871"/>
            <a:ext cx="37368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rgbClr val="4C531E"/>
                </a:solidFill>
                <a:latin typeface="Calibri"/>
                <a:ea typeface="Calibri"/>
                <a:cs typeface="Calibri"/>
                <a:sym typeface="Calibri"/>
              </a:rPr>
              <a:t>12.850</a:t>
            </a:r>
            <a:endParaRPr sz="8000" b="1" i="0" u="none" strike="noStrike" cap="none">
              <a:solidFill>
                <a:srgbClr val="4C53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14"/>
          <p:cNvSpPr txBox="1"/>
          <p:nvPr/>
        </p:nvSpPr>
        <p:spPr>
          <a:xfrm>
            <a:off x="9195868" y="11018424"/>
            <a:ext cx="31176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Acciones</a:t>
            </a: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2" name="Google Shape;372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534281" y="382960"/>
            <a:ext cx="6330500" cy="8612426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73" name="Google Shape;373;p14"/>
          <p:cNvSpPr/>
          <p:nvPr/>
        </p:nvSpPr>
        <p:spPr>
          <a:xfrm>
            <a:off x="12221342" y="9433375"/>
            <a:ext cx="11456805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985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 actividades desarrollar con los estudiantes beneficiados del proyecto Al Colegio en Bici, son:</a:t>
            </a:r>
            <a:endParaRPr/>
          </a:p>
          <a:p>
            <a:pPr marL="6985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8" indent="-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Acompañamiento en rutas de confianza y ciclo-expediciones por grupos pequeños.</a:t>
            </a:r>
            <a:endParaRPr sz="2800" b="1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8" indent="-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Control y armonización entre actores viales</a:t>
            </a:r>
            <a:endParaRPr/>
          </a:p>
          <a:p>
            <a:pPr marL="0" marR="0" lvl="8" indent="-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Campañas pedagógicas sobre el uso de los bici carriles</a:t>
            </a:r>
            <a:endParaRPr/>
          </a:p>
          <a:p>
            <a:pPr marL="0" marR="0" lvl="8" indent="-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Cumplimiento de señales de tránsito y semáforos.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4" name="Google Shape;374;p14" descr="Imagen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320285" y="8995386"/>
            <a:ext cx="2246052" cy="2194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14" descr="Imagen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740034" y="9370526"/>
            <a:ext cx="1493420" cy="1493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14" descr="image83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9042" y="1894563"/>
            <a:ext cx="1573723" cy="1573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5"/>
          <p:cNvSpPr/>
          <p:nvPr/>
        </p:nvSpPr>
        <p:spPr>
          <a:xfrm>
            <a:off x="19671314" y="7111806"/>
            <a:ext cx="4174200" cy="19137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Intervenciones en  instituciones educativas con señalización de zona escolar en las vías aledañas</a:t>
            </a:r>
            <a:endParaRPr sz="2400" b="1" i="0" u="none" strike="noStrike" cap="none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2" name="Google Shape;382;p15"/>
          <p:cNvSpPr txBox="1"/>
          <p:nvPr/>
        </p:nvSpPr>
        <p:spPr>
          <a:xfrm>
            <a:off x="1958675" y="2340071"/>
            <a:ext cx="7465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3.5. Señalización</a:t>
            </a:r>
            <a:endParaRPr sz="8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83" name="Google Shape;383;p15"/>
          <p:cNvSpPr txBox="1"/>
          <p:nvPr/>
        </p:nvSpPr>
        <p:spPr>
          <a:xfrm>
            <a:off x="568799" y="4996373"/>
            <a:ext cx="7293000" cy="43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 intervenciones para la Localidad de Suba estuvieron enfocadas en:</a:t>
            </a:r>
            <a:endParaRPr/>
          </a:p>
          <a:p>
            <a:pPr marL="342900" marR="0" lvl="0" indent="-190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rier New"/>
              <a:buNone/>
            </a:pP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Mantenimiento e instalación de señales.</a:t>
            </a:r>
            <a:endParaRPr/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Implementación de señalización Horizontal. </a:t>
            </a:r>
            <a:endParaRPr/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Implementación de Señalización en Zonas Escolares</a:t>
            </a:r>
            <a:r>
              <a:rPr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Instalación de medidas pacificadoras de </a:t>
            </a:r>
            <a:r>
              <a:rPr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tránsito</a:t>
            </a:r>
            <a:r>
              <a:rPr lang="en-US"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pic>
        <p:nvPicPr>
          <p:cNvPr id="384" name="Google Shape;384;p15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15" descr="image8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56" y="1875027"/>
            <a:ext cx="1573723" cy="1573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15" descr="image6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225716" y="4820826"/>
            <a:ext cx="1418841" cy="1026027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15"/>
          <p:cNvSpPr/>
          <p:nvPr/>
        </p:nvSpPr>
        <p:spPr>
          <a:xfrm>
            <a:off x="20985081" y="6114851"/>
            <a:ext cx="1785237" cy="913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  <a:endParaRPr sz="6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15"/>
          <p:cNvSpPr/>
          <p:nvPr/>
        </p:nvSpPr>
        <p:spPr>
          <a:xfrm>
            <a:off x="9831153" y="2238122"/>
            <a:ext cx="2544428" cy="9349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13.365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15"/>
          <p:cNvSpPr/>
          <p:nvPr/>
        </p:nvSpPr>
        <p:spPr>
          <a:xfrm>
            <a:off x="9339516" y="3464973"/>
            <a:ext cx="3541979" cy="15314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Realizar mantenimiento a señales verticales de pedestal</a:t>
            </a:r>
            <a:endParaRPr sz="2400" b="1" i="0" u="none" strike="noStrike" cap="none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90" name="Google Shape;390;p15" descr="Detene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790480" y="418544"/>
            <a:ext cx="1793194" cy="162854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12549"/>
              </a:srgbClr>
            </a:outerShdw>
          </a:effectLst>
        </p:spPr>
      </p:pic>
      <p:sp>
        <p:nvSpPr>
          <p:cNvPr id="391" name="Google Shape;391;p15"/>
          <p:cNvSpPr/>
          <p:nvPr/>
        </p:nvSpPr>
        <p:spPr>
          <a:xfrm>
            <a:off x="20789548" y="2045758"/>
            <a:ext cx="1860886" cy="7441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931</a:t>
            </a:r>
            <a:endParaRPr sz="6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5"/>
          <p:cNvSpPr/>
          <p:nvPr/>
        </p:nvSpPr>
        <p:spPr>
          <a:xfrm>
            <a:off x="20043870" y="3160675"/>
            <a:ext cx="3673406" cy="1264423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Señales verticales  de pedestal instaladas</a:t>
            </a:r>
            <a:endParaRPr sz="2400" b="1" i="0" u="none" strike="noStrike" cap="none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93" name="Google Shape;393;p15" descr="image65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254846" y="481155"/>
            <a:ext cx="1697043" cy="1584375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15"/>
          <p:cNvSpPr/>
          <p:nvPr/>
        </p:nvSpPr>
        <p:spPr>
          <a:xfrm>
            <a:off x="10088685" y="7280431"/>
            <a:ext cx="2029364" cy="1059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15"/>
          <p:cNvSpPr/>
          <p:nvPr/>
        </p:nvSpPr>
        <p:spPr>
          <a:xfrm>
            <a:off x="9214864" y="8500066"/>
            <a:ext cx="4110392" cy="1601459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Medidas integrales de gestión de tránsito pacificación o tráfico calmado</a:t>
            </a:r>
            <a:endParaRPr sz="2000" b="1" i="0" u="none" strike="noStrike" cap="none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96" name="Google Shape;396;p15" descr="https://lh3.googleusercontent.com/7WFKtEx2CunApKohNPuCMPGMeFOIJNDz3VupHAeE5bV1mCnapTUYB1IkT2bDvEip98OHy6QR44oxRsBbmg5E5wHUg1MOjoI0wbEwyy11ior-c3O3SEC2yUNUezrdH9ru=s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250403" y="5342553"/>
            <a:ext cx="1784448" cy="1784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15" descr="https://lh6.googleusercontent.com/8qsIMcLUmzhC9DNJKMbgsrKvh82MylI2FFESv-DFgAVaXvRTThcOA7gWXpXkX4ybCFx8hFA-ryHTOhJet0BoXnIqSEnhh-DKcwMP6IvZg21w6hy2YzUxh8toGezL2y7m=s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01241" y="10224704"/>
            <a:ext cx="2280760" cy="144048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15"/>
          <p:cNvSpPr/>
          <p:nvPr/>
        </p:nvSpPr>
        <p:spPr>
          <a:xfrm>
            <a:off x="10199012" y="11799578"/>
            <a:ext cx="1901466" cy="6346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5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136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15"/>
          <p:cNvSpPr/>
          <p:nvPr/>
        </p:nvSpPr>
        <p:spPr>
          <a:xfrm>
            <a:off x="9449853" y="12568631"/>
            <a:ext cx="3851340" cy="959211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Pasos peatonales intervenidos </a:t>
            </a:r>
            <a:endParaRPr sz="2000" b="1" i="0" u="none" strike="noStrike" cap="none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0" name="Google Shape;400;p15" descr="https://lh4.googleusercontent.com/cPKNRVkAG1dzTIxeHbpDd3VaxkDY7dmTSRZJkmNZ8XlE2xN4mhV3X38IRdwMD4KCOP-4x4W_fypgtnn1jZbWhKwlGskBMaMT0gIpv8Kq1rEoZe8Au76xypfGgowmpsTl=s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1110813" y="9421234"/>
            <a:ext cx="1152525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15"/>
          <p:cNvSpPr/>
          <p:nvPr/>
        </p:nvSpPr>
        <p:spPr>
          <a:xfrm>
            <a:off x="20676144" y="11218533"/>
            <a:ext cx="2087694" cy="7898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8,16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15"/>
          <p:cNvSpPr/>
          <p:nvPr/>
        </p:nvSpPr>
        <p:spPr>
          <a:xfrm>
            <a:off x="20043870" y="12339972"/>
            <a:ext cx="3673406" cy="118787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Km/carril Demarcado </a:t>
            </a:r>
            <a:endParaRPr sz="2000" b="1" i="0" u="none" strike="noStrike" cap="none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3" name="Google Shape;403;p1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3528850" y="312715"/>
            <a:ext cx="5867665" cy="4400749"/>
          </a:xfrm>
          <a:prstGeom prst="rect">
            <a:avLst/>
          </a:prstGeom>
          <a:noFill/>
          <a:ln w="9525" cap="flat" cmpd="sng">
            <a:solidFill>
              <a:srgbClr val="46464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4" name="Google Shape;404;p1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3552913" y="4980567"/>
            <a:ext cx="5803022" cy="4352266"/>
          </a:xfrm>
          <a:prstGeom prst="rect">
            <a:avLst/>
          </a:prstGeom>
          <a:noFill/>
          <a:ln w="9525" cap="flat" cmpd="sng">
            <a:solidFill>
              <a:srgbClr val="46464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5" name="Google Shape;405;p15"/>
          <p:cNvPicPr preferRelativeResize="0"/>
          <p:nvPr/>
        </p:nvPicPr>
        <p:blipFill rotWithShape="1">
          <a:blip r:embed="rId13">
            <a:alphaModFix/>
          </a:blip>
          <a:srcRect t="9599"/>
          <a:stretch/>
        </p:blipFill>
        <p:spPr>
          <a:xfrm>
            <a:off x="14500677" y="9454570"/>
            <a:ext cx="3475564" cy="4189241"/>
          </a:xfrm>
          <a:prstGeom prst="rect">
            <a:avLst/>
          </a:prstGeom>
          <a:noFill/>
          <a:ln w="9525" cap="flat" cmpd="sng">
            <a:solidFill>
              <a:srgbClr val="46464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6"/>
          <p:cNvSpPr/>
          <p:nvPr/>
        </p:nvSpPr>
        <p:spPr>
          <a:xfrm>
            <a:off x="18650120" y="3644321"/>
            <a:ext cx="4818195" cy="2586449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5600"/>
              <a:buFont typeface="Arial"/>
              <a:buNone/>
            </a:pPr>
            <a:r>
              <a:rPr lang="en-US" sz="24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Complementos sonoros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5600"/>
              <a:buFont typeface="Arial"/>
              <a:buNone/>
            </a:pPr>
            <a:endParaRPr sz="2400" b="1" i="0" u="none" strike="noStrike" cap="none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810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Char char="●"/>
            </a:pPr>
            <a:r>
              <a:rPr lang="en-US" sz="24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Av. Boyacá con CL 1</a:t>
            </a:r>
            <a:r>
              <a:rPr lang="en-US" sz="24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45</a:t>
            </a:r>
            <a:endParaRPr/>
          </a:p>
          <a:p>
            <a:pPr marL="457200" marR="0" lvl="0" indent="-3810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Char char="●"/>
            </a:pPr>
            <a:r>
              <a:rPr lang="en-US" sz="24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Av. Boyacá con CL 134</a:t>
            </a:r>
            <a:endParaRPr/>
          </a:p>
          <a:p>
            <a:pPr marL="457200" marR="0" lvl="0" indent="-3810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Char char="●"/>
            </a:pPr>
            <a:r>
              <a:rPr lang="en-US" sz="24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KR 54D con CL 183</a:t>
            </a:r>
            <a:endParaRPr/>
          </a:p>
          <a:p>
            <a:pPr marL="457200" marR="0" lvl="0" indent="-3810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Char char="●"/>
            </a:pPr>
            <a:r>
              <a:rPr lang="en-US" sz="24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Av. Villas con CL 127D</a:t>
            </a:r>
            <a:endParaRPr sz="4000" b="0" i="0" u="none" strike="noStrike" cap="none">
              <a:solidFill>
                <a:srgbClr val="494E5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11" name="Google Shape;411;p16"/>
          <p:cNvSpPr txBox="1"/>
          <p:nvPr/>
        </p:nvSpPr>
        <p:spPr>
          <a:xfrm>
            <a:off x="1958675" y="2340071"/>
            <a:ext cx="7465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3.6. Semaforización</a:t>
            </a:r>
            <a:endParaRPr sz="8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12" name="Google Shape;412;p16"/>
          <p:cNvSpPr txBox="1"/>
          <p:nvPr/>
        </p:nvSpPr>
        <p:spPr>
          <a:xfrm>
            <a:off x="960903" y="3945547"/>
            <a:ext cx="6941700" cy="12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Dentro de lo ejecutado para la Localidad de Suba estuvo enfocado en la instalación de los siguientes dispositivos</a:t>
            </a:r>
            <a:endParaRPr sz="52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3" name="Google Shape;413;p16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16" descr="image8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56" y="1875027"/>
            <a:ext cx="1573723" cy="1573723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16"/>
          <p:cNvSpPr/>
          <p:nvPr/>
        </p:nvSpPr>
        <p:spPr>
          <a:xfrm>
            <a:off x="20045228" y="2324050"/>
            <a:ext cx="2112300" cy="1124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400" b="1">
                <a:solidFill>
                  <a:srgbClr val="FFFFFF"/>
                </a:solidFill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16"/>
          <p:cNvSpPr/>
          <p:nvPr/>
        </p:nvSpPr>
        <p:spPr>
          <a:xfrm>
            <a:off x="12339162" y="2340071"/>
            <a:ext cx="2116800" cy="112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400" b="1">
                <a:solidFill>
                  <a:srgbClr val="FFFFFF"/>
                </a:solidFill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16"/>
          <p:cNvSpPr/>
          <p:nvPr/>
        </p:nvSpPr>
        <p:spPr>
          <a:xfrm>
            <a:off x="12297721" y="8384065"/>
            <a:ext cx="2112300" cy="1124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16"/>
          <p:cNvSpPr/>
          <p:nvPr/>
        </p:nvSpPr>
        <p:spPr>
          <a:xfrm>
            <a:off x="11179266" y="9784150"/>
            <a:ext cx="4717827" cy="3534807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Complemento Peatonal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endParaRPr sz="2400" b="1" i="0" u="none" strike="noStrike" cap="none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000"/>
              <a:buFont typeface="Century Gothic"/>
              <a:buChar char="●"/>
            </a:pPr>
            <a:r>
              <a:rPr lang="en-US" sz="20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KR 53 con CL 106</a:t>
            </a:r>
            <a:endParaRPr/>
          </a:p>
          <a:p>
            <a:pPr marL="457200" marR="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000"/>
              <a:buFont typeface="Century Gothic"/>
              <a:buChar char="●"/>
            </a:pPr>
            <a:r>
              <a:rPr lang="en-US" sz="20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KR 53 con CL 1</a:t>
            </a:r>
            <a:r>
              <a:rPr lang="en-US" sz="20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r>
              <a:rPr lang="en-US" sz="20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</a:t>
            </a:r>
            <a:endParaRPr/>
          </a:p>
          <a:p>
            <a:pPr marL="457200" marR="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000"/>
              <a:buFont typeface="Century Gothic"/>
              <a:buChar char="●"/>
            </a:pPr>
            <a:r>
              <a:rPr lang="en-US" sz="20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KR 45A con CL 129</a:t>
            </a:r>
            <a:endParaRPr/>
          </a:p>
          <a:p>
            <a:pPr marL="457200" marR="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000"/>
              <a:buFont typeface="Century Gothic"/>
              <a:buChar char="●"/>
            </a:pPr>
            <a:r>
              <a:rPr lang="en-US" sz="20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KR 46 con CL 129</a:t>
            </a:r>
            <a:endParaRPr/>
          </a:p>
          <a:p>
            <a:pPr marL="457200" marR="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000"/>
              <a:buFont typeface="Century Gothic"/>
              <a:buChar char="●"/>
            </a:pPr>
            <a:r>
              <a:rPr lang="en-US" sz="20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Av. Villas con CL 128</a:t>
            </a:r>
            <a:r>
              <a:rPr lang="en-US" sz="20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endParaRPr/>
          </a:p>
          <a:p>
            <a:pPr marL="457200" marR="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000"/>
              <a:buFont typeface="Century Gothic"/>
              <a:buChar char="●"/>
            </a:pPr>
            <a:r>
              <a:rPr lang="en-US" sz="20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Av. Villas con CL 127</a:t>
            </a:r>
            <a:endParaRPr/>
          </a:p>
          <a:p>
            <a:pPr marL="457200" marR="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000"/>
              <a:buFont typeface="Century Gothic"/>
              <a:buChar char="●"/>
            </a:pPr>
            <a:r>
              <a:rPr lang="en-US" sz="20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KR 70H con CL 116</a:t>
            </a:r>
            <a:endParaRPr/>
          </a:p>
          <a:p>
            <a:pPr marL="457200" marR="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000"/>
              <a:buFont typeface="Century Gothic"/>
              <a:buChar char="●"/>
            </a:pPr>
            <a:r>
              <a:rPr lang="en-US" sz="20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KR 71 con CL 116</a:t>
            </a:r>
            <a:endParaRPr sz="2000" b="1" i="0" u="none" strike="noStrike" cap="none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9" name="Google Shape;419;p16" descr="Semáfor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97377" y="492265"/>
            <a:ext cx="1943292" cy="1943292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16"/>
          <p:cNvSpPr/>
          <p:nvPr/>
        </p:nvSpPr>
        <p:spPr>
          <a:xfrm>
            <a:off x="11453325" y="3644325"/>
            <a:ext cx="5200200" cy="29517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5600"/>
              <a:buFont typeface="Arial"/>
              <a:buNone/>
            </a:pPr>
            <a:r>
              <a:rPr lang="en-US" sz="24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Intersecciones Semaforizadas nuevas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5600"/>
              <a:buFont typeface="Arial"/>
              <a:buNone/>
            </a:pPr>
            <a:endParaRPr sz="2400" b="1" i="0" u="none" strike="noStrike" cap="none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55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000"/>
              <a:buFont typeface="Century Gothic"/>
              <a:buChar char="●"/>
            </a:pPr>
            <a:r>
              <a:rPr lang="en-US" sz="20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KR 53 con CL 138   </a:t>
            </a:r>
            <a:endParaRPr/>
          </a:p>
          <a:p>
            <a:pPr marL="457200" marR="0" lvl="0" indent="-355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000"/>
              <a:buFont typeface="Century Gothic"/>
              <a:buChar char="●"/>
            </a:pPr>
            <a:r>
              <a:rPr lang="en-US" sz="20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KR 53 con CL 102A</a:t>
            </a:r>
            <a:endParaRPr sz="2000" b="1" i="0" u="none" strike="noStrike" cap="none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55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000"/>
              <a:buFont typeface="Century Gothic"/>
              <a:buChar char="●"/>
            </a:pPr>
            <a:r>
              <a:rPr lang="en-US" sz="20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KR 59 con CL 129</a:t>
            </a:r>
            <a:endParaRPr sz="2000" b="1" i="0" u="none" strike="noStrike" cap="none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55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000"/>
              <a:buFont typeface="Century Gothic"/>
              <a:buChar char="●"/>
            </a:pPr>
            <a:r>
              <a:rPr lang="en-US" sz="20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KR 54 con CL 167</a:t>
            </a:r>
            <a:endParaRPr sz="2000" b="1" i="0" u="none" strike="noStrike" cap="none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55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000"/>
              <a:buFont typeface="Century Gothic"/>
              <a:buChar char="●"/>
            </a:pPr>
            <a:r>
              <a:rPr lang="en-US" sz="20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Kr 52A con CL 174A (Provisional)</a:t>
            </a:r>
            <a:endParaRPr sz="2000" b="1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55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000"/>
              <a:buFont typeface="Century Gothic"/>
              <a:buChar char="●"/>
            </a:pPr>
            <a:r>
              <a:rPr lang="en-US" sz="2000" b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Kr 52A con CL 176 (Provisional)</a:t>
            </a:r>
            <a:endParaRPr sz="2000" b="1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1" name="Google Shape;421;p16" descr="Atributo De Aire Puede Ventilador Vector De Icono De Línea De ..."/>
          <p:cNvPicPr preferRelativeResize="0"/>
          <p:nvPr/>
        </p:nvPicPr>
        <p:blipFill rotWithShape="1">
          <a:blip r:embed="rId6">
            <a:alphaModFix/>
          </a:blip>
          <a:srcRect l="14746" t="9221" r="17704" b="24004"/>
          <a:stretch/>
        </p:blipFill>
        <p:spPr>
          <a:xfrm>
            <a:off x="20009514" y="265994"/>
            <a:ext cx="2105854" cy="2081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16" descr="Image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936636" y="6790206"/>
            <a:ext cx="2519326" cy="1593859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16"/>
          <p:cNvSpPr/>
          <p:nvPr/>
        </p:nvSpPr>
        <p:spPr>
          <a:xfrm>
            <a:off x="19775941" y="8384065"/>
            <a:ext cx="2112300" cy="1124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4" name="Google Shape;424;p16" descr="Ciclismo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841525" y="6828462"/>
            <a:ext cx="1573725" cy="1555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60903" y="5691501"/>
            <a:ext cx="7123800" cy="43767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26" name="Google Shape;426;p16"/>
          <p:cNvSpPr/>
          <p:nvPr/>
        </p:nvSpPr>
        <p:spPr>
          <a:xfrm>
            <a:off x="18473177" y="10068201"/>
            <a:ext cx="4717827" cy="2351968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Complemento Ciclista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endParaRPr sz="2400" b="1" i="0" u="none" strike="noStrike" cap="none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000"/>
              <a:buFont typeface="Century Gothic"/>
              <a:buChar char="●"/>
            </a:pPr>
            <a:r>
              <a:rPr lang="en-US" sz="20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KR 95A con CL 139</a:t>
            </a:r>
            <a:endParaRPr sz="2000" b="1" i="0" u="none" strike="noStrike" cap="none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7"/>
          <p:cNvSpPr txBox="1"/>
          <p:nvPr/>
        </p:nvSpPr>
        <p:spPr>
          <a:xfrm>
            <a:off x="1958675" y="2340071"/>
            <a:ext cx="74658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-US" sz="42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3.7. Control de Tránsito</a:t>
            </a:r>
            <a:endParaRPr sz="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32" name="Google Shape;432;p17"/>
          <p:cNvSpPr txBox="1"/>
          <p:nvPr/>
        </p:nvSpPr>
        <p:spPr>
          <a:xfrm>
            <a:off x="982592" y="3988090"/>
            <a:ext cx="6941700" cy="12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Reporte consolidado de los comparendos realizados en la localidad de Suba para el periodo de 2020:</a:t>
            </a:r>
            <a:endParaRPr sz="52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3" name="Google Shape;433;p17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17" descr="image8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56" y="1875027"/>
            <a:ext cx="1573723" cy="1573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146250" y="5857800"/>
            <a:ext cx="5972175" cy="4878575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17"/>
          <p:cNvSpPr txBox="1"/>
          <p:nvPr/>
        </p:nvSpPr>
        <p:spPr>
          <a:xfrm>
            <a:off x="9738050" y="11136750"/>
            <a:ext cx="13684200" cy="8832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el periodo de 2016 a 2019 la infracción recurrente fue Estacionar un vehículo </a:t>
            </a:r>
            <a:r>
              <a:rPr lang="en-US" sz="2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(C2)</a:t>
            </a:r>
            <a:r>
              <a:rPr lang="en-US"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 sitios prohibidos con un total de </a:t>
            </a:r>
            <a:r>
              <a:rPr lang="en-US" sz="2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54.636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órdenes de comparendo.</a:t>
            </a:r>
            <a:endParaRPr sz="52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7" name="Google Shape;437;p17"/>
          <p:cNvSpPr txBox="1"/>
          <p:nvPr/>
        </p:nvSpPr>
        <p:spPr>
          <a:xfrm>
            <a:off x="9738050" y="12312145"/>
            <a:ext cx="13684200" cy="882909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el periodo de 2020 la infracción recurrente fue Conducir un vehículo a velocidad superior a la máxima permitida </a:t>
            </a:r>
            <a:r>
              <a:rPr lang="en-US" sz="2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(C29)</a:t>
            </a:r>
            <a:r>
              <a:rPr lang="en-US"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un total de </a:t>
            </a:r>
            <a:r>
              <a:rPr lang="en-US" sz="2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5410</a:t>
            </a:r>
            <a:r>
              <a:rPr lang="en-US"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órdenes de comparendo.</a:t>
            </a:r>
            <a:endParaRPr sz="52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8" name="Google Shape;438;p17"/>
          <p:cNvSpPr/>
          <p:nvPr/>
        </p:nvSpPr>
        <p:spPr>
          <a:xfrm>
            <a:off x="17146325" y="7201387"/>
            <a:ext cx="5972100" cy="397263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17"/>
          <p:cNvSpPr/>
          <p:nvPr/>
        </p:nvSpPr>
        <p:spPr>
          <a:xfrm>
            <a:off x="17147075" y="9401575"/>
            <a:ext cx="5972100" cy="1914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0" name="Google Shape;440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56542" y="317795"/>
            <a:ext cx="12256430" cy="5339817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17"/>
          <p:cNvSpPr/>
          <p:nvPr/>
        </p:nvSpPr>
        <p:spPr>
          <a:xfrm>
            <a:off x="10998281" y="1489813"/>
            <a:ext cx="1057361" cy="35961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2" name="Google Shape;442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90593" y="5857799"/>
            <a:ext cx="7438708" cy="5124309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17"/>
          <p:cNvSpPr/>
          <p:nvPr/>
        </p:nvSpPr>
        <p:spPr>
          <a:xfrm>
            <a:off x="10218581" y="8107157"/>
            <a:ext cx="615492" cy="226523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4" name="Google Shape;444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85749" y="5472516"/>
            <a:ext cx="4903809" cy="5895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8"/>
          <p:cNvSpPr txBox="1"/>
          <p:nvPr/>
        </p:nvSpPr>
        <p:spPr>
          <a:xfrm>
            <a:off x="1824325" y="755425"/>
            <a:ext cx="154878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6000"/>
              <a:buFont typeface="Arial Black"/>
              <a:buNone/>
            </a:pPr>
            <a:r>
              <a:rPr lang="en-US" sz="41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CONCENTRACIÓN DE SOLICITUDES DE OPERATIVOS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0" name="Google Shape;450;p18" descr="image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8905" y="2023536"/>
            <a:ext cx="10496935" cy="28721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18"/>
          <p:cNvSpPr/>
          <p:nvPr/>
        </p:nvSpPr>
        <p:spPr>
          <a:xfrm>
            <a:off x="1926680" y="1346149"/>
            <a:ext cx="10645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000"/>
              <a:buFont typeface="Century Gothic"/>
              <a:buNone/>
            </a:pPr>
            <a:r>
              <a:rPr lang="en-US" sz="3000" b="0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Año 2020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18" descr="image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8905" y="1245060"/>
            <a:ext cx="10496935" cy="28722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18"/>
          <p:cNvSpPr txBox="1"/>
          <p:nvPr/>
        </p:nvSpPr>
        <p:spPr>
          <a:xfrm>
            <a:off x="13906925" y="4836764"/>
            <a:ext cx="6778500" cy="1483073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457200" marR="0" lvl="0" indent="-412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entury Gothic"/>
              <a:buAutoNum type="arabicPeriod"/>
            </a:pPr>
            <a:r>
              <a:rPr lang="en-US" sz="29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Av. Suba con Av. Ciudad de Cali </a:t>
            </a:r>
            <a:endParaRPr sz="29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12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entury Gothic"/>
              <a:buAutoNum type="arabicPeriod"/>
            </a:pPr>
            <a:r>
              <a:rPr lang="en-US" sz="29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Av. Ciudad de Cali con Calle 132</a:t>
            </a:r>
            <a:endParaRPr sz="29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12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entury Gothic"/>
              <a:buAutoNum type="arabicPeriod"/>
            </a:pPr>
            <a:r>
              <a:rPr lang="en-US" sz="29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Av. Suba con Carrera 91</a:t>
            </a:r>
            <a:endParaRPr/>
          </a:p>
        </p:txBody>
      </p:sp>
      <p:sp>
        <p:nvSpPr>
          <p:cNvPr id="454" name="Google Shape;454;p18"/>
          <p:cNvSpPr txBox="1"/>
          <p:nvPr/>
        </p:nvSpPr>
        <p:spPr>
          <a:xfrm>
            <a:off x="13061075" y="3708325"/>
            <a:ext cx="10497000" cy="8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6000"/>
              <a:buFont typeface="Arial Black"/>
              <a:buNone/>
            </a:pPr>
            <a:r>
              <a:rPr lang="en-US" sz="29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Las Zonas donde se concentra la mayoría de las solicitudes para ejecutar Control al Tránsito son: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5" name="Google Shape;455;p18" descr="image58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96239" y="9393607"/>
            <a:ext cx="1860773" cy="1860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18" descr="image79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550927" y="7032461"/>
            <a:ext cx="2083342" cy="148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18" descr="image67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064014" y="9676256"/>
            <a:ext cx="1827317" cy="1578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18" descr="image82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271388" y="7003532"/>
            <a:ext cx="1652693" cy="1541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18"/>
          <p:cNvPicPr preferRelativeResize="0"/>
          <p:nvPr/>
        </p:nvPicPr>
        <p:blipFill rotWithShape="1">
          <a:blip r:embed="rId8">
            <a:alphaModFix/>
          </a:blip>
          <a:srcRect l="12329" r="23050"/>
          <a:stretch/>
        </p:blipFill>
        <p:spPr>
          <a:xfrm>
            <a:off x="3224463" y="2456008"/>
            <a:ext cx="7710173" cy="9951619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9"/>
          <p:cNvSpPr txBox="1"/>
          <p:nvPr/>
        </p:nvSpPr>
        <p:spPr>
          <a:xfrm>
            <a:off x="1958675" y="2035271"/>
            <a:ext cx="7465800" cy="13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3.8. Planes de Manejo de Tránsito PMT</a:t>
            </a:r>
            <a:endParaRPr sz="3800" b="0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465" name="Google Shape;465;p19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19" descr="image8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56" y="1875027"/>
            <a:ext cx="1573723" cy="1573723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19"/>
          <p:cNvSpPr txBox="1"/>
          <p:nvPr/>
        </p:nvSpPr>
        <p:spPr>
          <a:xfrm>
            <a:off x="904875" y="4462187"/>
            <a:ext cx="7234500" cy="13449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5200"/>
              <a:buFont typeface="Arial"/>
              <a:buNone/>
            </a:pPr>
            <a:r>
              <a:rPr lang="en-US" sz="5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67.715 PMT </a:t>
            </a:r>
            <a:r>
              <a:rPr lang="en-US" sz="5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BOGOTÁ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(01 ene- 31 dic 2020)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19"/>
          <p:cNvSpPr txBox="1"/>
          <p:nvPr/>
        </p:nvSpPr>
        <p:spPr>
          <a:xfrm>
            <a:off x="9410546" y="876291"/>
            <a:ext cx="97920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3900"/>
              <a:buFont typeface="Arial Black"/>
              <a:buNone/>
            </a:pPr>
            <a:r>
              <a:rPr lang="en-US" sz="3900" b="1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PMT LOCALIDAD SUBA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9" name="Google Shape;469;p19" descr="image49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16616" y="1752929"/>
            <a:ext cx="1202784" cy="191353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19"/>
          <p:cNvSpPr txBox="1"/>
          <p:nvPr/>
        </p:nvSpPr>
        <p:spPr>
          <a:xfrm>
            <a:off x="9185876" y="5512674"/>
            <a:ext cx="4968000" cy="16641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00" tIns="71400" rIns="71400" bIns="7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32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PMT ATENDIDOS</a:t>
            </a:r>
            <a:endParaRPr sz="32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71" name="Google Shape;471;p19"/>
          <p:cNvSpPr txBox="1"/>
          <p:nvPr/>
        </p:nvSpPr>
        <p:spPr>
          <a:xfrm>
            <a:off x="14152573" y="5512677"/>
            <a:ext cx="4968000" cy="16641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00" tIns="71400" rIns="71400" bIns="7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PMT para obras de infraestructura</a:t>
            </a:r>
            <a:endParaRPr sz="32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472" name="Google Shape;472;p19" descr="image2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70376" y="2430025"/>
            <a:ext cx="1710908" cy="137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19" descr="image30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801275" y="2498371"/>
            <a:ext cx="1202800" cy="1359654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19"/>
          <p:cNvSpPr txBox="1"/>
          <p:nvPr/>
        </p:nvSpPr>
        <p:spPr>
          <a:xfrm>
            <a:off x="10436508" y="3878127"/>
            <a:ext cx="2559300" cy="109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00" tIns="71400" rIns="71400" bIns="7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 Black"/>
              <a:buNone/>
            </a:pPr>
            <a:r>
              <a:rPr lang="en-US" sz="4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11%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19"/>
          <p:cNvSpPr txBox="1"/>
          <p:nvPr/>
        </p:nvSpPr>
        <p:spPr>
          <a:xfrm>
            <a:off x="15224678" y="3920715"/>
            <a:ext cx="2559300" cy="88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 Black"/>
              <a:buNone/>
            </a:pPr>
            <a:r>
              <a:rPr lang="en-US" sz="4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71%</a:t>
            </a:r>
            <a:endParaRPr sz="14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76" name="Google Shape;476;p19"/>
          <p:cNvSpPr txBox="1"/>
          <p:nvPr/>
        </p:nvSpPr>
        <p:spPr>
          <a:xfrm>
            <a:off x="15671773" y="8114461"/>
            <a:ext cx="8412000" cy="16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*COI: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Consolidado de obras de infraestructura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**COOS: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consolidado de obras de infraestructura de Servicios Públicos</a:t>
            </a:r>
            <a:endParaRPr sz="24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77" name="Google Shape;477;p19"/>
          <p:cNvSpPr txBox="1"/>
          <p:nvPr/>
        </p:nvSpPr>
        <p:spPr>
          <a:xfrm>
            <a:off x="10278349" y="4942756"/>
            <a:ext cx="2884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7.296</a:t>
            </a:r>
            <a:endParaRPr sz="32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78" name="Google Shape;478;p19"/>
          <p:cNvSpPr txBox="1"/>
          <p:nvPr/>
        </p:nvSpPr>
        <p:spPr>
          <a:xfrm>
            <a:off x="14997323" y="4866617"/>
            <a:ext cx="2918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5.146*</a:t>
            </a:r>
            <a:endParaRPr sz="32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79" name="Google Shape;479;p19"/>
          <p:cNvSpPr txBox="1"/>
          <p:nvPr/>
        </p:nvSpPr>
        <p:spPr>
          <a:xfrm>
            <a:off x="19195473" y="5494304"/>
            <a:ext cx="4968000" cy="16623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PMT para obras de infraestructura de servicios públicos</a:t>
            </a:r>
            <a:endParaRPr sz="14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80" name="Google Shape;480;p19"/>
          <p:cNvSpPr txBox="1"/>
          <p:nvPr/>
        </p:nvSpPr>
        <p:spPr>
          <a:xfrm>
            <a:off x="20358548" y="3808593"/>
            <a:ext cx="2559300" cy="88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 Black"/>
              <a:buNone/>
            </a:pPr>
            <a:r>
              <a:rPr lang="en-US" sz="4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29%</a:t>
            </a:r>
            <a:endParaRPr sz="14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81" name="Google Shape;481;p19"/>
          <p:cNvSpPr txBox="1"/>
          <p:nvPr/>
        </p:nvSpPr>
        <p:spPr>
          <a:xfrm>
            <a:off x="20131194" y="4754495"/>
            <a:ext cx="2918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2.150**</a:t>
            </a:r>
            <a:endParaRPr sz="32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82" name="Google Shape;482;p19"/>
          <p:cNvSpPr txBox="1"/>
          <p:nvPr/>
        </p:nvSpPr>
        <p:spPr>
          <a:xfrm>
            <a:off x="904875" y="6062387"/>
            <a:ext cx="7234500" cy="21453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5200"/>
              <a:buFont typeface="Arial"/>
              <a:buNone/>
            </a:pPr>
            <a:r>
              <a:rPr lang="en-US" sz="5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7.296 PMT</a:t>
            </a:r>
            <a:endParaRPr sz="5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5200"/>
              <a:buFont typeface="Arial"/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SUBA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(01 ene- 31 dic 2020)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19"/>
          <p:cNvSpPr txBox="1"/>
          <p:nvPr/>
        </p:nvSpPr>
        <p:spPr>
          <a:xfrm>
            <a:off x="982592" y="8484020"/>
            <a:ext cx="6941700" cy="1252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Localidad de Suba se ubica en la octava posición en cuanto a la solicitud de PMT con un 11% del total de la ciudad </a:t>
            </a:r>
            <a:endParaRPr sz="48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84" name="Google Shape;484;p19" descr="image30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982875" y="2345971"/>
            <a:ext cx="1202800" cy="1359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19"/>
          <p:cNvPicPr preferRelativeResize="0"/>
          <p:nvPr/>
        </p:nvPicPr>
        <p:blipFill rotWithShape="1">
          <a:blip r:embed="rId8">
            <a:alphaModFix/>
          </a:blip>
          <a:srcRect l="25705" t="2312" r="24944" b="2504"/>
          <a:stretch/>
        </p:blipFill>
        <p:spPr>
          <a:xfrm>
            <a:off x="9889958" y="7703079"/>
            <a:ext cx="4836696" cy="5607161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"/>
          <p:cNvPicPr preferRelativeResize="0"/>
          <p:nvPr/>
        </p:nvPicPr>
        <p:blipFill rotWithShape="1">
          <a:blip r:embed="rId3">
            <a:alphaModFix/>
          </a:blip>
          <a:srcRect l="29688" r="29061" b="77776"/>
          <a:stretch/>
        </p:blipFill>
        <p:spPr>
          <a:xfrm>
            <a:off x="7239000" y="0"/>
            <a:ext cx="10058400" cy="304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"/>
          <p:cNvPicPr preferRelativeResize="0"/>
          <p:nvPr/>
        </p:nvPicPr>
        <p:blipFill rotWithShape="1">
          <a:blip r:embed="rId3">
            <a:alphaModFix/>
          </a:blip>
          <a:srcRect t="23198" b="57219"/>
          <a:stretch/>
        </p:blipFill>
        <p:spPr>
          <a:xfrm>
            <a:off x="-25" y="3486475"/>
            <a:ext cx="24384048" cy="268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"/>
          <p:cNvPicPr preferRelativeResize="0"/>
          <p:nvPr/>
        </p:nvPicPr>
        <p:blipFill rotWithShape="1">
          <a:blip r:embed="rId3">
            <a:alphaModFix/>
          </a:blip>
          <a:srcRect t="55557" b="13405"/>
          <a:stretch/>
        </p:blipFill>
        <p:spPr>
          <a:xfrm>
            <a:off x="-25" y="7772401"/>
            <a:ext cx="24384048" cy="425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"/>
          <p:cNvSpPr txBox="1"/>
          <p:nvPr/>
        </p:nvSpPr>
        <p:spPr>
          <a:xfrm>
            <a:off x="39175" y="6167100"/>
            <a:ext cx="24384001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rPr lang="en-US" sz="5100" b="0" i="0" u="none" strike="noStrike" cap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Localidad de Puente Aranda</a:t>
            </a:r>
            <a:endParaRPr sz="5100" b="0" i="0" u="none" strike="noStrike" cap="none">
              <a:solidFill>
                <a:schemeClr val="accent2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rPr lang="en-US" sz="5100" b="0" i="0" u="none" strike="noStrike" cap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Bogotá D.C, 0</a:t>
            </a:r>
            <a:r>
              <a:rPr lang="en-US" sz="51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8</a:t>
            </a:r>
            <a:r>
              <a:rPr lang="en-US" sz="5100" b="0" i="0" u="none" strike="noStrike" cap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de </a:t>
            </a:r>
            <a:r>
              <a:rPr lang="en-US" sz="51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octubre </a:t>
            </a:r>
            <a:r>
              <a:rPr lang="en-US" sz="5100" b="0" i="0" u="none" strike="noStrike" cap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de 2021</a:t>
            </a:r>
            <a:endParaRPr sz="5100" b="0" i="0" u="none" strike="noStrike" cap="none">
              <a:solidFill>
                <a:schemeClr val="accent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0"/>
          <p:cNvSpPr txBox="1"/>
          <p:nvPr/>
        </p:nvSpPr>
        <p:spPr>
          <a:xfrm>
            <a:off x="2095346" y="636226"/>
            <a:ext cx="97920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3900"/>
              <a:buFont typeface="Arial Black"/>
              <a:buNone/>
            </a:pPr>
            <a:r>
              <a:rPr lang="en-US" sz="3900" b="1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PROYECTOS EN EJECUCIÓN LOCALIDAD SUBA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1" name="Google Shape;491;p20" descr="image4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1416" y="1752929"/>
            <a:ext cx="1202784" cy="1913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2" name="Google Shape;492;p20"/>
          <p:cNvCxnSpPr/>
          <p:nvPr/>
        </p:nvCxnSpPr>
        <p:spPr>
          <a:xfrm rot="10800000" flipH="1">
            <a:off x="232378" y="6637202"/>
            <a:ext cx="23959499" cy="166800"/>
          </a:xfrm>
          <a:prstGeom prst="straightConnector1">
            <a:avLst/>
          </a:prstGeom>
          <a:noFill/>
          <a:ln w="50800" cap="flat" cmpd="sng">
            <a:solidFill>
              <a:srgbClr val="DDDDD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93" name="Google Shape;493;p20"/>
          <p:cNvSpPr txBox="1"/>
          <p:nvPr/>
        </p:nvSpPr>
        <p:spPr>
          <a:xfrm>
            <a:off x="1271302" y="8533880"/>
            <a:ext cx="26277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CONTRATO IDU-351-2020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EN EJECUCIÓN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20"/>
          <p:cNvSpPr txBox="1"/>
          <p:nvPr/>
        </p:nvSpPr>
        <p:spPr>
          <a:xfrm>
            <a:off x="9101524" y="11073419"/>
            <a:ext cx="6459000" cy="9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5200"/>
              <a:buFont typeface="Arial"/>
              <a:buNone/>
            </a:pPr>
            <a:r>
              <a:rPr lang="en-US" sz="52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SUBA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5" name="Google Shape;495;p20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8287" y="4501484"/>
            <a:ext cx="4347146" cy="4237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20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92630" y="4480113"/>
            <a:ext cx="4347146" cy="4237916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20"/>
          <p:cNvSpPr txBox="1"/>
          <p:nvPr/>
        </p:nvSpPr>
        <p:spPr>
          <a:xfrm>
            <a:off x="7626680" y="8533880"/>
            <a:ext cx="34545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CONTRATO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 IDU-352-2020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EN EJECUCIÓN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8" name="Google Shape;498;p20"/>
          <p:cNvCxnSpPr/>
          <p:nvPr/>
        </p:nvCxnSpPr>
        <p:spPr>
          <a:xfrm>
            <a:off x="2435831" y="11518731"/>
            <a:ext cx="6356100" cy="0"/>
          </a:xfrm>
          <a:prstGeom prst="straightConnector1">
            <a:avLst/>
          </a:prstGeom>
          <a:noFill/>
          <a:ln w="38100" cap="flat" cmpd="sng">
            <a:solidFill>
              <a:srgbClr val="53535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99" name="Google Shape;499;p20"/>
          <p:cNvCxnSpPr/>
          <p:nvPr/>
        </p:nvCxnSpPr>
        <p:spPr>
          <a:xfrm rot="10800000">
            <a:off x="2430919" y="9662639"/>
            <a:ext cx="0" cy="1876800"/>
          </a:xfrm>
          <a:prstGeom prst="straightConnector1">
            <a:avLst/>
          </a:prstGeom>
          <a:noFill/>
          <a:ln w="38100" cap="flat" cmpd="sng">
            <a:solidFill>
              <a:srgbClr val="53535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00" name="Google Shape;500;p20"/>
          <p:cNvCxnSpPr/>
          <p:nvPr/>
        </p:nvCxnSpPr>
        <p:spPr>
          <a:xfrm>
            <a:off x="16140548" y="11593317"/>
            <a:ext cx="5778300" cy="0"/>
          </a:xfrm>
          <a:prstGeom prst="straightConnector1">
            <a:avLst/>
          </a:prstGeom>
          <a:noFill/>
          <a:ln w="38100" cap="flat" cmpd="sng">
            <a:solidFill>
              <a:srgbClr val="53535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01" name="Google Shape;501;p20"/>
          <p:cNvCxnSpPr/>
          <p:nvPr/>
        </p:nvCxnSpPr>
        <p:spPr>
          <a:xfrm rot="10800000">
            <a:off x="21926220" y="9737225"/>
            <a:ext cx="0" cy="1876800"/>
          </a:xfrm>
          <a:prstGeom prst="straightConnector1">
            <a:avLst/>
          </a:prstGeom>
          <a:noFill/>
          <a:ln w="38100" cap="flat" cmpd="sng">
            <a:solidFill>
              <a:srgbClr val="53535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02" name="Google Shape;502;p20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0992" y="4643774"/>
            <a:ext cx="4347146" cy="4237916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20"/>
          <p:cNvSpPr txBox="1"/>
          <p:nvPr/>
        </p:nvSpPr>
        <p:spPr>
          <a:xfrm>
            <a:off x="20017773" y="8658298"/>
            <a:ext cx="3588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CONTRATO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 IDU-1550-20180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EN EJECUCIÓN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20"/>
          <p:cNvSpPr txBox="1"/>
          <p:nvPr/>
        </p:nvSpPr>
        <p:spPr>
          <a:xfrm>
            <a:off x="832910" y="5826272"/>
            <a:ext cx="3417900" cy="1661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CONSTRUCCIÓN TRONCAL AV. 68 GRUPO 7 – CALLE 66 – CARRERA 65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20"/>
          <p:cNvSpPr txBox="1"/>
          <p:nvPr/>
        </p:nvSpPr>
        <p:spPr>
          <a:xfrm>
            <a:off x="7698656" y="5774571"/>
            <a:ext cx="3135000" cy="2031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CONSTRUCCIÓN TRONCAL AV. 68 GRUPO 8 – CARRERA 65 – CARRERA 48</a:t>
            </a:r>
            <a:endParaRPr sz="2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20"/>
          <p:cNvSpPr txBox="1"/>
          <p:nvPr/>
        </p:nvSpPr>
        <p:spPr>
          <a:xfrm>
            <a:off x="19994586" y="5389850"/>
            <a:ext cx="3320400" cy="2800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CONSTRUCCIÓN DE LA AV. EL RINCÓN DESDE LA AV. BOYACÁ HASTA LA CARRERA 91 Y DE LA INTERSECCIÓN AV. EL RINCÓN POR AV. BOYACÁ Y OBRAS COMPLEMENTARIAS, EN BOGOTÁ D.C. ACUERDO 645 DE 2016, EN BOGOTÁ D.C.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20"/>
          <p:cNvSpPr/>
          <p:nvPr/>
        </p:nvSpPr>
        <p:spPr>
          <a:xfrm>
            <a:off x="1600200" y="3272731"/>
            <a:ext cx="20974199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CONSTRUCCIÓN PARA LA ADECUACIÓN AL SISTEMA TRANSMILENIO DE LA AVENIDA CONGRESO EUCARÍSTICO (CARRERA 68) DESDE LA CARRERA 9 HASTA LA AUTOPISTA SUR Y OBRAS COMPLEMENTARIAS EN BOGOTÁ, D.C.”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8" name="Google Shape;508;p20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17230" y="4632513"/>
            <a:ext cx="4347146" cy="4237916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20"/>
          <p:cNvSpPr txBox="1"/>
          <p:nvPr/>
        </p:nvSpPr>
        <p:spPr>
          <a:xfrm>
            <a:off x="14026239" y="8737123"/>
            <a:ext cx="3454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CONTRATO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 IDU-1636-2020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EN EJECUCIÓN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20"/>
          <p:cNvSpPr txBox="1"/>
          <p:nvPr/>
        </p:nvSpPr>
        <p:spPr>
          <a:xfrm>
            <a:off x="14026239" y="5311327"/>
            <a:ext cx="3135000" cy="2985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ACTUALIZACIÓN, </a:t>
            </a:r>
            <a:r>
              <a:rPr lang="en-US"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AJUSTES Y COMPLEMENTACIÓN DE DISEÑOS Y CONSTRUCCIÓN DE LAS OBRAS DE UN (1) PUENTE VEHICULAR EN LA CALLE 129C ENTRE CARRERAS 99A Y 100A, SOBRE EL BRAZO DEL HUMEDAL JUAN AMARILLO, EN BOGOTÁ D.C</a:t>
            </a:r>
            <a:r>
              <a:rPr lang="en-US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1"/>
          <p:cNvSpPr txBox="1"/>
          <p:nvPr/>
        </p:nvSpPr>
        <p:spPr>
          <a:xfrm>
            <a:off x="2095346" y="712426"/>
            <a:ext cx="97920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3900"/>
              <a:buFont typeface="Arial Black"/>
              <a:buNone/>
            </a:pPr>
            <a:r>
              <a:rPr lang="en-US" sz="3900" b="1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PROYECTOS FUTUROS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3900"/>
              <a:buFont typeface="Arial Black"/>
              <a:buNone/>
            </a:pPr>
            <a:r>
              <a:rPr lang="en-US" sz="3900" b="1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LOCALIDAD SUBA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6" name="Google Shape;516;p21" descr="image4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1416" y="1829129"/>
            <a:ext cx="1202784" cy="191353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21"/>
          <p:cNvSpPr txBox="1"/>
          <p:nvPr/>
        </p:nvSpPr>
        <p:spPr>
          <a:xfrm>
            <a:off x="706607" y="3603173"/>
            <a:ext cx="22303200" cy="11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 DE DESARROLLO ECONÓMICO, SOCIAL, AMBIENTAL Y DE OBRAS PÚBLICAS DEL DISTRITO CAPITAL 2020-2024 “UN NUEVO CONTRATO SOCIAL Y AMBIENTAL PARA LA BOGOTÁ DEL SIGLO XXI  - Artículo 19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8" name="Google Shape;518;p21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3994" y="5875064"/>
            <a:ext cx="2435680" cy="2374477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21"/>
          <p:cNvSpPr txBox="1"/>
          <p:nvPr/>
        </p:nvSpPr>
        <p:spPr>
          <a:xfrm>
            <a:off x="2405180" y="6280352"/>
            <a:ext cx="1549500" cy="15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Arial"/>
              <a:buNone/>
            </a:pPr>
            <a:r>
              <a:rPr lang="en-US" sz="9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9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21"/>
          <p:cNvSpPr txBox="1"/>
          <p:nvPr/>
        </p:nvSpPr>
        <p:spPr>
          <a:xfrm>
            <a:off x="4840859" y="6418897"/>
            <a:ext cx="112182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Avenida La Sirena entre el Canal Córdoba y la Av. Paseo de Los Libertadores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21"/>
          <p:cNvSpPr/>
          <p:nvPr/>
        </p:nvSpPr>
        <p:spPr>
          <a:xfrm>
            <a:off x="4732851" y="6121445"/>
            <a:ext cx="11623800" cy="1688100"/>
          </a:xfrm>
          <a:prstGeom prst="rect">
            <a:avLst/>
          </a:prstGeom>
          <a:noFill/>
          <a:ln w="38100" cap="flat" cmpd="sng">
            <a:solidFill>
              <a:srgbClr val="535353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2" name="Google Shape;522;p21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535594" y="9083485"/>
            <a:ext cx="2435680" cy="2374477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21"/>
          <p:cNvSpPr txBox="1"/>
          <p:nvPr/>
        </p:nvSpPr>
        <p:spPr>
          <a:xfrm>
            <a:off x="19016780" y="9488773"/>
            <a:ext cx="1549500" cy="15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Arial"/>
              <a:buNone/>
            </a:pPr>
            <a:r>
              <a:rPr lang="en-US" sz="9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9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21"/>
          <p:cNvSpPr txBox="1"/>
          <p:nvPr/>
        </p:nvSpPr>
        <p:spPr>
          <a:xfrm>
            <a:off x="6614808" y="9786225"/>
            <a:ext cx="112182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Avenida de la Sirena, calle 153 (calzada Costado Sur), desde Canal Córdoba hasta Avenida Boyacá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21"/>
          <p:cNvSpPr/>
          <p:nvPr/>
        </p:nvSpPr>
        <p:spPr>
          <a:xfrm>
            <a:off x="6506800" y="9488773"/>
            <a:ext cx="11623800" cy="1688100"/>
          </a:xfrm>
          <a:prstGeom prst="rect">
            <a:avLst/>
          </a:prstGeom>
          <a:noFill/>
          <a:ln w="38100" cap="flat" cmpd="sng">
            <a:solidFill>
              <a:srgbClr val="535353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22"/>
          <p:cNvSpPr txBox="1"/>
          <p:nvPr/>
        </p:nvSpPr>
        <p:spPr>
          <a:xfrm>
            <a:off x="1958675" y="2340071"/>
            <a:ext cx="7465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4. Inversión</a:t>
            </a:r>
            <a:endParaRPr sz="8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531" name="Google Shape;531;p22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22" descr="image8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56" y="1875027"/>
            <a:ext cx="1573723" cy="1573723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22"/>
          <p:cNvSpPr txBox="1"/>
          <p:nvPr/>
        </p:nvSpPr>
        <p:spPr>
          <a:xfrm>
            <a:off x="982592" y="4140490"/>
            <a:ext cx="6941700" cy="12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inversión total ejecutada para la Localidad de Puente Aranda asciende al monto de:</a:t>
            </a:r>
            <a:endParaRPr sz="48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534" name="Google Shape;534;p22"/>
          <p:cNvGraphicFramePr/>
          <p:nvPr/>
        </p:nvGraphicFramePr>
        <p:xfrm>
          <a:off x="13932569" y="1498414"/>
          <a:ext cx="9480875" cy="4654075"/>
        </p:xfrm>
        <a:graphic>
          <a:graphicData uri="http://schemas.openxmlformats.org/drawingml/2006/table">
            <a:tbl>
              <a:tblPr>
                <a:noFill/>
                <a:tableStyleId>{1CE737DB-CE21-48BD-BD3E-34437E3B2719}</a:tableStyleId>
              </a:tblPr>
              <a:tblGrid>
                <a:gridCol w="262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48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69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endParaRPr sz="2600" u="none" strike="noStrike" cap="non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-US" sz="2600" b="1" u="none" strike="noStrike" cap="none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PROGRAMA</a:t>
                      </a:r>
                      <a:endParaRPr sz="2600" b="1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-US" sz="2600" b="1" u="none" strike="noStrike" cap="none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INVERSIÓN</a:t>
                      </a:r>
                      <a:endParaRPr sz="2600" b="1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endParaRPr sz="2600" u="none" strike="noStrike" cap="non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-US" sz="2600" b="1" u="none" strike="noStrike" cap="non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NIÑAS Y NIÑOS PRIMERO</a:t>
                      </a:r>
                      <a:endParaRPr sz="2600" b="1" u="none" strike="noStrike" cap="non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-US" sz="2600" b="1" u="none" strike="noStrike" cap="non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$58.815.324</a:t>
                      </a:r>
                      <a:endParaRPr sz="2600" b="1" u="none" strike="noStrike" cap="non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5100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endParaRPr sz="2600" u="none" strike="noStrike" cap="non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-US" sz="2600" b="1" u="none" strike="noStrike" cap="non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SEÑALIZACIÓN</a:t>
                      </a:r>
                      <a:endParaRPr sz="2600" b="1" u="none" strike="noStrike" cap="non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-US" sz="2600" b="1" u="none" strike="noStrike" cap="non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$183.512.336</a:t>
                      </a:r>
                      <a:endParaRPr sz="2600" b="1" u="none" strike="noStrike" cap="non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510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-US" sz="2600" b="1" u="none" strike="noStrike" cap="non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GESTIÓN Y CONTROL</a:t>
                      </a:r>
                      <a:endParaRPr sz="2600" b="1" u="none" strike="noStrike" cap="non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-US" sz="2600" b="1" u="none" strike="noStrike" cap="non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$14.716.604.246</a:t>
                      </a:r>
                      <a:endParaRPr sz="2600" b="1" u="none" strike="noStrike" cap="non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35" name="Google Shape;535;p22" descr="image5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17088" y="1932430"/>
            <a:ext cx="2531941" cy="1600241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22"/>
          <p:cNvSpPr txBox="1"/>
          <p:nvPr/>
        </p:nvSpPr>
        <p:spPr>
          <a:xfrm>
            <a:off x="982592" y="6578890"/>
            <a:ext cx="6941700" cy="8832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$14.958.931.906</a:t>
            </a:r>
            <a:endParaRPr sz="48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37" name="Google Shape;537;p22" descr="image6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35229" y="4140490"/>
            <a:ext cx="1913800" cy="1913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22"/>
          <p:cNvPicPr preferRelativeResize="0"/>
          <p:nvPr/>
        </p:nvPicPr>
        <p:blipFill rotWithShape="1">
          <a:blip r:embed="rId7">
            <a:alphaModFix/>
          </a:blip>
          <a:srcRect l="3267" t="3053" r="2941" b="16824"/>
          <a:stretch/>
        </p:blipFill>
        <p:spPr>
          <a:xfrm>
            <a:off x="9986209" y="6661874"/>
            <a:ext cx="8470232" cy="6689558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30"/>
          <p:cNvSpPr txBox="1"/>
          <p:nvPr/>
        </p:nvSpPr>
        <p:spPr>
          <a:xfrm>
            <a:off x="2095346" y="712426"/>
            <a:ext cx="97920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3900"/>
              <a:buFont typeface="Arial Black"/>
              <a:buNone/>
            </a:pPr>
            <a:r>
              <a:rPr lang="en-US" sz="3900" b="1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CAMPAÑAS PEDAGÓGICAS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3900"/>
              <a:buFont typeface="Arial Black"/>
              <a:buNone/>
            </a:pPr>
            <a:r>
              <a:rPr lang="en-US" sz="3900" b="1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LOCALIDAD DE SUBA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4" name="Google Shape;544;p30" descr="image4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1416" y="1829129"/>
            <a:ext cx="1202784" cy="191353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30"/>
          <p:cNvSpPr txBox="1"/>
          <p:nvPr/>
        </p:nvSpPr>
        <p:spPr>
          <a:xfrm>
            <a:off x="1718276" y="5665074"/>
            <a:ext cx="4968000" cy="16641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00" tIns="71400" rIns="71400" bIns="7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TOTAL DE CAMPAÑAS REALIZADAS</a:t>
            </a:r>
            <a:endParaRPr sz="32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46" name="Google Shape;546;p30"/>
          <p:cNvSpPr txBox="1"/>
          <p:nvPr/>
        </p:nvSpPr>
        <p:spPr>
          <a:xfrm>
            <a:off x="1808174" y="10770477"/>
            <a:ext cx="4968000" cy="16641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00" tIns="71400" rIns="71400" bIns="7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CAMPAÑAS REALIZADAS EN SUBA</a:t>
            </a:r>
            <a:endParaRPr sz="32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47" name="Google Shape;547;p30"/>
          <p:cNvSpPr txBox="1"/>
          <p:nvPr/>
        </p:nvSpPr>
        <p:spPr>
          <a:xfrm>
            <a:off x="2968908" y="4030527"/>
            <a:ext cx="2559300" cy="109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00" tIns="71400" rIns="71400" bIns="7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 Black"/>
              <a:buNone/>
            </a:pPr>
            <a:r>
              <a:rPr lang="en-US" sz="4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370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30"/>
          <p:cNvSpPr txBox="1"/>
          <p:nvPr/>
        </p:nvSpPr>
        <p:spPr>
          <a:xfrm>
            <a:off x="2880278" y="9178515"/>
            <a:ext cx="2559300" cy="88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 Black"/>
              <a:buNone/>
            </a:pPr>
            <a:r>
              <a:rPr lang="en-US" sz="4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36</a:t>
            </a:r>
            <a:endParaRPr sz="48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49" name="Google Shape;549;p30"/>
          <p:cNvSpPr txBox="1"/>
          <p:nvPr/>
        </p:nvSpPr>
        <p:spPr>
          <a:xfrm>
            <a:off x="2652923" y="10124417"/>
            <a:ext cx="2918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9,7%</a:t>
            </a:r>
            <a:endParaRPr sz="32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550" name="Google Shape;550;p30" descr="image67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98614" y="7570744"/>
            <a:ext cx="1827317" cy="1578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30" descr="Atributo De Aire Puede Ventilador Vector De Icono De Línea De ..."/>
          <p:cNvPicPr preferRelativeResize="0"/>
          <p:nvPr/>
        </p:nvPicPr>
        <p:blipFill rotWithShape="1">
          <a:blip r:embed="rId5">
            <a:alphaModFix/>
          </a:blip>
          <a:srcRect l="14746" t="9221" r="17704" b="24004"/>
          <a:stretch/>
        </p:blipFill>
        <p:spPr>
          <a:xfrm>
            <a:off x="3415426" y="2180370"/>
            <a:ext cx="1827300" cy="1806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30" descr="https://lh6.googleusercontent.com/bdYRvND-q-orYEqvCckmGVY3WcGySxYTgs1wiX7W0Bvk7_Mk8UVh9THN8a7dKfMielJQJJdPW7_4vE-LUbCKIFpHzuzZ1OkniSvAJ1LG03x74ofEBHQ7KQkDy9I_V8GIar6_sAc"/>
          <p:cNvPicPr preferRelativeResize="0"/>
          <p:nvPr/>
        </p:nvPicPr>
        <p:blipFill rotWithShape="1">
          <a:blip r:embed="rId6">
            <a:alphaModFix/>
          </a:blip>
          <a:srcRect b="15845"/>
          <a:stretch/>
        </p:blipFill>
        <p:spPr>
          <a:xfrm>
            <a:off x="8586589" y="8211580"/>
            <a:ext cx="7092786" cy="4485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30" descr="E:\lpuerto\Desktop\INFORMES MENSUALES\INFORMES 2020\7. JULIO 2020\3. DAVID SERNA\Registro Fotográfico\2_07_2020 Campaña con ciclistas\2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285241" y="7570744"/>
            <a:ext cx="7372030" cy="4070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30" descr="E:\lpuerto\Desktop\INFORMES MENSUALES\INFORMES 2020\7. JULIO 2020\1. MARCELA RIVERA\REGISTRO FOTOGRAFICO\17_07_2020_CALLE 127 CON CRA 70G\4_Campaña ciclistas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292141" y="1829129"/>
            <a:ext cx="4691773" cy="6001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30"/>
          <p:cNvPicPr preferRelativeResize="0"/>
          <p:nvPr/>
        </p:nvPicPr>
        <p:blipFill rotWithShape="1">
          <a:blip r:embed="rId9">
            <a:alphaModFix/>
          </a:blip>
          <a:srcRect l="1213" t="1047" r="2185" b="2877"/>
          <a:stretch/>
        </p:blipFill>
        <p:spPr>
          <a:xfrm>
            <a:off x="13138484" y="1058779"/>
            <a:ext cx="9864098" cy="6270395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1"/>
          <p:cNvSpPr txBox="1"/>
          <p:nvPr/>
        </p:nvSpPr>
        <p:spPr>
          <a:xfrm>
            <a:off x="2666282" y="660275"/>
            <a:ext cx="11580600" cy="10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7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GERENCIA EN VÍA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3" name="Google Shape;65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1325" y="431675"/>
            <a:ext cx="22284074" cy="11409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32"/>
          <p:cNvSpPr txBox="1"/>
          <p:nvPr/>
        </p:nvSpPr>
        <p:spPr>
          <a:xfrm>
            <a:off x="2666282" y="660275"/>
            <a:ext cx="11580600" cy="10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7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GERENCIA EN VÍA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9" name="Google Shape;65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6591" y="3359699"/>
            <a:ext cx="5286375" cy="3533775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32"/>
          <p:cNvSpPr txBox="1"/>
          <p:nvPr/>
        </p:nvSpPr>
        <p:spPr>
          <a:xfrm>
            <a:off x="3350379" y="2542000"/>
            <a:ext cx="35769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4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¿Qué es?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32"/>
          <p:cNvSpPr txBox="1"/>
          <p:nvPr/>
        </p:nvSpPr>
        <p:spPr>
          <a:xfrm>
            <a:off x="4288854" y="7696604"/>
            <a:ext cx="72864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4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Qué buscamos?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2" name="Google Shape;662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88854" y="8444066"/>
            <a:ext cx="5276850" cy="3476625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32"/>
          <p:cNvSpPr txBox="1"/>
          <p:nvPr/>
        </p:nvSpPr>
        <p:spPr>
          <a:xfrm>
            <a:off x="14451802" y="2107859"/>
            <a:ext cx="63006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4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Cómo funciona?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4" name="Google Shape;664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713142" y="2835823"/>
            <a:ext cx="10753725" cy="4581525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32"/>
          <p:cNvSpPr/>
          <p:nvPr/>
        </p:nvSpPr>
        <p:spPr>
          <a:xfrm>
            <a:off x="23007475" y="10637925"/>
            <a:ext cx="920400" cy="1025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6" name="Google Shape;666;p32"/>
          <p:cNvPicPr preferRelativeResize="0"/>
          <p:nvPr/>
        </p:nvPicPr>
        <p:blipFill rotWithShape="1">
          <a:blip r:embed="rId6">
            <a:alphaModFix/>
          </a:blip>
          <a:srcRect l="2183" r="1766" b="3463"/>
          <a:stretch/>
        </p:blipFill>
        <p:spPr>
          <a:xfrm>
            <a:off x="12007515" y="7544743"/>
            <a:ext cx="11454063" cy="447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3"/>
          <p:cNvSpPr txBox="1"/>
          <p:nvPr/>
        </p:nvSpPr>
        <p:spPr>
          <a:xfrm>
            <a:off x="1958675" y="2340071"/>
            <a:ext cx="7465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5. GESTIÓN SOCIAL</a:t>
            </a:r>
            <a:endParaRPr sz="3800" b="0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561" name="Google Shape;561;p23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23" descr="image8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56" y="1875027"/>
            <a:ext cx="1573723" cy="1573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7654" y="4239409"/>
            <a:ext cx="6502275" cy="6530900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23"/>
          <p:cNvSpPr txBox="1"/>
          <p:nvPr/>
        </p:nvSpPr>
        <p:spPr>
          <a:xfrm flipH="1">
            <a:off x="9508499" y="1604625"/>
            <a:ext cx="14342101" cy="50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Oficina de Gestión Social </a:t>
            </a:r>
            <a:r>
              <a:rPr lang="en-US" sz="40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 encarga de promover la incidencia de la participación ciudadana en los proyectos, programas y planes de la Secretaría Distrital de Movilidad, implementando estrategias que le permitan a la comunidad informarse, expresarse y organizarse alrededor de temas de Movilidad desde una perspectiva inclusiva, diferencial y de corresponsabilidad.</a:t>
            </a: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65" name="Google Shape;565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62175" y="7294366"/>
            <a:ext cx="5155233" cy="5198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243384" y="6228475"/>
            <a:ext cx="4759840" cy="46617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Google Shape;571;p24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2376" y="2712596"/>
            <a:ext cx="1202783" cy="191352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24"/>
          <p:cNvSpPr txBox="1"/>
          <p:nvPr/>
        </p:nvSpPr>
        <p:spPr>
          <a:xfrm>
            <a:off x="1622376" y="855396"/>
            <a:ext cx="12117301" cy="7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56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 OFICINA DE GESTIÓN SOCIAL</a:t>
            </a:r>
            <a:endParaRPr sz="5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73" name="Google Shape;573;p24"/>
          <p:cNvSpPr txBox="1"/>
          <p:nvPr/>
        </p:nvSpPr>
        <p:spPr>
          <a:xfrm flipH="1">
            <a:off x="1529533" y="3085849"/>
            <a:ext cx="10855200" cy="82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Centros Locales de Movilidad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Son los equipos sociales que se ubican en las 20 localidades del Distrito, cuya presencia facilita los procesos de participación a nivel local, a través de la comunicación directa con la ciudadanía, ejecución de procesos de formación, la gestión de las solicitudes en torno a temas de Movilidad y la socialización de información veraz y oportuna, entre otras acciones.</a:t>
            </a: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74" name="Google Shape;574;p24" descr="https://lh3.googleusercontent.com/pw/AM-JKLWYYa1NWcfY4YecnWn432QiE46YwaEXqc5pvDH-CCZOi-EaZMVKgL-5OEVZqZe9ePLvO3TV1yinF6vAK2iTpLvVTNkfnIeLG1nbhEOjyzdqbjCNdQbl8EAFLniKFAYDiR9LOz71uNLXZQtDja50yMGujg=w887-h665-no?authuser=0"/>
          <p:cNvPicPr preferRelativeResize="0"/>
          <p:nvPr/>
        </p:nvPicPr>
        <p:blipFill rotWithShape="1">
          <a:blip r:embed="rId4">
            <a:alphaModFix/>
          </a:blip>
          <a:srcRect t="21829" r="23655"/>
          <a:stretch/>
        </p:blipFill>
        <p:spPr>
          <a:xfrm>
            <a:off x="12773640" y="5990336"/>
            <a:ext cx="6208295" cy="4765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24" descr="https://lh3.googleusercontent.com/pw/AM-JKLX9O_0lv7EMZEbM_MkHH9yolY2KpHnXS1tsm1_X76BPHIG1aNPGZSWvPwg6mtUAItnOEmb1uOoZ0KZTHMFtFtDtRHOKPsQo-08SkWN1ZJdjevf4jkBoJwQ-bs9z_QSZDMrLNFXSjB_UZ0CVaMHePmje7Q=w499-h665-no?authuser=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370844" y="5529938"/>
            <a:ext cx="4752975" cy="633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24" descr="https://lh3.googleusercontent.com/pw/AM-JKLUYDOcYNBVNC8335mNE9Rak69W7zzFH0NFKV_Y6ZO6oIhkQlnmfmNKSh_89xaNFG5coFk9k-4v4fTXu_Ni_YoZw8uJcqSGpX5YO6Zmva3j6XyTbSgPKUIr4NWSfVtVci9uS7BDY1plr9EyQZX6MlsAIDQ=w887-h665-no?authuser=0"/>
          <p:cNvPicPr preferRelativeResize="0"/>
          <p:nvPr/>
        </p:nvPicPr>
        <p:blipFill rotWithShape="1">
          <a:blip r:embed="rId6">
            <a:alphaModFix/>
          </a:blip>
          <a:srcRect t="3434" r="3978" b="11336"/>
          <a:stretch/>
        </p:blipFill>
        <p:spPr>
          <a:xfrm>
            <a:off x="14197264" y="860007"/>
            <a:ext cx="6689557" cy="4451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25"/>
          <p:cNvSpPr txBox="1"/>
          <p:nvPr/>
        </p:nvSpPr>
        <p:spPr>
          <a:xfrm>
            <a:off x="16136575" y="4336451"/>
            <a:ext cx="74616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1200"/>
              <a:buFont typeface="Century Gothic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2" name="Google Shape;582;p25"/>
          <p:cNvSpPr/>
          <p:nvPr/>
        </p:nvSpPr>
        <p:spPr>
          <a:xfrm>
            <a:off x="942216" y="2975792"/>
            <a:ext cx="5564092" cy="2431500"/>
          </a:xfrm>
          <a:prstGeom prst="rect">
            <a:avLst/>
          </a:prstGeom>
          <a:solidFill>
            <a:srgbClr val="92D050"/>
          </a:solidFill>
          <a:ln w="9525" cap="flat" cmpd="sng">
            <a:solidFill>
              <a:srgbClr val="6CAB4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32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02060"/>
                </a:solidFill>
                <a:sym typeface="Arial"/>
              </a:rPr>
              <a:t>INFORMACIÓN/ DIVULGACIÓN Y SOCIALIZACIÓN:</a:t>
            </a:r>
            <a:endParaRPr sz="2800" b="0" i="0" u="none" strike="noStrike" cap="none" dirty="0">
              <a:solidFill>
                <a:srgbClr val="002060"/>
              </a:solidFill>
              <a:sym typeface="Arial"/>
            </a:endParaRPr>
          </a:p>
          <a:p>
            <a:pPr lvl="0">
              <a:buSzPts val="2800"/>
            </a:pPr>
            <a:r>
              <a:rPr lang="es-MX" sz="2800" dirty="0">
                <a:solidFill>
                  <a:srgbClr val="002060"/>
                </a:solidFill>
              </a:rPr>
              <a:t>TOTAL DE ACTIVIDADES:130 </a:t>
            </a:r>
          </a:p>
          <a:p>
            <a:pPr lvl="0">
              <a:buSzPts val="2800"/>
            </a:pPr>
            <a:r>
              <a:rPr lang="es-MX" sz="2800" dirty="0">
                <a:solidFill>
                  <a:srgbClr val="002060"/>
                </a:solidFill>
              </a:rPr>
              <a:t>CIUDADANOS ATENDIDOS: 611</a:t>
            </a:r>
          </a:p>
        </p:txBody>
      </p:sp>
      <p:sp>
        <p:nvSpPr>
          <p:cNvPr id="583" name="Google Shape;583;p25"/>
          <p:cNvSpPr/>
          <p:nvPr/>
        </p:nvSpPr>
        <p:spPr>
          <a:xfrm>
            <a:off x="14655625" y="9758490"/>
            <a:ext cx="5457900" cy="1508100"/>
          </a:xfrm>
          <a:prstGeom prst="rect">
            <a:avLst/>
          </a:prstGeom>
          <a:solidFill>
            <a:srgbClr val="92D050"/>
          </a:solidFill>
          <a:ln w="9525" cap="flat" cmpd="sng">
            <a:solidFill>
              <a:srgbClr val="6CAB4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32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COMISIÓN DE MOVILIDAD:</a:t>
            </a:r>
            <a:endParaRPr sz="28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ts val="2800"/>
            </a:pPr>
            <a:r>
              <a:rPr lang="es-MX" sz="2800" dirty="0">
                <a:solidFill>
                  <a:srgbClr val="002060"/>
                </a:solidFill>
              </a:rPr>
              <a:t>TOTAL DE ACTIVIDADES: 3</a:t>
            </a:r>
          </a:p>
          <a:p>
            <a:pPr lvl="0">
              <a:buSzPts val="2800"/>
            </a:pPr>
            <a:r>
              <a:rPr lang="es-MX" sz="2800" dirty="0">
                <a:solidFill>
                  <a:srgbClr val="002060"/>
                </a:solidFill>
              </a:rPr>
              <a:t>CIUDADANOS ATENDIDOS: 29</a:t>
            </a:r>
          </a:p>
        </p:txBody>
      </p:sp>
      <p:sp>
        <p:nvSpPr>
          <p:cNvPr id="584" name="Google Shape;584;p25"/>
          <p:cNvSpPr/>
          <p:nvPr/>
        </p:nvSpPr>
        <p:spPr>
          <a:xfrm>
            <a:off x="3744284" y="9758490"/>
            <a:ext cx="5785276" cy="2040787"/>
          </a:xfrm>
          <a:prstGeom prst="rect">
            <a:avLst/>
          </a:prstGeom>
          <a:solidFill>
            <a:srgbClr val="92D050"/>
          </a:solidFill>
          <a:ln w="9525" cap="flat" cmpd="sng">
            <a:solidFill>
              <a:srgbClr val="6CAB4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32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02060"/>
                </a:solidFill>
                <a:sym typeface="Arial"/>
              </a:rPr>
              <a:t>PROCESO DE FORMACIÓN PARA LA PARTICIPACIÓN:</a:t>
            </a:r>
            <a:endParaRPr sz="2800" b="0" i="0" u="none" strike="noStrike" cap="none" dirty="0">
              <a:solidFill>
                <a:srgbClr val="002060"/>
              </a:solidFill>
              <a:sym typeface="Arial"/>
            </a:endParaRPr>
          </a:p>
          <a:p>
            <a:pPr lvl="0">
              <a:buSzPts val="2800"/>
            </a:pPr>
            <a:r>
              <a:rPr lang="es-MX" sz="2800" dirty="0">
                <a:solidFill>
                  <a:srgbClr val="002060"/>
                </a:solidFill>
              </a:rPr>
              <a:t>TOTAL DE ACTIVIDADES: 16</a:t>
            </a:r>
          </a:p>
          <a:p>
            <a:pPr lvl="0">
              <a:buSzPts val="2800"/>
            </a:pPr>
            <a:r>
              <a:rPr lang="es-MX" sz="2800" dirty="0">
                <a:solidFill>
                  <a:srgbClr val="002060"/>
                </a:solidFill>
              </a:rPr>
              <a:t>CIUDADANOS ATENDIDOS: 1593</a:t>
            </a:r>
          </a:p>
        </p:txBody>
      </p:sp>
      <p:sp>
        <p:nvSpPr>
          <p:cNvPr id="585" name="Google Shape;585;p25"/>
          <p:cNvSpPr/>
          <p:nvPr/>
        </p:nvSpPr>
        <p:spPr>
          <a:xfrm>
            <a:off x="14065273" y="2158853"/>
            <a:ext cx="6039844" cy="1938900"/>
          </a:xfrm>
          <a:prstGeom prst="rect">
            <a:avLst/>
          </a:prstGeom>
          <a:solidFill>
            <a:srgbClr val="92D050"/>
          </a:solidFill>
          <a:ln w="9525" cap="flat" cmpd="sng">
            <a:solidFill>
              <a:srgbClr val="6CAB4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32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ENCUENTROS COMUNITARIOS/ REUNIONES CON CIUDADANÍA:</a:t>
            </a:r>
            <a:endParaRPr sz="28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ts val="2800"/>
            </a:pPr>
            <a:r>
              <a:rPr lang="es-MX" sz="2800" dirty="0">
                <a:solidFill>
                  <a:srgbClr val="002060"/>
                </a:solidFill>
              </a:rPr>
              <a:t>TOTAL DE ACTIVIDADES: 55</a:t>
            </a:r>
          </a:p>
          <a:p>
            <a:pPr lvl="0">
              <a:buSzPts val="2800"/>
            </a:pPr>
            <a:r>
              <a:rPr lang="es-MX" sz="2800" dirty="0">
                <a:solidFill>
                  <a:srgbClr val="002060"/>
                </a:solidFill>
              </a:rPr>
              <a:t>CIUDADANOS ATENDIDOS: 371 </a:t>
            </a:r>
          </a:p>
        </p:txBody>
      </p:sp>
      <p:sp>
        <p:nvSpPr>
          <p:cNvPr id="590" name="Google Shape;590;p25"/>
          <p:cNvSpPr/>
          <p:nvPr/>
        </p:nvSpPr>
        <p:spPr>
          <a:xfrm>
            <a:off x="16401948" y="6103950"/>
            <a:ext cx="5624293" cy="1648341"/>
          </a:xfrm>
          <a:prstGeom prst="rect">
            <a:avLst/>
          </a:prstGeom>
          <a:solidFill>
            <a:srgbClr val="92D050"/>
          </a:solidFill>
          <a:ln w="9525" cap="flat" cmpd="sng">
            <a:solidFill>
              <a:srgbClr val="6CAB4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REUNIONES INTERINSTITUCIONALES:</a:t>
            </a:r>
            <a:endParaRPr sz="28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ts val="2800"/>
            </a:pPr>
            <a:r>
              <a:rPr lang="en-US" sz="2800" dirty="0">
                <a:solidFill>
                  <a:srgbClr val="002060"/>
                </a:solidFill>
              </a:rPr>
              <a:t>TOTAL DE ACTIVIDADES: 246</a:t>
            </a:r>
            <a:endParaRPr sz="28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25"/>
          <p:cNvSpPr/>
          <p:nvPr/>
        </p:nvSpPr>
        <p:spPr>
          <a:xfrm>
            <a:off x="1046887" y="6928121"/>
            <a:ext cx="5459421" cy="1508100"/>
          </a:xfrm>
          <a:prstGeom prst="rect">
            <a:avLst/>
          </a:prstGeom>
          <a:solidFill>
            <a:srgbClr val="92D050"/>
          </a:solidFill>
          <a:ln w="9525" cap="flat" cmpd="sng">
            <a:solidFill>
              <a:srgbClr val="6CAB4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32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02060"/>
                </a:solidFill>
                <a:sym typeface="Arial"/>
              </a:rPr>
              <a:t>RECORRIDOS:</a:t>
            </a:r>
            <a:endParaRPr sz="2800" b="0" i="0" u="none" strike="noStrike" cap="none" dirty="0">
              <a:solidFill>
                <a:srgbClr val="002060"/>
              </a:solidFill>
              <a:sym typeface="Arial"/>
            </a:endParaRPr>
          </a:p>
          <a:p>
            <a:pPr lvl="0">
              <a:buSzPts val="2800"/>
            </a:pPr>
            <a:r>
              <a:rPr lang="es-MX" sz="2800" dirty="0">
                <a:solidFill>
                  <a:srgbClr val="002060"/>
                </a:solidFill>
              </a:rPr>
              <a:t>TOTAL DE ACTIVIDADES: 31</a:t>
            </a:r>
          </a:p>
          <a:p>
            <a:pPr lvl="0">
              <a:buSzPts val="2800"/>
            </a:pPr>
            <a:r>
              <a:rPr lang="es-MX" sz="2800" dirty="0">
                <a:solidFill>
                  <a:srgbClr val="002060"/>
                </a:solidFill>
              </a:rPr>
              <a:t>CIUDADANOS ATENDIDOS: 19</a:t>
            </a:r>
          </a:p>
        </p:txBody>
      </p:sp>
      <p:sp>
        <p:nvSpPr>
          <p:cNvPr id="594" name="Google Shape;594;p25"/>
          <p:cNvSpPr/>
          <p:nvPr/>
        </p:nvSpPr>
        <p:spPr>
          <a:xfrm>
            <a:off x="7681026" y="4803045"/>
            <a:ext cx="6616524" cy="2971092"/>
          </a:xfrm>
          <a:prstGeom prst="ellipse">
            <a:avLst/>
          </a:prstGeom>
          <a:solidFill>
            <a:srgbClr val="212A5B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25"/>
          <p:cNvSpPr txBox="1"/>
          <p:nvPr/>
        </p:nvSpPr>
        <p:spPr>
          <a:xfrm>
            <a:off x="8826253" y="5503781"/>
            <a:ext cx="471148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PLAN INSTITUCIONAL DE PARTICIPACIÓN (PIP) 2020</a:t>
            </a:r>
            <a:endParaRPr sz="32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25"/>
          <p:cNvSpPr txBox="1"/>
          <p:nvPr/>
        </p:nvSpPr>
        <p:spPr>
          <a:xfrm>
            <a:off x="1622376" y="855396"/>
            <a:ext cx="12117301" cy="7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56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 OFICINA DE GESTIÓN SOCIAL</a:t>
            </a:r>
            <a:endParaRPr sz="5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cxnSp>
        <p:nvCxnSpPr>
          <p:cNvPr id="4" name="Conector angular 3"/>
          <p:cNvCxnSpPr>
            <a:stCxn id="594" idx="0"/>
            <a:endCxn id="582" idx="3"/>
          </p:cNvCxnSpPr>
          <p:nvPr/>
        </p:nvCxnSpPr>
        <p:spPr>
          <a:xfrm rot="16200000" flipV="1">
            <a:off x="8442047" y="2255804"/>
            <a:ext cx="611503" cy="448298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angular 5"/>
          <p:cNvCxnSpPr>
            <a:stCxn id="594" idx="7"/>
            <a:endCxn id="585" idx="1"/>
          </p:cNvCxnSpPr>
          <p:nvPr/>
        </p:nvCxnSpPr>
        <p:spPr>
          <a:xfrm rot="5400000" flipH="1" flipV="1">
            <a:off x="12642003" y="3814882"/>
            <a:ext cx="2109848" cy="73669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angular 9"/>
          <p:cNvCxnSpPr>
            <a:stCxn id="594" idx="2"/>
            <a:endCxn id="591" idx="3"/>
          </p:cNvCxnSpPr>
          <p:nvPr/>
        </p:nvCxnSpPr>
        <p:spPr>
          <a:xfrm rot="10800000" flipV="1">
            <a:off x="6506308" y="6288591"/>
            <a:ext cx="1174718" cy="139358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angular 11"/>
          <p:cNvCxnSpPr>
            <a:stCxn id="594" idx="3"/>
            <a:endCxn id="584" idx="0"/>
          </p:cNvCxnSpPr>
          <p:nvPr/>
        </p:nvCxnSpPr>
        <p:spPr>
          <a:xfrm rot="5400000">
            <a:off x="6433729" y="7542224"/>
            <a:ext cx="2419459" cy="201307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angular 13"/>
          <p:cNvCxnSpPr>
            <a:stCxn id="594" idx="6"/>
            <a:endCxn id="590" idx="1"/>
          </p:cNvCxnSpPr>
          <p:nvPr/>
        </p:nvCxnSpPr>
        <p:spPr>
          <a:xfrm>
            <a:off x="14297550" y="6288591"/>
            <a:ext cx="2104398" cy="63953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angular 15"/>
          <p:cNvCxnSpPr>
            <a:stCxn id="594" idx="4"/>
            <a:endCxn id="583" idx="0"/>
          </p:cNvCxnSpPr>
          <p:nvPr/>
        </p:nvCxnSpPr>
        <p:spPr>
          <a:xfrm rot="16200000" flipH="1">
            <a:off x="13194755" y="5568669"/>
            <a:ext cx="1984353" cy="639528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Google Shape;603;p26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3682" y="2388032"/>
            <a:ext cx="1202783" cy="191352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26"/>
          <p:cNvSpPr txBox="1"/>
          <p:nvPr/>
        </p:nvSpPr>
        <p:spPr>
          <a:xfrm>
            <a:off x="1493682" y="1168980"/>
            <a:ext cx="19259399" cy="83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60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 ACTIVIDADES DESTACADAS EN SUBA</a:t>
            </a:r>
            <a:endParaRPr sz="60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05" name="Google Shape;605;p26"/>
          <p:cNvSpPr txBox="1"/>
          <p:nvPr/>
        </p:nvSpPr>
        <p:spPr>
          <a:xfrm>
            <a:off x="14258072" y="5901056"/>
            <a:ext cx="8819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JORNADAS DE REGISTRO DE BICICLETAS </a:t>
            </a: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6" name="Google Shape;606;p26"/>
          <p:cNvSpPr/>
          <p:nvPr/>
        </p:nvSpPr>
        <p:spPr>
          <a:xfrm>
            <a:off x="13578867" y="4921038"/>
            <a:ext cx="550500" cy="422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85623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26"/>
          <p:cNvSpPr/>
          <p:nvPr/>
        </p:nvSpPr>
        <p:spPr>
          <a:xfrm>
            <a:off x="13618347" y="6063813"/>
            <a:ext cx="550500" cy="422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85623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26"/>
          <p:cNvSpPr txBox="1"/>
          <p:nvPr/>
        </p:nvSpPr>
        <p:spPr>
          <a:xfrm>
            <a:off x="14314139" y="4653330"/>
            <a:ext cx="73509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INSTALACIÓN CONSEJO LOCAL DE LA BICICLETA </a:t>
            </a: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9" name="Google Shape;609;p26"/>
          <p:cNvSpPr txBox="1"/>
          <p:nvPr/>
        </p:nvSpPr>
        <p:spPr>
          <a:xfrm>
            <a:off x="14314139" y="6958105"/>
            <a:ext cx="8346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FESTIVAL DE LA BICICLETA</a:t>
            </a:r>
            <a:endParaRPr sz="32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0" name="Google Shape;610;p26"/>
          <p:cNvSpPr txBox="1"/>
          <p:nvPr/>
        </p:nvSpPr>
        <p:spPr>
          <a:xfrm>
            <a:off x="14314139" y="8042938"/>
            <a:ext cx="72339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GRAN TRASNOCHÓN BICILEGAL</a:t>
            </a:r>
            <a:endParaRPr sz="32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1" name="Google Shape;611;p26"/>
          <p:cNvSpPr/>
          <p:nvPr/>
        </p:nvSpPr>
        <p:spPr>
          <a:xfrm>
            <a:off x="13655145" y="7088274"/>
            <a:ext cx="550500" cy="422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85623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26"/>
          <p:cNvSpPr/>
          <p:nvPr/>
        </p:nvSpPr>
        <p:spPr>
          <a:xfrm>
            <a:off x="13686023" y="8116769"/>
            <a:ext cx="550500" cy="422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85623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26"/>
          <p:cNvSpPr/>
          <p:nvPr/>
        </p:nvSpPr>
        <p:spPr>
          <a:xfrm>
            <a:off x="20410155" y="18933795"/>
            <a:ext cx="962100" cy="722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85623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4" name="Google Shape;614;p26" descr="https://lh3.googleusercontent.com/pw/AM-JKLXgL5lXCR3Q0AJ-pJwDYhriCzBKrZBFtPQAuOZmM4puX3t7xjWrILL8zZQ4oFxv0uUGyQUo-mI16i8hY65iKerk5O0wsk1HhqAjajYg0fU5sRqrHatfO6_01jm71b2DdAuIasfJF9yjFZmHmLe_-nMgQg=w887-h665-no?authuser=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9047" y="7818769"/>
            <a:ext cx="6218237" cy="4661926"/>
          </a:xfrm>
          <a:prstGeom prst="rect">
            <a:avLst/>
          </a:prstGeom>
          <a:noFill/>
          <a:ln w="9525" cap="flat" cmpd="sng">
            <a:solidFill>
              <a:srgbClr val="46464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15" name="Google Shape;615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92534" y="7818769"/>
            <a:ext cx="6218239" cy="4661926"/>
          </a:xfrm>
          <a:prstGeom prst="rect">
            <a:avLst/>
          </a:prstGeom>
          <a:noFill/>
          <a:ln w="9525" cap="flat" cmpd="sng">
            <a:solidFill>
              <a:srgbClr val="46464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16" name="Google Shape;616;p26" descr="https://lh3.googleusercontent.com/pw/AM-JKLWr-u1kY0hfXGDMl92DbqlZcs_FS9JbDtHoYEvg5sQfQe81-T_awyhkuLfwL3HDz3t9_0K3KfrlP-sJJnKIa6eteJH-f59ZHbTOjAzaUV8l8PJ0qqhUjAXUOtBFcoulmnNxmE9bi949DDQleBM4HPJ0wA=w887-h665-no?authuser=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9047" y="2830812"/>
            <a:ext cx="6237612" cy="4676452"/>
          </a:xfrm>
          <a:prstGeom prst="rect">
            <a:avLst/>
          </a:prstGeom>
          <a:noFill/>
          <a:ln w="9525" cap="flat" cmpd="sng">
            <a:solidFill>
              <a:srgbClr val="46464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17" name="Google Shape;617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49782" y="2829224"/>
            <a:ext cx="6255442" cy="4689818"/>
          </a:xfrm>
          <a:prstGeom prst="rect">
            <a:avLst/>
          </a:prstGeom>
          <a:noFill/>
          <a:ln w="9525" cap="flat" cmpd="sng">
            <a:solidFill>
              <a:srgbClr val="46464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89075" y="2972400"/>
            <a:ext cx="19121377" cy="833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8688" y="2972388"/>
            <a:ext cx="1295400" cy="113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24384000" cy="2155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2079075"/>
            <a:ext cx="24384000" cy="32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"/>
          <p:cNvSpPr txBox="1"/>
          <p:nvPr/>
        </p:nvSpPr>
        <p:spPr>
          <a:xfrm>
            <a:off x="8897250" y="569625"/>
            <a:ext cx="7827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REGLAS DE JUEGO</a:t>
            </a:r>
            <a:endParaRPr sz="60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3" name="Google Shape;183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2500" y="4675350"/>
            <a:ext cx="142875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7250" y="6316813"/>
            <a:ext cx="1419225" cy="14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7250" y="8376513"/>
            <a:ext cx="1419225" cy="14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22988" y="10221338"/>
            <a:ext cx="1247775" cy="124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7"/>
          <p:cNvSpPr txBox="1">
            <a:spLocks noGrp="1"/>
          </p:cNvSpPr>
          <p:nvPr>
            <p:ph type="title"/>
          </p:nvPr>
        </p:nvSpPr>
        <p:spPr>
          <a:xfrm>
            <a:off x="1368478" y="471977"/>
            <a:ext cx="17701499" cy="20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2592"/>
              <a:buNone/>
            </a:pPr>
            <a:r>
              <a:rPr lang="en-US" sz="4800" b="0" dirty="0">
                <a:solidFill>
                  <a:schemeClr val="lt1"/>
                </a:solidFill>
              </a:rPr>
              <a:t>TRANSPARENCA Y ACCESO A LA INFORMACIÓN </a:t>
            </a:r>
            <a:br>
              <a:rPr lang="en-US" sz="4800" b="0" dirty="0">
                <a:solidFill>
                  <a:schemeClr val="lt1"/>
                </a:solidFill>
              </a:rPr>
            </a:br>
            <a:r>
              <a:rPr lang="en-US" sz="4800" b="0" dirty="0">
                <a:solidFill>
                  <a:schemeClr val="lt1"/>
                </a:solidFill>
              </a:rPr>
              <a:t>Y</a:t>
            </a:r>
            <a:br>
              <a:rPr lang="en-US" sz="4800" b="0" dirty="0">
                <a:solidFill>
                  <a:schemeClr val="lt1"/>
                </a:solidFill>
              </a:rPr>
            </a:br>
            <a:r>
              <a:rPr lang="en-US" sz="4800" b="0" dirty="0">
                <a:solidFill>
                  <a:schemeClr val="lt1"/>
                </a:solidFill>
              </a:rPr>
              <a:t>ANTICORRUPCIÓN Y ATENCIÓN AL CIUDADANO</a:t>
            </a:r>
            <a:endParaRPr sz="4800" b="0" dirty="0">
              <a:solidFill>
                <a:schemeClr val="lt1"/>
              </a:solidFill>
            </a:endParaRPr>
          </a:p>
        </p:txBody>
      </p:sp>
      <p:sp>
        <p:nvSpPr>
          <p:cNvPr id="624" name="Google Shape;624;p27"/>
          <p:cNvSpPr/>
          <p:nvPr/>
        </p:nvSpPr>
        <p:spPr>
          <a:xfrm>
            <a:off x="2378350" y="2400756"/>
            <a:ext cx="15755400" cy="228300"/>
          </a:xfrm>
          <a:prstGeom prst="rect">
            <a:avLst/>
          </a:prstGeom>
          <a:solidFill>
            <a:srgbClr val="C1D300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p27"/>
          <p:cNvSpPr txBox="1"/>
          <p:nvPr/>
        </p:nvSpPr>
        <p:spPr>
          <a:xfrm>
            <a:off x="1442000" y="12557150"/>
            <a:ext cx="176280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4C531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Rendición de cuentas locales</a:t>
            </a:r>
            <a:endParaRPr sz="3600" b="0" i="0" u="none" strike="noStrike" cap="none">
              <a:solidFill>
                <a:srgbClr val="4C531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6" name="Picture 2" descr="https://lh5.googleusercontent.com/mUKcNirtJtixkJI09U48cnnSqhRzLO0DjSgY4D3brci4gVR16-wo8wXXQ9pBfw1ya7RDxWFvFh8_NvjBXPwDgCVcrnvIWbYQS1Y-wbLDNgh7WVgYMuxxWYDlW6JKKcmoziG9X_o=s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93" y="626866"/>
            <a:ext cx="23307693" cy="1265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33"/>
          <p:cNvGrpSpPr/>
          <p:nvPr/>
        </p:nvGrpSpPr>
        <p:grpSpPr>
          <a:xfrm>
            <a:off x="3440629" y="5128021"/>
            <a:ext cx="17502741" cy="1568886"/>
            <a:chOff x="0" y="0"/>
            <a:chExt cx="17502741" cy="1568885"/>
          </a:xfrm>
        </p:grpSpPr>
        <p:pic>
          <p:nvPicPr>
            <p:cNvPr id="672" name="Google Shape;672;p33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153002"/>
              <a:ext cx="7956813" cy="12628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3" name="Google Shape;673;p33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737121" y="0"/>
              <a:ext cx="7765620" cy="156888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"/>
          <p:cNvSpPr txBox="1"/>
          <p:nvPr/>
        </p:nvSpPr>
        <p:spPr>
          <a:xfrm rot="-5400000">
            <a:off x="-2953898" y="5991629"/>
            <a:ext cx="11275359" cy="1731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0"/>
              <a:buFont typeface="Arial Black"/>
              <a:buNone/>
            </a:pPr>
            <a:r>
              <a:rPr lang="en-US" sz="130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CONTENIDO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4"/>
          <p:cNvSpPr txBox="1"/>
          <p:nvPr/>
        </p:nvSpPr>
        <p:spPr>
          <a:xfrm>
            <a:off x="9008200" y="2661025"/>
            <a:ext cx="11584200" cy="778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1371600" marR="0" lvl="0" indent="-469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AutoNum type="arabicPeriod"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0" indent="-469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AutoNum type="arabicPeriod"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¿Qué es la rendición de cuentas?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0" indent="-469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AutoNum type="arabicPeriod"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Acciones y datos de la SDM Puente Aranda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0" marR="0" lvl="1" indent="-469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AutoNum type="arabicPeriod"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Siniestralidad </a:t>
            </a:r>
            <a:endParaRPr sz="3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0" marR="0" lvl="1" indent="-469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AutoNum type="arabicPeriod"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Bicicleta y Peatón</a:t>
            </a:r>
            <a:endParaRPr sz="3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0" marR="0" lvl="1" indent="-469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AutoNum type="arabicPeriod"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Acciones de la SGV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0" marR="0" lvl="1" indent="-469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AutoNum type="arabicPeriod"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 Colegio en Bici - ACB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0" marR="0" lvl="1" indent="-469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AutoNum type="arabicPeriod"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Señalización 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0" marR="0" lvl="1" indent="-469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AutoNum type="arabicPeriod"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Semaforización 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0" marR="0" lvl="1" indent="-469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AutoNum type="arabicPeriod"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Control de Tránsito 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0" marR="0" lvl="1" indent="-469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AutoNum type="arabicPeriod"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Planes de Manejo de Tránsito PMT</a:t>
            </a:r>
            <a:endParaRPr sz="3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0" indent="-469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AutoNum type="arabicPeriod"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Inversión </a:t>
            </a:r>
            <a:endParaRPr sz="3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0" indent="-469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AutoNum type="arabicPeriod"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Gestión Social</a:t>
            </a:r>
            <a:endParaRPr sz="3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4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6956" y="5042422"/>
            <a:ext cx="3111500" cy="311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4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583422" y="3633375"/>
            <a:ext cx="1409048" cy="1409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4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409153" y="4938682"/>
            <a:ext cx="1593859" cy="1495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4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768895" y="7956245"/>
            <a:ext cx="2519326" cy="1593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4" descr="Image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750170" y="9852679"/>
            <a:ext cx="1856368" cy="1495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4" descr="Image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658925" y="6434474"/>
            <a:ext cx="1771773" cy="1595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5"/>
          <p:cNvSpPr txBox="1"/>
          <p:nvPr/>
        </p:nvSpPr>
        <p:spPr>
          <a:xfrm>
            <a:off x="2796873" y="2492475"/>
            <a:ext cx="5620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lang="en-US" sz="4600" b="0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1. Agenda</a:t>
            </a:r>
            <a:endParaRPr sz="1600" b="0" i="0" u="none" strike="noStrike" cap="none" dirty="0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04" name="Google Shape;204;p5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5" descr="image8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0550" y="4112885"/>
            <a:ext cx="5134600" cy="47887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374323"/>
              </p:ext>
            </p:extLst>
          </p:nvPr>
        </p:nvGraphicFramePr>
        <p:xfrm>
          <a:off x="9450680" y="1037492"/>
          <a:ext cx="14429228" cy="10955215"/>
        </p:xfrm>
        <a:graphic>
          <a:graphicData uri="http://schemas.openxmlformats.org/drawingml/2006/table">
            <a:tbl>
              <a:tblPr firstRow="1" firstCol="1" bandRow="1"/>
              <a:tblGrid>
                <a:gridCol w="3597572">
                  <a:extLst>
                    <a:ext uri="{9D8B030D-6E8A-4147-A177-3AD203B41FA5}">
                      <a16:colId xmlns:a16="http://schemas.microsoft.com/office/drawing/2014/main" val="1170685565"/>
                    </a:ext>
                  </a:extLst>
                </a:gridCol>
                <a:gridCol w="5731850">
                  <a:extLst>
                    <a:ext uri="{9D8B030D-6E8A-4147-A177-3AD203B41FA5}">
                      <a16:colId xmlns:a16="http://schemas.microsoft.com/office/drawing/2014/main" val="1762590762"/>
                    </a:ext>
                  </a:extLst>
                </a:gridCol>
                <a:gridCol w="5099806">
                  <a:extLst>
                    <a:ext uri="{9D8B030D-6E8A-4147-A177-3AD203B41FA5}">
                      <a16:colId xmlns:a16="http://schemas.microsoft.com/office/drawing/2014/main" val="2790352301"/>
                    </a:ext>
                  </a:extLst>
                </a:gridCol>
              </a:tblGrid>
              <a:tr h="76033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b="1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Hora</a:t>
                      </a:r>
                      <a:endParaRPr lang="es-MX" sz="3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b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Actividad</a:t>
                      </a:r>
                      <a:endParaRPr lang="es-MX" sz="32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b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Expositor</a:t>
                      </a:r>
                      <a:endParaRPr lang="es-MX" sz="32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3898570"/>
                  </a:ext>
                </a:extLst>
              </a:tr>
              <a:tr h="1638192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b="1" dirty="0">
                          <a:solidFill>
                            <a:srgbClr val="22294A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02:30 p.m. -02:35 p.m.</a:t>
                      </a:r>
                      <a:endParaRPr lang="es-MX" sz="3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rgbClr val="22294A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Bienvenida y apertura de la Audiencia</a:t>
                      </a:r>
                      <a:endParaRPr lang="es-MX" sz="3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CO" sz="2400">
                          <a:solidFill>
                            <a:srgbClr val="22294A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Valentina Acuña</a:t>
                      </a:r>
                      <a:r>
                        <a:rPr lang="es-ES" sz="2400">
                          <a:solidFill>
                            <a:srgbClr val="22294A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Subdirectora de Transporte Privado -</a:t>
                      </a:r>
                      <a:r>
                        <a:rPr lang="es-CO" sz="2400">
                          <a:solidFill>
                            <a:srgbClr val="22294A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Secretaría Distrital de Movilidad-SDM</a:t>
                      </a:r>
                      <a:endParaRPr lang="es-MX" sz="32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5618637"/>
                  </a:ext>
                </a:extLst>
              </a:tr>
              <a:tr h="1102489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b="1">
                          <a:solidFill>
                            <a:srgbClr val="22294A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02:35 p.m. -02:40 p.m.</a:t>
                      </a:r>
                      <a:endParaRPr lang="es-MX" sz="32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rgbClr val="22294A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Presentación de la agenda y funcionarios</a:t>
                      </a:r>
                      <a:endParaRPr lang="es-MX" sz="3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CO" sz="2400">
                          <a:solidFill>
                            <a:srgbClr val="22294A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Adriana Iza Certuche</a:t>
                      </a:r>
                      <a:r>
                        <a:rPr lang="es-ES" sz="2400">
                          <a:solidFill>
                            <a:srgbClr val="22294A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Jefe Oficina de Gestión Social </a:t>
                      </a:r>
                      <a:endParaRPr lang="es-MX" sz="32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127840"/>
                  </a:ext>
                </a:extLst>
              </a:tr>
              <a:tr h="921093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b="1">
                          <a:solidFill>
                            <a:srgbClr val="22294A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02:40 p.m. – 02:45 p.m.</a:t>
                      </a:r>
                      <a:endParaRPr lang="es-MX" sz="32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rgbClr val="22294A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Qué es la Rendición de Cuentas</a:t>
                      </a:r>
                      <a:endParaRPr lang="es-MX" sz="3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solidFill>
                            <a:srgbClr val="22294A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Carolina Vargas Ramírez, Oficina de Gestión Social</a:t>
                      </a:r>
                      <a:endParaRPr lang="es-MX" sz="32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0195136"/>
                  </a:ext>
                </a:extLst>
              </a:tr>
              <a:tr h="1381641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b="1">
                          <a:solidFill>
                            <a:srgbClr val="22294A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02:45 p.m. – 03:05 p.m.</a:t>
                      </a:r>
                      <a:endParaRPr lang="es-MX" sz="32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rgbClr val="22294A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Presentación de Gestión 2020 – Secretaría Distrital de Movilidad. </a:t>
                      </a:r>
                      <a:endParaRPr lang="es-MX" sz="3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solidFill>
                            <a:srgbClr val="22294A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Ing. Gerardo Cortés, Gerente de zona; Isabel Soto, Gestora Local-Centro Local de Movilidad-CLM</a:t>
                      </a:r>
                      <a:endParaRPr lang="es-MX" sz="32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4523464"/>
                  </a:ext>
                </a:extLst>
              </a:tr>
              <a:tr h="921093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b="1">
                          <a:solidFill>
                            <a:srgbClr val="22294A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03:05 p.m. – 03:20 p.m.</a:t>
                      </a:r>
                      <a:endParaRPr lang="es-MX" sz="32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rgbClr val="22294A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Presentación de Gestión 2020 – Instituto de Desarrollo Urbano-IDU</a:t>
                      </a:r>
                      <a:endParaRPr lang="es-MX" sz="3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solidFill>
                            <a:srgbClr val="22294A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Luigui Castro, Gestor social</a:t>
                      </a:r>
                      <a:endParaRPr lang="es-MX" sz="32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9393505"/>
                  </a:ext>
                </a:extLst>
              </a:tr>
              <a:tr h="921093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b="1">
                          <a:solidFill>
                            <a:srgbClr val="22294A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03:20 p.m. – 03:35 p.m.</a:t>
                      </a:r>
                      <a:endParaRPr lang="es-MX" sz="32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rgbClr val="22294A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Presentación de Gestión 2020 – Transmilenio</a:t>
                      </a:r>
                      <a:endParaRPr lang="es-MX" sz="3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rgbClr val="22294A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Claudia Mahecha, Gestora social</a:t>
                      </a:r>
                      <a:endParaRPr lang="es-MX" sz="3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925423"/>
                  </a:ext>
                </a:extLst>
              </a:tr>
              <a:tr h="1006542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b="1">
                          <a:solidFill>
                            <a:srgbClr val="22294A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03:35 p.m. – 03:50 p.m.</a:t>
                      </a:r>
                      <a:endParaRPr lang="es-MX" sz="32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rgbClr val="22294A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Presentación de Gestión 2020 – Unidad de Mantenimiento Vial-UMV</a:t>
                      </a:r>
                      <a:endParaRPr lang="es-MX" sz="3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rgbClr val="22294A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Andrea del Pilar Zambrano, Profesional UMV</a:t>
                      </a:r>
                      <a:endParaRPr lang="es-MX" sz="3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9608642"/>
                  </a:ext>
                </a:extLst>
              </a:tr>
              <a:tr h="1381641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b="1">
                          <a:solidFill>
                            <a:srgbClr val="22294A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03:50 p.m. – 04:45 p.m.</a:t>
                      </a:r>
                      <a:endParaRPr lang="es-MX" sz="32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rgbClr val="22294A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Retroalimentación: Preguntas y respuestas entre los participantes y las entidades del Sector.</a:t>
                      </a:r>
                      <a:endParaRPr lang="es-MX" sz="3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rgbClr val="22294A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Carolina Vargas, Oficina de Gestión Social</a:t>
                      </a:r>
                      <a:endParaRPr lang="es-MX" sz="3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8214415"/>
                  </a:ext>
                </a:extLst>
              </a:tr>
              <a:tr h="921093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b="1">
                          <a:solidFill>
                            <a:srgbClr val="22294A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04:45 p.m. – 05:00p.m.</a:t>
                      </a:r>
                      <a:endParaRPr lang="es-MX" sz="32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solidFill>
                            <a:srgbClr val="22294A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Cierre: Concurso de conocimiento y evaluación.</a:t>
                      </a:r>
                      <a:endParaRPr lang="es-MX" sz="32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rgbClr val="22294A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Carolina Vargas, Oficina de Gestión Social</a:t>
                      </a:r>
                      <a:endParaRPr lang="es-MX" sz="3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92488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6"/>
          <p:cNvSpPr txBox="1"/>
          <p:nvPr/>
        </p:nvSpPr>
        <p:spPr>
          <a:xfrm>
            <a:off x="2540525" y="2340075"/>
            <a:ext cx="61821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 Black"/>
              <a:buNone/>
            </a:pPr>
            <a:r>
              <a:rPr lang="en-US" sz="3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 ¿QUÉ ES LA RENDICIÓN DE CUENTAS?</a:t>
            </a:r>
            <a:endParaRPr sz="1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13" name="Google Shape;213;p6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9388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6" descr="image8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550" y="2055475"/>
            <a:ext cx="1812375" cy="1690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6"/>
          <p:cNvPicPr preferRelativeResize="0"/>
          <p:nvPr/>
        </p:nvPicPr>
        <p:blipFill rotWithShape="1">
          <a:blip r:embed="rId5">
            <a:alphaModFix/>
          </a:blip>
          <a:srcRect l="37156" t="24111" r="29070" b="44407"/>
          <a:stretch/>
        </p:blipFill>
        <p:spPr>
          <a:xfrm>
            <a:off x="2045302" y="4352576"/>
            <a:ext cx="4616452" cy="24194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6" name="Google Shape;216;p6"/>
          <p:cNvPicPr preferRelativeResize="0"/>
          <p:nvPr/>
        </p:nvPicPr>
        <p:blipFill rotWithShape="1">
          <a:blip r:embed="rId6">
            <a:alphaModFix/>
          </a:blip>
          <a:srcRect l="40951" t="27344" r="29637" b="31248"/>
          <a:stretch/>
        </p:blipFill>
        <p:spPr>
          <a:xfrm>
            <a:off x="2045300" y="6858000"/>
            <a:ext cx="4616452" cy="390607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6"/>
          <p:cNvSpPr txBox="1"/>
          <p:nvPr/>
        </p:nvSpPr>
        <p:spPr>
          <a:xfrm>
            <a:off x="9886950" y="2325275"/>
            <a:ext cx="13982100" cy="84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1" i="1" u="sng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</a:t>
            </a:r>
            <a:r>
              <a:rPr lang="en-US" sz="3600" b="1" i="1" u="sng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proceso</a:t>
            </a:r>
            <a:r>
              <a:rPr lang="en-US" sz="3600" b="1" i="1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conformado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conjunto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normas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procedimientos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metodologías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estructuras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prácticas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resultados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mediante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cuales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las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entidades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la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administración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pública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del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nivel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nacional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territorial y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servidores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informan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explican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dan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conocer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resultados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gestión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ciudadanos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la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sociedad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civil,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otras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entidades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públicas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a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organismos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control, a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partir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3600" b="1" i="1" u="sng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n-US" sz="3600" b="1" i="1" u="sng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promoción</a:t>
            </a:r>
            <a:r>
              <a:rPr lang="en-US" sz="3600" b="1" i="1" u="sng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del </a:t>
            </a:r>
            <a:r>
              <a:rPr lang="en-US" sz="3600" b="1" i="1" u="sng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diálogo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(</a:t>
            </a:r>
            <a:r>
              <a:rPr lang="en-US" sz="3600" b="1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Ley 1757 de 2015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endParaRPr sz="3600" b="0" i="0" u="none" strike="noStrike" cap="none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También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sz="1400" b="0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Char char="-"/>
            </a:pP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expresión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control social</a:t>
            </a:r>
            <a:endParaRPr sz="1400" b="0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Char char="-"/>
            </a:pP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proceso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que se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basa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interrelación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del Estado con la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ciudadanía</a:t>
            </a:r>
            <a:endParaRPr sz="1400" b="0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Char char="-"/>
            </a:pP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capacidad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como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organismo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responder a la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ciudadanía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sobre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compromisos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asumidos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400" b="0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7"/>
          <p:cNvSpPr txBox="1"/>
          <p:nvPr/>
        </p:nvSpPr>
        <p:spPr>
          <a:xfrm>
            <a:off x="2442125" y="2492475"/>
            <a:ext cx="5975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lang="en-US" sz="46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3.1. Siniestralidad</a:t>
            </a:r>
            <a:endParaRPr sz="1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23" name="Google Shape;223;p7"/>
          <p:cNvSpPr txBox="1"/>
          <p:nvPr/>
        </p:nvSpPr>
        <p:spPr>
          <a:xfrm>
            <a:off x="414150" y="6981511"/>
            <a:ext cx="8130600" cy="4133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siniestralidad en la localidad se concentra principalmente en:</a:t>
            </a:r>
            <a:endParaRPr/>
          </a:p>
          <a:p>
            <a:pPr marL="457200" marR="0" lvl="0" indent="-3810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entury Gothic"/>
              <a:buChar char="-"/>
            </a:pPr>
            <a:r>
              <a:rPr lang="en-US" sz="24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Avenida Suba con Avenida Ciudad de Cali</a:t>
            </a:r>
            <a:endParaRPr/>
          </a:p>
          <a:p>
            <a:pPr marL="457200" marR="0" lvl="0" indent="-3810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entury Gothic"/>
              <a:buChar char="-"/>
            </a:pPr>
            <a:r>
              <a:rPr lang="en-US" sz="24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Avenida Suba con Carrera 91</a:t>
            </a:r>
            <a:endParaRPr sz="24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810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entury Gothic"/>
              <a:buChar char="-"/>
            </a:pPr>
            <a:r>
              <a:rPr lang="en-US" sz="24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Avenida Boyacá con Avenida Suba</a:t>
            </a:r>
            <a:endParaRPr sz="24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810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entury Gothic"/>
              <a:buChar char="-"/>
            </a:pPr>
            <a:r>
              <a:rPr lang="en-US" sz="24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Avenida Boyacá con Calle 127 </a:t>
            </a:r>
            <a:endParaRPr/>
          </a:p>
          <a:p>
            <a:pPr marL="457200" marR="0" lvl="0" indent="-3810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entury Gothic"/>
              <a:buChar char="-"/>
            </a:pPr>
            <a:r>
              <a:rPr lang="en-US" sz="24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Autopista Norte con Calla 134 </a:t>
            </a:r>
            <a:endParaRPr/>
          </a:p>
          <a:p>
            <a:pPr marL="457200" marR="0" lvl="0" indent="-3810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entury Gothic"/>
              <a:buChar char="-"/>
            </a:pPr>
            <a:r>
              <a:rPr lang="en-US" sz="24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Autopista Norte con Calla 127 </a:t>
            </a:r>
            <a:endParaRPr/>
          </a:p>
          <a:p>
            <a:pPr marL="457200" marR="0" lvl="0" indent="-3810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entury Gothic"/>
              <a:buChar char="-"/>
            </a:pPr>
            <a:r>
              <a:rPr lang="en-US" sz="24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Autopista Norte con Calla 153</a:t>
            </a:r>
            <a:endParaRPr sz="24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4" name="Google Shape;224;p7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7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799" y="2009401"/>
            <a:ext cx="2137315" cy="125257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7"/>
          <p:cNvSpPr txBox="1"/>
          <p:nvPr/>
        </p:nvSpPr>
        <p:spPr>
          <a:xfrm>
            <a:off x="17735780" y="4147003"/>
            <a:ext cx="6417600" cy="1990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Suba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una de las localidades con excelente indicador de vidas salvadas por siniestros de tránsito en 2020, 18 vidas salvadas respecto al primer semestre de 2019.</a:t>
            </a:r>
            <a:endParaRPr sz="24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7" name="Google Shape;227;p7"/>
          <p:cNvSpPr txBox="1"/>
          <p:nvPr/>
        </p:nvSpPr>
        <p:spPr>
          <a:xfrm>
            <a:off x="414150" y="4200020"/>
            <a:ext cx="8130600" cy="2360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Visión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Cero</a:t>
            </a:r>
            <a:endParaRPr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n-US" sz="2400" b="0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Visión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Cero </a:t>
            </a:r>
            <a:r>
              <a:rPr lang="en-US" sz="2400" b="0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0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0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iniciativa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que le da un </a:t>
            </a:r>
            <a:r>
              <a:rPr lang="en-US" sz="2400" b="0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enfoque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0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ético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</a:t>
            </a:r>
            <a:r>
              <a:rPr lang="en-US" sz="2400" b="0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seguridad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vial </a:t>
            </a:r>
            <a:r>
              <a:rPr lang="en-US" sz="2400" b="0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buscando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0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reducir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cero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 </a:t>
            </a:r>
            <a:r>
              <a:rPr lang="en-US" sz="2400" b="0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número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2400" b="0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víctimas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fatales o </a:t>
            </a:r>
            <a:r>
              <a:rPr lang="en-US" sz="2400" b="0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heridos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graves de </a:t>
            </a:r>
            <a:r>
              <a:rPr lang="en-US" sz="2400" b="0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siniestros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0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viales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2400" b="0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8" name="Google Shape;22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68869" y="906700"/>
            <a:ext cx="8494720" cy="1179485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7"/>
          <p:cNvSpPr txBox="1"/>
          <p:nvPr/>
        </p:nvSpPr>
        <p:spPr>
          <a:xfrm>
            <a:off x="16250653" y="13427241"/>
            <a:ext cx="8133347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Fuente: SIGAT II, Secretaría Distrital de Movilidad (Información preliminar susceptible a cambios por mejoras en las bases de datos)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735780" y="906699"/>
            <a:ext cx="6521312" cy="3405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7"/>
          <p:cNvPicPr preferRelativeResize="0"/>
          <p:nvPr/>
        </p:nvPicPr>
        <p:blipFill rotWithShape="1">
          <a:blip r:embed="rId7">
            <a:alphaModFix/>
          </a:blip>
          <a:srcRect l="1563" t="1285" r="6699"/>
          <a:stretch/>
        </p:blipFill>
        <p:spPr>
          <a:xfrm>
            <a:off x="17935073" y="6062475"/>
            <a:ext cx="5743073" cy="7345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8"/>
          <p:cNvSpPr txBox="1"/>
          <p:nvPr/>
        </p:nvSpPr>
        <p:spPr>
          <a:xfrm>
            <a:off x="1960683" y="831625"/>
            <a:ext cx="6662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3.1. Siniestralidad</a:t>
            </a:r>
            <a:endParaRPr sz="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7" name="Google Shape;237;p8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2133" y="1951536"/>
            <a:ext cx="1202783" cy="191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 descr="image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68305" y="1642536"/>
            <a:ext cx="10496935" cy="28721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8"/>
          <p:cNvSpPr/>
          <p:nvPr/>
        </p:nvSpPr>
        <p:spPr>
          <a:xfrm>
            <a:off x="8632280" y="965149"/>
            <a:ext cx="10645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000"/>
              <a:buFont typeface="Century Gothic"/>
              <a:buNone/>
            </a:pPr>
            <a:r>
              <a:rPr lang="en-US" sz="3000" b="0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Análisis del: </a:t>
            </a:r>
            <a:r>
              <a:rPr lang="en-US" sz="30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01 de enero al 31 de diciembre de 2020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0" name="Google Shape;240;p8" descr="image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68305" y="864060"/>
            <a:ext cx="10496935" cy="28722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8"/>
          <p:cNvSpPr txBox="1"/>
          <p:nvPr/>
        </p:nvSpPr>
        <p:spPr>
          <a:xfrm>
            <a:off x="0" y="11497925"/>
            <a:ext cx="15434700" cy="14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Notas: </a:t>
            </a:r>
            <a:endParaRPr sz="1500" b="0" i="0" u="none" strike="noStrike" cap="none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Año 2020 datos preliminares, susceptibles de modificación.</a:t>
            </a:r>
            <a:endParaRPr sz="1500" b="0" i="0" u="none" strike="noStrike" cap="none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Los datos de siniestralidad vial son obtenidos del Sistema de Información Geográfica de Accidentes de Tránsito de Bogotá – SIGAT, incluye los siniestros viales con reporte a la Seccional de Tránsito y Transporte de la Policía Metropolitana de Bogotá y con diligenciamiento de IPAT (Informe Policial de Accidentes de Tránsito) conforme lo establecido en la Resolución 11268 de 2012 del Ministerio de Transporte</a:t>
            </a:r>
            <a:endParaRPr sz="1500" b="0" i="0" u="none" strike="noStrike" cap="none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2" name="Google Shape;242;p8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52049" y="8795261"/>
            <a:ext cx="1732194" cy="156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8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3322" y="8505274"/>
            <a:ext cx="2531397" cy="148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8"/>
          <p:cNvSpPr txBox="1"/>
          <p:nvPr/>
        </p:nvSpPr>
        <p:spPr>
          <a:xfrm>
            <a:off x="3708361" y="9383222"/>
            <a:ext cx="8202902" cy="882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Se ubica en el 3 lugar con 2064 siniestros viales lo que equivale al 9,09% de los siniestros de la ciudad</a:t>
            </a:r>
            <a:endParaRPr sz="2000" b="0" i="0" u="none" strike="noStrike" cap="none">
              <a:solidFill>
                <a:srgbClr val="0527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45" name="Google Shape;245;p8"/>
          <p:cNvSpPr txBox="1"/>
          <p:nvPr/>
        </p:nvSpPr>
        <p:spPr>
          <a:xfrm>
            <a:off x="14699069" y="9337056"/>
            <a:ext cx="9398052" cy="882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Se ubica en el 15° lugar con 24 siniestros viales con víctimas fatales.</a:t>
            </a:r>
            <a:endParaRPr sz="2000" b="0" i="0" u="none" strike="noStrike" cap="none">
              <a:solidFill>
                <a:srgbClr val="0527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46" name="Google Shape;246;p8"/>
          <p:cNvSpPr txBox="1"/>
          <p:nvPr/>
        </p:nvSpPr>
        <p:spPr>
          <a:xfrm>
            <a:off x="20806022" y="3601404"/>
            <a:ext cx="3291099" cy="1252241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En 2020 el 1% de los siniestros tuvieron víctimas fatales</a:t>
            </a:r>
            <a:endParaRPr sz="2000" b="0" i="0" u="none" strike="noStrike" cap="none">
              <a:solidFill>
                <a:srgbClr val="0527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47" name="Google Shape;247;p8"/>
          <p:cNvSpPr txBox="1"/>
          <p:nvPr/>
        </p:nvSpPr>
        <p:spPr>
          <a:xfrm>
            <a:off x="20815495" y="5184919"/>
            <a:ext cx="3281626" cy="882909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Ocurrió un siniestro grave cada 11 horas</a:t>
            </a:r>
            <a:endParaRPr sz="2000" b="0" i="0" u="none" strike="noStrike" cap="none">
              <a:solidFill>
                <a:srgbClr val="0527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48" name="Google Shape;248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4696" y="2223189"/>
            <a:ext cx="11388942" cy="5810453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8"/>
          <p:cNvSpPr txBox="1"/>
          <p:nvPr/>
        </p:nvSpPr>
        <p:spPr>
          <a:xfrm>
            <a:off x="20815495" y="6400655"/>
            <a:ext cx="3281626" cy="1252241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Ocurrió un siniestro con muertes cada 15 días</a:t>
            </a:r>
            <a:endParaRPr sz="2000" b="0" i="0" u="none" strike="noStrike" cap="none">
              <a:solidFill>
                <a:srgbClr val="0527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50" name="Google Shape;250;p8"/>
          <p:cNvSpPr/>
          <p:nvPr/>
        </p:nvSpPr>
        <p:spPr>
          <a:xfrm>
            <a:off x="2204006" y="3238807"/>
            <a:ext cx="659509" cy="347481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8"/>
          <p:cNvSpPr txBox="1"/>
          <p:nvPr/>
        </p:nvSpPr>
        <p:spPr>
          <a:xfrm>
            <a:off x="2204007" y="3494103"/>
            <a:ext cx="97497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2060"/>
                </a:solidFill>
                <a:latin typeface="Arial Black"/>
                <a:ea typeface="Arial Black"/>
                <a:cs typeface="Arial Black"/>
                <a:sym typeface="Arial Black"/>
              </a:rPr>
              <a:t>2.064</a:t>
            </a:r>
            <a:endParaRPr sz="1400" b="0" i="0" u="none" strike="noStrike" cap="none">
              <a:solidFill>
                <a:srgbClr val="00206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52" name="Google Shape;252;p8"/>
          <p:cNvPicPr preferRelativeResize="0"/>
          <p:nvPr/>
        </p:nvPicPr>
        <p:blipFill rotWithShape="1">
          <a:blip r:embed="rId8">
            <a:alphaModFix/>
          </a:blip>
          <a:srcRect t="1044"/>
          <a:stretch/>
        </p:blipFill>
        <p:spPr>
          <a:xfrm>
            <a:off x="11676154" y="2189747"/>
            <a:ext cx="9040616" cy="5788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9"/>
          <p:cNvSpPr txBox="1"/>
          <p:nvPr/>
        </p:nvSpPr>
        <p:spPr>
          <a:xfrm>
            <a:off x="2129124" y="831625"/>
            <a:ext cx="6662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3.1. Siniestralidad</a:t>
            </a:r>
            <a:endParaRPr sz="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" name="Google Shape;258;p9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2133" y="1951536"/>
            <a:ext cx="1202783" cy="191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9" descr="image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68305" y="1642536"/>
            <a:ext cx="10496935" cy="28721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9"/>
          <p:cNvSpPr/>
          <p:nvPr/>
        </p:nvSpPr>
        <p:spPr>
          <a:xfrm>
            <a:off x="8632280" y="965149"/>
            <a:ext cx="10645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000"/>
              <a:buFont typeface="Century Gothic"/>
              <a:buNone/>
            </a:pPr>
            <a:r>
              <a:rPr lang="en-US" sz="3000" b="0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Análisis del: </a:t>
            </a:r>
            <a:r>
              <a:rPr lang="en-US" sz="30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01 de enero al 31 de diciembre de 2020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1" name="Google Shape;261;p9" descr="image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68305" y="864060"/>
            <a:ext cx="10496935" cy="28722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9"/>
          <p:cNvSpPr txBox="1"/>
          <p:nvPr/>
        </p:nvSpPr>
        <p:spPr>
          <a:xfrm>
            <a:off x="0" y="11497925"/>
            <a:ext cx="15434700" cy="14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Notas: </a:t>
            </a:r>
            <a:endParaRPr sz="1500" b="0" i="0" u="none" strike="noStrike" cap="none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Año 2020 datos preliminares, susceptibles de modificación.</a:t>
            </a:r>
            <a:endParaRPr sz="1500" b="0" i="0" u="none" strike="noStrike" cap="none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Los datos de siniestralidad vial son obtenidos del Sistema de Información Geográfica de Accidentes de Tránsito de Bogotá – SIGAT, incluye los siniestros viales con reporte a la Seccional de Tránsito y Transporte de la Policía Metropolitana de Bogotá y con diligenciamiento de IPAT (Informe Policial de Accidentes de Tránsito) conforme lo establecido en la Resolución 11268 de 2012 del Ministerio de Transporte</a:t>
            </a:r>
            <a:endParaRPr sz="1500" b="0" i="0" u="none" strike="noStrike" cap="none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3" name="Google Shape;263;p9"/>
          <p:cNvSpPr/>
          <p:nvPr/>
        </p:nvSpPr>
        <p:spPr>
          <a:xfrm>
            <a:off x="6042775" y="7794400"/>
            <a:ext cx="2196000" cy="12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7200"/>
              <a:buFont typeface="Century Gothic"/>
              <a:buNone/>
            </a:pPr>
            <a:r>
              <a:rPr lang="en-US" sz="72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89%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Google Shape;264;p9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108202">
            <a:off x="9761479" y="7790453"/>
            <a:ext cx="2364531" cy="2679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9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8550" y="7652537"/>
            <a:ext cx="4034350" cy="2364288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9"/>
          <p:cNvSpPr/>
          <p:nvPr/>
        </p:nvSpPr>
        <p:spPr>
          <a:xfrm>
            <a:off x="5103900" y="9055000"/>
            <a:ext cx="41697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los Siniestros viales son Choques</a:t>
            </a:r>
            <a:endParaRPr sz="2400" b="1" i="0" u="none" strike="noStrike" cap="none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7" name="Google Shape;267;p9"/>
          <p:cNvSpPr/>
          <p:nvPr/>
        </p:nvSpPr>
        <p:spPr>
          <a:xfrm>
            <a:off x="12957649" y="8023000"/>
            <a:ext cx="2196000" cy="12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7200"/>
              <a:buFont typeface="Century Gothic"/>
              <a:buNone/>
            </a:pPr>
            <a:r>
              <a:rPr lang="en-US" sz="72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36%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9"/>
          <p:cNvSpPr/>
          <p:nvPr/>
        </p:nvSpPr>
        <p:spPr>
          <a:xfrm>
            <a:off x="19606469" y="7984842"/>
            <a:ext cx="2196000" cy="12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7200"/>
              <a:buFont typeface="Century Gothic"/>
              <a:buNone/>
            </a:pPr>
            <a:r>
              <a:rPr lang="en-US" sz="72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34%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9"/>
          <p:cNvSpPr/>
          <p:nvPr/>
        </p:nvSpPr>
        <p:spPr>
          <a:xfrm>
            <a:off x="11840562" y="9208230"/>
            <a:ext cx="41697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las víctimas fatales son Motociclistas  </a:t>
            </a:r>
            <a:endParaRPr sz="2400" b="1" i="0" u="none" strike="noStrike" cap="none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0" name="Google Shape;270;p9"/>
          <p:cNvSpPr/>
          <p:nvPr/>
        </p:nvSpPr>
        <p:spPr>
          <a:xfrm>
            <a:off x="18619619" y="9283600"/>
            <a:ext cx="41697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las víctimas lesionadas son Motociclistas  </a:t>
            </a:r>
            <a:endParaRPr sz="2400" b="1" i="0" u="none" strike="noStrike" cap="none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71" name="Google Shape;271;p9"/>
          <p:cNvPicPr preferRelativeResize="0"/>
          <p:nvPr/>
        </p:nvPicPr>
        <p:blipFill rotWithShape="1">
          <a:blip r:embed="rId7">
            <a:alphaModFix/>
          </a:blip>
          <a:srcRect l="1599" t="5557" r="4739" b="3022"/>
          <a:stretch/>
        </p:blipFill>
        <p:spPr>
          <a:xfrm>
            <a:off x="297646" y="2237873"/>
            <a:ext cx="6376593" cy="4524927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2" name="Google Shape;272;p9"/>
          <p:cNvPicPr preferRelativeResize="0"/>
          <p:nvPr/>
        </p:nvPicPr>
        <p:blipFill rotWithShape="1">
          <a:blip r:embed="rId8">
            <a:alphaModFix/>
          </a:blip>
          <a:srcRect l="9148" t="3756" r="10750" b="6118"/>
          <a:stretch/>
        </p:blipFill>
        <p:spPr>
          <a:xfrm>
            <a:off x="6818367" y="2231041"/>
            <a:ext cx="5746728" cy="4524927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3" name="Google Shape;273;p9"/>
          <p:cNvPicPr preferRelativeResize="0"/>
          <p:nvPr/>
        </p:nvPicPr>
        <p:blipFill rotWithShape="1">
          <a:blip r:embed="rId9">
            <a:alphaModFix/>
          </a:blip>
          <a:srcRect l="10656" t="4323" r="8130" b="3770"/>
          <a:stretch/>
        </p:blipFill>
        <p:spPr>
          <a:xfrm>
            <a:off x="12671404" y="2237873"/>
            <a:ext cx="5702742" cy="4524927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4" name="Google Shape;274;p9"/>
          <p:cNvPicPr preferRelativeResize="0"/>
          <p:nvPr/>
        </p:nvPicPr>
        <p:blipFill rotWithShape="1">
          <a:blip r:embed="rId10">
            <a:alphaModFix/>
          </a:blip>
          <a:srcRect l="6666" t="2817" r="7866" b="6511"/>
          <a:stretch/>
        </p:blipFill>
        <p:spPr>
          <a:xfrm>
            <a:off x="18480455" y="2206958"/>
            <a:ext cx="5664923" cy="4548989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5" name="Google Shape;275;p9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108202">
            <a:off x="16626100" y="7715091"/>
            <a:ext cx="2364531" cy="26798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Gerencia en Vía">
      <a:dk1>
        <a:srgbClr val="22294A"/>
      </a:dk1>
      <a:lt1>
        <a:srgbClr val="FFFFFF"/>
      </a:lt1>
      <a:dk2>
        <a:srgbClr val="5E5E5E"/>
      </a:dk2>
      <a:lt2>
        <a:srgbClr val="D5D5D5"/>
      </a:lt2>
      <a:accent1>
        <a:srgbClr val="171C3C"/>
      </a:accent1>
      <a:accent2>
        <a:srgbClr val="B8D101"/>
      </a:accent2>
      <a:accent3>
        <a:srgbClr val="D2D2D2"/>
      </a:accent3>
      <a:accent4>
        <a:srgbClr val="247B76"/>
      </a:accent4>
      <a:accent5>
        <a:srgbClr val="EED403"/>
      </a:accent5>
      <a:accent6>
        <a:srgbClr val="8A5D8F"/>
      </a:accent6>
      <a:hlink>
        <a:srgbClr val="171C3C"/>
      </a:hlink>
      <a:folHlink>
        <a:srgbClr val="B8D10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2307</Words>
  <Application>Microsoft Office PowerPoint</Application>
  <PresentationFormat>Personalizado</PresentationFormat>
  <Paragraphs>314</Paragraphs>
  <Slides>31</Slides>
  <Notes>31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43" baseType="lpstr">
      <vt:lpstr>Verdana</vt:lpstr>
      <vt:lpstr>Arial Black</vt:lpstr>
      <vt:lpstr>Helvetica Neue Light</vt:lpstr>
      <vt:lpstr>Calibri</vt:lpstr>
      <vt:lpstr>Merriweather Sans</vt:lpstr>
      <vt:lpstr>Arial</vt:lpstr>
      <vt:lpstr>Helvetica Neue</vt:lpstr>
      <vt:lpstr>Century Gothic</vt:lpstr>
      <vt:lpstr>Times New Roman</vt:lpstr>
      <vt:lpstr>Courier New</vt:lpstr>
      <vt:lpstr>Arial Rounded</vt:lpstr>
      <vt:lpstr>White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TRANSPARENCA Y ACCESO A LA INFORMACIÓN  Y ANTICORRUPCIÓN Y ATENCIÓN AL CIUDADANO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Carolina Vargas</dc:creator>
  <cp:lastModifiedBy>Camila</cp:lastModifiedBy>
  <cp:revision>4</cp:revision>
  <dcterms:modified xsi:type="dcterms:W3CDTF">2021-11-18T19:25:13Z</dcterms:modified>
</cp:coreProperties>
</file>