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  <p:sldMasterId id="2147483680" r:id="rId3"/>
    <p:sldMasterId id="2147483686" r:id="rId4"/>
  </p:sldMasterIdLst>
  <p:notesMasterIdLst>
    <p:notesMasterId r:id="rId27"/>
  </p:notesMasterIdLst>
  <p:handoutMasterIdLst>
    <p:handoutMasterId r:id="rId28"/>
  </p:handoutMasterIdLst>
  <p:sldIdLst>
    <p:sldId id="257" r:id="rId5"/>
    <p:sldId id="256" r:id="rId6"/>
    <p:sldId id="340" r:id="rId7"/>
    <p:sldId id="261" r:id="rId8"/>
    <p:sldId id="278" r:id="rId9"/>
    <p:sldId id="267" r:id="rId10"/>
    <p:sldId id="274" r:id="rId11"/>
    <p:sldId id="328" r:id="rId12"/>
    <p:sldId id="305" r:id="rId13"/>
    <p:sldId id="308" r:id="rId14"/>
    <p:sldId id="309" r:id="rId15"/>
    <p:sldId id="306" r:id="rId16"/>
    <p:sldId id="307" r:id="rId17"/>
    <p:sldId id="341" r:id="rId18"/>
    <p:sldId id="342" r:id="rId19"/>
    <p:sldId id="343" r:id="rId20"/>
    <p:sldId id="344" r:id="rId21"/>
    <p:sldId id="345" r:id="rId22"/>
    <p:sldId id="262" r:id="rId23"/>
    <p:sldId id="334" r:id="rId24"/>
    <p:sldId id="327" r:id="rId25"/>
    <p:sldId id="260" r:id="rId26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7400"/>
    <a:srgbClr val="780C53"/>
    <a:srgbClr val="BED100"/>
    <a:srgbClr val="084356"/>
    <a:srgbClr val="F74222"/>
    <a:srgbClr val="1D8A72"/>
    <a:srgbClr val="00556C"/>
    <a:srgbClr val="094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7" autoAdjust="0"/>
    <p:restoredTop sz="95701" autoAdjust="0"/>
  </p:normalViewPr>
  <p:slideViewPr>
    <p:cSldViewPr snapToGrid="0" snapToObjects="1">
      <p:cViewPr varScale="1">
        <p:scale>
          <a:sx n="36" d="100"/>
          <a:sy n="36" d="100"/>
        </p:scale>
        <p:origin x="7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66DB279-3E44-7843-8AED-95899E671E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7056A59-68A3-484B-B4F0-B11472DBE8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D4A96-E8BA-0B4F-858E-BA07104D512F}" type="datetimeFigureOut">
              <a:rPr lang="es-CO" smtClean="0"/>
              <a:t>9/08/2021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5688362-43A2-6849-BC96-967C3A1256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C985A24-660A-1D48-AAAD-6CE5EE9917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A2C58-84C5-B941-9377-D24BF989305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0460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A9385-9A8C-46C8-8DC9-C05356B4D231}" type="datetimeFigureOut">
              <a:rPr lang="es-CO" smtClean="0"/>
              <a:t>9/08/2021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3E6AB-ED99-4F29-B627-20EF04452F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1311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E6AB-ED99-4F29-B627-20EF04452FEA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04262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E6AB-ED99-4F29-B627-20EF04452FEA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7492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E6AB-ED99-4F29-B627-20EF04452FEA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71182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E6AB-ED99-4F29-B627-20EF04452FEA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3786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E6AB-ED99-4F29-B627-20EF04452FEA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2533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E6AB-ED99-4F29-B627-20EF04452FEA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7699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E6AB-ED99-4F29-B627-20EF04452FEA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669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E6AB-ED99-4F29-B627-20EF04452FEA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4645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E6AB-ED99-4F29-B627-20EF04452FEA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7665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E6AB-ED99-4F29-B627-20EF04452FEA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9816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E6AB-ED99-4F29-B627-20EF04452FEA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4481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E6AB-ED99-4F29-B627-20EF04452FEA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93891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9237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E6AB-ED99-4F29-B627-20EF04452FEA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62724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E6AB-ED99-4F29-B627-20EF04452FEA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7521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E6AB-ED99-4F29-B627-20EF04452FEA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6887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E6AB-ED99-4F29-B627-20EF04452FEA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41083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E6AB-ED99-4F29-B627-20EF04452FEA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7343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E6AB-ED99-4F29-B627-20EF04452FEA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8356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E6AB-ED99-4F29-B627-20EF04452FEA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8164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E6AB-ED99-4F29-B627-20EF04452FEA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4777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hyperlink" Target="https://twitter.com/idubogota?lang=en" TargetMode="External"/><Relationship Id="rId7" Type="http://schemas.openxmlformats.org/officeDocument/2006/relationships/hyperlink" Target="https://www.instagram.com/idubogota/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hyperlink" Target="https://www.facebook.com/IduBogota/?hc_ref=ARTLewPK_EkEJARPM14PLwBhh0-orDSl0P21c53a-mzv6WLEpyO2Qr6Dh0SvKxlNpXk&amp;fref=nf&amp;__tn__=kC-R" TargetMode="External"/><Relationship Id="rId4" Type="http://schemas.openxmlformats.org/officeDocument/2006/relationships/image" Target="../media/image6.emf"/><Relationship Id="rId9" Type="http://schemas.openxmlformats.org/officeDocument/2006/relationships/hyperlink" Target="https://www.idu.gov.co/" TargetMode="Externa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hyperlink" Target="https://twitter.com/idubogota?lang=en" TargetMode="External"/><Relationship Id="rId7" Type="http://schemas.openxmlformats.org/officeDocument/2006/relationships/hyperlink" Target="https://www.instagram.com/idubogota/" TargetMode="Externa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emf"/><Relationship Id="rId5" Type="http://schemas.openxmlformats.org/officeDocument/2006/relationships/hyperlink" Target="https://www.facebook.com/IduBogota/?hc_ref=ARTLewPK_EkEJARPM14PLwBhh0-orDSl0P21c53a-mzv6WLEpyO2Qr6Dh0SvKxlNpXk&amp;fref=nf&amp;__tn__=kC-R" TargetMode="External"/><Relationship Id="rId4" Type="http://schemas.openxmlformats.org/officeDocument/2006/relationships/image" Target="../media/image6.emf"/><Relationship Id="rId9" Type="http://schemas.openxmlformats.org/officeDocument/2006/relationships/hyperlink" Target="https://www.idu.gov.co/" TargetMode="Externa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hyperlink" Target="https://twitter.com/idubogota?lang=en" TargetMode="External"/><Relationship Id="rId7" Type="http://schemas.openxmlformats.org/officeDocument/2006/relationships/hyperlink" Target="https://www.instagram.com/idubogota/" TargetMode="External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emf"/><Relationship Id="rId5" Type="http://schemas.openxmlformats.org/officeDocument/2006/relationships/hyperlink" Target="https://www.facebook.com/IduBogota/?hc_ref=ARTLewPK_EkEJARPM14PLwBhh0-orDSl0P21c53a-mzv6WLEpyO2Qr6Dh0SvKxlNpXk&amp;fref=nf&amp;__tn__=kC-R" TargetMode="External"/><Relationship Id="rId4" Type="http://schemas.openxmlformats.org/officeDocument/2006/relationships/image" Target="../media/image6.emf"/><Relationship Id="rId9" Type="http://schemas.openxmlformats.org/officeDocument/2006/relationships/hyperlink" Target="https://www.idu.gov.co/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hyperlink" Target="https://twitter.com/idubogota?lang=en" TargetMode="External"/><Relationship Id="rId7" Type="http://schemas.openxmlformats.org/officeDocument/2006/relationships/hyperlink" Target="https://www.instagram.com/idubogota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hyperlink" Target="https://www.facebook.com/IduBogota/?hc_ref=ARTLewPK_EkEJARPM14PLwBhh0-orDSl0P21c53a-mzv6WLEpyO2Qr6Dh0SvKxlNpXk&amp;fref=nf&amp;__tn__=kC-R" TargetMode="External"/><Relationship Id="rId4" Type="http://schemas.openxmlformats.org/officeDocument/2006/relationships/image" Target="../media/image6.emf"/><Relationship Id="rId9" Type="http://schemas.openxmlformats.org/officeDocument/2006/relationships/hyperlink" Target="https://www.idu.gov.co/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D4DEFC8-1D92-0C42-93F0-269746E52F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3"/>
            <a:ext cx="24382413" cy="1371510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180736" y="5266963"/>
            <a:ext cx="13986387" cy="2651125"/>
          </a:xfrm>
          <a:prstGeom prst="rect">
            <a:avLst/>
          </a:prstGeom>
        </p:spPr>
        <p:txBody>
          <a:bodyPr anchor="ctr"/>
          <a:lstStyle>
            <a:lvl1pPr>
              <a:defRPr sz="9600" b="1">
                <a:solidFill>
                  <a:srgbClr val="094456"/>
                </a:solidFill>
                <a:latin typeface="+mn-lt"/>
              </a:defRPr>
            </a:lvl1pPr>
          </a:lstStyle>
          <a:p>
            <a:r>
              <a:rPr lang="es-ES" dirty="0"/>
              <a:t>TÍTULO DE LA </a:t>
            </a:r>
            <a:br>
              <a:rPr lang="es-ES" dirty="0"/>
            </a:br>
            <a:r>
              <a:rPr lang="es-ES" dirty="0"/>
              <a:t>PRESENTACIÓN</a:t>
            </a:r>
            <a:endParaRPr lang="es-CO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3180736" y="8141928"/>
            <a:ext cx="13986387" cy="15335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400" b="1" baseline="0">
                <a:solidFill>
                  <a:srgbClr val="1D8A72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Subtítulo si es necesario</a:t>
            </a:r>
          </a:p>
        </p:txBody>
      </p:sp>
    </p:spTree>
    <p:extLst>
      <p:ext uri="{BB962C8B-B14F-4D97-AF65-F5344CB8AC3E}">
        <p14:creationId xmlns:p14="http://schemas.microsoft.com/office/powerpoint/2010/main" val="242298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EFE921D-DD65-554D-9B72-4334C08227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7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0CCFA3EB-3EE7-204D-B7BA-DD1C087325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37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0FD19BF-92FE-4B41-B45E-765593ED0D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45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7568558-3A0B-F441-982F-95E48058E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728EE3CE-BB0B-9E42-875D-DA8582236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5406" y="4491035"/>
            <a:ext cx="16611600" cy="26511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600" b="1" baseline="0">
                <a:solidFill>
                  <a:srgbClr val="780C53"/>
                </a:solidFill>
                <a:latin typeface="+mn-lt"/>
              </a:defRPr>
            </a:lvl1pPr>
          </a:lstStyle>
          <a:p>
            <a:r>
              <a:rPr lang="es-CO" dirty="0"/>
              <a:t>¡GRACIAS!</a:t>
            </a:r>
          </a:p>
        </p:txBody>
      </p:sp>
      <p:pic>
        <p:nvPicPr>
          <p:cNvPr id="4" name="Imagen 3">
            <a:hlinkClick r:id="rId3"/>
            <a:extLst>
              <a:ext uri="{FF2B5EF4-FFF2-40B4-BE49-F238E27FC236}">
                <a16:creationId xmlns:a16="http://schemas.microsoft.com/office/drawing/2014/main" id="{5BF52F7F-8FD3-9E48-8E12-F33F20ECAC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77162" y="8025676"/>
            <a:ext cx="864926" cy="880358"/>
          </a:xfrm>
          <a:prstGeom prst="rect">
            <a:avLst/>
          </a:prstGeom>
        </p:spPr>
      </p:pic>
      <p:pic>
        <p:nvPicPr>
          <p:cNvPr id="5" name="Imagen 4">
            <a:hlinkClick r:id="rId5"/>
            <a:extLst>
              <a:ext uri="{FF2B5EF4-FFF2-40B4-BE49-F238E27FC236}">
                <a16:creationId xmlns:a16="http://schemas.microsoft.com/office/drawing/2014/main" id="{774C4FBA-0374-DB4D-8537-E705F5F0D33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947430" y="8009169"/>
            <a:ext cx="864926" cy="880358"/>
          </a:xfrm>
          <a:prstGeom prst="rect">
            <a:avLst/>
          </a:prstGeom>
        </p:spPr>
      </p:pic>
      <p:pic>
        <p:nvPicPr>
          <p:cNvPr id="6" name="Imagen 5">
            <a:hlinkClick r:id="rId7"/>
            <a:extLst>
              <a:ext uri="{FF2B5EF4-FFF2-40B4-BE49-F238E27FC236}">
                <a16:creationId xmlns:a16="http://schemas.microsoft.com/office/drawing/2014/main" id="{C9A08118-330A-6E4F-AE6F-C92FE08919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93639" y="8007178"/>
            <a:ext cx="864926" cy="88035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268397B-DD3D-5F47-9935-4D42B6E0E0B8}"/>
              </a:ext>
            </a:extLst>
          </p:cNvPr>
          <p:cNvSpPr txBox="1"/>
          <p:nvPr userDrawn="1"/>
        </p:nvSpPr>
        <p:spPr>
          <a:xfrm>
            <a:off x="11142088" y="6988898"/>
            <a:ext cx="2485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780C53"/>
                </a:solidFill>
              </a:rPr>
              <a:t>Síguenos en</a:t>
            </a:r>
            <a:r>
              <a:rPr lang="es-CO" b="1" dirty="0">
                <a:solidFill>
                  <a:srgbClr val="780C53"/>
                </a:solidFill>
              </a:rPr>
              <a:t>:  </a:t>
            </a:r>
          </a:p>
        </p:txBody>
      </p:sp>
      <p:sp>
        <p:nvSpPr>
          <p:cNvPr id="8" name="Rectángulo 7">
            <a:hlinkClick r:id="rId9"/>
            <a:extLst>
              <a:ext uri="{FF2B5EF4-FFF2-40B4-BE49-F238E27FC236}">
                <a16:creationId xmlns:a16="http://schemas.microsoft.com/office/drawing/2014/main" id="{18C744EA-3DCD-D44B-8B7A-3521C77B1576}"/>
              </a:ext>
            </a:extLst>
          </p:cNvPr>
          <p:cNvSpPr/>
          <p:nvPr userDrawn="1"/>
        </p:nvSpPr>
        <p:spPr>
          <a:xfrm>
            <a:off x="10278369" y="9240539"/>
            <a:ext cx="44019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4800" b="1" dirty="0">
                <a:solidFill>
                  <a:srgbClr val="BED100"/>
                </a:solidFill>
              </a:rPr>
              <a:t>www.idu.gov.co</a:t>
            </a:r>
          </a:p>
        </p:txBody>
      </p:sp>
    </p:spTree>
    <p:extLst>
      <p:ext uri="{BB962C8B-B14F-4D97-AF65-F5344CB8AC3E}">
        <p14:creationId xmlns:p14="http://schemas.microsoft.com/office/powerpoint/2010/main" val="1497675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ECD8176-9983-8844-8E79-F53B595C92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49523FD-D4C1-F64C-85B2-0062F7E7DD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66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12874F4-2EFC-9A4D-9B3B-BF4E592E0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9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ED3DEFC-DC5F-8247-A451-D74FD0E553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93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9E7DF19-0946-214C-8F59-0FEE959AF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C233A07-ADAD-4543-BA3E-317B9A5FF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5406" y="4491035"/>
            <a:ext cx="16611600" cy="26511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600" b="1" baseline="0">
                <a:solidFill>
                  <a:srgbClr val="094456"/>
                </a:solidFill>
                <a:latin typeface="+mn-lt"/>
              </a:defRPr>
            </a:lvl1pPr>
          </a:lstStyle>
          <a:p>
            <a:r>
              <a:rPr lang="es-CO" dirty="0"/>
              <a:t>¡GRACIAS!</a:t>
            </a:r>
          </a:p>
        </p:txBody>
      </p:sp>
      <p:pic>
        <p:nvPicPr>
          <p:cNvPr id="4" name="Imagen 3">
            <a:hlinkClick r:id="rId3"/>
            <a:extLst>
              <a:ext uri="{FF2B5EF4-FFF2-40B4-BE49-F238E27FC236}">
                <a16:creationId xmlns:a16="http://schemas.microsoft.com/office/drawing/2014/main" id="{61B59661-C487-EF42-ABAE-5422DA535D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77162" y="8025676"/>
            <a:ext cx="864926" cy="880358"/>
          </a:xfrm>
          <a:prstGeom prst="rect">
            <a:avLst/>
          </a:prstGeom>
        </p:spPr>
      </p:pic>
      <p:pic>
        <p:nvPicPr>
          <p:cNvPr id="5" name="Imagen 4">
            <a:hlinkClick r:id="rId5"/>
            <a:extLst>
              <a:ext uri="{FF2B5EF4-FFF2-40B4-BE49-F238E27FC236}">
                <a16:creationId xmlns:a16="http://schemas.microsoft.com/office/drawing/2014/main" id="{359286D7-24C2-8D41-8DAE-A6C17FE8B43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947430" y="8009169"/>
            <a:ext cx="864926" cy="880358"/>
          </a:xfrm>
          <a:prstGeom prst="rect">
            <a:avLst/>
          </a:prstGeom>
        </p:spPr>
      </p:pic>
      <p:pic>
        <p:nvPicPr>
          <p:cNvPr id="6" name="Imagen 5">
            <a:hlinkClick r:id="rId7"/>
            <a:extLst>
              <a:ext uri="{FF2B5EF4-FFF2-40B4-BE49-F238E27FC236}">
                <a16:creationId xmlns:a16="http://schemas.microsoft.com/office/drawing/2014/main" id="{28BDFD46-D0D7-5542-9DDB-40EA5A541B3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93639" y="8007178"/>
            <a:ext cx="864926" cy="88035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B314F59-6E86-224A-8A8D-41DA4B65AEFD}"/>
              </a:ext>
            </a:extLst>
          </p:cNvPr>
          <p:cNvSpPr txBox="1"/>
          <p:nvPr userDrawn="1"/>
        </p:nvSpPr>
        <p:spPr>
          <a:xfrm>
            <a:off x="11142088" y="6988898"/>
            <a:ext cx="2485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84356"/>
                </a:solidFill>
              </a:rPr>
              <a:t>Síguenos en</a:t>
            </a:r>
            <a:r>
              <a:rPr lang="es-CO" b="1" dirty="0">
                <a:solidFill>
                  <a:srgbClr val="084356"/>
                </a:solidFill>
              </a:rPr>
              <a:t>:  </a:t>
            </a:r>
          </a:p>
        </p:txBody>
      </p:sp>
      <p:sp>
        <p:nvSpPr>
          <p:cNvPr id="9" name="Rectángulo 8">
            <a:hlinkClick r:id="rId9"/>
            <a:extLst>
              <a:ext uri="{FF2B5EF4-FFF2-40B4-BE49-F238E27FC236}">
                <a16:creationId xmlns:a16="http://schemas.microsoft.com/office/drawing/2014/main" id="{2D03526A-C1F1-974F-9678-2DF9BE5FF518}"/>
              </a:ext>
            </a:extLst>
          </p:cNvPr>
          <p:cNvSpPr/>
          <p:nvPr userDrawn="1"/>
        </p:nvSpPr>
        <p:spPr>
          <a:xfrm>
            <a:off x="10278369" y="9240539"/>
            <a:ext cx="44019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4800" b="1" dirty="0">
                <a:solidFill>
                  <a:srgbClr val="BED100"/>
                </a:solidFill>
              </a:rPr>
              <a:t>www.idu.gov.co</a:t>
            </a:r>
          </a:p>
        </p:txBody>
      </p:sp>
    </p:spTree>
    <p:extLst>
      <p:ext uri="{BB962C8B-B14F-4D97-AF65-F5344CB8AC3E}">
        <p14:creationId xmlns:p14="http://schemas.microsoft.com/office/powerpoint/2010/main" val="3005701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90C795A-D096-7047-97BC-8D91C45696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6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4251605-C9A8-DC4B-B0B6-01A72D5687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885406" y="4907475"/>
            <a:ext cx="16611600" cy="2651125"/>
          </a:xfrm>
          <a:prstGeom prst="rect">
            <a:avLst/>
          </a:prstGeom>
        </p:spPr>
        <p:txBody>
          <a:bodyPr anchor="ctr"/>
          <a:lstStyle>
            <a:lvl1pPr algn="ctr">
              <a:defRPr sz="11500" b="1">
                <a:solidFill>
                  <a:srgbClr val="094456"/>
                </a:solidFill>
                <a:latin typeface="+mn-lt"/>
              </a:defRPr>
            </a:lvl1pPr>
          </a:lstStyle>
          <a:p>
            <a:r>
              <a:rPr lang="es-ES" dirty="0"/>
              <a:t>TÍTULO DEL TEMA</a:t>
            </a:r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3885406" y="7576836"/>
            <a:ext cx="16611600" cy="15155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Subtítulo si es necesario</a:t>
            </a:r>
          </a:p>
        </p:txBody>
      </p:sp>
    </p:spTree>
    <p:extLst>
      <p:ext uri="{BB962C8B-B14F-4D97-AF65-F5344CB8AC3E}">
        <p14:creationId xmlns:p14="http://schemas.microsoft.com/office/powerpoint/2010/main" val="3469884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BCE7D89-CA98-E14E-8FE5-E654E8307E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45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DB946FE-6DDB-FA43-B948-8419C6571C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76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63C2947-2C0A-134A-B510-C93ACC1D63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600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E69DB5D-6FF2-D742-9C1D-A618D0E192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17C5BC2B-994D-0949-8876-08F4C6B83D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5406" y="4491035"/>
            <a:ext cx="16611600" cy="26511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600" b="1" baseline="0">
                <a:solidFill>
                  <a:srgbClr val="FB7400"/>
                </a:solidFill>
                <a:latin typeface="+mn-lt"/>
              </a:defRPr>
            </a:lvl1pPr>
          </a:lstStyle>
          <a:p>
            <a:r>
              <a:rPr lang="es-CO" dirty="0"/>
              <a:t>¡GRACIAS!</a:t>
            </a:r>
          </a:p>
        </p:txBody>
      </p:sp>
      <p:pic>
        <p:nvPicPr>
          <p:cNvPr id="4" name="Imagen 3">
            <a:hlinkClick r:id="rId3"/>
            <a:extLst>
              <a:ext uri="{FF2B5EF4-FFF2-40B4-BE49-F238E27FC236}">
                <a16:creationId xmlns:a16="http://schemas.microsoft.com/office/drawing/2014/main" id="{D310BA4E-9A98-654B-8CFE-6AFC01E0D2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77162" y="8025676"/>
            <a:ext cx="864926" cy="880358"/>
          </a:xfrm>
          <a:prstGeom prst="rect">
            <a:avLst/>
          </a:prstGeom>
        </p:spPr>
      </p:pic>
      <p:pic>
        <p:nvPicPr>
          <p:cNvPr id="5" name="Imagen 4">
            <a:hlinkClick r:id="rId5"/>
            <a:extLst>
              <a:ext uri="{FF2B5EF4-FFF2-40B4-BE49-F238E27FC236}">
                <a16:creationId xmlns:a16="http://schemas.microsoft.com/office/drawing/2014/main" id="{A39583A5-FB8B-A344-999E-0E28BC61C6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947430" y="8009169"/>
            <a:ext cx="864926" cy="880358"/>
          </a:xfrm>
          <a:prstGeom prst="rect">
            <a:avLst/>
          </a:prstGeom>
        </p:spPr>
      </p:pic>
      <p:pic>
        <p:nvPicPr>
          <p:cNvPr id="6" name="Imagen 5">
            <a:hlinkClick r:id="rId7"/>
            <a:extLst>
              <a:ext uri="{FF2B5EF4-FFF2-40B4-BE49-F238E27FC236}">
                <a16:creationId xmlns:a16="http://schemas.microsoft.com/office/drawing/2014/main" id="{EAE5EB10-F6E0-8741-A26B-0EB68138DF7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93639" y="8007178"/>
            <a:ext cx="864926" cy="88035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D8294F2-51AF-C643-99C4-7EED3B928FD6}"/>
              </a:ext>
            </a:extLst>
          </p:cNvPr>
          <p:cNvSpPr txBox="1"/>
          <p:nvPr userDrawn="1"/>
        </p:nvSpPr>
        <p:spPr>
          <a:xfrm>
            <a:off x="11142088" y="6988898"/>
            <a:ext cx="2485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FB7400"/>
                </a:solidFill>
              </a:rPr>
              <a:t>Síguenos en</a:t>
            </a:r>
            <a:r>
              <a:rPr lang="es-CO" b="1" dirty="0">
                <a:solidFill>
                  <a:srgbClr val="FB7400"/>
                </a:solidFill>
              </a:rPr>
              <a:t>:  </a:t>
            </a:r>
          </a:p>
        </p:txBody>
      </p:sp>
      <p:sp>
        <p:nvSpPr>
          <p:cNvPr id="9" name="Rectángulo 8">
            <a:hlinkClick r:id="rId9"/>
            <a:extLst>
              <a:ext uri="{FF2B5EF4-FFF2-40B4-BE49-F238E27FC236}">
                <a16:creationId xmlns:a16="http://schemas.microsoft.com/office/drawing/2014/main" id="{CCF92760-80C3-704C-BCD2-77B1CCD004F4}"/>
              </a:ext>
            </a:extLst>
          </p:cNvPr>
          <p:cNvSpPr/>
          <p:nvPr userDrawn="1"/>
        </p:nvSpPr>
        <p:spPr>
          <a:xfrm>
            <a:off x="10278369" y="9240539"/>
            <a:ext cx="44019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4800" b="1" dirty="0">
                <a:solidFill>
                  <a:srgbClr val="BED100"/>
                </a:solidFill>
              </a:rPr>
              <a:t>www.idu.gov.co</a:t>
            </a:r>
          </a:p>
        </p:txBody>
      </p:sp>
    </p:spTree>
    <p:extLst>
      <p:ext uri="{BB962C8B-B14F-4D97-AF65-F5344CB8AC3E}">
        <p14:creationId xmlns:p14="http://schemas.microsoft.com/office/powerpoint/2010/main" val="2222399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5C95638-E7B6-9F49-9875-13FA549463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3"/>
            <a:ext cx="24382413" cy="13715107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7639665" y="1887231"/>
            <a:ext cx="15337810" cy="129842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6000" b="1">
                <a:solidFill>
                  <a:srgbClr val="094456"/>
                </a:solidFill>
                <a:latin typeface="+mn-lt"/>
              </a:defRPr>
            </a:lvl1pPr>
          </a:lstStyle>
          <a:p>
            <a:pPr lvl="0"/>
            <a:r>
              <a:rPr lang="es-CO" dirty="0"/>
              <a:t>Tema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2" hasCustomPrompt="1"/>
          </p:nvPr>
        </p:nvSpPr>
        <p:spPr>
          <a:xfrm>
            <a:off x="7639665" y="5707140"/>
            <a:ext cx="15337810" cy="13858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6000" b="1">
                <a:solidFill>
                  <a:srgbClr val="094456"/>
                </a:solidFill>
                <a:latin typeface="+mn-lt"/>
              </a:defRPr>
            </a:lvl1pPr>
          </a:lstStyle>
          <a:p>
            <a:pPr lvl="0"/>
            <a:r>
              <a:rPr lang="es-CO" dirty="0"/>
              <a:t>Tema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7639665" y="3827271"/>
            <a:ext cx="15337810" cy="123825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6000" b="1">
                <a:solidFill>
                  <a:srgbClr val="094456"/>
                </a:solidFill>
                <a:latin typeface="+mn-lt"/>
              </a:defRPr>
            </a:lvl1pPr>
          </a:lstStyle>
          <a:p>
            <a:pPr lvl="0"/>
            <a:r>
              <a:rPr lang="es-CO" dirty="0"/>
              <a:t>Tema</a:t>
            </a: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7639665" y="7734646"/>
            <a:ext cx="15337810" cy="12985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6000" b="1">
                <a:solidFill>
                  <a:srgbClr val="094456"/>
                </a:solidFill>
                <a:latin typeface="+mn-lt"/>
              </a:defRPr>
            </a:lvl1pPr>
          </a:lstStyle>
          <a:p>
            <a:pPr lvl="0"/>
            <a:r>
              <a:rPr lang="es-CO" dirty="0"/>
              <a:t>Tema</a:t>
            </a:r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5" hasCustomPrompt="1"/>
          </p:nvPr>
        </p:nvSpPr>
        <p:spPr>
          <a:xfrm>
            <a:off x="7639665" y="9674839"/>
            <a:ext cx="15337810" cy="126841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6000" b="1">
                <a:solidFill>
                  <a:srgbClr val="094456"/>
                </a:solidFill>
                <a:latin typeface="+mn-lt"/>
              </a:defRPr>
            </a:lvl1pPr>
          </a:lstStyle>
          <a:p>
            <a:pPr lvl="0"/>
            <a:r>
              <a:rPr lang="es-CO" dirty="0"/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224850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E5C95638-E7B6-9F49-9875-13FA549463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3"/>
            <a:ext cx="24382413" cy="1371510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11115932" y="4677569"/>
            <a:ext cx="11980606" cy="1017231"/>
          </a:xfrm>
          <a:prstGeom prst="rect">
            <a:avLst/>
          </a:prstGeom>
        </p:spPr>
        <p:txBody>
          <a:bodyPr anchor="ctr"/>
          <a:lstStyle>
            <a:lvl1pPr>
              <a:defRPr sz="4400" b="1">
                <a:solidFill>
                  <a:srgbClr val="094456"/>
                </a:solidFill>
                <a:latin typeface="+mn-lt"/>
              </a:defRPr>
            </a:lvl1pPr>
          </a:lstStyle>
          <a:p>
            <a:r>
              <a:rPr lang="es-ES" dirty="0"/>
              <a:t>PUEDE IR CON O SIN TÍTULO</a:t>
            </a:r>
            <a:endParaRPr lang="es-CO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0" hasCustomPrompt="1"/>
          </p:nvPr>
        </p:nvSpPr>
        <p:spPr>
          <a:xfrm>
            <a:off x="11115932" y="6223818"/>
            <a:ext cx="11980606" cy="4215581"/>
          </a:xfrm>
          <a:prstGeom prst="rect">
            <a:avLst/>
          </a:prstGeom>
        </p:spPr>
        <p:txBody>
          <a:bodyPr/>
          <a:lstStyle>
            <a:lvl1pPr marL="0" indent="0" algn="just">
              <a:buFontTx/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CO" dirty="0"/>
              <a:t>En este diseño de diapositiva se pueden poner dos imágenes acompañadas de textos, que no supere 7 líneas de extensión.</a:t>
            </a:r>
          </a:p>
        </p:txBody>
      </p:sp>
      <p:sp>
        <p:nvSpPr>
          <p:cNvPr id="10" name="Marcador de contenido 9"/>
          <p:cNvSpPr>
            <a:spLocks noGrp="1"/>
          </p:cNvSpPr>
          <p:nvPr>
            <p:ph sz="quarter" idx="11" hasCustomPrompt="1"/>
          </p:nvPr>
        </p:nvSpPr>
        <p:spPr>
          <a:xfrm>
            <a:off x="2330450" y="1592263"/>
            <a:ext cx="7758113" cy="5103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s-CO" dirty="0"/>
              <a:t>Insertar Imagen o grafica si es necesaria</a:t>
            </a:r>
          </a:p>
        </p:txBody>
      </p:sp>
      <p:sp>
        <p:nvSpPr>
          <p:cNvPr id="13" name="Marcador de contenido 12"/>
          <p:cNvSpPr>
            <a:spLocks noGrp="1"/>
          </p:cNvSpPr>
          <p:nvPr>
            <p:ph sz="quarter" idx="12" hasCustomPrompt="1"/>
          </p:nvPr>
        </p:nvSpPr>
        <p:spPr>
          <a:xfrm>
            <a:off x="2330450" y="7226300"/>
            <a:ext cx="7758113" cy="5162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s-CO" dirty="0"/>
              <a:t>Insertar Imagen o grafica si es necesaria</a:t>
            </a:r>
          </a:p>
        </p:txBody>
      </p:sp>
    </p:spTree>
    <p:extLst>
      <p:ext uri="{BB962C8B-B14F-4D97-AF65-F5344CB8AC3E}">
        <p14:creationId xmlns:p14="http://schemas.microsoft.com/office/powerpoint/2010/main" val="4062142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B560690-00F7-F043-8F35-C7A32E55B0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93"/>
            <a:ext cx="24382413" cy="13715107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860675" y="2253753"/>
            <a:ext cx="14836878" cy="724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rgbClr val="1D8A72"/>
                </a:solidFill>
              </a:defRPr>
            </a:lvl1pPr>
          </a:lstStyle>
          <a:p>
            <a:pPr lvl="0"/>
            <a:r>
              <a:rPr lang="es-CO" dirty="0"/>
              <a:t>Subtítulo si es necesario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 hasCustomPrompt="1"/>
          </p:nvPr>
        </p:nvSpPr>
        <p:spPr>
          <a:xfrm>
            <a:off x="2860675" y="870449"/>
            <a:ext cx="14836878" cy="1237752"/>
          </a:xfrm>
          <a:prstGeom prst="rect">
            <a:avLst/>
          </a:prstGeom>
        </p:spPr>
        <p:txBody>
          <a:bodyPr anchor="ctr"/>
          <a:lstStyle>
            <a:lvl1pPr>
              <a:defRPr sz="4400" b="1" baseline="0">
                <a:solidFill>
                  <a:srgbClr val="094456"/>
                </a:solidFill>
                <a:latin typeface="+mn-lt"/>
              </a:defRPr>
            </a:lvl1pPr>
          </a:lstStyle>
          <a:p>
            <a:r>
              <a:rPr lang="es-CO" dirty="0"/>
              <a:t>TEMA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1" hasCustomPrompt="1"/>
          </p:nvPr>
        </p:nvSpPr>
        <p:spPr>
          <a:xfrm>
            <a:off x="2682874" y="11048999"/>
            <a:ext cx="13293725" cy="22855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FontTx/>
              <a:buNone/>
              <a:defRPr sz="3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CO" dirty="0"/>
              <a:t>Si se pone una imagen o una tabla de datos y es necesario que vaya acompañado de texto, procurar que no sea más de tres líneas. Preferiblemente donde vayan imágenes o cuadros, no excederse en párrafos.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2" hasCustomPrompt="1"/>
          </p:nvPr>
        </p:nvSpPr>
        <p:spPr>
          <a:xfrm>
            <a:off x="2682875" y="10185399"/>
            <a:ext cx="8255000" cy="863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rgbClr val="1D8A72"/>
                </a:solidFill>
              </a:defRPr>
            </a:lvl1pPr>
          </a:lstStyle>
          <a:p>
            <a:pPr lvl="0"/>
            <a:r>
              <a:rPr lang="es-CO" dirty="0"/>
              <a:t>Puede ir con o sin título</a:t>
            </a:r>
          </a:p>
        </p:txBody>
      </p:sp>
      <p:sp>
        <p:nvSpPr>
          <p:cNvPr id="19" name="Marcador de contenido 18"/>
          <p:cNvSpPr>
            <a:spLocks noGrp="1"/>
          </p:cNvSpPr>
          <p:nvPr>
            <p:ph sz="quarter" idx="13" hasCustomPrompt="1"/>
          </p:nvPr>
        </p:nvSpPr>
        <p:spPr>
          <a:xfrm>
            <a:off x="5613400" y="3841804"/>
            <a:ext cx="14554200" cy="543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s-CO" dirty="0"/>
              <a:t>Insertar Imagen o grafica si es necesaria</a:t>
            </a:r>
          </a:p>
        </p:txBody>
      </p:sp>
    </p:spTree>
    <p:extLst>
      <p:ext uri="{BB962C8B-B14F-4D97-AF65-F5344CB8AC3E}">
        <p14:creationId xmlns:p14="http://schemas.microsoft.com/office/powerpoint/2010/main" val="109791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B560690-00F7-F043-8F35-C7A32E55B0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3"/>
            <a:ext cx="24382413" cy="13715107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860675" y="2253753"/>
            <a:ext cx="14836878" cy="724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rgbClr val="1D8A72"/>
                </a:solidFill>
              </a:defRPr>
            </a:lvl1pPr>
          </a:lstStyle>
          <a:p>
            <a:pPr lvl="0"/>
            <a:r>
              <a:rPr lang="es-CO" dirty="0"/>
              <a:t>Subtítulo si es necesario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 hasCustomPrompt="1"/>
          </p:nvPr>
        </p:nvSpPr>
        <p:spPr>
          <a:xfrm>
            <a:off x="2860675" y="870449"/>
            <a:ext cx="14836878" cy="1237752"/>
          </a:xfrm>
          <a:prstGeom prst="rect">
            <a:avLst/>
          </a:prstGeom>
        </p:spPr>
        <p:txBody>
          <a:bodyPr anchor="ctr"/>
          <a:lstStyle>
            <a:lvl1pPr>
              <a:defRPr sz="4400" b="1" baseline="0">
                <a:solidFill>
                  <a:srgbClr val="094456"/>
                </a:solidFill>
                <a:latin typeface="+mn-lt"/>
              </a:defRPr>
            </a:lvl1pPr>
          </a:lstStyle>
          <a:p>
            <a:r>
              <a:rPr lang="es-CO" dirty="0"/>
              <a:t>TEMA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1" hasCustomPrompt="1"/>
          </p:nvPr>
        </p:nvSpPr>
        <p:spPr>
          <a:xfrm>
            <a:off x="2860674" y="10553700"/>
            <a:ext cx="16636693" cy="213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FontTx/>
              <a:buNone/>
              <a:defRPr sz="36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CO" dirty="0"/>
              <a:t>Si se pone una imagen o una tabla de datos y es necesario que vaya acompañado de texto, procurar que no sea más de tres líneas. Preferiblemente donde vayan imágenes o cuadros, no excederse en párrafos.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2" hasCustomPrompt="1"/>
          </p:nvPr>
        </p:nvSpPr>
        <p:spPr>
          <a:xfrm>
            <a:off x="5918200" y="3903676"/>
            <a:ext cx="14706600" cy="57245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s-CO" dirty="0"/>
              <a:t>Insertar Imagen o grafica si es necesaria</a:t>
            </a:r>
          </a:p>
        </p:txBody>
      </p:sp>
    </p:spTree>
    <p:extLst>
      <p:ext uri="{BB962C8B-B14F-4D97-AF65-F5344CB8AC3E}">
        <p14:creationId xmlns:p14="http://schemas.microsoft.com/office/powerpoint/2010/main" val="263245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A9CDE993-2874-8842-BA69-40FAE7093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3"/>
            <a:ext cx="24382413" cy="13715107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 hasCustomPrompt="1"/>
          </p:nvPr>
        </p:nvSpPr>
        <p:spPr>
          <a:xfrm>
            <a:off x="3885406" y="4491035"/>
            <a:ext cx="16611600" cy="26511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600" b="1" baseline="0">
                <a:solidFill>
                  <a:srgbClr val="094456"/>
                </a:solidFill>
                <a:latin typeface="+mn-lt"/>
              </a:defRPr>
            </a:lvl1pPr>
          </a:lstStyle>
          <a:p>
            <a:r>
              <a:rPr lang="es-CO" dirty="0"/>
              <a:t>¡GRACIAS!</a:t>
            </a:r>
          </a:p>
        </p:txBody>
      </p:sp>
      <p:pic>
        <p:nvPicPr>
          <p:cNvPr id="2" name="Imagen 1">
            <a:hlinkClick r:id="rId3"/>
            <a:extLst>
              <a:ext uri="{FF2B5EF4-FFF2-40B4-BE49-F238E27FC236}">
                <a16:creationId xmlns:a16="http://schemas.microsoft.com/office/drawing/2014/main" id="{863508A7-0177-FF4B-9A98-3497669C1D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77162" y="8025676"/>
            <a:ext cx="864926" cy="880358"/>
          </a:xfrm>
          <a:prstGeom prst="rect">
            <a:avLst/>
          </a:prstGeom>
        </p:spPr>
      </p:pic>
      <p:pic>
        <p:nvPicPr>
          <p:cNvPr id="4" name="Imagen 3">
            <a:hlinkClick r:id="rId5"/>
            <a:extLst>
              <a:ext uri="{FF2B5EF4-FFF2-40B4-BE49-F238E27FC236}">
                <a16:creationId xmlns:a16="http://schemas.microsoft.com/office/drawing/2014/main" id="{45F7374E-487F-DB4A-A035-94B3DA802F8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947430" y="8009169"/>
            <a:ext cx="864926" cy="880358"/>
          </a:xfrm>
          <a:prstGeom prst="rect">
            <a:avLst/>
          </a:prstGeom>
        </p:spPr>
      </p:pic>
      <p:pic>
        <p:nvPicPr>
          <p:cNvPr id="6" name="Imagen 5">
            <a:hlinkClick r:id="rId7"/>
            <a:extLst>
              <a:ext uri="{FF2B5EF4-FFF2-40B4-BE49-F238E27FC236}">
                <a16:creationId xmlns:a16="http://schemas.microsoft.com/office/drawing/2014/main" id="{CB22CCBC-23CF-E240-A2D1-7047929D4AD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93639" y="8007178"/>
            <a:ext cx="864926" cy="88035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44A1AFE-B7AD-3948-9594-BC358EE500B2}"/>
              </a:ext>
            </a:extLst>
          </p:cNvPr>
          <p:cNvSpPr txBox="1"/>
          <p:nvPr userDrawn="1"/>
        </p:nvSpPr>
        <p:spPr>
          <a:xfrm>
            <a:off x="11142088" y="6988898"/>
            <a:ext cx="2485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84356"/>
                </a:solidFill>
              </a:rPr>
              <a:t>Síguenos en</a:t>
            </a:r>
            <a:r>
              <a:rPr lang="es-CO" b="1" dirty="0">
                <a:solidFill>
                  <a:srgbClr val="084356"/>
                </a:solidFill>
              </a:rPr>
              <a:t>:  </a:t>
            </a:r>
          </a:p>
        </p:txBody>
      </p:sp>
      <p:sp>
        <p:nvSpPr>
          <p:cNvPr id="8" name="Rectángulo 7">
            <a:hlinkClick r:id="rId9"/>
            <a:extLst>
              <a:ext uri="{FF2B5EF4-FFF2-40B4-BE49-F238E27FC236}">
                <a16:creationId xmlns:a16="http://schemas.microsoft.com/office/drawing/2014/main" id="{1E6E1841-5BCB-7544-A681-2B20C243BDCF}"/>
              </a:ext>
            </a:extLst>
          </p:cNvPr>
          <p:cNvSpPr/>
          <p:nvPr userDrawn="1"/>
        </p:nvSpPr>
        <p:spPr>
          <a:xfrm>
            <a:off x="10278369" y="9240539"/>
            <a:ext cx="44019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4800" b="1" dirty="0">
                <a:solidFill>
                  <a:srgbClr val="BED100"/>
                </a:solidFill>
              </a:rPr>
              <a:t>www.idu.gov.co</a:t>
            </a:r>
          </a:p>
        </p:txBody>
      </p:sp>
    </p:spTree>
    <p:extLst>
      <p:ext uri="{BB962C8B-B14F-4D97-AF65-F5344CB8AC3E}">
        <p14:creationId xmlns:p14="http://schemas.microsoft.com/office/powerpoint/2010/main" val="943939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 b="1">
                <a:solidFill>
                  <a:srgbClr val="C9D41E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rgbClr val="4C531E"/>
                </a:solidFill>
                <a:latin typeface="+mj-lt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00316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19B6E6B-8400-F14F-BFC1-C4C43CE9F9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46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6400" y="3864077"/>
            <a:ext cx="21029613" cy="8489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O" dirty="0"/>
              <a:t>Las diapositivas no deben ir recargadas en textos.</a:t>
            </a:r>
          </a:p>
          <a:p>
            <a:pPr lvl="0"/>
            <a:r>
              <a:rPr lang="es-CO" dirty="0"/>
              <a:t>Procurar que la información que se proyecta sea clara y contundente</a:t>
            </a:r>
          </a:p>
          <a:p>
            <a:pPr lvl="0"/>
            <a:r>
              <a:rPr lang="es-CO" dirty="0"/>
              <a:t>Entre menos texto, mucho más legible agradable a la vista.</a:t>
            </a:r>
          </a:p>
          <a:p>
            <a:pPr lvl="0"/>
            <a:r>
              <a:rPr lang="es-CO" dirty="0"/>
              <a:t>No saturar las diapositivas de mucha información.</a:t>
            </a:r>
          </a:p>
          <a:p>
            <a:pPr lvl="0"/>
            <a:r>
              <a:rPr lang="es-CO" dirty="0"/>
              <a:t>No es necesario que la letra vaya en un tamaño exageradamente grande. La noción de espacio en la diapositiva genera dinamismo y no contamina la vista del receptor. </a:t>
            </a:r>
          </a:p>
        </p:txBody>
      </p:sp>
      <p:sp>
        <p:nvSpPr>
          <p:cNvPr id="4" name="Marcador de título 3"/>
          <p:cNvSpPr>
            <a:spLocks noGrp="1"/>
          </p:cNvSpPr>
          <p:nvPr>
            <p:ph type="title"/>
          </p:nvPr>
        </p:nvSpPr>
        <p:spPr>
          <a:xfrm>
            <a:off x="1676400" y="943897"/>
            <a:ext cx="21029613" cy="2437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RECOMENDACIONES PARA EL USO DE ESTA PLANTILLA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4078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72" r:id="rId3"/>
    <p:sldLayoutId id="2147483662" r:id="rId4"/>
    <p:sldLayoutId id="2147483692" r:id="rId5"/>
    <p:sldLayoutId id="2147483693" r:id="rId6"/>
    <p:sldLayoutId id="2147483664" r:id="rId7"/>
    <p:sldLayoutId id="2147483694" r:id="rId8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000" b="1" kern="1200" baseline="0">
          <a:solidFill>
            <a:srgbClr val="094456"/>
          </a:solidFill>
          <a:latin typeface="+mn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14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7" r:id="rId2"/>
    <p:sldLayoutId id="2147483675" r:id="rId3"/>
    <p:sldLayoutId id="2147483676" r:id="rId4"/>
    <p:sldLayoutId id="214748367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11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3" r:id="rId3"/>
    <p:sldLayoutId id="2147483684" r:id="rId4"/>
    <p:sldLayoutId id="214748368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26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87" r:id="rId2"/>
    <p:sldLayoutId id="2147483691" r:id="rId3"/>
    <p:sldLayoutId id="2147483688" r:id="rId4"/>
    <p:sldLayoutId id="214748368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ogota.gov.co/sdqs" TargetMode="External"/><Relationship Id="rId3" Type="http://schemas.openxmlformats.org/officeDocument/2006/relationships/image" Target="../media/image42.jpg"/><Relationship Id="rId7" Type="http://schemas.openxmlformats.org/officeDocument/2006/relationships/hyperlink" Target="https://www.idu.gov.co/page/pqrs" TargetMode="External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idu.gov.co/page/chat" TargetMode="External"/><Relationship Id="rId11" Type="http://schemas.openxmlformats.org/officeDocument/2006/relationships/hyperlink" Target="mailto:correspondencia@idu.gov.co" TargetMode="External"/><Relationship Id="rId5" Type="http://schemas.openxmlformats.org/officeDocument/2006/relationships/image" Target="../media/image44.jpeg"/><Relationship Id="rId10" Type="http://schemas.openxmlformats.org/officeDocument/2006/relationships/hyperlink" Target="mailto:atnciudadano@idu.gov.co" TargetMode="External"/><Relationship Id="rId4" Type="http://schemas.openxmlformats.org/officeDocument/2006/relationships/image" Target="../media/image43.jpeg"/><Relationship Id="rId9" Type="http://schemas.openxmlformats.org/officeDocument/2006/relationships/hyperlink" Target="https://sdqs.bogota.gov.co/sdqs/publico/nino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Secretaria de Movilidad </a:t>
            </a:r>
            <a:br>
              <a:rPr lang="es-ES" dirty="0"/>
            </a:br>
            <a:r>
              <a:rPr lang="es-ES" dirty="0"/>
              <a:t>Localidad de Tunjuelito </a:t>
            </a:r>
            <a:br>
              <a:rPr lang="es-ES" dirty="0"/>
            </a:b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Rendición de Cuentas - 2020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03167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1283771" y="840114"/>
            <a:ext cx="1298421" cy="1298421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600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4" name="Imagen 3" descr="Tabla&#10;&#10;Descripción generada automáticamente con confianza baja">
            <a:extLst>
              <a:ext uri="{FF2B5EF4-FFF2-40B4-BE49-F238E27FC236}">
                <a16:creationId xmlns:a16="http://schemas.microsoft.com/office/drawing/2014/main" id="{31DCC9F7-A073-7945-BDFE-9FE6A3C85F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3"/>
          <a:stretch/>
        </p:blipFill>
        <p:spPr>
          <a:xfrm>
            <a:off x="2860674" y="3499896"/>
            <a:ext cx="17390417" cy="6231933"/>
          </a:xfrm>
          <a:prstGeom prst="rect">
            <a:avLst/>
          </a:prstGeom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92968199-056F-5247-8914-6F1657A23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675" y="870449"/>
            <a:ext cx="14836878" cy="1237752"/>
          </a:xfrm>
        </p:spPr>
        <p:txBody>
          <a:bodyPr>
            <a:normAutofit/>
          </a:bodyPr>
          <a:lstStyle/>
          <a:p>
            <a:r>
              <a:rPr lang="es-CO" sz="4800" dirty="0"/>
              <a:t>GENERALIDADES DEL PROYECTO Y ESTADO ACTUAL</a:t>
            </a:r>
          </a:p>
        </p:txBody>
      </p:sp>
      <p:sp>
        <p:nvSpPr>
          <p:cNvPr id="8" name="Marcador de contenido 6">
            <a:extLst>
              <a:ext uri="{FF2B5EF4-FFF2-40B4-BE49-F238E27FC236}">
                <a16:creationId xmlns:a16="http://schemas.microsoft.com/office/drawing/2014/main" id="{F31034E1-C4D4-9043-BC18-7058D4141E49}"/>
              </a:ext>
            </a:extLst>
          </p:cNvPr>
          <p:cNvSpPr txBox="1">
            <a:spLocks/>
          </p:cNvSpPr>
          <p:nvPr/>
        </p:nvSpPr>
        <p:spPr>
          <a:xfrm>
            <a:off x="2879794" y="2626954"/>
            <a:ext cx="7399320" cy="872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84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CONTRATO CONTRATISTA</a:t>
            </a:r>
          </a:p>
        </p:txBody>
      </p:sp>
    </p:spTree>
    <p:extLst>
      <p:ext uri="{BB962C8B-B14F-4D97-AF65-F5344CB8AC3E}">
        <p14:creationId xmlns:p14="http://schemas.microsoft.com/office/powerpoint/2010/main" val="2690365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1283771" y="840114"/>
            <a:ext cx="1298421" cy="1298421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92968199-056F-5247-8914-6F1657A23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675" y="870449"/>
            <a:ext cx="14836878" cy="1237752"/>
          </a:xfrm>
        </p:spPr>
        <p:txBody>
          <a:bodyPr>
            <a:normAutofit/>
          </a:bodyPr>
          <a:lstStyle/>
          <a:p>
            <a:r>
              <a:rPr lang="es-CO" sz="4800" dirty="0"/>
              <a:t>GENERALIDADES DEL PROYECTO Y ESTADO ACTUAL</a:t>
            </a:r>
          </a:p>
        </p:txBody>
      </p:sp>
      <p:sp>
        <p:nvSpPr>
          <p:cNvPr id="8" name="Marcador de contenido 6">
            <a:extLst>
              <a:ext uri="{FF2B5EF4-FFF2-40B4-BE49-F238E27FC236}">
                <a16:creationId xmlns:a16="http://schemas.microsoft.com/office/drawing/2014/main" id="{F31034E1-C4D4-9043-BC18-7058D4141E49}"/>
              </a:ext>
            </a:extLst>
          </p:cNvPr>
          <p:cNvSpPr txBox="1">
            <a:spLocks/>
          </p:cNvSpPr>
          <p:nvPr/>
        </p:nvSpPr>
        <p:spPr>
          <a:xfrm>
            <a:off x="2879794" y="2626954"/>
            <a:ext cx="7399320" cy="872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84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CONTRATO INTERVENTORIA</a:t>
            </a:r>
          </a:p>
        </p:txBody>
      </p:sp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B481AB49-F912-4244-84F7-DCA926164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675" y="3499896"/>
            <a:ext cx="18749498" cy="626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40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1283771" y="840114"/>
            <a:ext cx="1298421" cy="1298421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600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BFE088D-8344-A940-933A-773B66BDC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047" y="2902634"/>
            <a:ext cx="8936258" cy="488003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0933DC-2D29-E346-B5D0-C55B6D9C9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905" y="8532465"/>
            <a:ext cx="8118458" cy="4561801"/>
          </a:xfrm>
          <a:prstGeom prst="rect">
            <a:avLst/>
          </a:prstGeom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90F959E0-A8C8-8947-B132-7FC57BE49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675" y="870449"/>
            <a:ext cx="7948839" cy="1237752"/>
          </a:xfrm>
        </p:spPr>
        <p:txBody>
          <a:bodyPr>
            <a:normAutofit/>
          </a:bodyPr>
          <a:lstStyle/>
          <a:p>
            <a:r>
              <a:rPr lang="es-CO" sz="4800" dirty="0"/>
              <a:t>RENDERS DEL PROYECTO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B95D8DE-943B-DA47-B925-B46BA685D8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9039" y="2902634"/>
            <a:ext cx="8673916" cy="488003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957040D-CA78-9C44-B44E-18EC20A46D10}"/>
              </a:ext>
            </a:extLst>
          </p:cNvPr>
          <p:cNvSpPr/>
          <p:nvPr/>
        </p:nvSpPr>
        <p:spPr>
          <a:xfrm>
            <a:off x="3965123" y="2067931"/>
            <a:ext cx="4426212" cy="642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70000"/>
              </a:lnSpc>
              <a:spcBef>
                <a:spcPts val="2000"/>
              </a:spcBef>
              <a:buClr>
                <a:srgbClr val="A9B918"/>
              </a:buClr>
            </a:pPr>
            <a:r>
              <a:rPr lang="es-MX" sz="4800" dirty="0">
                <a:solidFill>
                  <a:srgbClr val="4C531E"/>
                </a:solidFill>
              </a:rPr>
              <a:t>Estación Molinos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5CA53BA-B1F1-724E-85F9-A82F8E8095A9}"/>
              </a:ext>
            </a:extLst>
          </p:cNvPr>
          <p:cNvSpPr/>
          <p:nvPr/>
        </p:nvSpPr>
        <p:spPr>
          <a:xfrm>
            <a:off x="12252637" y="2116871"/>
            <a:ext cx="6463629" cy="642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70000"/>
              </a:lnSpc>
              <a:spcBef>
                <a:spcPts val="2000"/>
              </a:spcBef>
              <a:buClr>
                <a:srgbClr val="A9B918"/>
              </a:buClr>
            </a:pPr>
            <a:r>
              <a:rPr lang="es-MX" sz="4800" dirty="0">
                <a:solidFill>
                  <a:srgbClr val="4C531E"/>
                </a:solidFill>
              </a:rPr>
              <a:t>Puente peatonal Molinos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648D4EA-7F78-874A-98D8-EEF2117E86DA}"/>
              </a:ext>
            </a:extLst>
          </p:cNvPr>
          <p:cNvSpPr/>
          <p:nvPr/>
        </p:nvSpPr>
        <p:spPr>
          <a:xfrm>
            <a:off x="2582192" y="10170753"/>
            <a:ext cx="6404702" cy="642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70000"/>
              </a:lnSpc>
              <a:spcBef>
                <a:spcPts val="2000"/>
              </a:spcBef>
              <a:buClr>
                <a:srgbClr val="A9B918"/>
              </a:buClr>
            </a:pPr>
            <a:r>
              <a:rPr lang="es-MX" sz="4800" dirty="0">
                <a:solidFill>
                  <a:srgbClr val="4C531E"/>
                </a:solidFill>
              </a:rPr>
              <a:t>Paniramica zona Molinos</a:t>
            </a:r>
          </a:p>
        </p:txBody>
      </p:sp>
    </p:spTree>
    <p:extLst>
      <p:ext uri="{BB962C8B-B14F-4D97-AF65-F5344CB8AC3E}">
        <p14:creationId xmlns:p14="http://schemas.microsoft.com/office/powerpoint/2010/main" val="713662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1283771" y="840114"/>
            <a:ext cx="1298421" cy="1298421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600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DC6385-D59A-B542-9B9D-AFBB249B9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92" y="8270951"/>
            <a:ext cx="8475490" cy="47674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234F165-C5B5-0E4F-9CF4-19057CD1A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770" y="2902987"/>
            <a:ext cx="8118459" cy="456663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BD2E13A-EEF0-3A44-8171-F586940ABEF4}"/>
              </a:ext>
            </a:extLst>
          </p:cNvPr>
          <p:cNvSpPr/>
          <p:nvPr/>
        </p:nvSpPr>
        <p:spPr>
          <a:xfrm>
            <a:off x="3845336" y="2104935"/>
            <a:ext cx="4714817" cy="642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70000"/>
              </a:lnSpc>
              <a:spcBef>
                <a:spcPts val="2000"/>
              </a:spcBef>
              <a:buClr>
                <a:srgbClr val="A9B918"/>
              </a:buClr>
            </a:pPr>
            <a:r>
              <a:rPr lang="es-MX" sz="4800" dirty="0">
                <a:solidFill>
                  <a:srgbClr val="4C531E"/>
                </a:solidFill>
              </a:rPr>
              <a:t>Ingreso a la Picota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BC71E95-16D5-4E40-BE05-2D9D0C9E290D}"/>
              </a:ext>
            </a:extLst>
          </p:cNvPr>
          <p:cNvSpPr/>
          <p:nvPr/>
        </p:nvSpPr>
        <p:spPr>
          <a:xfrm>
            <a:off x="13735204" y="1463245"/>
            <a:ext cx="9875909" cy="1159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70000"/>
              </a:lnSpc>
              <a:spcBef>
                <a:spcPts val="2000"/>
              </a:spcBef>
              <a:buClr>
                <a:srgbClr val="A9B918"/>
              </a:buClr>
            </a:pPr>
            <a:r>
              <a:rPr lang="es-MX" sz="4800" dirty="0">
                <a:solidFill>
                  <a:srgbClr val="4C531E"/>
                </a:solidFill>
              </a:rPr>
              <a:t>Implementación de andenes con franjas de circulación peatonal.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CA8DCFE-AFFB-524C-B9D9-883A3A118C13}"/>
              </a:ext>
            </a:extLst>
          </p:cNvPr>
          <p:cNvSpPr/>
          <p:nvPr/>
        </p:nvSpPr>
        <p:spPr>
          <a:xfrm>
            <a:off x="4878668" y="9557779"/>
            <a:ext cx="5016448" cy="2193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70000"/>
              </a:lnSpc>
              <a:spcBef>
                <a:spcPts val="2000"/>
              </a:spcBef>
              <a:buClr>
                <a:srgbClr val="A9B918"/>
              </a:buClr>
            </a:pPr>
            <a:r>
              <a:rPr lang="es-MX" sz="4800" dirty="0">
                <a:solidFill>
                  <a:srgbClr val="4C531E"/>
                </a:solidFill>
              </a:rPr>
              <a:t>Construcción de </a:t>
            </a:r>
            <a:r>
              <a:rPr lang="es-MX" sz="4800" dirty="0" err="1">
                <a:solidFill>
                  <a:srgbClr val="4C531E"/>
                </a:solidFill>
              </a:rPr>
              <a:t>Cicloruta</a:t>
            </a:r>
            <a:r>
              <a:rPr lang="es-MX" sz="4800" dirty="0">
                <a:solidFill>
                  <a:srgbClr val="4C531E"/>
                </a:solidFill>
              </a:rPr>
              <a:t> y ajuste a predios según la normatividad</a:t>
            </a:r>
            <a:endParaRPr lang="es-CO" sz="4800" dirty="0">
              <a:solidFill>
                <a:srgbClr val="4C531E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DC51E36-0050-AA47-88EC-131DD6758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662" y="3107624"/>
            <a:ext cx="8863544" cy="4904902"/>
          </a:xfrm>
          <a:prstGeom prst="rect">
            <a:avLst/>
          </a:prstGeom>
        </p:spPr>
      </p:pic>
      <p:sp>
        <p:nvSpPr>
          <p:cNvPr id="11" name="Título 2">
            <a:extLst>
              <a:ext uri="{FF2B5EF4-FFF2-40B4-BE49-F238E27FC236}">
                <a16:creationId xmlns:a16="http://schemas.microsoft.com/office/drawing/2014/main" id="{B5DC5DBE-9F80-EB42-B79B-B7135B0DD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124" y="726663"/>
            <a:ext cx="6577239" cy="1237752"/>
          </a:xfrm>
        </p:spPr>
        <p:txBody>
          <a:bodyPr>
            <a:normAutofit/>
          </a:bodyPr>
          <a:lstStyle/>
          <a:p>
            <a:r>
              <a:rPr lang="es-CO" sz="4800" dirty="0"/>
              <a:t>RENDERS PROYECTO</a:t>
            </a:r>
          </a:p>
        </p:txBody>
      </p:sp>
    </p:spTree>
    <p:extLst>
      <p:ext uri="{BB962C8B-B14F-4D97-AF65-F5344CB8AC3E}">
        <p14:creationId xmlns:p14="http://schemas.microsoft.com/office/powerpoint/2010/main" val="2859611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1283771" y="840114"/>
            <a:ext cx="1298421" cy="1298421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06BEA757-CDEB-6247-BB7D-2CF1CFA7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774" y="190903"/>
            <a:ext cx="17296296" cy="2412410"/>
          </a:xfrm>
        </p:spPr>
        <p:txBody>
          <a:bodyPr>
            <a:normAutofit/>
          </a:bodyPr>
          <a:lstStyle/>
          <a:p>
            <a:r>
              <a:rPr lang="es-CO" sz="6000" dirty="0"/>
              <a:t>CONTRATOS DE MANTENIMIENTO Y REHABILITACIÓN 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3554AF90-991D-3740-A6EF-2F769E40B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3080" y="2603313"/>
            <a:ext cx="20783023" cy="8409244"/>
          </a:xfrm>
        </p:spPr>
        <p:txBody>
          <a:bodyPr>
            <a:normAutofit/>
          </a:bodyPr>
          <a:lstStyle/>
          <a:p>
            <a:r>
              <a:rPr lang="es-CO" sz="5000" dirty="0">
                <a:solidFill>
                  <a:schemeClr val="tx1"/>
                </a:solidFill>
              </a:rPr>
              <a:t>Contrato IDU-1387-2017: </a:t>
            </a:r>
            <a:r>
              <a:rPr lang="es-CO" sz="5000" b="0" dirty="0">
                <a:solidFill>
                  <a:schemeClr val="tx1"/>
                </a:solidFill>
              </a:rPr>
              <a:t>Mantenimiento y rehabilitación de vías que soportan Sistema integrado de transporte –SITP-</a:t>
            </a:r>
          </a:p>
          <a:p>
            <a:endParaRPr lang="es-CO" sz="5000" b="0" dirty="0">
              <a:solidFill>
                <a:schemeClr val="tx1"/>
              </a:solidFill>
            </a:endParaRPr>
          </a:p>
          <a:p>
            <a:r>
              <a:rPr lang="es-CO" sz="4800" b="0" dirty="0">
                <a:solidFill>
                  <a:schemeClr val="tx1"/>
                </a:solidFill>
              </a:rPr>
              <a:t>Se realizaron intervenciones en los siguientes segmentos :</a:t>
            </a:r>
          </a:p>
          <a:p>
            <a:r>
              <a:rPr lang="es-CO" sz="4800" b="0" dirty="0">
                <a:solidFill>
                  <a:schemeClr val="tx1"/>
                </a:solidFill>
              </a:rPr>
              <a:t> -   Kr 25 entre Diag. 49 b sur y Diag. 50 sur – Rehabilitación</a:t>
            </a:r>
            <a:r>
              <a:rPr lang="es-CO" sz="4800" b="0" dirty="0">
                <a:solidFill>
                  <a:srgbClr val="FF0000"/>
                </a:solidFill>
              </a:rPr>
              <a:t> </a:t>
            </a:r>
          </a:p>
          <a:p>
            <a:pPr marL="685800" indent="-685800">
              <a:buFontTx/>
              <a:buChar char="-"/>
            </a:pPr>
            <a:r>
              <a:rPr lang="es-CO" sz="4800" b="0" dirty="0">
                <a:solidFill>
                  <a:schemeClr val="tx1"/>
                </a:solidFill>
              </a:rPr>
              <a:t>Calle 53 sur entre Kr 18 a Kr 18 B – Rehabilitación</a:t>
            </a:r>
            <a:r>
              <a:rPr lang="es-CO" sz="4800" b="0" dirty="0">
                <a:solidFill>
                  <a:srgbClr val="FF0000"/>
                </a:solidFill>
              </a:rPr>
              <a:t> </a:t>
            </a:r>
          </a:p>
          <a:p>
            <a:pPr marL="685800" indent="-685800">
              <a:buFontTx/>
              <a:buChar char="-"/>
            </a:pPr>
            <a:r>
              <a:rPr lang="es-CO" sz="4800" b="0" dirty="0">
                <a:solidFill>
                  <a:schemeClr val="tx1"/>
                </a:solidFill>
              </a:rPr>
              <a:t>Kr 50  entre Acll 45 a sur y Diag. 45 sur-Rehabilitación</a:t>
            </a:r>
          </a:p>
          <a:p>
            <a:pPr marL="685800" indent="-685800">
              <a:buFontTx/>
              <a:buChar char="-"/>
            </a:pPr>
            <a:r>
              <a:rPr lang="es-CO" sz="4800" b="0" dirty="0">
                <a:solidFill>
                  <a:schemeClr val="tx1"/>
                </a:solidFill>
              </a:rPr>
              <a:t>Kr 50 entre Diag. 45 sur y Diag. 47 a sur-Mantenimiento periódico. </a:t>
            </a:r>
          </a:p>
        </p:txBody>
      </p:sp>
    </p:spTree>
    <p:extLst>
      <p:ext uri="{BB962C8B-B14F-4D97-AF65-F5344CB8AC3E}">
        <p14:creationId xmlns:p14="http://schemas.microsoft.com/office/powerpoint/2010/main" val="2972346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1283771" y="840114"/>
            <a:ext cx="1298421" cy="1298421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2B4D94AF-2514-384F-83F0-E5427DE1451F}"/>
              </a:ext>
            </a:extLst>
          </p:cNvPr>
          <p:cNvSpPr txBox="1">
            <a:spLocks/>
          </p:cNvSpPr>
          <p:nvPr/>
        </p:nvSpPr>
        <p:spPr>
          <a:xfrm>
            <a:off x="2582192" y="2902226"/>
            <a:ext cx="19403165" cy="822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 b="1" kern="1200">
                <a:solidFill>
                  <a:srgbClr val="1D8A72"/>
                </a:solidFill>
                <a:latin typeface="+mj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5000" dirty="0">
                <a:solidFill>
                  <a:schemeClr val="tx1"/>
                </a:solidFill>
              </a:rPr>
              <a:t>Contrato-IDU-1591-2019: </a:t>
            </a:r>
            <a:r>
              <a:rPr lang="es-CO" sz="5000" b="0" dirty="0">
                <a:solidFill>
                  <a:schemeClr val="tx1"/>
                </a:solidFill>
              </a:rPr>
              <a:t>Brigadas de reacción vial en vías no troncales</a:t>
            </a:r>
          </a:p>
          <a:p>
            <a:endParaRPr lang="es-CO" b="0" dirty="0">
              <a:solidFill>
                <a:schemeClr val="tx1"/>
              </a:solidFill>
            </a:endParaRPr>
          </a:p>
          <a:p>
            <a:r>
              <a:rPr lang="es-CO" sz="4800" b="0" dirty="0">
                <a:solidFill>
                  <a:schemeClr val="tx1"/>
                </a:solidFill>
              </a:rPr>
              <a:t>Se realizaron intervenciones en los siguientes segmentos :</a:t>
            </a:r>
          </a:p>
          <a:p>
            <a:pPr marL="685800" indent="-685800">
              <a:buFontTx/>
              <a:buChar char="-"/>
            </a:pPr>
            <a:r>
              <a:rPr lang="es-CO" sz="4800" b="0" dirty="0">
                <a:solidFill>
                  <a:schemeClr val="tx1"/>
                </a:solidFill>
              </a:rPr>
              <a:t>Avenida Congreso Eucarístico entre la Autopista Sur y la Transversal 44- Mantenimiento  Rutinario</a:t>
            </a:r>
          </a:p>
          <a:p>
            <a:r>
              <a:rPr lang="es-CO" sz="4800" b="0" dirty="0">
                <a:solidFill>
                  <a:schemeClr val="tx1"/>
                </a:solidFill>
              </a:rPr>
              <a:t>-   Avenida Congreso Eucarístico entre la Diag. 45 B y la Diag. 52 b Mantenimiento Rutinario </a:t>
            </a:r>
          </a:p>
          <a:p>
            <a:r>
              <a:rPr lang="es-CO" sz="4800" b="0" dirty="0">
                <a:solidFill>
                  <a:schemeClr val="tx1"/>
                </a:solidFill>
              </a:rPr>
              <a:t>-  Avenida Santa Lucia entre Kr 23 B y Kr 24-Mantenimiento   Rutinario  </a:t>
            </a:r>
          </a:p>
          <a:p>
            <a:endParaRPr lang="es-CO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93B7EBF-4F7B-3744-8815-5F2E03264493}"/>
              </a:ext>
            </a:extLst>
          </p:cNvPr>
          <p:cNvSpPr txBox="1">
            <a:spLocks/>
          </p:cNvSpPr>
          <p:nvPr/>
        </p:nvSpPr>
        <p:spPr>
          <a:xfrm>
            <a:off x="2900431" y="283119"/>
            <a:ext cx="17296296" cy="2412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rgbClr val="09445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CO" sz="6000" dirty="0"/>
              <a:t>CONTRATOS DE MANTENIMIENTO Y REHABILITACIÓN </a:t>
            </a:r>
          </a:p>
        </p:txBody>
      </p:sp>
    </p:spTree>
    <p:extLst>
      <p:ext uri="{BB962C8B-B14F-4D97-AF65-F5344CB8AC3E}">
        <p14:creationId xmlns:p14="http://schemas.microsoft.com/office/powerpoint/2010/main" val="888162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1283771" y="840114"/>
            <a:ext cx="1298421" cy="1298421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26FE255D-EF33-5344-8A0C-2E1BC6B36E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2192" y="3455581"/>
            <a:ext cx="18084203" cy="6804837"/>
          </a:xfrm>
        </p:spPr>
        <p:txBody>
          <a:bodyPr>
            <a:normAutofit/>
          </a:bodyPr>
          <a:lstStyle/>
          <a:p>
            <a:r>
              <a:rPr lang="es-CO" sz="5000" dirty="0">
                <a:solidFill>
                  <a:schemeClr val="tx1"/>
                </a:solidFill>
              </a:rPr>
              <a:t>Contrato IDU-1611-2019: </a:t>
            </a:r>
            <a:r>
              <a:rPr lang="es-CO" sz="5000" b="0" dirty="0">
                <a:solidFill>
                  <a:schemeClr val="tx1"/>
                </a:solidFill>
              </a:rPr>
              <a:t>Adecuación, rehabilitación y mantenimiento de los paraderos del Sistema integrado de transporte publico SITP.</a:t>
            </a:r>
          </a:p>
          <a:p>
            <a:endParaRPr lang="es-CO" sz="4800" b="0" dirty="0">
              <a:solidFill>
                <a:schemeClr val="tx1"/>
              </a:solidFill>
            </a:endParaRPr>
          </a:p>
          <a:p>
            <a:r>
              <a:rPr lang="es-CO" sz="4800" b="0" dirty="0">
                <a:solidFill>
                  <a:schemeClr val="tx1"/>
                </a:solidFill>
              </a:rPr>
              <a:t>Con el contrato se hicieron intervenciones en los siguientes paraderos :</a:t>
            </a:r>
          </a:p>
          <a:p>
            <a:pPr marL="685800" indent="-685800">
              <a:buFontTx/>
              <a:buChar char="-"/>
            </a:pPr>
            <a:r>
              <a:rPr lang="es-CO" sz="4800" b="0" dirty="0">
                <a:solidFill>
                  <a:schemeClr val="tx1"/>
                </a:solidFill>
              </a:rPr>
              <a:t>Avenida Jorge Gaitán Cortes -Calle 54 a sur- Calle 54 sur- Reconstrucción Andenes </a:t>
            </a:r>
          </a:p>
          <a:p>
            <a:pPr marL="685800" indent="-685800">
              <a:buFontTx/>
              <a:buChar char="-"/>
            </a:pPr>
            <a:r>
              <a:rPr lang="es-CO" sz="4800" b="0" dirty="0">
                <a:solidFill>
                  <a:schemeClr val="tx1"/>
                </a:solidFill>
              </a:rPr>
              <a:t>Avenida Jorge Gaitán Cortes- Diag. 58 sur- Diag. 58 a sur – Reconstrucción Andenes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2A27097-EAF4-BE45-B09B-819D58BF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774" y="190903"/>
            <a:ext cx="17296296" cy="2412410"/>
          </a:xfrm>
        </p:spPr>
        <p:txBody>
          <a:bodyPr>
            <a:normAutofit/>
          </a:bodyPr>
          <a:lstStyle/>
          <a:p>
            <a:r>
              <a:rPr lang="es-CO" sz="6000" dirty="0"/>
              <a:t>CONTRATOS DE MANTENIMIENTO Y REHABILITACIÓN </a:t>
            </a:r>
          </a:p>
        </p:txBody>
      </p:sp>
    </p:spTree>
    <p:extLst>
      <p:ext uri="{BB962C8B-B14F-4D97-AF65-F5344CB8AC3E}">
        <p14:creationId xmlns:p14="http://schemas.microsoft.com/office/powerpoint/2010/main" val="2405591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1283771" y="840114"/>
            <a:ext cx="1298421" cy="1298421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ED969163-599E-194C-A22B-139E69C87B24}"/>
              </a:ext>
            </a:extLst>
          </p:cNvPr>
          <p:cNvSpPr txBox="1">
            <a:spLocks/>
          </p:cNvSpPr>
          <p:nvPr/>
        </p:nvSpPr>
        <p:spPr>
          <a:xfrm>
            <a:off x="2939773" y="3402418"/>
            <a:ext cx="20357549" cy="729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 b="1" kern="1200">
                <a:solidFill>
                  <a:srgbClr val="1D8A72"/>
                </a:solidFill>
                <a:latin typeface="+mj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O" dirty="0"/>
          </a:p>
          <a:p>
            <a:endParaRPr lang="es-CO" dirty="0"/>
          </a:p>
          <a:p>
            <a:r>
              <a:rPr lang="es-CO" sz="6500" dirty="0">
                <a:solidFill>
                  <a:schemeClr val="tx1"/>
                </a:solidFill>
              </a:rPr>
              <a:t>Contrato IDU-1614-2019: </a:t>
            </a:r>
            <a:r>
              <a:rPr lang="es-CO" sz="6500" b="0" dirty="0">
                <a:solidFill>
                  <a:schemeClr val="tx1"/>
                </a:solidFill>
              </a:rPr>
              <a:t>Brigadas de reacción vial en vías que soportan Sistema de integrado publico SITP.</a:t>
            </a:r>
          </a:p>
          <a:p>
            <a:endParaRPr lang="es-CO" sz="6400" dirty="0">
              <a:solidFill>
                <a:schemeClr val="tx1"/>
              </a:solidFill>
            </a:endParaRPr>
          </a:p>
          <a:p>
            <a:r>
              <a:rPr lang="es-CO" sz="5600" b="0" dirty="0">
                <a:solidFill>
                  <a:schemeClr val="tx1"/>
                </a:solidFill>
              </a:rPr>
              <a:t>Se hacen intervenciones en los siguientes tramos :</a:t>
            </a:r>
          </a:p>
          <a:p>
            <a:pPr marL="685800" indent="-685800">
              <a:buFontTx/>
              <a:buChar char="-"/>
            </a:pPr>
            <a:r>
              <a:rPr lang="es-CO" sz="5600" b="0" dirty="0" err="1">
                <a:solidFill>
                  <a:schemeClr val="tx1"/>
                </a:solidFill>
              </a:rPr>
              <a:t>Transv</a:t>
            </a:r>
            <a:r>
              <a:rPr lang="es-CO" sz="5600" b="0" dirty="0">
                <a:solidFill>
                  <a:schemeClr val="tx1"/>
                </a:solidFill>
              </a:rPr>
              <a:t> 44 entre Cl 50 b sur y Kr 53 – Mantenimiento Periódico</a:t>
            </a:r>
          </a:p>
          <a:p>
            <a:pPr marL="685800" indent="-685800">
              <a:buFontTx/>
              <a:buChar char="-"/>
            </a:pPr>
            <a:r>
              <a:rPr lang="es-CO" sz="5600" b="0" dirty="0">
                <a:solidFill>
                  <a:schemeClr val="tx1"/>
                </a:solidFill>
              </a:rPr>
              <a:t>Cl 51 sur entre Kr 35 y Kr 36 – Mantenimiento Periódico</a:t>
            </a:r>
          </a:p>
          <a:p>
            <a:r>
              <a:rPr lang="es-CO" sz="5600" b="0" dirty="0">
                <a:solidFill>
                  <a:schemeClr val="tx1"/>
                </a:solidFill>
              </a:rPr>
              <a:t>-   Cl 50 b sur entre Kr 33 y Kr 36- Mantenimiento Periódico </a:t>
            </a:r>
          </a:p>
          <a:p>
            <a:pPr marL="685800" indent="-685800">
              <a:buFontTx/>
              <a:buChar char="-"/>
            </a:pPr>
            <a:endParaRPr lang="es-CO" dirty="0"/>
          </a:p>
          <a:p>
            <a:pPr marL="685800" indent="-685800">
              <a:buFontTx/>
              <a:buChar char="-"/>
            </a:pPr>
            <a:endParaRPr lang="es-CO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D8742C1-DDE0-884A-86F8-FA9D6264D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774" y="190903"/>
            <a:ext cx="17296296" cy="2412410"/>
          </a:xfrm>
        </p:spPr>
        <p:txBody>
          <a:bodyPr>
            <a:normAutofit/>
          </a:bodyPr>
          <a:lstStyle/>
          <a:p>
            <a:r>
              <a:rPr lang="es-CO" sz="6000" dirty="0"/>
              <a:t>CONTRATOS DE MANTENIMIENTO Y REHABILITACIÓN </a:t>
            </a:r>
          </a:p>
        </p:txBody>
      </p:sp>
    </p:spTree>
    <p:extLst>
      <p:ext uri="{BB962C8B-B14F-4D97-AF65-F5344CB8AC3E}">
        <p14:creationId xmlns:p14="http://schemas.microsoft.com/office/powerpoint/2010/main" val="730085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1283771" y="840114"/>
            <a:ext cx="1298421" cy="1298421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06BEA757-CDEB-6247-BB7D-2CF1CFA7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774" y="190903"/>
            <a:ext cx="16143356" cy="2412410"/>
          </a:xfrm>
        </p:spPr>
        <p:txBody>
          <a:bodyPr>
            <a:normAutofit/>
          </a:bodyPr>
          <a:lstStyle/>
          <a:p>
            <a:r>
              <a:rPr lang="es-CO" sz="6000" dirty="0"/>
              <a:t>GESTION TERRITORIAL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60EFCB0A-F57C-5644-A56C-AE2D0F88DE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10599" y="2603313"/>
            <a:ext cx="20746965" cy="9045348"/>
          </a:xfrm>
        </p:spPr>
        <p:txBody>
          <a:bodyPr>
            <a:normAutofit/>
          </a:bodyPr>
          <a:lstStyle/>
          <a:p>
            <a:r>
              <a:rPr lang="es-CO" sz="5000" b="0" dirty="0">
                <a:solidFill>
                  <a:schemeClr val="tx1"/>
                </a:solidFill>
              </a:rPr>
              <a:t>El instituto de desarrollo Urbano designa desde la Oficina de Atención al Ciudadano un profesional para dar atención a todas las solicitudes que la localidad tiene en temas de infraestructura, a su vez asiste a las siguientes instancias:</a:t>
            </a:r>
          </a:p>
          <a:p>
            <a:pPr marL="685800" indent="-685800">
              <a:buFontTx/>
              <a:buChar char="-"/>
            </a:pPr>
            <a:r>
              <a:rPr lang="es-CO" sz="5000" b="0" dirty="0">
                <a:solidFill>
                  <a:schemeClr val="tx1"/>
                </a:solidFill>
              </a:rPr>
              <a:t>Junta Administradora local </a:t>
            </a:r>
          </a:p>
          <a:p>
            <a:pPr marL="685800" indent="-685800">
              <a:buFontTx/>
              <a:buChar char="-"/>
            </a:pPr>
            <a:r>
              <a:rPr lang="es-CO" sz="5000" b="0" dirty="0">
                <a:solidFill>
                  <a:schemeClr val="tx1"/>
                </a:solidFill>
              </a:rPr>
              <a:t>Recorridos citados por los concejales </a:t>
            </a:r>
          </a:p>
          <a:p>
            <a:pPr marL="685800" indent="-685800">
              <a:buFontTx/>
              <a:buChar char="-"/>
            </a:pPr>
            <a:r>
              <a:rPr lang="es-CO" sz="5000" b="0" dirty="0">
                <a:solidFill>
                  <a:schemeClr val="tx1"/>
                </a:solidFill>
              </a:rPr>
              <a:t>Comisión local de Movilidad </a:t>
            </a:r>
          </a:p>
          <a:p>
            <a:pPr marL="685800" indent="-685800">
              <a:buFontTx/>
              <a:buChar char="-"/>
            </a:pPr>
            <a:r>
              <a:rPr lang="es-CO" sz="5000" b="0" dirty="0">
                <a:solidFill>
                  <a:schemeClr val="tx1"/>
                </a:solidFill>
              </a:rPr>
              <a:t>Recorridos citados por los lideres comunales </a:t>
            </a:r>
          </a:p>
          <a:p>
            <a:pPr marL="685800" indent="-685800">
              <a:buFontTx/>
              <a:buChar char="-"/>
            </a:pPr>
            <a:r>
              <a:rPr lang="es-CO" sz="5000" b="0" dirty="0">
                <a:solidFill>
                  <a:schemeClr val="tx1"/>
                </a:solidFill>
              </a:rPr>
              <a:t>Mesas de Construcción de Ciudad y Ciudadanía </a:t>
            </a:r>
          </a:p>
          <a:p>
            <a:r>
              <a:rPr lang="es-CO" sz="5000" b="0" dirty="0">
                <a:solidFill>
                  <a:schemeClr val="tx1"/>
                </a:solidFill>
              </a:rPr>
              <a:t>-    Observatorio Ciudadano 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99561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Canales de atención al ciudadano dispuestos por el IDU</a:t>
            </a:r>
            <a:endParaRPr lang="es-CO" dirty="0"/>
          </a:p>
        </p:txBody>
      </p:sp>
      <p:sp>
        <p:nvSpPr>
          <p:cNvPr id="11" name="Elipse 10"/>
          <p:cNvSpPr/>
          <p:nvPr/>
        </p:nvSpPr>
        <p:spPr>
          <a:xfrm>
            <a:off x="1283771" y="840114"/>
            <a:ext cx="1298421" cy="1298421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b="1" dirty="0"/>
              <a:t>5</a:t>
            </a:r>
            <a:endParaRPr lang="es-CO" sz="6600" b="1" dirty="0"/>
          </a:p>
        </p:txBody>
      </p:sp>
      <p:pic>
        <p:nvPicPr>
          <p:cNvPr id="14" name="Imagen 2">
            <a:extLst>
              <a:ext uri="{FF2B5EF4-FFF2-40B4-BE49-F238E27FC236}">
                <a16:creationId xmlns:a16="http://schemas.microsoft.com/office/drawing/2014/main" id="{E3279E04-2791-4C2F-ADD4-4C2586D59F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5" b="36524"/>
          <a:stretch/>
        </p:blipFill>
        <p:spPr>
          <a:xfrm>
            <a:off x="1804645" y="6521758"/>
            <a:ext cx="3694413" cy="2758554"/>
          </a:xfrm>
          <a:prstGeom prst="rect">
            <a:avLst/>
          </a:prstGeom>
        </p:spPr>
      </p:pic>
      <p:pic>
        <p:nvPicPr>
          <p:cNvPr id="15" name="Imagen 5">
            <a:extLst>
              <a:ext uri="{FF2B5EF4-FFF2-40B4-BE49-F238E27FC236}">
                <a16:creationId xmlns:a16="http://schemas.microsoft.com/office/drawing/2014/main" id="{6660789F-57A4-45AC-8581-22CFFE7A28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41" y="3691946"/>
            <a:ext cx="3726285" cy="2794713"/>
          </a:xfrm>
          <a:prstGeom prst="rect">
            <a:avLst/>
          </a:prstGeom>
        </p:spPr>
      </p:pic>
      <p:pic>
        <p:nvPicPr>
          <p:cNvPr id="16" name="Imagen 11">
            <a:extLst>
              <a:ext uri="{FF2B5EF4-FFF2-40B4-BE49-F238E27FC236}">
                <a16:creationId xmlns:a16="http://schemas.microsoft.com/office/drawing/2014/main" id="{315F0549-A0AC-499D-BCB6-CF7E71C43A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5" y="9314771"/>
            <a:ext cx="3693096" cy="276982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014190D-15D1-490E-AD4C-BEBB2AE2A0E3}"/>
              </a:ext>
            </a:extLst>
          </p:cNvPr>
          <p:cNvSpPr txBox="1"/>
          <p:nvPr/>
        </p:nvSpPr>
        <p:spPr>
          <a:xfrm>
            <a:off x="5924349" y="2892829"/>
            <a:ext cx="11549004" cy="10248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CO" sz="3600" b="1" i="0" dirty="0">
                <a:solidFill>
                  <a:srgbClr val="595959"/>
                </a:solidFill>
                <a:effectLst/>
              </a:rPr>
              <a:t>Canal Virtual</a:t>
            </a:r>
          </a:p>
          <a:p>
            <a:pPr algn="just"/>
            <a:endParaRPr lang="es-CO" sz="3200" b="0" i="0" dirty="0">
              <a:solidFill>
                <a:srgbClr val="595959"/>
              </a:solidFill>
              <a:effectLst/>
            </a:endParaRPr>
          </a:p>
          <a:p>
            <a:pPr algn="just"/>
            <a:r>
              <a:rPr lang="es-CO" sz="3200" b="0" i="0" dirty="0">
                <a:solidFill>
                  <a:srgbClr val="595959"/>
                </a:solidFill>
                <a:effectLst/>
              </a:rPr>
              <a:t>A través de los canales de la Oficina de Atención al Ciudadano del IDU, la </a:t>
            </a:r>
            <a:r>
              <a:rPr lang="es-CO" sz="3200" dirty="0">
                <a:solidFill>
                  <a:srgbClr val="595959"/>
                </a:solidFill>
              </a:rPr>
              <a:t>ciudadanía interactúa para presentar sus</a:t>
            </a:r>
            <a:r>
              <a:rPr lang="es-CO" sz="3200" b="0" i="0" dirty="0">
                <a:solidFill>
                  <a:srgbClr val="595959"/>
                </a:solidFill>
                <a:effectLst/>
              </a:rPr>
              <a:t> requerimientos como: Peticiones, Quejas, Reclamos, Sugerencias y Denuncias:</a:t>
            </a:r>
          </a:p>
          <a:p>
            <a:pPr algn="just"/>
            <a:endParaRPr lang="es-CO" sz="3200" dirty="0">
              <a:solidFill>
                <a:srgbClr val="595959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CO" sz="3200" b="0" i="0" u="none" strike="noStrike" dirty="0">
                <a:solidFill>
                  <a:srgbClr val="595959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Chat IDU</a:t>
            </a:r>
            <a:endParaRPr lang="es-CO" sz="3200" b="0" i="0" dirty="0">
              <a:solidFill>
                <a:srgbClr val="595959"/>
              </a:solidFill>
              <a:effectLst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CO" sz="3200" b="0" i="0" u="none" strike="noStrike" dirty="0">
                <a:solidFill>
                  <a:srgbClr val="595959"/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Formulario Web</a:t>
            </a:r>
            <a:endParaRPr lang="es-CO" sz="3200" b="0" i="0" dirty="0">
              <a:solidFill>
                <a:srgbClr val="595959"/>
              </a:solidFill>
              <a:effectLst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CO" sz="3200" b="0" i="0" u="sng" dirty="0">
                <a:solidFill>
                  <a:srgbClr val="595959"/>
                </a:solidFill>
                <a:effectLst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Bogotá te escucha</a:t>
            </a:r>
            <a:endParaRPr lang="es-CO" sz="3200" b="0" i="0" dirty="0">
              <a:solidFill>
                <a:srgbClr val="595959"/>
              </a:solidFill>
              <a:effectLst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CO" sz="3200" b="0" i="0" u="sng" dirty="0">
                <a:solidFill>
                  <a:srgbClr val="595959"/>
                </a:solidFill>
                <a:effectLst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Bogotá te escucha para niños</a:t>
            </a:r>
            <a:endParaRPr lang="es-CO" sz="4000" dirty="0">
              <a:solidFill>
                <a:srgbClr val="59595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4000" u="sng" dirty="0">
                <a:solidFill>
                  <a:srgbClr val="595959"/>
                </a:solidFill>
              </a:rPr>
              <a:t>Canal telefonico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CO" sz="3200" b="0" i="0" u="none" strike="noStrike" dirty="0">
                <a:solidFill>
                  <a:srgbClr val="595959"/>
                </a:solidFill>
                <a:effectLst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atnciudadano@idu.gov.co</a:t>
            </a:r>
            <a:r>
              <a:rPr lang="es-CO" sz="3200" b="0" i="0" dirty="0">
                <a:solidFill>
                  <a:srgbClr val="595959"/>
                </a:solidFill>
                <a:effectLst/>
              </a:rPr>
              <a:t> </a:t>
            </a:r>
            <a:endParaRPr lang="es-CO" sz="3200" dirty="0">
              <a:solidFill>
                <a:srgbClr val="595959"/>
              </a:solidFill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s-CO" sz="3200" b="1" i="0" u="sng" dirty="0">
                <a:solidFill>
                  <a:srgbClr val="595959"/>
                </a:solidFill>
                <a:effectLst/>
                <a:hlinkClick r:id="rId11"/>
              </a:rPr>
              <a:t>correspondencia@idu.gov.co</a:t>
            </a:r>
            <a:r>
              <a:rPr lang="es-CO" sz="4000" dirty="0">
                <a:solidFill>
                  <a:srgbClr val="595959"/>
                </a:solidFill>
              </a:rPr>
              <a:t> </a:t>
            </a:r>
            <a:r>
              <a:rPr lang="es-CO" sz="3200" b="0" i="0" dirty="0">
                <a:solidFill>
                  <a:srgbClr val="595959"/>
                </a:solidFill>
                <a:effectLst/>
              </a:rPr>
              <a:t>radicación de peticiones de origen ciudadano, organismos de contro</a:t>
            </a:r>
            <a:r>
              <a:rPr lang="es-CO" sz="3200" dirty="0">
                <a:solidFill>
                  <a:srgbClr val="595959"/>
                </a:solidFill>
              </a:rPr>
              <a:t>l, autoridades judiciales, entidades distritales, </a:t>
            </a:r>
            <a:r>
              <a:rPr lang="es-CO" sz="3200" b="0" i="0" dirty="0">
                <a:solidFill>
                  <a:srgbClr val="595959"/>
                </a:solidFill>
                <a:effectLst/>
              </a:rPr>
              <a:t>informes y correspondencia en general.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s-CO" sz="3200" b="0" i="0" dirty="0">
              <a:solidFill>
                <a:srgbClr val="595959"/>
              </a:solidFill>
              <a:effectLst/>
            </a:endParaRPr>
          </a:p>
          <a:p>
            <a:pPr algn="just">
              <a:buClr>
                <a:schemeClr val="tx1"/>
              </a:buClr>
            </a:pPr>
            <a:r>
              <a:rPr lang="es-CO" sz="3200" b="0" i="0" dirty="0">
                <a:solidFill>
                  <a:srgbClr val="595959"/>
                </a:solidFill>
                <a:effectLst/>
              </a:rPr>
              <a:t>Sede Principal: Calle 22 No. 6-27 ventanilla 21 y 22, de 7:00 a.m. a 4:30 p.m. en jornada continua.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s-CO" sz="3200" b="0" i="0" dirty="0">
              <a:solidFill>
                <a:srgbClr val="595959"/>
              </a:solidFill>
              <a:effectLst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s-CO" sz="3200" b="0" i="0" dirty="0">
              <a:solidFill>
                <a:srgbClr val="595959"/>
              </a:solidFill>
              <a:effectLst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78FFC46-0710-4716-9459-ED9148ED2F8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9707" b="36212"/>
          <a:stretch/>
        </p:blipFill>
        <p:spPr>
          <a:xfrm>
            <a:off x="17592997" y="6017535"/>
            <a:ext cx="4779678" cy="392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10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9798" y="3576748"/>
            <a:ext cx="13986387" cy="4752753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Instituto de desarrollo Urbano IDU 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969798" y="7762875"/>
            <a:ext cx="15286202" cy="1939925"/>
          </a:xfrm>
        </p:spPr>
        <p:txBody>
          <a:bodyPr>
            <a:normAutofit/>
          </a:bodyPr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Rendición de Cuentas Localidad de Tunjuelito</a:t>
            </a:r>
            <a:endParaRPr lang="es-C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16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2860675" y="870449"/>
            <a:ext cx="11988321" cy="1237752"/>
          </a:xfrm>
        </p:spPr>
        <p:txBody>
          <a:bodyPr/>
          <a:lstStyle/>
          <a:p>
            <a:r>
              <a:rPr lang="es-ES" dirty="0"/>
              <a:t>CONSULTA INFORMACIÓN</a:t>
            </a:r>
            <a:endParaRPr lang="es-CO" dirty="0"/>
          </a:p>
        </p:txBody>
      </p:sp>
      <p:sp>
        <p:nvSpPr>
          <p:cNvPr id="11" name="Elipse 10"/>
          <p:cNvSpPr/>
          <p:nvPr/>
        </p:nvSpPr>
        <p:spPr>
          <a:xfrm>
            <a:off x="1283771" y="840114"/>
            <a:ext cx="1298421" cy="1298421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b="1" dirty="0"/>
              <a:t>5</a:t>
            </a:r>
            <a:endParaRPr lang="es-CO" sz="6600" b="1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D2CAB0B-9EC9-40D9-8B34-73BE3854B73A}"/>
              </a:ext>
            </a:extLst>
          </p:cNvPr>
          <p:cNvGrpSpPr/>
          <p:nvPr/>
        </p:nvGrpSpPr>
        <p:grpSpPr>
          <a:xfrm>
            <a:off x="2582192" y="2138535"/>
            <a:ext cx="16861302" cy="10707016"/>
            <a:chOff x="2175807" y="2671794"/>
            <a:chExt cx="16861302" cy="10773480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1645E23C-C5FB-42A8-BB09-013EEFB73153}"/>
                </a:ext>
              </a:extLst>
            </p:cNvPr>
            <p:cNvGrpSpPr/>
            <p:nvPr/>
          </p:nvGrpSpPr>
          <p:grpSpPr>
            <a:xfrm>
              <a:off x="3078297" y="2671794"/>
              <a:ext cx="14274800" cy="4830549"/>
              <a:chOff x="3078297" y="2802830"/>
              <a:chExt cx="14274800" cy="4830549"/>
            </a:xfrm>
          </p:grpSpPr>
          <p:pic>
            <p:nvPicPr>
              <p:cNvPr id="29" name="Imagen 28" descr="Texto&#10;&#10;Descripción generada automáticamente con confianza baja">
                <a:extLst>
                  <a:ext uri="{FF2B5EF4-FFF2-40B4-BE49-F238E27FC236}">
                    <a16:creationId xmlns:a16="http://schemas.microsoft.com/office/drawing/2014/main" id="{DC3A3C05-51E5-4901-BE18-18952C6A86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78297" y="2802830"/>
                <a:ext cx="14274800" cy="4191000"/>
              </a:xfrm>
              <a:prstGeom prst="rect">
                <a:avLst/>
              </a:prstGeom>
            </p:spPr>
          </p:pic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E7095A70-3CBB-4B88-B804-3C2DE3A1E1D6}"/>
                  </a:ext>
                </a:extLst>
              </p:cNvPr>
              <p:cNvSpPr/>
              <p:nvPr/>
            </p:nvSpPr>
            <p:spPr>
              <a:xfrm>
                <a:off x="14247628" y="5736706"/>
                <a:ext cx="3062939" cy="1257124"/>
              </a:xfrm>
              <a:prstGeom prst="rect">
                <a:avLst/>
              </a:prstGeom>
              <a:noFill/>
              <a:ln w="44450">
                <a:solidFill>
                  <a:srgbClr val="780C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Flecha derecha 9">
                <a:extLst>
                  <a:ext uri="{FF2B5EF4-FFF2-40B4-BE49-F238E27FC236}">
                    <a16:creationId xmlns:a16="http://schemas.microsoft.com/office/drawing/2014/main" id="{9A76CDA8-5953-405D-9249-4F97FFEFF113}"/>
                  </a:ext>
                </a:extLst>
              </p:cNvPr>
              <p:cNvSpPr/>
              <p:nvPr/>
            </p:nvSpPr>
            <p:spPr>
              <a:xfrm rot="5400000">
                <a:off x="15566445" y="7106447"/>
                <a:ext cx="425303" cy="628562"/>
              </a:xfrm>
              <a:prstGeom prst="rightArrow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780C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EEA8877E-3C8B-43EA-B9C8-96DCF8D24DC8}"/>
                </a:ext>
              </a:extLst>
            </p:cNvPr>
            <p:cNvGrpSpPr/>
            <p:nvPr/>
          </p:nvGrpSpPr>
          <p:grpSpPr>
            <a:xfrm>
              <a:off x="2221785" y="7984335"/>
              <a:ext cx="16815324" cy="5460939"/>
              <a:chOff x="3302855" y="7984313"/>
              <a:chExt cx="16815324" cy="5460939"/>
            </a:xfrm>
          </p:grpSpPr>
          <p:grpSp>
            <p:nvGrpSpPr>
              <p:cNvPr id="21" name="Grupo 20">
                <a:extLst>
                  <a:ext uri="{FF2B5EF4-FFF2-40B4-BE49-F238E27FC236}">
                    <a16:creationId xmlns:a16="http://schemas.microsoft.com/office/drawing/2014/main" id="{8D332122-60FF-4DAD-92DE-E95ECE39CA5F}"/>
                  </a:ext>
                </a:extLst>
              </p:cNvPr>
              <p:cNvGrpSpPr/>
              <p:nvPr/>
            </p:nvGrpSpPr>
            <p:grpSpPr>
              <a:xfrm>
                <a:off x="3302855" y="7984313"/>
                <a:ext cx="14566900" cy="2959441"/>
                <a:chOff x="3302855" y="7984313"/>
                <a:chExt cx="14566900" cy="2959441"/>
              </a:xfrm>
            </p:grpSpPr>
            <p:pic>
              <p:nvPicPr>
                <p:cNvPr id="24" name="Imagen 23" descr="Imagen que contiene Texto&#10;&#10;Descripción generada automáticamente">
                  <a:extLst>
                    <a:ext uri="{FF2B5EF4-FFF2-40B4-BE49-F238E27FC236}">
                      <a16:creationId xmlns:a16="http://schemas.microsoft.com/office/drawing/2014/main" id="{1E122F94-5714-4C9D-B90F-5F61C7A4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302855" y="7984313"/>
                  <a:ext cx="14566900" cy="2425700"/>
                </a:xfrm>
                <a:prstGeom prst="rect">
                  <a:avLst/>
                </a:prstGeom>
              </p:spPr>
            </p:pic>
            <p:sp>
              <p:nvSpPr>
                <p:cNvPr id="25" name="Rectángulo 24">
                  <a:extLst>
                    <a:ext uri="{FF2B5EF4-FFF2-40B4-BE49-F238E27FC236}">
                      <a16:creationId xmlns:a16="http://schemas.microsoft.com/office/drawing/2014/main" id="{859CA818-AF12-4EAE-99DB-2AD45B333686}"/>
                    </a:ext>
                  </a:extLst>
                </p:cNvPr>
                <p:cNvSpPr/>
                <p:nvPr/>
              </p:nvSpPr>
              <p:spPr>
                <a:xfrm>
                  <a:off x="13280064" y="8572587"/>
                  <a:ext cx="2062717" cy="1681185"/>
                </a:xfrm>
                <a:prstGeom prst="rect">
                  <a:avLst/>
                </a:prstGeom>
                <a:noFill/>
                <a:ln w="44450">
                  <a:solidFill>
                    <a:srgbClr val="780C5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26" name="Rectángulo 25">
                  <a:extLst>
                    <a:ext uri="{FF2B5EF4-FFF2-40B4-BE49-F238E27FC236}">
                      <a16:creationId xmlns:a16="http://schemas.microsoft.com/office/drawing/2014/main" id="{B76D701D-39BC-4D77-AA75-3AA7DBBB1EF9}"/>
                    </a:ext>
                  </a:extLst>
                </p:cNvPr>
                <p:cNvSpPr/>
                <p:nvPr/>
              </p:nvSpPr>
              <p:spPr>
                <a:xfrm>
                  <a:off x="15758213" y="8572587"/>
                  <a:ext cx="2062717" cy="1681185"/>
                </a:xfrm>
                <a:prstGeom prst="rect">
                  <a:avLst/>
                </a:prstGeom>
                <a:noFill/>
                <a:ln w="44450">
                  <a:solidFill>
                    <a:srgbClr val="780C5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27" name="Flecha derecha 20">
                  <a:extLst>
                    <a:ext uri="{FF2B5EF4-FFF2-40B4-BE49-F238E27FC236}">
                      <a16:creationId xmlns:a16="http://schemas.microsoft.com/office/drawing/2014/main" id="{04F53992-129E-46DC-8BCE-A7A953860058}"/>
                    </a:ext>
                  </a:extLst>
                </p:cNvPr>
                <p:cNvSpPr/>
                <p:nvPr/>
              </p:nvSpPr>
              <p:spPr>
                <a:xfrm rot="5400000">
                  <a:off x="14098770" y="10416822"/>
                  <a:ext cx="425303" cy="628562"/>
                </a:xfrm>
                <a:prstGeom prst="rightArrow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rgbClr val="780C5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/>
                </a:p>
              </p:txBody>
            </p:sp>
            <p:sp>
              <p:nvSpPr>
                <p:cNvPr id="28" name="Flecha derecha 21">
                  <a:extLst>
                    <a:ext uri="{FF2B5EF4-FFF2-40B4-BE49-F238E27FC236}">
                      <a16:creationId xmlns:a16="http://schemas.microsoft.com/office/drawing/2014/main" id="{29F85761-F312-4FBE-ACF9-DB6C6C763A99}"/>
                    </a:ext>
                  </a:extLst>
                </p:cNvPr>
                <p:cNvSpPr/>
                <p:nvPr/>
              </p:nvSpPr>
              <p:spPr>
                <a:xfrm rot="5400000">
                  <a:off x="16576919" y="10416821"/>
                  <a:ext cx="425303" cy="628562"/>
                </a:xfrm>
                <a:prstGeom prst="rightArrow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rgbClr val="780C5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</p:grpSp>
          <p:sp>
            <p:nvSpPr>
              <p:cNvPr id="22" name="Marcador de texto 1">
                <a:extLst>
                  <a:ext uri="{FF2B5EF4-FFF2-40B4-BE49-F238E27FC236}">
                    <a16:creationId xmlns:a16="http://schemas.microsoft.com/office/drawing/2014/main" id="{8DA654E9-16B0-43CD-8EFF-F73BC77C24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219444" y="11052190"/>
                <a:ext cx="3304237" cy="184584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defPPr>
                  <a:defRPr lang="en-US"/>
                </a:defPPr>
                <a:lvl1pPr defTabSz="1828709">
                  <a:lnSpc>
                    <a:spcPct val="90000"/>
                  </a:lnSpc>
                  <a:spcBef>
                    <a:spcPct val="0"/>
                  </a:spcBef>
                  <a:buNone/>
                  <a:defRPr sz="9600" b="1" baseline="0">
                    <a:solidFill>
                      <a:srgbClr val="094456"/>
                    </a:solidFill>
                    <a:ea typeface="+mj-ea"/>
                    <a:cs typeface="+mj-cs"/>
                  </a:defRPr>
                </a:lvl1pPr>
                <a:lvl2pPr marL="685800" indent="-228600" defTabSz="9144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/>
                </a:lvl2pPr>
                <a:lvl3pPr marL="1143000" indent="-228600" defTabSz="9144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/>
                </a:lvl3pPr>
                <a:lvl4pPr marL="1600200" indent="-228600" defTabSz="9144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4pPr>
                <a:lvl5pPr marL="2057400" indent="-228600" defTabSz="9144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5pPr>
                <a:lvl6pPr marL="2514600" indent="-228600" defTabSz="9144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 defTabSz="9144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 defTabSz="9144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 defTabSz="9144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r>
                  <a:rPr lang="es-CO" sz="4400" dirty="0">
                    <a:solidFill>
                      <a:srgbClr val="780C53"/>
                    </a:solidFill>
                  </a:rPr>
                  <a:t>Estádisticas Malla Vial</a:t>
                </a:r>
              </a:p>
            </p:txBody>
          </p:sp>
          <p:sp>
            <p:nvSpPr>
              <p:cNvPr id="23" name="Marcador de texto 1">
                <a:extLst>
                  <a:ext uri="{FF2B5EF4-FFF2-40B4-BE49-F238E27FC236}">
                    <a16:creationId xmlns:a16="http://schemas.microsoft.com/office/drawing/2014/main" id="{BE6DA0F5-05AA-42B9-981D-4CB794D00B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523681" y="11019552"/>
                <a:ext cx="4594498" cy="24257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defPPr>
                  <a:defRPr lang="en-US"/>
                </a:defPPr>
                <a:lvl1pPr defTabSz="1828709">
                  <a:lnSpc>
                    <a:spcPct val="90000"/>
                  </a:lnSpc>
                  <a:spcBef>
                    <a:spcPct val="0"/>
                  </a:spcBef>
                  <a:buNone/>
                  <a:defRPr sz="9600" b="1" baseline="0">
                    <a:solidFill>
                      <a:srgbClr val="094456"/>
                    </a:solidFill>
                    <a:ea typeface="+mj-ea"/>
                    <a:cs typeface="+mj-cs"/>
                  </a:defRPr>
                </a:lvl1pPr>
                <a:lvl2pPr marL="685800" indent="-228600" defTabSz="9144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/>
                </a:lvl2pPr>
                <a:lvl3pPr marL="1143000" indent="-228600" defTabSz="9144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/>
                </a:lvl3pPr>
                <a:lvl4pPr marL="1600200" indent="-228600" defTabSz="9144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4pPr>
                <a:lvl5pPr marL="2057400" indent="-228600" defTabSz="9144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5pPr>
                <a:lvl6pPr marL="2514600" indent="-228600" defTabSz="9144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 defTabSz="9144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 defTabSz="9144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 defTabSz="9144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r>
                  <a:rPr lang="es-CO" sz="4400" dirty="0">
                    <a:solidFill>
                      <a:srgbClr val="780C53"/>
                    </a:solidFill>
                  </a:rPr>
                  <a:t>Inventario: Ciclorrutas</a:t>
                </a:r>
              </a:p>
              <a:p>
                <a:r>
                  <a:rPr lang="es-CO" sz="4400" dirty="0">
                    <a:solidFill>
                      <a:srgbClr val="780C53"/>
                    </a:solidFill>
                  </a:rPr>
                  <a:t>Espacio público</a:t>
                </a:r>
              </a:p>
            </p:txBody>
          </p:sp>
        </p:grp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6DFAEF07-6B8E-47AB-A30C-15FD4B0A696E}"/>
                </a:ext>
              </a:extLst>
            </p:cNvPr>
            <p:cNvCxnSpPr>
              <a:cxnSpLocks/>
            </p:cNvCxnSpPr>
            <p:nvPr/>
          </p:nvCxnSpPr>
          <p:spPr>
            <a:xfrm>
              <a:off x="2175807" y="7743339"/>
              <a:ext cx="15346651" cy="0"/>
            </a:xfrm>
            <a:prstGeom prst="line">
              <a:avLst/>
            </a:prstGeom>
            <a:ln>
              <a:solidFill>
                <a:srgbClr val="780C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3DADA451-EFA9-40BE-BAC2-FB82CCB56BD4}"/>
                </a:ext>
              </a:extLst>
            </p:cNvPr>
            <p:cNvCxnSpPr/>
            <p:nvPr/>
          </p:nvCxnSpPr>
          <p:spPr>
            <a:xfrm>
              <a:off x="2175807" y="7743339"/>
              <a:ext cx="0" cy="528791"/>
            </a:xfrm>
            <a:prstGeom prst="line">
              <a:avLst/>
            </a:prstGeom>
            <a:ln>
              <a:solidFill>
                <a:srgbClr val="780C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B1068022-A836-488E-A590-8A33CD97719D}"/>
                </a:ext>
              </a:extLst>
            </p:cNvPr>
            <p:cNvCxnSpPr/>
            <p:nvPr/>
          </p:nvCxnSpPr>
          <p:spPr>
            <a:xfrm>
              <a:off x="17522458" y="7743339"/>
              <a:ext cx="0" cy="528791"/>
            </a:xfrm>
            <a:prstGeom prst="line">
              <a:avLst/>
            </a:prstGeom>
            <a:ln>
              <a:solidFill>
                <a:srgbClr val="780C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6042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/>
          <p:nvPr/>
        </p:nvSpPr>
        <p:spPr>
          <a:xfrm>
            <a:off x="19437441" y="13479264"/>
            <a:ext cx="1499928" cy="2362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38" tIns="91394" rIns="182838" bIns="91394" anchor="ctr" anchorCtr="0">
            <a:noAutofit/>
          </a:bodyPr>
          <a:lstStyle/>
          <a:p>
            <a:pPr algn="ctr"/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5750"/>
            <a:ext cx="24382413" cy="1385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92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9600" dirty="0"/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4111531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C1F1C5-F594-4599-BBB4-CC2F6032D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4438"/>
            <a:ext cx="12954000" cy="2237562"/>
          </a:xfrm>
        </p:spPr>
        <p:txBody>
          <a:bodyPr/>
          <a:lstStyle/>
          <a:p>
            <a:pPr algn="ctr"/>
            <a:r>
              <a:rPr lang="es-CO" dirty="0"/>
              <a:t>TEMARIO Y AGENDA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3BC9B9-F61A-4016-8BB6-4688B75E2F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5536" y="3302000"/>
            <a:ext cx="18020941" cy="8457609"/>
          </a:xfrm>
        </p:spPr>
        <p:txBody>
          <a:bodyPr>
            <a:normAutofit/>
          </a:bodyPr>
          <a:lstStyle/>
          <a:p>
            <a:pPr marL="914400" indent="-914400">
              <a:buAutoNum type="arabicPeriod"/>
            </a:pPr>
            <a:r>
              <a:rPr lang="es-CO" dirty="0"/>
              <a:t>ESTADO DE LA MALLA VIAL </a:t>
            </a:r>
          </a:p>
          <a:p>
            <a:pPr marL="914400" indent="-914400">
              <a:buAutoNum type="arabicPeriod" startAt="2"/>
            </a:pPr>
            <a:r>
              <a:rPr lang="es-CO" dirty="0"/>
              <a:t>PROYECTOS EN EJECUCION EN LA LOCALIDAD </a:t>
            </a:r>
          </a:p>
          <a:p>
            <a:r>
              <a:rPr lang="es-CO" dirty="0"/>
              <a:t>3.  CONTRATOS DE MANTENIMIENTO Y REHABILITACION</a:t>
            </a:r>
          </a:p>
          <a:p>
            <a:pPr marL="914400" indent="-914400">
              <a:buAutoNum type="arabicPeriod" startAt="4"/>
            </a:pPr>
            <a:r>
              <a:rPr lang="es-CO" dirty="0"/>
              <a:t>GESTION TERRITORIAL </a:t>
            </a:r>
          </a:p>
          <a:p>
            <a:pPr marL="914400" indent="-914400">
              <a:buAutoNum type="arabicPeriod" startAt="5"/>
            </a:pPr>
            <a:r>
              <a:rPr lang="es-CO" dirty="0"/>
              <a:t>CANALES DE INFORMACION Y SOLICITUD DE INFORMACION DEL INSTITURO DE DESARROLLO URBANO </a:t>
            </a:r>
          </a:p>
          <a:p>
            <a:pPr marL="914400" indent="-914400">
              <a:buAutoNum type="arabicPeriod" startAt="5"/>
            </a:pPr>
            <a:r>
              <a:rPr lang="es-CO" dirty="0"/>
              <a:t>VIDEO DE LA ESTRATEGIA “OBRA POR TU LUGAR”</a:t>
            </a:r>
          </a:p>
          <a:p>
            <a:pPr marL="914400" indent="-914400">
              <a:buAutoNum type="arabicPeriod" startAt="5"/>
            </a:pPr>
            <a:r>
              <a:rPr lang="es-CO" dirty="0"/>
              <a:t>INQUIETUDES  DE LA COMUNIDAD.  </a:t>
            </a:r>
          </a:p>
        </p:txBody>
      </p:sp>
    </p:spTree>
    <p:extLst>
      <p:ext uri="{BB962C8B-B14F-4D97-AF65-F5344CB8AC3E}">
        <p14:creationId xmlns:p14="http://schemas.microsoft.com/office/powerpoint/2010/main" val="287062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Estado de la Malla vial de la Localidad </a:t>
            </a:r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1"/>
          </p:nvPr>
        </p:nvSpPr>
        <p:spPr>
          <a:xfrm>
            <a:off x="12901353" y="5996121"/>
            <a:ext cx="9305008" cy="2285554"/>
          </a:xfrm>
        </p:spPr>
        <p:txBody>
          <a:bodyPr/>
          <a:lstStyle/>
          <a:p>
            <a:r>
              <a:rPr lang="es-ES" dirty="0"/>
              <a:t>El 3,8% de la malla vial de la Localidad se encuentra en mal estado. Mientras que en estado regular esta el 22,2% y el 74% se encuentra en buen estado</a:t>
            </a:r>
            <a:endParaRPr lang="es-CO" dirty="0"/>
          </a:p>
        </p:txBody>
      </p:sp>
      <p:sp>
        <p:nvSpPr>
          <p:cNvPr id="7" name="Elipse 6"/>
          <p:cNvSpPr/>
          <p:nvPr/>
        </p:nvSpPr>
        <p:spPr>
          <a:xfrm>
            <a:off x="1283771" y="840114"/>
            <a:ext cx="1298421" cy="1298421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600" b="1" dirty="0"/>
              <a:t>1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EE0B2B2-905E-4A0E-A21E-5E350D6BAA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Localidad de Tunjuelito</a:t>
            </a:r>
            <a:endParaRPr lang="es-CO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0A8F701-7FE5-C34F-81C6-B3F4123AF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8282" r="47344" b="4641"/>
          <a:stretch/>
        </p:blipFill>
        <p:spPr>
          <a:xfrm>
            <a:off x="5349876" y="3753484"/>
            <a:ext cx="4417753" cy="839174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EE40E46-A220-4345-B844-E1820E8E9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1353" y="2823263"/>
            <a:ext cx="9190137" cy="186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08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860675" y="870449"/>
            <a:ext cx="20648254" cy="1237752"/>
          </a:xfrm>
        </p:spPr>
        <p:txBody>
          <a:bodyPr>
            <a:noAutofit/>
          </a:bodyPr>
          <a:lstStyle/>
          <a:p>
            <a:r>
              <a:rPr lang="es-CO" sz="5400" dirty="0"/>
              <a:t>EXTENSIÓN Y ESTADO DE LA MALLA VIAL LOCALIDAD TUNJUELITO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3"/>
          </p:nvPr>
        </p:nvSpPr>
        <p:spPr>
          <a:xfrm>
            <a:off x="2582192" y="2390053"/>
            <a:ext cx="17316637" cy="651583"/>
          </a:xfrm>
        </p:spPr>
        <p:txBody>
          <a:bodyPr>
            <a:normAutofit lnSpcReduction="10000"/>
          </a:bodyPr>
          <a:lstStyle/>
          <a:p>
            <a:r>
              <a:rPr lang="es-CO" dirty="0"/>
              <a:t> </a:t>
            </a:r>
          </a:p>
        </p:txBody>
      </p:sp>
      <p:sp>
        <p:nvSpPr>
          <p:cNvPr id="7" name="Elipse 6"/>
          <p:cNvSpPr/>
          <p:nvPr/>
        </p:nvSpPr>
        <p:spPr>
          <a:xfrm>
            <a:off x="1283771" y="840114"/>
            <a:ext cx="1298421" cy="1298421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600" b="1" dirty="0"/>
              <a:t>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A7E494-8431-418E-B29E-B93AF6F3AC92}"/>
              </a:ext>
            </a:extLst>
          </p:cNvPr>
          <p:cNvSpPr txBox="1"/>
          <p:nvPr/>
        </p:nvSpPr>
        <p:spPr>
          <a:xfrm>
            <a:off x="5649685" y="11890604"/>
            <a:ext cx="13508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/>
              <a:t>https://www.idu.gov.co/page/siipviales/innovacion/portafolio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B072702-B341-4051-9FCF-DEB1BC7ED3EB}"/>
              </a:ext>
            </a:extLst>
          </p:cNvPr>
          <p:cNvSpPr txBox="1"/>
          <p:nvPr/>
        </p:nvSpPr>
        <p:spPr>
          <a:xfrm>
            <a:off x="2942850" y="2531768"/>
            <a:ext cx="6381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/>
              <a:t>EXTENSIÓN TOTAL (KM-CARRIL)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C020E4F-5A56-4D22-B403-D76931CC3B85}"/>
              </a:ext>
            </a:extLst>
          </p:cNvPr>
          <p:cNvSpPr txBox="1"/>
          <p:nvPr/>
        </p:nvSpPr>
        <p:spPr>
          <a:xfrm>
            <a:off x="2877534" y="6187245"/>
            <a:ext cx="1145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/>
              <a:t>EXTENSIÓN CON ESTADO O DIAGNÓSTICO (KM-CARRIL)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BABB843-6972-414F-A738-770199B58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985" y="3734583"/>
            <a:ext cx="17724315" cy="151922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7BDC5F0-F06A-BC45-8061-B97C896CE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984" y="7085263"/>
            <a:ext cx="17724315" cy="26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11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860674" y="635396"/>
            <a:ext cx="18627725" cy="1742122"/>
          </a:xfrm>
        </p:spPr>
        <p:txBody>
          <a:bodyPr>
            <a:normAutofit/>
          </a:bodyPr>
          <a:lstStyle/>
          <a:p>
            <a:r>
              <a:rPr lang="es-CO" sz="5400" dirty="0"/>
              <a:t>ESTADO POR TIPO DE MALLA VIAL - LOCALIDAD TUNJUELITO</a:t>
            </a:r>
          </a:p>
        </p:txBody>
      </p:sp>
      <p:sp>
        <p:nvSpPr>
          <p:cNvPr id="7" name="Elipse 6"/>
          <p:cNvSpPr/>
          <p:nvPr/>
        </p:nvSpPr>
        <p:spPr>
          <a:xfrm>
            <a:off x="1283771" y="840114"/>
            <a:ext cx="1298421" cy="1298421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600" b="1" dirty="0"/>
              <a:t>1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3ABE1E4-DA5F-4076-9854-7F3D5024F0B2}"/>
              </a:ext>
            </a:extLst>
          </p:cNvPr>
          <p:cNvSpPr txBox="1"/>
          <p:nvPr/>
        </p:nvSpPr>
        <p:spPr>
          <a:xfrm>
            <a:off x="3056616" y="3265712"/>
            <a:ext cx="2103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/>
              <a:t>TRONCAL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7B048CC-C9F1-4071-A5F7-D4BD10BA1185}"/>
              </a:ext>
            </a:extLst>
          </p:cNvPr>
          <p:cNvSpPr txBox="1"/>
          <p:nvPr/>
        </p:nvSpPr>
        <p:spPr>
          <a:xfrm>
            <a:off x="12306187" y="3282029"/>
            <a:ext cx="2103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/>
              <a:t>ARTERIAL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2EEAB08-4398-844E-AA7E-C60389011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529" y="4283260"/>
            <a:ext cx="9772909" cy="772796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B009891-175F-1E49-A9E8-01A4D439E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4535" y="4283260"/>
            <a:ext cx="10873723" cy="755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99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860675" y="577682"/>
            <a:ext cx="18546082" cy="1742122"/>
          </a:xfrm>
        </p:spPr>
        <p:txBody>
          <a:bodyPr>
            <a:normAutofit/>
          </a:bodyPr>
          <a:lstStyle/>
          <a:p>
            <a:r>
              <a:rPr lang="es-CO" sz="5400" dirty="0"/>
              <a:t>ESTADO POR TIPO DE MALLA VIAL - LOCALIDAD LA TUNJUELITO</a:t>
            </a:r>
          </a:p>
        </p:txBody>
      </p:sp>
      <p:sp>
        <p:nvSpPr>
          <p:cNvPr id="7" name="Elipse 6"/>
          <p:cNvSpPr/>
          <p:nvPr/>
        </p:nvSpPr>
        <p:spPr>
          <a:xfrm>
            <a:off x="1283771" y="840114"/>
            <a:ext cx="1298421" cy="1298421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600" b="1" dirty="0"/>
              <a:t>1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3ABE1E4-DA5F-4076-9854-7F3D5024F0B2}"/>
              </a:ext>
            </a:extLst>
          </p:cNvPr>
          <p:cNvSpPr txBox="1"/>
          <p:nvPr/>
        </p:nvSpPr>
        <p:spPr>
          <a:xfrm>
            <a:off x="2860674" y="3265714"/>
            <a:ext cx="3540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/>
              <a:t>INTERMEDIA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7B048CC-C9F1-4071-A5F7-D4BD10BA1185}"/>
              </a:ext>
            </a:extLst>
          </p:cNvPr>
          <p:cNvSpPr txBox="1"/>
          <p:nvPr/>
        </p:nvSpPr>
        <p:spPr>
          <a:xfrm>
            <a:off x="12663260" y="3265714"/>
            <a:ext cx="2103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/>
              <a:t>LOCAL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D361F2-E7D0-9246-AEFC-53664FB05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3628" y="4360012"/>
            <a:ext cx="8720485" cy="147997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7C5022D-C728-204C-B651-B46A9E3DE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5817" y="5803864"/>
            <a:ext cx="10130002" cy="584503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BDA736F-0397-9647-B2FD-35452A220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8781" y="4360012"/>
            <a:ext cx="9583142" cy="78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59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 Proyectos en ejecución en la localidad:</a:t>
            </a:r>
            <a:endParaRPr lang="es-CO" dirty="0"/>
          </a:p>
        </p:txBody>
      </p:sp>
      <p:sp>
        <p:nvSpPr>
          <p:cNvPr id="7" name="Elipse 6"/>
          <p:cNvSpPr/>
          <p:nvPr/>
        </p:nvSpPr>
        <p:spPr>
          <a:xfrm>
            <a:off x="1283771" y="840114"/>
            <a:ext cx="1298421" cy="1298421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b="1" dirty="0"/>
              <a:t>2</a:t>
            </a:r>
            <a:endParaRPr lang="es-CO" sz="6600" b="1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AE72AF0-FC82-42D1-8045-532CE4CC86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60675" y="2253753"/>
            <a:ext cx="14836878" cy="1339901"/>
          </a:xfrm>
        </p:spPr>
        <p:txBody>
          <a:bodyPr>
            <a:normAutofit/>
          </a:bodyPr>
          <a:lstStyle/>
          <a:p>
            <a:pPr algn="ctr"/>
            <a:r>
              <a:rPr lang="es-MX" dirty="0"/>
              <a:t>CONSTRUCCIÓN  DE LA EXTENSIÓN TRONCAL CARACAS TRAMO 1 Y OBRAS COMPLEMENTARIAS EN LA CIUDAD DE BOGOTÁ, D.C.</a:t>
            </a:r>
            <a:endParaRPr lang="es-CO" dirty="0"/>
          </a:p>
        </p:txBody>
      </p:sp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E6125367-1FDC-4FEB-A4E8-612E7D04C048}"/>
              </a:ext>
            </a:extLst>
          </p:cNvPr>
          <p:cNvSpPr txBox="1">
            <a:spLocks/>
          </p:cNvSpPr>
          <p:nvPr/>
        </p:nvSpPr>
        <p:spPr>
          <a:xfrm>
            <a:off x="14885456" y="4046799"/>
            <a:ext cx="8166839" cy="66391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4000" dirty="0"/>
              <a:t>En este sector la mayoría de ciudadanos se mueve en transporte público, por eso: </a:t>
            </a:r>
          </a:p>
          <a:p>
            <a:r>
              <a:rPr lang="es-ES" sz="4000" dirty="0"/>
              <a:t>La ampliación de la malla vial</a:t>
            </a:r>
          </a:p>
          <a:p>
            <a:r>
              <a:rPr lang="es-ES" sz="4000" dirty="0"/>
              <a:t>Construcción de </a:t>
            </a:r>
            <a:r>
              <a:rPr lang="es-ES" sz="4000"/>
              <a:t>ciclorutas</a:t>
            </a:r>
            <a:endParaRPr lang="es-ES" sz="40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5C5BF07-661C-471E-A04D-4866D9FB2793}"/>
              </a:ext>
            </a:extLst>
          </p:cNvPr>
          <p:cNvSpPr txBox="1"/>
          <p:nvPr/>
        </p:nvSpPr>
        <p:spPr>
          <a:xfrm>
            <a:off x="2759387" y="11139081"/>
            <a:ext cx="9127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PROPUESTA MUSEO NACIONAL</a:t>
            </a:r>
          </a:p>
          <a:p>
            <a:r>
              <a:rPr lang="es-ES" dirty="0"/>
              <a:t>Fuente: https://septimaverde.gov.co/</a:t>
            </a:r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186EFC6-CF16-7A44-B0CF-48E8CADE6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74" y="4046799"/>
            <a:ext cx="11815411" cy="663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37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1283771" y="840114"/>
            <a:ext cx="1298421" cy="1298421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600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10FF6F2-E1BA-454B-8D22-9FD709709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636" y="1925192"/>
            <a:ext cx="16122208" cy="7328105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E7939738-FC62-2043-9BB6-F0B182B53F0C}"/>
              </a:ext>
            </a:extLst>
          </p:cNvPr>
          <p:cNvGraphicFramePr>
            <a:graphicFrameLocks noGrp="1"/>
          </p:cNvGraphicFramePr>
          <p:nvPr/>
        </p:nvGraphicFramePr>
        <p:xfrm>
          <a:off x="3529242" y="9899986"/>
          <a:ext cx="15705815" cy="322818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567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3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991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8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99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400"/>
                        </a:spcAft>
                      </a:pPr>
                      <a:r>
                        <a:rPr lang="es-CO" sz="1800" dirty="0">
                          <a:effectLst/>
                        </a:rPr>
                        <a:t>ETAPA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400"/>
                        </a:spcAft>
                      </a:pPr>
                      <a:r>
                        <a:rPr lang="es-CO" sz="1800" dirty="0">
                          <a:effectLst/>
                        </a:rPr>
                        <a:t>DESDE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400"/>
                        </a:spcAft>
                      </a:pPr>
                      <a:r>
                        <a:rPr lang="es-CO" sz="1800">
                          <a:effectLst/>
                        </a:rPr>
                        <a:t>HASTA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>
                          <a:effectLst/>
                        </a:rPr>
                        <a:t>DURANTE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400"/>
                        </a:spcAft>
                      </a:pPr>
                      <a:r>
                        <a:rPr lang="es-CO" sz="1800" dirty="0">
                          <a:effectLst/>
                        </a:rPr>
                        <a:t>PRECONSTRUCCION 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400"/>
                        </a:spcAft>
                      </a:pPr>
                      <a:r>
                        <a:rPr lang="es-MX" sz="1800" dirty="0">
                          <a:effectLst/>
                        </a:rPr>
                        <a:t>Diciembre de 2019</a:t>
                      </a:r>
                      <a:endParaRPr lang="es-CO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400"/>
                        </a:spcAft>
                      </a:pPr>
                      <a:r>
                        <a:rPr lang="es-MX" sz="1800" dirty="0">
                          <a:effectLst/>
                        </a:rPr>
                        <a:t>Agosto</a:t>
                      </a:r>
                      <a:r>
                        <a:rPr lang="es-MX" sz="1800" baseline="0" dirty="0">
                          <a:effectLst/>
                        </a:rPr>
                        <a:t> de 2020</a:t>
                      </a:r>
                      <a:endParaRPr lang="es-CO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400"/>
                        </a:spcAft>
                      </a:pPr>
                      <a:r>
                        <a:rPr lang="es-MX" sz="1800" dirty="0">
                          <a:effectLst/>
                        </a:rPr>
                        <a:t>6 Meses</a:t>
                      </a:r>
                      <a:endParaRPr lang="es-CO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400"/>
                        </a:spcAft>
                      </a:pPr>
                      <a:r>
                        <a:rPr lang="es-CO" sz="1800" dirty="0">
                          <a:effectLst/>
                        </a:rPr>
                        <a:t>CONSTRUCCION 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400"/>
                        </a:spcAft>
                      </a:pPr>
                      <a:r>
                        <a:rPr lang="es-MX" sz="1800" dirty="0">
                          <a:effectLst/>
                        </a:rPr>
                        <a:t>Agosto de 2020</a:t>
                      </a:r>
                      <a:endParaRPr lang="es-CO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400"/>
                        </a:spcAft>
                      </a:pPr>
                      <a:r>
                        <a:rPr lang="es-MX" sz="1800" dirty="0">
                          <a:effectLst/>
                        </a:rPr>
                        <a:t>Enero de 2023</a:t>
                      </a:r>
                      <a:endParaRPr lang="es-CO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400"/>
                        </a:spcAft>
                      </a:pPr>
                      <a:r>
                        <a:rPr lang="es-MX" sz="1800" dirty="0">
                          <a:effectLst/>
                        </a:rPr>
                        <a:t>29 Meses</a:t>
                      </a:r>
                      <a:endParaRPr lang="es-CO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400"/>
                        </a:spcAft>
                      </a:pPr>
                      <a:r>
                        <a:rPr lang="es-CO" sz="1800" dirty="0">
                          <a:effectLst/>
                        </a:rPr>
                        <a:t>MANTENIMIENTO 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400"/>
                        </a:spcAft>
                      </a:pPr>
                      <a:r>
                        <a:rPr lang="es-MX" sz="1800" dirty="0">
                          <a:effectLst/>
                        </a:rPr>
                        <a:t>Enero de 2023</a:t>
                      </a:r>
                      <a:endParaRPr lang="es-CO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400"/>
                        </a:spcAft>
                      </a:pPr>
                      <a:r>
                        <a:rPr lang="es-MX" sz="1800" dirty="0">
                          <a:effectLst/>
                        </a:rPr>
                        <a:t>Enero de 2028</a:t>
                      </a:r>
                      <a:endParaRPr lang="es-CO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400"/>
                        </a:spcAft>
                      </a:pPr>
                      <a:r>
                        <a:rPr lang="es-MX" sz="1800" dirty="0">
                          <a:effectLst/>
                        </a:rPr>
                        <a:t>60 Meses</a:t>
                      </a:r>
                      <a:endParaRPr lang="es-CO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93977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898</TotalTime>
  <Words>861</Words>
  <Application>Microsoft Office PowerPoint</Application>
  <PresentationFormat>Personalizado</PresentationFormat>
  <Paragraphs>155</Paragraphs>
  <Slides>22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Wingdings</vt:lpstr>
      <vt:lpstr>Tema de Office</vt:lpstr>
      <vt:lpstr>Diseño personalizado</vt:lpstr>
      <vt:lpstr>1_Diseño personalizado</vt:lpstr>
      <vt:lpstr>2_Diseño personalizado</vt:lpstr>
      <vt:lpstr>Secretaria de Movilidad  Localidad de Tunjuelito  </vt:lpstr>
      <vt:lpstr>Instituto de desarrollo Urbano IDU </vt:lpstr>
      <vt:lpstr>TEMARIO Y AGENDA </vt:lpstr>
      <vt:lpstr>Estado de la Malla vial de la Localidad </vt:lpstr>
      <vt:lpstr>EXTENSIÓN Y ESTADO DE LA MALLA VIAL LOCALIDAD TUNJUELITO</vt:lpstr>
      <vt:lpstr>ESTADO POR TIPO DE MALLA VIAL - LOCALIDAD TUNJUELITO</vt:lpstr>
      <vt:lpstr>ESTADO POR TIPO DE MALLA VIAL - LOCALIDAD LA TUNJUELITO</vt:lpstr>
      <vt:lpstr> Proyectos en ejecución en la localidad:</vt:lpstr>
      <vt:lpstr>Presentación de PowerPoint</vt:lpstr>
      <vt:lpstr>GENERALIDADES DEL PROYECTO Y ESTADO ACTUAL</vt:lpstr>
      <vt:lpstr>GENERALIDADES DEL PROYECTO Y ESTADO ACTUAL</vt:lpstr>
      <vt:lpstr>RENDERS DEL PROYECTO</vt:lpstr>
      <vt:lpstr>RENDERS PROYECTO</vt:lpstr>
      <vt:lpstr>CONTRATOS DE MANTENIMIENTO Y REHABILITACIÓN </vt:lpstr>
      <vt:lpstr>Presentación de PowerPoint</vt:lpstr>
      <vt:lpstr>CONTRATOS DE MANTENIMIENTO Y REHABILITACIÓN </vt:lpstr>
      <vt:lpstr>CONTRATOS DE MANTENIMIENTO Y REHABILITACIÓN </vt:lpstr>
      <vt:lpstr>GESTION TERRITORIAL</vt:lpstr>
      <vt:lpstr>Canales de atención al ciudadano dispuestos por el IDU</vt:lpstr>
      <vt:lpstr>CONSULTA INFORMACIÓN</vt:lpstr>
      <vt:lpstr>Presentación de PowerPoint</vt:lpstr>
      <vt:lpstr>¡GRACIAS!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silvia carolina lopez sanchez</dc:creator>
  <cp:lastModifiedBy>Carolina Vargas</cp:lastModifiedBy>
  <cp:revision>45</cp:revision>
  <dcterms:created xsi:type="dcterms:W3CDTF">2020-08-19T17:52:35Z</dcterms:created>
  <dcterms:modified xsi:type="dcterms:W3CDTF">2021-08-09T23:37:13Z</dcterms:modified>
</cp:coreProperties>
</file>