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</p:sldMasterIdLst>
  <p:notesMasterIdLst>
    <p:notesMasterId r:id="rId36"/>
  </p:notesMasterIdLst>
  <p:sldIdLst>
    <p:sldId id="256" r:id="rId3"/>
    <p:sldId id="257" r:id="rId4"/>
    <p:sldId id="296" r:id="rId5"/>
    <p:sldId id="259" r:id="rId6"/>
    <p:sldId id="260" r:id="rId7"/>
    <p:sldId id="29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92" r:id="rId26"/>
    <p:sldId id="295" r:id="rId27"/>
    <p:sldId id="279" r:id="rId28"/>
    <p:sldId id="280" r:id="rId29"/>
    <p:sldId id="281" r:id="rId30"/>
    <p:sldId id="301" r:id="rId31"/>
    <p:sldId id="282" r:id="rId32"/>
    <p:sldId id="283" r:id="rId33"/>
    <p:sldId id="284" r:id="rId34"/>
    <p:sldId id="300" r:id="rId35"/>
  </p:sldIdLst>
  <p:sldSz cx="24384000" cy="13716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1">
          <p15:clr>
            <a:srgbClr val="9AA0A6"/>
          </p15:clr>
        </p15:guide>
        <p15:guide id="2" pos="1512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gBBF5jV0MQP7MB8TbLYdzOQQ2u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6BD865-0801-4E0D-8E3D-A0103EC0A988}">
  <a:tblStyle styleId="{3B6BD865-0801-4E0D-8E3D-A0103EC0A98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5AEFE43-1DA9-4626-914A-3B5D164A594C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84"/>
      </p:cViewPr>
      <p:guideLst>
        <p:guide orient="horz" pos="241"/>
        <p:guide pos="15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customschemas.google.com/relationships/presentationmetadata" Target="meta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1\AppData\Local\Temp\Rar$DIa0.441\KENNEDY%202016-202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1\AppData\Local\Temp\Rar$DIa0.441\KENNEDY%202016-20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1\Downloads\2020_OAC_total%20Campa&#241;a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lvl="0">
              <a:defRPr sz="1400" b="0" i="0">
                <a:solidFill>
                  <a:srgbClr val="757575"/>
                </a:solidFill>
                <a:latin typeface="Arial"/>
              </a:defRPr>
            </a:pPr>
            <a:r>
              <a:rPr lang="es-CO" sz="1400" b="0" i="0">
                <a:solidFill>
                  <a:srgbClr val="757575"/>
                </a:solidFill>
                <a:latin typeface="Arial"/>
              </a:rPr>
              <a:t>Reporte de operatividad por código de infracción - Kennedy
Fuente: SICON - SDM
Corte 31 de diciembre de 2020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v>2020</c:v>
          </c:tx>
          <c:spPr>
            <a:solidFill>
              <a:srgbClr val="0070C0"/>
            </a:solidFill>
            <a:ln cmpd="sng">
              <a:solidFill>
                <a:srgbClr val="000000"/>
              </a:solidFill>
            </a:ln>
          </c:spPr>
          <c:invertIfNegative val="1"/>
          <c:cat>
            <c:strRef>
              <c:f>'[KENNEDY 2016-2020.xlsx]KENNEDY'!$B$48:$B$58</c:f>
              <c:strCache>
                <c:ptCount val="11"/>
                <c:pt idx="0">
                  <c:v>C29</c:v>
                </c:pt>
                <c:pt idx="1">
                  <c:v>C14</c:v>
                </c:pt>
                <c:pt idx="2">
                  <c:v>G02</c:v>
                </c:pt>
                <c:pt idx="3">
                  <c:v>C35</c:v>
                </c:pt>
                <c:pt idx="4">
                  <c:v>C02</c:v>
                </c:pt>
                <c:pt idx="5">
                  <c:v>C24</c:v>
                </c:pt>
                <c:pt idx="6">
                  <c:v>H03</c:v>
                </c:pt>
                <c:pt idx="7">
                  <c:v>C31</c:v>
                </c:pt>
                <c:pt idx="8">
                  <c:v>B01</c:v>
                </c:pt>
                <c:pt idx="9">
                  <c:v>C38</c:v>
                </c:pt>
                <c:pt idx="10">
                  <c:v>Otras Infracciones</c:v>
                </c:pt>
              </c:strCache>
            </c:strRef>
          </c:cat>
          <c:val>
            <c:numRef>
              <c:f>'[KENNEDY 2016-2020.xlsx]KENNEDY'!$C$48:$C$58</c:f>
              <c:numCache>
                <c:formatCode>General</c:formatCode>
                <c:ptCount val="11"/>
                <c:pt idx="0">
                  <c:v>19111</c:v>
                </c:pt>
                <c:pt idx="1">
                  <c:v>8650</c:v>
                </c:pt>
                <c:pt idx="2">
                  <c:v>3682</c:v>
                </c:pt>
                <c:pt idx="3">
                  <c:v>2737</c:v>
                </c:pt>
                <c:pt idx="4">
                  <c:v>2283</c:v>
                </c:pt>
                <c:pt idx="5">
                  <c:v>2125</c:v>
                </c:pt>
                <c:pt idx="6">
                  <c:v>1852</c:v>
                </c:pt>
                <c:pt idx="7">
                  <c:v>1588</c:v>
                </c:pt>
                <c:pt idx="8">
                  <c:v>1555</c:v>
                </c:pt>
                <c:pt idx="9">
                  <c:v>1217</c:v>
                </c:pt>
                <c:pt idx="10">
                  <c:v>12228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09C4-483C-813D-940F3318A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114688"/>
        <c:axId val="49107328"/>
      </c:barChart>
      <c:catAx>
        <c:axId val="481146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s-CO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lvl="0">
              <a:defRPr sz="900" b="1" i="0">
                <a:solidFill>
                  <a:srgbClr val="000000"/>
                </a:solidFill>
                <a:latin typeface="+mn-lt"/>
              </a:defRPr>
            </a:pPr>
            <a:endParaRPr lang="es-CO"/>
          </a:p>
        </c:txPr>
        <c:crossAx val="49107328"/>
        <c:crosses val="autoZero"/>
        <c:auto val="1"/>
        <c:lblAlgn val="ctr"/>
        <c:lblOffset val="100"/>
        <c:noMultiLvlLbl val="1"/>
      </c:catAx>
      <c:valAx>
        <c:axId val="49107328"/>
        <c:scaling>
          <c:orientation val="minMax"/>
          <c:max val="20000"/>
        </c:scaling>
        <c:delete val="0"/>
        <c:axPos val="l"/>
        <c:majorGridlines>
          <c:spPr>
            <a:ln>
              <a:solidFill>
                <a:srgbClr val="B7B7B7"/>
              </a:solidFill>
            </a:ln>
          </c:spPr>
        </c:majorGridlines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s-CO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/>
        </c:spPr>
        <c:txPr>
          <a:bodyPr/>
          <a:lstStyle/>
          <a:p>
            <a:pPr lvl="0">
              <a:defRPr sz="900" b="1" i="0">
                <a:solidFill>
                  <a:srgbClr val="000000"/>
                </a:solidFill>
                <a:latin typeface="+mn-lt"/>
              </a:defRPr>
            </a:pPr>
            <a:endParaRPr lang="es-CO"/>
          </a:p>
        </c:txPr>
        <c:crossAx val="48114688"/>
        <c:crosses val="autoZero"/>
        <c:crossBetween val="between"/>
        <c:majorUnit val="2000"/>
      </c:valAx>
    </c:plotArea>
    <c:legend>
      <c:legendPos val="b"/>
      <c:overlay val="0"/>
      <c:txPr>
        <a:bodyPr/>
        <a:lstStyle/>
        <a:p>
          <a:pPr lvl="0">
            <a:defRPr sz="900" b="1" i="0">
              <a:solidFill>
                <a:srgbClr val="1A1A1A"/>
              </a:solidFill>
              <a:latin typeface="+mn-lt"/>
            </a:defRPr>
          </a:pPr>
          <a:endParaRPr lang="es-CO"/>
        </a:p>
      </c:txPr>
    </c:legend>
    <c:plotVisOnly val="1"/>
    <c:dispBlanksAs val="zero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lvl="0">
              <a:defRPr sz="1400" b="0" i="0">
                <a:solidFill>
                  <a:srgbClr val="757575"/>
                </a:solidFill>
                <a:latin typeface="+mn-lt"/>
              </a:defRPr>
            </a:pPr>
            <a:r>
              <a:rPr lang="es-CO" sz="1400" b="0" i="0">
                <a:solidFill>
                  <a:srgbClr val="757575"/>
                </a:solidFill>
                <a:latin typeface="+mn-lt"/>
              </a:rPr>
              <a:t>Reporte de operatividad por código de infracción - Kennedy
Fuente: QLIK, SDM
corte al 31 de diciembre de 2019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v>2016</c:v>
          </c:tx>
          <c:spPr>
            <a:solidFill>
              <a:srgbClr val="0070C0"/>
            </a:solidFill>
            <a:ln cmpd="sng">
              <a:solidFill>
                <a:srgbClr val="000000"/>
              </a:solidFill>
            </a:ln>
          </c:spPr>
          <c:invertIfNegative val="1"/>
          <c:cat>
            <c:strRef>
              <c:f>'[KENNEDY 2016-2020.xlsx]KENNEDY'!$B$11:$B$21</c:f>
              <c:strCache>
                <c:ptCount val="11"/>
                <c:pt idx="0">
                  <c:v>C02</c:v>
                </c:pt>
                <c:pt idx="1">
                  <c:v>C35</c:v>
                </c:pt>
                <c:pt idx="2">
                  <c:v>H03</c:v>
                </c:pt>
                <c:pt idx="3">
                  <c:v>C14</c:v>
                </c:pt>
                <c:pt idx="4">
                  <c:v>D12</c:v>
                </c:pt>
                <c:pt idx="5">
                  <c:v>C24</c:v>
                </c:pt>
                <c:pt idx="6">
                  <c:v>B01</c:v>
                </c:pt>
                <c:pt idx="7">
                  <c:v>G02</c:v>
                </c:pt>
                <c:pt idx="8">
                  <c:v>C38</c:v>
                </c:pt>
                <c:pt idx="9">
                  <c:v>C31</c:v>
                </c:pt>
                <c:pt idx="10">
                  <c:v>Otras Infracciones</c:v>
                </c:pt>
              </c:strCache>
            </c:strRef>
          </c:cat>
          <c:val>
            <c:numRef>
              <c:f>'[KENNEDY 2016-2020.xlsx]KENNEDY'!$C$11:$C$21</c:f>
              <c:numCache>
                <c:formatCode>General</c:formatCode>
                <c:ptCount val="11"/>
                <c:pt idx="0">
                  <c:v>12535</c:v>
                </c:pt>
                <c:pt idx="1">
                  <c:v>3042</c:v>
                </c:pt>
                <c:pt idx="2">
                  <c:v>471</c:v>
                </c:pt>
                <c:pt idx="3">
                  <c:v>1848</c:v>
                </c:pt>
                <c:pt idx="4">
                  <c:v>93</c:v>
                </c:pt>
                <c:pt idx="5">
                  <c:v>3781</c:v>
                </c:pt>
                <c:pt idx="6">
                  <c:v>1027</c:v>
                </c:pt>
                <c:pt idx="7">
                  <c:v>185</c:v>
                </c:pt>
                <c:pt idx="8">
                  <c:v>677</c:v>
                </c:pt>
                <c:pt idx="9">
                  <c:v>7447</c:v>
                </c:pt>
                <c:pt idx="10">
                  <c:v>11903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F8F6-4720-8196-DDF06E9E0337}"/>
            </c:ext>
          </c:extLst>
        </c:ser>
        <c:ser>
          <c:idx val="1"/>
          <c:order val="1"/>
          <c:tx>
            <c:v>2017</c:v>
          </c:tx>
          <c:spPr>
            <a:solidFill>
              <a:srgbClr val="00B0F0"/>
            </a:solidFill>
            <a:ln cmpd="sng">
              <a:solidFill>
                <a:srgbClr val="000000"/>
              </a:solidFill>
            </a:ln>
          </c:spPr>
          <c:invertIfNegative val="1"/>
          <c:cat>
            <c:strRef>
              <c:f>'[KENNEDY 2016-2020.xlsx]KENNEDY'!$B$11:$B$21</c:f>
              <c:strCache>
                <c:ptCount val="11"/>
                <c:pt idx="0">
                  <c:v>C02</c:v>
                </c:pt>
                <c:pt idx="1">
                  <c:v>C35</c:v>
                </c:pt>
                <c:pt idx="2">
                  <c:v>H03</c:v>
                </c:pt>
                <c:pt idx="3">
                  <c:v>C14</c:v>
                </c:pt>
                <c:pt idx="4">
                  <c:v>D12</c:v>
                </c:pt>
                <c:pt idx="5">
                  <c:v>C24</c:v>
                </c:pt>
                <c:pt idx="6">
                  <c:v>B01</c:v>
                </c:pt>
                <c:pt idx="7">
                  <c:v>G02</c:v>
                </c:pt>
                <c:pt idx="8">
                  <c:v>C38</c:v>
                </c:pt>
                <c:pt idx="9">
                  <c:v>C31</c:v>
                </c:pt>
                <c:pt idx="10">
                  <c:v>Otras Infracciones</c:v>
                </c:pt>
              </c:strCache>
            </c:strRef>
          </c:cat>
          <c:val>
            <c:numRef>
              <c:f>'[KENNEDY 2016-2020.xlsx]KENNEDY'!$D$11:$D$21</c:f>
              <c:numCache>
                <c:formatCode>General</c:formatCode>
                <c:ptCount val="11"/>
                <c:pt idx="0">
                  <c:v>9812</c:v>
                </c:pt>
                <c:pt idx="1">
                  <c:v>4220</c:v>
                </c:pt>
                <c:pt idx="2">
                  <c:v>1348</c:v>
                </c:pt>
                <c:pt idx="3">
                  <c:v>2442</c:v>
                </c:pt>
                <c:pt idx="4">
                  <c:v>82</c:v>
                </c:pt>
                <c:pt idx="5">
                  <c:v>3526</c:v>
                </c:pt>
                <c:pt idx="6">
                  <c:v>1205</c:v>
                </c:pt>
                <c:pt idx="7">
                  <c:v>321</c:v>
                </c:pt>
                <c:pt idx="8">
                  <c:v>707</c:v>
                </c:pt>
                <c:pt idx="9">
                  <c:v>3429</c:v>
                </c:pt>
                <c:pt idx="10">
                  <c:v>11661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1-F8F6-4720-8196-DDF06E9E0337}"/>
            </c:ext>
          </c:extLst>
        </c:ser>
        <c:ser>
          <c:idx val="2"/>
          <c:order val="2"/>
          <c:tx>
            <c:v>2018</c:v>
          </c:tx>
          <c:spPr>
            <a:solidFill>
              <a:srgbClr val="A5A5A5"/>
            </a:solidFill>
            <a:ln cmpd="sng">
              <a:solidFill>
                <a:srgbClr val="000000"/>
              </a:solidFill>
            </a:ln>
          </c:spPr>
          <c:invertIfNegative val="1"/>
          <c:cat>
            <c:strRef>
              <c:f>'[KENNEDY 2016-2020.xlsx]KENNEDY'!$B$11:$B$21</c:f>
              <c:strCache>
                <c:ptCount val="11"/>
                <c:pt idx="0">
                  <c:v>C02</c:v>
                </c:pt>
                <c:pt idx="1">
                  <c:v>C35</c:v>
                </c:pt>
                <c:pt idx="2">
                  <c:v>H03</c:v>
                </c:pt>
                <c:pt idx="3">
                  <c:v>C14</c:v>
                </c:pt>
                <c:pt idx="4">
                  <c:v>D12</c:v>
                </c:pt>
                <c:pt idx="5">
                  <c:v>C24</c:v>
                </c:pt>
                <c:pt idx="6">
                  <c:v>B01</c:v>
                </c:pt>
                <c:pt idx="7">
                  <c:v>G02</c:v>
                </c:pt>
                <c:pt idx="8">
                  <c:v>C38</c:v>
                </c:pt>
                <c:pt idx="9">
                  <c:v>C31</c:v>
                </c:pt>
                <c:pt idx="10">
                  <c:v>Otras Infracciones</c:v>
                </c:pt>
              </c:strCache>
            </c:strRef>
          </c:cat>
          <c:val>
            <c:numRef>
              <c:f>'[KENNEDY 2016-2020.xlsx]KENNEDY'!$E$11:$E$21</c:f>
              <c:numCache>
                <c:formatCode>General</c:formatCode>
                <c:ptCount val="11"/>
                <c:pt idx="0">
                  <c:v>16457</c:v>
                </c:pt>
                <c:pt idx="1">
                  <c:v>4451</c:v>
                </c:pt>
                <c:pt idx="2">
                  <c:v>3059</c:v>
                </c:pt>
                <c:pt idx="3">
                  <c:v>5069</c:v>
                </c:pt>
                <c:pt idx="4">
                  <c:v>142</c:v>
                </c:pt>
                <c:pt idx="5">
                  <c:v>3740</c:v>
                </c:pt>
                <c:pt idx="6">
                  <c:v>1795</c:v>
                </c:pt>
                <c:pt idx="7">
                  <c:v>2458</c:v>
                </c:pt>
                <c:pt idx="8">
                  <c:v>784</c:v>
                </c:pt>
                <c:pt idx="9">
                  <c:v>2186</c:v>
                </c:pt>
                <c:pt idx="10">
                  <c:v>15792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2-F8F6-4720-8196-DDF06E9E0337}"/>
            </c:ext>
          </c:extLst>
        </c:ser>
        <c:ser>
          <c:idx val="3"/>
          <c:order val="3"/>
          <c:tx>
            <c:v>2019</c:v>
          </c:tx>
          <c:spPr>
            <a:solidFill>
              <a:srgbClr val="FFC000"/>
            </a:solidFill>
            <a:ln cmpd="sng">
              <a:solidFill>
                <a:srgbClr val="000000"/>
              </a:solidFill>
            </a:ln>
          </c:spPr>
          <c:invertIfNegative val="1"/>
          <c:cat>
            <c:strRef>
              <c:f>'[KENNEDY 2016-2020.xlsx]KENNEDY'!$B$11:$B$21</c:f>
              <c:strCache>
                <c:ptCount val="11"/>
                <c:pt idx="0">
                  <c:v>C02</c:v>
                </c:pt>
                <c:pt idx="1">
                  <c:v>C35</c:v>
                </c:pt>
                <c:pt idx="2">
                  <c:v>H03</c:v>
                </c:pt>
                <c:pt idx="3">
                  <c:v>C14</c:v>
                </c:pt>
                <c:pt idx="4">
                  <c:v>D12</c:v>
                </c:pt>
                <c:pt idx="5">
                  <c:v>C24</c:v>
                </c:pt>
                <c:pt idx="6">
                  <c:v>B01</c:v>
                </c:pt>
                <c:pt idx="7">
                  <c:v>G02</c:v>
                </c:pt>
                <c:pt idx="8">
                  <c:v>C38</c:v>
                </c:pt>
                <c:pt idx="9">
                  <c:v>C31</c:v>
                </c:pt>
                <c:pt idx="10">
                  <c:v>Otras Infracciones</c:v>
                </c:pt>
              </c:strCache>
            </c:strRef>
          </c:cat>
          <c:val>
            <c:numRef>
              <c:f>'[KENNEDY 2016-2020.xlsx]KENNEDY'!$F$11:$F$21</c:f>
              <c:numCache>
                <c:formatCode>General</c:formatCode>
                <c:ptCount val="11"/>
                <c:pt idx="0">
                  <c:v>20479</c:v>
                </c:pt>
                <c:pt idx="1">
                  <c:v>2513</c:v>
                </c:pt>
                <c:pt idx="2">
                  <c:v>1975</c:v>
                </c:pt>
                <c:pt idx="3">
                  <c:v>3476</c:v>
                </c:pt>
                <c:pt idx="4">
                  <c:v>320</c:v>
                </c:pt>
                <c:pt idx="5">
                  <c:v>1800</c:v>
                </c:pt>
                <c:pt idx="6">
                  <c:v>1300</c:v>
                </c:pt>
                <c:pt idx="7">
                  <c:v>2108</c:v>
                </c:pt>
                <c:pt idx="8">
                  <c:v>902</c:v>
                </c:pt>
                <c:pt idx="9">
                  <c:v>1792</c:v>
                </c:pt>
                <c:pt idx="10">
                  <c:v>14124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3-F8F6-4720-8196-DDF06E9E03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708800"/>
        <c:axId val="65710720"/>
      </c:barChart>
      <c:catAx>
        <c:axId val="65708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s-CO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lvl="0">
              <a:defRPr sz="900" b="1" i="0">
                <a:solidFill>
                  <a:srgbClr val="000000"/>
                </a:solidFill>
                <a:latin typeface="+mn-lt"/>
              </a:defRPr>
            </a:pPr>
            <a:endParaRPr lang="es-CO"/>
          </a:p>
        </c:txPr>
        <c:crossAx val="65710720"/>
        <c:crosses val="autoZero"/>
        <c:auto val="1"/>
        <c:lblAlgn val="ctr"/>
        <c:lblOffset val="100"/>
        <c:noMultiLvlLbl val="1"/>
      </c:catAx>
      <c:valAx>
        <c:axId val="65710720"/>
        <c:scaling>
          <c:orientation val="minMax"/>
          <c:max val="25000"/>
        </c:scaling>
        <c:delete val="0"/>
        <c:axPos val="l"/>
        <c:majorGridlines>
          <c:spPr>
            <a:ln>
              <a:solidFill>
                <a:srgbClr val="B7B7B7"/>
              </a:solidFill>
            </a:ln>
          </c:spPr>
        </c:majorGridlines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es-CO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/>
        </c:spPr>
        <c:txPr>
          <a:bodyPr/>
          <a:lstStyle/>
          <a:p>
            <a:pPr lvl="0">
              <a:defRPr sz="900" b="1" i="0">
                <a:solidFill>
                  <a:srgbClr val="000000"/>
                </a:solidFill>
                <a:latin typeface="+mn-lt"/>
              </a:defRPr>
            </a:pPr>
            <a:endParaRPr lang="es-CO"/>
          </a:p>
        </c:txPr>
        <c:crossAx val="65708800"/>
        <c:crosses val="autoZero"/>
        <c:crossBetween val="between"/>
        <c:majorUnit val="5000"/>
      </c:valAx>
    </c:plotArea>
    <c:legend>
      <c:legendPos val="b"/>
      <c:overlay val="0"/>
      <c:txPr>
        <a:bodyPr/>
        <a:lstStyle/>
        <a:p>
          <a:pPr lvl="0">
            <a:defRPr sz="900" b="1" i="0">
              <a:solidFill>
                <a:srgbClr val="1A1A1A"/>
              </a:solidFill>
              <a:latin typeface="+mn-lt"/>
            </a:defRPr>
          </a:pPr>
          <a:endParaRPr lang="es-CO"/>
        </a:p>
      </c:txPr>
    </c:legend>
    <c:plotVisOnly val="1"/>
    <c:dispBlanksAs val="zero"/>
    <c:showDLblsOverMax val="1"/>
  </c:chart>
  <c:spPr>
    <a:ln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lvl="0">
              <a:defRPr b="0">
                <a:solidFill>
                  <a:srgbClr val="757575"/>
                </a:solidFill>
                <a:latin typeface="+mn-lt"/>
              </a:defRPr>
            </a:pPr>
            <a:r>
              <a:rPr lang="es-CO" b="0">
                <a:solidFill>
                  <a:srgbClr val="757575"/>
                </a:solidFill>
                <a:latin typeface="+mn-lt"/>
              </a:rPr>
              <a:t>CAMPAÑAS PEDAGÓGICAS POR TEMÁTICAS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'[2020_OAC_total Campañas.xlsx]Tabla dinámica 1'!$B$1</c:f>
              <c:strCache>
                <c:ptCount val="1"/>
                <c:pt idx="0">
                  <c:v>Kennedy</c:v>
                </c:pt>
              </c:strCache>
            </c:strRef>
          </c:tx>
          <c:spPr>
            <a:solidFill>
              <a:srgbClr val="4285F4"/>
            </a:solidFill>
            <a:ln cmpd="sng">
              <a:solidFill>
                <a:srgbClr val="000000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'[2020_OAC_total Campañas.xlsx]Tabla dinámica 1'!$A$5:$A$10</c:f>
              <c:strCache>
                <c:ptCount val="6"/>
                <c:pt idx="0">
                  <c:v>BICIPENSANTE</c:v>
                </c:pt>
                <c:pt idx="1">
                  <c:v>CAMPAÑA CON CICLISTAS</c:v>
                </c:pt>
                <c:pt idx="2">
                  <c:v>CAMPAÑA CON MOTOCICLISTAS</c:v>
                </c:pt>
                <c:pt idx="3">
                  <c:v>CAMPAÑA CON PEATONES</c:v>
                </c:pt>
                <c:pt idx="4">
                  <c:v>DÍA SIN CARRO</c:v>
                </c:pt>
                <c:pt idx="5">
                  <c:v>PUNTOS CIEGOS</c:v>
                </c:pt>
              </c:strCache>
            </c:strRef>
          </c:cat>
          <c:val>
            <c:numRef>
              <c:f>'[2020_OAC_total Campañas.xlsx]Tabla dinámica 1'!$B$5:$B$10</c:f>
              <c:numCache>
                <c:formatCode>General</c:formatCode>
                <c:ptCount val="6"/>
                <c:pt idx="0">
                  <c:v>2</c:v>
                </c:pt>
                <c:pt idx="1">
                  <c:v>12</c:v>
                </c:pt>
                <c:pt idx="2">
                  <c:v>5</c:v>
                </c:pt>
                <c:pt idx="3">
                  <c:v>6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EE67-454A-9338-705B8480A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769920"/>
        <c:axId val="76796672"/>
      </c:barChart>
      <c:catAx>
        <c:axId val="767699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r>
                  <a:rPr lang="es-CO" b="0">
                    <a:solidFill>
                      <a:srgbClr val="000000"/>
                    </a:solidFill>
                    <a:latin typeface="+mn-lt"/>
                  </a:rPr>
                  <a:t>TEMÁTICA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lvl="0">
              <a:defRPr b="0">
                <a:solidFill>
                  <a:srgbClr val="000000"/>
                </a:solidFill>
                <a:latin typeface="+mn-lt"/>
              </a:defRPr>
            </a:pPr>
            <a:endParaRPr lang="es-CO"/>
          </a:p>
        </c:txPr>
        <c:crossAx val="76796672"/>
        <c:crosses val="autoZero"/>
        <c:auto val="1"/>
        <c:lblAlgn val="ctr"/>
        <c:lblOffset val="100"/>
        <c:noMultiLvlLbl val="1"/>
      </c:catAx>
      <c:valAx>
        <c:axId val="76796672"/>
        <c:scaling>
          <c:orientation val="minMax"/>
        </c:scaling>
        <c:delete val="0"/>
        <c:axPos val="l"/>
        <c:majorGridlines>
          <c:spPr>
            <a:ln>
              <a:solidFill>
                <a:srgbClr val="B7B7B7"/>
              </a:solidFill>
            </a:ln>
          </c:spPr>
        </c:majorGridlines>
        <c:minorGridlines>
          <c:spPr>
            <a:ln>
              <a:solidFill>
                <a:srgbClr val="CCCCCC">
                  <a:alpha val="0"/>
                </a:srgbClr>
              </a:solidFill>
            </a:ln>
          </c:spPr>
        </c:minorGridlines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r>
                  <a:rPr lang="es-CO" b="0">
                    <a:solidFill>
                      <a:srgbClr val="000000"/>
                    </a:solidFill>
                    <a:latin typeface="+mn-lt"/>
                  </a:rPr>
                  <a:t>CANTIDAD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/>
        </c:spPr>
        <c:txPr>
          <a:bodyPr/>
          <a:lstStyle/>
          <a:p>
            <a:pPr lvl="0">
              <a:defRPr b="0">
                <a:solidFill>
                  <a:srgbClr val="000000"/>
                </a:solidFill>
                <a:latin typeface="+mn-lt"/>
              </a:defRPr>
            </a:pPr>
            <a:endParaRPr lang="es-CO"/>
          </a:p>
        </c:txPr>
        <c:crossAx val="76769920"/>
        <c:crosses val="autoZero"/>
        <c:crossBetween val="between"/>
      </c:valAx>
    </c:plotArea>
    <c:plotVisOnly val="1"/>
    <c:dispBlanksAs val="zero"/>
    <c:showDLblsOverMax val="1"/>
  </c:chart>
  <c:spPr>
    <a:ln>
      <a:solidFill>
        <a:schemeClr val="tx1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82076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3183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4719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5494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2" name="Google Shape;302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445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2092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4177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7" name="Google Shape;377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587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6" name="Google Shape;406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3648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1" name="Google Shape;421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994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0" name="Google Shape;440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800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6" name="Google Shape;456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990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2291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2" name="Google Shape;48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3980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5" name="Google Shape;5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7884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6" name="Google Shape;516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1331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0" name="Google Shape;53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62093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7873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4" name="Google Shape;62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9610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6" name="Google Shape;546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205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7" name="Google Shape;55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82295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6" name="Google Shape;56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20131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588" name="Google Shape;58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8002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f437e42b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df437e42b0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598" name="Google Shape;59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55196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608" name="Google Shape;60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5840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7" name="Google Shape;63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8486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1588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41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0101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0255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6642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en blanco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26064" y="0"/>
            <a:ext cx="11194605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8538" y="859191"/>
            <a:ext cx="1755192" cy="1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07997" y="9277243"/>
            <a:ext cx="10931567" cy="444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5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78266" y="8699799"/>
            <a:ext cx="3498024" cy="55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5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58959" y="8632535"/>
            <a:ext cx="3413971" cy="6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5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56933" y="5471364"/>
            <a:ext cx="1625932" cy="25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5"/>
          <p:cNvSpPr txBox="1">
            <a:spLocks noGrp="1"/>
          </p:cNvSpPr>
          <p:nvPr>
            <p:ph type="title"/>
          </p:nvPr>
        </p:nvSpPr>
        <p:spPr>
          <a:xfrm>
            <a:off x="15090469" y="1891549"/>
            <a:ext cx="9293532" cy="360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 Black"/>
              <a:buNone/>
              <a:defRPr sz="90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5"/>
          <p:cNvSpPr txBox="1">
            <a:spLocks noGrp="1"/>
          </p:cNvSpPr>
          <p:nvPr>
            <p:ph type="body" idx="1"/>
          </p:nvPr>
        </p:nvSpPr>
        <p:spPr>
          <a:xfrm>
            <a:off x="15090469" y="6330677"/>
            <a:ext cx="9293532" cy="108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entury Gothic"/>
              <a:buNone/>
              <a:defRPr sz="5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contenido">
  <p:cSld name="Título y contenido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5"/>
          <p:cNvSpPr/>
          <p:nvPr/>
        </p:nvSpPr>
        <p:spPr>
          <a:xfrm>
            <a:off x="9014790" y="7035915"/>
            <a:ext cx="15408000" cy="6696000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9" name="Google Shape;89;p4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5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5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92" name="Google Shape;92;p45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93" name="Google Shape;93;p45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45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" name="Google Shape;95;p45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45"/>
          <p:cNvSpPr/>
          <p:nvPr/>
        </p:nvSpPr>
        <p:spPr>
          <a:xfrm rot="8109445">
            <a:off x="9774740" y="6636046"/>
            <a:ext cx="799738" cy="7997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 02">
  <p:cSld name="En blanco sin logos 02"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46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100" name="Google Shape;100;p4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6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6"/>
          <p:cNvSpPr/>
          <p:nvPr/>
        </p:nvSpPr>
        <p:spPr>
          <a:xfrm>
            <a:off x="11409433" y="8425825"/>
            <a:ext cx="12974567" cy="5288777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46"/>
          <p:cNvSpPr/>
          <p:nvPr/>
        </p:nvSpPr>
        <p:spPr>
          <a:xfrm rot="8109445">
            <a:off x="12169382" y="8038765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3">
  <p:cSld name="En blanco sin logos 03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47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59709" y="3817299"/>
            <a:ext cx="33919" cy="7584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7"/>
          <p:cNvSpPr/>
          <p:nvPr/>
        </p:nvSpPr>
        <p:spPr>
          <a:xfrm flipH="1">
            <a:off x="15763" y="9243649"/>
            <a:ext cx="12259709" cy="4472352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47"/>
          <p:cNvSpPr/>
          <p:nvPr/>
        </p:nvSpPr>
        <p:spPr>
          <a:xfrm rot="-8109445" flipH="1">
            <a:off x="10700021" y="8856588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p47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4">
  <p:cSld name="En blanco sin logos 04"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8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8"/>
          <p:cNvSpPr/>
          <p:nvPr/>
        </p:nvSpPr>
        <p:spPr>
          <a:xfrm flipH="1">
            <a:off x="0" y="9210991"/>
            <a:ext cx="11429610" cy="4505009"/>
          </a:xfrm>
          <a:prstGeom prst="rect">
            <a:avLst/>
          </a:pr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48"/>
          <p:cNvSpPr/>
          <p:nvPr/>
        </p:nvSpPr>
        <p:spPr>
          <a:xfrm rot="-8109445" flipH="1">
            <a:off x="9869922" y="8823931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4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con franja vertical">
  <p:cSld name="En blanco con franja vertical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49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9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118" name="Google Shape;118;p49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119" name="Google Shape;119;p49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49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subtítulo">
  <p:cSld name="1_Título y subtítulo"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0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0"/>
          <p:cNvSpPr txBox="1">
            <a:spLocks noGrp="1"/>
          </p:cNvSpPr>
          <p:nvPr>
            <p:ph type="body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0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centro)">
  <p:cSld name="1_Título (centro)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1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to (vertical)">
  <p:cSld name="1_Foto (vertical)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2"/>
          <p:cNvSpPr>
            <a:spLocks noGrp="1"/>
          </p:cNvSpPr>
          <p:nvPr>
            <p:ph type="pic" idx="2"/>
          </p:nvPr>
        </p:nvSpPr>
        <p:spPr>
          <a:xfrm>
            <a:off x="9614399" y="1676400"/>
            <a:ext cx="13659586" cy="1022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0" name="Google Shape;130;p52"/>
          <p:cNvSpPr txBox="1">
            <a:spLocks noGrp="1"/>
          </p:cNvSpPr>
          <p:nvPr>
            <p:ph type="title"/>
          </p:nvPr>
        </p:nvSpPr>
        <p:spPr>
          <a:xfrm>
            <a:off x="1707934" y="1676400"/>
            <a:ext cx="7500938" cy="479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8400"/>
              <a:buFont typeface="Arial Black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2"/>
          <p:cNvSpPr txBox="1">
            <a:spLocks noGrp="1"/>
          </p:cNvSpPr>
          <p:nvPr>
            <p:ph type="body" idx="1"/>
          </p:nvPr>
        </p:nvSpPr>
        <p:spPr>
          <a:xfrm>
            <a:off x="1707934" y="6676430"/>
            <a:ext cx="7500938" cy="522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5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arriba)">
  <p:cSld name="1_Título (arriba)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3"/>
          <p:cNvSpPr txBox="1">
            <a:spLocks noGrp="1"/>
          </p:cNvSpPr>
          <p:nvPr>
            <p:ph type="title"/>
          </p:nvPr>
        </p:nvSpPr>
        <p:spPr>
          <a:xfrm>
            <a:off x="4387453" y="1447800"/>
            <a:ext cx="15609095" cy="194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viñetas">
  <p:cSld name="2_Título y viñeta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4"/>
          <p:cNvSpPr txBox="1">
            <a:spLocks noGrp="1"/>
          </p:cNvSpPr>
          <p:nvPr>
            <p:ph type="title"/>
          </p:nvPr>
        </p:nvSpPr>
        <p:spPr>
          <a:xfrm>
            <a:off x="4387453" y="800100"/>
            <a:ext cx="15609095" cy="259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4"/>
          <p:cNvSpPr txBox="1">
            <a:spLocks noGrp="1"/>
          </p:cNvSpPr>
          <p:nvPr>
            <p:ph type="body" idx="1"/>
          </p:nvPr>
        </p:nvSpPr>
        <p:spPr>
          <a:xfrm>
            <a:off x="1707934" y="3643312"/>
            <a:ext cx="21152066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5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TITLE_AND_BODY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25" name="Google Shape;25;p36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, viñetas y foto">
  <p:cSld name="1_Título, viñetas y foto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5"/>
          <p:cNvSpPr>
            <a:spLocks noGrp="1"/>
          </p:cNvSpPr>
          <p:nvPr>
            <p:ph type="pic" idx="2"/>
          </p:nvPr>
        </p:nvSpPr>
        <p:spPr>
          <a:xfrm>
            <a:off x="9498209" y="3637358"/>
            <a:ext cx="1326058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2" name="Google Shape;142;p55"/>
          <p:cNvSpPr txBox="1">
            <a:spLocks noGrp="1"/>
          </p:cNvSpPr>
          <p:nvPr>
            <p:ph type="title"/>
          </p:nvPr>
        </p:nvSpPr>
        <p:spPr>
          <a:xfrm>
            <a:off x="4387453" y="1352550"/>
            <a:ext cx="15609095" cy="204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5"/>
          <p:cNvSpPr txBox="1">
            <a:spLocks noGrp="1"/>
          </p:cNvSpPr>
          <p:nvPr>
            <p:ph type="body" idx="1"/>
          </p:nvPr>
        </p:nvSpPr>
        <p:spPr>
          <a:xfrm>
            <a:off x="1625203" y="3637358"/>
            <a:ext cx="750093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1pPr>
            <a:lvl2pPr marL="914400" lvl="1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2pPr>
            <a:lvl3pPr marL="1371600" lvl="2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3pPr>
            <a:lvl4pPr marL="1828800" lvl="3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4pPr>
            <a:lvl5pPr marL="2286000" lvl="4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55"/>
          <p:cNvSpPr txBox="1">
            <a:spLocks noGrp="1"/>
          </p:cNvSpPr>
          <p:nvPr>
            <p:ph type="sldNum" idx="12"/>
          </p:nvPr>
        </p:nvSpPr>
        <p:spPr>
          <a:xfrm>
            <a:off x="11857019" y="13073062"/>
            <a:ext cx="660437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ita">
  <p:cSld name="1_Cita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6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3200"/>
              <a:buFont typeface="Century Gothic"/>
              <a:buNone/>
              <a:defRPr sz="3200" i="1"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56"/>
          <p:cNvSpPr txBox="1">
            <a:spLocks noGrp="1"/>
          </p:cNvSpPr>
          <p:nvPr>
            <p:ph type="body" idx="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600"/>
              <a:buFont typeface="Century Gothic"/>
              <a:buNone/>
              <a:defRPr sz="4600" b="1" i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5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">
  <p:cSld name="Cierre">
    <p:bg>
      <p:bgPr>
        <a:solidFill>
          <a:srgbClr val="171C3B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57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57"/>
          <p:cNvGrpSpPr/>
          <p:nvPr/>
        </p:nvGrpSpPr>
        <p:grpSpPr>
          <a:xfrm>
            <a:off x="3440629" y="5128021"/>
            <a:ext cx="17502743" cy="1568886"/>
            <a:chOff x="0" y="0"/>
            <a:chExt cx="17502741" cy="1568885"/>
          </a:xfrm>
        </p:grpSpPr>
        <p:pic>
          <p:nvPicPr>
            <p:cNvPr id="152" name="Google Shape;152;p57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2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57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en blanco" type="title">
  <p:cSld name="Portada en blanc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26064" y="0"/>
            <a:ext cx="11194605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8538" y="859191"/>
            <a:ext cx="1755192" cy="1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07997" y="9277243"/>
            <a:ext cx="10931567" cy="444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5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78266" y="8699799"/>
            <a:ext cx="3498024" cy="55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5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58959" y="8632535"/>
            <a:ext cx="3413971" cy="6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5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56933" y="5471364"/>
            <a:ext cx="1625932" cy="25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5"/>
          <p:cNvSpPr txBox="1">
            <a:spLocks noGrp="1"/>
          </p:cNvSpPr>
          <p:nvPr>
            <p:ph type="title"/>
          </p:nvPr>
        </p:nvSpPr>
        <p:spPr>
          <a:xfrm>
            <a:off x="15090469" y="1891549"/>
            <a:ext cx="9293532" cy="360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 Black"/>
              <a:buNone/>
              <a:defRPr sz="90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5"/>
          <p:cNvSpPr txBox="1">
            <a:spLocks noGrp="1"/>
          </p:cNvSpPr>
          <p:nvPr>
            <p:ph type="body" idx="1"/>
          </p:nvPr>
        </p:nvSpPr>
        <p:spPr>
          <a:xfrm>
            <a:off x="15090469" y="6330677"/>
            <a:ext cx="9293532" cy="108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entury Gothic"/>
              <a:buNone/>
              <a:defRPr sz="5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045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En blanco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  <p:pic>
        <p:nvPicPr>
          <p:cNvPr id="25" name="Google Shape;25;p36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579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02">
  <p:cSld name="Contenido 02">
    <p:bg>
      <p:bgPr>
        <a:solidFill>
          <a:srgbClr val="171C3B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37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968626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6784" y="768349"/>
            <a:ext cx="1437215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42523" y="-1"/>
            <a:ext cx="5141477" cy="325461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7"/>
          <p:cNvSpPr txBox="1">
            <a:spLocks noGrp="1"/>
          </p:cNvSpPr>
          <p:nvPr>
            <p:ph type="title"/>
          </p:nvPr>
        </p:nvSpPr>
        <p:spPr>
          <a:xfrm>
            <a:off x="7631600" y="2265227"/>
            <a:ext cx="2605187" cy="918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 Black"/>
              <a:buNone/>
              <a:defRPr sz="10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body" idx="1"/>
          </p:nvPr>
        </p:nvSpPr>
        <p:spPr>
          <a:xfrm>
            <a:off x="11844006" y="2473066"/>
            <a:ext cx="10886245" cy="876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grpSp>
        <p:nvGrpSpPr>
          <p:cNvPr id="34" name="Google Shape;34;p37"/>
          <p:cNvGrpSpPr/>
          <p:nvPr/>
        </p:nvGrpSpPr>
        <p:grpSpPr>
          <a:xfrm>
            <a:off x="16041866" y="12070002"/>
            <a:ext cx="7694666" cy="689725"/>
            <a:chOff x="0" y="0"/>
            <a:chExt cx="7694664" cy="689723"/>
          </a:xfrm>
        </p:grpSpPr>
        <p:pic>
          <p:nvPicPr>
            <p:cNvPr id="35" name="Google Shape;35;p37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37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7" name="Google Shape;37;p37"/>
          <p:cNvCxnSpPr/>
          <p:nvPr/>
        </p:nvCxnSpPr>
        <p:spPr>
          <a:xfrm rot="10800000" flipH="1">
            <a:off x="10927870" y="2688761"/>
            <a:ext cx="1" cy="11052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8" name="Google Shape;38;p37"/>
          <p:cNvSpPr txBox="1">
            <a:spLocks noGrp="1"/>
          </p:cNvSpPr>
          <p:nvPr>
            <p:ph type="body" idx="2"/>
          </p:nvPr>
        </p:nvSpPr>
        <p:spPr>
          <a:xfrm rot="-5400000">
            <a:off x="-3502816" y="5400999"/>
            <a:ext cx="11974257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18850"/>
              <a:buFont typeface="Arial Black"/>
              <a:buNone/>
              <a:defRPr sz="13000" b="1" i="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39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y contenido">
  <p:cSld name="1_Título y contenid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8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0489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8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  <p:grpSp>
        <p:nvGrpSpPr>
          <p:cNvPr id="43" name="Google Shape;43;p38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44" name="Google Shape;44;p38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38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38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2"/>
          </p:nvPr>
        </p:nvSpPr>
        <p:spPr>
          <a:xfrm>
            <a:off x="10174817" y="1401762"/>
            <a:ext cx="13176250" cy="1091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296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9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199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1pPr>
            <a:lvl2pPr marL="9144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marL="13716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marL="18288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marL="2286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16764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8077200" y="12712700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834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 sin logos">
  <p:cSld name="Cierre sin logos">
    <p:bg>
      <p:bgPr>
        <a:solidFill>
          <a:srgbClr val="171C3B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40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823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s y textos">
  <p:cSld name="Títulos y texto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41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67631"/>
            <a:ext cx="24384002" cy="671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41" descr="Imagen"/>
          <p:cNvPicPr preferRelativeResize="0"/>
          <p:nvPr/>
        </p:nvPicPr>
        <p:blipFill rotWithShape="1">
          <a:blip r:embed="rId3">
            <a:alphaModFix/>
          </a:blip>
          <a:srcRect l="20897"/>
          <a:stretch/>
        </p:blipFill>
        <p:spPr>
          <a:xfrm>
            <a:off x="-1" y="1412010"/>
            <a:ext cx="1979084" cy="90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4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37056" y="-67631"/>
            <a:ext cx="6546943" cy="239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41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45241" y="5679395"/>
            <a:ext cx="7711517" cy="235827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2598219" y="1240557"/>
            <a:ext cx="17971102" cy="156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D624"/>
              </a:buClr>
              <a:buSzPts val="6200"/>
              <a:buFont typeface="Arial Black"/>
              <a:buNone/>
              <a:defRPr sz="6200" cap="none">
                <a:solidFill>
                  <a:srgbClr val="C0D6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1"/>
          </p:nvPr>
        </p:nvSpPr>
        <p:spPr>
          <a:xfrm>
            <a:off x="2598218" y="9364957"/>
            <a:ext cx="19985232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body" idx="2"/>
          </p:nvPr>
        </p:nvSpPr>
        <p:spPr>
          <a:xfrm>
            <a:off x="2598219" y="7166872"/>
            <a:ext cx="17971101" cy="156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8990"/>
              <a:buFont typeface="Arial Black"/>
              <a:buNone/>
              <a:defRPr sz="6200" b="1" i="0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body" idx="3"/>
          </p:nvPr>
        </p:nvSpPr>
        <p:spPr>
          <a:xfrm>
            <a:off x="2598217" y="3012756"/>
            <a:ext cx="19985234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4060"/>
              <a:buFont typeface="Century Gothic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0386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02">
  <p:cSld name="Contenido 02">
    <p:bg>
      <p:bgPr>
        <a:solidFill>
          <a:srgbClr val="171C3B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37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968626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6784" y="768349"/>
            <a:ext cx="1437215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42523" y="-1"/>
            <a:ext cx="5141477" cy="325461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7"/>
          <p:cNvSpPr txBox="1">
            <a:spLocks noGrp="1"/>
          </p:cNvSpPr>
          <p:nvPr>
            <p:ph type="title"/>
          </p:nvPr>
        </p:nvSpPr>
        <p:spPr>
          <a:xfrm>
            <a:off x="7631600" y="2265227"/>
            <a:ext cx="2605187" cy="918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 Black"/>
              <a:buNone/>
              <a:defRPr sz="10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body" idx="1"/>
          </p:nvPr>
        </p:nvSpPr>
        <p:spPr>
          <a:xfrm>
            <a:off x="11844006" y="2473066"/>
            <a:ext cx="10886245" cy="876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grpSp>
        <p:nvGrpSpPr>
          <p:cNvPr id="34" name="Google Shape;34;p37"/>
          <p:cNvGrpSpPr/>
          <p:nvPr/>
        </p:nvGrpSpPr>
        <p:grpSpPr>
          <a:xfrm>
            <a:off x="16041866" y="12070002"/>
            <a:ext cx="7694666" cy="689725"/>
            <a:chOff x="0" y="0"/>
            <a:chExt cx="7694664" cy="689723"/>
          </a:xfrm>
        </p:grpSpPr>
        <p:pic>
          <p:nvPicPr>
            <p:cNvPr id="35" name="Google Shape;35;p37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37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7" name="Google Shape;37;p37"/>
          <p:cNvCxnSpPr/>
          <p:nvPr/>
        </p:nvCxnSpPr>
        <p:spPr>
          <a:xfrm rot="10800000" flipH="1">
            <a:off x="10927870" y="2688761"/>
            <a:ext cx="1" cy="11052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8" name="Google Shape;38;p37"/>
          <p:cNvSpPr txBox="1">
            <a:spLocks noGrp="1"/>
          </p:cNvSpPr>
          <p:nvPr>
            <p:ph type="body" idx="2"/>
          </p:nvPr>
        </p:nvSpPr>
        <p:spPr>
          <a:xfrm rot="-5400000">
            <a:off x="-3502816" y="5400999"/>
            <a:ext cx="11974257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18850"/>
              <a:buFont typeface="Arial Black"/>
              <a:buNone/>
              <a:defRPr sz="13000" b="1" i="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Capítulos">
  <p:cSld name="Portada Capítulos">
    <p:bg>
      <p:bgPr>
        <a:solidFill>
          <a:srgbClr val="171C3B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42" descr="Imagen"/>
          <p:cNvPicPr preferRelativeResize="0"/>
          <p:nvPr/>
        </p:nvPicPr>
        <p:blipFill rotWithShape="1">
          <a:blip r:embed="rId2">
            <a:alphaModFix/>
          </a:blip>
          <a:srcRect t="-11041" r="19356" b="-7313"/>
          <a:stretch/>
        </p:blipFill>
        <p:spPr>
          <a:xfrm>
            <a:off x="22366438" y="11653589"/>
            <a:ext cx="2017564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42" descr="Imagen"/>
          <p:cNvPicPr preferRelativeResize="0"/>
          <p:nvPr/>
        </p:nvPicPr>
        <p:blipFill rotWithShape="1">
          <a:blip r:embed="rId3">
            <a:alphaModFix/>
          </a:blip>
          <a:srcRect l="-2"/>
          <a:stretch/>
        </p:blipFill>
        <p:spPr>
          <a:xfrm>
            <a:off x="16589898" y="-7620"/>
            <a:ext cx="7794102" cy="345357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42"/>
          <p:cNvSpPr txBox="1">
            <a:spLocks noGrp="1"/>
          </p:cNvSpPr>
          <p:nvPr>
            <p:ph type="title"/>
          </p:nvPr>
        </p:nvSpPr>
        <p:spPr>
          <a:xfrm>
            <a:off x="2933700" y="4616979"/>
            <a:ext cx="7463499" cy="394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Arial Black"/>
              <a:buNone/>
              <a:defRPr sz="82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>
            <a:off x="12586460" y="5004330"/>
            <a:ext cx="10135061" cy="316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cxnSp>
        <p:nvCxnSpPr>
          <p:cNvPr id="71" name="Google Shape;71;p42"/>
          <p:cNvCxnSpPr/>
          <p:nvPr/>
        </p:nvCxnSpPr>
        <p:spPr>
          <a:xfrm rot="10800000" flipH="1">
            <a:off x="11613811" y="-7621"/>
            <a:ext cx="1" cy="10980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72" name="Google Shape;72;p42" descr="Imagen"/>
          <p:cNvPicPr preferRelativeResize="0"/>
          <p:nvPr/>
        </p:nvPicPr>
        <p:blipFill rotWithShape="1">
          <a:blip r:embed="rId2">
            <a:alphaModFix/>
          </a:blip>
          <a:srcRect l="3553" t="-11041" r="48" b="-7313"/>
          <a:stretch/>
        </p:blipFill>
        <p:spPr>
          <a:xfrm>
            <a:off x="0" y="900870"/>
            <a:ext cx="2411730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4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1094573" y="-1"/>
            <a:ext cx="3289427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4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11980854"/>
            <a:ext cx="3325019" cy="1695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75;p42"/>
          <p:cNvGrpSpPr/>
          <p:nvPr/>
        </p:nvGrpSpPr>
        <p:grpSpPr>
          <a:xfrm>
            <a:off x="13806666" y="11900669"/>
            <a:ext cx="7694666" cy="689725"/>
            <a:chOff x="0" y="0"/>
            <a:chExt cx="7694664" cy="689723"/>
          </a:xfrm>
        </p:grpSpPr>
        <p:pic>
          <p:nvPicPr>
            <p:cNvPr id="76" name="Google Shape;76;p42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42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" name="Google Shape;78;p42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-1" y="10177763"/>
            <a:ext cx="6904259" cy="3538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305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con franja horizontal">
  <p:cSld name="En blanco con franja horizontal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43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96301"/>
            <a:ext cx="24384001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>
              <a:buClr>
                <a:srgbClr val="FFFFFF"/>
              </a:buClr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Clr>
                  <a:srgbClr val="FFFFFF"/>
                </a:buClr>
              </a:pPr>
              <a:t>‹Nº›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36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">
  <p:cSld name="En blanco sin logos"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  <p:pic>
        <p:nvPicPr>
          <p:cNvPr id="84" name="Google Shape;84;p44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4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1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contenido">
  <p:cSld name="Título y contenido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5"/>
          <p:cNvSpPr/>
          <p:nvPr/>
        </p:nvSpPr>
        <p:spPr>
          <a:xfrm>
            <a:off x="9014790" y="7035915"/>
            <a:ext cx="15408000" cy="6696000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SzPts val="3000"/>
              <a:buFont typeface="Helvetica Neue"/>
              <a:buNone/>
            </a:pPr>
            <a:endParaRPr sz="30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9" name="Google Shape;89;p4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5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5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>
              <a:buClr>
                <a:srgbClr val="FFFFFF"/>
              </a:buClr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Clr>
                  <a:srgbClr val="FFFFFF"/>
                </a:buClr>
              </a:pPr>
              <a:t>‹Nº›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92" name="Google Shape;92;p45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93" name="Google Shape;93;p45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45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" name="Google Shape;95;p45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45"/>
          <p:cNvSpPr/>
          <p:nvPr/>
        </p:nvSpPr>
        <p:spPr>
          <a:xfrm rot="8109445">
            <a:off x="9774740" y="6636046"/>
            <a:ext cx="799738" cy="7997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>
              <a:buClr>
                <a:srgbClr val="FFFFFF"/>
              </a:buClr>
              <a:buSzPts val="1200"/>
              <a:buFont typeface="Century Gothic"/>
              <a:buNone/>
            </a:pP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5423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 02">
  <p:cSld name="En blanco sin logos 02"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46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  <p:pic>
        <p:nvPicPr>
          <p:cNvPr id="100" name="Google Shape;100;p4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6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6"/>
          <p:cNvSpPr/>
          <p:nvPr/>
        </p:nvSpPr>
        <p:spPr>
          <a:xfrm>
            <a:off x="11409433" y="8425825"/>
            <a:ext cx="12974567" cy="5288777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FFFFFF"/>
              </a:buClr>
              <a:buSzPts val="1200"/>
              <a:buFont typeface="Helvetica Neue"/>
              <a:buNone/>
            </a:pP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46"/>
          <p:cNvSpPr/>
          <p:nvPr/>
        </p:nvSpPr>
        <p:spPr>
          <a:xfrm rot="8109445">
            <a:off x="12169382" y="8038765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FFFFFF"/>
              </a:buClr>
              <a:buSzPts val="1200"/>
              <a:buFont typeface="Helvetica Neue"/>
              <a:buNone/>
            </a:pP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28226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3">
  <p:cSld name="En blanco sin logos 03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47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59709" y="3817299"/>
            <a:ext cx="33919" cy="7584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7"/>
          <p:cNvSpPr/>
          <p:nvPr/>
        </p:nvSpPr>
        <p:spPr>
          <a:xfrm flipH="1">
            <a:off x="15763" y="9243649"/>
            <a:ext cx="12259709" cy="4472352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FFFFFF"/>
              </a:buClr>
              <a:buSzPts val="1200"/>
              <a:buFont typeface="Helvetica Neue"/>
              <a:buNone/>
            </a:pP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47"/>
          <p:cNvSpPr/>
          <p:nvPr/>
        </p:nvSpPr>
        <p:spPr>
          <a:xfrm rot="-8109445" flipH="1">
            <a:off x="10700021" y="8856588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FFFFFF"/>
              </a:buClr>
              <a:buSzPts val="1200"/>
              <a:buFont typeface="Helvetica Neue"/>
              <a:buNone/>
            </a:pP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p47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958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4">
  <p:cSld name="En blanco sin logos 04"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8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8"/>
          <p:cNvSpPr/>
          <p:nvPr/>
        </p:nvSpPr>
        <p:spPr>
          <a:xfrm flipH="1">
            <a:off x="0" y="9210991"/>
            <a:ext cx="11429610" cy="4505009"/>
          </a:xfrm>
          <a:prstGeom prst="rect">
            <a:avLst/>
          </a:pr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buClr>
                <a:srgbClr val="FFFFFF"/>
              </a:buClr>
              <a:buSzPts val="1200"/>
              <a:buFont typeface="Helvetica Neue"/>
              <a:buNone/>
            </a:pP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48"/>
          <p:cNvSpPr/>
          <p:nvPr/>
        </p:nvSpPr>
        <p:spPr>
          <a:xfrm rot="-8109445" flipH="1">
            <a:off x="9869922" y="8823931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FFFFFF"/>
              </a:buClr>
              <a:buSzPts val="1200"/>
              <a:buFont typeface="Helvetica Neue"/>
              <a:buNone/>
            </a:pP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4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>
              <a:buClr>
                <a:srgbClr val="FFFFFF"/>
              </a:buClr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>
                <a:buClr>
                  <a:srgbClr val="FFFFFF"/>
                </a:buClr>
              </a:pPr>
              <a:t>‹Nº›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140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con franja vertical">
  <p:cSld name="En blanco con franja vertical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49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9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  <p:grpSp>
        <p:nvGrpSpPr>
          <p:cNvPr id="118" name="Google Shape;118;p49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119" name="Google Shape;119;p49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49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02010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subtítulo">
  <p:cSld name="1_Título y subtítulo"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0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0"/>
          <p:cNvSpPr txBox="1">
            <a:spLocks noGrp="1"/>
          </p:cNvSpPr>
          <p:nvPr>
            <p:ph type="body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0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86541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centro)">
  <p:cSld name="1_Título (centro)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1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616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y contenido">
  <p:cSld name="1_Título y contenid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8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0489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8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43" name="Google Shape;43;p38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44" name="Google Shape;44;p38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38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38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2"/>
          </p:nvPr>
        </p:nvSpPr>
        <p:spPr>
          <a:xfrm>
            <a:off x="10174817" y="1401762"/>
            <a:ext cx="13176250" cy="1091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to (vertical)">
  <p:cSld name="1_Foto (vertical)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2"/>
          <p:cNvSpPr>
            <a:spLocks noGrp="1"/>
          </p:cNvSpPr>
          <p:nvPr>
            <p:ph type="pic" idx="2"/>
          </p:nvPr>
        </p:nvSpPr>
        <p:spPr>
          <a:xfrm>
            <a:off x="9614399" y="1676400"/>
            <a:ext cx="13659586" cy="1022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0" name="Google Shape;130;p52"/>
          <p:cNvSpPr txBox="1">
            <a:spLocks noGrp="1"/>
          </p:cNvSpPr>
          <p:nvPr>
            <p:ph type="title"/>
          </p:nvPr>
        </p:nvSpPr>
        <p:spPr>
          <a:xfrm>
            <a:off x="1707934" y="1676400"/>
            <a:ext cx="7500938" cy="479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8400"/>
              <a:buFont typeface="Arial Black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2"/>
          <p:cNvSpPr txBox="1">
            <a:spLocks noGrp="1"/>
          </p:cNvSpPr>
          <p:nvPr>
            <p:ph type="body" idx="1"/>
          </p:nvPr>
        </p:nvSpPr>
        <p:spPr>
          <a:xfrm>
            <a:off x="1707934" y="6676430"/>
            <a:ext cx="7500938" cy="522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5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6590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arriba)">
  <p:cSld name="1_Título (arriba)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3"/>
          <p:cNvSpPr txBox="1">
            <a:spLocks noGrp="1"/>
          </p:cNvSpPr>
          <p:nvPr>
            <p:ph type="title"/>
          </p:nvPr>
        </p:nvSpPr>
        <p:spPr>
          <a:xfrm>
            <a:off x="4387453" y="1447800"/>
            <a:ext cx="15609095" cy="194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8104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viñetas">
  <p:cSld name="2_Título y viñeta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4"/>
          <p:cNvSpPr txBox="1">
            <a:spLocks noGrp="1"/>
          </p:cNvSpPr>
          <p:nvPr>
            <p:ph type="title"/>
          </p:nvPr>
        </p:nvSpPr>
        <p:spPr>
          <a:xfrm>
            <a:off x="4387453" y="800100"/>
            <a:ext cx="15609095" cy="259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4"/>
          <p:cNvSpPr txBox="1">
            <a:spLocks noGrp="1"/>
          </p:cNvSpPr>
          <p:nvPr>
            <p:ph type="body" idx="1"/>
          </p:nvPr>
        </p:nvSpPr>
        <p:spPr>
          <a:xfrm>
            <a:off x="1707934" y="3643312"/>
            <a:ext cx="21152066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5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97762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, viñetas y foto">
  <p:cSld name="1_Título, viñetas y foto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5"/>
          <p:cNvSpPr>
            <a:spLocks noGrp="1"/>
          </p:cNvSpPr>
          <p:nvPr>
            <p:ph type="pic" idx="2"/>
          </p:nvPr>
        </p:nvSpPr>
        <p:spPr>
          <a:xfrm>
            <a:off x="9498209" y="3637358"/>
            <a:ext cx="1326058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2" name="Google Shape;142;p55"/>
          <p:cNvSpPr txBox="1">
            <a:spLocks noGrp="1"/>
          </p:cNvSpPr>
          <p:nvPr>
            <p:ph type="title"/>
          </p:nvPr>
        </p:nvSpPr>
        <p:spPr>
          <a:xfrm>
            <a:off x="4387453" y="1352550"/>
            <a:ext cx="15609095" cy="204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5"/>
          <p:cNvSpPr txBox="1">
            <a:spLocks noGrp="1"/>
          </p:cNvSpPr>
          <p:nvPr>
            <p:ph type="body" idx="1"/>
          </p:nvPr>
        </p:nvSpPr>
        <p:spPr>
          <a:xfrm>
            <a:off x="1625203" y="3637358"/>
            <a:ext cx="750093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1pPr>
            <a:lvl2pPr marL="914400" lvl="1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2pPr>
            <a:lvl3pPr marL="1371600" lvl="2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3pPr>
            <a:lvl4pPr marL="1828800" lvl="3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4pPr>
            <a:lvl5pPr marL="2286000" lvl="4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55"/>
          <p:cNvSpPr txBox="1">
            <a:spLocks noGrp="1"/>
          </p:cNvSpPr>
          <p:nvPr>
            <p:ph type="sldNum" idx="12"/>
          </p:nvPr>
        </p:nvSpPr>
        <p:spPr>
          <a:xfrm>
            <a:off x="11857019" y="13073062"/>
            <a:ext cx="660437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3133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ita">
  <p:cSld name="1_Cita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6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3200"/>
              <a:buFont typeface="Century Gothic"/>
              <a:buNone/>
              <a:defRPr sz="3200" i="1"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56"/>
          <p:cNvSpPr txBox="1">
            <a:spLocks noGrp="1"/>
          </p:cNvSpPr>
          <p:nvPr>
            <p:ph type="body" idx="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600"/>
              <a:buFont typeface="Century Gothic"/>
              <a:buNone/>
              <a:defRPr sz="4600" b="1" i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5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444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">
  <p:cSld name="Cierre">
    <p:bg>
      <p:bgPr>
        <a:solidFill>
          <a:srgbClr val="171C3B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57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57"/>
          <p:cNvGrpSpPr/>
          <p:nvPr/>
        </p:nvGrpSpPr>
        <p:grpSpPr>
          <a:xfrm>
            <a:off x="3440629" y="5128021"/>
            <a:ext cx="17502743" cy="1568886"/>
            <a:chOff x="0" y="0"/>
            <a:chExt cx="17502741" cy="1568885"/>
          </a:xfrm>
        </p:grpSpPr>
        <p:pic>
          <p:nvPicPr>
            <p:cNvPr id="152" name="Google Shape;152;p57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2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57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1175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9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199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1pPr>
            <a:lvl2pPr marL="9144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marL="13716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marL="18288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marL="2286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16764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8077200" y="12712700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s y textos">
  <p:cSld name="Títulos y texto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41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67631"/>
            <a:ext cx="24384002" cy="671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41" descr="Imagen"/>
          <p:cNvPicPr preferRelativeResize="0"/>
          <p:nvPr/>
        </p:nvPicPr>
        <p:blipFill rotWithShape="1">
          <a:blip r:embed="rId3">
            <a:alphaModFix/>
          </a:blip>
          <a:srcRect l="20897"/>
          <a:stretch/>
        </p:blipFill>
        <p:spPr>
          <a:xfrm>
            <a:off x="-1" y="1412010"/>
            <a:ext cx="1979084" cy="90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4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37056" y="-67631"/>
            <a:ext cx="6546943" cy="239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41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45241" y="5679395"/>
            <a:ext cx="7711517" cy="235827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2598219" y="1240557"/>
            <a:ext cx="17971102" cy="156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D624"/>
              </a:buClr>
              <a:buSzPts val="6200"/>
              <a:buFont typeface="Arial Black"/>
              <a:buNone/>
              <a:defRPr sz="6200" cap="none">
                <a:solidFill>
                  <a:srgbClr val="C0D6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1"/>
          </p:nvPr>
        </p:nvSpPr>
        <p:spPr>
          <a:xfrm>
            <a:off x="2598218" y="9364957"/>
            <a:ext cx="19985232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body" idx="2"/>
          </p:nvPr>
        </p:nvSpPr>
        <p:spPr>
          <a:xfrm>
            <a:off x="2598219" y="7166872"/>
            <a:ext cx="17971101" cy="156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8990"/>
              <a:buFont typeface="Arial Black"/>
              <a:buNone/>
              <a:defRPr sz="6200" b="1" i="0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body" idx="3"/>
          </p:nvPr>
        </p:nvSpPr>
        <p:spPr>
          <a:xfrm>
            <a:off x="2598217" y="3012756"/>
            <a:ext cx="19985234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4060"/>
              <a:buFont typeface="Century Gothic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Capítulos">
  <p:cSld name="Portada Capítulos">
    <p:bg>
      <p:bgPr>
        <a:solidFill>
          <a:srgbClr val="171C3B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42" descr="Imagen"/>
          <p:cNvPicPr preferRelativeResize="0"/>
          <p:nvPr/>
        </p:nvPicPr>
        <p:blipFill rotWithShape="1">
          <a:blip r:embed="rId2">
            <a:alphaModFix/>
          </a:blip>
          <a:srcRect t="-11041" r="19356" b="-7313"/>
          <a:stretch/>
        </p:blipFill>
        <p:spPr>
          <a:xfrm>
            <a:off x="22366438" y="11653589"/>
            <a:ext cx="2017564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42" descr="Imagen"/>
          <p:cNvPicPr preferRelativeResize="0"/>
          <p:nvPr/>
        </p:nvPicPr>
        <p:blipFill rotWithShape="1">
          <a:blip r:embed="rId3">
            <a:alphaModFix/>
          </a:blip>
          <a:srcRect l="-2"/>
          <a:stretch/>
        </p:blipFill>
        <p:spPr>
          <a:xfrm>
            <a:off x="16589898" y="-7620"/>
            <a:ext cx="7794102" cy="345357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42"/>
          <p:cNvSpPr txBox="1">
            <a:spLocks noGrp="1"/>
          </p:cNvSpPr>
          <p:nvPr>
            <p:ph type="title"/>
          </p:nvPr>
        </p:nvSpPr>
        <p:spPr>
          <a:xfrm>
            <a:off x="2933700" y="4616979"/>
            <a:ext cx="7463499" cy="394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Arial Black"/>
              <a:buNone/>
              <a:defRPr sz="82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>
            <a:off x="12586460" y="5004330"/>
            <a:ext cx="10135061" cy="316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cxnSp>
        <p:nvCxnSpPr>
          <p:cNvPr id="71" name="Google Shape;71;p42"/>
          <p:cNvCxnSpPr/>
          <p:nvPr/>
        </p:nvCxnSpPr>
        <p:spPr>
          <a:xfrm rot="10800000" flipH="1">
            <a:off x="11613811" y="-7621"/>
            <a:ext cx="1" cy="10980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72" name="Google Shape;72;p42" descr="Imagen"/>
          <p:cNvPicPr preferRelativeResize="0"/>
          <p:nvPr/>
        </p:nvPicPr>
        <p:blipFill rotWithShape="1">
          <a:blip r:embed="rId2">
            <a:alphaModFix/>
          </a:blip>
          <a:srcRect l="3553" t="-11041" r="48" b="-7313"/>
          <a:stretch/>
        </p:blipFill>
        <p:spPr>
          <a:xfrm>
            <a:off x="0" y="900870"/>
            <a:ext cx="2411730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4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1094573" y="-1"/>
            <a:ext cx="3289427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4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11980854"/>
            <a:ext cx="3325019" cy="1695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75;p42"/>
          <p:cNvGrpSpPr/>
          <p:nvPr/>
        </p:nvGrpSpPr>
        <p:grpSpPr>
          <a:xfrm>
            <a:off x="13806666" y="11900669"/>
            <a:ext cx="7694666" cy="689725"/>
            <a:chOff x="0" y="0"/>
            <a:chExt cx="7694664" cy="689723"/>
          </a:xfrm>
        </p:grpSpPr>
        <p:pic>
          <p:nvPicPr>
            <p:cNvPr id="76" name="Google Shape;76;p42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42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" name="Google Shape;78;p42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-1" y="10177763"/>
            <a:ext cx="6904259" cy="3538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con franja horizontal">
  <p:cSld name="En blanco con franja horizontal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43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96301"/>
            <a:ext cx="24384001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">
  <p:cSld name="En blanco sin logos"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84" name="Google Shape;84;p44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4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34" descr="Imagen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0" y="12063491"/>
            <a:ext cx="24384001" cy="117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34" descr="Imagen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34" descr="Imagen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34" descr="Imagen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9600"/>
              <a:buFont typeface="Arial Black"/>
              <a:buNone/>
              <a:defRPr sz="9600" b="1" i="0" u="none" strike="noStrike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5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13" name="Google Shape;13;p34" descr="Imagen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7112631" y="12576138"/>
            <a:ext cx="6474275" cy="5485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34" descr="Imagen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0" y="12063491"/>
            <a:ext cx="24384001" cy="117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34" descr="Imagen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34" descr="Imagen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34" descr="Imagen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9600"/>
              <a:buFont typeface="Arial Black"/>
              <a:buNone/>
              <a:defRPr sz="9600" b="1" i="0" u="none" strike="noStrike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5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/>
              <a:pPr/>
              <a:t>‹Nº›</a:t>
            </a:fld>
            <a:endParaRPr/>
          </a:p>
        </p:txBody>
      </p:sp>
      <p:pic>
        <p:nvPicPr>
          <p:cNvPr id="13" name="Google Shape;13;p34" descr="Imagen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7112631" y="12576138"/>
            <a:ext cx="6474275" cy="548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996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10" Type="http://schemas.openxmlformats.org/officeDocument/2006/relationships/image" Target="../media/image89.png"/><Relationship Id="rId4" Type="http://schemas.openxmlformats.org/officeDocument/2006/relationships/image" Target="../media/image78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78.png"/><Relationship Id="rId9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chart" Target="../charts/chart1.xml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11.png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58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1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3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5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Plan_contra_corrupci%C3%B3n" TargetMode="External"/><Relationship Id="rId7" Type="http://schemas.openxmlformats.org/officeDocument/2006/relationships/hyperlink" Target="https://www.movilidadbogota.gov.co/web/portafolio_tramites_y_servicios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uiatramitesyservicios.bogota.gov.co/entidad/secretaria_distrital_de_movilidad/" TargetMode="External"/><Relationship Id="rId5" Type="http://schemas.openxmlformats.org/officeDocument/2006/relationships/hyperlink" Target="https://www.movilidadbogota.gov.co/web/calendario_de_actividades" TargetMode="External"/><Relationship Id="rId4" Type="http://schemas.openxmlformats.org/officeDocument/2006/relationships/hyperlink" Target="https://www.movilidadbogota.gov.co/web/campanas-institucionales-anticorrupcion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sites/default/files/Paginas/08-04-2021/210406_plan_institucional_de_participacion_2021_v_2.0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movilidadbogota.gov.co/web/sites/default/files/Paginas/27-11-2020/idioma_kichwa.pdf" TargetMode="External"/><Relationship Id="rId5" Type="http://schemas.openxmlformats.org/officeDocument/2006/relationships/hyperlink" Target="https://www.movilidadbogota.gov.co/web/sites/default/files/Paginas/12-11-2020/ninos_ninas_y_adolescentes.xlsx" TargetMode="External"/><Relationship Id="rId4" Type="http://schemas.openxmlformats.org/officeDocument/2006/relationships/hyperlink" Target="https://www.simur.gov.co/portal-simur/datos-del-sector/datos-abiertos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agremiacione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movilidadbogota.gov.co/web/informacion-poblacion-vulnerable" TargetMode="External"/><Relationship Id="rId5" Type="http://schemas.openxmlformats.org/officeDocument/2006/relationships/hyperlink" Target="https://www.movilidadbogota.gov.co/web/centros-locales-de-movilidad" TargetMode="External"/><Relationship Id="rId4" Type="http://schemas.openxmlformats.org/officeDocument/2006/relationships/hyperlink" Target="https://www.movilidadbogota.gov.co/web/transparenci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59.png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3226065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"/>
          <p:cNvSpPr txBox="1"/>
          <p:nvPr/>
        </p:nvSpPr>
        <p:spPr>
          <a:xfrm>
            <a:off x="14099975" y="2526175"/>
            <a:ext cx="10131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 Black"/>
              <a:buNone/>
            </a:pPr>
            <a:r>
              <a:rPr lang="en-US" sz="6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Rendición de cuentas</a:t>
            </a:r>
            <a:endParaRPr sz="6000" b="0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 Black"/>
              <a:buNone/>
            </a:pPr>
            <a:r>
              <a:rPr lang="en-US" sz="6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Sector Movilidad - 2020</a:t>
            </a:r>
            <a:endParaRPr sz="6000" b="0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0" name="Google Shape;160;p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1885" y="11092393"/>
            <a:ext cx="4667962" cy="165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"/>
            <a:ext cx="4820317" cy="323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" descr="Imagen"/>
          <p:cNvPicPr preferRelativeResize="0"/>
          <p:nvPr/>
        </p:nvPicPr>
        <p:blipFill rotWithShape="1">
          <a:blip r:embed="rId6">
            <a:alphaModFix/>
          </a:blip>
          <a:srcRect r="44054"/>
          <a:stretch/>
        </p:blipFill>
        <p:spPr>
          <a:xfrm>
            <a:off x="680074" y="10859375"/>
            <a:ext cx="3572651" cy="308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" descr="Imagen"/>
          <p:cNvPicPr preferRelativeResize="0"/>
          <p:nvPr/>
        </p:nvPicPr>
        <p:blipFill rotWithShape="1">
          <a:blip r:embed="rId7">
            <a:alphaModFix/>
          </a:blip>
          <a:srcRect l="12508"/>
          <a:stretch/>
        </p:blipFill>
        <p:spPr>
          <a:xfrm>
            <a:off x="-1" y="621402"/>
            <a:ext cx="1422566" cy="5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"/>
          <p:cNvSpPr txBox="1"/>
          <p:nvPr/>
        </p:nvSpPr>
        <p:spPr>
          <a:xfrm>
            <a:off x="15170475" y="6375825"/>
            <a:ext cx="8200500" cy="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4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Localidad de Kennedy</a:t>
            </a:r>
            <a:endParaRPr sz="2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1" descr="Imagen"/>
          <p:cNvPicPr preferRelativeResize="0"/>
          <p:nvPr/>
        </p:nvPicPr>
        <p:blipFill rotWithShape="1">
          <a:blip r:embed="rId6">
            <a:alphaModFix/>
          </a:blip>
          <a:srcRect r="44054"/>
          <a:stretch/>
        </p:blipFill>
        <p:spPr>
          <a:xfrm>
            <a:off x="4109074" y="10859375"/>
            <a:ext cx="3572651" cy="30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0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0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Análisis del: </a:t>
            </a:r>
            <a:r>
              <a:rPr lang="en-US" sz="3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enero al 31 de diciembre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10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0"/>
          <p:cNvSpPr txBox="1"/>
          <p:nvPr/>
        </p:nvSpPr>
        <p:spPr>
          <a:xfrm>
            <a:off x="0" y="112693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Notas: 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Año 2020 datos preliminares, susceptibles de modificación.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datos de siniestralidad vial son obtenidos del Sistema de Información Geográfica de Accidentes de Tránsito de Bogotá – SIGAT, incluye los siniestros viales con reporte a la Seccional de Tránsito y Transporte de la Policía Metropolitana de Bogotá y con diligenciamiento de IPAT (Informe Policial de Accidentes de Tránsito) conforme lo establecido en la Resolución 11268 de 2012 del Ministerio de Transporte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2" name="Google Shape;282;p10"/>
          <p:cNvPicPr preferRelativeResize="0"/>
          <p:nvPr/>
        </p:nvPicPr>
        <p:blipFill rotWithShape="1">
          <a:blip r:embed="rId5">
            <a:alphaModFix/>
          </a:blip>
          <a:srcRect l="22072" t="18202" r="70345" b="73541"/>
          <a:stretch/>
        </p:blipFill>
        <p:spPr>
          <a:xfrm>
            <a:off x="13514000" y="4171100"/>
            <a:ext cx="3089899" cy="225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0"/>
          <p:cNvPicPr preferRelativeResize="0"/>
          <p:nvPr/>
        </p:nvPicPr>
        <p:blipFill rotWithShape="1">
          <a:blip r:embed="rId5">
            <a:alphaModFix/>
          </a:blip>
          <a:srcRect l="29989" t="17865" r="62976" b="73878"/>
          <a:stretch/>
        </p:blipFill>
        <p:spPr>
          <a:xfrm>
            <a:off x="13737100" y="6429125"/>
            <a:ext cx="2866805" cy="225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0"/>
          <p:cNvPicPr preferRelativeResize="0"/>
          <p:nvPr/>
        </p:nvPicPr>
        <p:blipFill rotWithShape="1">
          <a:blip r:embed="rId5">
            <a:alphaModFix/>
          </a:blip>
          <a:srcRect l="36948" t="18423" r="56018" b="73320"/>
          <a:stretch/>
        </p:blipFill>
        <p:spPr>
          <a:xfrm>
            <a:off x="13737100" y="8818175"/>
            <a:ext cx="2866800" cy="225802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0"/>
          <p:cNvSpPr txBox="1"/>
          <p:nvPr/>
        </p:nvSpPr>
        <p:spPr>
          <a:xfrm>
            <a:off x="16718100" y="5026896"/>
            <a:ext cx="7285200" cy="882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presentaron 7 víctimas fatal entre peatón y motocicleta 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6" name="Google Shape;286;p10"/>
          <p:cNvSpPr txBox="1"/>
          <p:nvPr/>
        </p:nvSpPr>
        <p:spPr>
          <a:xfrm>
            <a:off x="16794300" y="7267450"/>
            <a:ext cx="7285200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presentó 1 víctima fatal entre bicicleta y motocicleta 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7" name="Google Shape;287;p10"/>
          <p:cNvSpPr txBox="1"/>
          <p:nvPr/>
        </p:nvSpPr>
        <p:spPr>
          <a:xfrm>
            <a:off x="16870500" y="9599030"/>
            <a:ext cx="7285200" cy="125224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La situación más riesgosa es la interacción de los motociclistas  con peatones la cual está generando el mayor número de víctimas fatales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8" name="Google Shape;288;p10"/>
          <p:cNvSpPr txBox="1"/>
          <p:nvPr/>
        </p:nvSpPr>
        <p:spPr>
          <a:xfrm>
            <a:off x="13822500" y="3076450"/>
            <a:ext cx="10180800" cy="11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52746"/>
                </a:solidFill>
                <a:latin typeface="Impact"/>
                <a:ea typeface="Impact"/>
                <a:cs typeface="Impact"/>
                <a:sym typeface="Impact"/>
              </a:rPr>
              <a:t>Interacción de usuarios vulnerables con los modos de transporte</a:t>
            </a:r>
            <a:endParaRPr sz="3000" b="0" i="0" u="none" strike="noStrike" cap="none">
              <a:solidFill>
                <a:srgbClr val="05274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89" name="Google Shape;289;p10"/>
          <p:cNvSpPr txBox="1"/>
          <p:nvPr/>
        </p:nvSpPr>
        <p:spPr>
          <a:xfrm>
            <a:off x="2129124" y="9078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10"/>
          <p:cNvPicPr preferRelativeResize="0"/>
          <p:nvPr/>
        </p:nvPicPr>
        <p:blipFill rotWithShape="1">
          <a:blip r:embed="rId6">
            <a:alphaModFix/>
          </a:blip>
          <a:srcRect b="5102"/>
          <a:stretch/>
        </p:blipFill>
        <p:spPr>
          <a:xfrm>
            <a:off x="618569" y="3194893"/>
            <a:ext cx="12895425" cy="7708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"/>
          <p:cNvSpPr txBox="1"/>
          <p:nvPr/>
        </p:nvSpPr>
        <p:spPr>
          <a:xfrm>
            <a:off x="1958675" y="2340075"/>
            <a:ext cx="7349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3.2. Bicicleta y Peatón</a:t>
            </a:r>
            <a:endParaRPr sz="1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6" name="Google Shape;296;p11"/>
          <p:cNvSpPr txBox="1"/>
          <p:nvPr/>
        </p:nvSpPr>
        <p:spPr>
          <a:xfrm>
            <a:off x="343350" y="5535533"/>
            <a:ext cx="8130600" cy="3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Apoyo para el funcionamiento de las Ciclovías temporales:</a:t>
            </a:r>
            <a:endParaRPr sz="24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❖"/>
            </a:pPr>
            <a:r>
              <a:rPr lang="en-US" sz="2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Calle 13</a:t>
            </a:r>
            <a:endParaRPr sz="24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❖"/>
            </a:pPr>
            <a:r>
              <a:rPr lang="en-US" sz="2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 Américas</a:t>
            </a:r>
            <a:endParaRPr sz="24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❖"/>
            </a:pPr>
            <a:r>
              <a:rPr lang="en-US" sz="2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 Carrera 68</a:t>
            </a:r>
            <a:endParaRPr sz="24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❖"/>
            </a:pPr>
            <a:r>
              <a:rPr lang="en-US" sz="24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Av. Primero de Mayo</a:t>
            </a:r>
            <a:endParaRPr sz="24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7" name="Google Shape;297;p11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1"/>
          <p:cNvPicPr preferRelativeResize="0"/>
          <p:nvPr/>
        </p:nvPicPr>
        <p:blipFill rotWithShape="1">
          <a:blip r:embed="rId4">
            <a:alphaModFix/>
          </a:blip>
          <a:srcRect l="38046" t="36927" r="38668" b="35908"/>
          <a:stretch/>
        </p:blipFill>
        <p:spPr>
          <a:xfrm>
            <a:off x="197175" y="2067725"/>
            <a:ext cx="1807450" cy="13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36975" y="1148700"/>
            <a:ext cx="14461001" cy="111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"/>
          <p:cNvSpPr/>
          <p:nvPr/>
        </p:nvSpPr>
        <p:spPr>
          <a:xfrm>
            <a:off x="17459925" y="4992875"/>
            <a:ext cx="4880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Equivalente al 15.1% de la demanda de viajes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405951" y="1903336"/>
            <a:ext cx="1103935" cy="326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2" descr="image52.t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7167" y="412781"/>
            <a:ext cx="1913815" cy="1913813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2"/>
          <p:cNvSpPr/>
          <p:nvPr/>
        </p:nvSpPr>
        <p:spPr>
          <a:xfrm>
            <a:off x="1801076" y="2975925"/>
            <a:ext cx="2637825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4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84.5 Km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2"/>
          <p:cNvSpPr/>
          <p:nvPr/>
        </p:nvSpPr>
        <p:spPr>
          <a:xfrm>
            <a:off x="772125" y="42308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Equivalente al 14.5% de la red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2"/>
          <p:cNvSpPr txBox="1"/>
          <p:nvPr/>
        </p:nvSpPr>
        <p:spPr>
          <a:xfrm>
            <a:off x="88664" y="2383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RED DE CICLORUTAS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10" name="Google Shape;310;p1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3478" y="5092482"/>
            <a:ext cx="1593859" cy="149578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2"/>
          <p:cNvSpPr txBox="1"/>
          <p:nvPr/>
        </p:nvSpPr>
        <p:spPr>
          <a:xfrm>
            <a:off x="88664" y="6574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BICICLETAS REGISTRADAS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12" name="Google Shape;312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253551" y="6170536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2"/>
          <p:cNvSpPr/>
          <p:nvPr/>
        </p:nvSpPr>
        <p:spPr>
          <a:xfrm>
            <a:off x="1172125" y="7215475"/>
            <a:ext cx="3569700" cy="12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3776 Bicicletas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2"/>
          <p:cNvSpPr/>
          <p:nvPr/>
        </p:nvSpPr>
        <p:spPr>
          <a:xfrm>
            <a:off x="619725" y="82694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Jornadas de registro Bici 41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1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48250" y="1098586"/>
            <a:ext cx="1771773" cy="159594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2"/>
          <p:cNvSpPr txBox="1"/>
          <p:nvPr/>
        </p:nvSpPr>
        <p:spPr>
          <a:xfrm>
            <a:off x="16776464" y="30691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DEMANDA DE VIAJES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17" name="Google Shape;317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9322350" y="2665336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2"/>
          <p:cNvSpPr/>
          <p:nvPr/>
        </p:nvSpPr>
        <p:spPr>
          <a:xfrm>
            <a:off x="18717477" y="3737925"/>
            <a:ext cx="2313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132.986 viajes/Día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12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42709" y="9125540"/>
            <a:ext cx="2872581" cy="124256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2"/>
          <p:cNvSpPr txBox="1"/>
          <p:nvPr/>
        </p:nvSpPr>
        <p:spPr>
          <a:xfrm>
            <a:off x="88664" y="10384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CICLOVÍAS TEMPORALES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21" name="Google Shape;321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405951" y="9904336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/>
          <p:nvPr/>
        </p:nvSpPr>
        <p:spPr>
          <a:xfrm>
            <a:off x="1801077" y="10976925"/>
            <a:ext cx="2313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7.3 Km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2"/>
          <p:cNvSpPr/>
          <p:nvPr/>
        </p:nvSpPr>
        <p:spPr>
          <a:xfrm>
            <a:off x="772125" y="122318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Equivalente al 8.7 % de la red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12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988389" y="6270801"/>
            <a:ext cx="1771773" cy="152569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2"/>
          <p:cNvSpPr txBox="1"/>
          <p:nvPr/>
        </p:nvSpPr>
        <p:spPr>
          <a:xfrm>
            <a:off x="16928864" y="79459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6" name="Google Shape;326;p12"/>
          <p:cNvSpPr txBox="1"/>
          <p:nvPr/>
        </p:nvSpPr>
        <p:spPr>
          <a:xfrm>
            <a:off x="16023975" y="8707975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 Públicos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7" name="Google Shape;327;p12"/>
          <p:cNvSpPr/>
          <p:nvPr/>
        </p:nvSpPr>
        <p:spPr>
          <a:xfrm>
            <a:off x="22581025" y="8671125"/>
            <a:ext cx="10833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2"/>
          <p:cNvSpPr txBox="1"/>
          <p:nvPr/>
        </p:nvSpPr>
        <p:spPr>
          <a:xfrm>
            <a:off x="16100275" y="9393775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 Privados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9" name="Google Shape;329;p12"/>
          <p:cNvSpPr txBox="1"/>
          <p:nvPr/>
        </p:nvSpPr>
        <p:spPr>
          <a:xfrm>
            <a:off x="16100350" y="10079575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 TransMilenio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0" name="Google Shape;330;p12"/>
          <p:cNvSpPr/>
          <p:nvPr/>
        </p:nvSpPr>
        <p:spPr>
          <a:xfrm>
            <a:off x="22581025" y="9433125"/>
            <a:ext cx="10833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2"/>
          <p:cNvSpPr/>
          <p:nvPr/>
        </p:nvSpPr>
        <p:spPr>
          <a:xfrm>
            <a:off x="22581025" y="10118925"/>
            <a:ext cx="10833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2"/>
          <p:cNvSpPr txBox="1"/>
          <p:nvPr/>
        </p:nvSpPr>
        <p:spPr>
          <a:xfrm>
            <a:off x="16100352" y="10917775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TOTAL DE CUPOS 2020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3" name="Google Shape;333;p12"/>
          <p:cNvSpPr/>
          <p:nvPr/>
        </p:nvSpPr>
        <p:spPr>
          <a:xfrm>
            <a:off x="22340325" y="10957125"/>
            <a:ext cx="13240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1683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33448" y="2014825"/>
            <a:ext cx="9178104" cy="851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3"/>
          <p:cNvSpPr txBox="1"/>
          <p:nvPr/>
        </p:nvSpPr>
        <p:spPr>
          <a:xfrm>
            <a:off x="1788850" y="2277150"/>
            <a:ext cx="7319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3.3.  Acciones de la SGV</a:t>
            </a:r>
            <a:endParaRPr sz="14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40" name="Google Shape;340;p13"/>
          <p:cNvSpPr txBox="1"/>
          <p:nvPr/>
        </p:nvSpPr>
        <p:spPr>
          <a:xfrm>
            <a:off x="343350" y="5359700"/>
            <a:ext cx="813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Intervención sobre la DG 2 y KR 80 G, Entrada No 1 y 2 de Corabastos. 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Sensibilización y pedagogía en las calles aledañas a CORABASTOS con operativo de control para recuperar el espacio público. 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1" name="Google Shape;341;p1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3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03175" y="773525"/>
            <a:ext cx="6335626" cy="3581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03175" y="4753975"/>
            <a:ext cx="6335625" cy="40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08275" y="4753975"/>
            <a:ext cx="6611076" cy="407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904651" y="9227325"/>
            <a:ext cx="6468975" cy="40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208275" y="697325"/>
            <a:ext cx="6611082" cy="365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4"/>
          <p:cNvSpPr txBox="1"/>
          <p:nvPr/>
        </p:nvSpPr>
        <p:spPr>
          <a:xfrm>
            <a:off x="1730075" y="2340071"/>
            <a:ext cx="7465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3.4. Al Colegio en Bici - ACB</a:t>
            </a:r>
            <a:endParaRPr sz="7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4" name="Google Shape;354;p14"/>
          <p:cNvSpPr txBox="1"/>
          <p:nvPr/>
        </p:nvSpPr>
        <p:spPr>
          <a:xfrm>
            <a:off x="982592" y="37594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Acompañamiento y control del tránsito a los biciusuarios de la estrategia "</a:t>
            </a:r>
            <a:r>
              <a:rPr lang="en-US" sz="2400" b="0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Colegio en Bici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5" name="Google Shape;355;p1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4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1" y="2103625"/>
            <a:ext cx="1202800" cy="12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4" descr="https://lh3.googleusercontent.com/-7ER9LfszFDM/XPhtvJEwcDI/AAAAAAAADN0/Fqjty9tL5-8lqySZ7_aiVknJdPH42rAQwCK8BGAs/s0/2019-06-05.jpg"/>
          <p:cNvPicPr preferRelativeResize="0"/>
          <p:nvPr/>
        </p:nvPicPr>
        <p:blipFill rotWithShape="1">
          <a:blip r:embed="rId5">
            <a:alphaModFix/>
          </a:blip>
          <a:srcRect l="6246" r="18407"/>
          <a:stretch/>
        </p:blipFill>
        <p:spPr>
          <a:xfrm>
            <a:off x="728125" y="5449524"/>
            <a:ext cx="7465800" cy="5568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58" name="Google Shape;358;p14" descr="Mapa con marcado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93045" y="3825444"/>
            <a:ext cx="1552034" cy="155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4" descr="Usuario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621623" y="3448751"/>
            <a:ext cx="1627178" cy="1627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4" descr="Ciclism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748355" y="28917"/>
            <a:ext cx="1177820" cy="117782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4"/>
          <p:cNvSpPr txBox="1"/>
          <p:nvPr/>
        </p:nvSpPr>
        <p:spPr>
          <a:xfrm>
            <a:off x="9688238" y="1100694"/>
            <a:ext cx="25542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Colegios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atendidos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4"/>
          <p:cNvSpPr txBox="1"/>
          <p:nvPr/>
        </p:nvSpPr>
        <p:spPr>
          <a:xfrm>
            <a:off x="9527876" y="5119300"/>
            <a:ext cx="28305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Rutas de confianza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4"/>
          <p:cNvSpPr txBox="1"/>
          <p:nvPr/>
        </p:nvSpPr>
        <p:spPr>
          <a:xfrm>
            <a:off x="20891675" y="4541900"/>
            <a:ext cx="30357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Estudiantes beneficiados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4"/>
          <p:cNvSpPr txBox="1"/>
          <p:nvPr/>
        </p:nvSpPr>
        <p:spPr>
          <a:xfrm>
            <a:off x="21249580" y="961271"/>
            <a:ext cx="22446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Cantidad de viajes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14" descr="Centro educativ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65878" y="-234276"/>
            <a:ext cx="1754492" cy="175449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4"/>
          <p:cNvSpPr/>
          <p:nvPr/>
        </p:nvSpPr>
        <p:spPr>
          <a:xfrm>
            <a:off x="10163750" y="1865200"/>
            <a:ext cx="1627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>
                <a:solidFill>
                  <a:srgbClr val="44502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8000" b="0" i="0" u="none" strike="noStrike" cap="none">
              <a:solidFill>
                <a:srgbClr val="4450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4"/>
          <p:cNvSpPr/>
          <p:nvPr/>
        </p:nvSpPr>
        <p:spPr>
          <a:xfrm>
            <a:off x="10218473" y="5735950"/>
            <a:ext cx="1552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8000" b="0" i="0" u="none" strike="noStrike" cap="none">
              <a:solidFill>
                <a:srgbClr val="4C5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4"/>
          <p:cNvSpPr/>
          <p:nvPr/>
        </p:nvSpPr>
        <p:spPr>
          <a:xfrm>
            <a:off x="21457394" y="5479153"/>
            <a:ext cx="1927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rPr>
              <a:t>285</a:t>
            </a:r>
            <a:endParaRPr sz="8000" b="0" i="0" u="none" strike="noStrike" cap="none">
              <a:solidFill>
                <a:srgbClr val="4C5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4"/>
          <p:cNvSpPr/>
          <p:nvPr/>
        </p:nvSpPr>
        <p:spPr>
          <a:xfrm>
            <a:off x="20541120" y="1860275"/>
            <a:ext cx="3736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rPr>
              <a:t>8507</a:t>
            </a:r>
            <a:endParaRPr sz="8000" b="1" i="0" u="none" strike="noStrike" cap="none">
              <a:solidFill>
                <a:srgbClr val="4C5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4"/>
          <p:cNvSpPr txBox="1"/>
          <p:nvPr/>
        </p:nvSpPr>
        <p:spPr>
          <a:xfrm>
            <a:off x="9195875" y="9298103"/>
            <a:ext cx="15020700" cy="43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Char char="●"/>
            </a:pP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Apoyo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corredor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Carrera 69B entre Calle 40 Sur y Carrera 68</a:t>
            </a:r>
            <a:endParaRPr sz="2400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Char char="●"/>
            </a:pP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Colegios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atendidos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Codema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INEM, Hernando Duran Dussan, Kennedy, OEA, Paulo VI,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Saludcoop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sur, San Rafael y San José</a:t>
            </a:r>
            <a:endParaRPr sz="2400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Char char="●"/>
            </a:pP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realizó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acompañamiento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días entre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semana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hasta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13 de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marzo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2020 antes de la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cuarentena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estricta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COVID-19</a:t>
            </a:r>
            <a:endParaRPr sz="2400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Char char="●"/>
            </a:pP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realizaron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cicloexpediciones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parques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durante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pandemia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protocolos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bioseguridad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aprobados</a:t>
            </a:r>
            <a:r>
              <a:rPr lang="en-US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p14"/>
          <p:cNvSpPr txBox="1"/>
          <p:nvPr/>
        </p:nvSpPr>
        <p:spPr>
          <a:xfrm>
            <a:off x="13093050" y="7135498"/>
            <a:ext cx="12120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Char char="●"/>
            </a:pPr>
            <a:r>
              <a:rPr lang="en-US" sz="24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Control y </a:t>
            </a:r>
            <a:r>
              <a:rPr lang="en-US" sz="2400" b="1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armonización</a:t>
            </a:r>
            <a:r>
              <a:rPr lang="en-US" sz="24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entre </a:t>
            </a:r>
            <a:r>
              <a:rPr lang="en-US" sz="2400" b="1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actores</a:t>
            </a:r>
            <a:r>
              <a:rPr lang="en-US" sz="24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viales</a:t>
            </a:r>
            <a:endParaRPr sz="2400" b="1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Char char="●"/>
            </a:pPr>
            <a:r>
              <a:rPr lang="en-US" sz="2400" b="1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Campañas</a:t>
            </a:r>
            <a:r>
              <a:rPr lang="en-US" sz="24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pedagógicas</a:t>
            </a:r>
            <a:r>
              <a:rPr lang="en-US" sz="24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sobre</a:t>
            </a:r>
            <a:r>
              <a:rPr lang="en-US" sz="24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US" sz="24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</a:t>
            </a:r>
            <a:r>
              <a:rPr lang="en-US" sz="24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los </a:t>
            </a:r>
            <a:r>
              <a:rPr lang="en-US" sz="2400" b="1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bici</a:t>
            </a:r>
            <a:r>
              <a:rPr lang="en-US" sz="24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carriles</a:t>
            </a:r>
            <a:endParaRPr sz="2400" b="1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Gothic"/>
              <a:buChar char="●"/>
            </a:pPr>
            <a:r>
              <a:rPr lang="en-US" sz="2400" b="1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Cumplimiento</a:t>
            </a:r>
            <a:r>
              <a:rPr lang="en-US" sz="24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400" b="1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señales</a:t>
            </a:r>
            <a:r>
              <a:rPr lang="en-US" sz="24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400" b="1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tránsito</a:t>
            </a:r>
            <a:r>
              <a:rPr lang="en-US" sz="24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2400" b="1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semáforos</a:t>
            </a:r>
            <a:r>
              <a:rPr lang="en-US" sz="24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4"/>
          <p:cNvSpPr txBox="1"/>
          <p:nvPr/>
        </p:nvSpPr>
        <p:spPr>
          <a:xfrm>
            <a:off x="10093050" y="7861725"/>
            <a:ext cx="3000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Acciones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421224" y="130450"/>
            <a:ext cx="7137562" cy="6764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"/>
          <p:cNvSpPr/>
          <p:nvPr/>
        </p:nvSpPr>
        <p:spPr>
          <a:xfrm>
            <a:off x="19191920" y="3189465"/>
            <a:ext cx="4174200" cy="1913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Intervenciones en  instituciones educativas con señalización de zona escolar en las vías aledañas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p15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3.5. Señalización</a:t>
            </a:r>
            <a:endParaRPr sz="8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81" name="Google Shape;381;p15"/>
          <p:cNvSpPr txBox="1"/>
          <p:nvPr/>
        </p:nvSpPr>
        <p:spPr>
          <a:xfrm>
            <a:off x="1017880" y="5068572"/>
            <a:ext cx="6941700" cy="2914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Dentro de lo ejecutado para la Localidad de Kennedy estuvo enfocado al mantenimiento de señales, e instalación de las mismas.</a:t>
            </a:r>
            <a:endParaRPr sz="66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2" name="Google Shape;382;p1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5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5" descr="image6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312152" y="424099"/>
            <a:ext cx="1860773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5"/>
          <p:cNvSpPr/>
          <p:nvPr/>
        </p:nvSpPr>
        <p:spPr>
          <a:xfrm>
            <a:off x="20265692" y="1896197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15"/>
          <p:cNvSpPr/>
          <p:nvPr/>
        </p:nvSpPr>
        <p:spPr>
          <a:xfrm>
            <a:off x="10315791" y="1875027"/>
            <a:ext cx="2116800" cy="11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2924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5"/>
          <p:cNvSpPr/>
          <p:nvPr/>
        </p:nvSpPr>
        <p:spPr>
          <a:xfrm>
            <a:off x="9352324" y="3157572"/>
            <a:ext cx="4169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Realizar mantenimiento a señales verticales de pedestal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8" name="Google Shape;388;p15" descr="Deten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527623" y="8481285"/>
            <a:ext cx="1756653" cy="1440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2549"/>
              </a:srgbClr>
            </a:outerShdw>
          </a:effectLst>
        </p:spPr>
      </p:pic>
      <p:sp>
        <p:nvSpPr>
          <p:cNvPr id="389" name="Google Shape;389;p15"/>
          <p:cNvSpPr/>
          <p:nvPr/>
        </p:nvSpPr>
        <p:spPr>
          <a:xfrm>
            <a:off x="15349802" y="9916295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5"/>
          <p:cNvSpPr/>
          <p:nvPr/>
        </p:nvSpPr>
        <p:spPr>
          <a:xfrm>
            <a:off x="14279794" y="11172939"/>
            <a:ext cx="4169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Señales verticales  de pedestal instaladas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1" name="Google Shape;391;p15" descr="image6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96591" y="116774"/>
            <a:ext cx="15552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5"/>
          <p:cNvSpPr/>
          <p:nvPr/>
        </p:nvSpPr>
        <p:spPr>
          <a:xfrm>
            <a:off x="10378774" y="9849924"/>
            <a:ext cx="2116800" cy="11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5"/>
          <p:cNvSpPr/>
          <p:nvPr/>
        </p:nvSpPr>
        <p:spPr>
          <a:xfrm>
            <a:off x="9289340" y="11095149"/>
            <a:ext cx="4169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Implementar medidas integrales de gestión de tránsito pacificación o tráfico calmado 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4" name="Google Shape;394;p15"/>
          <p:cNvSpPr/>
          <p:nvPr/>
        </p:nvSpPr>
        <p:spPr>
          <a:xfrm>
            <a:off x="20261192" y="9965949"/>
            <a:ext cx="2116800" cy="11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5"/>
          <p:cNvSpPr/>
          <p:nvPr/>
        </p:nvSpPr>
        <p:spPr>
          <a:xfrm>
            <a:off x="19157688" y="11172939"/>
            <a:ext cx="4169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Implementar señales verticales de pedestal 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6" name="Google Shape;396;p15"/>
          <p:cNvSpPr/>
          <p:nvPr/>
        </p:nvSpPr>
        <p:spPr>
          <a:xfrm>
            <a:off x="15298572" y="1875027"/>
            <a:ext cx="2116800" cy="11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5"/>
          <p:cNvSpPr/>
          <p:nvPr/>
        </p:nvSpPr>
        <p:spPr>
          <a:xfrm>
            <a:off x="14272122" y="3157572"/>
            <a:ext cx="4169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Intervenir pasos peatonales</a:t>
            </a:r>
            <a:endParaRPr/>
          </a:p>
        </p:txBody>
      </p:sp>
      <p:sp>
        <p:nvSpPr>
          <p:cNvPr id="398" name="Google Shape;398;p15"/>
          <p:cNvSpPr/>
          <p:nvPr/>
        </p:nvSpPr>
        <p:spPr>
          <a:xfrm>
            <a:off x="17355952" y="6859565"/>
            <a:ext cx="2270906" cy="11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13.75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5"/>
          <p:cNvSpPr/>
          <p:nvPr/>
        </p:nvSpPr>
        <p:spPr>
          <a:xfrm>
            <a:off x="12788949" y="5756233"/>
            <a:ext cx="4169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Demarcar Km – carril en vía</a:t>
            </a:r>
            <a:endParaRPr/>
          </a:p>
        </p:txBody>
      </p:sp>
      <p:pic>
        <p:nvPicPr>
          <p:cNvPr id="400" name="Google Shape;400;p15" descr="image55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25442" y="261123"/>
            <a:ext cx="2278404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5" descr="image81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56830" y="8217127"/>
            <a:ext cx="1034721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5" descr="image58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599592" y="8476295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5" descr="image79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480288" y="5271733"/>
            <a:ext cx="2022237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6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3.6. Semaforización</a:t>
            </a:r>
            <a:endParaRPr sz="8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09" name="Google Shape;409;p16"/>
          <p:cNvSpPr txBox="1"/>
          <p:nvPr/>
        </p:nvSpPr>
        <p:spPr>
          <a:xfrm>
            <a:off x="960903" y="3814618"/>
            <a:ext cx="7123799" cy="1867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Dentro de lo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ejecutado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la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Kennedy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estuvo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enfocado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instalación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los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siguientes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dispositivos</a:t>
            </a:r>
            <a:endParaRPr sz="54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0" name="Google Shape;410;p1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6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16"/>
          <p:cNvSpPr/>
          <p:nvPr/>
        </p:nvSpPr>
        <p:spPr>
          <a:xfrm>
            <a:off x="12200010" y="5644274"/>
            <a:ext cx="2116800" cy="11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6"/>
          <p:cNvSpPr/>
          <p:nvPr/>
        </p:nvSpPr>
        <p:spPr>
          <a:xfrm>
            <a:off x="18856855" y="5470091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6"/>
          <p:cNvSpPr/>
          <p:nvPr/>
        </p:nvSpPr>
        <p:spPr>
          <a:xfrm>
            <a:off x="17828148" y="6773474"/>
            <a:ext cx="4169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Complemento Peatonal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 PRIMERO DE MAYO (TV 74F) X CL 40F SUR</a:t>
            </a:r>
            <a:endParaRPr sz="20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5" name="Google Shape;415;p16" descr="Semáfor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37484" y="3634097"/>
            <a:ext cx="1943292" cy="1943292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6"/>
          <p:cNvSpPr/>
          <p:nvPr/>
        </p:nvSpPr>
        <p:spPr>
          <a:xfrm>
            <a:off x="11072774" y="6873698"/>
            <a:ext cx="4169700" cy="258644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Intersecciones Semaforizadas nuevas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80H X CL 54 SUR </a:t>
            </a:r>
            <a:endParaRPr sz="20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DG 2 X KR 79G </a:t>
            </a:r>
            <a:endParaRPr sz="20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73 X CL 26 SUR</a:t>
            </a:r>
            <a:endParaRPr/>
          </a:p>
          <a:p>
            <a:pPr marL="457200" marR="0" lvl="0" indent="-355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POPORO QUIMBAYA (KR 78B) X CL 38C SUR (PROVISIONAL)</a:t>
            </a:r>
            <a:endParaRPr sz="20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7" name="Google Shape;417;p16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60244" y="3802669"/>
            <a:ext cx="2519326" cy="159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0903" y="5691501"/>
            <a:ext cx="7123800" cy="4376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3" name="Google Shape;423;p17" title="Gráfico"/>
          <p:cNvGraphicFramePr/>
          <p:nvPr/>
        </p:nvGraphicFramePr>
        <p:xfrm>
          <a:off x="9424475" y="5703467"/>
          <a:ext cx="7496175" cy="516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24" name="Google Shape;424;p17" title="Gráfico"/>
          <p:cNvGraphicFramePr/>
          <p:nvPr/>
        </p:nvGraphicFramePr>
        <p:xfrm>
          <a:off x="9348275" y="270185"/>
          <a:ext cx="14760233" cy="516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5" name="Google Shape;425;p17"/>
          <p:cNvSpPr txBox="1"/>
          <p:nvPr/>
        </p:nvSpPr>
        <p:spPr>
          <a:xfrm>
            <a:off x="1958675" y="2340071"/>
            <a:ext cx="74658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3.7. Control de Tránsito</a:t>
            </a:r>
            <a:endParaRPr sz="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26" name="Google Shape;426;p17"/>
          <p:cNvSpPr txBox="1"/>
          <p:nvPr/>
        </p:nvSpPr>
        <p:spPr>
          <a:xfrm>
            <a:off x="476975" y="3954100"/>
            <a:ext cx="85293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Reporte consolidado de los comparendos realizados en la localidad de Kennedy para el periodo de 2016 a 2020</a:t>
            </a:r>
            <a:endParaRPr sz="52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7" name="Google Shape;427;p17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7" descr="image8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146250" y="5857800"/>
            <a:ext cx="5972175" cy="487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17"/>
          <p:cNvSpPr/>
          <p:nvPr/>
        </p:nvSpPr>
        <p:spPr>
          <a:xfrm>
            <a:off x="10180280" y="1229260"/>
            <a:ext cx="1202700" cy="3596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7"/>
          <p:cNvSpPr/>
          <p:nvPr/>
        </p:nvSpPr>
        <p:spPr>
          <a:xfrm>
            <a:off x="10210960" y="6611816"/>
            <a:ext cx="535500" cy="316523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7"/>
          <p:cNvSpPr txBox="1"/>
          <p:nvPr/>
        </p:nvSpPr>
        <p:spPr>
          <a:xfrm>
            <a:off x="9738050" y="11082660"/>
            <a:ext cx="13684200" cy="883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periodo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2016 a 2019 la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infracción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recurrente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Estacionar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vehículo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sitios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prohibidos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(C2)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un total de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59283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órdenes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comparendo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52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3" name="Google Shape;433;p17"/>
          <p:cNvSpPr txBox="1"/>
          <p:nvPr/>
        </p:nvSpPr>
        <p:spPr>
          <a:xfrm>
            <a:off x="9738050" y="12130021"/>
            <a:ext cx="13684200" cy="88290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el periodo de 2020 la infracción recurrente fue Conducir un vehículo a velocidad superior a la máxima permitida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(C29)</a:t>
            </a:r>
            <a: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 un total de </a:t>
            </a:r>
            <a:r>
              <a:rPr lang="en-US" sz="2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19111</a:t>
            </a:r>
            <a: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órdenes de comparendo.</a:t>
            </a:r>
            <a:endParaRPr sz="52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4" name="Google Shape;434;p17"/>
          <p:cNvSpPr/>
          <p:nvPr/>
        </p:nvSpPr>
        <p:spPr>
          <a:xfrm>
            <a:off x="17147075" y="9407451"/>
            <a:ext cx="5972100" cy="19374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7"/>
          <p:cNvSpPr/>
          <p:nvPr/>
        </p:nvSpPr>
        <p:spPr>
          <a:xfrm>
            <a:off x="17146325" y="7380950"/>
            <a:ext cx="5972100" cy="191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36566" y="4857520"/>
            <a:ext cx="4533169" cy="5530761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7"/>
          <p:cNvSpPr txBox="1"/>
          <p:nvPr/>
        </p:nvSpPr>
        <p:spPr>
          <a:xfrm>
            <a:off x="0" y="10599000"/>
            <a:ext cx="9006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Nota: La información correspondiente al año 2020 incluye todos los medios de imposición: dispositivos de apoyo en vía, Sistemas Automáticos y Semi automáticos para la detección de presuntas infracciones al tránsito: Cámaras Salvavidas y Cámaras del CGT.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8"/>
          <p:cNvSpPr txBox="1"/>
          <p:nvPr/>
        </p:nvSpPr>
        <p:spPr>
          <a:xfrm>
            <a:off x="1824325" y="755425"/>
            <a:ext cx="154878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6000"/>
              <a:buFont typeface="Arial Black"/>
              <a:buNone/>
            </a:pPr>
            <a:r>
              <a:rPr lang="en-US" sz="41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CONCENTRACIÓN DE SOLICITUDES DE OPERATIVOS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18" descr="image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8905" y="2023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8"/>
          <p:cNvSpPr/>
          <p:nvPr/>
        </p:nvSpPr>
        <p:spPr>
          <a:xfrm>
            <a:off x="1926680" y="1346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Año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18" descr="image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8905" y="1245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8"/>
          <p:cNvSpPr txBox="1"/>
          <p:nvPr/>
        </p:nvSpPr>
        <p:spPr>
          <a:xfrm>
            <a:off x="13906925" y="5283039"/>
            <a:ext cx="6778500" cy="590521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None/>
            </a:pPr>
            <a:endParaRPr sz="29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7" name="Google Shape;447;p18"/>
          <p:cNvSpPr txBox="1"/>
          <p:nvPr/>
        </p:nvSpPr>
        <p:spPr>
          <a:xfrm>
            <a:off x="13061075" y="3708325"/>
            <a:ext cx="10497000" cy="8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6000"/>
              <a:buFont typeface="Arial Black"/>
              <a:buNone/>
            </a:pPr>
            <a:r>
              <a:rPr lang="en-US" sz="29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Las Zonas donde se concentra la mayoría de las solicitudes para ejecutar Control al Tránsito son: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8" name="Google Shape;448;p18" descr="image5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74005" y="9165004"/>
            <a:ext cx="1860773" cy="186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8" descr="image7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50927" y="7032461"/>
            <a:ext cx="2083342" cy="14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8" descr="image67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64014" y="9676256"/>
            <a:ext cx="1827317" cy="15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8" descr="image8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93881" y="6376047"/>
            <a:ext cx="1652693" cy="154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0506" y="2549773"/>
            <a:ext cx="12440569" cy="8767051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8"/>
          <p:cNvSpPr txBox="1"/>
          <p:nvPr/>
        </p:nvSpPr>
        <p:spPr>
          <a:xfrm>
            <a:off x="13653752" y="5283039"/>
            <a:ext cx="350128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UPZ Castilla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UPZ Patio Bonito 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UPZ Corabastos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UPZ Carvajal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UPZ Américas.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9"/>
          <p:cNvSpPr txBox="1"/>
          <p:nvPr/>
        </p:nvSpPr>
        <p:spPr>
          <a:xfrm>
            <a:off x="1958675" y="2035271"/>
            <a:ext cx="7465800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3.8. Planes de Manejo de Tránsito PMT</a:t>
            </a:r>
            <a:endParaRPr sz="3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59" name="Google Shape;459;p1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9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9"/>
          <p:cNvSpPr txBox="1"/>
          <p:nvPr/>
        </p:nvSpPr>
        <p:spPr>
          <a:xfrm>
            <a:off x="904875" y="4462187"/>
            <a:ext cx="7234500" cy="13449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67.715 PMT </a:t>
            </a:r>
            <a:r>
              <a:rPr lang="en-US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BOGOTÁ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9"/>
          <p:cNvSpPr txBox="1"/>
          <p:nvPr/>
        </p:nvSpPr>
        <p:spPr>
          <a:xfrm>
            <a:off x="9410546" y="876291"/>
            <a:ext cx="97920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PMT LOCALIDAD KENNEDY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19" descr="image4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6616" y="17529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9"/>
          <p:cNvSpPr txBox="1"/>
          <p:nvPr/>
        </p:nvSpPr>
        <p:spPr>
          <a:xfrm>
            <a:off x="9185876" y="5512674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PMT ATENDIDOS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5" name="Google Shape;465;p19"/>
          <p:cNvSpPr txBox="1"/>
          <p:nvPr/>
        </p:nvSpPr>
        <p:spPr>
          <a:xfrm>
            <a:off x="14152573" y="5512677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66" name="Google Shape;466;p19" descr="image2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70376" y="2430025"/>
            <a:ext cx="1710908" cy="137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9" descr="image3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01275" y="2498371"/>
            <a:ext cx="1202800" cy="1359654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9"/>
          <p:cNvSpPr txBox="1"/>
          <p:nvPr/>
        </p:nvSpPr>
        <p:spPr>
          <a:xfrm>
            <a:off x="10436508" y="3878127"/>
            <a:ext cx="2559300" cy="109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9"/>
          <p:cNvSpPr txBox="1"/>
          <p:nvPr/>
        </p:nvSpPr>
        <p:spPr>
          <a:xfrm>
            <a:off x="15224678" y="3920715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80%</a:t>
            </a:r>
            <a:endParaRPr sz="1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0" name="Google Shape;470;p19"/>
          <p:cNvSpPr txBox="1"/>
          <p:nvPr/>
        </p:nvSpPr>
        <p:spPr>
          <a:xfrm>
            <a:off x="15751475" y="7594950"/>
            <a:ext cx="8412000" cy="16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*COI: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Consolidado de obras de infraestructura </a:t>
            </a:r>
            <a:endParaRPr sz="2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**COOS: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consolidado de obras de infraestructura de Servicios Públicos</a:t>
            </a:r>
            <a:endParaRPr sz="2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1" name="Google Shape;471;p19"/>
          <p:cNvSpPr txBox="1"/>
          <p:nvPr/>
        </p:nvSpPr>
        <p:spPr>
          <a:xfrm>
            <a:off x="10278349" y="4942756"/>
            <a:ext cx="2884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6.550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2" name="Google Shape;472;p19"/>
          <p:cNvSpPr txBox="1"/>
          <p:nvPr/>
        </p:nvSpPr>
        <p:spPr>
          <a:xfrm>
            <a:off x="14997323" y="4866617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5.220*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3" name="Google Shape;473;p19"/>
          <p:cNvSpPr txBox="1"/>
          <p:nvPr/>
        </p:nvSpPr>
        <p:spPr>
          <a:xfrm>
            <a:off x="19195473" y="5494304"/>
            <a:ext cx="4968000" cy="16623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 de servicios públicos</a:t>
            </a:r>
            <a:endParaRPr sz="1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4" name="Google Shape;474;p19"/>
          <p:cNvSpPr txBox="1"/>
          <p:nvPr/>
        </p:nvSpPr>
        <p:spPr>
          <a:xfrm>
            <a:off x="20358548" y="3808593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20%</a:t>
            </a:r>
            <a:endParaRPr sz="1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5" name="Google Shape;475;p19"/>
          <p:cNvSpPr txBox="1"/>
          <p:nvPr/>
        </p:nvSpPr>
        <p:spPr>
          <a:xfrm>
            <a:off x="20131194" y="4754495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1.330**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6" name="Google Shape;476;p19"/>
          <p:cNvSpPr txBox="1"/>
          <p:nvPr/>
        </p:nvSpPr>
        <p:spPr>
          <a:xfrm>
            <a:off x="904875" y="6062387"/>
            <a:ext cx="7234500" cy="21453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6.550 PMT</a:t>
            </a:r>
            <a:endParaRPr sz="5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KENNEDY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9"/>
          <p:cNvSpPr txBox="1"/>
          <p:nvPr/>
        </p:nvSpPr>
        <p:spPr>
          <a:xfrm>
            <a:off x="982592" y="84838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Localidad de Kennedy se ubica en la segunda posición en cuanto a la solicitud de PMT con un 10% del total de la ciudad </a:t>
            </a:r>
            <a:endParaRPr sz="4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8" name="Google Shape;478;p19" descr="image3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982875" y="2345971"/>
            <a:ext cx="1202800" cy="135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43666" y="7376995"/>
            <a:ext cx="5075235" cy="5603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"/>
          <p:cNvPicPr preferRelativeResize="0"/>
          <p:nvPr/>
        </p:nvPicPr>
        <p:blipFill rotWithShape="1">
          <a:blip r:embed="rId3">
            <a:alphaModFix/>
          </a:blip>
          <a:srcRect l="29688" r="29061" b="77776"/>
          <a:stretch/>
        </p:blipFill>
        <p:spPr>
          <a:xfrm>
            <a:off x="7239000" y="0"/>
            <a:ext cx="10058400" cy="30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"/>
          <p:cNvPicPr preferRelativeResize="0"/>
          <p:nvPr/>
        </p:nvPicPr>
        <p:blipFill rotWithShape="1">
          <a:blip r:embed="rId3">
            <a:alphaModFix/>
          </a:blip>
          <a:srcRect t="23198" b="57219"/>
          <a:stretch/>
        </p:blipFill>
        <p:spPr>
          <a:xfrm>
            <a:off x="-25" y="3486475"/>
            <a:ext cx="24384048" cy="268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"/>
          <p:cNvPicPr preferRelativeResize="0"/>
          <p:nvPr/>
        </p:nvPicPr>
        <p:blipFill rotWithShape="1">
          <a:blip r:embed="rId3">
            <a:alphaModFix/>
          </a:blip>
          <a:srcRect t="55557" b="13405"/>
          <a:stretch/>
        </p:blipFill>
        <p:spPr>
          <a:xfrm>
            <a:off x="-25" y="7772401"/>
            <a:ext cx="24384048" cy="42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"/>
          <p:cNvSpPr txBox="1"/>
          <p:nvPr/>
        </p:nvSpPr>
        <p:spPr>
          <a:xfrm>
            <a:off x="39175" y="6167100"/>
            <a:ext cx="24384001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en-US" sz="5100" b="0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Localidad de Kennedy</a:t>
            </a:r>
            <a:endParaRPr sz="5100" b="0" i="0" u="none" strike="noStrike" cap="none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en-US" sz="5100" b="0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Bogotá D.C, 0</a:t>
            </a:r>
            <a:r>
              <a:rPr lang="en-US" sz="51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r>
              <a:rPr lang="en-US" sz="5100" b="0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de agosto de 2021</a:t>
            </a:r>
            <a:endParaRPr sz="5100" b="0" i="0" u="none" strike="noStrike" cap="none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0"/>
          <p:cNvSpPr txBox="1"/>
          <p:nvPr/>
        </p:nvSpPr>
        <p:spPr>
          <a:xfrm>
            <a:off x="2095346" y="6362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PROYECTOS EN EJECUCIÓN LOCALIDAD KENNEDY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Google Shape;485;p20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1752929"/>
            <a:ext cx="1202784" cy="1913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6" name="Google Shape;486;p20"/>
          <p:cNvCxnSpPr/>
          <p:nvPr/>
        </p:nvCxnSpPr>
        <p:spPr>
          <a:xfrm rot="10800000" flipH="1">
            <a:off x="232378" y="6637202"/>
            <a:ext cx="23959499" cy="166800"/>
          </a:xfrm>
          <a:prstGeom prst="straightConnector1">
            <a:avLst/>
          </a:prstGeom>
          <a:noFill/>
          <a:ln w="50800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7" name="Google Shape;487;p20"/>
          <p:cNvSpPr txBox="1"/>
          <p:nvPr/>
        </p:nvSpPr>
        <p:spPr>
          <a:xfrm>
            <a:off x="1271302" y="8533880"/>
            <a:ext cx="2627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 IDU-345-2020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0"/>
          <p:cNvSpPr txBox="1"/>
          <p:nvPr/>
        </p:nvSpPr>
        <p:spPr>
          <a:xfrm>
            <a:off x="9101524" y="11073419"/>
            <a:ext cx="6459000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KENNEDY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2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287" y="4501484"/>
            <a:ext cx="4347146" cy="423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4698" y="4685045"/>
            <a:ext cx="4347146" cy="4237916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20"/>
          <p:cNvSpPr txBox="1"/>
          <p:nvPr/>
        </p:nvSpPr>
        <p:spPr>
          <a:xfrm>
            <a:off x="10798748" y="8738812"/>
            <a:ext cx="34545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IDU-346-2020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2" name="Google Shape;492;p20"/>
          <p:cNvCxnSpPr/>
          <p:nvPr/>
        </p:nvCxnSpPr>
        <p:spPr>
          <a:xfrm>
            <a:off x="2435831" y="11518731"/>
            <a:ext cx="6356100" cy="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3" name="Google Shape;493;p20"/>
          <p:cNvCxnSpPr/>
          <p:nvPr/>
        </p:nvCxnSpPr>
        <p:spPr>
          <a:xfrm rot="10800000">
            <a:off x="2430919" y="9662639"/>
            <a:ext cx="0" cy="187680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4" name="Google Shape;494;p20"/>
          <p:cNvCxnSpPr/>
          <p:nvPr/>
        </p:nvCxnSpPr>
        <p:spPr>
          <a:xfrm>
            <a:off x="16140548" y="11593317"/>
            <a:ext cx="5778300" cy="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5" name="Google Shape;495;p20"/>
          <p:cNvCxnSpPr/>
          <p:nvPr/>
        </p:nvCxnSpPr>
        <p:spPr>
          <a:xfrm rot="10800000">
            <a:off x="21926220" y="9737225"/>
            <a:ext cx="0" cy="187680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6" name="Google Shape;496;p20"/>
          <p:cNvSpPr txBox="1"/>
          <p:nvPr/>
        </p:nvSpPr>
        <p:spPr>
          <a:xfrm>
            <a:off x="876181" y="5687811"/>
            <a:ext cx="3417900" cy="20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CONSTRUCCIÓN TRONCAL AV. 68 GRUPO 1 – AUTOPISTA SUR A CALLE 18 SUR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0"/>
          <p:cNvSpPr txBox="1"/>
          <p:nvPr/>
        </p:nvSpPr>
        <p:spPr>
          <a:xfrm>
            <a:off x="10870724" y="5640448"/>
            <a:ext cx="31350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CONSTRUCCIÓN TRONCAL AV. 68 GRUPO 2 – CALLE 18 SUR A LA AV. AMÉRICAS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0"/>
          <p:cNvSpPr txBox="1"/>
          <p:nvPr/>
        </p:nvSpPr>
        <p:spPr>
          <a:xfrm>
            <a:off x="19999898" y="5789460"/>
            <a:ext cx="3320400" cy="20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CONSTRUCCIÓN TRONCAL AV. 68 GRUPO 4 - AV. CENTENARIO A AV. ESPERANZA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0"/>
          <p:cNvSpPr/>
          <p:nvPr/>
        </p:nvSpPr>
        <p:spPr>
          <a:xfrm>
            <a:off x="1600200" y="3272731"/>
            <a:ext cx="20974199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CONSTRUCCIÓN PARA LA ADECUACIÓN AL SISTEMA TRANSMILENIO DE LA AVENIDA CONGRESO EUCARÍSTICO (CARRERA 68) DESDE LA CARRERA 9 HASTA LA AUTOPISTA SUR Y OBRAS COMPLEMENTARIAS EN BOGOTÁ, D.C.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" name="Google Shape;500;p2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34998" y="4524415"/>
            <a:ext cx="4347146" cy="4237916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0"/>
          <p:cNvSpPr txBox="1"/>
          <p:nvPr/>
        </p:nvSpPr>
        <p:spPr>
          <a:xfrm>
            <a:off x="20144006" y="8629025"/>
            <a:ext cx="3454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IDU-347-2020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0"/>
          <p:cNvSpPr txBox="1"/>
          <p:nvPr/>
        </p:nvSpPr>
        <p:spPr>
          <a:xfrm>
            <a:off x="20303656" y="5287373"/>
            <a:ext cx="31350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CONSTRUCCIÓN TRONCAL AV. 68 GRUPO 3 - AV. DE LAS AMÉRICAS A AV. CENTENARIO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1"/>
          <p:cNvSpPr txBox="1"/>
          <p:nvPr/>
        </p:nvSpPr>
        <p:spPr>
          <a:xfrm>
            <a:off x="2095346" y="7124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PROYECTOS FUTUROS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LOCALIDAD KENNEDY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21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18291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21"/>
          <p:cNvSpPr txBox="1"/>
          <p:nvPr/>
        </p:nvSpPr>
        <p:spPr>
          <a:xfrm>
            <a:off x="706607" y="3603173"/>
            <a:ext cx="223032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DE DESARROLLO ECONÓMICO, SOCIAL, AMBIENTAL Y DE OBRAS PÚBLICAS DEL DISTRITO CAPITAL 2020-2024 “UN NUEVO CONTRATO SOCIAL Y AMBIENTAL PARA LA BOGOTÁ DEL SIGLO XXI  - Artículo 19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2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3994" y="5875064"/>
            <a:ext cx="2435680" cy="2374477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21"/>
          <p:cNvSpPr txBox="1"/>
          <p:nvPr/>
        </p:nvSpPr>
        <p:spPr>
          <a:xfrm>
            <a:off x="2405180" y="6280352"/>
            <a:ext cx="1549500" cy="15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 sz="9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9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1"/>
          <p:cNvSpPr txBox="1"/>
          <p:nvPr/>
        </p:nvSpPr>
        <p:spPr>
          <a:xfrm>
            <a:off x="4840859" y="6418897"/>
            <a:ext cx="11218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Avenida Centenario, Calle 13 desde Avenida Batallón Caldas hasta límite del Distrito con Funza.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1"/>
          <p:cNvSpPr/>
          <p:nvPr/>
        </p:nvSpPr>
        <p:spPr>
          <a:xfrm>
            <a:off x="4732851" y="6121445"/>
            <a:ext cx="11623800" cy="16881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2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4. Inversión</a:t>
            </a:r>
            <a:endParaRPr sz="8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19" name="Google Shape;519;p2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2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2"/>
          <p:cNvSpPr txBox="1"/>
          <p:nvPr/>
        </p:nvSpPr>
        <p:spPr>
          <a:xfrm>
            <a:off x="982592" y="4140619"/>
            <a:ext cx="6941700" cy="125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inversión total ejecutada para la Localidad de Kennedy asciende al monto de:</a:t>
            </a:r>
            <a:endParaRPr sz="4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22" name="Google Shape;522;p22"/>
          <p:cNvGraphicFramePr/>
          <p:nvPr>
            <p:extLst>
              <p:ext uri="{D42A27DB-BD31-4B8C-83A1-F6EECF244321}">
                <p14:modId xmlns:p14="http://schemas.microsoft.com/office/powerpoint/2010/main" val="3079260202"/>
              </p:ext>
            </p:extLst>
          </p:nvPr>
        </p:nvGraphicFramePr>
        <p:xfrm>
          <a:off x="9229972" y="1422162"/>
          <a:ext cx="14459475" cy="7348450"/>
        </p:xfrm>
        <a:graphic>
          <a:graphicData uri="http://schemas.openxmlformats.org/drawingml/2006/table">
            <a:tbl>
              <a:tblPr>
                <a:noFill/>
                <a:tableStyleId>{05AEFE43-1DA9-4626-914A-3B5D164A594C}</a:tableStyleId>
              </a:tblPr>
              <a:tblGrid>
                <a:gridCol w="481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9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9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endParaRPr sz="26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PROGRAMA</a:t>
                      </a:r>
                      <a:endParaRPr sz="26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INVERSIÓN</a:t>
                      </a:r>
                      <a:endParaRPr sz="26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endParaRPr sz="26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NIÑAS Y NIÑOS PRIMERO</a:t>
                      </a:r>
                      <a:endParaRPr sz="2600" b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$32.961.434</a:t>
                      </a:r>
                      <a:endParaRPr sz="2600" b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endParaRPr sz="26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SEÑALIZACIÓN </a:t>
                      </a:r>
                      <a:endParaRPr sz="2600" b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$66.738.558</a:t>
                      </a:r>
                      <a:endParaRPr sz="2600" b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endParaRPr sz="26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SEMAFORIZACIÓN</a:t>
                      </a:r>
                      <a:endParaRPr sz="2600" b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$4.905.534.749</a:t>
                      </a:r>
                      <a:endParaRPr sz="2600" b="1" u="none" strike="noStrike" cap="none" dirty="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23" name="Google Shape;523;p22" descr="image5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55046" y="2833976"/>
            <a:ext cx="2531941" cy="160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2" descr="image5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13725" y="4762185"/>
            <a:ext cx="1860773" cy="1860773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22"/>
          <p:cNvSpPr txBox="1"/>
          <p:nvPr/>
        </p:nvSpPr>
        <p:spPr>
          <a:xfrm>
            <a:off x="982592" y="6534655"/>
            <a:ext cx="6941700" cy="8832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$5.505.234.741</a:t>
            </a:r>
            <a:endParaRPr sz="4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6" name="Google Shape;526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01575" y="9001040"/>
            <a:ext cx="8686800" cy="4486360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27" name="Google Shape;527;p22" descr="image56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32386" y="6812298"/>
            <a:ext cx="1827317" cy="1789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0"/>
          <p:cNvSpPr txBox="1"/>
          <p:nvPr/>
        </p:nvSpPr>
        <p:spPr>
          <a:xfrm>
            <a:off x="2095346" y="7124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CAMPAÑAS PEDAGÓGICAS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LOCALIDAD KENNEDY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p30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18291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0"/>
          <p:cNvSpPr txBox="1"/>
          <p:nvPr/>
        </p:nvSpPr>
        <p:spPr>
          <a:xfrm>
            <a:off x="1718276" y="5665074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TOTAL DE CAMPAÑAS REALIZADAS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35" name="Google Shape;535;p30"/>
          <p:cNvSpPr txBox="1"/>
          <p:nvPr/>
        </p:nvSpPr>
        <p:spPr>
          <a:xfrm>
            <a:off x="1808174" y="10770477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CAMPAÑAS REALIZADAS EN KENNEDY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36" name="Google Shape;536;p30"/>
          <p:cNvSpPr txBox="1"/>
          <p:nvPr/>
        </p:nvSpPr>
        <p:spPr>
          <a:xfrm>
            <a:off x="2968908" y="4030527"/>
            <a:ext cx="2559300" cy="109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370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30"/>
          <p:cNvSpPr txBox="1"/>
          <p:nvPr/>
        </p:nvSpPr>
        <p:spPr>
          <a:xfrm>
            <a:off x="2880278" y="9178515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27</a:t>
            </a:r>
            <a:endParaRPr sz="48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38" name="Google Shape;538;p30"/>
          <p:cNvSpPr txBox="1"/>
          <p:nvPr/>
        </p:nvSpPr>
        <p:spPr>
          <a:xfrm>
            <a:off x="2652923" y="10124417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7%</a:t>
            </a:r>
            <a:endParaRPr sz="32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39" name="Google Shape;539;p30" descr="image6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8614" y="7570744"/>
            <a:ext cx="1827317" cy="15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0" descr="Atributo De Aire Puede Ventilador Vector De Icono De Línea De ..."/>
          <p:cNvPicPr preferRelativeResize="0"/>
          <p:nvPr/>
        </p:nvPicPr>
        <p:blipFill rotWithShape="1">
          <a:blip r:embed="rId5">
            <a:alphaModFix/>
          </a:blip>
          <a:srcRect l="14746" t="9221" r="17704" b="24004"/>
          <a:stretch/>
        </p:blipFill>
        <p:spPr>
          <a:xfrm>
            <a:off x="3415426" y="2180370"/>
            <a:ext cx="1827300" cy="180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21838" y="6645667"/>
            <a:ext cx="6847698" cy="506569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2" name="Google Shape;542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91346" y="4418192"/>
            <a:ext cx="5927655" cy="453919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aphicFrame>
        <p:nvGraphicFramePr>
          <p:cNvPr id="543" name="Google Shape;543;p30" title="Gráfico"/>
          <p:cNvGraphicFramePr/>
          <p:nvPr/>
        </p:nvGraphicFramePr>
        <p:xfrm>
          <a:off x="13135313" y="785554"/>
          <a:ext cx="10300356" cy="5602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1"/>
          <p:cNvSpPr txBox="1"/>
          <p:nvPr/>
        </p:nvSpPr>
        <p:spPr>
          <a:xfrm>
            <a:off x="2666282" y="660275"/>
            <a:ext cx="115806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>
              <a:lnSpc>
                <a:spcPct val="70000"/>
              </a:lnSpc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7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GERENCIA EN VÍA</a:t>
            </a:r>
            <a:endParaRPr/>
          </a:p>
        </p:txBody>
      </p:sp>
      <p:pic>
        <p:nvPicPr>
          <p:cNvPr id="621" name="Google Shape;62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325" y="431675"/>
            <a:ext cx="22284074" cy="11409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703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2"/>
          <p:cNvSpPr txBox="1"/>
          <p:nvPr/>
        </p:nvSpPr>
        <p:spPr>
          <a:xfrm>
            <a:off x="2666282" y="660275"/>
            <a:ext cx="115806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>
              <a:lnSpc>
                <a:spcPct val="70000"/>
              </a:lnSpc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7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GERENCIA EN VÍA</a:t>
            </a:r>
            <a:endParaRPr/>
          </a:p>
        </p:txBody>
      </p:sp>
      <p:pic>
        <p:nvPicPr>
          <p:cNvPr id="627" name="Google Shape;62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6591" y="3359699"/>
            <a:ext cx="5286375" cy="35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32"/>
          <p:cNvSpPr txBox="1"/>
          <p:nvPr/>
        </p:nvSpPr>
        <p:spPr>
          <a:xfrm>
            <a:off x="3350379" y="2542000"/>
            <a:ext cx="357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>
              <a:lnSpc>
                <a:spcPct val="70000"/>
              </a:lnSpc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¿Qué es?</a:t>
            </a:r>
            <a:endParaRPr sz="4800"/>
          </a:p>
        </p:txBody>
      </p:sp>
      <p:sp>
        <p:nvSpPr>
          <p:cNvPr id="629" name="Google Shape;629;p32"/>
          <p:cNvSpPr txBox="1"/>
          <p:nvPr/>
        </p:nvSpPr>
        <p:spPr>
          <a:xfrm>
            <a:off x="5773721" y="7702575"/>
            <a:ext cx="72864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>
              <a:lnSpc>
                <a:spcPct val="70000"/>
              </a:lnSpc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Qué buscamos?</a:t>
            </a:r>
            <a:endParaRPr sz="4800"/>
          </a:p>
        </p:txBody>
      </p:sp>
      <p:pic>
        <p:nvPicPr>
          <p:cNvPr id="630" name="Google Shape;630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2575" y="8280425"/>
            <a:ext cx="5276850" cy="34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32"/>
          <p:cNvSpPr txBox="1"/>
          <p:nvPr/>
        </p:nvSpPr>
        <p:spPr>
          <a:xfrm>
            <a:off x="15679023" y="2191125"/>
            <a:ext cx="63006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>
              <a:lnSpc>
                <a:spcPct val="70000"/>
              </a:lnSpc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Cómo funciona?</a:t>
            </a:r>
            <a:endParaRPr sz="4800"/>
          </a:p>
        </p:txBody>
      </p:sp>
      <p:pic>
        <p:nvPicPr>
          <p:cNvPr id="632" name="Google Shape;632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66006" y="2835825"/>
            <a:ext cx="10753725" cy="45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70820" y="8012200"/>
            <a:ext cx="851535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32"/>
          <p:cNvSpPr/>
          <p:nvPr/>
        </p:nvSpPr>
        <p:spPr>
          <a:xfrm>
            <a:off x="23007475" y="10637925"/>
            <a:ext cx="920400" cy="102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2174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3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5. GESTIÓN SOCIAL</a:t>
            </a:r>
            <a:endParaRPr sz="3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49" name="Google Shape;549;p2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3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654" y="4239409"/>
            <a:ext cx="6502275" cy="65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23"/>
          <p:cNvSpPr txBox="1"/>
          <p:nvPr/>
        </p:nvSpPr>
        <p:spPr>
          <a:xfrm flipH="1">
            <a:off x="9508499" y="1604625"/>
            <a:ext cx="14342101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Oficina de Gestión Social </a:t>
            </a:r>
            <a:r>
              <a:rPr lang="en-US" sz="4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encarga de promover la incidencia de la participación ciudadana en los proyectos, programas y planes de la Secretaría Distrital de Movilidad, implementando estrategias que le permitan a la comunidad informarse, expresarse y organizarse alrededor de temas de Movilidad desde una perspectiva inclusiva, diferencial y de corresponsabilidad.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3" name="Google Shape;553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62175" y="7294366"/>
            <a:ext cx="5155233" cy="5198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243384" y="6228475"/>
            <a:ext cx="4759840" cy="4661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2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376" y="2712596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24"/>
          <p:cNvSpPr txBox="1"/>
          <p:nvPr/>
        </p:nvSpPr>
        <p:spPr>
          <a:xfrm>
            <a:off x="1622376" y="855396"/>
            <a:ext cx="12117301" cy="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56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 OFICINA DE GESTIÓN SOCIAL</a:t>
            </a:r>
            <a:endParaRPr sz="5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61" name="Google Shape;561;p24"/>
          <p:cNvSpPr txBox="1"/>
          <p:nvPr/>
        </p:nvSpPr>
        <p:spPr>
          <a:xfrm flipH="1">
            <a:off x="2681750" y="3085850"/>
            <a:ext cx="10855200" cy="82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Centros Locales de Movilidad</a:t>
            </a:r>
            <a:endParaRPr sz="44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los equipos sociales que se ubican en las 20 localidades del Distrito, cuya presencia facilita los procesos de participación a nivel local, a través de la comunicación directa con la ciudadanía, ejecución de procesos de formación, la gestión de las solicitudes en torno a temas de Movilidad y la socialización de información veraz y oportuna, entre otras acciones.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376" y="6742371"/>
            <a:ext cx="7416424" cy="45628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376" y="2761986"/>
            <a:ext cx="5996698" cy="365245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5"/>
          <p:cNvSpPr txBox="1"/>
          <p:nvPr/>
        </p:nvSpPr>
        <p:spPr>
          <a:xfrm>
            <a:off x="16136575" y="4336451"/>
            <a:ext cx="74616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9" name="Google Shape;569;p25"/>
          <p:cNvSpPr/>
          <p:nvPr/>
        </p:nvSpPr>
        <p:spPr>
          <a:xfrm>
            <a:off x="942216" y="2975792"/>
            <a:ext cx="5232900" cy="24315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INFORMACIÓN/ DIVULGACIÓN Y SOCIALIZACIÓN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actividades:180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atendidos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2565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5"/>
          <p:cNvSpPr/>
          <p:nvPr/>
        </p:nvSpPr>
        <p:spPr>
          <a:xfrm>
            <a:off x="14655625" y="9979126"/>
            <a:ext cx="5457900" cy="15081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COMISIÓN DE MOVILIDAD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1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atendidos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4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5"/>
          <p:cNvSpPr/>
          <p:nvPr/>
        </p:nvSpPr>
        <p:spPr>
          <a:xfrm>
            <a:off x="2253825" y="9758490"/>
            <a:ext cx="5457900" cy="24315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PROCESO DE FORMACIÓN PARA LA PARTICIPACIÓN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1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 atendidos: 20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5"/>
          <p:cNvSpPr/>
          <p:nvPr/>
        </p:nvSpPr>
        <p:spPr>
          <a:xfrm>
            <a:off x="15923341" y="2842300"/>
            <a:ext cx="6788700" cy="19389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ENCUENTROS COMUNITARIOS/ REUNIONES CON CIUDADANÍA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48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 atendidos: 119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3" name="Google Shape;573;p25"/>
          <p:cNvCxnSpPr/>
          <p:nvPr/>
        </p:nvCxnSpPr>
        <p:spPr>
          <a:xfrm rot="10800000" flipH="1">
            <a:off x="13068464" y="3851602"/>
            <a:ext cx="2789100" cy="8121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74" name="Google Shape;574;p25"/>
          <p:cNvCxnSpPr/>
          <p:nvPr/>
        </p:nvCxnSpPr>
        <p:spPr>
          <a:xfrm>
            <a:off x="11894461" y="5974138"/>
            <a:ext cx="1202400" cy="9219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75" name="Google Shape;575;p25"/>
          <p:cNvCxnSpPr>
            <a:endCxn id="569" idx="3"/>
          </p:cNvCxnSpPr>
          <p:nvPr/>
        </p:nvCxnSpPr>
        <p:spPr>
          <a:xfrm rot="10800000">
            <a:off x="6175116" y="4191542"/>
            <a:ext cx="2584200" cy="7200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76" name="Google Shape;576;p25"/>
          <p:cNvCxnSpPr/>
          <p:nvPr/>
        </p:nvCxnSpPr>
        <p:spPr>
          <a:xfrm flipH="1">
            <a:off x="8985264" y="6121867"/>
            <a:ext cx="1122600" cy="7899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77" name="Google Shape;577;p25"/>
          <p:cNvSpPr/>
          <p:nvPr/>
        </p:nvSpPr>
        <p:spPr>
          <a:xfrm>
            <a:off x="16314025" y="6103951"/>
            <a:ext cx="6641400" cy="19389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REUNIONES INTERINSTITUCIONALES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480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5"/>
          <p:cNvSpPr/>
          <p:nvPr/>
        </p:nvSpPr>
        <p:spPr>
          <a:xfrm>
            <a:off x="1014575" y="6487700"/>
            <a:ext cx="5160600" cy="15081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RECORRIDOS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130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 atendidos: 9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9" name="Google Shape;579;p25"/>
          <p:cNvCxnSpPr/>
          <p:nvPr/>
        </p:nvCxnSpPr>
        <p:spPr>
          <a:xfrm>
            <a:off x="13867825" y="6258031"/>
            <a:ext cx="2446200" cy="7896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80" name="Google Shape;580;p25"/>
          <p:cNvCxnSpPr/>
          <p:nvPr/>
        </p:nvCxnSpPr>
        <p:spPr>
          <a:xfrm flipH="1">
            <a:off x="5895952" y="6333927"/>
            <a:ext cx="2239200" cy="9270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81" name="Google Shape;581;p25"/>
          <p:cNvSpPr/>
          <p:nvPr/>
        </p:nvSpPr>
        <p:spPr>
          <a:xfrm>
            <a:off x="8039101" y="4308939"/>
            <a:ext cx="5954400" cy="3075600"/>
          </a:xfrm>
          <a:prstGeom prst="ellipse">
            <a:avLst/>
          </a:prstGeom>
          <a:solidFill>
            <a:srgbClr val="212A5B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5"/>
          <p:cNvSpPr txBox="1"/>
          <p:nvPr/>
        </p:nvSpPr>
        <p:spPr>
          <a:xfrm>
            <a:off x="9060480" y="4591190"/>
            <a:ext cx="38535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 INSTITUCIONAL DE PARTICIPACIÓN (PIP) 2020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3" name="Google Shape;583;p25"/>
          <p:cNvCxnSpPr/>
          <p:nvPr/>
        </p:nvCxnSpPr>
        <p:spPr>
          <a:xfrm flipH="1">
            <a:off x="7056957" y="7223586"/>
            <a:ext cx="2643300" cy="24570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84" name="Google Shape;584;p25"/>
          <p:cNvCxnSpPr/>
          <p:nvPr/>
        </p:nvCxnSpPr>
        <p:spPr>
          <a:xfrm>
            <a:off x="12268969" y="7139306"/>
            <a:ext cx="3114000" cy="29013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85" name="Google Shape;585;p25"/>
          <p:cNvSpPr txBox="1"/>
          <p:nvPr/>
        </p:nvSpPr>
        <p:spPr>
          <a:xfrm>
            <a:off x="1622376" y="855396"/>
            <a:ext cx="12117301" cy="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56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 OFICINA DE GESTIÓN SOCIAL</a:t>
            </a:r>
            <a:endParaRPr sz="5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posición de imagen"/>
          <p:cNvSpPr>
            <a:spLocks noGrp="1"/>
          </p:cNvSpPr>
          <p:nvPr>
            <p:ph type="pic" idx="2"/>
          </p:nvPr>
        </p:nvSpPr>
        <p:spPr/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6000" dirty="0"/>
              <a:t>ACCIONES REALIZADAS DEL CLM</a:t>
            </a:r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1625203" y="3637358"/>
            <a:ext cx="6820965" cy="8306992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es-CO" b="1" dirty="0"/>
              <a:t>INSTALACION AL CONSEJO LOCAL DE LA BICICLETA </a:t>
            </a:r>
          </a:p>
          <a:p>
            <a:pPr marL="0" indent="0">
              <a:buNone/>
            </a:pPr>
            <a:endParaRPr lang="es-CO" b="1" dirty="0"/>
          </a:p>
          <a:p>
            <a:r>
              <a:rPr lang="es-CO" b="1" dirty="0"/>
              <a:t>APOYO DE ENTREGA DE AYUDAS HUMANITARIAS A BICITAXIS</a:t>
            </a:r>
          </a:p>
          <a:p>
            <a:pPr marL="0" indent="0">
              <a:buNone/>
            </a:pPr>
            <a:endParaRPr lang="es-CO" b="1" dirty="0"/>
          </a:p>
          <a:p>
            <a:r>
              <a:rPr lang="es-CO" b="1" dirty="0"/>
              <a:t>JORNADAS DE REGISTRO DE BICICLETAS</a:t>
            </a:r>
          </a:p>
          <a:p>
            <a:endParaRPr lang="es-CO" dirty="0"/>
          </a:p>
        </p:txBody>
      </p:sp>
      <p:pic>
        <p:nvPicPr>
          <p:cNvPr id="1026" name="Picture 2" descr="C:\Users\samuel javier\Downloads\IM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10" y="3928933"/>
            <a:ext cx="5260217" cy="752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muel javier\Downloads\IMG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95" y="7956193"/>
            <a:ext cx="7628021" cy="38940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028" name="Picture 4" descr="C:\Users\samuel javier\Downloads\IMG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95" y="3617772"/>
            <a:ext cx="7628021" cy="377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147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688" y="2972388"/>
            <a:ext cx="12954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4384000" cy="215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079075"/>
            <a:ext cx="2438400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7"/>
          <p:cNvSpPr txBox="1"/>
          <p:nvPr/>
        </p:nvSpPr>
        <p:spPr>
          <a:xfrm>
            <a:off x="8897250" y="569625"/>
            <a:ext cx="7827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REGLAS DE JUEGO</a:t>
            </a:r>
            <a:endParaRPr sz="6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500" y="4675350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7250" y="63168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7250" y="83765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2988" y="10221338"/>
            <a:ext cx="1247775" cy="12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E5A1DD8-484F-4D13-9DE6-5FDEE2ED596A}"/>
              </a:ext>
            </a:extLst>
          </p:cNvPr>
          <p:cNvSpPr txBox="1"/>
          <p:nvPr/>
        </p:nvSpPr>
        <p:spPr>
          <a:xfrm>
            <a:off x="2916168" y="2972388"/>
            <a:ext cx="19008863" cy="92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Mantener </a:t>
            </a:r>
            <a:r>
              <a:rPr kumimoji="0" lang="es-CO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cámara y micrófono en silencio mientras no estamos interviniendo en la reunión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s-CO" sz="4000" b="1" dirty="0">
              <a:solidFill>
                <a:srgbClr val="70AD47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CO" sz="4000" b="1" dirty="0">
                <a:solidFill>
                  <a:srgbClr val="70AD47">
                    <a:lumMod val="50000"/>
                  </a:srgbClr>
                </a:solidFill>
                <a:latin typeface="Century Gothic" panose="020B0502020202020204" pitchFamily="34" charset="0"/>
              </a:rPr>
              <a:t>Solicitar</a:t>
            </a:r>
            <a:r>
              <a:rPr kumimoji="0" lang="es-CO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palabra a través del chat o levantando la mano.</a:t>
            </a: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La moderadora o  la otorgará en el momento oportuno.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40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Sea </a:t>
            </a:r>
            <a:r>
              <a:rPr kumimoji="0" lang="es-CO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precis</a:t>
            </a:r>
            <a:r>
              <a:rPr lang="es-CO" sz="4000" b="1" dirty="0">
                <a:solidFill>
                  <a:srgbClr val="70AD47">
                    <a:lumMod val="50000"/>
                  </a:srgbClr>
                </a:solidFill>
                <a:latin typeface="Century Gothic" panose="020B0502020202020204" pitchFamily="34" charset="0"/>
              </a:rPr>
              <a:t>o y claro en su intervención (2 minutos máximo)</a:t>
            </a: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para que la mayoría de las personas</a:t>
            </a:r>
            <a:r>
              <a:rPr lang="es-CO" sz="4000" dirty="0">
                <a:solidFill>
                  <a:srgbClr val="70AD47">
                    <a:lumMod val="50000"/>
                  </a:srgbClr>
                </a:solidFill>
                <a:latin typeface="Century Gothic" panose="020B0502020202020204" pitchFamily="34" charset="0"/>
              </a:rPr>
              <a:t> que quieran hablar lo puedan hacer.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40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CO" sz="4000" b="1" dirty="0">
                <a:solidFill>
                  <a:srgbClr val="70AD47">
                    <a:lumMod val="50000"/>
                  </a:srgbClr>
                </a:solidFill>
                <a:latin typeface="Century Gothic" panose="020B0502020202020204" pitchFamily="34" charset="0"/>
              </a:rPr>
              <a:t>El chat es un medio importante de preguntas y respuestas</a:t>
            </a:r>
            <a:r>
              <a:rPr lang="es-CO" sz="4000" dirty="0">
                <a:solidFill>
                  <a:srgbClr val="70AD47">
                    <a:lumMod val="50000"/>
                  </a:srgbClr>
                </a:solidFill>
                <a:latin typeface="Century Gothic" panose="020B0502020202020204" pitchFamily="34" charset="0"/>
              </a:rPr>
              <a:t>, sugerimos escribir claro su solicitud, observación o propuesta y prestar atención a lo que se comparta por este medio.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40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sesión será grabada en video </a:t>
            </a: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para elaborar las memorias de la jornada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7"/>
          <p:cNvSpPr/>
          <p:nvPr/>
        </p:nvSpPr>
        <p:spPr>
          <a:xfrm>
            <a:off x="2378350" y="382214"/>
            <a:ext cx="15755400" cy="2157000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27"/>
          <p:cNvSpPr txBox="1">
            <a:spLocks noGrp="1"/>
          </p:cNvSpPr>
          <p:nvPr>
            <p:ph type="title"/>
          </p:nvPr>
        </p:nvSpPr>
        <p:spPr>
          <a:xfrm>
            <a:off x="1368478" y="471977"/>
            <a:ext cx="17701499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592"/>
              <a:buNone/>
            </a:pPr>
            <a:r>
              <a:rPr lang="en-US" sz="4800" b="0">
                <a:solidFill>
                  <a:schemeClr val="lt1"/>
                </a:solidFill>
              </a:rPr>
              <a:t>TRANSPARENCIA Y ACCESO A LA INFORMACIÓN 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Y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ANTICORRUPCIÓN Y ATENCIÓN AL CIUDADANO</a:t>
            </a:r>
            <a:endParaRPr sz="4800" b="0">
              <a:solidFill>
                <a:schemeClr val="lt1"/>
              </a:solidFill>
            </a:endParaRPr>
          </a:p>
        </p:txBody>
      </p:sp>
      <p:sp>
        <p:nvSpPr>
          <p:cNvPr id="592" name="Google Shape;592;p27"/>
          <p:cNvSpPr/>
          <p:nvPr/>
        </p:nvSpPr>
        <p:spPr>
          <a:xfrm>
            <a:off x="2378350" y="2400756"/>
            <a:ext cx="15755400" cy="228300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27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4" name="Google Shape;594;p27"/>
          <p:cNvSpPr txBox="1"/>
          <p:nvPr/>
        </p:nvSpPr>
        <p:spPr>
          <a:xfrm>
            <a:off x="2378350" y="2988085"/>
            <a:ext cx="17701499" cy="1569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52E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 CIUDADANO:</a:t>
            </a:r>
            <a:endParaRPr sz="32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QUE USTED CONOZCA ESTA INFORMACIÓN </a:t>
            </a:r>
            <a:endParaRPr sz="32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 MANERA DE CONSULTARLA EN LA PÁGINA WEB DE LA SECRETARÍA DE MOVILIDAD:</a:t>
            </a:r>
            <a:endParaRPr sz="32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5" name="Google Shape;595;p27"/>
          <p:cNvSpPr txBox="1"/>
          <p:nvPr/>
        </p:nvSpPr>
        <p:spPr>
          <a:xfrm>
            <a:off x="2417376" y="4909564"/>
            <a:ext cx="19456500" cy="7049700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1. PLAN ANTICORRUPCIÓN Y DE ATENCIÓN AL CIUDADANO - PAAC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https://www.movilidadbogota.gov.co/web/Plan_contra_corrupci%C3%B3n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sng" strike="noStrike" cap="none">
              <a:solidFill>
                <a:srgbClr val="67456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ANTICORRUPCIÓN Y ANTISOBORNO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https://www.movilidadbogota.gov.co/web/campanas-institucionales-anticorrupcion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6745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CALENDARIO DE ACTIVIDADES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https://www.movilidadbogota.gov.co/web/calendario_de_actividades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4. GUÍA DE TRÁMITES Y SERVICIOS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https://guiatramitesyservicios.bogota.gov.co/entidad/secretaria_distrital_de_movilidad/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5. PORTAFOLIO DE TRÁMITES Y SERVICIOS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https://www.movilidadbogota.gov.co/web/portafolio_tramites_y_servicios</a:t>
            </a:r>
            <a:endParaRPr sz="4000" b="1" i="0" u="none" strike="noStrike" cap="none">
              <a:solidFill>
                <a:srgbClr val="6745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8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1" name="Google Shape;601;p28"/>
          <p:cNvSpPr txBox="1"/>
          <p:nvPr/>
        </p:nvSpPr>
        <p:spPr>
          <a:xfrm>
            <a:off x="2407727" y="5018040"/>
            <a:ext cx="18904800" cy="6495600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6. PLAN INSTITUCIONAL DE PARTICIPACIÓN – PIP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https://www.movilidadbogota.gov.co/web/sites/default/files/Paginas/08-04-2021/210406_plan_institucional_de_participacion_2021_v_2.0.pdf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7. INFORMACIÓN SOBRE DATOS ABIERTOS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https://www.simur.gov.co/portal-simur/datos-del-sector/datos-abiertos/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8. INFORMACIÓN PARA NIÑOS, NIÑAS Y ADOLESCENTES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https://www.movilidadbogota.gov.co/web/sites/default/files/Paginas/12-11-2020/ninos_ninas_y_adolescentes.xlsx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9. DOCUMENTOS TRADUCIDOS A LENGUAS DE COMUNIDADES INDÍGENAS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https://www.movilidadbogota.gov.co/web/sites/default/files/Paginas/27-11-2020/idioma_kichwa.pdf</a:t>
            </a:r>
            <a:endParaRPr sz="4000" b="1" i="0" u="none" strike="noStrike" cap="none">
              <a:solidFill>
                <a:srgbClr val="6745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2" name="Google Shape;602;p28"/>
          <p:cNvSpPr/>
          <p:nvPr/>
        </p:nvSpPr>
        <p:spPr>
          <a:xfrm>
            <a:off x="2378350" y="382214"/>
            <a:ext cx="15755400" cy="2157000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28"/>
          <p:cNvSpPr txBox="1">
            <a:spLocks noGrp="1"/>
          </p:cNvSpPr>
          <p:nvPr>
            <p:ph type="title"/>
          </p:nvPr>
        </p:nvSpPr>
        <p:spPr>
          <a:xfrm>
            <a:off x="1368478" y="471977"/>
            <a:ext cx="17701499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592"/>
              <a:buNone/>
            </a:pPr>
            <a:r>
              <a:rPr lang="en-US" sz="4800" b="0">
                <a:solidFill>
                  <a:schemeClr val="lt1"/>
                </a:solidFill>
              </a:rPr>
              <a:t>TRANSPARENCIA Y ACCESO A LA INFORMACIÓN 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Y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ANTICORRUPCIÓN Y ATENCIÓN AL CIUDADANO</a:t>
            </a:r>
            <a:endParaRPr sz="4800" b="0">
              <a:solidFill>
                <a:schemeClr val="lt1"/>
              </a:solidFill>
            </a:endParaRPr>
          </a:p>
        </p:txBody>
      </p:sp>
      <p:sp>
        <p:nvSpPr>
          <p:cNvPr id="604" name="Google Shape;604;p28"/>
          <p:cNvSpPr/>
          <p:nvPr/>
        </p:nvSpPr>
        <p:spPr>
          <a:xfrm>
            <a:off x="2378350" y="2400756"/>
            <a:ext cx="15755400" cy="228300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28"/>
          <p:cNvSpPr txBox="1"/>
          <p:nvPr/>
        </p:nvSpPr>
        <p:spPr>
          <a:xfrm>
            <a:off x="2378350" y="2988085"/>
            <a:ext cx="17701499" cy="1569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52E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 CIUDADANO: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QUE USTED CONOZCA ESTA INFORMACIÓN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 MANERA DE CONSULTARLA EN LA PÁGINA WEB DE LA SECRETARÍA DE MOVILIDAD: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9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1" name="Google Shape;611;p29"/>
          <p:cNvSpPr txBox="1"/>
          <p:nvPr/>
        </p:nvSpPr>
        <p:spPr>
          <a:xfrm>
            <a:off x="2432600" y="4970930"/>
            <a:ext cx="19269899" cy="5510400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10. DIRECTORIO DE AGREMIACIONES Y OTROS GRUPOS DE INTERÉS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https://www.movilidadbogota.gov.co/web/agremiaciones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11. GRUPOS DE VALOR Y/O PARTES INTERESADAS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https://www.movilidadbogota.gov.co/web/transparencia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sng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12. HORARIOS DE ATENCIÓN Y PUNTOS DE CONTACTO DE LOS CENTROS LOCALES DE MOVILIDAD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https://www.movilidadbogota.gov.co/web/centros-locales-de-movilidad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13. INFORMACIÓN PARA POBLACIÓN VULNERABLE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https://www.movilidadbogota.gov.co/web/informacion-poblacion-vulnerable</a:t>
            </a:r>
            <a:endParaRPr sz="4000" b="1" i="0" u="none" strike="noStrike" cap="none">
              <a:solidFill>
                <a:srgbClr val="452E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p29"/>
          <p:cNvSpPr/>
          <p:nvPr/>
        </p:nvSpPr>
        <p:spPr>
          <a:xfrm>
            <a:off x="2378350" y="382214"/>
            <a:ext cx="15755400" cy="2157000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29"/>
          <p:cNvSpPr txBox="1">
            <a:spLocks noGrp="1"/>
          </p:cNvSpPr>
          <p:nvPr>
            <p:ph type="title"/>
          </p:nvPr>
        </p:nvSpPr>
        <p:spPr>
          <a:xfrm>
            <a:off x="1368478" y="471977"/>
            <a:ext cx="17701499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592"/>
              <a:buNone/>
            </a:pPr>
            <a:r>
              <a:rPr lang="en-US" sz="4800" b="0">
                <a:solidFill>
                  <a:schemeClr val="lt1"/>
                </a:solidFill>
              </a:rPr>
              <a:t>TRANSPARENCIA Y ACCESO A LA INFORMACIÓN 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Y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ANTICORRUPCIÓN Y ATENCIÓN AL CIUDADANO</a:t>
            </a:r>
            <a:endParaRPr sz="4800" b="0">
              <a:solidFill>
                <a:schemeClr val="lt1"/>
              </a:solidFill>
            </a:endParaRPr>
          </a:p>
        </p:txBody>
      </p:sp>
      <p:sp>
        <p:nvSpPr>
          <p:cNvPr id="614" name="Google Shape;614;p29"/>
          <p:cNvSpPr/>
          <p:nvPr/>
        </p:nvSpPr>
        <p:spPr>
          <a:xfrm>
            <a:off x="2378350" y="2400756"/>
            <a:ext cx="15755400" cy="228300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29"/>
          <p:cNvSpPr txBox="1"/>
          <p:nvPr/>
        </p:nvSpPr>
        <p:spPr>
          <a:xfrm>
            <a:off x="2378350" y="2988085"/>
            <a:ext cx="17701499" cy="1569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52E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 CIUDADANO: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QUE USTED CONOZCA ESTA INFORMACIÓN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 MANERA DE CONSULTARLA EN LA PÁGINA WEB DE LA SECRETARÍA DE MOVILIDAD: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33"/>
          <p:cNvGrpSpPr/>
          <p:nvPr/>
        </p:nvGrpSpPr>
        <p:grpSpPr>
          <a:xfrm>
            <a:off x="3440629" y="5128021"/>
            <a:ext cx="17502741" cy="1568886"/>
            <a:chOff x="0" y="0"/>
            <a:chExt cx="17502741" cy="1568885"/>
          </a:xfrm>
        </p:grpSpPr>
        <p:pic>
          <p:nvPicPr>
            <p:cNvPr id="640" name="Google Shape;640;p33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3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1" name="Google Shape;641;p33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83831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"/>
          <p:cNvSpPr txBox="1"/>
          <p:nvPr/>
        </p:nvSpPr>
        <p:spPr>
          <a:xfrm rot="-5400000">
            <a:off x="-2953898" y="5991629"/>
            <a:ext cx="11275359" cy="17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0"/>
              <a:buFont typeface="Arial Black"/>
              <a:buNone/>
            </a:pPr>
            <a:r>
              <a:rPr lang="en-US" sz="13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CONTENIDO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"/>
          <p:cNvSpPr txBox="1"/>
          <p:nvPr/>
        </p:nvSpPr>
        <p:spPr>
          <a:xfrm>
            <a:off x="9008200" y="2661025"/>
            <a:ext cx="11584200" cy="778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1371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¿Qué es la rendición de cuentas?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Acciones y datos de la SDM Kennedy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Siniestralidad </a:t>
            </a:r>
            <a:endParaRPr sz="3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Bicicleta y Peatón</a:t>
            </a:r>
            <a:endParaRPr sz="3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Acciones de la SGV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 Colegio en Bici - ACB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Señalización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Semaforización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Control de Tránsito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1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Planes de Manejo de Tránsito PMT</a:t>
            </a:r>
            <a:endParaRPr sz="3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Inversión </a:t>
            </a:r>
            <a:endParaRPr sz="3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Gestión Social</a:t>
            </a:r>
            <a:endParaRPr sz="3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6956" y="5042422"/>
            <a:ext cx="3111500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83422" y="3633375"/>
            <a:ext cx="1409048" cy="140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09153" y="4938682"/>
            <a:ext cx="1593859" cy="149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68895" y="7956245"/>
            <a:ext cx="2519326" cy="159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750170" y="9852679"/>
            <a:ext cx="1856368" cy="149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658925" y="6434474"/>
            <a:ext cx="1771773" cy="1595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"/>
          <p:cNvSpPr txBox="1"/>
          <p:nvPr/>
        </p:nvSpPr>
        <p:spPr>
          <a:xfrm>
            <a:off x="2796873" y="2492475"/>
            <a:ext cx="5620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46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1. Agenda</a:t>
            </a:r>
            <a:endParaRPr sz="1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04" name="Google Shape;204;p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5" descr="image8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550" y="4112885"/>
            <a:ext cx="5134600" cy="4788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6" name="Google Shape;206;p5"/>
          <p:cNvGraphicFramePr/>
          <p:nvPr>
            <p:extLst>
              <p:ext uri="{D42A27DB-BD31-4B8C-83A1-F6EECF244321}">
                <p14:modId xmlns:p14="http://schemas.microsoft.com/office/powerpoint/2010/main" val="1267784169"/>
              </p:ext>
            </p:extLst>
          </p:nvPr>
        </p:nvGraphicFramePr>
        <p:xfrm>
          <a:off x="9284600" y="326958"/>
          <a:ext cx="14834000" cy="13062083"/>
        </p:xfrm>
        <a:graphic>
          <a:graphicData uri="http://schemas.openxmlformats.org/drawingml/2006/table">
            <a:tbl>
              <a:tblPr>
                <a:noFill/>
                <a:tableStyleId>{3B6BD865-0801-4E0D-8E3D-A0103EC0A988}</a:tableStyleId>
              </a:tblPr>
              <a:tblGrid>
                <a:gridCol w="364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9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326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b="1" u="none" strike="noStrike" cap="none" noProof="0"/>
                        <a:t>Hora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b="1" u="none" strike="noStrike" cap="none" noProof="0"/>
                        <a:t>Actividad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b="1" u="none" strike="noStrike" cap="none" noProof="0"/>
                        <a:t>Expositor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282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b="1" u="none" strike="noStrike" cap="none" noProof="0">
                          <a:solidFill>
                            <a:srgbClr val="22294A"/>
                          </a:solidFill>
                        </a:rPr>
                        <a:t>02:30 p.m. -02:35 p.m.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>
                          <a:solidFill>
                            <a:srgbClr val="22294A"/>
                          </a:solidFill>
                        </a:rPr>
                        <a:t>Bienvenida y apertura de la Audiencia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 dirty="0">
                          <a:solidFill>
                            <a:schemeClr val="dk1"/>
                          </a:solidFill>
                        </a:rPr>
                        <a:t>Martha Cecilia Bayona, Subdirectora de Planes de Manejo de Tránsito, Secretaría Distrital de Movilidad</a:t>
                      </a:r>
                      <a:endParaRPr lang="es-CO" sz="2400" b="1" u="sng" strike="noStrike" cap="none" noProof="0" dirty="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0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b="1" u="none" strike="noStrike" cap="none" noProof="0">
                          <a:solidFill>
                            <a:srgbClr val="22294A"/>
                          </a:solidFill>
                        </a:rPr>
                        <a:t>02:35 p.m. -02:40 p.m.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>
                          <a:solidFill>
                            <a:srgbClr val="22294A"/>
                          </a:solidFill>
                        </a:rPr>
                        <a:t>Presentación de la agenda y funcionarios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r>
                        <a:rPr lang="es-CO" sz="2400" u="none" strike="noStrike" cap="none" noProof="0">
                          <a:solidFill>
                            <a:srgbClr val="22294A"/>
                          </a:solidFill>
                        </a:rPr>
                        <a:t>Carolina Vargas, Oficina de Gestión Social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80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b="1" u="none" strike="noStrike" cap="none" noProof="0">
                          <a:solidFill>
                            <a:srgbClr val="22294A"/>
                          </a:solidFill>
                        </a:rPr>
                        <a:t>02:40 p.m. – 02:45 p.m.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>
                          <a:solidFill>
                            <a:srgbClr val="22294A"/>
                          </a:solidFill>
                        </a:rPr>
                        <a:t>Qué es la Rendición de Cuentas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 dirty="0">
                          <a:solidFill>
                            <a:srgbClr val="22294A"/>
                          </a:solidFill>
                        </a:rPr>
                        <a:t>Carolina Vargas, Oficina de Gestión Social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282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b="1" u="none" strike="noStrike" cap="none" noProof="0">
                          <a:solidFill>
                            <a:srgbClr val="22294A"/>
                          </a:solidFill>
                        </a:rPr>
                        <a:t>02:45 p.m. – 03:05 p.m.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>
                          <a:solidFill>
                            <a:srgbClr val="22294A"/>
                          </a:solidFill>
                        </a:rPr>
                        <a:t>Presentación de Gestión 2020 – Secretaría Distrital de Movilidad.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 dirty="0">
                          <a:solidFill>
                            <a:srgbClr val="22294A"/>
                          </a:solidFill>
                        </a:rPr>
                        <a:t>Ing. Gustavo</a:t>
                      </a:r>
                      <a:r>
                        <a:rPr lang="es-CO" sz="2400" u="none" strike="noStrike" cap="none" baseline="0" noProof="0" dirty="0">
                          <a:solidFill>
                            <a:srgbClr val="22294A"/>
                          </a:solidFill>
                        </a:rPr>
                        <a:t> Casallas</a:t>
                      </a:r>
                      <a:r>
                        <a:rPr lang="es-CO" sz="2400" u="none" strike="noStrike" cap="none" noProof="0" dirty="0">
                          <a:solidFill>
                            <a:srgbClr val="22294A"/>
                          </a:solidFill>
                        </a:rPr>
                        <a:t>, Gerente de zona ,Alejandra Piedrahita- ingeniera de apoyo.</a:t>
                      </a: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 dirty="0">
                          <a:solidFill>
                            <a:srgbClr val="22294A"/>
                          </a:solidFill>
                        </a:rPr>
                        <a:t> Irma Janeth Arango G., Gestora Local CLM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80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b="1" u="none" strike="noStrike" cap="none" noProof="0">
                          <a:solidFill>
                            <a:srgbClr val="22294A"/>
                          </a:solidFill>
                        </a:rPr>
                        <a:t>03:05 p.m. – 03:20 p.m.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>
                          <a:solidFill>
                            <a:srgbClr val="22294A"/>
                          </a:solidFill>
                        </a:rPr>
                        <a:t>Presentación de Gestión 2020 – Instituto de Desarrollo Urbano-IDU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 dirty="0">
                          <a:solidFill>
                            <a:srgbClr val="22294A"/>
                          </a:solidFill>
                        </a:rPr>
                        <a:t>Julián</a:t>
                      </a:r>
                      <a:r>
                        <a:rPr lang="es-CO" sz="2400" u="none" strike="noStrike" cap="none" baseline="0" noProof="0" dirty="0">
                          <a:solidFill>
                            <a:srgbClr val="22294A"/>
                          </a:solidFill>
                        </a:rPr>
                        <a:t> Daza,</a:t>
                      </a:r>
                      <a:r>
                        <a:rPr lang="es-CO" sz="2400" u="none" strike="noStrike" cap="none" noProof="0" dirty="0">
                          <a:solidFill>
                            <a:srgbClr val="22294A"/>
                          </a:solidFill>
                        </a:rPr>
                        <a:t> Gestor social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80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b="1" u="none" strike="noStrike" cap="none" noProof="0">
                          <a:solidFill>
                            <a:srgbClr val="22294A"/>
                          </a:solidFill>
                        </a:rPr>
                        <a:t>03:20 p.m. – 03:35 p.m.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>
                          <a:solidFill>
                            <a:srgbClr val="22294A"/>
                          </a:solidFill>
                        </a:rPr>
                        <a:t>Presentación de Gestión 2020 – Transmilenio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>
                          <a:solidFill>
                            <a:srgbClr val="22294A"/>
                          </a:solidFill>
                        </a:rPr>
                        <a:t>Christiam Camilo Méndez, Gestor social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980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b="1" u="none" strike="noStrike" cap="none" noProof="0">
                          <a:solidFill>
                            <a:srgbClr val="22294A"/>
                          </a:solidFill>
                        </a:rPr>
                        <a:t>03:35 p.m. – 03:50 p.m.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>
                          <a:solidFill>
                            <a:srgbClr val="22294A"/>
                          </a:solidFill>
                        </a:rPr>
                        <a:t>Presentación de Gestión 2020 – Unidad de Mantenimiento Vial-UMV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 dirty="0">
                          <a:solidFill>
                            <a:srgbClr val="22294A"/>
                          </a:solidFill>
                        </a:rPr>
                        <a:t>Angela Cifuentes, Profesional UMV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282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b="1" u="none" strike="noStrike" cap="none" noProof="0">
                          <a:solidFill>
                            <a:srgbClr val="22294A"/>
                          </a:solidFill>
                        </a:rPr>
                        <a:t>03:50 p.m. – 04:05 p.m.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>
                          <a:solidFill>
                            <a:srgbClr val="22294A"/>
                          </a:solidFill>
                        </a:rPr>
                        <a:t>Presentación de Gestión 2020 – Empresa Metro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>
                          <a:solidFill>
                            <a:srgbClr val="22294A"/>
                          </a:solidFill>
                        </a:rPr>
                        <a:t>Andrés Cuellar, Jenny Gutiérrez y Carlos Criollo, Profesionales Empresa Metro de Bogotá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980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b="1" u="none" strike="noStrike" cap="none" noProof="0">
                          <a:solidFill>
                            <a:srgbClr val="22294A"/>
                          </a:solidFill>
                        </a:rPr>
                        <a:t>04:05 p.m. – 04:45 p.m.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>
                          <a:solidFill>
                            <a:srgbClr val="22294A"/>
                          </a:solidFill>
                        </a:rPr>
                        <a:t>Diálogos ciudadanos: Preguntas y respuestas con los participantes.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>
                          <a:solidFill>
                            <a:srgbClr val="22294A"/>
                          </a:solidFill>
                        </a:rPr>
                        <a:t>Carolina Vargas, Oficina de Gestión Social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980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b="1" u="none" strike="noStrike" cap="none" noProof="0">
                          <a:solidFill>
                            <a:srgbClr val="22294A"/>
                          </a:solidFill>
                        </a:rPr>
                        <a:t>04:45 p.m. – 05:00 p.m.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>
                          <a:solidFill>
                            <a:srgbClr val="22294A"/>
                          </a:solidFill>
                        </a:rPr>
                        <a:t>Concurso de conocimiento, evaluación y cierre.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2400" u="none" strike="noStrike" cap="none" noProof="0" dirty="0">
                          <a:solidFill>
                            <a:srgbClr val="22294A"/>
                          </a:solidFill>
                        </a:rPr>
                        <a:t>Carolina Vargas, Oficina de Gestión Social</a:t>
                      </a: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 txBox="1"/>
          <p:nvPr/>
        </p:nvSpPr>
        <p:spPr>
          <a:xfrm>
            <a:off x="2540525" y="2340075"/>
            <a:ext cx="6182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 Black"/>
              <a:buNone/>
            </a:pPr>
            <a:r>
              <a:rPr lang="en-US" sz="3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¿QUÉ ES LA RENDICIÓN DE CUENTAS?</a:t>
            </a:r>
            <a:endParaRPr sz="1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10" name="Google Shape;210;p5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9388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52" descr="image8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550" y="2055475"/>
            <a:ext cx="1812375" cy="169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52"/>
          <p:cNvPicPr preferRelativeResize="0"/>
          <p:nvPr/>
        </p:nvPicPr>
        <p:blipFill rotWithShape="1">
          <a:blip r:embed="rId5">
            <a:alphaModFix/>
          </a:blip>
          <a:srcRect l="37156" t="24111" r="29069" b="44407"/>
          <a:stretch/>
        </p:blipFill>
        <p:spPr>
          <a:xfrm>
            <a:off x="2045302" y="4352576"/>
            <a:ext cx="5327048" cy="25054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3" name="Google Shape;213;p52"/>
          <p:cNvPicPr preferRelativeResize="0"/>
          <p:nvPr/>
        </p:nvPicPr>
        <p:blipFill rotWithShape="1">
          <a:blip r:embed="rId6">
            <a:alphaModFix/>
          </a:blip>
          <a:srcRect l="40951" t="27344" r="29637" b="31247"/>
          <a:stretch/>
        </p:blipFill>
        <p:spPr>
          <a:xfrm>
            <a:off x="2045299" y="6858000"/>
            <a:ext cx="5327051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52"/>
          <p:cNvSpPr txBox="1"/>
          <p:nvPr/>
        </p:nvSpPr>
        <p:spPr>
          <a:xfrm>
            <a:off x="9886950" y="2325275"/>
            <a:ext cx="13982100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n-US" sz="3600" b="1" i="1" u="sng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US" sz="3600" b="1" i="1" u="sng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1" i="1" u="sng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proceso</a:t>
            </a:r>
            <a:r>
              <a:rPr lang="en-US" sz="3600" b="1" i="1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conformado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un conjunto de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normas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procedimientos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metodologías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estructuras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prácticas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resultados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mediante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cuales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las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administración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pública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nivel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nacional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territorial y los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servidores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explican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dan 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conocer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resultados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gestión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ciudadanos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civil,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 los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organismos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control, 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partir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3600" b="1" i="1" u="sng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US" sz="3600" b="1" i="1" u="sng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promoción</a:t>
            </a:r>
            <a:r>
              <a:rPr lang="en-US" sz="3600" b="1" i="1" u="sng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3600" b="1" i="1" u="sng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diálogo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(</a:t>
            </a:r>
            <a:r>
              <a:rPr lang="en-US" sz="36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Ley 1757 de 2015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" name="Google Shape;215;p52"/>
          <p:cNvSpPr/>
          <p:nvPr/>
        </p:nvSpPr>
        <p:spPr>
          <a:xfrm>
            <a:off x="11744325" y="7953393"/>
            <a:ext cx="4257675" cy="933908"/>
          </a:xfrm>
          <a:prstGeom prst="rect">
            <a:avLst/>
          </a:prstGeom>
          <a:solidFill>
            <a:srgbClr val="123D3A"/>
          </a:solidFill>
          <a:ln w="12700" cap="flat" cmpd="sng">
            <a:solidFill>
              <a:schemeClr val="accent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Estrategia de transparencia</a:t>
            </a:r>
            <a:endParaRPr sz="2800" b="1" i="0" u="none" strike="noStrike" cap="non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6" name="Google Shape;216;p52"/>
          <p:cNvSpPr/>
          <p:nvPr/>
        </p:nvSpPr>
        <p:spPr>
          <a:xfrm>
            <a:off x="17525098" y="7981492"/>
            <a:ext cx="3943651" cy="933908"/>
          </a:xfrm>
          <a:prstGeom prst="rect">
            <a:avLst/>
          </a:prstGeom>
          <a:solidFill>
            <a:srgbClr val="123D3A"/>
          </a:solidFill>
          <a:ln w="12700" cap="flat" cmpd="sng">
            <a:solidFill>
              <a:schemeClr val="accent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Control social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7" name="Google Shape;217;p52"/>
          <p:cNvSpPr/>
          <p:nvPr/>
        </p:nvSpPr>
        <p:spPr>
          <a:xfrm>
            <a:off x="19030050" y="10275236"/>
            <a:ext cx="4191600" cy="933908"/>
          </a:xfrm>
          <a:prstGeom prst="rect">
            <a:avLst/>
          </a:prstGeom>
          <a:solidFill>
            <a:srgbClr val="123D3A"/>
          </a:solidFill>
          <a:ln w="12700" cap="flat" cmpd="sng">
            <a:solidFill>
              <a:schemeClr val="accent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Capacidad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8" name="Google Shape;218;p52"/>
          <p:cNvSpPr/>
          <p:nvPr/>
        </p:nvSpPr>
        <p:spPr>
          <a:xfrm>
            <a:off x="10209898" y="10275236"/>
            <a:ext cx="4800600" cy="933908"/>
          </a:xfrm>
          <a:prstGeom prst="rect">
            <a:avLst/>
          </a:prstGeom>
          <a:solidFill>
            <a:srgbClr val="123D3A"/>
          </a:solidFill>
          <a:ln w="12700" cap="flat" cmpd="sng">
            <a:solidFill>
              <a:schemeClr val="accent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Interrelación del Estado con la Ciudadanía</a:t>
            </a:r>
            <a:endParaRPr sz="2800" b="1" i="0" u="none" strike="noStrike" cap="non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 txBox="1"/>
          <p:nvPr/>
        </p:nvSpPr>
        <p:spPr>
          <a:xfrm>
            <a:off x="2442125" y="2492475"/>
            <a:ext cx="5975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46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1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2" name="Google Shape;222;p7"/>
          <p:cNvSpPr txBox="1"/>
          <p:nvPr/>
        </p:nvSpPr>
        <p:spPr>
          <a:xfrm>
            <a:off x="414150" y="7424709"/>
            <a:ext cx="8130600" cy="3246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siniestralidad en la localidad se concentra principalmente en:</a:t>
            </a:r>
            <a:endParaRPr sz="24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Boyacá</a:t>
            </a:r>
            <a:endParaRPr/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Ciudad de Cali</a:t>
            </a:r>
            <a:endParaRPr/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de las Américas </a:t>
            </a:r>
            <a:endParaRPr/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Primero de Mayo </a:t>
            </a:r>
            <a:endParaRPr/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Avenida Carrera 80</a:t>
            </a:r>
            <a:endParaRPr sz="24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3" name="Google Shape;223;p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799" y="2009401"/>
            <a:ext cx="2137315" cy="12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17892300" y="4460507"/>
            <a:ext cx="6417600" cy="22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KENNEDY</a:t>
            </a:r>
            <a: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la localidad donde no registró una variación en el indicador de vidas salvadas por siniestros de tránsito en 2020, se mantuvo la misma tendencia del año 2019.</a:t>
            </a:r>
            <a:endParaRPr sz="2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Google Shape;226;p7"/>
          <p:cNvSpPr txBox="1"/>
          <p:nvPr/>
        </p:nvSpPr>
        <p:spPr>
          <a:xfrm>
            <a:off x="414150" y="4236688"/>
            <a:ext cx="8130600" cy="22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Visión Cero</a:t>
            </a:r>
            <a:endParaRPr sz="24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Visión Cero es una iniciativa que le da un enfoque ético a la seguridad vial buscando reducir a </a:t>
            </a:r>
            <a:r>
              <a:rPr lang="en-US" sz="2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cero</a:t>
            </a:r>
            <a:r>
              <a:rPr lang="en-US" sz="24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número de víctimas fatales o heridos graves de siniestros viales.</a:t>
            </a:r>
            <a:endParaRPr sz="24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7" name="Google Shape;22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8130" y="1388883"/>
            <a:ext cx="8555780" cy="1141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50278" y="6820742"/>
            <a:ext cx="5476876" cy="672943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7"/>
          <p:cNvSpPr/>
          <p:nvPr/>
        </p:nvSpPr>
        <p:spPr>
          <a:xfrm>
            <a:off x="18217663" y="8968154"/>
            <a:ext cx="1723292" cy="186396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813909" y="1609611"/>
            <a:ext cx="6495991" cy="2572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292" y="2137080"/>
            <a:ext cx="10374925" cy="614904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"/>
          <p:cNvSpPr txBox="1"/>
          <p:nvPr/>
        </p:nvSpPr>
        <p:spPr>
          <a:xfrm>
            <a:off x="2129124" y="8316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8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 descr="image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8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Análisis del: </a:t>
            </a:r>
            <a:r>
              <a:rPr lang="en-US" sz="3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enero al 31 de diciembre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8" descr="image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8"/>
          <p:cNvSpPr txBox="1"/>
          <p:nvPr/>
        </p:nvSpPr>
        <p:spPr>
          <a:xfrm>
            <a:off x="0" y="114979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Notas: 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Año 2020 datos preliminares, susceptibles de modificación.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datos de siniestralidad vial son obtenidos del Sistema de Información Geográfica de Accidentes de Tránsito de Bogotá – SIGAT, incluye los siniestros viales con reporte a la Seccional de Tránsito y Transporte de la Policía Metropolitana de Bogotá y con diligenciamiento de IPAT (Informe Policial de Accidentes de Tránsito) conforme lo establecido en la Resolución 11268 de 2012 del Ministerio de Transporte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8"/>
          <p:cNvSpPr/>
          <p:nvPr/>
        </p:nvSpPr>
        <p:spPr>
          <a:xfrm>
            <a:off x="1087094" y="2250342"/>
            <a:ext cx="552000" cy="541734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8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85125" y="8754801"/>
            <a:ext cx="1732194" cy="15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1950" y="8761925"/>
            <a:ext cx="2531397" cy="148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8"/>
          <p:cNvSpPr txBox="1"/>
          <p:nvPr/>
        </p:nvSpPr>
        <p:spPr>
          <a:xfrm>
            <a:off x="4098275" y="8789005"/>
            <a:ext cx="7285200" cy="125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ubica en el 1 lugar con 2830 siniestros viales lo que equivale al 12.46% de los siniestros de la ciudad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6" name="Google Shape;246;p8"/>
          <p:cNvSpPr txBox="1"/>
          <p:nvPr/>
        </p:nvSpPr>
        <p:spPr>
          <a:xfrm>
            <a:off x="15082100" y="8769105"/>
            <a:ext cx="8387400" cy="125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ubica en el 1er lugar con 54 siniestros viales con víctimas fatales lo que equivale al 15% de los siniestros de la ciudad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7" name="Google Shape;247;p8"/>
          <p:cNvSpPr txBox="1"/>
          <p:nvPr/>
        </p:nvSpPr>
        <p:spPr>
          <a:xfrm>
            <a:off x="19474100" y="3313325"/>
            <a:ext cx="4553700" cy="8214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En 2020 el 2% de los siniestros tuvieron víctimas fatales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8" name="Google Shape;248;p8"/>
          <p:cNvSpPr txBox="1"/>
          <p:nvPr/>
        </p:nvSpPr>
        <p:spPr>
          <a:xfrm>
            <a:off x="19474100" y="4273171"/>
            <a:ext cx="4553700" cy="88290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Ocurrió un siniestro grave cada 7 horas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9" name="Google Shape;249;p8"/>
          <p:cNvSpPr txBox="1"/>
          <p:nvPr/>
        </p:nvSpPr>
        <p:spPr>
          <a:xfrm>
            <a:off x="19474100" y="5263771"/>
            <a:ext cx="4553700" cy="88290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Ocurrió un siniestro con muertes cada 6 días y 18 horas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50" name="Google Shape;250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04431" y="1941575"/>
            <a:ext cx="8095200" cy="53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9"/>
          <p:cNvSpPr txBox="1"/>
          <p:nvPr/>
        </p:nvSpPr>
        <p:spPr>
          <a:xfrm>
            <a:off x="2129124" y="8316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9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9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Análisis del: </a:t>
            </a:r>
            <a:r>
              <a:rPr lang="en-US" sz="3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enero al 31 de diciembre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9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9"/>
          <p:cNvSpPr txBox="1"/>
          <p:nvPr/>
        </p:nvSpPr>
        <p:spPr>
          <a:xfrm>
            <a:off x="0" y="114979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Notas: 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Año 2020 datos preliminares, susceptibles de modificación.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datos de siniestralidad vial son obtenidos del Sistema de Información Geográfica de Accidentes de Tránsito de Bogotá – SIGAT, incluye los siniestros viales con reporte a la Seccional de Tránsito y Transporte de la Policía Metropolitana de Bogotá y con diligenciamiento de IPAT (Informe Policial de Accidentes de Tránsito) conforme lo establecido en la Resolución 11268 de 2012 del Ministerio de Transporte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1" name="Google Shape;261;p9"/>
          <p:cNvSpPr/>
          <p:nvPr/>
        </p:nvSpPr>
        <p:spPr>
          <a:xfrm>
            <a:off x="6042775" y="7794400"/>
            <a:ext cx="219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7200"/>
              <a:buFont typeface="Century Gothic"/>
              <a:buNone/>
            </a:pPr>
            <a:r>
              <a:rPr lang="en-US" sz="72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87%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9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08202">
            <a:off x="10717251" y="7704016"/>
            <a:ext cx="2364531" cy="2679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9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8550" y="7652537"/>
            <a:ext cx="4034350" cy="236428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9"/>
          <p:cNvSpPr/>
          <p:nvPr/>
        </p:nvSpPr>
        <p:spPr>
          <a:xfrm>
            <a:off x="5103900" y="9055000"/>
            <a:ext cx="4169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los Siniestros viales son Choques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9"/>
          <p:cNvSpPr/>
          <p:nvPr/>
        </p:nvSpPr>
        <p:spPr>
          <a:xfrm>
            <a:off x="14424775" y="8023000"/>
            <a:ext cx="219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7200"/>
              <a:buFont typeface="Century Gothic"/>
              <a:buNone/>
            </a:pPr>
            <a:r>
              <a:rPr lang="en-US" sz="72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28%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/>
          <p:cNvSpPr/>
          <p:nvPr/>
        </p:nvSpPr>
        <p:spPr>
          <a:xfrm>
            <a:off x="20292175" y="8023000"/>
            <a:ext cx="21960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7200"/>
              <a:buFont typeface="Century Gothic"/>
              <a:buNone/>
            </a:pPr>
            <a:r>
              <a:rPr lang="en-US" sz="72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36%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13485900" y="9283600"/>
            <a:ext cx="4169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las víctimas fatales son Motociclistas  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19048500" y="9283600"/>
            <a:ext cx="4169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las víctimas lesionadas son Motociclistas  </a:t>
            </a: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9" name="Google Shape;269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39074" y="2280849"/>
            <a:ext cx="5287101" cy="443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0" name="Google Shape;270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9942" y="2280849"/>
            <a:ext cx="6759808" cy="443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1" name="Google Shape;271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08804" y="2280849"/>
            <a:ext cx="5509920" cy="443407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2" name="Google Shape;272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001353" y="2280849"/>
            <a:ext cx="6247832" cy="443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Gerencia en Vía">
      <a:dk1>
        <a:srgbClr val="22294A"/>
      </a:dk1>
      <a:lt1>
        <a:srgbClr val="FFFFFF"/>
      </a:lt1>
      <a:dk2>
        <a:srgbClr val="5E5E5E"/>
      </a:dk2>
      <a:lt2>
        <a:srgbClr val="D5D5D5"/>
      </a:lt2>
      <a:accent1>
        <a:srgbClr val="171C3C"/>
      </a:accent1>
      <a:accent2>
        <a:srgbClr val="B8D101"/>
      </a:accent2>
      <a:accent3>
        <a:srgbClr val="D2D2D2"/>
      </a:accent3>
      <a:accent4>
        <a:srgbClr val="247B76"/>
      </a:accent4>
      <a:accent5>
        <a:srgbClr val="EED403"/>
      </a:accent5>
      <a:accent6>
        <a:srgbClr val="8A5D8F"/>
      </a:accent6>
      <a:hlink>
        <a:srgbClr val="171C3C"/>
      </a:hlink>
      <a:folHlink>
        <a:srgbClr val="B8D10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hite">
  <a:themeElements>
    <a:clrScheme name="Gerencia en Vía">
      <a:dk1>
        <a:srgbClr val="22294A"/>
      </a:dk1>
      <a:lt1>
        <a:srgbClr val="FFFFFF"/>
      </a:lt1>
      <a:dk2>
        <a:srgbClr val="5E5E5E"/>
      </a:dk2>
      <a:lt2>
        <a:srgbClr val="D5D5D5"/>
      </a:lt2>
      <a:accent1>
        <a:srgbClr val="171C3C"/>
      </a:accent1>
      <a:accent2>
        <a:srgbClr val="B8D101"/>
      </a:accent2>
      <a:accent3>
        <a:srgbClr val="D2D2D2"/>
      </a:accent3>
      <a:accent4>
        <a:srgbClr val="247B76"/>
      </a:accent4>
      <a:accent5>
        <a:srgbClr val="EED403"/>
      </a:accent5>
      <a:accent6>
        <a:srgbClr val="8A5D8F"/>
      </a:accent6>
      <a:hlink>
        <a:srgbClr val="171C3C"/>
      </a:hlink>
      <a:folHlink>
        <a:srgbClr val="B8D10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2835</Words>
  <Application>Microsoft Office PowerPoint</Application>
  <PresentationFormat>Personalizado</PresentationFormat>
  <Paragraphs>354</Paragraphs>
  <Slides>33</Slides>
  <Notes>32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3" baseType="lpstr">
      <vt:lpstr>Arial</vt:lpstr>
      <vt:lpstr>Arial Black</vt:lpstr>
      <vt:lpstr>Arial Rounded</vt:lpstr>
      <vt:lpstr>Calibri</vt:lpstr>
      <vt:lpstr>Century Gothic</vt:lpstr>
      <vt:lpstr>Helvetica Neue</vt:lpstr>
      <vt:lpstr>Impact</vt:lpstr>
      <vt:lpstr>Merriweather Sans</vt:lpstr>
      <vt:lpstr>White</vt:lpstr>
      <vt:lpstr>1_White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ACCIONES REALIZADAS DEL CLM</vt:lpstr>
      <vt:lpstr>TRANSPARENCIA Y ACCESO A LA INFORMACIÓN  Y ANTICORRUPCIÓN Y ATENCIÓN AL CIUDADANO</vt:lpstr>
      <vt:lpstr>TRANSPARENCIA Y ACCESO A LA INFORMACIÓN  Y ANTICORRUPCIÓN Y ATENCIÓN AL CIUDADANO</vt:lpstr>
      <vt:lpstr>TRANSPARENCIA Y ACCESO A LA INFORMACIÓN  Y ANTICORRUPCIÓN Y ATENCIÓN AL CIUDADANO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User1</dc:creator>
  <cp:lastModifiedBy>Carolina Vargas</cp:lastModifiedBy>
  <cp:revision>13</cp:revision>
  <dcterms:modified xsi:type="dcterms:W3CDTF">2021-08-04T19:19:24Z</dcterms:modified>
</cp:coreProperties>
</file>