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0" r:id="rId3"/>
    <p:sldMasterId id="214748368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76" r:id="rId8"/>
    <p:sldId id="273" r:id="rId9"/>
    <p:sldId id="267" r:id="rId10"/>
    <p:sldId id="274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60" r:id="rId19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400"/>
    <a:srgbClr val="780C53"/>
    <a:srgbClr val="BED100"/>
    <a:srgbClr val="084356"/>
    <a:srgbClr val="F74222"/>
    <a:srgbClr val="1D8A72"/>
    <a:srgbClr val="00556C"/>
    <a:srgbClr val="094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/>
    <p:restoredTop sz="95701" autoAdjust="0"/>
  </p:normalViewPr>
  <p:slideViewPr>
    <p:cSldViewPr snapToGrid="0" snapToObjects="1">
      <p:cViewPr varScale="1">
        <p:scale>
          <a:sx n="36" d="100"/>
          <a:sy n="36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66DB279-3E44-7843-8AED-95899E671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056A59-68A3-484B-B4F0-B11472DBE8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4A96-E8BA-0B4F-858E-BA07104D512F}" type="datetimeFigureOut">
              <a:rPr lang="es-CO" smtClean="0"/>
              <a:t>5/08/2021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688362-43A2-6849-BC96-967C3A125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985A24-660A-1D48-AAAD-6CE5EE991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A2C58-84C5-B941-9377-D24BF98930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46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A9385-9A8C-46C8-8DC9-C05356B4D231}" type="datetimeFigureOut">
              <a:rPr lang="es-CO" smtClean="0"/>
              <a:t>5/08/2021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E6AB-ED99-4F29-B627-20EF04452F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3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89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272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26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04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74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77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82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3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11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74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4DEFC8-1D92-0C42-93F0-269746E52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80736" y="5266963"/>
            <a:ext cx="13986387" cy="2651125"/>
          </a:xfrm>
          <a:prstGeom prst="rect">
            <a:avLst/>
          </a:prstGeom>
        </p:spPr>
        <p:txBody>
          <a:bodyPr anchor="ctr"/>
          <a:lstStyle>
            <a:lvl1pPr>
              <a:defRPr sz="96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 LA </a:t>
            </a:r>
            <a:br>
              <a:rPr lang="es-ES" dirty="0"/>
            </a:br>
            <a:r>
              <a:rPr lang="es-ES" dirty="0"/>
              <a:t>PRESENTACIÓN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180736" y="8141928"/>
            <a:ext cx="13986387" cy="1533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baseline="0">
                <a:solidFill>
                  <a:srgbClr val="1D8A72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24229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CCFA3EB-3EE7-204D-B7BA-DD1C08732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FD19BF-92FE-4B41-B45E-765593ED0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7568558-3A0B-F441-982F-95E48058E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28EE3CE-BB0B-9E42-875D-DA8582236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780C53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5BF52F7F-8FD3-9E48-8E12-F33F20ECA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774C4FBA-0374-DB4D-8537-E705F5F0D3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9A08118-330A-6E4F-AE6F-C92FE08919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68397B-DD3D-5F47-9935-4D42B6E0E0B8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780C53"/>
                </a:solidFill>
              </a:rPr>
              <a:t>Síguenos en</a:t>
            </a:r>
            <a:r>
              <a:rPr lang="es-CO" b="1" dirty="0">
                <a:solidFill>
                  <a:srgbClr val="780C53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8C744EA-3DCD-D44B-8B7A-3521C77B1576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149767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ECD8176-9983-8844-8E79-F53B595C9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9523FD-D4C1-F64C-85B2-0062F7E7D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2874F4-2EFC-9A4D-9B3B-BF4E592E0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9E7DF19-0946-214C-8F59-0FEE959AF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233A07-ADAD-4543-BA3E-317B9A5FF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61B59661-C487-EF42-ABAE-5422DA535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359286D7-24C2-8D41-8DAE-A6C17FE8B4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28BDFD46-D0D7-5542-9DDB-40EA5A541B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314F59-6E86-224A-8A8D-41DA4B65AEFD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2D03526A-C1F1-974F-9678-2DF9BE5FF518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300570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0C795A-D096-7047-97BC-8D91C4569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CE7D89-CA98-E14E-8FE5-E654E8307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251605-C9A8-DC4B-B0B6-01A72D568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907475"/>
            <a:ext cx="16611600" cy="2651125"/>
          </a:xfrm>
          <a:prstGeom prst="rect">
            <a:avLst/>
          </a:prstGeom>
        </p:spPr>
        <p:txBody>
          <a:bodyPr anchor="ctr"/>
          <a:lstStyle>
            <a:lvl1pPr algn="ctr">
              <a:defRPr sz="115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5406" y="7576836"/>
            <a:ext cx="16611600" cy="1515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346988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B946FE-6DDB-FA43-B948-8419C6571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63C2947-2C0A-134A-B510-C93ACC1D6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69DB5D-6FF2-D742-9C1D-A618D0E19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7C5BC2B-994D-0949-8876-08F4C6B8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FB7400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D310BA4E-9A98-654B-8CFE-6AFC01E0D2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A39583A5-FB8B-A344-999E-0E28BC61C6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EAE5EB10-F6E0-8741-A26B-0EB68138DF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294F2-51AF-C643-99C4-7EED3B928FD6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B7400"/>
                </a:solidFill>
              </a:rPr>
              <a:t>Síguenos en</a:t>
            </a:r>
            <a:r>
              <a:rPr lang="es-CO" b="1" dirty="0">
                <a:solidFill>
                  <a:srgbClr val="FB7400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CCF92760-80C3-704C-BCD2-77B1CCD004F4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22223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7639665" y="1887231"/>
            <a:ext cx="15337810" cy="129842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7639665" y="5707140"/>
            <a:ext cx="15337810" cy="1385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9665" y="3827271"/>
            <a:ext cx="15337810" cy="1238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39665" y="7734646"/>
            <a:ext cx="15337810" cy="12985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39665" y="9674839"/>
            <a:ext cx="15337810" cy="1268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485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11115932" y="4677569"/>
            <a:ext cx="11980606" cy="1017231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PUEDE IR CON O SIN TÍTULO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15932" y="6223818"/>
            <a:ext cx="11980606" cy="421558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CO" dirty="0"/>
              <a:t>En este diseño de diapositiva se pueden poner dos imágenes acompañadas de textos, que no supere 7 líneas de extensión.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2330450" y="1592263"/>
            <a:ext cx="7758113" cy="510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2330450" y="7226300"/>
            <a:ext cx="7758113" cy="516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40621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82874" y="11048999"/>
            <a:ext cx="13293725" cy="2285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3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2682875" y="10185399"/>
            <a:ext cx="82550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5613400" y="3841804"/>
            <a:ext cx="14554200" cy="543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097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860674" y="10553700"/>
            <a:ext cx="16636693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3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5918200" y="3903676"/>
            <a:ext cx="14706600" cy="5724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263245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9CDE993-2874-8842-BA69-40FAE7093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863508A7-0177-FF4B-9A98-3497669C1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45F7374E-487F-DB4A-A035-94B3DA802F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B22CCBC-23CF-E240-A2D1-7047929D4A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4A1AFE-B7AD-3948-9594-BC358EE500B2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E6E1841-5BCB-7544-A681-2B20C243BDCF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94393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19B6E6B-8400-F14F-BFC1-C4C43CE9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FE921D-DD65-554D-9B72-4334C0822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7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400" y="3864077"/>
            <a:ext cx="21029613" cy="848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dirty="0"/>
              <a:t>Las diapositivas no deben ir recargadas en textos.</a:t>
            </a:r>
          </a:p>
          <a:p>
            <a:pPr lvl="0"/>
            <a:r>
              <a:rPr lang="es-CO" dirty="0"/>
              <a:t>Procurar que la información que se proyecta sea clara y contundente</a:t>
            </a:r>
          </a:p>
          <a:p>
            <a:pPr lvl="0"/>
            <a:r>
              <a:rPr lang="es-CO" dirty="0"/>
              <a:t>Entre menos texto, mucho más legible agradable a la vista.</a:t>
            </a:r>
          </a:p>
          <a:p>
            <a:pPr lvl="0"/>
            <a:r>
              <a:rPr lang="es-CO" dirty="0"/>
              <a:t>No saturar las diapositivas de mucha información.</a:t>
            </a:r>
          </a:p>
          <a:p>
            <a:pPr lvl="0"/>
            <a:r>
              <a:rPr lang="es-CO" dirty="0"/>
              <a:t>No es necesario que la letra vaya en un tamaño exageradamente grande. La noción de espacio en la diapositiva genera dinamismo y no contamina la vista del receptor. </a:t>
            </a:r>
          </a:p>
        </p:txBody>
      </p:sp>
      <p:sp>
        <p:nvSpPr>
          <p:cNvPr id="4" name="Marcador de título 3"/>
          <p:cNvSpPr>
            <a:spLocks noGrp="1"/>
          </p:cNvSpPr>
          <p:nvPr>
            <p:ph type="title"/>
          </p:nvPr>
        </p:nvSpPr>
        <p:spPr>
          <a:xfrm>
            <a:off x="1676400" y="943897"/>
            <a:ext cx="21029613" cy="243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RECOMENDACIONES PARA EL USO DE ESTA PLANTILLA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7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72" r:id="rId3"/>
    <p:sldLayoutId id="2147483662" r:id="rId4"/>
    <p:sldLayoutId id="2147483692" r:id="rId5"/>
    <p:sldLayoutId id="2147483693" r:id="rId6"/>
    <p:sldLayoutId id="2147483664" r:id="rId7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000" b="1" kern="1200" baseline="0">
          <a:solidFill>
            <a:srgbClr val="094456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1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75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3" r:id="rId3"/>
    <p:sldLayoutId id="2147483684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6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91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3lVFbaCIyKY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gota.gov.co/sdqs/" TargetMode="External"/><Relationship Id="rId2" Type="http://schemas.openxmlformats.org/officeDocument/2006/relationships/hyperlink" Target="mailto:atnciudadano@idu.gov.co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3828" y="5515878"/>
            <a:ext cx="14572005" cy="2651125"/>
          </a:xfrm>
        </p:spPr>
        <p:txBody>
          <a:bodyPr>
            <a:noAutofit/>
          </a:bodyPr>
          <a:lstStyle/>
          <a:p>
            <a:pPr algn="ctr"/>
            <a:r>
              <a:rPr lang="es-CO" sz="7200" dirty="0"/>
              <a:t>DIAGNÓSTICO DE LA MALLA VIAL, POYECTOS Y CONTRATOS IDU AÑO 2020</a:t>
            </a:r>
          </a:p>
        </p:txBody>
      </p:sp>
    </p:spTree>
    <p:extLst>
      <p:ext uri="{BB962C8B-B14F-4D97-AF65-F5344CB8AC3E}">
        <p14:creationId xmlns:p14="http://schemas.microsoft.com/office/powerpoint/2010/main" val="36731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00113"/>
              </p:ext>
            </p:extLst>
          </p:nvPr>
        </p:nvGraphicFramePr>
        <p:xfrm>
          <a:off x="1083049" y="2316954"/>
          <a:ext cx="20840250" cy="9549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1160">
                  <a:extLst>
                    <a:ext uri="{9D8B030D-6E8A-4147-A177-3AD203B41FA5}">
                      <a16:colId xmlns:a16="http://schemas.microsoft.com/office/drawing/2014/main" val="1630358465"/>
                    </a:ext>
                  </a:extLst>
                </a:gridCol>
                <a:gridCol w="6236841">
                  <a:extLst>
                    <a:ext uri="{9D8B030D-6E8A-4147-A177-3AD203B41FA5}">
                      <a16:colId xmlns:a16="http://schemas.microsoft.com/office/drawing/2014/main" val="2321012691"/>
                    </a:ext>
                  </a:extLst>
                </a:gridCol>
                <a:gridCol w="1456780">
                  <a:extLst>
                    <a:ext uri="{9D8B030D-6E8A-4147-A177-3AD203B41FA5}">
                      <a16:colId xmlns:a16="http://schemas.microsoft.com/office/drawing/2014/main" val="456304715"/>
                    </a:ext>
                  </a:extLst>
                </a:gridCol>
                <a:gridCol w="2276220">
                  <a:extLst>
                    <a:ext uri="{9D8B030D-6E8A-4147-A177-3AD203B41FA5}">
                      <a16:colId xmlns:a16="http://schemas.microsoft.com/office/drawing/2014/main" val="452895220"/>
                    </a:ext>
                  </a:extLst>
                </a:gridCol>
                <a:gridCol w="1320206">
                  <a:extLst>
                    <a:ext uri="{9D8B030D-6E8A-4147-A177-3AD203B41FA5}">
                      <a16:colId xmlns:a16="http://schemas.microsoft.com/office/drawing/2014/main" val="2749156191"/>
                    </a:ext>
                  </a:extLst>
                </a:gridCol>
                <a:gridCol w="1434019">
                  <a:extLst>
                    <a:ext uri="{9D8B030D-6E8A-4147-A177-3AD203B41FA5}">
                      <a16:colId xmlns:a16="http://schemas.microsoft.com/office/drawing/2014/main" val="3835770647"/>
                    </a:ext>
                  </a:extLst>
                </a:gridCol>
                <a:gridCol w="2526604">
                  <a:extLst>
                    <a:ext uri="{9D8B030D-6E8A-4147-A177-3AD203B41FA5}">
                      <a16:colId xmlns:a16="http://schemas.microsoft.com/office/drawing/2014/main" val="1376692559"/>
                    </a:ext>
                  </a:extLst>
                </a:gridCol>
                <a:gridCol w="3118420">
                  <a:extLst>
                    <a:ext uri="{9D8B030D-6E8A-4147-A177-3AD203B41FA5}">
                      <a16:colId xmlns:a16="http://schemas.microsoft.com/office/drawing/2014/main" val="891306862"/>
                    </a:ext>
                  </a:extLst>
                </a:gridCol>
              </a:tblGrid>
              <a:tr h="4687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 ACTUAL A LA FECHA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INICIO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 ESTIMADO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CONTRATISTA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OBSERVACION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98337"/>
                  </a:ext>
                </a:extLst>
              </a:tr>
              <a:tr h="4687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REFORZAMIENTO DE PUENTES VEHICULARES GP 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2020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IDU-1500-2017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TERMINADO EN PROCESO DE LIQUIDACION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29-ene-18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19-ago-20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UNION TEMPORAL REFORZAMIENTO JP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CONTRATO A LA FECHA TERMINADO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60275"/>
                  </a:ext>
                </a:extLst>
              </a:tr>
              <a:tr h="9286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PORTAL AMERICAS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CONSTRUCCIÓN DE LA AMPLIACIÓN DE LA ZONA DE ESTACIONAMIENTO Y MANTENIMIENTO EN EL PATIO PORTAL AMÉRICAS Y, OBRAS COMPLEMENTARIAS PARA EL CORRECTO FUNCIONAMIENTO Y OPERACIÓN DEL SISTEMA TRANSMILENIO EN BOGOTÁ D.C.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IDU-1536-2018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TERMINADO EN PROCESO DE LIQUIDACION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30-ene-19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31/10/2020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CONSORCIO ALIANZA PORTAL AMERICAS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CONTRATO A LA FECHA TERMINADO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98225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AV. GUAYACANES GP 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CONSTRUCCIÓN DE LA AVENIDA TINTAL, DESDE LA AVENIDA BOSA HASTA LA AVENIDA MANUEL CEPEDA VARGAS Y OBRAS COMPLEMENTARIAS, EN BOGOTÁ D.C. GRUPO NO. 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IDU-1543-2018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EJECUCION DE OBRA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31-ene-19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15-ene-22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CONSORCIO VIAS DEL SUR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realiza intervenciones también en la localidad de Bosa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91482"/>
                  </a:ext>
                </a:extLst>
              </a:tr>
              <a:tr h="9286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AV. GUAYACANES GP 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CONSTRUCCION DE LA AVENIDA TINTAL DESDE LA AVENIDA MANUEL CEPEDA VARGAS HASTA LA AVENIDA ALSACIA Y LA AVENIDA ALSACIA DESDE LA AVENIDA TINTAL HASTA LA AVENIDA CIUDAD DE CALI Y OBRAS COMPLEMENTARIAS, EN BOGOTA D.C GRUPO 2.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IDU-1540-2018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EJECUCION DE OBRA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05-feb-19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26-nov-21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CONCAY S.A.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17086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AV. GUAYACANES GP 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CONSTRUCCIÓN DE LA AVENIDA ALSACIA DESDE LA AVENIDA CIUDAD DE CALI HASTA LA TRANSVERSAL 71 B Y OBRAS COMPLEMENTARIAS, EN BOGOTÁ D.C. - GRUPO 3.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IDU-1539-2018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SUSPENDIDO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14-feb-19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19-may-21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CONRSORCIO INFRAESTRUCTURA ROVER 009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17341"/>
                  </a:ext>
                </a:extLst>
              </a:tr>
              <a:tr h="9286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AV. GUAYACANES GP 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CONSTRUCCION DE LA AVENIDA ALSACIA DESDE LA TRANSVERSAL 71 B HASTA LA AVENIDA LA CONSTITUCION Y LA AVENIDA CONSTITUCIÓN DESDE LA AVENIDA ALSACIA HASTA LA AVENIDA CENTENARIO Y OBRAS COMPLEMENTARIAS, EN BOGOTA D.C. GRUPO 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IDU-1531-2018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SUSPENDIDO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31-ene-19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20-jun-21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PAVIMENTOS COLOMBIA S.A.S.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073002"/>
                  </a:ext>
                </a:extLst>
              </a:tr>
              <a:tr h="1372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AV.  68 ALIMENTADORA LINEA METRO- GP 1</a:t>
                      </a:r>
                      <a:br>
                        <a:rPr lang="it-IT" sz="1600" u="none" strike="noStrike">
                          <a:effectLst/>
                        </a:rPr>
                      </a:b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CONSTRUCCIÓN PARA LA ADECUACIÓN AL SISTEMA TRANSMILENIO DE LA AVENIDA CONGRESO EUCARÍSTICO (CARRERA 68) DESDE LA CARRERA 9 HASTA LA AUTOPISTA SUR Y OBRAS COMPLEMENTARIAS EN BOGOTA, D.C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IDU-345-2020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EJECUCION DE OBRA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25-jun-20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24-feb-31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CONSORCIO EUCARÍSTICO CARRERA 68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En el año 2020 ejecutaba actividades de preconstruccion.</a:t>
                      </a:r>
                      <a:br>
                        <a:rPr lang="es-MX" sz="1600" u="none" strike="noStrike">
                          <a:effectLst/>
                        </a:rPr>
                      </a:br>
                      <a:r>
                        <a:rPr lang="es-MX" sz="1600" u="none" strike="noStrike">
                          <a:effectLst/>
                        </a:rPr>
                        <a:t>Interviene en otras localidades de la ciudad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61121"/>
                  </a:ext>
                </a:extLst>
              </a:tr>
              <a:tr h="1372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AV.  68 ALIMENTADORA LINEA METRO- GP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CONSTRUCCIÓN PARA LA ADECUACIÓN AL SISTEMA TRANSMILENIO DE LA AVENIDA CONGRESO EUCARÍSTICO (CARRERA 68) DESDE LA CARRERA 9 HASTA LA AUTOPISTA SUR Y OBRAS COMPLEMENTARIAS EN BOGOTA, D.C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IDU-346-2020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EJECUCION DE OBRA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25-jun-20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24-feb-30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CONSORCIO EUCARÍSTICO CARRERA 68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En el año 2020 ejecutaba actividades de </a:t>
                      </a:r>
                      <a:r>
                        <a:rPr lang="es-MX" sz="1600" u="none" strike="noStrike" dirty="0" err="1">
                          <a:effectLst/>
                        </a:rPr>
                        <a:t>preconstruccion</a:t>
                      </a:r>
                      <a:r>
                        <a:rPr lang="es-MX" sz="1600" u="none" strike="noStrike" dirty="0">
                          <a:effectLst/>
                        </a:rPr>
                        <a:t>.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Interviene en otras localidades de la ciudad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82289"/>
                  </a:ext>
                </a:extLst>
              </a:tr>
              <a:tr h="1372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AV.  68 ALIMENTADORA LINEA METRO - GP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CONSTRUCCIÓN PARA LA ADECUACIÓN AL SISTEMA TRANSMILENIO DE LA AVENIDA CONGRESO EUCARÍSTICO (CARRERA 68) DESDE LA CARRERA 9 HASTA LA AUTOPISTA SUR Y OBRAS COMPLEMENTARIAS EN BOGOTA, D.C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IDU-347-2020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EJECUCION DE OBRA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25-jun-20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24-feb-30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CONSORCIO EUCARÍSTICO CARRERA 68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En el año 2020 ejecutaba actividades de </a:t>
                      </a:r>
                      <a:r>
                        <a:rPr lang="es-MX" sz="1600" u="none" strike="noStrike" dirty="0" err="1">
                          <a:effectLst/>
                        </a:rPr>
                        <a:t>preconstruccion</a:t>
                      </a:r>
                      <a:r>
                        <a:rPr lang="es-MX" sz="1600" u="none" strike="noStrike" dirty="0">
                          <a:effectLst/>
                        </a:rPr>
                        <a:t>.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Interviene en otras localidades de la ciudad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43318"/>
                  </a:ext>
                </a:extLst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6</a:t>
            </a: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2582191" y="900783"/>
            <a:ext cx="16464091" cy="1237752"/>
          </a:xfrm>
        </p:spPr>
        <p:txBody>
          <a:bodyPr>
            <a:normAutofit fontScale="90000"/>
          </a:bodyPr>
          <a:lstStyle/>
          <a:p>
            <a:r>
              <a:rPr lang="es-CO" sz="5400" dirty="0"/>
              <a:t>CONTRATOS DE CONSTRUCCIÓN EN LA LOCALIDAD AÑO 2020</a:t>
            </a:r>
          </a:p>
        </p:txBody>
      </p:sp>
    </p:spTree>
    <p:extLst>
      <p:ext uri="{BB962C8B-B14F-4D97-AF65-F5344CB8AC3E}">
        <p14:creationId xmlns:p14="http://schemas.microsoft.com/office/powerpoint/2010/main" val="131810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7</a:t>
            </a: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582191" y="900783"/>
            <a:ext cx="19675643" cy="1237752"/>
          </a:xfrm>
        </p:spPr>
        <p:txBody>
          <a:bodyPr>
            <a:normAutofit fontScale="90000"/>
          </a:bodyPr>
          <a:lstStyle/>
          <a:p>
            <a:r>
              <a:rPr lang="es-CO" sz="5400" dirty="0"/>
              <a:t>PROYECTOS EN ETAPA DE FACTIBILIDAD, ESTUDIOS Y DISEÑOS EN LA LOCALIDAD AÑO 2020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49844"/>
              </p:ext>
            </p:extLst>
          </p:nvPr>
        </p:nvGraphicFramePr>
        <p:xfrm>
          <a:off x="1056384" y="2395958"/>
          <a:ext cx="20844611" cy="9438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404">
                  <a:extLst>
                    <a:ext uri="{9D8B030D-6E8A-4147-A177-3AD203B41FA5}">
                      <a16:colId xmlns:a16="http://schemas.microsoft.com/office/drawing/2014/main" val="3511156235"/>
                    </a:ext>
                  </a:extLst>
                </a:gridCol>
                <a:gridCol w="5298682">
                  <a:extLst>
                    <a:ext uri="{9D8B030D-6E8A-4147-A177-3AD203B41FA5}">
                      <a16:colId xmlns:a16="http://schemas.microsoft.com/office/drawing/2014/main" val="2362821582"/>
                    </a:ext>
                  </a:extLst>
                </a:gridCol>
                <a:gridCol w="1605662">
                  <a:extLst>
                    <a:ext uri="{9D8B030D-6E8A-4147-A177-3AD203B41FA5}">
                      <a16:colId xmlns:a16="http://schemas.microsoft.com/office/drawing/2014/main" val="3046555791"/>
                    </a:ext>
                  </a:extLst>
                </a:gridCol>
                <a:gridCol w="1338051">
                  <a:extLst>
                    <a:ext uri="{9D8B030D-6E8A-4147-A177-3AD203B41FA5}">
                      <a16:colId xmlns:a16="http://schemas.microsoft.com/office/drawing/2014/main" val="2678045311"/>
                    </a:ext>
                  </a:extLst>
                </a:gridCol>
                <a:gridCol w="2435253">
                  <a:extLst>
                    <a:ext uri="{9D8B030D-6E8A-4147-A177-3AD203B41FA5}">
                      <a16:colId xmlns:a16="http://schemas.microsoft.com/office/drawing/2014/main" val="3827760074"/>
                    </a:ext>
                  </a:extLst>
                </a:gridCol>
                <a:gridCol w="1605662">
                  <a:extLst>
                    <a:ext uri="{9D8B030D-6E8A-4147-A177-3AD203B41FA5}">
                      <a16:colId xmlns:a16="http://schemas.microsoft.com/office/drawing/2014/main" val="3167034856"/>
                    </a:ext>
                  </a:extLst>
                </a:gridCol>
                <a:gridCol w="2435253">
                  <a:extLst>
                    <a:ext uri="{9D8B030D-6E8A-4147-A177-3AD203B41FA5}">
                      <a16:colId xmlns:a16="http://schemas.microsoft.com/office/drawing/2014/main" val="93927884"/>
                    </a:ext>
                  </a:extLst>
                </a:gridCol>
                <a:gridCol w="1525378">
                  <a:extLst>
                    <a:ext uri="{9D8B030D-6E8A-4147-A177-3AD203B41FA5}">
                      <a16:colId xmlns:a16="http://schemas.microsoft.com/office/drawing/2014/main" val="1961749779"/>
                    </a:ext>
                  </a:extLst>
                </a:gridCol>
                <a:gridCol w="1650266">
                  <a:extLst>
                    <a:ext uri="{9D8B030D-6E8A-4147-A177-3AD203B41FA5}">
                      <a16:colId xmlns:a16="http://schemas.microsoft.com/office/drawing/2014/main" val="3184943312"/>
                    </a:ext>
                  </a:extLst>
                </a:gridCol>
              </a:tblGrid>
              <a:tr h="7666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LOCALIDADES BENEFICIADAS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CONTRATISTA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CONTRATO INTERVENTORÍA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CONTRATISTA INTERVENTOR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 ACTUAL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TERMINACIÓN DEL CONTRATO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7082"/>
                  </a:ext>
                </a:extLst>
              </a:tr>
              <a:tr h="15750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TRONCAL AV. CIUDAD DE CALI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FACTIBILIDAD Y ACTUALIZACIÓN, COMPLEMENTACIÓN, AJUSTES DE LOS ESTUDIOS Y DISEÑOS, Y ESTUDIOS Y DISEÑOS PARA LA AMPLIACIÓN Y EXTENSIÓN DE LA AVENIDA CIUDAD DE CALI AL SISTEMA TRANSMILENIO, ENTRE LA AVENIDA CIRCUNVALAR DEL SUR Y LA AVENIDA CALLE 170 Y DE LOS EQUIPAMIENTOS URBANOS COMPLEMENTARIOS, EN BOGOTÁ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BOSA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KENNEDY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FONTIBON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ENGATIVA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SUBA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1352-2017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Consorcio Troncales Bogotá - Ingetec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1393-2017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Consorcio CIVILTEC-PIV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SUSPENDIDO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20/05/2021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05026"/>
                  </a:ext>
                </a:extLst>
              </a:tr>
              <a:tr h="15750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ESTACIONES DEL SISTEMA TRANSMILENIO, EN BOGOTÁ D.C. GRUPO 3 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(9 estaciones). (2.3)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ESTUDIOS, DISEÑOS Y CONSTRUCCIÓN DE LAS OBRAS COMPLEMENTARIAS PARA EL MEJORAMIENTO DE LA OPERACIÓN DE ESTACIONES DEL SISTEMA TRANSMILENIO – GRUPO III, EN BOGOTÁ D.C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ENGATIVA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 SUBA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 ANTONIO NARIÑO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 RAFAEL URIBE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 KENNEDY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 TUNJUELITO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1535-2018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CONSORCIO ESTACIONES TM 2020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1545-2018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CONSORCIO TRANSMILENIO GRUPO III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SUSPENDIDO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19/01/2022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(Terminación E&amp;D 20/5/2021)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35073"/>
                  </a:ext>
                </a:extLst>
              </a:tr>
              <a:tr h="10189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VIAS PERIMETRALES PARQUE GILMA JIMENEZ - MIXTO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COMPLEMENTACIÓN Y/O AJUSTES DE LOS ESTUDIOS Y DISEÑOS Y CONSTRUCCIÓN DE LAS VÍAS PERIMETRALES Y ESPACIO PÚBLICO ASOCIADO AL PARQUE GILMA JIMÉNEZ, EN LA CIUDAD DE BOGOTÁ D.C.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KENNEDY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929-2020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CONSORCIO M&amp;E PARQUE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1008-2020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CONSORCIO INTERVENTORÍA ESPACIO PÚBLICO SMS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SUSPENDIDO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12/05/2022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r>
                        <a:rPr lang="es-CO" sz="1600" u="none" strike="noStrike" dirty="0">
                          <a:effectLst/>
                        </a:rPr>
                        <a:t>(Terminación E&amp;D 12/7/2021)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01144"/>
                  </a:ext>
                </a:extLst>
              </a:tr>
              <a:tr h="9000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PASEOS COMERCIALES FASE II. LOCALIDAD DE KENNEDY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ESTUDIOS, DISEÑOS Y CONSTRUCCIÓN DE PASEOS COMERCIALES FASE II, EN LA LOCALIDAD DE KENNEDY EN LA CIUDAD DE BOGOTÁ, D.C.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KENNEDY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1625-2019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CONSORCIO GAMA EP II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1645-2019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CONSORCIO GEOTERRA G&amp;T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SUSPENDIDO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21/06/2022</a:t>
                      </a:r>
                      <a:br>
                        <a:rPr lang="es-CO" sz="1600" u="none" strike="noStrike">
                          <a:effectLst/>
                        </a:rPr>
                      </a:br>
                      <a:r>
                        <a:rPr lang="es-CO" sz="1600" u="none" strike="noStrike">
                          <a:effectLst/>
                        </a:rPr>
                        <a:t>(Terminación E&amp;D 21/6/2021)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98562"/>
                  </a:ext>
                </a:extLst>
              </a:tr>
              <a:tr h="15750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ALO Y CENTENARIO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ESTUDIOS DE LA AVENIDA LONGITUDINAL DE OCCIDENTE, RAMAL AV. VILLAVICENCIO HASTA LA AV. CALI Y RAMAL AV. AMÉRICAS HASTA LA AV. CALI. BOGOTÁ D.C.</a:t>
                      </a:r>
                      <a:br>
                        <a:rPr lang="es-MX" sz="1600" u="none" strike="noStrike">
                          <a:effectLst/>
                        </a:rPr>
                      </a:br>
                      <a:r>
                        <a:rPr lang="es-MX" sz="1600" u="none" strike="noStrike">
                          <a:effectLst/>
                        </a:rPr>
                        <a:t>ESTUDIOS Y DISEÑOS DE LA TRONCAL CENTENARIO DESDE EL LÍMITE OCCIDENTE DEL DISTRITO HASTA LA TRONCAL AMÉRICAS CON CARRERA 50, BOGOTÁ D.C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FONTIBON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r>
                        <a:rPr lang="es-CO" sz="1600" u="none" strike="noStrike" dirty="0">
                          <a:effectLst/>
                        </a:rPr>
                        <a:t> KENNEDY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r>
                        <a:rPr lang="es-CO" sz="1600" u="none" strike="noStrike" dirty="0">
                          <a:effectLst/>
                        </a:rPr>
                        <a:t> PUENTE ARANDA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r>
                        <a:rPr lang="es-CO" sz="1600" u="none" strike="noStrike" dirty="0">
                          <a:effectLst/>
                        </a:rPr>
                        <a:t> BOSA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r>
                        <a:rPr lang="es-CO" sz="1600" u="none" strike="noStrike" dirty="0">
                          <a:effectLst/>
                        </a:rPr>
                        <a:t> ENGATIVA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r>
                        <a:rPr lang="es-CO" sz="1600" u="none" strike="noStrike" dirty="0">
                          <a:effectLst/>
                        </a:rPr>
                        <a:t> SUBA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1475-2017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UNION TEMPORAL APP ALO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1482-2017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HMV CONSULTORIA SAS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TERMINADO Y EN PROCESO DE LIQUIDACIÓN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5/08/2020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05854"/>
                  </a:ext>
                </a:extLst>
              </a:tr>
              <a:tr h="20280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PROYECTO CORABASTOS (Maria Paz - Corabastos, Alameda 40B Sur, Humedal la Vaca, Articulación Cayetano Cañizales)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FACTIBILIDAD, ESTUDIOS Y DISEÑOS DE LOS ACCESOS VIALES Y ALAMEDAS MARIA PAZ- CORABASTOS; TRAMO 1: AV. DE LOS MUISCAS ENTRE AV. CIUDAD DE CALI Y AV. LAS AMÉRICAS, TRAMO 2: ESPACIO PÚBLICO PEATONAL CALLE 40B SUR ENTRE KRA 94C Y AV. AGOBERTO MEJÍA Y TRAMO 3: ESPACIO PÚBLICO PEATONAL CARRERA 80D BIS ENTRE CALLE 42A SUR Y AV. CIUDAD DE VILLAVICENCIO, EN LA LOCALIDAD DE KENNEDY EN BOGOTÁ D.C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KENNEDY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1467-2018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GRUPO EMPRESARIAL DE INFRAESTRUCTURA COLOMBIANO - GEICOL S.A.S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1443-2018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CONSORCIO ECG-PROES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TERMINADO Y EN PROCESO DE LIQUIDACIÓN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8/01/2020 </a:t>
                      </a:r>
                      <a:br>
                        <a:rPr lang="es-MX" sz="1600" u="none" strike="noStrike" dirty="0">
                          <a:effectLst/>
                        </a:rPr>
                      </a:br>
                      <a:r>
                        <a:rPr lang="es-MX" sz="1600" u="none" strike="noStrike" dirty="0">
                          <a:effectLst/>
                        </a:rPr>
                        <a:t>(Terminado en Etapa de Factibilidad)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30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94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8</a:t>
            </a: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582191" y="900783"/>
            <a:ext cx="19675643" cy="1237752"/>
          </a:xfrm>
        </p:spPr>
        <p:txBody>
          <a:bodyPr>
            <a:normAutofit/>
          </a:bodyPr>
          <a:lstStyle/>
          <a:p>
            <a:r>
              <a:rPr lang="es-CO" sz="5400" dirty="0"/>
              <a:t>CONTRATOS DE CONSERVACIÓN EN LA LOCALIDAD AÑO 2020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79376"/>
              </p:ext>
            </p:extLst>
          </p:nvPr>
        </p:nvGraphicFramePr>
        <p:xfrm>
          <a:off x="2805216" y="2988524"/>
          <a:ext cx="18805846" cy="820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185">
                  <a:extLst>
                    <a:ext uri="{9D8B030D-6E8A-4147-A177-3AD203B41FA5}">
                      <a16:colId xmlns:a16="http://schemas.microsoft.com/office/drawing/2014/main" val="471473825"/>
                    </a:ext>
                  </a:extLst>
                </a:gridCol>
                <a:gridCol w="11219528">
                  <a:extLst>
                    <a:ext uri="{9D8B030D-6E8A-4147-A177-3AD203B41FA5}">
                      <a16:colId xmlns:a16="http://schemas.microsoft.com/office/drawing/2014/main" val="488170736"/>
                    </a:ext>
                  </a:extLst>
                </a:gridCol>
                <a:gridCol w="1530974">
                  <a:extLst>
                    <a:ext uri="{9D8B030D-6E8A-4147-A177-3AD203B41FA5}">
                      <a16:colId xmlns:a16="http://schemas.microsoft.com/office/drawing/2014/main" val="2549403484"/>
                    </a:ext>
                  </a:extLst>
                </a:gridCol>
                <a:gridCol w="1942280">
                  <a:extLst>
                    <a:ext uri="{9D8B030D-6E8A-4147-A177-3AD203B41FA5}">
                      <a16:colId xmlns:a16="http://schemas.microsoft.com/office/drawing/2014/main" val="180186517"/>
                    </a:ext>
                  </a:extLst>
                </a:gridCol>
                <a:gridCol w="1850879">
                  <a:extLst>
                    <a:ext uri="{9D8B030D-6E8A-4147-A177-3AD203B41FA5}">
                      <a16:colId xmlns:a16="http://schemas.microsoft.com/office/drawing/2014/main" val="1474626197"/>
                    </a:ext>
                  </a:extLst>
                </a:gridCol>
              </a:tblGrid>
              <a:tr h="8542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Contrato No.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Objeto Contractual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inicio 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terminación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456417"/>
                  </a:ext>
                </a:extLst>
              </a:tr>
              <a:tr h="1274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IDU-1384-2017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EJECUTAR A PRECIOS UNITARIOS Y A MONTO AGOTABLE, LAS ACTIVIDADES NECESARIAS PARA LA EJECUCIÓN DE LAS OBRAS DE CONSERVACIÓN DE LA MALLA VIAL ARTERIAL NO TRONCAL, EN LA CIUDAD DE BOGOTÁ D.C. GRUPOS 2.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Terminado 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27/12/2017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12/08/2020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73408"/>
                  </a:ext>
                </a:extLst>
              </a:tr>
              <a:tr h="1693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IDU-1387-2017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EJECUTAR A PRECIOS UNITARIOS Y A MONTO AGOTABLE, LAS ACTIVIDADES NECESARIAS PARA LA EJECUCIÓN DE OBRAS DE CONSERVACIÓN DE LA MALLA VIAL ARTERIAL TRONCAL Y MALLA VIAL, QUE SOPORTA LAS RUTAS DEL SISTEMA INTEGRADO DE TRANSPORTE PUBLICO SITP, EN LA CIUDAD DE BOGOTÁ D.C.GRUPO 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Terminado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15/12/2017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20/09/2020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13341"/>
                  </a:ext>
                </a:extLst>
              </a:tr>
              <a:tr h="918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IDU-1491-2017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OBRAS DE CONSERVACIÓN DE PUENTES VEHICULARES EN BOGOTÁ D.C., INCLUYE SUPERESTRUCTURA, SUBESTRUCTURA Y ACCESOS. GRUPO 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Terminado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14/02/2018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30/12/2020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92763"/>
                  </a:ext>
                </a:extLst>
              </a:tr>
              <a:tr h="918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IDU-1591-2019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BRIGADA DE REACCIÓN VIAL PARA EJECUTAR ACTIVIDADES PUNTUALES A PRECIOS UNITARIOS Y A MONTO AGOTABLE EN LA MALLA VIAL ARTERIAL (MVA) NO TRONCAL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Terminado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22/11/2019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6/01/2021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76433"/>
                  </a:ext>
                </a:extLst>
              </a:tr>
              <a:tr h="1274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IDU-1614-2019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BRIGADA DE REACCIÓN VIAL PARA EJECUTAR ACTIVIDADES PUNTUALES A PRECIOS UNITARIOS Y A MONTO AGOTABLE EN LA MALLA VIAL QUE SOPORTA RUTAS DEL SISTEMA INTEGRADO DE TRANSPORTE PÚBLICO - SITP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Ejecución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18/02/2020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13/06/2021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62972"/>
                  </a:ext>
                </a:extLst>
              </a:tr>
              <a:tr h="1274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IDU-1629-2019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EJECUTAR A PRECIOS UNITARIOS Y A MONTO AGOTABLE LAS ACTIVIDADES Y OBRAS REQUERIDAS PARA LA CONSERVACIÓN DE PUENTES PEATONALES EN BOGOTÁ D.C., INCLUYE SUPERESTRUCTURA, SUBESTRUCTURA Y ACCESOS. GRUPO 5.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Terminado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20/01/2020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6/05/2021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5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79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9628" t="17280" r="21732" b="14949"/>
          <a:stretch/>
        </p:blipFill>
        <p:spPr>
          <a:xfrm>
            <a:off x="4598125" y="2560320"/>
            <a:ext cx="14290765" cy="9285705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9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400" b="0" dirty="0"/>
              <a:t>PROGRAMA OBRA POR TU LUGAR</a:t>
            </a:r>
          </a:p>
        </p:txBody>
      </p:sp>
    </p:spTree>
    <p:extLst>
      <p:ext uri="{BB962C8B-B14F-4D97-AF65-F5344CB8AC3E}">
        <p14:creationId xmlns:p14="http://schemas.microsoft.com/office/powerpoint/2010/main" val="100293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1261510"/>
            <a:ext cx="14836878" cy="1237752"/>
          </a:xfrm>
        </p:spPr>
        <p:txBody>
          <a:bodyPr>
            <a:noAutofit/>
          </a:bodyPr>
          <a:lstStyle/>
          <a:p>
            <a:r>
              <a:rPr lang="es-CO" sz="5400" b="0" dirty="0"/>
              <a:t>RECEPCIÓN DE INFORMACIÓN</a:t>
            </a:r>
            <a:br>
              <a:rPr lang="es-CO" sz="5400" b="0" dirty="0"/>
            </a:br>
            <a:endParaRPr lang="es-CO" sz="54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2860675" y="4734731"/>
            <a:ext cx="19115756" cy="54356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dirty="0"/>
              <a:t>Pueden escribirnos al correo </a:t>
            </a:r>
            <a:r>
              <a:rPr lang="es-CO" dirty="0">
                <a:hlinkClick r:id="rId2"/>
              </a:rPr>
              <a:t>atnciudadano@idu.gov.co</a:t>
            </a:r>
            <a:endParaRPr lang="es-CO" dirty="0"/>
          </a:p>
          <a:p>
            <a:endParaRPr lang="es-CO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CO" dirty="0"/>
              <a:t>Página web: Bogotá te escucha </a:t>
            </a:r>
            <a:r>
              <a:rPr lang="es-CO" dirty="0">
                <a:hlinkClick r:id="rId3"/>
              </a:rPr>
              <a:t>https://bogota.gov.co/sdqs/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576904" cy="139857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6018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96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411153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5406" y="4474028"/>
            <a:ext cx="16611600" cy="4243901"/>
          </a:xfrm>
        </p:spPr>
        <p:txBody>
          <a:bodyPr>
            <a:normAutofit/>
          </a:bodyPr>
          <a:lstStyle/>
          <a:p>
            <a:r>
              <a:rPr lang="es-CO" dirty="0"/>
              <a:t>LOCALIDAD DE LA KENNEDY</a:t>
            </a:r>
          </a:p>
        </p:txBody>
      </p:sp>
    </p:spTree>
    <p:extLst>
      <p:ext uri="{BB962C8B-B14F-4D97-AF65-F5344CB8AC3E}">
        <p14:creationId xmlns:p14="http://schemas.microsoft.com/office/powerpoint/2010/main" val="410316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171313" y="852756"/>
            <a:ext cx="15337810" cy="960945"/>
          </a:xfrm>
        </p:spPr>
        <p:txBody>
          <a:bodyPr>
            <a:normAutofit/>
          </a:bodyPr>
          <a:lstStyle/>
          <a:p>
            <a:r>
              <a:rPr lang="es-CO" sz="4500" b="0" dirty="0"/>
              <a:t>Estado de la malla vial urbana de Bogotá, D.C.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7192990" y="2459896"/>
            <a:ext cx="15693864" cy="2109127"/>
          </a:xfrm>
        </p:spPr>
        <p:txBody>
          <a:bodyPr>
            <a:normAutofit/>
          </a:bodyPr>
          <a:lstStyle/>
          <a:p>
            <a:r>
              <a:rPr lang="es-CO" sz="4500" b="0" dirty="0"/>
              <a:t>Estado por tipo de malla vial de la localidad de Kennedy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171313" y="1648083"/>
            <a:ext cx="15337810" cy="1713704"/>
          </a:xfrm>
        </p:spPr>
        <p:txBody>
          <a:bodyPr>
            <a:noAutofit/>
          </a:bodyPr>
          <a:lstStyle/>
          <a:p>
            <a:r>
              <a:rPr lang="es-CO" sz="4500" b="0" dirty="0"/>
              <a:t>Extensión y estado de la malla vial de la localidad de Kennedy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78923" y="4471028"/>
            <a:ext cx="15337810" cy="1298575"/>
          </a:xfrm>
        </p:spPr>
        <p:txBody>
          <a:bodyPr>
            <a:normAutofit/>
          </a:bodyPr>
          <a:lstStyle/>
          <a:p>
            <a:r>
              <a:rPr lang="es-CO" sz="4500" b="0" dirty="0"/>
              <a:t>Estado inspección visual</a:t>
            </a:r>
          </a:p>
        </p:txBody>
      </p:sp>
      <p:sp>
        <p:nvSpPr>
          <p:cNvPr id="1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335569" y="5765866"/>
            <a:ext cx="15337810" cy="1298575"/>
          </a:xfrm>
        </p:spPr>
        <p:txBody>
          <a:bodyPr>
            <a:normAutofit/>
          </a:bodyPr>
          <a:lstStyle/>
          <a:p>
            <a:r>
              <a:rPr lang="es-CO" sz="4500" b="0" dirty="0"/>
              <a:t>Notas técnicas</a:t>
            </a:r>
          </a:p>
        </p:txBody>
      </p:sp>
      <p:sp>
        <p:nvSpPr>
          <p:cNvPr id="12" name="Elipse 11"/>
          <p:cNvSpPr/>
          <p:nvPr/>
        </p:nvSpPr>
        <p:spPr>
          <a:xfrm>
            <a:off x="5777955" y="2910593"/>
            <a:ext cx="1244026" cy="1207732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3</a:t>
            </a:r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78923" y="8521012"/>
            <a:ext cx="16223946" cy="1298575"/>
          </a:xfrm>
        </p:spPr>
        <p:txBody>
          <a:bodyPr>
            <a:noAutofit/>
          </a:bodyPr>
          <a:lstStyle/>
          <a:p>
            <a:r>
              <a:rPr lang="es-MX" sz="4500" b="0" dirty="0"/>
              <a:t>Proyectos en etapa de Factibilidad, Estudios y Diseños en la localidad año 2020</a:t>
            </a:r>
            <a:endParaRPr lang="es-CO" sz="4500" b="0" dirty="0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192990" y="6912803"/>
            <a:ext cx="15934406" cy="1298575"/>
          </a:xfrm>
        </p:spPr>
        <p:txBody>
          <a:bodyPr>
            <a:normAutofit/>
          </a:bodyPr>
          <a:lstStyle/>
          <a:p>
            <a:r>
              <a:rPr lang="es-CO" sz="4500" b="0" dirty="0"/>
              <a:t>Contrato de construcción en la localidad en el año 2020</a:t>
            </a:r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78923" y="10970430"/>
            <a:ext cx="12276414" cy="1298575"/>
          </a:xfrm>
        </p:spPr>
        <p:txBody>
          <a:bodyPr>
            <a:normAutofit/>
          </a:bodyPr>
          <a:lstStyle/>
          <a:p>
            <a:r>
              <a:rPr lang="es-CO" sz="4500" b="0" dirty="0"/>
              <a:t>Programa Obra Por tu Lugar</a:t>
            </a:r>
          </a:p>
        </p:txBody>
      </p:sp>
      <p:sp>
        <p:nvSpPr>
          <p:cNvPr id="21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91583" y="9777494"/>
            <a:ext cx="12276414" cy="1298575"/>
          </a:xfrm>
        </p:spPr>
        <p:txBody>
          <a:bodyPr>
            <a:normAutofit/>
          </a:bodyPr>
          <a:lstStyle/>
          <a:p>
            <a:r>
              <a:rPr lang="es-CO" sz="4500" b="0" dirty="0"/>
              <a:t>Contratos de conservación en la localidad año 2020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78923" y="12143087"/>
            <a:ext cx="12276414" cy="1298575"/>
          </a:xfrm>
        </p:spPr>
        <p:txBody>
          <a:bodyPr>
            <a:normAutofit/>
          </a:bodyPr>
          <a:lstStyle/>
          <a:p>
            <a:r>
              <a:rPr lang="es-CO" sz="4500" b="0" dirty="0"/>
              <a:t>Recepción de información</a:t>
            </a:r>
          </a:p>
        </p:txBody>
      </p:sp>
      <p:sp>
        <p:nvSpPr>
          <p:cNvPr id="25" name="Elipse 24"/>
          <p:cNvSpPr/>
          <p:nvPr/>
        </p:nvSpPr>
        <p:spPr>
          <a:xfrm>
            <a:off x="5813724" y="1614792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5792047" y="349662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1</a:t>
            </a:r>
          </a:p>
        </p:txBody>
      </p:sp>
      <p:sp>
        <p:nvSpPr>
          <p:cNvPr id="27" name="Elipse 26"/>
          <p:cNvSpPr/>
          <p:nvPr/>
        </p:nvSpPr>
        <p:spPr>
          <a:xfrm>
            <a:off x="5723560" y="4143646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4</a:t>
            </a:r>
          </a:p>
        </p:txBody>
      </p:sp>
      <p:sp>
        <p:nvSpPr>
          <p:cNvPr id="28" name="Elipse 27"/>
          <p:cNvSpPr/>
          <p:nvPr/>
        </p:nvSpPr>
        <p:spPr>
          <a:xfrm>
            <a:off x="5835656" y="5467388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5</a:t>
            </a:r>
          </a:p>
        </p:txBody>
      </p:sp>
      <p:sp>
        <p:nvSpPr>
          <p:cNvPr id="29" name="Elipse 28"/>
          <p:cNvSpPr/>
          <p:nvPr/>
        </p:nvSpPr>
        <p:spPr>
          <a:xfrm>
            <a:off x="5792047" y="6829653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6</a:t>
            </a:r>
          </a:p>
        </p:txBody>
      </p:sp>
      <p:sp>
        <p:nvSpPr>
          <p:cNvPr id="30" name="Elipse 29"/>
          <p:cNvSpPr/>
          <p:nvPr/>
        </p:nvSpPr>
        <p:spPr>
          <a:xfrm>
            <a:off x="5838388" y="831642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7</a:t>
            </a:r>
          </a:p>
        </p:txBody>
      </p:sp>
      <p:sp>
        <p:nvSpPr>
          <p:cNvPr id="31" name="Elipse 30"/>
          <p:cNvSpPr/>
          <p:nvPr/>
        </p:nvSpPr>
        <p:spPr>
          <a:xfrm>
            <a:off x="5792046" y="9644649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8</a:t>
            </a:r>
          </a:p>
        </p:txBody>
      </p:sp>
      <p:sp>
        <p:nvSpPr>
          <p:cNvPr id="32" name="Elipse 31"/>
          <p:cNvSpPr/>
          <p:nvPr/>
        </p:nvSpPr>
        <p:spPr>
          <a:xfrm>
            <a:off x="5813724" y="10993712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9</a:t>
            </a:r>
          </a:p>
        </p:txBody>
      </p:sp>
      <p:sp>
        <p:nvSpPr>
          <p:cNvPr id="33" name="Elipse 32"/>
          <p:cNvSpPr/>
          <p:nvPr/>
        </p:nvSpPr>
        <p:spPr>
          <a:xfrm>
            <a:off x="5766986" y="12319647"/>
            <a:ext cx="1511937" cy="118493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7674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870449"/>
            <a:ext cx="20648254" cy="1237752"/>
          </a:xfrm>
        </p:spPr>
        <p:txBody>
          <a:bodyPr>
            <a:normAutofit/>
          </a:bodyPr>
          <a:lstStyle/>
          <a:p>
            <a:r>
              <a:rPr lang="es-CO" sz="5400" dirty="0"/>
              <a:t>ESTADO DE LA MALLA VIAL URBANA BOGOTÁ, D.C.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2582192" y="2390053"/>
            <a:ext cx="17316637" cy="726781"/>
          </a:xfrm>
        </p:spPr>
        <p:txBody>
          <a:bodyPr/>
          <a:lstStyle/>
          <a:p>
            <a:r>
              <a:rPr lang="es-CO" dirty="0"/>
              <a:t> 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A7E494-8431-418E-B29E-B93AF6F3AC92}"/>
              </a:ext>
            </a:extLst>
          </p:cNvPr>
          <p:cNvSpPr txBox="1"/>
          <p:nvPr/>
        </p:nvSpPr>
        <p:spPr>
          <a:xfrm>
            <a:off x="5763986" y="11795317"/>
            <a:ext cx="13508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https://www.idu.gov.co/page/siipviales/innovacion/portafolio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4" y="2138535"/>
            <a:ext cx="19068597" cy="96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870449"/>
            <a:ext cx="20648254" cy="1237752"/>
          </a:xfrm>
        </p:spPr>
        <p:txBody>
          <a:bodyPr>
            <a:noAutofit/>
          </a:bodyPr>
          <a:lstStyle/>
          <a:p>
            <a:r>
              <a:rPr lang="es-CO" sz="5400" dirty="0"/>
              <a:t>EXTENSIÓN Y ESTADO DE LA MALLA VIAL LOCALIDAD DE KENNEDY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2582192" y="2390053"/>
            <a:ext cx="17316637" cy="651583"/>
          </a:xfrm>
        </p:spPr>
        <p:txBody>
          <a:bodyPr>
            <a:normAutofit lnSpcReduction="10000"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A7E494-8431-418E-B29E-B93AF6F3AC92}"/>
              </a:ext>
            </a:extLst>
          </p:cNvPr>
          <p:cNvSpPr txBox="1"/>
          <p:nvPr/>
        </p:nvSpPr>
        <p:spPr>
          <a:xfrm>
            <a:off x="5196833" y="10278280"/>
            <a:ext cx="13508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https://www.idu.gov.co/page/siipviales/innovacion/portafolio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072702-B341-4051-9FCF-DEB1BC7ED3EB}"/>
              </a:ext>
            </a:extLst>
          </p:cNvPr>
          <p:cNvSpPr txBox="1"/>
          <p:nvPr/>
        </p:nvSpPr>
        <p:spPr>
          <a:xfrm>
            <a:off x="279163" y="2531768"/>
            <a:ext cx="638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020E4F-5A56-4D22-B403-D76931CC3B85}"/>
              </a:ext>
            </a:extLst>
          </p:cNvPr>
          <p:cNvSpPr txBox="1"/>
          <p:nvPr/>
        </p:nvSpPr>
        <p:spPr>
          <a:xfrm>
            <a:off x="6674624" y="6064487"/>
            <a:ext cx="1145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EXTENSIÓN CON ESTADO O DIAGNÓSTICO (KM-CARRIL)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734" y="6869632"/>
            <a:ext cx="15571029" cy="296790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38625"/>
              </p:ext>
            </p:extLst>
          </p:nvPr>
        </p:nvGraphicFramePr>
        <p:xfrm>
          <a:off x="4165734" y="3810139"/>
          <a:ext cx="16476732" cy="1482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1211">
                  <a:extLst>
                    <a:ext uri="{9D8B030D-6E8A-4147-A177-3AD203B41FA5}">
                      <a16:colId xmlns:a16="http://schemas.microsoft.com/office/drawing/2014/main" val="2391000963"/>
                    </a:ext>
                  </a:extLst>
                </a:gridCol>
                <a:gridCol w="2581211">
                  <a:extLst>
                    <a:ext uri="{9D8B030D-6E8A-4147-A177-3AD203B41FA5}">
                      <a16:colId xmlns:a16="http://schemas.microsoft.com/office/drawing/2014/main" val="1351011703"/>
                    </a:ext>
                  </a:extLst>
                </a:gridCol>
                <a:gridCol w="4060662">
                  <a:extLst>
                    <a:ext uri="{9D8B030D-6E8A-4147-A177-3AD203B41FA5}">
                      <a16:colId xmlns:a16="http://schemas.microsoft.com/office/drawing/2014/main" val="3894141728"/>
                    </a:ext>
                  </a:extLst>
                </a:gridCol>
                <a:gridCol w="3400147">
                  <a:extLst>
                    <a:ext uri="{9D8B030D-6E8A-4147-A177-3AD203B41FA5}">
                      <a16:colId xmlns:a16="http://schemas.microsoft.com/office/drawing/2014/main" val="3959747895"/>
                    </a:ext>
                  </a:extLst>
                </a:gridCol>
                <a:gridCol w="3853501">
                  <a:extLst>
                    <a:ext uri="{9D8B030D-6E8A-4147-A177-3AD203B41FA5}">
                      <a16:colId xmlns:a16="http://schemas.microsoft.com/office/drawing/2014/main" val="1974510805"/>
                    </a:ext>
                  </a:extLst>
                </a:gridCol>
              </a:tblGrid>
              <a:tr h="669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Troncal</a:t>
                      </a:r>
                      <a:endParaRPr lang="es-CO" sz="4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Arterial</a:t>
                      </a:r>
                      <a:endParaRPr lang="es-CO" sz="4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Intermedia</a:t>
                      </a:r>
                      <a:endParaRPr lang="es-CO" sz="4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Local</a:t>
                      </a:r>
                      <a:endParaRPr lang="es-CO" sz="4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CO" sz="4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2401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4800" u="none" strike="noStrike" dirty="0">
                          <a:effectLst/>
                        </a:rPr>
                        <a:t>85,24</a:t>
                      </a:r>
                      <a:endParaRPr lang="es-CO" sz="48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800" u="none" strike="noStrike" dirty="0">
                          <a:effectLst/>
                        </a:rPr>
                        <a:t>237,80</a:t>
                      </a:r>
                      <a:endParaRPr lang="es-CO" sz="48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800" u="none" strike="noStrike" dirty="0">
                          <a:effectLst/>
                        </a:rPr>
                        <a:t>319,96</a:t>
                      </a:r>
                      <a:endParaRPr lang="es-CO" sz="48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800" u="none" strike="noStrike" dirty="0">
                          <a:effectLst/>
                        </a:rPr>
                        <a:t>889,63</a:t>
                      </a:r>
                      <a:endParaRPr lang="es-CO" sz="48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800" u="none" strike="noStrike" dirty="0">
                          <a:effectLst/>
                        </a:rPr>
                        <a:t>1.532,63</a:t>
                      </a:r>
                      <a:endParaRPr lang="es-CO" sz="48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6588421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7C020E4F-5A56-4D22-B403-D76931CC3B85}"/>
              </a:ext>
            </a:extLst>
          </p:cNvPr>
          <p:cNvSpPr txBox="1"/>
          <p:nvPr/>
        </p:nvSpPr>
        <p:spPr>
          <a:xfrm>
            <a:off x="9146627" y="2788074"/>
            <a:ext cx="560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EXTENSIÓN DE LA MALLA VIAL</a:t>
            </a:r>
          </a:p>
        </p:txBody>
      </p:sp>
    </p:spTree>
    <p:extLst>
      <p:ext uri="{BB962C8B-B14F-4D97-AF65-F5344CB8AC3E}">
        <p14:creationId xmlns:p14="http://schemas.microsoft.com/office/powerpoint/2010/main" val="351587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4" y="635396"/>
            <a:ext cx="18627725" cy="1742122"/>
          </a:xfrm>
        </p:spPr>
        <p:txBody>
          <a:bodyPr>
            <a:normAutofit/>
          </a:bodyPr>
          <a:lstStyle/>
          <a:p>
            <a:r>
              <a:rPr lang="es-CO" sz="5400" dirty="0"/>
              <a:t>ESTADO POR TIPO DE MALLA VIAL - LOCALIDAD DE KENNEDY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BE1E4-DA5F-4076-9854-7F3D5024F0B2}"/>
              </a:ext>
            </a:extLst>
          </p:cNvPr>
          <p:cNvSpPr txBox="1"/>
          <p:nvPr/>
        </p:nvSpPr>
        <p:spPr>
          <a:xfrm>
            <a:off x="3056616" y="3265712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TRONCAL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B048CC-C9F1-4071-A5F7-D4BD10BA1185}"/>
              </a:ext>
            </a:extLst>
          </p:cNvPr>
          <p:cNvSpPr txBox="1"/>
          <p:nvPr/>
        </p:nvSpPr>
        <p:spPr>
          <a:xfrm>
            <a:off x="12306187" y="3282029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ARTERIAL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3952450"/>
            <a:ext cx="8949306" cy="71729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b="6267"/>
          <a:stretch/>
        </p:blipFill>
        <p:spPr>
          <a:xfrm>
            <a:off x="12306187" y="3952449"/>
            <a:ext cx="9527901" cy="73771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357672" y="11346158"/>
            <a:ext cx="12188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solidFill>
                  <a:srgbClr val="808080"/>
                </a:solidFill>
                <a:latin typeface="Gill Sans MT"/>
              </a:rPr>
              <a:t>Fuente: Sistema de información geográfica –SIGIDU-. Diciembre 31 de 2020.</a:t>
            </a:r>
            <a:endParaRPr lang="es-MX" sz="2400" dirty="0"/>
          </a:p>
          <a:p>
            <a:pPr algn="ctr"/>
            <a:r>
              <a:rPr lang="es-MX" dirty="0">
                <a:solidFill>
                  <a:srgbClr val="808080"/>
                </a:solidFill>
                <a:latin typeface="Gill Sans MT"/>
              </a:rPr>
              <a:t>Las cifras presentadas en la gráfica pueden diferir de las fuentes originales de los datos por efecto de redondeo.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9195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577682"/>
            <a:ext cx="18546082" cy="1742122"/>
          </a:xfrm>
        </p:spPr>
        <p:txBody>
          <a:bodyPr>
            <a:normAutofit/>
          </a:bodyPr>
          <a:lstStyle/>
          <a:p>
            <a:r>
              <a:rPr lang="es-CO" sz="5400" dirty="0"/>
              <a:t>ESTADO POR TIPO DE MALLA VIAL - LOCALIDAD LA CANDELARIA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BE1E4-DA5F-4076-9854-7F3D5024F0B2}"/>
              </a:ext>
            </a:extLst>
          </p:cNvPr>
          <p:cNvSpPr txBox="1"/>
          <p:nvPr/>
        </p:nvSpPr>
        <p:spPr>
          <a:xfrm>
            <a:off x="2860674" y="3265714"/>
            <a:ext cx="354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INTERMEDIA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B048CC-C9F1-4071-A5F7-D4BD10BA1185}"/>
              </a:ext>
            </a:extLst>
          </p:cNvPr>
          <p:cNvSpPr txBox="1"/>
          <p:nvPr/>
        </p:nvSpPr>
        <p:spPr>
          <a:xfrm>
            <a:off x="12663260" y="3265714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LOCAL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675" y="3967834"/>
            <a:ext cx="9664106" cy="70272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3261" y="4012855"/>
            <a:ext cx="7342028" cy="145624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8987" y="5569914"/>
            <a:ext cx="9174831" cy="5425188"/>
          </a:xfrm>
          <a:prstGeom prst="rect">
            <a:avLst/>
          </a:prstGeom>
        </p:spPr>
      </p:pic>
      <p:sp>
        <p:nvSpPr>
          <p:cNvPr id="16" name="TextBox 37">
            <a:extLst>
              <a:ext uri="{FF2B5EF4-FFF2-40B4-BE49-F238E27FC236}">
                <a16:creationId xmlns:a16="http://schemas.microsoft.com/office/drawing/2014/main" id="{00000000-0008-0000-0300-000041000000}"/>
              </a:ext>
            </a:extLst>
          </p:cNvPr>
          <p:cNvSpPr txBox="1"/>
          <p:nvPr/>
        </p:nvSpPr>
        <p:spPr>
          <a:xfrm>
            <a:off x="12973600" y="10592932"/>
            <a:ext cx="5938867" cy="80434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12DA085-7AAB-497D-8D67-C23516C76BE3}" type="TxLink">
              <a:rPr lang="en-US" sz="24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"/>
              </a:rPr>
              <a:pPr algn="ctr"/>
              <a:t>8  Kennedy</a:t>
            </a:fld>
            <a:endParaRPr lang="en-US" sz="4400" b="1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188A4353-B094-B142-9673-9D0ABFDFE54C}"/>
              </a:ext>
            </a:extLst>
          </p:cNvPr>
          <p:cNvSpPr/>
          <p:nvPr/>
        </p:nvSpPr>
        <p:spPr>
          <a:xfrm>
            <a:off x="6440981" y="11397271"/>
            <a:ext cx="11810625" cy="1290881"/>
          </a:xfrm>
          <a:prstGeom prst="rect">
            <a:avLst/>
          </a:prstGeom>
          <a:solidFill>
            <a:schemeClr val="bg1"/>
          </a:solidFill>
        </p:spPr>
        <p:txBody>
          <a:bodyPr lIns="90000" tIns="45000" rIns="90000" bIns="450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dirty="0">
                <a:solidFill>
                  <a:srgbClr val="808080"/>
                </a:solidFill>
                <a:latin typeface="Gill Sans MT"/>
              </a:rPr>
              <a:t>Fuente: Sistema de información geográfica –SIGIDU-. Diciembre 31 de 2020.</a:t>
            </a:r>
            <a:endParaRPr sz="2200" dirty="0"/>
          </a:p>
          <a:p>
            <a:pPr algn="ctr"/>
            <a:r>
              <a:rPr lang="es-CO" sz="2200" dirty="0">
                <a:solidFill>
                  <a:srgbClr val="808080"/>
                </a:solidFill>
                <a:latin typeface="Gill Sans MT"/>
              </a:rPr>
              <a:t>Las cifras presentadas en la gráfica pueden diferir de las fuentes originales de los datos por efecto de redondeo</a:t>
            </a:r>
            <a:r>
              <a:rPr lang="es-CO" sz="900" dirty="0">
                <a:solidFill>
                  <a:srgbClr val="808080"/>
                </a:solidFill>
                <a:latin typeface="Gill Sans MT"/>
              </a:rPr>
              <a:t>.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46507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400" dirty="0"/>
              <a:t>ESTADO - INSPECCIÓN VISUAL KENNEDY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3660774" y="4904653"/>
            <a:ext cx="17316637" cy="4283209"/>
          </a:xfrm>
        </p:spPr>
        <p:txBody>
          <a:bodyPr/>
          <a:lstStyle/>
          <a:p>
            <a:r>
              <a:rPr lang="es-CO" dirty="0"/>
              <a:t> 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000000-0008-0000-0300-00002000000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IMAGEN5" spid="_x0000_s34102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105" y="2138535"/>
            <a:ext cx="14245295" cy="975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26D9F395-F19D-4F45-B8F4-1A3A03F77937}"/>
              </a:ext>
            </a:extLst>
          </p:cNvPr>
          <p:cNvSpPr/>
          <p:nvPr/>
        </p:nvSpPr>
        <p:spPr>
          <a:xfrm>
            <a:off x="5854277" y="11953980"/>
            <a:ext cx="11843276" cy="413555"/>
          </a:xfrm>
          <a:prstGeom prst="rect">
            <a:avLst/>
          </a:prstGeom>
        </p:spPr>
        <p:txBody>
          <a:bodyPr lIns="90000" tIns="45000" rIns="90000" bIns="450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dirty="0">
                <a:solidFill>
                  <a:srgbClr val="808080"/>
                </a:solidFill>
                <a:latin typeface="Gill Sans MT"/>
              </a:rPr>
              <a:t>Fuente: Sistema de información geográfica –SIGIDU-. Diciembre 31 de 2020.</a:t>
            </a:r>
            <a:endParaRPr sz="2500" dirty="0"/>
          </a:p>
          <a:p>
            <a:pPr algn="ctr"/>
            <a:r>
              <a:rPr lang="es-CO" sz="2500" dirty="0">
                <a:solidFill>
                  <a:srgbClr val="808080"/>
                </a:solidFill>
                <a:latin typeface="Gill Sans MT"/>
              </a:rPr>
              <a:t>Las cifras presentadas en la gráfica pueden diferir de las fuentes originales de los datos por</a:t>
            </a:r>
            <a:r>
              <a:rPr lang="es-CO" sz="2500" baseline="0" dirty="0">
                <a:solidFill>
                  <a:srgbClr val="808080"/>
                </a:solidFill>
                <a:latin typeface="Gill Sans MT"/>
              </a:rPr>
              <a:t> </a:t>
            </a:r>
            <a:r>
              <a:rPr lang="es-CO" sz="2500" dirty="0">
                <a:solidFill>
                  <a:srgbClr val="808080"/>
                </a:solidFill>
                <a:latin typeface="Gill Sans MT"/>
              </a:rPr>
              <a:t>efecto de redondeo.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18162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400" dirty="0"/>
              <a:t>NOTAS TÉCNICAS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3660774" y="4904653"/>
            <a:ext cx="17316637" cy="4283209"/>
          </a:xfrm>
        </p:spPr>
        <p:txBody>
          <a:bodyPr/>
          <a:lstStyle/>
          <a:p>
            <a:r>
              <a:rPr lang="es-CO" dirty="0"/>
              <a:t> 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56" y="2400301"/>
            <a:ext cx="17858655" cy="92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48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3078</TotalTime>
  <Words>1696</Words>
  <Application>Microsoft Office PowerPoint</Application>
  <PresentationFormat>Personalizado</PresentationFormat>
  <Paragraphs>265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Wingdings</vt:lpstr>
      <vt:lpstr>Tema de Office</vt:lpstr>
      <vt:lpstr>Diseño personalizado</vt:lpstr>
      <vt:lpstr>1_Diseño personalizado</vt:lpstr>
      <vt:lpstr>2_Diseño personalizado</vt:lpstr>
      <vt:lpstr>DIAGNÓSTICO DE LA MALLA VIAL, POYECTOS Y CONTRATOS IDU AÑO 2020</vt:lpstr>
      <vt:lpstr>LOCALIDAD DE LA KENNEDY</vt:lpstr>
      <vt:lpstr>Presentación de PowerPoint</vt:lpstr>
      <vt:lpstr>ESTADO DE LA MALLA VIAL URBANA BOGOTÁ, D.C.</vt:lpstr>
      <vt:lpstr>EXTENSIÓN Y ESTADO DE LA MALLA VIAL LOCALIDAD DE KENNEDY</vt:lpstr>
      <vt:lpstr>ESTADO POR TIPO DE MALLA VIAL - LOCALIDAD DE KENNEDY</vt:lpstr>
      <vt:lpstr>ESTADO POR TIPO DE MALLA VIAL - LOCALIDAD LA CANDELARIA</vt:lpstr>
      <vt:lpstr>ESTADO - INSPECCIÓN VISUAL KENNEDY</vt:lpstr>
      <vt:lpstr>NOTAS TÉCNICAS</vt:lpstr>
      <vt:lpstr>CONTRATOS DE CONSTRUCCIÓN EN LA LOCALIDAD AÑO 2020</vt:lpstr>
      <vt:lpstr>PROYECTOS EN ETAPA DE FACTIBILIDAD, ESTUDIOS Y DISEÑOS EN LA LOCALIDAD AÑO 2020</vt:lpstr>
      <vt:lpstr>CONTRATOS DE CONSERVACIÓN EN LA LOCALIDAD AÑO 2020</vt:lpstr>
      <vt:lpstr>PROGRAMA OBRA POR TU LUGAR</vt:lpstr>
      <vt:lpstr>RECEPCIÓN DE INFORMACIÓN 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carolina lopez sanchez</dc:creator>
  <cp:lastModifiedBy>Carolina Vargas</cp:lastModifiedBy>
  <cp:revision>137</cp:revision>
  <dcterms:created xsi:type="dcterms:W3CDTF">2020-08-19T17:52:35Z</dcterms:created>
  <dcterms:modified xsi:type="dcterms:W3CDTF">2021-08-05T14:07:28Z</dcterms:modified>
</cp:coreProperties>
</file>