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9" r:id="rId4"/>
    <p:sldId id="258" r:id="rId5"/>
    <p:sldId id="259" r:id="rId6"/>
    <p:sldId id="29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24384000" cy="13716000"/>
  <p:notesSz cx="6858000" cy="9144000"/>
  <p:embeddedFontLst>
    <p:embeddedFont>
      <p:font typeface="Arial Black" panose="020B0A04020102020204" pitchFamily="34" charset="0"/>
      <p:bold r:id="rId36"/>
    </p:embeddedFont>
    <p:embeddedFont>
      <p:font typeface="Arial Rounded MT Bold" panose="020F070403050403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Helvetica Neue Light" panose="020B0604020202020204" charset="0"/>
      <p:regular r:id="rId50"/>
      <p:bold r:id="rId51"/>
      <p:italic r:id="rId52"/>
      <p:boldItalic r:id="rId53"/>
    </p:embeddedFont>
    <p:embeddedFont>
      <p:font typeface="Merriweather Sans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9sgU03JBA/DBW4vCHGxPxkoud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70DC3D-F3B7-4570-8B57-AF5F8FAEDCB6}">
  <a:tblStyle styleId="{5870DC3D-F3B7-4570-8B57-AF5F8FAEDCB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3926968-4A60-4690-AA96-969A25E448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9885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319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b8e0f8bef_0_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gdb8e0f8be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11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772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683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b8e0f8bef_4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db8e0f8bef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940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016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7239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592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3606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32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f2d556fcc_7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df2d556fcc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67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b8e0f8b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db8e0f8b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590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f2d556fcc_7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gdf2d556fcc_7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970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df2d556fcc_7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df2d556fcc_7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365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f2d556fcc_7_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df2d556fcc_7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4136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5075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c425c8734_5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dc425c873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201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dc425c8734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gdc425c8734_5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872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5140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353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0238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951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437e42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437e42b0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09" name="Google Shape;50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0987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20" name="Google Shape;52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2534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31" name="Google Shape;53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8591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635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96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997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937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85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c1e801e41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dc1e801e4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200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9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" name="Google Shape;87;p2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9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90" name="Google Shape;90;p29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91" name="Google Shape;91;p2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2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Google Shape;93;p29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7" name="Google Shape;97;p3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1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03" name="Google Shape;103;p3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1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31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2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2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" name="Google Shape;111;p32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3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33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3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24" name="Google Shape;124;p3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25" name="Google Shape;125;p3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3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6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7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b8e0f8bef_0_80"/>
          <p:cNvSpPr txBox="1">
            <a:spLocks noGrp="1"/>
          </p:cNvSpPr>
          <p:nvPr>
            <p:ph type="ctrTitle"/>
          </p:nvPr>
        </p:nvSpPr>
        <p:spPr>
          <a:xfrm>
            <a:off x="1828804" y="2244727"/>
            <a:ext cx="207264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13"/>
              <a:buFont typeface="Calibri"/>
              <a:buNone/>
              <a:defRPr sz="96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db8e0f8bef_0_80"/>
          <p:cNvSpPr txBox="1">
            <a:spLocks noGrp="1"/>
          </p:cNvSpPr>
          <p:nvPr>
            <p:ph type="subTitle" idx="1"/>
          </p:nvPr>
        </p:nvSpPr>
        <p:spPr>
          <a:xfrm>
            <a:off x="3048007" y="7204078"/>
            <a:ext cx="18288300" cy="3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602"/>
              </a:spcBef>
              <a:spcAft>
                <a:spcPts val="0"/>
              </a:spcAft>
              <a:buClr>
                <a:schemeClr val="dk1"/>
              </a:buClr>
              <a:buSzPts val="3845"/>
              <a:buNone/>
              <a:defRPr sz="3845"/>
            </a:lvl1pPr>
            <a:lvl2pPr lvl="1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3205"/>
              <a:buNone/>
              <a:defRPr sz="3205"/>
            </a:lvl2pPr>
            <a:lvl3pPr lvl="2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884"/>
              <a:buNone/>
              <a:defRPr sz="2884"/>
            </a:lvl3pPr>
            <a:lvl4pPr lvl="3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4pPr>
            <a:lvl5pPr lvl="4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5pPr>
            <a:lvl6pPr lvl="5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6pPr>
            <a:lvl7pPr lvl="6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7pPr>
            <a:lvl8pPr lvl="7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8pPr>
            <a:lvl9pPr lvl="8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9pPr>
          </a:lstStyle>
          <a:p>
            <a:endParaRPr/>
          </a:p>
        </p:txBody>
      </p:sp>
      <p:sp>
        <p:nvSpPr>
          <p:cNvPr id="26" name="Google Shape;26;gdb8e0f8bef_0_80"/>
          <p:cNvSpPr txBox="1">
            <a:spLocks noGrp="1"/>
          </p:cNvSpPr>
          <p:nvPr>
            <p:ph type="dt" idx="10"/>
          </p:nvPr>
        </p:nvSpPr>
        <p:spPr>
          <a:xfrm>
            <a:off x="1676402" y="12712705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db8e0f8bef_0_80"/>
          <p:cNvSpPr txBox="1">
            <a:spLocks noGrp="1"/>
          </p:cNvSpPr>
          <p:nvPr>
            <p:ph type="ftr" idx="11"/>
          </p:nvPr>
        </p:nvSpPr>
        <p:spPr>
          <a:xfrm>
            <a:off x="8077212" y="12712705"/>
            <a:ext cx="82293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db8e0f8bef_0_80"/>
          <p:cNvSpPr txBox="1">
            <a:spLocks noGrp="1"/>
          </p:cNvSpPr>
          <p:nvPr>
            <p:ph type="sldNum" idx="12"/>
          </p:nvPr>
        </p:nvSpPr>
        <p:spPr>
          <a:xfrm>
            <a:off x="17221216" y="12712705"/>
            <a:ext cx="548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9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0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1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8" name="Google Shape;148;p41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1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2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43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58" name="Google Shape;158;p4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4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3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3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34" name="Google Shape;34;p23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" name="Google Shape;35;p23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3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23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39" name="Google Shape;39;p23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23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23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44" name="Google Shape;44;p2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51" name="Google Shape;51;p24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52" name="Google Shape;52;p24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24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Google Shape;54;p24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7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70" name="Google Shape;70;p27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71" name="Google Shape;71;p27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2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3" name="Google Shape;73;p27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4" name="Google Shape;74;p27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8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1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1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1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21" descr="Imagen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hyperlink" Target="http://drive.google.com/file/d/1lZd8gWyxcMwA3B-0B5MPy1dzzR1alPVc/view" TargetMode="Externa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Plan_contra_corrupci%C3%B3n" TargetMode="External"/><Relationship Id="rId7" Type="http://schemas.openxmlformats.org/officeDocument/2006/relationships/hyperlink" Target="https://www.movilidadbogota.gov.co/web/portafolio_tramites_y_servicio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uiatramitesyservicios.bogota.gov.co/entidad/secretaria_distrital_de_movilidad/" TargetMode="External"/><Relationship Id="rId5" Type="http://schemas.openxmlformats.org/officeDocument/2006/relationships/hyperlink" Target="https://www.movilidadbogota.gov.co/web/calendario_de_actividades" TargetMode="External"/><Relationship Id="rId4" Type="http://schemas.openxmlformats.org/officeDocument/2006/relationships/hyperlink" Target="https://www.movilidadbogota.gov.co/web/campanas-institucionales-anticorrupcio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sites/default/files/Paginas/08-04-2021/210406_plan_institucional_de_participacion_2021_v_2.0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ovilidadbogota.gov.co/web/sites/default/files/Paginas/27-11-2020/idioma_kichwa.pdf" TargetMode="External"/><Relationship Id="rId5" Type="http://schemas.openxmlformats.org/officeDocument/2006/relationships/hyperlink" Target="https://www.movilidadbogota.gov.co/web/sites/default/files/Paginas/12-11-2020/ninos_ninas_y_adolescentes.xlsx" TargetMode="External"/><Relationship Id="rId4" Type="http://schemas.openxmlformats.org/officeDocument/2006/relationships/hyperlink" Target="https://www.simur.gov.co/portal-simur/datos-del-sector/datos-abierto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agremiacione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ovilidadbogota.gov.co/web/informacion-poblacion-vulnerable" TargetMode="External"/><Relationship Id="rId5" Type="http://schemas.openxmlformats.org/officeDocument/2006/relationships/hyperlink" Target="https://www.movilidadbogota.gov.co/web/centros-locales-de-movilidad" TargetMode="External"/><Relationship Id="rId4" Type="http://schemas.openxmlformats.org/officeDocument/2006/relationships/hyperlink" Target="https://www.movilidadbogota.gov.co/web/transparenci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 l="28422" t="25226" r="36519" b="43704"/>
          <a:stretch/>
        </p:blipFill>
        <p:spPr>
          <a:xfrm>
            <a:off x="0" y="0"/>
            <a:ext cx="13228319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 txBox="1"/>
          <p:nvPr/>
        </p:nvSpPr>
        <p:spPr>
          <a:xfrm>
            <a:off x="15090469" y="2339609"/>
            <a:ext cx="8903388" cy="310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Arial Black"/>
              <a:buNone/>
            </a:pPr>
            <a:r>
              <a:rPr lang="en-US" sz="8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Rendición de Cuentas</a:t>
            </a:r>
            <a:br>
              <a:rPr lang="en-US" sz="8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7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Sector Movilidad</a:t>
            </a:r>
            <a:endParaRPr sz="75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5735300" y="6460575"/>
            <a:ext cx="7448400" cy="10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LOCALIDAD DE </a:t>
            </a:r>
            <a:r>
              <a:rPr lang="en-US" sz="3200" b="1">
                <a:solidFill>
                  <a:srgbClr val="FFFFFF"/>
                </a:solidFill>
              </a:rPr>
              <a:t>TEUSAQUILLO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167;p1"/>
          <p:cNvGrpSpPr/>
          <p:nvPr/>
        </p:nvGrpSpPr>
        <p:grpSpPr>
          <a:xfrm>
            <a:off x="-1" y="-1"/>
            <a:ext cx="13289848" cy="13865313"/>
            <a:chOff x="-1" y="-1"/>
            <a:chExt cx="13289848" cy="13865313"/>
          </a:xfrm>
        </p:grpSpPr>
        <p:pic>
          <p:nvPicPr>
            <p:cNvPr id="168" name="Google Shape;168;p1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21885" y="11092393"/>
              <a:ext cx="4667962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4820317" cy="323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" descr="Imagen"/>
            <p:cNvPicPr preferRelativeResize="0"/>
            <p:nvPr/>
          </p:nvPicPr>
          <p:blipFill rotWithShape="1">
            <a:blip r:embed="rId6">
              <a:alphaModFix/>
            </a:blip>
            <a:srcRect r="18283"/>
            <a:stretch/>
          </p:blipFill>
          <p:spPr>
            <a:xfrm>
              <a:off x="369685" y="10783682"/>
              <a:ext cx="5218316" cy="308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" descr="Imagen"/>
            <p:cNvPicPr preferRelativeResize="0"/>
            <p:nvPr/>
          </p:nvPicPr>
          <p:blipFill rotWithShape="1">
            <a:blip r:embed="rId7">
              <a:alphaModFix/>
            </a:blip>
            <a:srcRect l="12508"/>
            <a:stretch/>
          </p:blipFill>
          <p:spPr>
            <a:xfrm>
              <a:off x="-1" y="621402"/>
              <a:ext cx="1422566" cy="5859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1" descr="Imagen"/>
          <p:cNvPicPr preferRelativeResize="0"/>
          <p:nvPr/>
        </p:nvPicPr>
        <p:blipFill rotWithShape="1">
          <a:blip r:embed="rId6">
            <a:alphaModFix/>
          </a:blip>
          <a:srcRect l="26949" r="44573"/>
          <a:stretch/>
        </p:blipFill>
        <p:spPr>
          <a:xfrm>
            <a:off x="5588001" y="10783682"/>
            <a:ext cx="1818640" cy="308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87047" y="0"/>
            <a:ext cx="4786678" cy="132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db8e0f8bef_0_8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952" y="2371318"/>
            <a:ext cx="2056487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db8e0f8bef_0_86"/>
          <p:cNvSpPr txBox="1"/>
          <p:nvPr/>
        </p:nvSpPr>
        <p:spPr>
          <a:xfrm>
            <a:off x="1630250" y="1252350"/>
            <a:ext cx="150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3.1. SINIESTROS POR ACTOR VIAL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db8e0f8bef_0_8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6453" y="3220813"/>
            <a:ext cx="1781039" cy="16714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7" name="Google Shape;237;gdb8e0f8bef_0_86"/>
          <p:cNvGraphicFramePr/>
          <p:nvPr/>
        </p:nvGraphicFramePr>
        <p:xfrm>
          <a:off x="1981200" y="7219825"/>
          <a:ext cx="7296175" cy="4309025"/>
        </p:xfrm>
        <a:graphic>
          <a:graphicData uri="http://schemas.openxmlformats.org/drawingml/2006/table">
            <a:tbl>
              <a:tblPr>
                <a:noFill/>
                <a:tableStyleId>{F3926968-4A60-4690-AA96-969A25E4489E}</a:tableStyleId>
              </a:tblPr>
              <a:tblGrid>
                <a:gridCol w="250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ACTOR VIAL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FATALES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LESIONADAS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Peaton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Ciclista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Motociclista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175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Pasajero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125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Conductor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460</a:t>
                      </a:r>
                      <a:endParaRPr sz="2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38" name="Google Shape;238;gdb8e0f8bef_0_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53725" y="3454950"/>
            <a:ext cx="12782925" cy="76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/>
          <p:nvPr/>
        </p:nvSpPr>
        <p:spPr>
          <a:xfrm>
            <a:off x="1627904" y="944923"/>
            <a:ext cx="18086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0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3.1. Fatalidad en siniestros de tránsito 2020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6"/>
          <p:cNvSpPr txBox="1"/>
          <p:nvPr/>
        </p:nvSpPr>
        <p:spPr>
          <a:xfrm>
            <a:off x="18499798" y="5052246"/>
            <a:ext cx="5515014" cy="128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5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US" sz="35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Fatalidad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5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Peatón - Motociclistas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1378" y="5486069"/>
            <a:ext cx="1963461" cy="124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73269" y="10234113"/>
            <a:ext cx="1926526" cy="112903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6"/>
          <p:cNvSpPr txBox="1"/>
          <p:nvPr/>
        </p:nvSpPr>
        <p:spPr>
          <a:xfrm>
            <a:off x="18069798" y="6814490"/>
            <a:ext cx="61812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Century Gothic"/>
              <a:buNone/>
            </a:pPr>
            <a:r>
              <a:rPr lang="en-US" sz="35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Fatalidad</a:t>
            </a:r>
            <a:r>
              <a:rPr lang="en-US" sz="35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5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Ciclista - </a:t>
            </a:r>
            <a:r>
              <a:rPr lang="en-US" sz="35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Peatón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"/>
          <p:cNvSpPr txBox="1"/>
          <p:nvPr/>
        </p:nvSpPr>
        <p:spPr>
          <a:xfrm>
            <a:off x="18069798" y="8435316"/>
            <a:ext cx="61812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sz="35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5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Fatalidad</a:t>
            </a:r>
            <a:r>
              <a:rPr lang="en-US" sz="35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5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Motociclista - </a:t>
            </a:r>
            <a:r>
              <a:rPr lang="en-US" sz="35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Peatón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928323"/>
            <a:ext cx="15974021" cy="1157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18006" y="8931360"/>
            <a:ext cx="1056911" cy="11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 descr="Ciclism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61449" y="7410049"/>
            <a:ext cx="1273800" cy="10252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52" name="Google Shape;252;p6"/>
          <p:cNvSpPr txBox="1"/>
          <p:nvPr/>
        </p:nvSpPr>
        <p:spPr>
          <a:xfrm>
            <a:off x="18603198" y="10234116"/>
            <a:ext cx="61812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sz="35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5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Fatalidad</a:t>
            </a:r>
            <a:r>
              <a:rPr lang="en-US" sz="35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Century Gothic"/>
              <a:buNone/>
            </a:pPr>
            <a:r>
              <a:rPr lang="en-US" sz="33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Pasajero - Caída de vehiculo</a:t>
            </a:r>
            <a:r>
              <a:rPr lang="en-US" sz="33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/>
          <p:nvPr/>
        </p:nvSpPr>
        <p:spPr>
          <a:xfrm>
            <a:off x="14563616" y="2723139"/>
            <a:ext cx="77112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MAPA DE CALOR</a:t>
            </a:r>
            <a:endParaRPr sz="60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 Black"/>
              <a:buNone/>
            </a:pPr>
            <a:endParaRPr sz="60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Representación 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de siniestros viales 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Años 2018 – 2020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8700" y="7454470"/>
            <a:ext cx="4201000" cy="246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7050" y="1408575"/>
            <a:ext cx="9010650" cy="116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b8e0f8bef_4_0"/>
          <p:cNvSpPr txBox="1"/>
          <p:nvPr/>
        </p:nvSpPr>
        <p:spPr>
          <a:xfrm>
            <a:off x="0" y="2614492"/>
            <a:ext cx="7560572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3.2. BICICLETA Y PEATÓN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db8e0f8bef_4_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67" y="3476357"/>
            <a:ext cx="1202783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db8e0f8bef_4_0"/>
          <p:cNvSpPr txBox="1"/>
          <p:nvPr/>
        </p:nvSpPr>
        <p:spPr>
          <a:xfrm>
            <a:off x="468601" y="7383639"/>
            <a:ext cx="8109000" cy="3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Apoyo para el funcionamiento de las Ciclorrutas temporales: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US" sz="3600" b="1">
                <a:solidFill>
                  <a:schemeClr val="lt1"/>
                </a:solidFill>
              </a:rPr>
              <a:t>Avenida de las Américas entre Kr 50 y NQS</a:t>
            </a:r>
            <a:endParaRPr sz="3600" b="1">
              <a:solidFill>
                <a:schemeClr val="lt1"/>
              </a:solidFill>
            </a:endParaRPr>
          </a:p>
          <a:p>
            <a:pPr marL="3429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✔"/>
            </a:pPr>
            <a:r>
              <a:rPr lang="en-US" sz="3600" b="1">
                <a:solidFill>
                  <a:schemeClr val="lt1"/>
                </a:solidFill>
              </a:rPr>
              <a:t>Carrera 68 entre Calle 26 y Cl 53 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267" name="Google Shape;267;gdb8e0f8bef_4_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7285" y="2593121"/>
            <a:ext cx="1109145" cy="17645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db8e0f8bef_4_0"/>
          <p:cNvSpPr txBox="1"/>
          <p:nvPr/>
        </p:nvSpPr>
        <p:spPr>
          <a:xfrm>
            <a:off x="9681858" y="11185020"/>
            <a:ext cx="14309401" cy="11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ACB Ciclorruta </a:t>
            </a:r>
            <a:r>
              <a:rPr lang="en-US" sz="3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de Las Américas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Ciempiés </a:t>
            </a:r>
            <a:r>
              <a:rPr lang="en-US" sz="3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Carrera 68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gdb8e0f8bef_4_0"/>
          <p:cNvPicPr preferRelativeResize="0"/>
          <p:nvPr/>
        </p:nvPicPr>
        <p:blipFill rotWithShape="1">
          <a:blip r:embed="rId5">
            <a:alphaModFix/>
          </a:blip>
          <a:srcRect l="5285" t="2372" r="11338"/>
          <a:stretch/>
        </p:blipFill>
        <p:spPr>
          <a:xfrm>
            <a:off x="10963625" y="494197"/>
            <a:ext cx="13027624" cy="1005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/>
          <p:nvPr/>
        </p:nvSpPr>
        <p:spPr>
          <a:xfrm>
            <a:off x="1591300" y="883298"/>
            <a:ext cx="1192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000"/>
              <a:buFont typeface="Arial Black"/>
              <a:buNone/>
            </a:pPr>
            <a:r>
              <a:rPr lang="en-US" sz="6000" b="1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 BICICLETA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8"/>
          <p:cNvSpPr txBox="1"/>
          <p:nvPr/>
        </p:nvSpPr>
        <p:spPr>
          <a:xfrm>
            <a:off x="2249005" y="3321846"/>
            <a:ext cx="7428593" cy="5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CICLORUTA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8"/>
          <p:cNvSpPr txBox="1"/>
          <p:nvPr/>
        </p:nvSpPr>
        <p:spPr>
          <a:xfrm>
            <a:off x="2300852" y="3646196"/>
            <a:ext cx="38985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47,5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kilómetros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301" y="3246294"/>
            <a:ext cx="1414857" cy="19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8"/>
          <p:cNvSpPr txBox="1"/>
          <p:nvPr/>
        </p:nvSpPr>
        <p:spPr>
          <a:xfrm>
            <a:off x="2248999" y="4359400"/>
            <a:ext cx="44364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8,13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%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592" y="7097148"/>
            <a:ext cx="1986669" cy="186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8"/>
          <p:cNvSpPr txBox="1"/>
          <p:nvPr/>
        </p:nvSpPr>
        <p:spPr>
          <a:xfrm>
            <a:off x="2446351" y="6788351"/>
            <a:ext cx="7428593" cy="113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REGISTRADAS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8"/>
          <p:cNvSpPr txBox="1"/>
          <p:nvPr/>
        </p:nvSpPr>
        <p:spPr>
          <a:xfrm>
            <a:off x="2467955" y="7922511"/>
            <a:ext cx="3898500" cy="13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343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vehículos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592" y="10984008"/>
            <a:ext cx="3670714" cy="158780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8"/>
          <p:cNvSpPr txBox="1"/>
          <p:nvPr/>
        </p:nvSpPr>
        <p:spPr>
          <a:xfrm>
            <a:off x="4250141" y="10601998"/>
            <a:ext cx="742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CICLOVÍAS TEMPORALES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8"/>
          <p:cNvSpPr txBox="1"/>
          <p:nvPr/>
        </p:nvSpPr>
        <p:spPr>
          <a:xfrm>
            <a:off x="4271752" y="11299325"/>
            <a:ext cx="5291400" cy="13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,6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kilómetros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%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 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40589" y="9898261"/>
            <a:ext cx="2125157" cy="171236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8"/>
          <p:cNvSpPr txBox="1"/>
          <p:nvPr/>
        </p:nvSpPr>
        <p:spPr>
          <a:xfrm>
            <a:off x="17789356" y="3827271"/>
            <a:ext cx="7428593" cy="764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17810959" y="4524607"/>
            <a:ext cx="5945100" cy="13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19113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viajes en bici/día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2,</a:t>
            </a: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%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viajes / día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8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57227" y="4475877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8"/>
          <p:cNvSpPr txBox="1"/>
          <p:nvPr/>
        </p:nvSpPr>
        <p:spPr>
          <a:xfrm>
            <a:off x="12172159" y="9898261"/>
            <a:ext cx="122079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Noto Sans Symbols"/>
              <a:buChar char="✔"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Cicloparqueaderos públicos con </a:t>
            </a: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317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cupos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Noto Sans Symbols"/>
              <a:buChar char="✔"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Cicloparqueaderos privados con </a:t>
            </a: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656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cupos</a:t>
            </a:r>
            <a:endParaRPr sz="4000" b="0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82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Char char="✔"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US" sz="4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Cicloparqueaderos en TMSA con </a:t>
            </a: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48</a:t>
            </a:r>
            <a:r>
              <a:rPr lang="en-US" sz="4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cupos</a:t>
            </a:r>
            <a:endParaRPr sz="400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8"/>
          <p:cNvSpPr txBox="1"/>
          <p:nvPr/>
        </p:nvSpPr>
        <p:spPr>
          <a:xfrm>
            <a:off x="14933717" y="9197401"/>
            <a:ext cx="7428593" cy="764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8"/>
          <p:cNvSpPr txBox="1"/>
          <p:nvPr/>
        </p:nvSpPr>
        <p:spPr>
          <a:xfrm>
            <a:off x="18887261" y="7720883"/>
            <a:ext cx="1720106" cy="75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791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16568931" y="7026759"/>
            <a:ext cx="6297490" cy="76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USUARIOS REGISTRADOS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5450" y="1012875"/>
            <a:ext cx="8918925" cy="6084275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"/>
          <p:cNvSpPr txBox="1"/>
          <p:nvPr/>
        </p:nvSpPr>
        <p:spPr>
          <a:xfrm>
            <a:off x="1059553" y="2114542"/>
            <a:ext cx="20749949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3.3. ACCIONES SUBDIRECCIÓN DE GESTIÓN EN VIA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553" y="2956467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0"/>
          <p:cNvSpPr txBox="1"/>
          <p:nvPr/>
        </p:nvSpPr>
        <p:spPr>
          <a:xfrm>
            <a:off x="471578" y="9312545"/>
            <a:ext cx="22672201" cy="3591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Coordinación con el sector de movilidad sobre los requerimientos de la localidad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 de concertación con la Alcaldía Local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Visitas técnicas sobre requerimientos de la comunidad y para disminuir congestión y siniestralidad R.A.V.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y apoyo al CLM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Sesiones de la Comisión de Movilidad Local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Sesiones del Consejo Local de la Bicicleta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Participación en el Consejo Local de Gobierno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126" y="3599776"/>
            <a:ext cx="3282899" cy="52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06775" y="5019463"/>
            <a:ext cx="6536998" cy="367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9175" y="3653050"/>
            <a:ext cx="11014147" cy="550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"/>
          <p:cNvSpPr txBox="1"/>
          <p:nvPr/>
        </p:nvSpPr>
        <p:spPr>
          <a:xfrm>
            <a:off x="1547232" y="1961722"/>
            <a:ext cx="21535501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0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3.5. SEÑALIZACIÓN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232" y="2945458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4">
            <a:alphaModFix/>
          </a:blip>
          <a:srcRect l="10275" r="10804"/>
          <a:stretch/>
        </p:blipFill>
        <p:spPr>
          <a:xfrm>
            <a:off x="12127551" y="3403075"/>
            <a:ext cx="9965323" cy="58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850" y="3436192"/>
            <a:ext cx="10617874" cy="5834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2" name="Google Shape;312;p12"/>
          <p:cNvGraphicFramePr/>
          <p:nvPr/>
        </p:nvGraphicFramePr>
        <p:xfrm>
          <a:off x="1547225" y="9569600"/>
          <a:ext cx="8917525" cy="3586025"/>
        </p:xfrm>
        <a:graphic>
          <a:graphicData uri="http://schemas.openxmlformats.org/drawingml/2006/table">
            <a:tbl>
              <a:tblPr>
                <a:noFill/>
                <a:tableStyleId>{F3926968-4A60-4690-AA96-969A25E4489E}</a:tableStyleId>
              </a:tblPr>
              <a:tblGrid>
                <a:gridCol w="69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ITEM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MAGNITUD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UNIDAD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Implementar medidas integrales de gestión de tránsito pacificación o tráfico calmado 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Realizar mantenimiento a señales verticales de pedestal  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464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UNIDAD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Implementar señales verticales de pedestal 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213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UNIDAD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Intervenir instituciones educativas con señalización de zona escolar en las vías aledañas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Intervenir pasos peatonales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UNIDAD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Demarcar Km - carril en vía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KM/CARRIL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/>
          <p:nvPr/>
        </p:nvSpPr>
        <p:spPr>
          <a:xfrm>
            <a:off x="1424229" y="1882840"/>
            <a:ext cx="21535501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0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3.6. SEMAFORIZACIÓN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232" y="2945458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036" y="6463813"/>
            <a:ext cx="2604639" cy="431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3"/>
          <p:cNvSpPr txBox="1"/>
          <p:nvPr/>
        </p:nvSpPr>
        <p:spPr>
          <a:xfrm>
            <a:off x="1096600" y="4518713"/>
            <a:ext cx="7428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4000"/>
              <a:buFont typeface="Arial Black"/>
              <a:buNone/>
            </a:pPr>
            <a:r>
              <a:rPr lang="en-US" sz="4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n-US" sz="4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n-US" sz="4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IMPLEMENTACIONES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3540" y="4794884"/>
            <a:ext cx="14282125" cy="668082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"/>
          <p:cNvSpPr txBox="1"/>
          <p:nvPr/>
        </p:nvSpPr>
        <p:spPr>
          <a:xfrm>
            <a:off x="1991350" y="1483373"/>
            <a:ext cx="1192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000"/>
              <a:buFont typeface="Arial Black"/>
              <a:buNone/>
            </a:pPr>
            <a:r>
              <a:rPr lang="en-US" sz="6000" b="1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3.7. CONTROL DE TRÁNSITO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9389" y="3698620"/>
            <a:ext cx="5968999" cy="294175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1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1350" y="2314373"/>
            <a:ext cx="1443989" cy="19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850" y="3927225"/>
            <a:ext cx="15887701" cy="7327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0" name="Google Shape;330;p14"/>
          <p:cNvGraphicFramePr/>
          <p:nvPr/>
        </p:nvGraphicFramePr>
        <p:xfrm>
          <a:off x="17576838" y="7148475"/>
          <a:ext cx="6334125" cy="4730850"/>
        </p:xfrm>
        <a:graphic>
          <a:graphicData uri="http://schemas.openxmlformats.org/drawingml/2006/table">
            <a:tbl>
              <a:tblPr>
                <a:noFill/>
                <a:tableStyleId>{F3926968-4A60-4690-AA96-969A25E4489E}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Código infracción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Comparendos por año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C02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13051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16938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17010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25922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1595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C31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2288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2688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2758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4574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5085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H03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2189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2070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1129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C14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1284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1561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2181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1683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2121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C24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1477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1636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1750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C35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1617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1450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G02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2247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C38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1094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1317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B01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C29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2081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Otras Infracciones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4510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5151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6101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7127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5077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25364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31680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37359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47382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22435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 gridSpan="6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Corte 31 de diciembre de 2020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f2d556fcc_7_0"/>
          <p:cNvSpPr txBox="1"/>
          <p:nvPr/>
        </p:nvSpPr>
        <p:spPr>
          <a:xfrm>
            <a:off x="2657475" y="6138587"/>
            <a:ext cx="72345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/>
          </a:p>
        </p:txBody>
      </p:sp>
      <p:pic>
        <p:nvPicPr>
          <p:cNvPr id="336" name="Google Shape;336;gdf2d556fcc_7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0897" y="6279723"/>
            <a:ext cx="1310754" cy="130465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df2d556fcc_7_0"/>
          <p:cNvSpPr txBox="1"/>
          <p:nvPr/>
        </p:nvSpPr>
        <p:spPr>
          <a:xfrm>
            <a:off x="2095345" y="1257291"/>
            <a:ext cx="110205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TEUSAQUILLO</a:t>
            </a:r>
            <a:endParaRPr sz="3900" b="1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38" name="Google Shape;338;gdf2d556fcc_7_0" descr="image4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df2d556fcc_7_0"/>
          <p:cNvSpPr/>
          <p:nvPr/>
        </p:nvSpPr>
        <p:spPr>
          <a:xfrm>
            <a:off x="2208984" y="5996126"/>
            <a:ext cx="7963800" cy="17238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df2d556fcc_7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49288" y="2807726"/>
            <a:ext cx="7963715" cy="8821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b8e0f8bef_0_0"/>
          <p:cNvSpPr txBox="1"/>
          <p:nvPr/>
        </p:nvSpPr>
        <p:spPr>
          <a:xfrm>
            <a:off x="13457977" y="6148775"/>
            <a:ext cx="4982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200" b="1">
                <a:solidFill>
                  <a:schemeClr val="accent2"/>
                </a:solidFill>
              </a:rPr>
              <a:t>TEUSAQUILLO</a:t>
            </a:r>
            <a:endParaRPr sz="52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db8e0f8bef_0_0"/>
          <p:cNvSpPr txBox="1"/>
          <p:nvPr/>
        </p:nvSpPr>
        <p:spPr>
          <a:xfrm>
            <a:off x="11727450" y="6689675"/>
            <a:ext cx="3379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 de ju</a:t>
            </a:r>
            <a:r>
              <a:rPr lang="en-US" sz="5200" b="1">
                <a:solidFill>
                  <a:schemeClr val="accent2"/>
                </a:solidFill>
              </a:rPr>
              <a:t>l</a:t>
            </a:r>
            <a:r>
              <a:rPr lang="en-US" sz="5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io</a:t>
            </a:r>
            <a:r>
              <a:rPr lang="en-US" sz="5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f2d556fcc_7_9"/>
          <p:cNvSpPr txBox="1"/>
          <p:nvPr/>
        </p:nvSpPr>
        <p:spPr>
          <a:xfrm>
            <a:off x="2095345" y="1257291"/>
            <a:ext cx="113064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TEUSAQUILLO</a:t>
            </a:r>
            <a:endParaRPr sz="3900" b="1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46" name="Google Shape;346;gdf2d556fcc_7_9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df2d556fcc_7_9" descr="image2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788" y="6242321"/>
            <a:ext cx="2918848" cy="122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df2d556fcc_7_9" descr="image2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2173" y="8326675"/>
            <a:ext cx="2918846" cy="122149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df2d556fcc_7_9"/>
          <p:cNvSpPr txBox="1"/>
          <p:nvPr/>
        </p:nvSpPr>
        <p:spPr>
          <a:xfrm>
            <a:off x="7052276" y="6427074"/>
            <a:ext cx="49680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PMT ATENDIDOS</a:t>
            </a:r>
            <a:endParaRPr sz="3200" b="0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df2d556fcc_7_9"/>
          <p:cNvSpPr txBox="1"/>
          <p:nvPr/>
        </p:nvSpPr>
        <p:spPr>
          <a:xfrm>
            <a:off x="7218374" y="8340227"/>
            <a:ext cx="49680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PMT para obras de infraestructura</a:t>
            </a:r>
            <a:endParaRPr sz="3200" b="0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gdf2d556fcc_7_9" descr="image2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1176" y="61638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df2d556fcc_7_9" descr="image3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3023" y="8991155"/>
            <a:ext cx="1452232" cy="193402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df2d556fcc_7_9"/>
          <p:cNvSpPr txBox="1"/>
          <p:nvPr/>
        </p:nvSpPr>
        <p:spPr>
          <a:xfrm>
            <a:off x="4492908" y="6316527"/>
            <a:ext cx="2559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4%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df2d556fcc_7_9"/>
          <p:cNvSpPr txBox="1"/>
          <p:nvPr/>
        </p:nvSpPr>
        <p:spPr>
          <a:xfrm>
            <a:off x="4299528" y="8443690"/>
            <a:ext cx="2559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64%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df2d556fcc_7_9"/>
          <p:cNvSpPr txBox="1"/>
          <p:nvPr/>
        </p:nvSpPr>
        <p:spPr>
          <a:xfrm>
            <a:off x="2657475" y="3624764"/>
            <a:ext cx="72345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/>
          </a:p>
        </p:txBody>
      </p:sp>
      <p:sp>
        <p:nvSpPr>
          <p:cNvPr id="356" name="Google Shape;356;gdf2d556fcc_7_9"/>
          <p:cNvSpPr/>
          <p:nvPr/>
        </p:nvSpPr>
        <p:spPr>
          <a:xfrm>
            <a:off x="2208984" y="3482303"/>
            <a:ext cx="7963800" cy="17238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df2d556fcc_7_9"/>
          <p:cNvSpPr txBox="1"/>
          <p:nvPr/>
        </p:nvSpPr>
        <p:spPr>
          <a:xfrm>
            <a:off x="12431233" y="10715079"/>
            <a:ext cx="98298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*COI:</a:t>
            </a:r>
            <a:r>
              <a:rPr lang="en-US" sz="24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Consolidado de obras de infraestructura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**COOS:</a:t>
            </a:r>
            <a:r>
              <a:rPr lang="en-US" sz="24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consolidado de obras de infraestructura de Servicios Públicos</a:t>
            </a:r>
            <a:endParaRPr sz="2400" b="0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df2d556fcc_7_9"/>
          <p:cNvSpPr txBox="1"/>
          <p:nvPr/>
        </p:nvSpPr>
        <p:spPr>
          <a:xfrm>
            <a:off x="4106149" y="73811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2.796</a:t>
            </a:r>
            <a:endParaRPr sz="32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df2d556fcc_7_9"/>
          <p:cNvSpPr txBox="1"/>
          <p:nvPr/>
        </p:nvSpPr>
        <p:spPr>
          <a:xfrm>
            <a:off x="4072173" y="9541992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1.777*</a:t>
            </a:r>
            <a:endParaRPr sz="32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df2d556fcc_7_9"/>
          <p:cNvSpPr txBox="1"/>
          <p:nvPr/>
        </p:nvSpPr>
        <p:spPr>
          <a:xfrm>
            <a:off x="7218374" y="10092279"/>
            <a:ext cx="4968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PMT para obras de infraestructura de servicios públicos</a:t>
            </a:r>
            <a:endParaRPr/>
          </a:p>
        </p:txBody>
      </p:sp>
      <p:pic>
        <p:nvPicPr>
          <p:cNvPr id="361" name="Google Shape;361;gdf2d556fcc_7_9" descr="image2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8994" y="10369278"/>
            <a:ext cx="2918846" cy="122149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df2d556fcc_7_9"/>
          <p:cNvSpPr txBox="1"/>
          <p:nvPr/>
        </p:nvSpPr>
        <p:spPr>
          <a:xfrm>
            <a:off x="4306349" y="10486293"/>
            <a:ext cx="2559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36%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df2d556fcc_7_9"/>
          <p:cNvSpPr txBox="1"/>
          <p:nvPr/>
        </p:nvSpPr>
        <p:spPr>
          <a:xfrm>
            <a:off x="4078994" y="115845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1.019**</a:t>
            </a:r>
            <a:endParaRPr sz="32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df2d556fcc_7_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63625" y="4109869"/>
            <a:ext cx="7962900" cy="59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f2d556fcc_7_32"/>
          <p:cNvSpPr txBox="1"/>
          <p:nvPr/>
        </p:nvSpPr>
        <p:spPr>
          <a:xfrm>
            <a:off x="2095346" y="1017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EN EJECUCIÓN LOCALIDAD TEUSAQUILLO</a:t>
            </a:r>
            <a:endParaRPr/>
          </a:p>
        </p:txBody>
      </p:sp>
      <p:pic>
        <p:nvPicPr>
          <p:cNvPr id="370" name="Google Shape;370;gdf2d556fcc_7_32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df2d556fcc_7_32"/>
          <p:cNvSpPr txBox="1"/>
          <p:nvPr/>
        </p:nvSpPr>
        <p:spPr>
          <a:xfrm>
            <a:off x="1214152" y="8648180"/>
            <a:ext cx="262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 IDU-348-2020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</p:txBody>
      </p:sp>
      <p:sp>
        <p:nvSpPr>
          <p:cNvPr id="372" name="Google Shape;372;gdf2d556fcc_7_32"/>
          <p:cNvSpPr txBox="1"/>
          <p:nvPr/>
        </p:nvSpPr>
        <p:spPr>
          <a:xfrm>
            <a:off x="9044374" y="11187719"/>
            <a:ext cx="64590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Teusaquillo</a:t>
            </a:r>
            <a:endParaRPr/>
          </a:p>
        </p:txBody>
      </p:sp>
      <p:sp>
        <p:nvSpPr>
          <p:cNvPr id="373" name="Google Shape;373;gdf2d556fcc_7_32"/>
          <p:cNvSpPr/>
          <p:nvPr/>
        </p:nvSpPr>
        <p:spPr>
          <a:xfrm>
            <a:off x="9044374" y="11093031"/>
            <a:ext cx="6459000" cy="10800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gdf2d556fcc_7_3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137" y="4615784"/>
            <a:ext cx="4347146" cy="423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df2d556fcc_7_3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8680" y="4594413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df2d556fcc_7_32"/>
          <p:cNvSpPr txBox="1"/>
          <p:nvPr/>
        </p:nvSpPr>
        <p:spPr>
          <a:xfrm>
            <a:off x="10387689" y="8699023"/>
            <a:ext cx="3454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IDU-349-2020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</p:txBody>
      </p:sp>
      <p:cxnSp>
        <p:nvCxnSpPr>
          <p:cNvPr id="377" name="Google Shape;377;gdf2d556fcc_7_32"/>
          <p:cNvCxnSpPr/>
          <p:nvPr/>
        </p:nvCxnSpPr>
        <p:spPr>
          <a:xfrm>
            <a:off x="2378681" y="11633031"/>
            <a:ext cx="63561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gdf2d556fcc_7_32"/>
          <p:cNvCxnSpPr/>
          <p:nvPr/>
        </p:nvCxnSpPr>
        <p:spPr>
          <a:xfrm rot="10800000">
            <a:off x="2373769" y="9776939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gdf2d556fcc_7_32"/>
          <p:cNvCxnSpPr/>
          <p:nvPr/>
        </p:nvCxnSpPr>
        <p:spPr>
          <a:xfrm>
            <a:off x="16083398" y="11707617"/>
            <a:ext cx="57783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gdf2d556fcc_7_32"/>
          <p:cNvCxnSpPr/>
          <p:nvPr/>
        </p:nvCxnSpPr>
        <p:spPr>
          <a:xfrm rot="10800000">
            <a:off x="21869070" y="9851525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1" name="Google Shape;381;gdf2d556fcc_7_3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73842" y="4758074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df2d556fcc_7_32"/>
          <p:cNvSpPr txBox="1"/>
          <p:nvPr/>
        </p:nvSpPr>
        <p:spPr>
          <a:xfrm>
            <a:off x="19960623" y="8772598"/>
            <a:ext cx="3588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IDU-350-2020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</p:txBody>
      </p:sp>
      <p:sp>
        <p:nvSpPr>
          <p:cNvPr id="383" name="Google Shape;383;gdf2d556fcc_7_32"/>
          <p:cNvSpPr txBox="1"/>
          <p:nvPr/>
        </p:nvSpPr>
        <p:spPr>
          <a:xfrm>
            <a:off x="819031" y="5802111"/>
            <a:ext cx="34179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4 - AV. CENTENARIO A AV. ESPERANZA</a:t>
            </a:r>
            <a:endParaRPr/>
          </a:p>
        </p:txBody>
      </p:sp>
      <p:sp>
        <p:nvSpPr>
          <p:cNvPr id="384" name="Google Shape;384;gdf2d556fcc_7_32"/>
          <p:cNvSpPr txBox="1"/>
          <p:nvPr/>
        </p:nvSpPr>
        <p:spPr>
          <a:xfrm>
            <a:off x="10384706" y="5549816"/>
            <a:ext cx="31350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5 - AV. ESPERANZA A CALLE 46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df2d556fcc_7_32"/>
          <p:cNvSpPr txBox="1"/>
          <p:nvPr/>
        </p:nvSpPr>
        <p:spPr>
          <a:xfrm>
            <a:off x="19942748" y="5903760"/>
            <a:ext cx="3320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6 – CALLE 46 A CALLE 66</a:t>
            </a:r>
            <a:endParaRPr/>
          </a:p>
        </p:txBody>
      </p:sp>
      <p:sp>
        <p:nvSpPr>
          <p:cNvPr id="386" name="Google Shape;386;gdf2d556fcc_7_32"/>
          <p:cNvSpPr/>
          <p:nvPr/>
        </p:nvSpPr>
        <p:spPr>
          <a:xfrm>
            <a:off x="1543050" y="3387031"/>
            <a:ext cx="209742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CONSTRUCCIÓN PARA LA ADECUACIÓN AL SISTEMA TRANSMILENIO DE LA AVENIDA CONGRESO EUCARÍSTICO (CARRERA 68) DESDE LA CARRERA 9 HASTA LA AUTOPISTA SUR Y OBRAS COMPLEMENTARIAS EN BOGOTÁ, D.C.” 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f2d556fcc_7_53"/>
          <p:cNvSpPr txBox="1"/>
          <p:nvPr/>
        </p:nvSpPr>
        <p:spPr>
          <a:xfrm>
            <a:off x="2095346" y="1017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TEUSAQUILLO</a:t>
            </a:r>
            <a:endParaRPr/>
          </a:p>
        </p:txBody>
      </p:sp>
      <p:pic>
        <p:nvPicPr>
          <p:cNvPr id="392" name="Google Shape;392;gdf2d556fcc_7_53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df2d556fcc_7_53"/>
          <p:cNvSpPr txBox="1"/>
          <p:nvPr/>
        </p:nvSpPr>
        <p:spPr>
          <a:xfrm>
            <a:off x="763757" y="3919242"/>
            <a:ext cx="223032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Distrital de Desarrollo 2020 – 2024: Un Nuevo Contrato Social y Ambiental para la Bogotá del Siglo XXI 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PROYECTOS DE INFRAESTRUCTURA DE MOVILIDAD PRIORIZADOS 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df2d556fcc_7_5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569" y="6789464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df2d556fcc_7_53"/>
          <p:cNvSpPr txBox="1"/>
          <p:nvPr/>
        </p:nvSpPr>
        <p:spPr>
          <a:xfrm>
            <a:off x="1290755" y="7194752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df2d556fcc_7_53"/>
          <p:cNvSpPr txBox="1"/>
          <p:nvPr/>
        </p:nvSpPr>
        <p:spPr>
          <a:xfrm>
            <a:off x="3783583" y="7386014"/>
            <a:ext cx="13104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CICLORRUTA AVENIDA DE LAS AMÉRICAS, DESDE AVENIDA JORGE E, GAITÁN CALLE 26 HASTA PUENTE ARANDA. </a:t>
            </a:r>
            <a:endParaRPr/>
          </a:p>
        </p:txBody>
      </p:sp>
      <p:sp>
        <p:nvSpPr>
          <p:cNvPr id="397" name="Google Shape;397;gdf2d556fcc_7_53"/>
          <p:cNvSpPr/>
          <p:nvPr/>
        </p:nvSpPr>
        <p:spPr>
          <a:xfrm>
            <a:off x="3619954" y="6903005"/>
            <a:ext cx="13553700" cy="19344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5"/>
          <p:cNvSpPr txBox="1"/>
          <p:nvPr/>
        </p:nvSpPr>
        <p:spPr>
          <a:xfrm>
            <a:off x="1715685" y="1545571"/>
            <a:ext cx="6237978" cy="14772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 INVERSIÓN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1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1178" y="4811550"/>
            <a:ext cx="1696703" cy="106920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5"/>
          <p:cNvSpPr txBox="1"/>
          <p:nvPr/>
        </p:nvSpPr>
        <p:spPr>
          <a:xfrm>
            <a:off x="1360249" y="4900203"/>
            <a:ext cx="34194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SEÑALIZACIÓN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r>
              <a:rPr lang="en-US" sz="28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$ </a:t>
            </a:r>
            <a:r>
              <a:rPr lang="en-US" sz="28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55´375.976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 Black"/>
              <a:buNone/>
            </a:pP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6" name="Google Shape;406;p15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07" name="Google Shape;407;p15"/>
          <p:cNvGraphicFramePr/>
          <p:nvPr/>
        </p:nvGraphicFramePr>
        <p:xfrm>
          <a:off x="962325" y="6310500"/>
          <a:ext cx="12652650" cy="6427755"/>
        </p:xfrm>
        <a:graphic>
          <a:graphicData uri="http://schemas.openxmlformats.org/drawingml/2006/table">
            <a:tbl>
              <a:tblPr>
                <a:noFill/>
                <a:tableStyleId>{F3926968-4A60-4690-AA96-969A25E4489E}</a:tableStyleId>
              </a:tblPr>
              <a:tblGrid>
                <a:gridCol w="1091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ITEM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Implementar medidas integrales de gestión de tránsito pacificación o tráfico calmado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$ 10.484.385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Realizar mantenimiento a señales verticales de pedestal 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  2.354.996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Implementar señales verticales de pedestal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$ 15.312.049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Intervenir instituciones educativas con señalización de zona escolar en las vías aledañas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$ 16.505.350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Intervenir pasos peatonales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  9.896.923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8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Demarcar Km - carril en vía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 	822.273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$ 55.375.976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08" name="Google Shape;4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89550" y="3765281"/>
            <a:ext cx="9660300" cy="7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c425c8734_5_0"/>
          <p:cNvSpPr txBox="1"/>
          <p:nvPr/>
        </p:nvSpPr>
        <p:spPr>
          <a:xfrm>
            <a:off x="197663" y="2066221"/>
            <a:ext cx="8558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GERENCIA EN VIA</a:t>
            </a:r>
            <a:endParaRPr sz="5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gdc425c8734_5_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67" y="347635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dc425c8734_5_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7285" y="2593121"/>
            <a:ext cx="1109145" cy="17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dc425c8734_5_0"/>
          <p:cNvSpPr txBox="1"/>
          <p:nvPr/>
        </p:nvSpPr>
        <p:spPr>
          <a:xfrm>
            <a:off x="9865350" y="1393775"/>
            <a:ext cx="14309401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6000"/>
              <a:buFont typeface="Arial"/>
              <a:buChar char="•"/>
            </a:pPr>
            <a:r>
              <a:rPr lang="en-US" sz="60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Desde el 10 de marzo de 2021 la SDM puso en marcha la estrategia *Gerencia en Vía*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dc425c8734_5_0"/>
          <p:cNvSpPr txBox="1"/>
          <p:nvPr/>
        </p:nvSpPr>
        <p:spPr>
          <a:xfrm>
            <a:off x="9474825" y="4562412"/>
            <a:ext cx="14309401" cy="26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•"/>
            </a:pP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 un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grupo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integral 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interdisciplinario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que se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encarga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coordinar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gestionar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mejorar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y la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la ciudad.  Este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grupo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conformado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por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700 personas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dc425c8734_5_0"/>
          <p:cNvSpPr txBox="1"/>
          <p:nvPr/>
        </p:nvSpPr>
        <p:spPr>
          <a:xfrm>
            <a:off x="9681857" y="7728031"/>
            <a:ext cx="14309401" cy="19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•"/>
            </a:pP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apoyo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tecnológico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se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prioriza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vigilancia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los 14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corredores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principales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la ciudad,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los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cuales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circula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86 % de los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Bogotá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dc425c8734_5_0"/>
          <p:cNvSpPr txBox="1"/>
          <p:nvPr/>
        </p:nvSpPr>
        <p:spPr>
          <a:xfrm>
            <a:off x="9681857" y="10227600"/>
            <a:ext cx="14309401" cy="26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•"/>
            </a:pP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Semaforización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inteligente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planes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manejo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estrategicos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señalización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vial integral, control y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pedagogía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medidas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vía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son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algunos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los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componentes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estrategia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dc425c8734_5_0"/>
          <p:cNvSpPr txBox="1"/>
          <p:nvPr/>
        </p:nvSpPr>
        <p:spPr>
          <a:xfrm>
            <a:off x="197675" y="4897200"/>
            <a:ext cx="8558400" cy="4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•"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mejorar la movilidad y la calidad de vida de los ciudadanos del Distrito Capital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gdc425c8734_5_0" title="WhatsApp Video 2021-05-20 at 12.37.55 PM.m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12105600"/>
            <a:ext cx="8974874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dc425c8734_5_12"/>
          <p:cNvSpPr txBox="1"/>
          <p:nvPr/>
        </p:nvSpPr>
        <p:spPr>
          <a:xfrm>
            <a:off x="982592" y="2077654"/>
            <a:ext cx="7730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 Black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3500"/>
              <a:buFont typeface="Arial Black"/>
              <a:buNone/>
            </a:pPr>
            <a:r>
              <a:rPr lang="en-US" sz="3500" b="0" i="0" u="none" strike="noStrike" cap="none">
                <a:solidFill>
                  <a:srgbClr val="C0D624"/>
                </a:solidFill>
                <a:latin typeface="Arial Black"/>
                <a:ea typeface="Arial Black"/>
                <a:cs typeface="Arial Black"/>
                <a:sym typeface="Arial Black"/>
              </a:rPr>
              <a:t>MOVILIDAD Y GESTIÓN</a:t>
            </a:r>
            <a:endParaRPr sz="3500" b="0" i="0" u="none" strike="noStrike" cap="none">
              <a:solidFill>
                <a:srgbClr val="C0D62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gdc425c8734_5_12"/>
          <p:cNvSpPr txBox="1"/>
          <p:nvPr/>
        </p:nvSpPr>
        <p:spPr>
          <a:xfrm>
            <a:off x="967449" y="5948019"/>
            <a:ext cx="7539600" cy="30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grupo integral e interdisciplinario que se encargará de coordinar y gestionar las acciones para mejorar el tránsito y la movilidad en la ciudad.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Planea de forma estratégica, tecnológica y operativa </a:t>
            </a:r>
            <a:r>
              <a:rPr lang="en-US" sz="2800" b="1" i="0" u="none" strike="noStrike" cap="none">
                <a:solidFill>
                  <a:srgbClr val="C0D62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movilidad de la ciudad.</a:t>
            </a:r>
            <a:endParaRPr sz="2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8" name="Google Shape;428;gdc425c8734_5_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592" y="4627363"/>
            <a:ext cx="1202783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dc425c8734_5_12"/>
          <p:cNvSpPr txBox="1"/>
          <p:nvPr/>
        </p:nvSpPr>
        <p:spPr>
          <a:xfrm>
            <a:off x="967449" y="3505467"/>
            <a:ext cx="75396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Planea de forma estratégica, tecnológica y operativa </a:t>
            </a:r>
            <a:r>
              <a:rPr lang="en-US" sz="2800" b="1" i="0" u="none" strike="noStrike" cap="none">
                <a:solidFill>
                  <a:srgbClr val="C0D62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movilidad de la ciudad.</a:t>
            </a:r>
            <a:endParaRPr sz="2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gdc425c8734_5_12"/>
          <p:cNvSpPr txBox="1"/>
          <p:nvPr/>
        </p:nvSpPr>
        <p:spPr>
          <a:xfrm>
            <a:off x="12057185" y="433679"/>
            <a:ext cx="11752200" cy="2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500"/>
              <a:buFont typeface="Century Gothic"/>
              <a:buNone/>
            </a:pPr>
            <a:r>
              <a:rPr lang="en-US" sz="4500" b="1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Enlace directo con las demás entidades del distrito y alcaldías locales para la atención oportuna de los siniestros en vía</a:t>
            </a:r>
            <a:endParaRPr sz="4500" b="1" i="0" u="none" strike="noStrike" cap="none">
              <a:solidFill>
                <a:srgbClr val="171C3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gdc425c8734_5_12"/>
          <p:cNvSpPr txBox="1"/>
          <p:nvPr/>
        </p:nvSpPr>
        <p:spPr>
          <a:xfrm>
            <a:off x="9624941" y="3087083"/>
            <a:ext cx="117522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500"/>
              <a:buFont typeface="Century Gothic"/>
              <a:buNone/>
            </a:pPr>
            <a:r>
              <a:rPr lang="en-US" sz="45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 por:</a:t>
            </a:r>
            <a:endParaRPr sz="4500" b="0" i="0" u="none" strike="noStrike" cap="none">
              <a:solidFill>
                <a:srgbClr val="171C3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gdc425c8734_5_12"/>
          <p:cNvSpPr txBox="1"/>
          <p:nvPr/>
        </p:nvSpPr>
        <p:spPr>
          <a:xfrm>
            <a:off x="11244610" y="7536685"/>
            <a:ext cx="59979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Cámaras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gdc425c8734_5_12" descr="image25.png"/>
          <p:cNvPicPr preferRelativeResize="0"/>
          <p:nvPr/>
        </p:nvPicPr>
        <p:blipFill rotWithShape="1">
          <a:blip r:embed="rId4">
            <a:alphaModFix amt="59840"/>
          </a:blip>
          <a:srcRect/>
          <a:stretch/>
        </p:blipFill>
        <p:spPr>
          <a:xfrm>
            <a:off x="9789732" y="7777689"/>
            <a:ext cx="1166167" cy="65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dc425c8734_5_12" descr="Imagen"/>
          <p:cNvPicPr preferRelativeResize="0"/>
          <p:nvPr/>
        </p:nvPicPr>
        <p:blipFill rotWithShape="1">
          <a:blip r:embed="rId5">
            <a:alphaModFix amt="60310"/>
          </a:blip>
          <a:srcRect/>
          <a:stretch/>
        </p:blipFill>
        <p:spPr>
          <a:xfrm>
            <a:off x="9814677" y="6693704"/>
            <a:ext cx="1404989" cy="63579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dc425c8734_5_12"/>
          <p:cNvSpPr txBox="1"/>
          <p:nvPr/>
        </p:nvSpPr>
        <p:spPr>
          <a:xfrm>
            <a:off x="11434361" y="6546435"/>
            <a:ext cx="59979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gdc425c8734_5_1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89732" y="5404538"/>
            <a:ext cx="1025490" cy="96500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dc425c8734_5_12"/>
          <p:cNvSpPr txBox="1"/>
          <p:nvPr/>
        </p:nvSpPr>
        <p:spPr>
          <a:xfrm>
            <a:off x="11219666" y="5404538"/>
            <a:ext cx="81111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1000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unidades de tránsito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dc425c8734_5_1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14677" y="4401295"/>
            <a:ext cx="1253772" cy="6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dc425c8734_5_12"/>
          <p:cNvSpPr txBox="1"/>
          <p:nvPr/>
        </p:nvSpPr>
        <p:spPr>
          <a:xfrm>
            <a:off x="11244610" y="4320553"/>
            <a:ext cx="103221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r>
              <a:rPr lang="en-US" sz="4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ingenieros y especialistas por corredor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dc425c8734_5_12"/>
          <p:cNvSpPr txBox="1"/>
          <p:nvPr/>
        </p:nvSpPr>
        <p:spPr>
          <a:xfrm>
            <a:off x="14004419" y="9292553"/>
            <a:ext cx="9761700" cy="3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0"/>
              <a:buFont typeface="Century Gothic"/>
              <a:buNone/>
            </a:pPr>
            <a:r>
              <a:rPr lang="en-US" sz="35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 EN VÍA, </a:t>
            </a:r>
            <a:r>
              <a:rPr lang="en-US" sz="3500" b="1" i="0" u="none" strike="noStrike" cap="none">
                <a:solidFill>
                  <a:srgbClr val="C0D62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priorizará acciones en los 14 corredores, en los que ya ha venido realizando diagnósticos para identificar las necesidades y crear planes de acción a corto, mediano y largo plazo.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dc425c8734_5_1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33280" y="9704655"/>
            <a:ext cx="2629533" cy="224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9"/>
          <p:cNvSpPr txBox="1"/>
          <p:nvPr/>
        </p:nvSpPr>
        <p:spPr>
          <a:xfrm>
            <a:off x="1622376" y="1171492"/>
            <a:ext cx="8364000" cy="14772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 GESTIÓN 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9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9"/>
          <p:cNvSpPr txBox="1"/>
          <p:nvPr/>
        </p:nvSpPr>
        <p:spPr>
          <a:xfrm flipH="1">
            <a:off x="4206846" y="3357221"/>
            <a:ext cx="16367153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Oficina de Gestión Social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encarga de promover la incidencia de la participación ciudadana en los proyectos, programas y planes de la Secretaria Distrital de Movilidad, implementando estrategias que le permitan a la comunidad informarse, expresarse y organizarse alrededor de temas de Movilidad desde una perspectiva inclusiva, diferencial y de corresponsabilidad.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2375" y="7942779"/>
            <a:ext cx="4030175" cy="390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34562" y="7142873"/>
            <a:ext cx="3721071" cy="3498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17645" y="8113114"/>
            <a:ext cx="3483099" cy="3498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4"/>
          <p:cNvSpPr txBox="1"/>
          <p:nvPr/>
        </p:nvSpPr>
        <p:spPr>
          <a:xfrm>
            <a:off x="1622376" y="2074596"/>
            <a:ext cx="1211722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OFICINA DE GESTIÓN SOCIAL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4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44"/>
          <p:cNvSpPr txBox="1"/>
          <p:nvPr/>
        </p:nvSpPr>
        <p:spPr>
          <a:xfrm flipH="1">
            <a:off x="3147086" y="3121673"/>
            <a:ext cx="10592510" cy="815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Centros Locales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 los equipos sociales que se ubican en las 20 localidades del Distrito, cuya presencia facilita los procesos de participación a nivel local, a través de la comunicación directa con la ciudadanía, ejecución de procesos de formación, la gestión de las solicitudes en torno a temas de Movilidad y la socialización de información veraz y oportuna, entre otras acciones.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889966-A47A-4E11-A5B2-3FA36E28E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9596" y="1396135"/>
            <a:ext cx="6042512" cy="33975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6CF338-71ED-4E87-8383-BFBAA9EA4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2668" y="4360984"/>
            <a:ext cx="5228492" cy="39213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AFC5571-B942-437F-BE0D-E67F1E0D6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7340" y="7315200"/>
            <a:ext cx="4961648" cy="37763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0687" y="2563383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5"/>
          <p:cNvSpPr txBox="1"/>
          <p:nvPr/>
        </p:nvSpPr>
        <p:spPr>
          <a:xfrm>
            <a:off x="1580687" y="1814372"/>
            <a:ext cx="1211722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OFICINA DE GESTIÓN SOCIAL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0" name="Google Shape;470;p45"/>
          <p:cNvSpPr/>
          <p:nvPr/>
        </p:nvSpPr>
        <p:spPr>
          <a:xfrm>
            <a:off x="1475616" y="3432992"/>
            <a:ext cx="5232791" cy="2431435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INFORMACIÓN/ DIVULGACIÓN Y SOCIALIZACIÓN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actividades:140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499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15189036" y="10497817"/>
            <a:ext cx="5457825" cy="144655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COMISIÓN DE MOVILIDAD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5"/>
          <p:cNvSpPr/>
          <p:nvPr/>
        </p:nvSpPr>
        <p:spPr>
          <a:xfrm>
            <a:off x="2787225" y="10215690"/>
            <a:ext cx="5457825" cy="2431435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PROCESO DE FORMACIÓN PARA LA PARTICIPACIÓN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105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5"/>
          <p:cNvSpPr/>
          <p:nvPr/>
        </p:nvSpPr>
        <p:spPr>
          <a:xfrm>
            <a:off x="16456741" y="3299500"/>
            <a:ext cx="6788687" cy="1938992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29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164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p45"/>
          <p:cNvCxnSpPr/>
          <p:nvPr/>
        </p:nvCxnSpPr>
        <p:spPr>
          <a:xfrm rot="10800000" flipH="1">
            <a:off x="13601864" y="4308741"/>
            <a:ext cx="2789028" cy="81216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475" name="Google Shape;475;p45"/>
          <p:cNvCxnSpPr/>
          <p:nvPr/>
        </p:nvCxnSpPr>
        <p:spPr>
          <a:xfrm>
            <a:off x="12427861" y="6431338"/>
            <a:ext cx="1202299" cy="9218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476" name="Google Shape;476;p45"/>
          <p:cNvCxnSpPr>
            <a:endCxn id="470" idx="3"/>
          </p:cNvCxnSpPr>
          <p:nvPr/>
        </p:nvCxnSpPr>
        <p:spPr>
          <a:xfrm rot="10800000">
            <a:off x="6708407" y="4648710"/>
            <a:ext cx="2584200" cy="720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477" name="Google Shape;477;p45"/>
          <p:cNvCxnSpPr/>
          <p:nvPr/>
        </p:nvCxnSpPr>
        <p:spPr>
          <a:xfrm flipH="1">
            <a:off x="9518536" y="6579067"/>
            <a:ext cx="1122728" cy="78996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478" name="Google Shape;478;p45"/>
          <p:cNvSpPr/>
          <p:nvPr/>
        </p:nvSpPr>
        <p:spPr>
          <a:xfrm>
            <a:off x="16870220" y="6926733"/>
            <a:ext cx="6375207" cy="1508105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REUNIONES INTERINSTITUCIONALES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162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5"/>
          <p:cNvSpPr/>
          <p:nvPr/>
        </p:nvSpPr>
        <p:spPr>
          <a:xfrm>
            <a:off x="1547986" y="6944896"/>
            <a:ext cx="4893033" cy="1661953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18</a:t>
            </a:r>
          </a:p>
          <a:p>
            <a:pPr algn="ctr">
              <a:buSzPts val="2800"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13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0" name="Google Shape;480;p45"/>
          <p:cNvCxnSpPr/>
          <p:nvPr/>
        </p:nvCxnSpPr>
        <p:spPr>
          <a:xfrm>
            <a:off x="14401225" y="6715231"/>
            <a:ext cx="2446256" cy="7895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481" name="Google Shape;481;p45"/>
          <p:cNvCxnSpPr/>
          <p:nvPr/>
        </p:nvCxnSpPr>
        <p:spPr>
          <a:xfrm flipH="1">
            <a:off x="6429324" y="6791127"/>
            <a:ext cx="2239228" cy="92706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482" name="Google Shape;482;p45"/>
          <p:cNvSpPr/>
          <p:nvPr/>
        </p:nvSpPr>
        <p:spPr>
          <a:xfrm>
            <a:off x="8572501" y="4766139"/>
            <a:ext cx="5954297" cy="3075661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5"/>
          <p:cNvSpPr txBox="1"/>
          <p:nvPr/>
        </p:nvSpPr>
        <p:spPr>
          <a:xfrm>
            <a:off x="9593880" y="5048390"/>
            <a:ext cx="385339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PARTICIPACION (PIP) 2020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4" name="Google Shape;484;p45"/>
          <p:cNvCxnSpPr/>
          <p:nvPr/>
        </p:nvCxnSpPr>
        <p:spPr>
          <a:xfrm flipH="1">
            <a:off x="7590350" y="7680786"/>
            <a:ext cx="2643307" cy="24570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485" name="Google Shape;485;p45"/>
          <p:cNvCxnSpPr/>
          <p:nvPr/>
        </p:nvCxnSpPr>
        <p:spPr>
          <a:xfrm>
            <a:off x="12802369" y="7596506"/>
            <a:ext cx="3113906" cy="290131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6"/>
          <p:cNvSpPr txBox="1"/>
          <p:nvPr/>
        </p:nvSpPr>
        <p:spPr>
          <a:xfrm>
            <a:off x="884082" y="1988688"/>
            <a:ext cx="1925955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ACTIVIDADES DESTACADAS EN </a:t>
            </a:r>
            <a:r>
              <a:rPr lang="en-US" sz="6000" b="1">
                <a:solidFill>
                  <a:srgbClr val="22294A"/>
                </a:solidFill>
              </a:rPr>
              <a:t>TEUSAQUILLO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14168947" y="3390652"/>
            <a:ext cx="935926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O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ACCIONES DE FORMACION PARA LA PARTICIPACION CIUDADANA </a:t>
            </a: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6"/>
          <p:cNvSpPr txBox="1"/>
          <p:nvPr/>
        </p:nvSpPr>
        <p:spPr>
          <a:xfrm>
            <a:off x="14258072" y="5901056"/>
            <a:ext cx="88194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JORNADAS DE REGISTRO DE BICICLETAS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6"/>
          <p:cNvSpPr/>
          <p:nvPr/>
        </p:nvSpPr>
        <p:spPr>
          <a:xfrm>
            <a:off x="13578867" y="3796439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6"/>
          <p:cNvSpPr/>
          <p:nvPr/>
        </p:nvSpPr>
        <p:spPr>
          <a:xfrm>
            <a:off x="13578867" y="4921038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13618347" y="6063813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14314139" y="4653330"/>
            <a:ext cx="73509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INSTALACION CONSEJO LOCAL DE LA BICICLETA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6"/>
          <p:cNvSpPr txBox="1"/>
          <p:nvPr/>
        </p:nvSpPr>
        <p:spPr>
          <a:xfrm>
            <a:off x="14314139" y="6925557"/>
            <a:ext cx="83463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O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JORNADAS DE PEDAGOGIA EN VIA </a:t>
            </a: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6"/>
          <p:cNvSpPr txBox="1"/>
          <p:nvPr/>
        </p:nvSpPr>
        <p:spPr>
          <a:xfrm>
            <a:off x="14314139" y="8016141"/>
            <a:ext cx="921407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APOYO ENTREGA DE AYUDAS HUMANITARIAS A OTRAS LOCALIDADES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14314139" y="9455106"/>
            <a:ext cx="771718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KITS DE BIOSEGURIDAD A </a:t>
            </a:r>
            <a:r>
              <a:rPr lang="en-US" sz="3200" b="1" dirty="0"/>
              <a:t>CICLISTAS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14314139" y="10536931"/>
            <a:ext cx="814841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KITS DE BIOSEGURIDAD A POBLACION EN GENERAL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13646631" y="10772180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13655145" y="7088274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6"/>
          <p:cNvSpPr/>
          <p:nvPr/>
        </p:nvSpPr>
        <p:spPr>
          <a:xfrm>
            <a:off x="13655145" y="8331187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6"/>
          <p:cNvSpPr/>
          <p:nvPr/>
        </p:nvSpPr>
        <p:spPr>
          <a:xfrm>
            <a:off x="13700163" y="9551683"/>
            <a:ext cx="550600" cy="422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6AFA49-BD15-4BE3-932A-BBABE3E27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28" y="3170430"/>
            <a:ext cx="6611815" cy="4411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C3CD05-69A2-4846-94E2-FC1135A97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28" y="7969565"/>
            <a:ext cx="8649594" cy="42517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DE4CB-FCB7-4627-9087-7E945C171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780" y="4682101"/>
            <a:ext cx="5778570" cy="3335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075" y="2972400"/>
            <a:ext cx="19121377" cy="83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"/>
          <p:cNvSpPr/>
          <p:nvPr/>
        </p:nvSpPr>
        <p:spPr>
          <a:xfrm>
            <a:off x="2378350" y="382214"/>
            <a:ext cx="15755300" cy="215698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7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22" cy="207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TRANSPARENCIA Y ACCESO A LA INFORMACIÓN </a:t>
            </a:r>
            <a:br>
              <a:rPr lang="en-US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br>
              <a:rPr lang="en-US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ATENCIÓN AL CIUDADANO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3" name="Google Shape;513;p47"/>
          <p:cNvSpPr/>
          <p:nvPr/>
        </p:nvSpPr>
        <p:spPr>
          <a:xfrm>
            <a:off x="2378350" y="2400756"/>
            <a:ext cx="15755300" cy="22821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7"/>
          <p:cNvSpPr/>
          <p:nvPr/>
        </p:nvSpPr>
        <p:spPr>
          <a:xfrm>
            <a:off x="-1" y="12201525"/>
            <a:ext cx="16287751" cy="35205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7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47"/>
          <p:cNvSpPr txBox="1"/>
          <p:nvPr/>
        </p:nvSpPr>
        <p:spPr>
          <a:xfrm>
            <a:off x="2378350" y="2988085"/>
            <a:ext cx="17701424" cy="15696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7"/>
          <p:cNvSpPr txBox="1"/>
          <p:nvPr/>
        </p:nvSpPr>
        <p:spPr>
          <a:xfrm>
            <a:off x="2036376" y="4909564"/>
            <a:ext cx="19456575" cy="7048083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1. PLAN ANTICORRUPCIÓN Y DE ATENCIÓN AL CIUDADANO - PAAC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https://www.movilidadbogota.gov.co/web/Plan_contra_corrupci%C3%B3n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sng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ANTISOBORNO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https://www.movilidadbogota.gov.co/web/campanas-institucionales-anticorrupcion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CALENDARIO DE ACTIVIDADES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https://www.movilidadbogota.gov.co/web/calendario_de_actividades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4. GUÍA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https://guiatramitesyservicios.bogota.gov.co/entidad/secretaria_distrital_de_movilidad/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5. PORTAFOLIO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https://www.movilidadbogota.gov.co/web/portafolio_tramites_y_servicios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2109683" y="640136"/>
            <a:ext cx="16178318" cy="215698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8"/>
          <p:cNvSpPr txBox="1">
            <a:spLocks noGrp="1"/>
          </p:cNvSpPr>
          <p:nvPr>
            <p:ph type="title"/>
          </p:nvPr>
        </p:nvSpPr>
        <p:spPr>
          <a:xfrm>
            <a:off x="1113475" y="221164"/>
            <a:ext cx="18904949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TRANSPARENCIA Y ACCESO A LA INFORMACIÓN </a:t>
            </a:r>
            <a:b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b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ATENCIÓN AL CIUDADANO</a:t>
            </a:r>
            <a:endParaRPr sz="4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48"/>
          <p:cNvSpPr/>
          <p:nvPr/>
        </p:nvSpPr>
        <p:spPr>
          <a:xfrm>
            <a:off x="2109683" y="2664123"/>
            <a:ext cx="16178318" cy="133001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8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6" name="Google Shape;526;p48"/>
          <p:cNvSpPr/>
          <p:nvPr/>
        </p:nvSpPr>
        <p:spPr>
          <a:xfrm>
            <a:off x="0" y="12201525"/>
            <a:ext cx="16373476" cy="275269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8"/>
          <p:cNvSpPr txBox="1"/>
          <p:nvPr/>
        </p:nvSpPr>
        <p:spPr>
          <a:xfrm>
            <a:off x="2116775" y="3063170"/>
            <a:ext cx="17658052" cy="15696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8"/>
          <p:cNvSpPr txBox="1"/>
          <p:nvPr/>
        </p:nvSpPr>
        <p:spPr>
          <a:xfrm>
            <a:off x="1493327" y="5018040"/>
            <a:ext cx="18904949" cy="6494085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6. PLAN INSTITUCIONAL DE PARTICIPACIÓN – PIP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https://www.movilidadbogota.gov.co/web/sites/default/files/Paginas/08-04-2021/210406_plan_institucional_de_participacion_2021_v_2.0.pdf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7. INFORMACIÓN SOBRE DATOS ABIERTOS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https://www.simur.gov.co/portal-simur/datos-del-sector/datos-abiertos/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8. INFORMACIÓN PARA NIÑOS, NIÑAS Y ADOLESCENTES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https://www.movilidadbogota.gov.co/web/sites/default/files/Paginas/12-11-2020/ninos_ninas_y_adolescentes.xlsx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9. DOCUMENTOS TRADUCIDOS A LENGUAS DE COMUNIDADES INDÍGENAS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https://www.movilidadbogota.gov.co/web/sites/default/files/Paginas/27-11-2020/idioma_kichwa.pdf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"/>
          <p:cNvSpPr/>
          <p:nvPr/>
        </p:nvSpPr>
        <p:spPr>
          <a:xfrm>
            <a:off x="1771650" y="361938"/>
            <a:ext cx="16402050" cy="215698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9"/>
          <p:cNvSpPr txBox="1">
            <a:spLocks noGrp="1"/>
          </p:cNvSpPr>
          <p:nvPr>
            <p:ph type="title"/>
          </p:nvPr>
        </p:nvSpPr>
        <p:spPr>
          <a:xfrm>
            <a:off x="-1307968" y="130223"/>
            <a:ext cx="225348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TRANSPARENCIA Y ACCESO A LA INFORMACIÓN </a:t>
            </a:r>
            <a:b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b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ATENCIÓN AL CIUDADANO</a:t>
            </a:r>
            <a:endParaRPr sz="4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5" name="Google Shape;535;p49"/>
          <p:cNvSpPr/>
          <p:nvPr/>
        </p:nvSpPr>
        <p:spPr>
          <a:xfrm>
            <a:off x="1782435" y="2432731"/>
            <a:ext cx="16402050" cy="206117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49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49"/>
          <p:cNvSpPr/>
          <p:nvPr/>
        </p:nvSpPr>
        <p:spPr>
          <a:xfrm rot="10800000" flipH="1">
            <a:off x="0" y="12230100"/>
            <a:ext cx="16316325" cy="32705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9"/>
          <p:cNvSpPr txBox="1"/>
          <p:nvPr/>
        </p:nvSpPr>
        <p:spPr>
          <a:xfrm>
            <a:off x="1782435" y="3020059"/>
            <a:ext cx="17636096" cy="15696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9"/>
          <p:cNvSpPr txBox="1"/>
          <p:nvPr/>
        </p:nvSpPr>
        <p:spPr>
          <a:xfrm>
            <a:off x="1442000" y="4970930"/>
            <a:ext cx="19270008" cy="55092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DIRECTORIO DE AGREMIACIONES Y OTROS GRUPOS DE INTERÉS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https://www.movilidadbogota.gov.co/web/agremiaciones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11. GRUPOS DE VALOR Y/O PARTES INTERESADAS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https://www.movilidadbogota.gov.co/web/transparencia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HORARIOS DE ATENCIÓN Y PUNTOS DE CONTACTO DE LOS CENTROS LOCALES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https://www.movilidadbogota.gov.co/web/centros-locales-de-movilidad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 INFORMACIÓN PARA POBLACIÓN VULNERABLE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https://www.movilidadbogota.gov.co/web/informacion-poblacion-vulnerable</a:t>
            </a:r>
            <a:endParaRPr sz="4000" b="1" i="0" u="none" strike="noStrike" cap="none">
              <a:solidFill>
                <a:srgbClr val="452E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20"/>
          <p:cNvGrpSpPr/>
          <p:nvPr/>
        </p:nvGrpSpPr>
        <p:grpSpPr>
          <a:xfrm>
            <a:off x="1211779" y="5133975"/>
            <a:ext cx="17502741" cy="1724025"/>
            <a:chOff x="0" y="0"/>
            <a:chExt cx="17502741" cy="1568885"/>
          </a:xfrm>
        </p:grpSpPr>
        <p:pic>
          <p:nvPicPr>
            <p:cNvPr id="545" name="Google Shape;545;p20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2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7" name="Google Shape;54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59575" y="4965840"/>
            <a:ext cx="4924425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"/>
          <p:cNvSpPr txBox="1"/>
          <p:nvPr/>
        </p:nvSpPr>
        <p:spPr>
          <a:xfrm>
            <a:off x="12023700" y="2450600"/>
            <a:ext cx="12360300" cy="9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AutoNum type="arabicPeriod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AutoNum type="arabicPeriod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es la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rendición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cuentas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AutoNum type="arabicPeriod"/>
            </a:pP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la SDM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Teusaquillo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3.1.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Siniestralidad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3.2. Bicicleta y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Peatón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3.3.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la SGV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3.4. Al Colegio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Bici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ACB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3.5.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3.6.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3.7. Control de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3.8. 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Planes de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Manejo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Transito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PMT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Inversión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Social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12575753" y="1633040"/>
            <a:ext cx="8903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Black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80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6" name="Google Shape;1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5375" y="352675"/>
            <a:ext cx="3513551" cy="10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0350"/>
            <a:ext cx="11520049" cy="647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/>
          <p:nvPr/>
        </p:nvSpPr>
        <p:spPr>
          <a:xfrm>
            <a:off x="2201416" y="1162212"/>
            <a:ext cx="5226767" cy="923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AGENDA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9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4" name="Google Shape;194;p19"/>
          <p:cNvGraphicFramePr/>
          <p:nvPr>
            <p:extLst>
              <p:ext uri="{D42A27DB-BD31-4B8C-83A1-F6EECF244321}">
                <p14:modId xmlns:p14="http://schemas.microsoft.com/office/powerpoint/2010/main" val="2142751513"/>
              </p:ext>
            </p:extLst>
          </p:nvPr>
        </p:nvGraphicFramePr>
        <p:xfrm>
          <a:off x="2802808" y="2769341"/>
          <a:ext cx="17683025" cy="9225331"/>
        </p:xfrm>
        <a:graphic>
          <a:graphicData uri="http://schemas.openxmlformats.org/drawingml/2006/table">
            <a:tbl>
              <a:tblPr>
                <a:noFill/>
                <a:tableStyleId>{5870DC3D-F3B7-4570-8B57-AF5F8FAEDCB6}</a:tableStyleId>
              </a:tblPr>
              <a:tblGrid>
                <a:gridCol w="42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 dirty="0"/>
                        <a:t>Hora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Actividad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02:30 p.m. -02:35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Bienvenida y apertura de la Audiencia</a:t>
                      </a:r>
                      <a:r>
                        <a:rPr lang="en-US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s-CO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Director de Gestión de Tránsito y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Control de Tránsito y Transporte, Rafael Alberto González Rodríguez</a:t>
                      </a:r>
                      <a:endParaRPr sz="280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02:35 p.m. -02:40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Presentación de la agenda y funcionarios, </a:t>
                      </a:r>
                      <a:r>
                        <a:rPr lang="es-CO" sz="2800" u="none" strike="noStrike" cap="none" noProof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Carolina Vargas, Oficina </a:t>
                      </a: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de Gestión Social</a:t>
                      </a:r>
                      <a:endParaRPr lang="es-CO" sz="2800" u="none" strike="noStrike" cap="none" noProof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02:40 p.m. – 02:45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Qué es la Rendición de Cuentas, Carolina Vargas, Oficina de Gestión Social</a:t>
                      </a:r>
                      <a:endParaRPr lang="es-CO" sz="2800" u="none" strike="noStrike" cap="none" noProof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8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02:45 p.m. – 03:05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Presentación de Gestión 2020 – Secretaría Distrital de Movilidad. Ing. Ana </a:t>
                      </a:r>
                      <a:r>
                        <a:rPr lang="es-CO" sz="2800" u="none" strike="noStrike" cap="none" noProof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Haydeé</a:t>
                      </a: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Matiz-Gerente de Zona, </a:t>
                      </a:r>
                      <a:r>
                        <a:rPr lang="es-CO" sz="2800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Andrea Salamanca</a:t>
                      </a: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Gestora Local, CLM  y </a:t>
                      </a:r>
                      <a:r>
                        <a:rPr lang="es-CO" sz="2800" u="none" strike="noStrike" cap="none" noProof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Diany</a:t>
                      </a: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Pinzón Orientadora</a:t>
                      </a:r>
                      <a:r>
                        <a:rPr lang="es-CO" sz="2800" u="none" strike="noStrike" cap="none" baseline="0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Local</a:t>
                      </a:r>
                      <a:endParaRPr lang="es-CO" sz="2800" u="none" strike="noStrike" cap="none" noProof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03:05 p.m. – 03:20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s-CO" sz="2800" b="0" i="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Gestión 2020 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Instituto de Desarrollo </a:t>
                      </a:r>
                      <a:r>
                        <a:rPr lang="es-CO" sz="2800" b="0" i="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Urbano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Claudia Tovar, Gestora social</a:t>
                      </a:r>
                      <a:endParaRPr sz="2800" b="0" i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03:20 p.m. – 03:35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 de Gestión 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2020 – </a:t>
                      </a:r>
                      <a:r>
                        <a:rPr lang="es-CO" sz="2800" b="0" i="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Transmilenio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Martha Vargas, Gestora social</a:t>
                      </a:r>
                      <a:endParaRPr sz="2800" b="0" i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03:35 p.m. – 03:50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Presentación de Gestión 2020 – Unidad de Mantenimiento Vial, Angela Cifuentes, Profesional </a:t>
                      </a:r>
                      <a:r>
                        <a:rPr lang="en-US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UMV</a:t>
                      </a:r>
                      <a:endParaRPr sz="280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25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03:50 p.m. – 04:05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</a:t>
                      </a:r>
                      <a:r>
                        <a:rPr lang="en-US" sz="2800" b="0" i="0" u="none" strike="noStrike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ón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s-CO" sz="2800" b="0" i="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Gestión 2020 – Empresa </a:t>
                      </a:r>
                      <a:r>
                        <a:rPr lang="en-US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Metro – </a:t>
                      </a:r>
                      <a:r>
                        <a:rPr lang="es-CO" sz="280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Andrés Cuellar, Jenny Gutiérrez y Carlos Criollo, Profesionales Empresa Metro de Bogotá </a:t>
                      </a:r>
                      <a:endParaRPr sz="2800" b="0" i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04:05 p.m. – 04:45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Preguntas de los participantes</a:t>
                      </a:r>
                      <a:r>
                        <a:rPr lang="en-US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s-CO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Carolina Vargas, Oficina de Gestión Social</a:t>
                      </a:r>
                      <a:endParaRPr sz="280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04:45 p.m. – 05:00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Concurso de conocimiento, evaluación y Cierre</a:t>
                      </a:r>
                      <a:r>
                        <a:rPr lang="en-US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s-CO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Carolina Vargas, Oficina de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Gestión Social</a:t>
                      </a:r>
                      <a:endParaRPr sz="280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¿QUÉ ES LA RENDICIÓN DE CUENTAS?</a:t>
            </a:r>
            <a:endParaRPr sz="100" b="0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0" name="Google Shape;200;p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5">
            <a:alphaModFix/>
          </a:blip>
          <a:srcRect l="37156" t="24111" r="29070" b="44407"/>
          <a:stretch/>
        </p:blipFill>
        <p:spPr>
          <a:xfrm>
            <a:off x="2045302" y="4352576"/>
            <a:ext cx="5327048" cy="25054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6">
            <a:alphaModFix/>
          </a:blip>
          <a:srcRect l="40951" t="27344" r="29637" b="31248"/>
          <a:stretch/>
        </p:blipFill>
        <p:spPr>
          <a:xfrm>
            <a:off x="2045299" y="6858000"/>
            <a:ext cx="532705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"/>
          <p:cNvSpPr txBox="1"/>
          <p:nvPr/>
        </p:nvSpPr>
        <p:spPr>
          <a:xfrm>
            <a:off x="9886950" y="2325275"/>
            <a:ext cx="139821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s-CO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proceso</a:t>
            </a:r>
            <a:r>
              <a:rPr lang="es-CO" sz="3600" b="1" i="1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 por un conjunto de normas, procedimientos, metodologías, estructuras, prácticas y resultados mediante los cuales, las entidades de la administración pública del nivel nacional y territorial y los servidores públicos informan, explican y dan a conocer los resultados de su gestión a los ciudadanos, la sociedad civil, otras entidades públicas y a los organismos de control, a partir de </a:t>
            </a:r>
            <a:r>
              <a:rPr lang="es-CO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promoción del diálogo</a:t>
            </a: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s-CO" sz="36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s-CO" sz="3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Shape 200">
            <a:extLst>
              <a:ext uri="{FF2B5EF4-FFF2-40B4-BE49-F238E27FC236}">
                <a16:creationId xmlns:a16="http://schemas.microsoft.com/office/drawing/2014/main" id="{8846E34D-055C-44FB-A1DF-D9B4B315015A}"/>
              </a:ext>
            </a:extLst>
          </p:cNvPr>
          <p:cNvSpPr/>
          <p:nvPr/>
        </p:nvSpPr>
        <p:spPr>
          <a:xfrm>
            <a:off x="11744325" y="7953393"/>
            <a:ext cx="4257675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Estrategia de transparencia</a:t>
            </a:r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Shape 200">
            <a:extLst>
              <a:ext uri="{FF2B5EF4-FFF2-40B4-BE49-F238E27FC236}">
                <a16:creationId xmlns:a16="http://schemas.microsoft.com/office/drawing/2014/main" id="{59E2BE9F-1CB0-44E7-A3C0-F4D5851A8A5E}"/>
              </a:ext>
            </a:extLst>
          </p:cNvPr>
          <p:cNvSpPr/>
          <p:nvPr/>
        </p:nvSpPr>
        <p:spPr>
          <a:xfrm>
            <a:off x="17525099" y="7981492"/>
            <a:ext cx="3943651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Control social</a:t>
            </a:r>
          </a:p>
          <a:p>
            <a:pPr algn="ctr"/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Shape 200">
            <a:extLst>
              <a:ext uri="{FF2B5EF4-FFF2-40B4-BE49-F238E27FC236}">
                <a16:creationId xmlns:a16="http://schemas.microsoft.com/office/drawing/2014/main" id="{B149505F-ECE4-4179-A3BE-DFA2D3F4EB9D}"/>
              </a:ext>
            </a:extLst>
          </p:cNvPr>
          <p:cNvSpPr/>
          <p:nvPr/>
        </p:nvSpPr>
        <p:spPr>
          <a:xfrm>
            <a:off x="19030050" y="10275236"/>
            <a:ext cx="4191600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Capacidad</a:t>
            </a:r>
          </a:p>
          <a:p>
            <a:pPr algn="ctr"/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Shape 200">
            <a:extLst>
              <a:ext uri="{FF2B5EF4-FFF2-40B4-BE49-F238E27FC236}">
                <a16:creationId xmlns:a16="http://schemas.microsoft.com/office/drawing/2014/main" id="{302F6EA9-0993-4E87-8CB5-8EF4FD6A7A49}"/>
              </a:ext>
            </a:extLst>
          </p:cNvPr>
          <p:cNvSpPr/>
          <p:nvPr/>
        </p:nvSpPr>
        <p:spPr>
          <a:xfrm>
            <a:off x="10209898" y="10275236"/>
            <a:ext cx="4800600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Interrelación del Estado con la Ciudadanía</a:t>
            </a:r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 txBox="1"/>
          <p:nvPr/>
        </p:nvSpPr>
        <p:spPr>
          <a:xfrm>
            <a:off x="471917" y="2211839"/>
            <a:ext cx="7965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 Black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67" y="3072245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9750" y="2211850"/>
            <a:ext cx="13470225" cy="85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16004"/>
            <a:ext cx="8736462" cy="73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952" y="2371318"/>
            <a:ext cx="2056487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"/>
          <p:cNvSpPr txBox="1"/>
          <p:nvPr/>
        </p:nvSpPr>
        <p:spPr>
          <a:xfrm>
            <a:off x="1630251" y="1252350"/>
            <a:ext cx="17269499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3.1. SINIESTROS POR GRAVEDAD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3853" y="5068663"/>
            <a:ext cx="1781039" cy="167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0" y="3054900"/>
            <a:ext cx="10980125" cy="8432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0" name="Google Shape;220;p5"/>
          <p:cNvGraphicFramePr/>
          <p:nvPr/>
        </p:nvGraphicFramePr>
        <p:xfrm>
          <a:off x="2190750" y="7984738"/>
          <a:ext cx="7496150" cy="3076776"/>
        </p:xfrm>
        <a:graphic>
          <a:graphicData uri="http://schemas.openxmlformats.org/drawingml/2006/table">
            <a:tbl>
              <a:tblPr>
                <a:noFill/>
                <a:tableStyleId>{F3926968-4A60-4690-AA96-969A25E4489E}</a:tableStyleId>
              </a:tblPr>
              <a:tblGrid>
                <a:gridCol w="257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SINIESTROS VIALES AÑO 2020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CLASIFICACIÓN POR GRAVEDAD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SOLO DAÑOS 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HERIDOS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303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FATALIDADES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958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dc1e801e41_1_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952" y="2371318"/>
            <a:ext cx="2056487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dc1e801e41_1_0"/>
          <p:cNvSpPr txBox="1"/>
          <p:nvPr/>
        </p:nvSpPr>
        <p:spPr>
          <a:xfrm>
            <a:off x="1630251" y="1252350"/>
            <a:ext cx="17269499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3.1. SINIESTROS POR CLASE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dc1e801e41_1_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6653" y="3172138"/>
            <a:ext cx="1781039" cy="16714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8" name="Google Shape;228;gdc1e801e41_1_0"/>
          <p:cNvGraphicFramePr/>
          <p:nvPr/>
        </p:nvGraphicFramePr>
        <p:xfrm>
          <a:off x="1200150" y="6229350"/>
          <a:ext cx="6715125" cy="4931775"/>
        </p:xfrm>
        <a:graphic>
          <a:graphicData uri="http://schemas.openxmlformats.org/drawingml/2006/table">
            <a:tbl>
              <a:tblPr>
                <a:noFill/>
                <a:tableStyleId>{F3926968-4A60-4690-AA96-969A25E4489E}</a:tableStyleId>
              </a:tblPr>
              <a:tblGrid>
                <a:gridCol w="232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9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SINIESTROS VIALES AÑO 2020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9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CLASIFICACIÓN POR CLASE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Choque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859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89,67%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Atropello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4,80%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Caida de ocupante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Volcamiento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2,61%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Otro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0,42%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Incendio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0,10%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958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29" name="Google Shape;229;gdc1e801e41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1725" y="4434750"/>
            <a:ext cx="10969975" cy="73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2297</Words>
  <Application>Microsoft Office PowerPoint</Application>
  <PresentationFormat>Personalizado</PresentationFormat>
  <Paragraphs>431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Helvetica Neue Light</vt:lpstr>
      <vt:lpstr>Noto Sans Symbols</vt:lpstr>
      <vt:lpstr>Merriweather Sans</vt:lpstr>
      <vt:lpstr>Arial Black</vt:lpstr>
      <vt:lpstr>Arial Rounded MT Bold</vt:lpstr>
      <vt:lpstr>Century Gothic</vt:lpstr>
      <vt:lpstr>Helvetica Neue</vt:lpstr>
      <vt:lpstr>Calibri</vt:lpstr>
      <vt:lpstr>Arial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TRANSPARENCIA Y ACCESO A LA INFORMACIÓN  Y ANTICORRUPCIÓN Y ATENCIÓN AL CIUDADANO</vt:lpstr>
      <vt:lpstr>TRANSPARENCIA Y ACCESO A LA INFORMACIÓN  Y ANTICORRUPCIÓN Y ATENCIÓN AL CIUDADANO</vt:lpstr>
      <vt:lpstr>TRANSPARENCIA Y ACCESO A LA INFORMACIÓN  Y ANTICORRUPCIÓN Y ATENCIÓN AL CIUDADANO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SEBASTIÁN SÁNCHEZ RONDÓN</dc:creator>
  <cp:lastModifiedBy>Carolina Vargas</cp:lastModifiedBy>
  <cp:revision>15</cp:revision>
  <dcterms:modified xsi:type="dcterms:W3CDTF">2021-07-08T13:25:54Z</dcterms:modified>
</cp:coreProperties>
</file>