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7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</p:sldIdLst>
  <p:sldSz cx="24384000" cy="13716000"/>
  <p:notesSz cx="6858000" cy="9144000"/>
  <p:embeddedFontLst>
    <p:embeddedFont>
      <p:font typeface="Arial Black" panose="020B0A0402010202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Helvetica Neue" panose="020B0604020202020204" charset="0"/>
      <p:regular r:id="rId44"/>
      <p:bold r:id="rId45"/>
      <p:italic r:id="rId46"/>
      <p:boldItalic r:id="rId47"/>
    </p:embeddedFont>
    <p:embeddedFont>
      <p:font typeface="Helvetica Neue Light" panose="020B0604020202020204" charset="0"/>
      <p:regular r:id="rId48"/>
      <p:bold r:id="rId49"/>
      <p:italic r:id="rId50"/>
      <p:boldItalic r:id="rId51"/>
    </p:embeddedFont>
    <p:embeddedFont>
      <p:font typeface="Impact" panose="020B0806030902050204" pitchFamily="34" charset="0"/>
      <p:regular r:id="rId52"/>
    </p:embeddedFont>
    <p:embeddedFont>
      <p:font typeface="Merriweather Sans" pitchFamily="2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21497E0-5145-4176-BE21-DAF384609CF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87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  <p14:section name="Sección sin título" id="{9EFBD6D6-3D6D-45AB-944F-C99407806BAF}">
          <p14:sldIdLst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522" userDrawn="1">
          <p15:clr>
            <a:srgbClr val="9AA0A6"/>
          </p15:clr>
        </p15:guide>
        <p15:guide id="2" pos="76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6143A6-2993-4D72-9B77-B707D5BC833E}">
  <a:tblStyle styleId="{1C6143A6-2993-4D72-9B77-B707D5BC833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3" autoAdjust="0"/>
    <p:restoredTop sz="86356" autoAdjust="0"/>
  </p:normalViewPr>
  <p:slideViewPr>
    <p:cSldViewPr snapToGrid="0">
      <p:cViewPr varScale="1">
        <p:scale>
          <a:sx n="31" d="100"/>
          <a:sy n="31" d="100"/>
        </p:scale>
        <p:origin x="300" y="90"/>
      </p:cViewPr>
      <p:guideLst>
        <p:guide orient="horz" pos="5522"/>
        <p:guide pos="7680"/>
      </p:guideLst>
    </p:cSldViewPr>
  </p:slideViewPr>
  <p:outlineViewPr>
    <p:cViewPr>
      <p:scale>
        <a:sx n="33" d="100"/>
        <a:sy n="33" d="100"/>
      </p:scale>
      <p:origin x="0" y="-7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ce87810d9_2_1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4" name="Google Shape;274;gdce87810d9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ce87810d9_2_1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gdce87810d9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ce87810d9_2_1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gdce87810d9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04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ce87810d9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Google Shape;301;gdce87810d9_2_1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ce87810d9_2_2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gdce87810d9_2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dce87810d9_2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Google Shape;341;gdce87810d9_2_5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d24bddc6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gdd24bddc6a_0_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dce87810d9_2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gdce87810d9_2_6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dce87810d9_2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" name="Google Shape;385;gdce87810d9_2_6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dce87810d9_2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gdce87810d9_2_8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dce87810d9_2_7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dce87810d9_2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4b6e76282_0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e4b6e7628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dce87810d9_2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gdce87810d9_2_7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dd24bddc6a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dd24bddc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dcff6611a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gdcff6611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e5c8ab1eaa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1" name="Google Shape;481;ge5c8ab1ea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087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1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e4a77519e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ge4a77519ee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ce8780db7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dce8780db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d24bddc6a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gdd24bddc6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d24bddc6a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dd24bddc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ce87810d9_2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gdce87810d9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d839b2e0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gdd839b2e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1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2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94" name="Google Shape;94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2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3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4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4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12" name="Google Shape;112;p1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13" name="Google Shape;113;p1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30" name="Google Shape;30;p3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" name="Google Shape;32;p3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3" name="Google Shape;33;p3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23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46" name="Google Shape;146;p2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48" name="Google Shape;48;p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49" name="Google Shape;49;p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5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55" name="Google Shape;55;p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7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63" name="Google Shape;63;p7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64" name="Google Shape;64;p7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7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68" name="Google Shape;68;p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7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" name="Google Shape;70;p7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76" name="Google Shape;76;p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" name="Google Shape;81;p1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84" name="Google Shape;84;p10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85" name="Google Shape;85;p10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0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Imagen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1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8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8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109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59.pn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92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jp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jpg"/><Relationship Id="rId4" Type="http://schemas.openxmlformats.org/officeDocument/2006/relationships/image" Target="../media/image126.png"/><Relationship Id="rId9" Type="http://schemas.openxmlformats.org/officeDocument/2006/relationships/image" Target="../media/image13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 b="22720"/>
          <a:stretch/>
        </p:blipFill>
        <p:spPr>
          <a:xfrm>
            <a:off x="0" y="0"/>
            <a:ext cx="132898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/>
          <p:nvPr/>
        </p:nvSpPr>
        <p:spPr>
          <a:xfrm>
            <a:off x="14099975" y="2526175"/>
            <a:ext cx="10131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Rendición de cuentas</a:t>
            </a:r>
            <a:endParaRPr sz="600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Sector Movilidad</a:t>
            </a:r>
            <a:endParaRPr sz="600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" y="-1"/>
            <a:ext cx="13289848" cy="13941007"/>
            <a:chOff x="-1" y="-1"/>
            <a:chExt cx="13289848" cy="13941007"/>
          </a:xfrm>
        </p:grpSpPr>
        <p:pic>
          <p:nvPicPr>
            <p:cNvPr id="161" name="Google Shape;161;p2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21885" y="11092393"/>
              <a:ext cx="4667962" cy="165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5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4820317" cy="3239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5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1647" y="10859376"/>
              <a:ext cx="6385954" cy="308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25" descr="Imagen"/>
            <p:cNvPicPr preferRelativeResize="0"/>
            <p:nvPr/>
          </p:nvPicPr>
          <p:blipFill rotWithShape="1">
            <a:blip r:embed="rId7">
              <a:alphaModFix/>
            </a:blip>
            <a:srcRect l="12508"/>
            <a:stretch/>
          </p:blipFill>
          <p:spPr>
            <a:xfrm>
              <a:off x="-1" y="621402"/>
              <a:ext cx="1422566" cy="5859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" name="Google Shape;165;p25"/>
          <p:cNvSpPr txBox="1"/>
          <p:nvPr/>
        </p:nvSpPr>
        <p:spPr>
          <a:xfrm>
            <a:off x="15170475" y="6375825"/>
            <a:ext cx="82005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4300" b="1">
                <a:solidFill>
                  <a:srgbClr val="FFFFFF"/>
                </a:solidFill>
              </a:rPr>
              <a:t>Localidad de Usme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</a:t>
            </a:r>
            <a:r>
              <a:rPr lang="en-US" sz="3000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</a:t>
            </a:r>
            <a:r>
              <a:rPr lang="en-US" sz="3000" b="0" i="0" u="none" strike="noStrike" cap="none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</a:t>
            </a:r>
            <a:r>
              <a:rPr lang="en-US" sz="30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enero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31 de </a:t>
            </a:r>
            <a:r>
              <a:rPr lang="en-US" sz="30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diciembre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2020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34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4"/>
          <p:cNvSpPr txBox="1"/>
          <p:nvPr/>
        </p:nvSpPr>
        <p:spPr>
          <a:xfrm>
            <a:off x="0" y="112693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 rotWithShape="1">
          <a:blip r:embed="rId5">
            <a:alphaModFix/>
          </a:blip>
          <a:srcRect l="22072" t="18202" r="70345" b="73541"/>
          <a:stretch/>
        </p:blipFill>
        <p:spPr>
          <a:xfrm>
            <a:off x="13514000" y="4171100"/>
            <a:ext cx="3089899" cy="225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 rotWithShape="1">
          <a:blip r:embed="rId5">
            <a:alphaModFix/>
          </a:blip>
          <a:srcRect l="36948" t="18423" r="56018" b="73320"/>
          <a:stretch/>
        </p:blipFill>
        <p:spPr>
          <a:xfrm>
            <a:off x="13737100" y="8818175"/>
            <a:ext cx="2866800" cy="22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/>
          <p:nvPr/>
        </p:nvSpPr>
        <p:spPr>
          <a:xfrm>
            <a:off x="16718100" y="4486150"/>
            <a:ext cx="7285200" cy="30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ocasionaron 7 siniestros fatales, donde estuvo involucrado el peatón; Los implicados se dividen entre peatón y bus de transporte de pasajeros, peatón y moto, y peatón camión de carga, cada uno con dos incidente, por último se registra un siniestro entre peatón y vehículo sin identificar.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4" name="Google Shape;284;p34"/>
          <p:cNvSpPr txBox="1"/>
          <p:nvPr/>
        </p:nvSpPr>
        <p:spPr>
          <a:xfrm>
            <a:off x="16718100" y="7524250"/>
            <a:ext cx="72852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presentó 2 víctima fatales con biciletas, donde se vieron involucrados respectivamente con un vehículo liviano y un bus de pasajeros.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5" name="Google Shape;285;p34"/>
          <p:cNvSpPr txBox="1"/>
          <p:nvPr/>
        </p:nvSpPr>
        <p:spPr>
          <a:xfrm>
            <a:off x="16870500" y="9629650"/>
            <a:ext cx="7285200" cy="1191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La situación más riesgosa es la interacción de los motociclistas con autolesión, volcamiento o caída de ocupante con 2 víctimas fatales.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13822500" y="3076450"/>
            <a:ext cx="10180800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Interacción de usuarios vulnerables con los modos de transporte</a:t>
            </a:r>
            <a:endParaRPr sz="3000">
              <a:solidFill>
                <a:srgbClr val="05274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7" name="Google Shape;287;p34"/>
          <p:cNvSpPr txBox="1"/>
          <p:nvPr/>
        </p:nvSpPr>
        <p:spPr>
          <a:xfrm>
            <a:off x="2129124" y="9078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34"/>
          <p:cNvPicPr preferRelativeResize="0"/>
          <p:nvPr/>
        </p:nvPicPr>
        <p:blipFill rotWithShape="1">
          <a:blip r:embed="rId6">
            <a:alphaModFix/>
          </a:blip>
          <a:srcRect l="29689" t="32264" r="29689" b="15357"/>
          <a:stretch/>
        </p:blipFill>
        <p:spPr>
          <a:xfrm>
            <a:off x="0" y="1951525"/>
            <a:ext cx="12826177" cy="929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4"/>
          <p:cNvPicPr preferRelativeResize="0"/>
          <p:nvPr/>
        </p:nvPicPr>
        <p:blipFill rotWithShape="1">
          <a:blip r:embed="rId5">
            <a:alphaModFix/>
          </a:blip>
          <a:srcRect l="29988" t="17864" r="62976" b="73878"/>
          <a:stretch/>
        </p:blipFill>
        <p:spPr>
          <a:xfrm>
            <a:off x="13838675" y="6703937"/>
            <a:ext cx="2663650" cy="2098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"/>
          <p:cNvSpPr txBox="1"/>
          <p:nvPr/>
        </p:nvSpPr>
        <p:spPr>
          <a:xfrm>
            <a:off x="1958675" y="2340075"/>
            <a:ext cx="7349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3.2. Bicicleta y Peatón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343350" y="5535499"/>
            <a:ext cx="8130600" cy="271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el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funcionamiento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Ciclorruta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temporal, la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cual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encuentra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Caracas 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desde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Portal de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Usme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hasta  la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Calle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6.</a:t>
            </a:r>
            <a:endParaRPr sz="24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6" name="Google Shape;296;p3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4">
            <a:alphaModFix/>
          </a:blip>
          <a:srcRect l="38046" t="36927" r="38668" b="35908"/>
          <a:stretch/>
        </p:blipFill>
        <p:spPr>
          <a:xfrm>
            <a:off x="197175" y="2067725"/>
            <a:ext cx="1807450" cy="13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6975" y="1148700"/>
            <a:ext cx="14461001" cy="111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"/>
          <p:cNvSpPr txBox="1"/>
          <p:nvPr/>
        </p:nvSpPr>
        <p:spPr>
          <a:xfrm>
            <a:off x="1958675" y="2340075"/>
            <a:ext cx="7349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3.2. Bicicleta y Peatón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343350" y="5535499"/>
            <a:ext cx="8130600" cy="271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el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funcionamiento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Ciclorruta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temporal, la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cual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encuentra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Caracas 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desde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Portal de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Usme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hasta  la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Calle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6.</a:t>
            </a:r>
            <a:endParaRPr sz="24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6" name="Google Shape;296;p3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4">
            <a:alphaModFix/>
          </a:blip>
          <a:srcRect l="38046" t="36927" r="38668" b="35908"/>
          <a:stretch/>
        </p:blipFill>
        <p:spPr>
          <a:xfrm>
            <a:off x="197175" y="2067725"/>
            <a:ext cx="1807450" cy="13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18258503" y="2067725"/>
            <a:ext cx="9202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27 de abril de 2020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376" y="1931814"/>
            <a:ext cx="8389690" cy="62496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6669" y="3299494"/>
            <a:ext cx="6517331" cy="48819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324" y="8478321"/>
            <a:ext cx="8044371" cy="42937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8375" y="8478321"/>
            <a:ext cx="6564054" cy="429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79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/>
          <p:nvPr/>
        </p:nvSpPr>
        <p:spPr>
          <a:xfrm>
            <a:off x="18052200" y="6358975"/>
            <a:ext cx="488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0.9% de la demanda de viajes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1903336"/>
            <a:ext cx="1103935" cy="326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 descr="image52.t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167" y="412781"/>
            <a:ext cx="1913815" cy="1913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/>
          <p:nvPr/>
        </p:nvSpPr>
        <p:spPr>
          <a:xfrm>
            <a:off x="1801075" y="2975925"/>
            <a:ext cx="26379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900" b="1">
                <a:solidFill>
                  <a:srgbClr val="FFFFFF"/>
                </a:solidFill>
              </a:rPr>
              <a:t>7.1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6"/>
          <p:cNvSpPr/>
          <p:nvPr/>
        </p:nvSpPr>
        <p:spPr>
          <a:xfrm>
            <a:off x="772125" y="4230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1.21%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6"/>
          <p:cNvSpPr txBox="1"/>
          <p:nvPr/>
        </p:nvSpPr>
        <p:spPr>
          <a:xfrm>
            <a:off x="88664" y="2383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RED DE CICLORUTAS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09" name="Google Shape;309;p3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3478" y="5092482"/>
            <a:ext cx="1593859" cy="149578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6"/>
          <p:cNvSpPr txBox="1"/>
          <p:nvPr/>
        </p:nvSpPr>
        <p:spPr>
          <a:xfrm>
            <a:off x="88664" y="657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BICICLETAS REGISTRADAS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1" name="Google Shape;311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53551" y="61705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6"/>
          <p:cNvSpPr/>
          <p:nvPr/>
        </p:nvSpPr>
        <p:spPr>
          <a:xfrm>
            <a:off x="1172125" y="7215475"/>
            <a:ext cx="3569700" cy="12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000" b="1">
                <a:solidFill>
                  <a:srgbClr val="FFFFFF"/>
                </a:solidFill>
              </a:rPr>
              <a:t>466 Bicicletas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619725" y="82694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Bici 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6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80663" y="2786186"/>
            <a:ext cx="1771773" cy="15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 txBox="1"/>
          <p:nvPr/>
        </p:nvSpPr>
        <p:spPr>
          <a:xfrm>
            <a:off x="17368739" y="44352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DEMANDA DE VIAJES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6" name="Google Shape;316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9914626" y="40314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6"/>
          <p:cNvSpPr/>
          <p:nvPr/>
        </p:nvSpPr>
        <p:spPr>
          <a:xfrm>
            <a:off x="19309752" y="51040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8.308</a:t>
            </a:r>
            <a:endParaRPr sz="3500" b="1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viajes/Día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36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2709" y="9125540"/>
            <a:ext cx="2872581" cy="124256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/>
          <p:nvPr/>
        </p:nvSpPr>
        <p:spPr>
          <a:xfrm>
            <a:off x="88664" y="1038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CICLOVÍAS TEMPORALES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20" name="Google Shape;320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9904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6"/>
          <p:cNvSpPr/>
          <p:nvPr/>
        </p:nvSpPr>
        <p:spPr>
          <a:xfrm>
            <a:off x="1801077" y="10976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400" b="1">
                <a:solidFill>
                  <a:srgbClr val="FFFFFF"/>
                </a:solidFill>
              </a:rPr>
              <a:t>1.5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6"/>
          <p:cNvSpPr/>
          <p:nvPr/>
        </p:nvSpPr>
        <p:spPr>
          <a:xfrm>
            <a:off x="772125" y="12231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1.79 %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36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259314" y="7800726"/>
            <a:ext cx="1771773" cy="152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 rotWithShape="1">
          <a:blip r:embed="rId9">
            <a:alphaModFix/>
          </a:blip>
          <a:srcRect l="29003" t="1999" r="29460"/>
          <a:stretch/>
        </p:blipFill>
        <p:spPr>
          <a:xfrm>
            <a:off x="6433525" y="762000"/>
            <a:ext cx="10235011" cy="109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 txBox="1"/>
          <p:nvPr/>
        </p:nvSpPr>
        <p:spPr>
          <a:xfrm>
            <a:off x="1788850" y="2277150"/>
            <a:ext cx="7319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3.3.  Acciones de la SGV</a:t>
            </a:r>
            <a:endParaRPr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0" name="Google Shape;330;p37"/>
          <p:cNvSpPr txBox="1"/>
          <p:nvPr/>
        </p:nvSpPr>
        <p:spPr>
          <a:xfrm>
            <a:off x="267150" y="4443800"/>
            <a:ext cx="8130600" cy="60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Coordinación con el sector de movilidad sobre los requerimientos de la localidad</a:t>
            </a:r>
            <a:endParaRPr sz="2400">
              <a:solidFill>
                <a:schemeClr val="lt1"/>
              </a:solidFill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Mesa de concertación con la Alcaldía Local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Visitas técnicas sobre requerimientos de la comunidad para disminuir congestión,  siniestralidad y Recorridos de Administración Vial (R.A.V)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Planes especiales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 y apoyo al CLM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Participación en el Consejo Local de Gobierno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1" name="Google Shape;331;p3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3975" y="1039375"/>
            <a:ext cx="5359350" cy="37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75350" y="1039363"/>
            <a:ext cx="5359351" cy="37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43974" y="5017274"/>
            <a:ext cx="5359350" cy="344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75350" y="5092225"/>
            <a:ext cx="5359350" cy="33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3975" y="8701360"/>
            <a:ext cx="5359350" cy="306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73724" y="8701349"/>
            <a:ext cx="5562602" cy="301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/>
          <p:nvPr/>
        </p:nvSpPr>
        <p:spPr>
          <a:xfrm>
            <a:off x="17728825" y="6983250"/>
            <a:ext cx="5276400" cy="19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Intervenir puntos con sistemas de contención vehicular, dispositivos de canalización u otros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elementos de control de tránsito</a:t>
            </a:r>
            <a:endParaRPr sz="35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38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3.4. Señalización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5" name="Google Shape;345;p38"/>
          <p:cNvSpPr txBox="1"/>
          <p:nvPr/>
        </p:nvSpPr>
        <p:spPr>
          <a:xfrm>
            <a:off x="1032917" y="4442365"/>
            <a:ext cx="6941700" cy="20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 de lo ejecutado para la Localidad de Usme,  estuvo enfocado la instalación de señales y sistemas de contención</a:t>
            </a: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5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3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8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8" descr="image6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41561" y="3017175"/>
            <a:ext cx="2093476" cy="186025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8"/>
          <p:cNvSpPr/>
          <p:nvPr/>
        </p:nvSpPr>
        <p:spPr>
          <a:xfrm>
            <a:off x="18683325" y="5198125"/>
            <a:ext cx="2809800" cy="132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38" descr="Deten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8949" y="2753513"/>
            <a:ext cx="2809925" cy="249902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940"/>
              </a:srgbClr>
            </a:outerShdw>
          </a:effectLst>
        </p:spPr>
      </p:pic>
      <p:sp>
        <p:nvSpPr>
          <p:cNvPr id="351" name="Google Shape;351;p38"/>
          <p:cNvSpPr/>
          <p:nvPr/>
        </p:nvSpPr>
        <p:spPr>
          <a:xfrm>
            <a:off x="12651791" y="5161036"/>
            <a:ext cx="2804100" cy="132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8"/>
          <p:cNvSpPr/>
          <p:nvPr/>
        </p:nvSpPr>
        <p:spPr>
          <a:xfrm>
            <a:off x="12326800" y="6983241"/>
            <a:ext cx="3454200" cy="15858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 verticales  de pedestal instaladas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9"/>
          <p:cNvSpPr/>
          <p:nvPr/>
        </p:nvSpPr>
        <p:spPr>
          <a:xfrm>
            <a:off x="12067564" y="6677325"/>
            <a:ext cx="4955400" cy="2081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Complementos peatonal sonoro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AUTOPISTA AL LLANO (KR 1) X CL 92B SUR</a:t>
            </a:r>
            <a:endParaRPr sz="4400">
              <a:solidFill>
                <a:srgbClr val="494E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8" name="Google Shape;358;p39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3.5. Semaforización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9" name="Google Shape;359;p39"/>
          <p:cNvSpPr txBox="1"/>
          <p:nvPr/>
        </p:nvSpPr>
        <p:spPr>
          <a:xfrm>
            <a:off x="982592" y="3759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 de lo ejecutado para la Localidad de Usme estuvo enfocado en la instalación de los siguientes dispositivos</a:t>
            </a:r>
            <a:endParaRPr sz="5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3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9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9"/>
          <p:cNvSpPr/>
          <p:nvPr/>
        </p:nvSpPr>
        <p:spPr>
          <a:xfrm>
            <a:off x="13693356" y="5498242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dirty="0">
                <a:solidFill>
                  <a:srgbClr val="FFFFFF"/>
                </a:solidFill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39" descr="Atributo De Aire Puede Ventilador Vector De Icono De Línea De ..."/>
          <p:cNvPicPr preferRelativeResize="0"/>
          <p:nvPr/>
        </p:nvPicPr>
        <p:blipFill rotWithShape="1">
          <a:blip r:embed="rId5">
            <a:alphaModFix/>
          </a:blip>
          <a:srcRect l="14746" t="9221" r="17704" b="24005"/>
          <a:stretch/>
        </p:blipFill>
        <p:spPr>
          <a:xfrm>
            <a:off x="13852212" y="3362224"/>
            <a:ext cx="2105854" cy="208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903" y="5691501"/>
            <a:ext cx="7123800" cy="4376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3674" y="114450"/>
            <a:ext cx="4617785" cy="44512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73674" y="5011990"/>
            <a:ext cx="4514378" cy="82929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475" y="6263695"/>
            <a:ext cx="8830151" cy="3576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0"/>
          <p:cNvSpPr txBox="1"/>
          <p:nvPr/>
        </p:nvSpPr>
        <p:spPr>
          <a:xfrm>
            <a:off x="1958675" y="2340071"/>
            <a:ext cx="7465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3.6. Control de Tránsito</a:t>
            </a:r>
            <a:endParaRPr sz="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1" name="Google Shape;371;p40"/>
          <p:cNvSpPr txBox="1"/>
          <p:nvPr/>
        </p:nvSpPr>
        <p:spPr>
          <a:xfrm>
            <a:off x="982592" y="39880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Reporte consolidado de los comparendos realizados en la localidad de Usme para el periodo de 2020.</a:t>
            </a:r>
            <a:endParaRPr sz="5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2" name="Google Shape;372;p4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0" descr="image8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0"/>
          <p:cNvSpPr/>
          <p:nvPr/>
        </p:nvSpPr>
        <p:spPr>
          <a:xfrm>
            <a:off x="11152750" y="3634094"/>
            <a:ext cx="535500" cy="655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0"/>
          <p:cNvSpPr txBox="1"/>
          <p:nvPr/>
        </p:nvSpPr>
        <p:spPr>
          <a:xfrm>
            <a:off x="9738050" y="11136750"/>
            <a:ext cx="13684200" cy="883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periodo de 2016 a 2019 la infracción recurrente fue Estacionar un vehículo en sitios prohibidos con un total de </a:t>
            </a: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19.241</a:t>
            </a: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órdenes de comparendo.</a:t>
            </a:r>
            <a:endParaRPr sz="5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p40"/>
          <p:cNvSpPr txBox="1"/>
          <p:nvPr/>
        </p:nvSpPr>
        <p:spPr>
          <a:xfrm>
            <a:off x="9738050" y="12127350"/>
            <a:ext cx="13684200" cy="1283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periodo de 2020 la infracción recurrente fue LOS PEATONES Y CICLISTAS QUE NO CUMPLAN CON LAS DISPOSICIONES DE ESTE CÓDIGO, SERÁN AMONESTADAS POR LA AUTORIDAD DE TRÁNSITO COMPETENTE Y DEBERÁ ASISTIR A UN CURSO FORMATIVO DICTADO POR LAS AUTORIDADES DE TRÁNSITO. LA INASISTENCIA AL CURSO SERÁ SANCIONADA CON ARRESTO DE UNO (1) A SEIS (6) DÍAS CON UN TOTAL DE </a:t>
            </a: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3.225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ÓRDENES DE COMPARENDO.</a:t>
            </a:r>
            <a:endParaRPr sz="5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40"/>
          <p:cNvSpPr/>
          <p:nvPr/>
        </p:nvSpPr>
        <p:spPr>
          <a:xfrm>
            <a:off x="267150" y="10736375"/>
            <a:ext cx="86685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Nota: La información correspondiente al año 2020 incluye todos los medios de imposición: dispositivos de apoyo en vía, Sistemas Automáticos y Semi automáticos para la detección de presuntas infracciones al tránsito: Cámaras Salvavidas y Cámaras del CGT.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8" name="Google Shape;37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0100" y="5240599"/>
            <a:ext cx="5107922" cy="52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38050" y="170963"/>
            <a:ext cx="11963400" cy="54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52951" y="5457425"/>
            <a:ext cx="5945299" cy="53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0"/>
          <p:cNvSpPr/>
          <p:nvPr/>
        </p:nvSpPr>
        <p:spPr>
          <a:xfrm>
            <a:off x="10820400" y="8420100"/>
            <a:ext cx="743100" cy="655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0"/>
          <p:cNvSpPr/>
          <p:nvPr/>
        </p:nvSpPr>
        <p:spPr>
          <a:xfrm>
            <a:off x="10477500" y="1447800"/>
            <a:ext cx="971700" cy="3657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1"/>
          <p:cNvSpPr txBox="1"/>
          <p:nvPr/>
        </p:nvSpPr>
        <p:spPr>
          <a:xfrm>
            <a:off x="1824325" y="755425"/>
            <a:ext cx="154878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41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CONCENTRACIÓN DE SOLICITUDES DE </a:t>
            </a:r>
            <a:r>
              <a:rPr lang="en-US" sz="41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OPERATIVOS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41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2023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1"/>
          <p:cNvSpPr/>
          <p:nvPr/>
        </p:nvSpPr>
        <p:spPr>
          <a:xfrm>
            <a:off x="1926680" y="1346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41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1245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1"/>
          <p:cNvSpPr txBox="1"/>
          <p:nvPr/>
        </p:nvSpPr>
        <p:spPr>
          <a:xfrm>
            <a:off x="13906925" y="4836550"/>
            <a:ext cx="6778500" cy="1483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lvl="0" indent="-412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14 BIS CL 91 B SUR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12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 75 C  SUR KR 2 ESTE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12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 78   SUR KR 14 A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41"/>
          <p:cNvSpPr txBox="1"/>
          <p:nvPr/>
        </p:nvSpPr>
        <p:spPr>
          <a:xfrm>
            <a:off x="13061075" y="3708325"/>
            <a:ext cx="104970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29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Las Zonas donde se concentra la mayoría de las solicitudes para ejecutar Control al Tránsito son: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41" descr="image5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6239" y="9393607"/>
            <a:ext cx="1860773" cy="18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1" descr="image7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50926" y="7032461"/>
            <a:ext cx="2083342" cy="14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1" descr="image6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64014" y="9676256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1" descr="image8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71388" y="7003532"/>
            <a:ext cx="1652693" cy="154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1"/>
          <p:cNvPicPr preferRelativeResize="0"/>
          <p:nvPr/>
        </p:nvPicPr>
        <p:blipFill rotWithShape="1">
          <a:blip r:embed="rId8">
            <a:alphaModFix/>
          </a:blip>
          <a:srcRect l="31370" t="12701" r="31852" b="17392"/>
          <a:stretch/>
        </p:blipFill>
        <p:spPr>
          <a:xfrm>
            <a:off x="2540850" y="2486800"/>
            <a:ext cx="9895000" cy="10574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2"/>
          <p:cNvPicPr preferRelativeResize="0"/>
          <p:nvPr/>
        </p:nvPicPr>
        <p:blipFill rotWithShape="1">
          <a:blip r:embed="rId3">
            <a:alphaModFix/>
          </a:blip>
          <a:srcRect l="60978" t="24035" r="11686" b="27269"/>
          <a:stretch/>
        </p:blipFill>
        <p:spPr>
          <a:xfrm>
            <a:off x="9821150" y="7566537"/>
            <a:ext cx="6466600" cy="59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2"/>
          <p:cNvSpPr txBox="1"/>
          <p:nvPr/>
        </p:nvSpPr>
        <p:spPr>
          <a:xfrm>
            <a:off x="1958675" y="2035271"/>
            <a:ext cx="74658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3.7. Planes de Manejo de Tránsito PMT</a:t>
            </a:r>
            <a:endParaRPr sz="3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04" name="Google Shape;404;p4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2" descr="image8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2"/>
          <p:cNvSpPr txBox="1"/>
          <p:nvPr/>
        </p:nvSpPr>
        <p:spPr>
          <a:xfrm>
            <a:off x="904875" y="4462187"/>
            <a:ext cx="7234500" cy="13449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7" name="Google Shape;407;p42"/>
          <p:cNvSpPr txBox="1"/>
          <p:nvPr/>
        </p:nvSpPr>
        <p:spPr>
          <a:xfrm>
            <a:off x="9410546" y="876291"/>
            <a:ext cx="9792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PMT LOCALIDAD </a:t>
            </a:r>
            <a:r>
              <a:rPr lang="en-US" sz="3900" b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USME</a:t>
            </a:r>
            <a:endParaRPr/>
          </a:p>
        </p:txBody>
      </p:sp>
      <p:pic>
        <p:nvPicPr>
          <p:cNvPr id="408" name="Google Shape;408;p42" descr="image4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166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2"/>
          <p:cNvSpPr txBox="1"/>
          <p:nvPr/>
        </p:nvSpPr>
        <p:spPr>
          <a:xfrm>
            <a:off x="9185876" y="55126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0" name="Google Shape;410;p42"/>
          <p:cNvSpPr txBox="1"/>
          <p:nvPr/>
        </p:nvSpPr>
        <p:spPr>
          <a:xfrm>
            <a:off x="14152574" y="55126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11" name="Google Shape;411;p42" descr="image29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70376" y="2430025"/>
            <a:ext cx="1710908" cy="13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2" descr="image3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801275" y="2498371"/>
            <a:ext cx="1202800" cy="135965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2"/>
          <p:cNvSpPr txBox="1"/>
          <p:nvPr/>
        </p:nvSpPr>
        <p:spPr>
          <a:xfrm>
            <a:off x="10436508" y="38781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2"/>
          <p:cNvSpPr txBox="1"/>
          <p:nvPr/>
        </p:nvSpPr>
        <p:spPr>
          <a:xfrm>
            <a:off x="15224678" y="39207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72</a:t>
            </a:r>
            <a:r>
              <a:rPr lang="en-US" sz="48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5" name="Google Shape;415;p42"/>
          <p:cNvSpPr txBox="1"/>
          <p:nvPr/>
        </p:nvSpPr>
        <p:spPr>
          <a:xfrm>
            <a:off x="15551175" y="9736400"/>
            <a:ext cx="84120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*COI:</a:t>
            </a:r>
            <a:r>
              <a:rPr lang="en-US" sz="24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</a:t>
            </a:r>
            <a:endParaRPr sz="2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**COOS:</a:t>
            </a:r>
            <a:r>
              <a:rPr lang="en-US" sz="24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de Servicios Públicos</a:t>
            </a:r>
            <a:endParaRPr sz="2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6" name="Google Shape;416;p42"/>
          <p:cNvSpPr txBox="1"/>
          <p:nvPr/>
        </p:nvSpPr>
        <p:spPr>
          <a:xfrm>
            <a:off x="10278349" y="4942756"/>
            <a:ext cx="28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1.823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7" name="Google Shape;417;p42"/>
          <p:cNvSpPr txBox="1"/>
          <p:nvPr/>
        </p:nvSpPr>
        <p:spPr>
          <a:xfrm>
            <a:off x="14997323" y="48666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1.310</a:t>
            </a: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8" name="Google Shape;418;p42"/>
          <p:cNvSpPr txBox="1"/>
          <p:nvPr/>
        </p:nvSpPr>
        <p:spPr>
          <a:xfrm>
            <a:off x="19195474" y="5494304"/>
            <a:ext cx="4968000" cy="1662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</a:t>
            </a:r>
            <a:endParaRPr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9" name="Google Shape;419;p42"/>
          <p:cNvSpPr txBox="1"/>
          <p:nvPr/>
        </p:nvSpPr>
        <p:spPr>
          <a:xfrm>
            <a:off x="20358549" y="3808593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28</a:t>
            </a:r>
            <a:r>
              <a:rPr lang="en-US" sz="48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0" name="Google Shape;420;p42"/>
          <p:cNvSpPr txBox="1"/>
          <p:nvPr/>
        </p:nvSpPr>
        <p:spPr>
          <a:xfrm>
            <a:off x="20131194" y="4754495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513</a:t>
            </a: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**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1" name="Google Shape;421;p42"/>
          <p:cNvSpPr txBox="1"/>
          <p:nvPr/>
        </p:nvSpPr>
        <p:spPr>
          <a:xfrm>
            <a:off x="904875" y="6062387"/>
            <a:ext cx="7234500" cy="2145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>
                <a:solidFill>
                  <a:schemeClr val="lt1"/>
                </a:solidFill>
              </a:rPr>
              <a:t>1.823</a:t>
            </a: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PMT</a:t>
            </a:r>
            <a:endParaRPr sz="52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400" b="1">
                <a:solidFill>
                  <a:schemeClr val="lt1"/>
                </a:solidFill>
              </a:rPr>
              <a:t>USME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2" name="Google Shape;422;p42"/>
          <p:cNvSpPr txBox="1"/>
          <p:nvPr/>
        </p:nvSpPr>
        <p:spPr>
          <a:xfrm>
            <a:off x="982592" y="8483890"/>
            <a:ext cx="69417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Localidad de Usme  se ubica en el decimoquinto lugar de las localidades respecto a las solicitudes de PMT con un 3% del total de la ciudad </a:t>
            </a:r>
            <a:endParaRPr sz="4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42" descr="image3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982875" y="2345971"/>
            <a:ext cx="1202800" cy="1359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 rotWithShape="1">
          <a:blip r:embed="rId3">
            <a:alphaModFix/>
          </a:blip>
          <a:srcRect l="29688" r="29061" b="77776"/>
          <a:stretch/>
        </p:blipFill>
        <p:spPr>
          <a:xfrm>
            <a:off x="7239000" y="0"/>
            <a:ext cx="100584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 t="23198" b="57219"/>
          <a:stretch/>
        </p:blipFill>
        <p:spPr>
          <a:xfrm>
            <a:off x="-25" y="3486475"/>
            <a:ext cx="24384048" cy="26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t="55557" b="13405"/>
          <a:stretch/>
        </p:blipFill>
        <p:spPr>
          <a:xfrm>
            <a:off x="-25" y="7772401"/>
            <a:ext cx="24384048" cy="42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39175" y="6167100"/>
            <a:ext cx="243840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Localidad de Usme</a:t>
            </a:r>
            <a:endParaRPr sz="51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Bogotá D.C, 15 de septiembre de 2021</a:t>
            </a:r>
            <a:endParaRPr sz="51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3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4163" y="2139381"/>
            <a:ext cx="6372824" cy="621269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3"/>
          <p:cNvSpPr txBox="1"/>
          <p:nvPr/>
        </p:nvSpPr>
        <p:spPr>
          <a:xfrm>
            <a:off x="14589834" y="3889592"/>
            <a:ext cx="4626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DE LA EXTENSIÓN TRONCAL CARACAS TRAMO 1 Y OBRAS COMPLEMENTARIAS EN LA CIUDAD DE BOGOTÁ D.C.</a:t>
            </a:r>
            <a:endParaRPr/>
          </a:p>
        </p:txBody>
      </p:sp>
      <p:sp>
        <p:nvSpPr>
          <p:cNvPr id="431" name="Google Shape;431;p43"/>
          <p:cNvSpPr/>
          <p:nvPr/>
        </p:nvSpPr>
        <p:spPr>
          <a:xfrm>
            <a:off x="4932896" y="4368529"/>
            <a:ext cx="42015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IDU-1601-2019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ejecución</a:t>
            </a:r>
            <a:endParaRPr dirty="0"/>
          </a:p>
        </p:txBody>
      </p:sp>
      <p:sp>
        <p:nvSpPr>
          <p:cNvPr id="432" name="Google Shape;432;p43"/>
          <p:cNvSpPr/>
          <p:nvPr/>
        </p:nvSpPr>
        <p:spPr>
          <a:xfrm>
            <a:off x="9997161" y="4448192"/>
            <a:ext cx="2807400" cy="128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3"/>
          <p:cNvSpPr txBox="1"/>
          <p:nvPr/>
        </p:nvSpPr>
        <p:spPr>
          <a:xfrm>
            <a:off x="2137646" y="6840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EN EJECUCIÓN LOCALIDAD USME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015" y="8041003"/>
            <a:ext cx="6743692" cy="468818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4"/>
          <p:cNvSpPr txBox="1"/>
          <p:nvPr/>
        </p:nvSpPr>
        <p:spPr>
          <a:xfrm>
            <a:off x="2095346" y="10172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FUTUROS 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USME</a:t>
            </a:r>
            <a:endParaRPr/>
          </a:p>
        </p:txBody>
      </p:sp>
      <p:pic>
        <p:nvPicPr>
          <p:cNvPr id="439" name="Google Shape;439;p44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4"/>
          <p:cNvSpPr txBox="1"/>
          <p:nvPr/>
        </p:nvSpPr>
        <p:spPr>
          <a:xfrm>
            <a:off x="792332" y="4142374"/>
            <a:ext cx="223032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DESARROLLO ECONÓMICO, SOCIAL, AMBIENTAL Y DE OBRAS PÚBLICAS DEL DISTRITO CAPITAL 2020-2024 “UN NUEVO CONTRATO SOCIAL Y AMBIENTAL PARA LA BOGOTÁ DEL SIGLO XXI  - Articulo 19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4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6819" y="6560864"/>
            <a:ext cx="2435680" cy="237447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4"/>
          <p:cNvSpPr txBox="1"/>
          <p:nvPr/>
        </p:nvSpPr>
        <p:spPr>
          <a:xfrm>
            <a:off x="2119430" y="6966152"/>
            <a:ext cx="1549500" cy="1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9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4"/>
          <p:cNvSpPr txBox="1"/>
          <p:nvPr/>
        </p:nvSpPr>
        <p:spPr>
          <a:xfrm>
            <a:off x="4555109" y="6858476"/>
            <a:ext cx="1121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Avenida Caracas desde Avenida Ciudad de Villavicencio hasta Avenida del Uval un tramo desde la Avenida Caracas hacia la Picota </a:t>
            </a:r>
            <a:endParaRPr/>
          </a:p>
        </p:txBody>
      </p:sp>
      <p:sp>
        <p:nvSpPr>
          <p:cNvPr id="444" name="Google Shape;444;p44"/>
          <p:cNvSpPr/>
          <p:nvPr/>
        </p:nvSpPr>
        <p:spPr>
          <a:xfrm>
            <a:off x="4447101" y="6807245"/>
            <a:ext cx="11623800" cy="16881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5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4. Inversión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50" name="Google Shape;450;p4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5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5"/>
          <p:cNvSpPr txBox="1"/>
          <p:nvPr/>
        </p:nvSpPr>
        <p:spPr>
          <a:xfrm>
            <a:off x="982592" y="4140490"/>
            <a:ext cx="69417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inversión total ejecutada para la Localidad de Usme asciende al monto de:</a:t>
            </a:r>
            <a:endParaRPr sz="4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3" name="Google Shape;453;p45" descr="image5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96427" y="2929652"/>
            <a:ext cx="2531941" cy="160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5" descr="image5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275264" y="2799395"/>
            <a:ext cx="1860773" cy="186077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5"/>
          <p:cNvSpPr txBox="1"/>
          <p:nvPr/>
        </p:nvSpPr>
        <p:spPr>
          <a:xfrm>
            <a:off x="982592" y="6578890"/>
            <a:ext cx="6941700" cy="883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$44.776.406</a:t>
            </a:r>
            <a:endParaRPr sz="4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6" name="Google Shape;45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71825" y="5304271"/>
            <a:ext cx="14063900" cy="554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CAMPAÑAS PEDAGÓGICAS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</a:t>
            </a:r>
            <a:r>
              <a:rPr lang="en-US" sz="3900" b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USME</a:t>
            </a:r>
            <a:endParaRPr/>
          </a:p>
        </p:txBody>
      </p:sp>
      <p:pic>
        <p:nvPicPr>
          <p:cNvPr id="462" name="Google Shape;462;p46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6"/>
          <p:cNvSpPr txBox="1"/>
          <p:nvPr/>
        </p:nvSpPr>
        <p:spPr>
          <a:xfrm>
            <a:off x="1718276" y="56650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TOTAL DE CAMPAÑAS REALIZADAS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1808174" y="107704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CA</a:t>
            </a: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MPAÑAS REALIZA</a:t>
            </a: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DAS EN USME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5" name="Google Shape;465;p46"/>
          <p:cNvSpPr txBox="1"/>
          <p:nvPr/>
        </p:nvSpPr>
        <p:spPr>
          <a:xfrm>
            <a:off x="2968908" y="40305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6"/>
          <p:cNvSpPr txBox="1"/>
          <p:nvPr/>
        </p:nvSpPr>
        <p:spPr>
          <a:xfrm>
            <a:off x="2880278" y="91785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7" name="Google Shape;467;p46"/>
          <p:cNvSpPr txBox="1"/>
          <p:nvPr/>
        </p:nvSpPr>
        <p:spPr>
          <a:xfrm>
            <a:off x="2652923" y="101244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68" name="Google Shape;468;p46" descr="image6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8614" y="7570744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6" descr="Atributo De Aire Puede Ventilador Vector De Icono De Línea De ..."/>
          <p:cNvPicPr preferRelativeResize="0"/>
          <p:nvPr/>
        </p:nvPicPr>
        <p:blipFill rotWithShape="1">
          <a:blip r:embed="rId5">
            <a:alphaModFix/>
          </a:blip>
          <a:srcRect l="14746" t="9221" r="17704" b="24005"/>
          <a:stretch/>
        </p:blipFill>
        <p:spPr>
          <a:xfrm>
            <a:off x="3415426" y="2180370"/>
            <a:ext cx="1827300" cy="180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3951" y="1563563"/>
            <a:ext cx="10249933" cy="60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6" descr="E:\lpuerto\Desktop\INFORMES MENSUALES\INFORMES 2020\7. JULIO 2020\3. DAVID SERNA\Registro Fotográfico\2_07_2020 Campaña con ciclistas\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73251" y="7738267"/>
            <a:ext cx="7504400" cy="37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6" descr="E:\lpuerto\Desktop\INFORMES MENSUALES\INFORMES 2020\7. JULIO 2020\3. DAVID SERNA\Registro Fotográfico\2_07_2020 Campaña con ciclistas\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6623" y="7738286"/>
            <a:ext cx="6861092" cy="344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325" y="431675"/>
            <a:ext cx="22284074" cy="1140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8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6591" y="3359699"/>
            <a:ext cx="5286375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8"/>
          <p:cNvSpPr txBox="1"/>
          <p:nvPr/>
        </p:nvSpPr>
        <p:spPr>
          <a:xfrm>
            <a:off x="3350379" y="2542000"/>
            <a:ext cx="357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¿Qué es?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8"/>
          <p:cNvSpPr txBox="1"/>
          <p:nvPr/>
        </p:nvSpPr>
        <p:spPr>
          <a:xfrm>
            <a:off x="5773721" y="7702575"/>
            <a:ext cx="7286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Qué buscamos?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2575" y="8280425"/>
            <a:ext cx="5276850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8"/>
          <p:cNvSpPr txBox="1"/>
          <p:nvPr/>
        </p:nvSpPr>
        <p:spPr>
          <a:xfrm>
            <a:off x="15679023" y="2191125"/>
            <a:ext cx="63006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Cómo funciona?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6006" y="2835825"/>
            <a:ext cx="10753725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52325" y="7816725"/>
            <a:ext cx="85153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8"/>
          <p:cNvSpPr/>
          <p:nvPr/>
        </p:nvSpPr>
        <p:spPr>
          <a:xfrm>
            <a:off x="23007475" y="10637925"/>
            <a:ext cx="920400" cy="102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9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5. Gestión Social</a:t>
            </a:r>
            <a:endParaRPr sz="3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97" name="Google Shape;497;p4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9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04A2C6-9DF9-489D-99AD-398A6378163B}"/>
              </a:ext>
            </a:extLst>
          </p:cNvPr>
          <p:cNvSpPr txBox="1"/>
          <p:nvPr/>
        </p:nvSpPr>
        <p:spPr>
          <a:xfrm>
            <a:off x="9637239" y="914399"/>
            <a:ext cx="144070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400" b="1" i="1" dirty="0">
                <a:latin typeface="+mj-lt"/>
              </a:rPr>
              <a:t>La Oficina de Gestión Social </a:t>
            </a:r>
            <a:r>
              <a:rPr lang="es-ES" sz="4400" dirty="0">
                <a:latin typeface="+mj-lt"/>
              </a:rPr>
              <a:t>se encarga de promover la incidencia de la participación ciudadana en los proyectos, programas y planes de la Secretaría Distrital de Movilidad, implementando estrategias que le permitan a la comunidad informarse, expresarse y organizarse alrededor de temas de Movilidad desde una perspectiva inclusiva, diferencial y de corresponsabilidad</a:t>
            </a:r>
            <a:r>
              <a:rPr lang="es-ES" sz="3600" dirty="0">
                <a:latin typeface="+mj-lt"/>
              </a:rPr>
              <a:t>.</a:t>
            </a:r>
            <a:endParaRPr lang="es-CO" sz="3600" dirty="0">
              <a:latin typeface="+mj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618" y="5003469"/>
            <a:ext cx="6151418" cy="59416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3565" y="7093527"/>
            <a:ext cx="4703745" cy="51261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8751" y="7974280"/>
            <a:ext cx="5393140" cy="508592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4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9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084736" y="2255790"/>
            <a:ext cx="7157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4800" dirty="0">
                <a:solidFill>
                  <a:srgbClr val="FFFFFF"/>
                </a:solidFill>
              </a:rPr>
              <a:t>Centros Locales de Movilidad</a:t>
            </a:r>
            <a:endParaRPr lang="es-CO" dirty="0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7156" y="4536572"/>
            <a:ext cx="84334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3600" dirty="0">
                <a:solidFill>
                  <a:srgbClr val="FFFFFF"/>
                </a:solidFill>
              </a:rPr>
              <a:t>Son los equipos sociales que se ubican en las 20 localidades del Distrito, cuya presencia facilita los procesos de participación a nivel local, a través de la comunicación directa con la ciudadanía, ejecución de procesos de formación, la gestión de las solicitudes en torno a temas de Movilidad y la socialización de información veraz y oportuna, entre otras acciones.</a:t>
            </a:r>
            <a:r>
              <a:rPr lang="es-ES" sz="3600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813C9FF-8C1C-416B-AD5D-7D39F6528384}"/>
              </a:ext>
            </a:extLst>
          </p:cNvPr>
          <p:cNvSpPr txBox="1"/>
          <p:nvPr/>
        </p:nvSpPr>
        <p:spPr>
          <a:xfrm flipH="1">
            <a:off x="11166762" y="739586"/>
            <a:ext cx="1102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rgbClr val="002060"/>
                </a:solidFill>
              </a:rPr>
              <a:t>OFICINA DE GESTION SOCIAL</a:t>
            </a:r>
            <a:endParaRPr lang="es-CO" sz="4800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61" y="6263640"/>
            <a:ext cx="11610109" cy="74523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543" y="1868496"/>
            <a:ext cx="8229599" cy="43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70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2187" t="15723" r="22866" b="13450"/>
          <a:stretch/>
        </p:blipFill>
        <p:spPr>
          <a:xfrm>
            <a:off x="0" y="1634836"/>
            <a:ext cx="6166262" cy="63176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1012" t="16480" r="21012" b="11556"/>
          <a:stretch/>
        </p:blipFill>
        <p:spPr>
          <a:xfrm>
            <a:off x="5842827" y="1634835"/>
            <a:ext cx="7167307" cy="551917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322076" y="193964"/>
            <a:ext cx="6853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3600" dirty="0">
                <a:solidFill>
                  <a:srgbClr val="002060"/>
                </a:solidFill>
              </a:rPr>
              <a:t>OFICINA DE GESTION SOCIAL</a:t>
            </a:r>
            <a:endParaRPr lang="es-CO" sz="3600" dirty="0">
              <a:solidFill>
                <a:srgbClr val="002060"/>
              </a:solidFill>
            </a:endParaRPr>
          </a:p>
        </p:txBody>
      </p:sp>
      <p:grpSp>
        <p:nvGrpSpPr>
          <p:cNvPr id="9" name="Google Shape;566;p33"/>
          <p:cNvGrpSpPr/>
          <p:nvPr/>
        </p:nvGrpSpPr>
        <p:grpSpPr>
          <a:xfrm>
            <a:off x="13614512" y="12192000"/>
            <a:ext cx="10409271" cy="1236376"/>
            <a:chOff x="0" y="0"/>
            <a:chExt cx="17502741" cy="1568885"/>
          </a:xfrm>
          <a:solidFill>
            <a:schemeClr val="tx1"/>
          </a:solidFill>
        </p:grpSpPr>
        <p:pic>
          <p:nvPicPr>
            <p:cNvPr id="10" name="Google Shape;567;p3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53002"/>
              <a:ext cx="7956813" cy="126287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11" name="Google Shape;568;p33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24805" t="16293" r="22088" b="12116"/>
          <a:stretch/>
        </p:blipFill>
        <p:spPr>
          <a:xfrm>
            <a:off x="12348907" y="1226633"/>
            <a:ext cx="5652653" cy="55680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15074" t="16856" r="15286" b="13447"/>
          <a:stretch/>
        </p:blipFill>
        <p:spPr>
          <a:xfrm>
            <a:off x="5754480" y="6794663"/>
            <a:ext cx="8617138" cy="448028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/>
          <a:srcRect l="37150" t="15720" r="22741" b="12689"/>
          <a:stretch/>
        </p:blipFill>
        <p:spPr>
          <a:xfrm>
            <a:off x="18101017" y="1190054"/>
            <a:ext cx="5218659" cy="44153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619" y="5605362"/>
            <a:ext cx="8948057" cy="59564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92523"/>
            <a:ext cx="6166262" cy="61234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1"/>
          <a:srcRect l="27852" t="17992" r="22101" b="12310"/>
          <a:stretch/>
        </p:blipFill>
        <p:spPr>
          <a:xfrm>
            <a:off x="6044087" y="9785189"/>
            <a:ext cx="7570425" cy="39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63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915" y="5474088"/>
            <a:ext cx="6565156" cy="27678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132" y="632481"/>
            <a:ext cx="12595428" cy="12863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934" y="4009456"/>
            <a:ext cx="2603218" cy="17314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538" y="7130030"/>
            <a:ext cx="2853175" cy="57307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2235" y="7798682"/>
            <a:ext cx="1688738" cy="29263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214" y="8013774"/>
            <a:ext cx="1688738" cy="29263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8488" y="7240970"/>
            <a:ext cx="3023878" cy="74377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6075" y="4888589"/>
            <a:ext cx="2377646" cy="111566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9DAE01C-6C4F-4137-9A13-FCAED112D6D7}"/>
              </a:ext>
            </a:extLst>
          </p:cNvPr>
          <p:cNvSpPr txBox="1"/>
          <p:nvPr/>
        </p:nvSpPr>
        <p:spPr>
          <a:xfrm>
            <a:off x="13822235" y="2528908"/>
            <a:ext cx="6417943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1">
                    <a:lumMod val="75000"/>
                  </a:schemeClr>
                </a:solidFill>
              </a:rPr>
              <a:t>ENCUENTROS COMUNITARIOS</a:t>
            </a:r>
          </a:p>
          <a:p>
            <a:r>
              <a:rPr lang="es-ES" sz="32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s-ES" sz="2800" dirty="0"/>
              <a:t>RENIONES CON CIUDADANIA:</a:t>
            </a:r>
          </a:p>
          <a:p>
            <a:r>
              <a:rPr lang="es-ES" sz="2800" dirty="0"/>
              <a:t>TOTAL DE ACTIVIDADES:24</a:t>
            </a:r>
          </a:p>
          <a:p>
            <a:r>
              <a:rPr lang="es-ES" sz="2800" dirty="0"/>
              <a:t>CIUDADANOS ATENDIDOS:137</a:t>
            </a:r>
            <a:endParaRPr lang="es-CO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6EA980E-6136-4B0A-B01A-C6CE39276565}"/>
              </a:ext>
            </a:extLst>
          </p:cNvPr>
          <p:cNvSpPr txBox="1"/>
          <p:nvPr/>
        </p:nvSpPr>
        <p:spPr>
          <a:xfrm flipH="1">
            <a:off x="17932730" y="5630197"/>
            <a:ext cx="5622028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1">
                    <a:lumMod val="75000"/>
                  </a:schemeClr>
                </a:solidFill>
              </a:rPr>
              <a:t>REUNIONES INTERINSTITUCIONALES:</a:t>
            </a:r>
          </a:p>
          <a:p>
            <a:r>
              <a:rPr lang="es-ES" sz="3200" dirty="0">
                <a:solidFill>
                  <a:schemeClr val="tx2">
                    <a:lumMod val="10000"/>
                  </a:schemeClr>
                </a:solidFill>
              </a:rPr>
              <a:t>TOTAL DE ACTIVIDADES:227</a:t>
            </a:r>
            <a:endParaRPr lang="es-CO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28071" y="10665716"/>
            <a:ext cx="6273328" cy="23838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0733" y="10781598"/>
            <a:ext cx="6334293" cy="243141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870" y="7703104"/>
            <a:ext cx="5499069" cy="226070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58" y="3276056"/>
            <a:ext cx="6856269" cy="27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00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9075" y="2972400"/>
            <a:ext cx="19121377" cy="83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688" y="2972388"/>
            <a:ext cx="12954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4384000" cy="21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079075"/>
            <a:ext cx="24384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8897250" y="569625"/>
            <a:ext cx="782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REGLAS DE JUEGO</a:t>
            </a:r>
            <a:endParaRPr sz="60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2500" y="4675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50" y="63168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7250" y="83765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2988" y="10221338"/>
            <a:ext cx="1247775" cy="12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78" y="679168"/>
            <a:ext cx="22752244" cy="123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74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4083" t="27415" r="18314" b="31249"/>
          <a:stretch/>
        </p:blipFill>
        <p:spPr>
          <a:xfrm>
            <a:off x="0" y="0"/>
            <a:ext cx="24384000" cy="140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8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/>
        </p:nvSpPr>
        <p:spPr>
          <a:xfrm rot="-5400000">
            <a:off x="-2953898" y="5991629"/>
            <a:ext cx="11275359" cy="17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Arial Black"/>
              <a:buNone/>
            </a:pPr>
            <a:r>
              <a:rPr lang="en-US" sz="1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CONTENIDO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9008200" y="2661025"/>
            <a:ext cx="11584200" cy="732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Agenda</a:t>
            </a:r>
            <a:endParaRPr sz="800"/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¿Qué es la rendición de cuentas?</a:t>
            </a:r>
            <a:endParaRPr sz="800"/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Acciones y datos de la SDM Chapinero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Siniestralidad </a:t>
            </a:r>
            <a:endParaRPr sz="3800">
              <a:solidFill>
                <a:schemeClr val="lt1"/>
              </a:solidFill>
            </a:endParaRPr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Bicicleta y Peatón</a:t>
            </a:r>
            <a:endParaRPr sz="3800">
              <a:solidFill>
                <a:schemeClr val="lt1"/>
              </a:solidFill>
            </a:endParaRPr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 Acciones de la SGV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Señalización 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Semaforización 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Control de Tránsito 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Planes de Manejo de Tránsito PMT</a:t>
            </a:r>
            <a:endParaRPr sz="3800">
              <a:solidFill>
                <a:schemeClr val="lt1"/>
              </a:solidFill>
            </a:endParaRPr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Inversión </a:t>
            </a:r>
            <a:endParaRPr sz="3800">
              <a:solidFill>
                <a:schemeClr val="lt1"/>
              </a:solidFill>
            </a:endParaRPr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Gestión Social</a:t>
            </a:r>
            <a:endParaRPr sz="3800">
              <a:solidFill>
                <a:srgbClr val="FFFFFF"/>
              </a:solidFill>
            </a:endParaRPr>
          </a:p>
        </p:txBody>
      </p:sp>
      <p:pic>
        <p:nvPicPr>
          <p:cNvPr id="193" name="Google Shape;193;p2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956" y="5042422"/>
            <a:ext cx="31115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83422" y="3633375"/>
            <a:ext cx="1409048" cy="140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09153" y="4938682"/>
            <a:ext cx="1593859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68895" y="7956245"/>
            <a:ext cx="2519326" cy="15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50170" y="9852679"/>
            <a:ext cx="1856368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58925" y="6434474"/>
            <a:ext cx="1771773" cy="159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/>
        </p:nvSpPr>
        <p:spPr>
          <a:xfrm>
            <a:off x="2796873" y="2492475"/>
            <a:ext cx="562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Agenda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4" name="Google Shape;204;p2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550" y="4112885"/>
            <a:ext cx="5134600" cy="4788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712643"/>
              </p:ext>
            </p:extLst>
          </p:nvPr>
        </p:nvGraphicFramePr>
        <p:xfrm>
          <a:off x="9559637" y="471054"/>
          <a:ext cx="14131636" cy="12330545"/>
        </p:xfrm>
        <a:graphic>
          <a:graphicData uri="http://schemas.openxmlformats.org/drawingml/2006/table">
            <a:tbl>
              <a:tblPr firstRow="1" firstCol="1" bandRow="1">
                <a:tableStyleId>{1C6143A6-2993-4D72-9B77-B707D5BC833E}</a:tableStyleId>
              </a:tblPr>
              <a:tblGrid>
                <a:gridCol w="3523374">
                  <a:extLst>
                    <a:ext uri="{9D8B030D-6E8A-4147-A177-3AD203B41FA5}">
                      <a16:colId xmlns:a16="http://schemas.microsoft.com/office/drawing/2014/main" val="1722928897"/>
                    </a:ext>
                  </a:extLst>
                </a:gridCol>
                <a:gridCol w="5613636">
                  <a:extLst>
                    <a:ext uri="{9D8B030D-6E8A-4147-A177-3AD203B41FA5}">
                      <a16:colId xmlns:a16="http://schemas.microsoft.com/office/drawing/2014/main" val="1092769579"/>
                    </a:ext>
                  </a:extLst>
                </a:gridCol>
                <a:gridCol w="4994626">
                  <a:extLst>
                    <a:ext uri="{9D8B030D-6E8A-4147-A177-3AD203B41FA5}">
                      <a16:colId xmlns:a16="http://schemas.microsoft.com/office/drawing/2014/main" val="3427342847"/>
                    </a:ext>
                  </a:extLst>
                </a:gridCol>
              </a:tblGrid>
              <a:tr h="88300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Hora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Actividad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Expositor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1677231"/>
                  </a:ext>
                </a:extLst>
              </a:tr>
              <a:tr h="107852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02:30 p.m. -02:35 p.m.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Bienvenida y apertura de la Audiencia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</a:rPr>
                        <a:t>Susana Morales, Directora de Planeación para la Movilidad-SDM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0036589"/>
                  </a:ext>
                </a:extLst>
              </a:tr>
              <a:tr h="128035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02:35 p.m. -02:40 p.m.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Presentación de la agenda y funcionarios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effectLst/>
                        </a:rPr>
                        <a:t>Adriana iza Certuche</a:t>
                      </a:r>
                      <a:r>
                        <a:rPr lang="es-ES" sz="2400">
                          <a:effectLst/>
                        </a:rPr>
                        <a:t>, Jefe Oficina de Gestión Social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1270096"/>
                  </a:ext>
                </a:extLst>
              </a:tr>
              <a:tr h="104362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02:40 p.m. – 02:45 p.m.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Qué es la Rendición de Cuentas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Carolina Vargas Ramírez, Oficina de Gestión Social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731929"/>
                  </a:ext>
                </a:extLst>
              </a:tr>
              <a:tr h="211332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02:45 p.m. – 03:05 p.m.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Presentación de Gestión 2020 – Secretaría Distrital de Movilidad.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Ing. Julio Cesar Arias, Gerente de zona; Yaneth Aguirre, Gestora Local-Centro Local de Movilidad-CLM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3261343"/>
                  </a:ext>
                </a:extLst>
              </a:tr>
              <a:tr h="109702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03:05 p.m. – 03:20 p.m.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Presentación de Gestión 2020 – Instituto de Desarrollo Urbano-IDU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Ana Carolina García, Gestora social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717419"/>
                  </a:ext>
                </a:extLst>
              </a:tr>
              <a:tr h="104362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03:20 p.m. – 03:35 p.m.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Presentación de Gestión 2020 – Transmilenio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Juan Carlos </a:t>
                      </a:r>
                      <a:r>
                        <a:rPr lang="es-ES" sz="2400" dirty="0" err="1">
                          <a:effectLst/>
                        </a:rPr>
                        <a:t>Bohada</a:t>
                      </a:r>
                      <a:r>
                        <a:rPr lang="es-ES" sz="2400" dirty="0">
                          <a:effectLst/>
                        </a:rPr>
                        <a:t> Fajardo</a:t>
                      </a:r>
                      <a:r>
                        <a:rPr lang="es-ES" sz="2400">
                          <a:effectLst/>
                        </a:rPr>
                        <a:t>, Gestor </a:t>
                      </a:r>
                      <a:r>
                        <a:rPr lang="es-ES" sz="2400" dirty="0">
                          <a:effectLst/>
                        </a:rPr>
                        <a:t>social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021847"/>
                  </a:ext>
                </a:extLst>
              </a:tr>
              <a:tr h="116893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03:35 p.m. – 03:50 p.m.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Presentación de Gestión 2020 – Unidad de Mantenimiento Vial-UMV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Jhon</a:t>
                      </a:r>
                      <a:r>
                        <a:rPr lang="es-ES" sz="2400" dirty="0">
                          <a:effectLst/>
                        </a:rPr>
                        <a:t> Jairo Roa, Profesional UMV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0506158"/>
                  </a:ext>
                </a:extLst>
              </a:tr>
              <a:tr h="157847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03:50 p.m. – 04:45 p.m.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Retroalimentación: Preguntas y respuestas entre los participantes y las entidades del Sector.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Carolina Vargas, Oficina de Gestión Social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3975299"/>
                  </a:ext>
                </a:extLst>
              </a:tr>
              <a:tr h="104362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04:45 p.m. – 05:00p.m.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Cierre: Concurso de conocimiento y evaluación.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Carolina Vargas, Oficina de Gestión Social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01691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/>
        </p:nvSpPr>
        <p:spPr>
          <a:xfrm>
            <a:off x="2540525" y="2340075"/>
            <a:ext cx="61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 Black"/>
              <a:buNone/>
            </a:pPr>
            <a:r>
              <a:rPr lang="en-US" sz="3500" b="1">
                <a:solidFill>
                  <a:schemeClr val="lt1"/>
                </a:solidFill>
              </a:rPr>
              <a:t>2. ¿QUÉ ES LA RENDICIÓN DE CUENTAS?</a:t>
            </a:r>
            <a:endParaRPr sz="1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2" name="Google Shape;212;p3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9388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50" y="2055475"/>
            <a:ext cx="1812375" cy="1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5">
            <a:alphaModFix/>
          </a:blip>
          <a:srcRect l="37156" t="24111" r="29071" b="44407"/>
          <a:stretch/>
        </p:blipFill>
        <p:spPr>
          <a:xfrm>
            <a:off x="2045302" y="4352576"/>
            <a:ext cx="4616452" cy="24194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p30"/>
          <p:cNvPicPr preferRelativeResize="0"/>
          <p:nvPr/>
        </p:nvPicPr>
        <p:blipFill rotWithShape="1">
          <a:blip r:embed="rId6">
            <a:alphaModFix/>
          </a:blip>
          <a:srcRect l="40951" t="27344" r="29637" b="31249"/>
          <a:stretch/>
        </p:blipFill>
        <p:spPr>
          <a:xfrm>
            <a:off x="2045300" y="6858000"/>
            <a:ext cx="4616452" cy="390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0"/>
          <p:cNvSpPr txBox="1"/>
          <p:nvPr/>
        </p:nvSpPr>
        <p:spPr>
          <a:xfrm>
            <a:off x="9886950" y="2325275"/>
            <a:ext cx="13982100" cy="84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US" sz="3600" b="1" i="1" u="sng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proceso</a:t>
            </a:r>
            <a:r>
              <a:rPr lang="en-US" sz="3600" b="1" i="1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 por un conjunto de normas, procedimientos, metodologías, estructuras, prácticas y resultados mediante los cuales, las entidades de la administración pública del nivel nacional y territorial y los servidores públicos informan, explican y dan a conocer los resultados de su gestión a los ciudadanos, la sociedad civil, otras entidades públicas y a los organismos de control, a partir de </a:t>
            </a:r>
            <a:r>
              <a:rPr lang="en-US" sz="3600" b="1" i="1" u="sng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promoción del diálogo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</a:t>
            </a:r>
            <a:r>
              <a:rPr lang="en-US" sz="3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Ley 1757 de 2015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6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es:</a:t>
            </a:r>
            <a:endParaRPr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expresión de control social</a:t>
            </a:r>
            <a:endParaRPr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proceso que se basa en la interrelación del Estado con la ciudadanía</a:t>
            </a:r>
            <a:endParaRPr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la capacidad como organismo público para responder a la ciudadanía sobre los compromisos asumidos.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/>
        </p:nvSpPr>
        <p:spPr>
          <a:xfrm>
            <a:off x="2442125" y="2492475"/>
            <a:ext cx="597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414150" y="7239625"/>
            <a:ext cx="81306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siniestralidad en la localidad se concentra principalmente en: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Caracas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 Boyacá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Google Shape;223;p3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99" y="2009401"/>
            <a:ext cx="2137315" cy="12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 txBox="1"/>
          <p:nvPr/>
        </p:nvSpPr>
        <p:spPr>
          <a:xfrm>
            <a:off x="17823500" y="4351675"/>
            <a:ext cx="64176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USME </a:t>
            </a:r>
            <a:r>
              <a:rPr lang="en-US" sz="2400">
                <a:solidFill>
                  <a:schemeClr val="dk1"/>
                </a:solidFill>
              </a:rPr>
              <a:t>es una de las localidades que reportó buen indicador de vidas salvadas por siniestros de tránsito en 2020, 8 muertes menos que en el año 2019.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414150" y="4236688"/>
            <a:ext cx="81306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 Cero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Visión Cero es una iniciativa que le da un enfoque ético a la seguridad vial buscando reducir a </a:t>
            </a: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cero</a:t>
            </a: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número de víctimas fatales o heridos graves de siniestros viales.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31"/>
          <p:cNvPicPr preferRelativeResize="0"/>
          <p:nvPr/>
        </p:nvPicPr>
        <p:blipFill rotWithShape="1">
          <a:blip r:embed="rId5">
            <a:alphaModFix/>
          </a:blip>
          <a:srcRect l="16525" t="35503" r="16571" b="12030"/>
          <a:stretch/>
        </p:blipFill>
        <p:spPr>
          <a:xfrm>
            <a:off x="9293837" y="1396675"/>
            <a:ext cx="8321662" cy="113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23500" y="1492250"/>
            <a:ext cx="6417600" cy="238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 rotWithShape="1">
          <a:blip r:embed="rId7">
            <a:alphaModFix/>
          </a:blip>
          <a:srcRect l="29415" r="31090" b="15853"/>
          <a:stretch/>
        </p:blipFill>
        <p:spPr>
          <a:xfrm>
            <a:off x="18068925" y="6210950"/>
            <a:ext cx="5859874" cy="701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" y="2257100"/>
            <a:ext cx="10241281" cy="560527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 descr="image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</a:t>
            </a:r>
            <a:r>
              <a:rPr lang="en-US" sz="3000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</a:t>
            </a:r>
            <a:r>
              <a:rPr lang="en-US" sz="3000" b="0" i="0" u="none" strike="noStrike" cap="none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</a:t>
            </a:r>
            <a:r>
              <a:rPr lang="en-US" sz="30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enero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31 de </a:t>
            </a:r>
            <a:r>
              <a:rPr lang="en-US" sz="30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diciembre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2020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2" descr="image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2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32"/>
          <p:cNvSpPr/>
          <p:nvPr/>
        </p:nvSpPr>
        <p:spPr>
          <a:xfrm>
            <a:off x="7810500" y="5030075"/>
            <a:ext cx="327900" cy="1789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3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85125" y="8754801"/>
            <a:ext cx="1732194" cy="15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950" y="8761925"/>
            <a:ext cx="2531397" cy="14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3962300" y="9226700"/>
            <a:ext cx="75900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17 lugar con 597 siniestros viales lo que equivale al 2.63% de los siniestros de la ciudad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5" name="Google Shape;245;p32"/>
          <p:cNvSpPr txBox="1"/>
          <p:nvPr/>
        </p:nvSpPr>
        <p:spPr>
          <a:xfrm>
            <a:off x="15082100" y="8799725"/>
            <a:ext cx="83874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9 lugar con 17 siniestros viales con víctimas fatales lo que equivale al 4.50% de los siniestros de la ciudad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19474125" y="3658438"/>
            <a:ext cx="4553700" cy="82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En 2020 el 3% de los siniestros tuvieron víctimas fatales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7" name="Google Shape;247;p32"/>
          <p:cNvSpPr txBox="1"/>
          <p:nvPr/>
        </p:nvSpPr>
        <p:spPr>
          <a:xfrm>
            <a:off x="19474125" y="4649038"/>
            <a:ext cx="4553700" cy="82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grave cada día y 4 horas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19474125" y="5639638"/>
            <a:ext cx="4553700" cy="82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con muertes cada 21 días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9" name="Google Shape;249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65043" y="1692007"/>
            <a:ext cx="8387400" cy="630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</a:t>
            </a:r>
            <a:r>
              <a:rPr lang="en-US" sz="3000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</a:t>
            </a:r>
            <a:r>
              <a:rPr lang="en-US" sz="3000" b="0" i="0" u="none" strike="noStrike" cap="none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</a:t>
            </a:r>
            <a:r>
              <a:rPr lang="en-US" sz="30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enero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31 de </a:t>
            </a:r>
            <a:r>
              <a:rPr lang="en-US" sz="30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diciembre</a:t>
            </a:r>
            <a:r>
              <a:rPr lang="en-US" sz="3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2020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33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3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p33"/>
          <p:cNvSpPr/>
          <p:nvPr/>
        </p:nvSpPr>
        <p:spPr>
          <a:xfrm>
            <a:off x="6344212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76%</a:t>
            </a:r>
            <a:endParaRPr/>
          </a:p>
        </p:txBody>
      </p:sp>
      <p:pic>
        <p:nvPicPr>
          <p:cNvPr id="261" name="Google Shape;261;p33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8202">
            <a:off x="10717251" y="7704016"/>
            <a:ext cx="2364531" cy="267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550" y="7652537"/>
            <a:ext cx="4034350" cy="23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/>
          <p:nvPr/>
        </p:nvSpPr>
        <p:spPr>
          <a:xfrm>
            <a:off x="5204550" y="9173975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los Siniestros viales son Choques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33"/>
          <p:cNvSpPr/>
          <p:nvPr/>
        </p:nvSpPr>
        <p:spPr>
          <a:xfrm>
            <a:off x="14424775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76%</a:t>
            </a:r>
            <a:endParaRPr/>
          </a:p>
        </p:txBody>
      </p:sp>
      <p:sp>
        <p:nvSpPr>
          <p:cNvPr id="265" name="Google Shape;265;p33"/>
          <p:cNvSpPr/>
          <p:nvPr/>
        </p:nvSpPr>
        <p:spPr>
          <a:xfrm>
            <a:off x="20292175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37%</a:t>
            </a:r>
            <a:endParaRPr/>
          </a:p>
        </p:txBody>
      </p:sp>
      <p:sp>
        <p:nvSpPr>
          <p:cNvPr id="266" name="Google Shape;266;p33"/>
          <p:cNvSpPr/>
          <p:nvPr/>
        </p:nvSpPr>
        <p:spPr>
          <a:xfrm>
            <a:off x="13485900" y="92836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fatales son motociclistas y peatones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3"/>
          <p:cNvSpPr/>
          <p:nvPr/>
        </p:nvSpPr>
        <p:spPr>
          <a:xfrm>
            <a:off x="19048500" y="92836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lesionadas son Motociclistas  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8" name="Google Shape;26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450" y="2280475"/>
            <a:ext cx="6662399" cy="406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00500" y="2387500"/>
            <a:ext cx="6117325" cy="40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08275" y="2420999"/>
            <a:ext cx="5656999" cy="39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366336" y="2421007"/>
            <a:ext cx="5534025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1913</Words>
  <Application>Microsoft Office PowerPoint</Application>
  <PresentationFormat>Personalizado</PresentationFormat>
  <Paragraphs>206</Paragraphs>
  <Slides>31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Century Gothic</vt:lpstr>
      <vt:lpstr>Verdana</vt:lpstr>
      <vt:lpstr>Helvetica Neue Light</vt:lpstr>
      <vt:lpstr>Calibri</vt:lpstr>
      <vt:lpstr>Helvetica Neue</vt:lpstr>
      <vt:lpstr>Impact</vt:lpstr>
      <vt:lpstr>Arial</vt:lpstr>
      <vt:lpstr>Merriweather Sans</vt:lpstr>
      <vt:lpstr>Arial Black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PASTOR</dc:creator>
  <cp:lastModifiedBy>Carolina Vargas</cp:lastModifiedBy>
  <cp:revision>30</cp:revision>
  <dcterms:modified xsi:type="dcterms:W3CDTF">2021-09-15T20:10:24Z</dcterms:modified>
</cp:coreProperties>
</file>