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0" r:id="rId3"/>
    <p:sldMasterId id="2147483686" r:id="rId4"/>
  </p:sldMasterIdLst>
  <p:notesMasterIdLst>
    <p:notesMasterId r:id="rId27"/>
  </p:notesMasterIdLst>
  <p:handoutMasterIdLst>
    <p:handoutMasterId r:id="rId28"/>
  </p:handoutMasterIdLst>
  <p:sldIdLst>
    <p:sldId id="257" r:id="rId5"/>
    <p:sldId id="256" r:id="rId6"/>
    <p:sldId id="340" r:id="rId7"/>
    <p:sldId id="261" r:id="rId8"/>
    <p:sldId id="351" r:id="rId9"/>
    <p:sldId id="352" r:id="rId10"/>
    <p:sldId id="353" r:id="rId11"/>
    <p:sldId id="328" r:id="rId12"/>
    <p:sldId id="309" r:id="rId13"/>
    <p:sldId id="308" r:id="rId14"/>
    <p:sldId id="291" r:id="rId15"/>
    <p:sldId id="354" r:id="rId16"/>
    <p:sldId id="268" r:id="rId17"/>
    <p:sldId id="341" r:id="rId18"/>
    <p:sldId id="343" r:id="rId19"/>
    <p:sldId id="342" r:id="rId20"/>
    <p:sldId id="345" r:id="rId21"/>
    <p:sldId id="262" r:id="rId22"/>
    <p:sldId id="334" r:id="rId23"/>
    <p:sldId id="355" r:id="rId24"/>
    <p:sldId id="327" r:id="rId25"/>
    <p:sldId id="260" r:id="rId26"/>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que quintanilla" initials="eq" lastIdx="1" clrIdx="0">
    <p:extLst>
      <p:ext uri="{19B8F6BF-5375-455C-9EA6-DF929625EA0E}">
        <p15:presenceInfo xmlns:p15="http://schemas.microsoft.com/office/powerpoint/2012/main" userId="69ac8d90f650ff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A72"/>
    <a:srgbClr val="FB7400"/>
    <a:srgbClr val="780C53"/>
    <a:srgbClr val="BED100"/>
    <a:srgbClr val="084356"/>
    <a:srgbClr val="F74222"/>
    <a:srgbClr val="00556C"/>
    <a:srgbClr val="094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F3988-FB70-4E98-8CD8-48CB900E8468}" v="6" dt="2021-09-15T17:18:36.36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1" autoAdjust="0"/>
    <p:restoredTop sz="95701" autoAdjust="0"/>
  </p:normalViewPr>
  <p:slideViewPr>
    <p:cSldViewPr snapToGrid="0" snapToObjects="1">
      <p:cViewPr varScale="1">
        <p:scale>
          <a:sx n="36" d="100"/>
          <a:sy n="36" d="100"/>
        </p:scale>
        <p:origin x="732" y="90"/>
      </p:cViewPr>
      <p:guideLst/>
    </p:cSldViewPr>
  </p:slideViewPr>
  <p:notesTextViewPr>
    <p:cViewPr>
      <p:scale>
        <a:sx n="1" d="1"/>
        <a:sy n="1" d="1"/>
      </p:scale>
      <p:origin x="0" y="0"/>
    </p:cViewPr>
  </p:notesTextViewPr>
  <p:notesViewPr>
    <p:cSldViewPr snapToGrid="0" snapToObjects="1">
      <p:cViewPr varScale="1">
        <p:scale>
          <a:sx n="81" d="100"/>
          <a:sy n="81"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66DB279-3E44-7843-8AED-95899E671E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87056A59-68A3-484B-B4F0-B11472DBE8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D4A96-E8BA-0B4F-858E-BA07104D512F}" type="datetimeFigureOut">
              <a:rPr lang="es-CO" smtClean="0"/>
              <a:t>15/09/2021</a:t>
            </a:fld>
            <a:endParaRPr lang="es-CO"/>
          </a:p>
        </p:txBody>
      </p:sp>
      <p:sp>
        <p:nvSpPr>
          <p:cNvPr id="4" name="Marcador de pie de página 3">
            <a:extLst>
              <a:ext uri="{FF2B5EF4-FFF2-40B4-BE49-F238E27FC236}">
                <a16:creationId xmlns:a16="http://schemas.microsoft.com/office/drawing/2014/main" id="{05688362-43A2-6849-BC96-967C3A125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DC985A24-660A-1D48-AAAD-6CE5EE9917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0A2C58-84C5-B941-9377-D24BF9893056}" type="slidenum">
              <a:rPr lang="es-CO" smtClean="0"/>
              <a:t>‹Nº›</a:t>
            </a:fld>
            <a:endParaRPr lang="es-CO"/>
          </a:p>
        </p:txBody>
      </p:sp>
    </p:spTree>
    <p:extLst>
      <p:ext uri="{BB962C8B-B14F-4D97-AF65-F5344CB8AC3E}">
        <p14:creationId xmlns:p14="http://schemas.microsoft.com/office/powerpoint/2010/main" val="4110460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A9385-9A8C-46C8-8DC9-C05356B4D231}" type="datetimeFigureOut">
              <a:rPr lang="es-CO" smtClean="0"/>
              <a:t>15/09/2021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3E6AB-ED99-4F29-B627-20EF04452FEA}" type="slidenum">
              <a:rPr lang="es-CO" smtClean="0"/>
              <a:t>‹Nº›</a:t>
            </a:fld>
            <a:endParaRPr lang="es-CO"/>
          </a:p>
        </p:txBody>
      </p:sp>
    </p:spTree>
    <p:extLst>
      <p:ext uri="{BB962C8B-B14F-4D97-AF65-F5344CB8AC3E}">
        <p14:creationId xmlns:p14="http://schemas.microsoft.com/office/powerpoint/2010/main" val="207131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a:t>
            </a:fld>
            <a:endParaRPr lang="es-CO"/>
          </a:p>
        </p:txBody>
      </p:sp>
    </p:spTree>
    <p:extLst>
      <p:ext uri="{BB962C8B-B14F-4D97-AF65-F5344CB8AC3E}">
        <p14:creationId xmlns:p14="http://schemas.microsoft.com/office/powerpoint/2010/main" val="180426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12</a:t>
            </a:fld>
            <a:endParaRPr lang="es-CO"/>
          </a:p>
        </p:txBody>
      </p:sp>
    </p:spTree>
    <p:extLst>
      <p:ext uri="{BB962C8B-B14F-4D97-AF65-F5344CB8AC3E}">
        <p14:creationId xmlns:p14="http://schemas.microsoft.com/office/powerpoint/2010/main" val="92997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13</a:t>
            </a:fld>
            <a:endParaRPr lang="es-CO"/>
          </a:p>
        </p:txBody>
      </p:sp>
    </p:spTree>
    <p:extLst>
      <p:ext uri="{BB962C8B-B14F-4D97-AF65-F5344CB8AC3E}">
        <p14:creationId xmlns:p14="http://schemas.microsoft.com/office/powerpoint/2010/main" val="26402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14</a:t>
            </a:fld>
            <a:endParaRPr lang="es-CO"/>
          </a:p>
        </p:txBody>
      </p:sp>
    </p:spTree>
    <p:extLst>
      <p:ext uri="{BB962C8B-B14F-4D97-AF65-F5344CB8AC3E}">
        <p14:creationId xmlns:p14="http://schemas.microsoft.com/office/powerpoint/2010/main" val="2372533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15</a:t>
            </a:fld>
            <a:endParaRPr lang="es-CO"/>
          </a:p>
        </p:txBody>
      </p:sp>
    </p:spTree>
    <p:extLst>
      <p:ext uri="{BB962C8B-B14F-4D97-AF65-F5344CB8AC3E}">
        <p14:creationId xmlns:p14="http://schemas.microsoft.com/office/powerpoint/2010/main" val="169669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16</a:t>
            </a:fld>
            <a:endParaRPr lang="es-CO"/>
          </a:p>
        </p:txBody>
      </p:sp>
    </p:spTree>
    <p:extLst>
      <p:ext uri="{BB962C8B-B14F-4D97-AF65-F5344CB8AC3E}">
        <p14:creationId xmlns:p14="http://schemas.microsoft.com/office/powerpoint/2010/main" val="402769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17</a:t>
            </a:fld>
            <a:endParaRPr lang="es-CO"/>
          </a:p>
        </p:txBody>
      </p:sp>
    </p:spTree>
    <p:extLst>
      <p:ext uri="{BB962C8B-B14F-4D97-AF65-F5344CB8AC3E}">
        <p14:creationId xmlns:p14="http://schemas.microsoft.com/office/powerpoint/2010/main" val="1017665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18</a:t>
            </a:fld>
            <a:endParaRPr lang="es-CO"/>
          </a:p>
        </p:txBody>
      </p:sp>
    </p:spTree>
    <p:extLst>
      <p:ext uri="{BB962C8B-B14F-4D97-AF65-F5344CB8AC3E}">
        <p14:creationId xmlns:p14="http://schemas.microsoft.com/office/powerpoint/2010/main" val="3189816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19</a:t>
            </a:fld>
            <a:endParaRPr lang="es-CO"/>
          </a:p>
        </p:txBody>
      </p:sp>
    </p:spTree>
    <p:extLst>
      <p:ext uri="{BB962C8B-B14F-4D97-AF65-F5344CB8AC3E}">
        <p14:creationId xmlns:p14="http://schemas.microsoft.com/office/powerpoint/2010/main" val="220448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237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22</a:t>
            </a:fld>
            <a:endParaRPr lang="es-CO"/>
          </a:p>
        </p:txBody>
      </p:sp>
    </p:spTree>
    <p:extLst>
      <p:ext uri="{BB962C8B-B14F-4D97-AF65-F5344CB8AC3E}">
        <p14:creationId xmlns:p14="http://schemas.microsoft.com/office/powerpoint/2010/main" val="396272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2</a:t>
            </a:fld>
            <a:endParaRPr lang="es-CO"/>
          </a:p>
        </p:txBody>
      </p:sp>
    </p:spTree>
    <p:extLst>
      <p:ext uri="{BB962C8B-B14F-4D97-AF65-F5344CB8AC3E}">
        <p14:creationId xmlns:p14="http://schemas.microsoft.com/office/powerpoint/2010/main" val="369389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4</a:t>
            </a:fld>
            <a:endParaRPr lang="es-CO"/>
          </a:p>
        </p:txBody>
      </p:sp>
    </p:spTree>
    <p:extLst>
      <p:ext uri="{BB962C8B-B14F-4D97-AF65-F5344CB8AC3E}">
        <p14:creationId xmlns:p14="http://schemas.microsoft.com/office/powerpoint/2010/main" val="252752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6</a:t>
            </a:fld>
            <a:endParaRPr lang="es-CO"/>
          </a:p>
        </p:txBody>
      </p:sp>
    </p:spTree>
    <p:extLst>
      <p:ext uri="{BB962C8B-B14F-4D97-AF65-F5344CB8AC3E}">
        <p14:creationId xmlns:p14="http://schemas.microsoft.com/office/powerpoint/2010/main" val="32123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7</a:t>
            </a:fld>
            <a:endParaRPr lang="es-CO"/>
          </a:p>
        </p:txBody>
      </p:sp>
    </p:spTree>
    <p:extLst>
      <p:ext uri="{BB962C8B-B14F-4D97-AF65-F5344CB8AC3E}">
        <p14:creationId xmlns:p14="http://schemas.microsoft.com/office/powerpoint/2010/main" val="391120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3E6AB-ED99-4F29-B627-20EF04452FEA}"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35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3E6AB-ED99-4F29-B627-20EF04452FEA}"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49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3E6AB-ED99-4F29-B627-20EF04452FEA}"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777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11</a:t>
            </a:fld>
            <a:endParaRPr lang="es-CO"/>
          </a:p>
        </p:txBody>
      </p:sp>
    </p:spTree>
    <p:extLst>
      <p:ext uri="{BB962C8B-B14F-4D97-AF65-F5344CB8AC3E}">
        <p14:creationId xmlns:p14="http://schemas.microsoft.com/office/powerpoint/2010/main" val="556161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D4DEFC8-1D92-0C42-93F0-269746E52F89}"/>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2" name="Título 1"/>
          <p:cNvSpPr>
            <a:spLocks noGrp="1"/>
          </p:cNvSpPr>
          <p:nvPr>
            <p:ph type="title" hasCustomPrompt="1"/>
          </p:nvPr>
        </p:nvSpPr>
        <p:spPr>
          <a:xfrm>
            <a:off x="3180736" y="5266963"/>
            <a:ext cx="13986387" cy="2651125"/>
          </a:xfrm>
          <a:prstGeom prst="rect">
            <a:avLst/>
          </a:prstGeom>
        </p:spPr>
        <p:txBody>
          <a:bodyPr anchor="ctr"/>
          <a:lstStyle>
            <a:lvl1pPr>
              <a:defRPr sz="9600" b="1">
                <a:solidFill>
                  <a:srgbClr val="094456"/>
                </a:solidFill>
                <a:latin typeface="+mn-lt"/>
              </a:defRPr>
            </a:lvl1pPr>
          </a:lstStyle>
          <a:p>
            <a:r>
              <a:rPr lang="es-ES" dirty="0"/>
              <a:t>TÍTULO DE LA </a:t>
            </a:r>
            <a:br>
              <a:rPr lang="es-ES" dirty="0"/>
            </a:br>
            <a:r>
              <a:rPr lang="es-ES" dirty="0"/>
              <a:t>PRESENTACIÓN</a:t>
            </a:r>
            <a:endParaRPr lang="es-CO" dirty="0"/>
          </a:p>
        </p:txBody>
      </p:sp>
      <p:sp>
        <p:nvSpPr>
          <p:cNvPr id="6" name="Marcador de texto 5"/>
          <p:cNvSpPr>
            <a:spLocks noGrp="1"/>
          </p:cNvSpPr>
          <p:nvPr>
            <p:ph type="body" sz="quarter" idx="10" hasCustomPrompt="1"/>
          </p:nvPr>
        </p:nvSpPr>
        <p:spPr>
          <a:xfrm>
            <a:off x="3180736" y="8141928"/>
            <a:ext cx="13986387" cy="1533525"/>
          </a:xfrm>
          <a:prstGeom prst="rect">
            <a:avLst/>
          </a:prstGeom>
        </p:spPr>
        <p:txBody>
          <a:bodyPr anchor="ctr"/>
          <a:lstStyle>
            <a:lvl1pPr marL="0" indent="0">
              <a:buNone/>
              <a:defRPr sz="5400" b="1" baseline="0">
                <a:solidFill>
                  <a:srgbClr val="1D8A72"/>
                </a:solidFill>
                <a:latin typeface="+mj-lt"/>
              </a:defRPr>
            </a:lvl1pPr>
          </a:lstStyle>
          <a:p>
            <a:pPr lvl="0"/>
            <a:r>
              <a:rPr lang="es-ES" dirty="0"/>
              <a:t>Subtítulo si es necesario</a:t>
            </a:r>
          </a:p>
        </p:txBody>
      </p:sp>
    </p:spTree>
    <p:extLst>
      <p:ext uri="{BB962C8B-B14F-4D97-AF65-F5344CB8AC3E}">
        <p14:creationId xmlns:p14="http://schemas.microsoft.com/office/powerpoint/2010/main" val="242298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FE921D-DD65-554D-9B72-4334C08227C5}"/>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174567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CCFA3EB-3EE7-204D-B7BA-DD1C0873256C}"/>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4216537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FD19BF-92FE-4B41-B45E-765593ED0D43}"/>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853445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7568558-3A0B-F441-982F-95E48058E02E}"/>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3" name="Título 1">
            <a:extLst>
              <a:ext uri="{FF2B5EF4-FFF2-40B4-BE49-F238E27FC236}">
                <a16:creationId xmlns:a16="http://schemas.microsoft.com/office/drawing/2014/main" id="{728EE3CE-BB0B-9E42-875D-DA858223667C}"/>
              </a:ext>
            </a:extLst>
          </p:cNvPr>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780C53"/>
                </a:solidFill>
                <a:latin typeface="+mn-lt"/>
              </a:defRPr>
            </a:lvl1pPr>
          </a:lstStyle>
          <a:p>
            <a:r>
              <a:rPr lang="es-CO" dirty="0"/>
              <a:t>¡GRACIAS!</a:t>
            </a:r>
          </a:p>
        </p:txBody>
      </p:sp>
      <p:pic>
        <p:nvPicPr>
          <p:cNvPr id="4" name="Imagen 3">
            <a:hlinkClick r:id="rId3"/>
            <a:extLst>
              <a:ext uri="{FF2B5EF4-FFF2-40B4-BE49-F238E27FC236}">
                <a16:creationId xmlns:a16="http://schemas.microsoft.com/office/drawing/2014/main" id="{5BF52F7F-8FD3-9E48-8E12-F33F20ECACC6}"/>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5" name="Imagen 4">
            <a:hlinkClick r:id="rId5"/>
            <a:extLst>
              <a:ext uri="{FF2B5EF4-FFF2-40B4-BE49-F238E27FC236}">
                <a16:creationId xmlns:a16="http://schemas.microsoft.com/office/drawing/2014/main" id="{774C4FBA-0374-DB4D-8537-E705F5F0D33D}"/>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C9A08118-330A-6E4F-AE6F-C92FE0891936}"/>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9268397B-DD3D-5F47-9935-4D42B6E0E0B8}"/>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780C53"/>
                </a:solidFill>
              </a:rPr>
              <a:t>Síguenos en</a:t>
            </a:r>
            <a:r>
              <a:rPr lang="es-CO" b="1" dirty="0">
                <a:solidFill>
                  <a:srgbClr val="780C53"/>
                </a:solidFill>
              </a:rPr>
              <a:t>:  </a:t>
            </a:r>
          </a:p>
        </p:txBody>
      </p:sp>
      <p:sp>
        <p:nvSpPr>
          <p:cNvPr id="8" name="Rectángulo 7">
            <a:hlinkClick r:id="rId9"/>
            <a:extLst>
              <a:ext uri="{FF2B5EF4-FFF2-40B4-BE49-F238E27FC236}">
                <a16:creationId xmlns:a16="http://schemas.microsoft.com/office/drawing/2014/main" id="{18C744EA-3DCD-D44B-8B7A-3521C77B1576}"/>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149767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ECD8176-9983-8844-8E79-F53B595C922F}"/>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13436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49523FD-D4C1-F64C-85B2-0062F7E7DD36}"/>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336886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12874F4-2EFC-9A4D-9B3B-BF4E592E0137}"/>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1084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ED3DEFC-DC5F-8247-A451-D74FD0E55333}"/>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1260993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9E7DF19-0946-214C-8F59-0FEE959AF892}"/>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3" name="Título 1">
            <a:extLst>
              <a:ext uri="{FF2B5EF4-FFF2-40B4-BE49-F238E27FC236}">
                <a16:creationId xmlns:a16="http://schemas.microsoft.com/office/drawing/2014/main" id="{FC233A07-ADAD-4543-BA3E-317B9A5FF2A5}"/>
              </a:ext>
            </a:extLst>
          </p:cNvPr>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094456"/>
                </a:solidFill>
                <a:latin typeface="+mn-lt"/>
              </a:defRPr>
            </a:lvl1pPr>
          </a:lstStyle>
          <a:p>
            <a:r>
              <a:rPr lang="es-CO" dirty="0"/>
              <a:t>¡GRACIAS!</a:t>
            </a:r>
          </a:p>
        </p:txBody>
      </p:sp>
      <p:pic>
        <p:nvPicPr>
          <p:cNvPr id="4" name="Imagen 3">
            <a:hlinkClick r:id="rId3"/>
            <a:extLst>
              <a:ext uri="{FF2B5EF4-FFF2-40B4-BE49-F238E27FC236}">
                <a16:creationId xmlns:a16="http://schemas.microsoft.com/office/drawing/2014/main" id="{61B59661-C487-EF42-ABAE-5422DA535D0E}"/>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5" name="Imagen 4">
            <a:hlinkClick r:id="rId5"/>
            <a:extLst>
              <a:ext uri="{FF2B5EF4-FFF2-40B4-BE49-F238E27FC236}">
                <a16:creationId xmlns:a16="http://schemas.microsoft.com/office/drawing/2014/main" id="{359286D7-24C2-8D41-8DAE-A6C17FE8B43A}"/>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28BDFD46-D0D7-5542-9DDB-40EA5A541B3F}"/>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EB314F59-6E86-224A-8A8D-41DA4B65AEFD}"/>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084356"/>
                </a:solidFill>
              </a:rPr>
              <a:t>Síguenos en</a:t>
            </a:r>
            <a:r>
              <a:rPr lang="es-CO" b="1" dirty="0">
                <a:solidFill>
                  <a:srgbClr val="084356"/>
                </a:solidFill>
              </a:rPr>
              <a:t>:  </a:t>
            </a:r>
          </a:p>
        </p:txBody>
      </p:sp>
      <p:sp>
        <p:nvSpPr>
          <p:cNvPr id="9" name="Rectángulo 8">
            <a:hlinkClick r:id="rId9"/>
            <a:extLst>
              <a:ext uri="{FF2B5EF4-FFF2-40B4-BE49-F238E27FC236}">
                <a16:creationId xmlns:a16="http://schemas.microsoft.com/office/drawing/2014/main" id="{2D03526A-C1F1-974F-9678-2DF9BE5FF518}"/>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300570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90C795A-D096-7047-97BC-8D91C4569650}"/>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322296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4251605-C9A8-DC4B-B0B6-01A72D568767}"/>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2" name="Título 1"/>
          <p:cNvSpPr>
            <a:spLocks noGrp="1"/>
          </p:cNvSpPr>
          <p:nvPr>
            <p:ph type="title" hasCustomPrompt="1"/>
          </p:nvPr>
        </p:nvSpPr>
        <p:spPr>
          <a:xfrm>
            <a:off x="3885406" y="4907475"/>
            <a:ext cx="16611600" cy="2651125"/>
          </a:xfrm>
          <a:prstGeom prst="rect">
            <a:avLst/>
          </a:prstGeom>
        </p:spPr>
        <p:txBody>
          <a:bodyPr anchor="ctr"/>
          <a:lstStyle>
            <a:lvl1pPr algn="ctr">
              <a:defRPr sz="11500" b="1">
                <a:solidFill>
                  <a:srgbClr val="094456"/>
                </a:solidFill>
                <a:latin typeface="+mn-lt"/>
              </a:defRPr>
            </a:lvl1pPr>
          </a:lstStyle>
          <a:p>
            <a:r>
              <a:rPr lang="es-ES" dirty="0"/>
              <a:t>TÍTULO DEL TEMA</a:t>
            </a:r>
            <a:endParaRPr lang="es-CO" dirty="0"/>
          </a:p>
        </p:txBody>
      </p:sp>
      <p:sp>
        <p:nvSpPr>
          <p:cNvPr id="4" name="Marcador de texto 3"/>
          <p:cNvSpPr>
            <a:spLocks noGrp="1"/>
          </p:cNvSpPr>
          <p:nvPr>
            <p:ph type="body" sz="quarter" idx="10" hasCustomPrompt="1"/>
          </p:nvPr>
        </p:nvSpPr>
        <p:spPr>
          <a:xfrm>
            <a:off x="3885406" y="7576836"/>
            <a:ext cx="16611600" cy="1515597"/>
          </a:xfrm>
          <a:prstGeom prst="rect">
            <a:avLst/>
          </a:prstGeom>
        </p:spPr>
        <p:txBody>
          <a:bodyPr anchor="ctr">
            <a:normAutofit/>
          </a:bodyPr>
          <a:lstStyle>
            <a:lvl1pPr marL="0" indent="0" algn="ctr">
              <a:buNone/>
              <a:defRPr sz="7200" b="1">
                <a:solidFill>
                  <a:schemeClr val="bg1"/>
                </a:solidFill>
              </a:defRPr>
            </a:lvl1pPr>
          </a:lstStyle>
          <a:p>
            <a:pPr lvl="0"/>
            <a:r>
              <a:rPr lang="es-ES" dirty="0"/>
              <a:t>Subtítulo si es necesario</a:t>
            </a:r>
          </a:p>
        </p:txBody>
      </p:sp>
    </p:spTree>
    <p:extLst>
      <p:ext uri="{BB962C8B-B14F-4D97-AF65-F5344CB8AC3E}">
        <p14:creationId xmlns:p14="http://schemas.microsoft.com/office/powerpoint/2010/main" val="346988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BCE7D89-CA98-E14E-8FE5-E654E8307E76}"/>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279145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DB946FE-6DDB-FA43-B948-8419C6571C07}"/>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697476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63C2947-2C0A-134A-B510-C93ACC1D63C5}"/>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902060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E69DB5D-6FF2-D742-9C1D-A618D0E19253}"/>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3" name="Título 1">
            <a:extLst>
              <a:ext uri="{FF2B5EF4-FFF2-40B4-BE49-F238E27FC236}">
                <a16:creationId xmlns:a16="http://schemas.microsoft.com/office/drawing/2014/main" id="{17C5BC2B-994D-0949-8876-08F4C6B83DCB}"/>
              </a:ext>
            </a:extLst>
          </p:cNvPr>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FB7400"/>
                </a:solidFill>
                <a:latin typeface="+mn-lt"/>
              </a:defRPr>
            </a:lvl1pPr>
          </a:lstStyle>
          <a:p>
            <a:r>
              <a:rPr lang="es-CO" dirty="0"/>
              <a:t>¡GRACIAS!</a:t>
            </a:r>
          </a:p>
        </p:txBody>
      </p:sp>
      <p:pic>
        <p:nvPicPr>
          <p:cNvPr id="4" name="Imagen 3">
            <a:hlinkClick r:id="rId3"/>
            <a:extLst>
              <a:ext uri="{FF2B5EF4-FFF2-40B4-BE49-F238E27FC236}">
                <a16:creationId xmlns:a16="http://schemas.microsoft.com/office/drawing/2014/main" id="{D310BA4E-9A98-654B-8CFE-6AFC01E0D256}"/>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5" name="Imagen 4">
            <a:hlinkClick r:id="rId5"/>
            <a:extLst>
              <a:ext uri="{FF2B5EF4-FFF2-40B4-BE49-F238E27FC236}">
                <a16:creationId xmlns:a16="http://schemas.microsoft.com/office/drawing/2014/main" id="{A39583A5-FB8B-A344-999E-0E28BC61C630}"/>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EAE5EB10-F6E0-8741-A26B-0EB68138DF70}"/>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5D8294F2-51AF-C643-99C4-7EED3B928FD6}"/>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FB7400"/>
                </a:solidFill>
              </a:rPr>
              <a:t>Síguenos en</a:t>
            </a:r>
            <a:r>
              <a:rPr lang="es-CO" b="1" dirty="0">
                <a:solidFill>
                  <a:srgbClr val="FB7400"/>
                </a:solidFill>
              </a:rPr>
              <a:t>:  </a:t>
            </a:r>
          </a:p>
        </p:txBody>
      </p:sp>
      <p:sp>
        <p:nvSpPr>
          <p:cNvPr id="9" name="Rectángulo 8">
            <a:hlinkClick r:id="rId9"/>
            <a:extLst>
              <a:ext uri="{FF2B5EF4-FFF2-40B4-BE49-F238E27FC236}">
                <a16:creationId xmlns:a16="http://schemas.microsoft.com/office/drawing/2014/main" id="{CCF92760-80C3-704C-BCD2-77B1CCD004F4}"/>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222239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5C95638-E7B6-9F49-9875-13FA549463E2}"/>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Marcador de texto 2"/>
          <p:cNvSpPr>
            <a:spLocks noGrp="1"/>
          </p:cNvSpPr>
          <p:nvPr>
            <p:ph type="body" sz="quarter" idx="10" hasCustomPrompt="1"/>
          </p:nvPr>
        </p:nvSpPr>
        <p:spPr>
          <a:xfrm>
            <a:off x="7639665" y="1887231"/>
            <a:ext cx="15337810" cy="1298421"/>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8" name="Marcador de texto 7"/>
          <p:cNvSpPr>
            <a:spLocks noGrp="1"/>
          </p:cNvSpPr>
          <p:nvPr>
            <p:ph type="body" sz="quarter" idx="12" hasCustomPrompt="1"/>
          </p:nvPr>
        </p:nvSpPr>
        <p:spPr>
          <a:xfrm>
            <a:off x="7639665" y="5707140"/>
            <a:ext cx="15337810" cy="1385887"/>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10" name="Marcador de texto 9"/>
          <p:cNvSpPr>
            <a:spLocks noGrp="1"/>
          </p:cNvSpPr>
          <p:nvPr>
            <p:ph type="body" sz="quarter" idx="13" hasCustomPrompt="1"/>
          </p:nvPr>
        </p:nvSpPr>
        <p:spPr>
          <a:xfrm>
            <a:off x="7639665" y="3827271"/>
            <a:ext cx="15337810" cy="1238250"/>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12" name="Marcador de texto 11"/>
          <p:cNvSpPr>
            <a:spLocks noGrp="1"/>
          </p:cNvSpPr>
          <p:nvPr>
            <p:ph type="body" sz="quarter" idx="14" hasCustomPrompt="1"/>
          </p:nvPr>
        </p:nvSpPr>
        <p:spPr>
          <a:xfrm>
            <a:off x="7639665" y="7734646"/>
            <a:ext cx="15337810" cy="1298575"/>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14" name="Marcador de texto 13"/>
          <p:cNvSpPr>
            <a:spLocks noGrp="1"/>
          </p:cNvSpPr>
          <p:nvPr>
            <p:ph type="body" sz="quarter" idx="15" hasCustomPrompt="1"/>
          </p:nvPr>
        </p:nvSpPr>
        <p:spPr>
          <a:xfrm>
            <a:off x="7639665" y="9674839"/>
            <a:ext cx="15337810" cy="1268413"/>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Tree>
    <p:extLst>
      <p:ext uri="{BB962C8B-B14F-4D97-AF65-F5344CB8AC3E}">
        <p14:creationId xmlns:p14="http://schemas.microsoft.com/office/powerpoint/2010/main" val="22485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5C95638-E7B6-9F49-9875-13FA549463E2}"/>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Título 2"/>
          <p:cNvSpPr>
            <a:spLocks noGrp="1"/>
          </p:cNvSpPr>
          <p:nvPr>
            <p:ph type="title" hasCustomPrompt="1"/>
          </p:nvPr>
        </p:nvSpPr>
        <p:spPr>
          <a:xfrm>
            <a:off x="11115932" y="4677569"/>
            <a:ext cx="11980606" cy="1017231"/>
          </a:xfrm>
          <a:prstGeom prst="rect">
            <a:avLst/>
          </a:prstGeom>
        </p:spPr>
        <p:txBody>
          <a:bodyPr anchor="ctr"/>
          <a:lstStyle>
            <a:lvl1pPr>
              <a:defRPr sz="4400" b="1">
                <a:solidFill>
                  <a:srgbClr val="094456"/>
                </a:solidFill>
                <a:latin typeface="+mn-lt"/>
              </a:defRPr>
            </a:lvl1pPr>
          </a:lstStyle>
          <a:p>
            <a:r>
              <a:rPr lang="es-ES" dirty="0"/>
              <a:t>PUEDE IR CON O SIN TÍTULO</a:t>
            </a:r>
            <a:endParaRPr lang="es-CO" dirty="0"/>
          </a:p>
        </p:txBody>
      </p:sp>
      <p:sp>
        <p:nvSpPr>
          <p:cNvPr id="5" name="Marcador de texto 4"/>
          <p:cNvSpPr>
            <a:spLocks noGrp="1"/>
          </p:cNvSpPr>
          <p:nvPr>
            <p:ph type="body" sz="quarter" idx="10" hasCustomPrompt="1"/>
          </p:nvPr>
        </p:nvSpPr>
        <p:spPr>
          <a:xfrm>
            <a:off x="11115932" y="6223818"/>
            <a:ext cx="11980606" cy="4215581"/>
          </a:xfrm>
          <a:prstGeom prst="rect">
            <a:avLst/>
          </a:prstGeom>
        </p:spPr>
        <p:txBody>
          <a:bodyPr/>
          <a:lstStyle>
            <a:lvl1pPr marL="0" indent="0" algn="just">
              <a:buFontTx/>
              <a:buNone/>
              <a:defRPr sz="3600">
                <a:solidFill>
                  <a:schemeClr val="tx1">
                    <a:lumMod val="65000"/>
                    <a:lumOff val="35000"/>
                  </a:schemeClr>
                </a:solidFill>
              </a:defRPr>
            </a:lvl1pPr>
            <a:lvl2pPr>
              <a:defRPr sz="1000">
                <a:solidFill>
                  <a:schemeClr val="tx1">
                    <a:lumMod val="65000"/>
                    <a:lumOff val="35000"/>
                  </a:schemeClr>
                </a:solidFill>
              </a:defRPr>
            </a:lvl2pPr>
            <a:lvl3pPr>
              <a:defRPr sz="1000">
                <a:solidFill>
                  <a:schemeClr val="tx1">
                    <a:lumMod val="65000"/>
                    <a:lumOff val="35000"/>
                  </a:schemeClr>
                </a:solidFill>
              </a:defRPr>
            </a:lvl3pPr>
            <a:lvl4pPr>
              <a:defRPr sz="1000">
                <a:solidFill>
                  <a:schemeClr val="tx1">
                    <a:lumMod val="65000"/>
                    <a:lumOff val="35000"/>
                  </a:schemeClr>
                </a:solidFill>
              </a:defRPr>
            </a:lvl4pPr>
            <a:lvl5pPr>
              <a:defRPr sz="1000">
                <a:solidFill>
                  <a:schemeClr val="tx1">
                    <a:lumMod val="65000"/>
                    <a:lumOff val="35000"/>
                  </a:schemeClr>
                </a:solidFill>
              </a:defRPr>
            </a:lvl5pPr>
          </a:lstStyle>
          <a:p>
            <a:pPr lvl="0"/>
            <a:r>
              <a:rPr lang="es-CO" dirty="0"/>
              <a:t>En este diseño de diapositiva se pueden poner dos imágenes acompañadas de textos, que no supere 7 líneas de extensión.</a:t>
            </a:r>
          </a:p>
        </p:txBody>
      </p:sp>
      <p:sp>
        <p:nvSpPr>
          <p:cNvPr id="10" name="Marcador de contenido 9"/>
          <p:cNvSpPr>
            <a:spLocks noGrp="1"/>
          </p:cNvSpPr>
          <p:nvPr>
            <p:ph sz="quarter" idx="11" hasCustomPrompt="1"/>
          </p:nvPr>
        </p:nvSpPr>
        <p:spPr>
          <a:xfrm>
            <a:off x="2330450" y="1592263"/>
            <a:ext cx="7758113" cy="5103812"/>
          </a:xfrm>
          <a:prstGeom prst="rect">
            <a:avLst/>
          </a:prstGeom>
        </p:spPr>
        <p:txBody>
          <a:bodyPr/>
          <a:lstStyle>
            <a:lvl1pPr marL="0" indent="0">
              <a:buNone/>
              <a:defRPr sz="4000" baseline="0">
                <a:solidFill>
                  <a:schemeClr val="tx1">
                    <a:lumMod val="75000"/>
                    <a:lumOff val="25000"/>
                  </a:schemeClr>
                </a:solidFill>
                <a:latin typeface="+mj-lt"/>
              </a:defRPr>
            </a:lvl1pPr>
          </a:lstStyle>
          <a:p>
            <a:pPr lvl="0"/>
            <a:r>
              <a:rPr lang="es-CO" dirty="0"/>
              <a:t>Insertar Imagen o grafica si es necesaria</a:t>
            </a:r>
          </a:p>
        </p:txBody>
      </p:sp>
      <p:sp>
        <p:nvSpPr>
          <p:cNvPr id="13" name="Marcador de contenido 12"/>
          <p:cNvSpPr>
            <a:spLocks noGrp="1"/>
          </p:cNvSpPr>
          <p:nvPr>
            <p:ph sz="quarter" idx="12" hasCustomPrompt="1"/>
          </p:nvPr>
        </p:nvSpPr>
        <p:spPr>
          <a:xfrm>
            <a:off x="2330450" y="7226300"/>
            <a:ext cx="7758113" cy="5162550"/>
          </a:xfrm>
          <a:prstGeom prst="rect">
            <a:avLst/>
          </a:prstGeom>
        </p:spPr>
        <p:txBody>
          <a:bodyPr/>
          <a:lstStyle>
            <a:lvl1pPr marL="0" indent="0">
              <a:buNone/>
              <a:defRPr sz="4000">
                <a:solidFill>
                  <a:schemeClr val="tx1">
                    <a:lumMod val="75000"/>
                    <a:lumOff val="25000"/>
                  </a:schemeClr>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CO" dirty="0"/>
              <a:t>Insertar Imagen o grafica si es necesaria</a:t>
            </a:r>
          </a:p>
        </p:txBody>
      </p:sp>
    </p:spTree>
    <p:extLst>
      <p:ext uri="{BB962C8B-B14F-4D97-AF65-F5344CB8AC3E}">
        <p14:creationId xmlns:p14="http://schemas.microsoft.com/office/powerpoint/2010/main" val="406214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B560690-00F7-F043-8F35-C7A32E55B0EB}"/>
              </a:ext>
            </a:extLst>
          </p:cNvPr>
          <p:cNvPicPr>
            <a:picLocks noChangeAspect="1"/>
          </p:cNvPicPr>
          <p:nvPr userDrawn="1"/>
        </p:nvPicPr>
        <p:blipFill>
          <a:blip r:embed="rId2"/>
          <a:stretch>
            <a:fillRect/>
          </a:stretch>
        </p:blipFill>
        <p:spPr>
          <a:xfrm>
            <a:off x="-1" y="893"/>
            <a:ext cx="24382413" cy="13715107"/>
          </a:xfrm>
          <a:prstGeom prst="rect">
            <a:avLst/>
          </a:prstGeom>
        </p:spPr>
      </p:pic>
      <p:sp>
        <p:nvSpPr>
          <p:cNvPr id="3" name="Marcador de texto 2"/>
          <p:cNvSpPr>
            <a:spLocks noGrp="1"/>
          </p:cNvSpPr>
          <p:nvPr>
            <p:ph type="body" sz="quarter" idx="10" hasCustomPrompt="1"/>
          </p:nvPr>
        </p:nvSpPr>
        <p:spPr>
          <a:xfrm>
            <a:off x="2860675" y="2253753"/>
            <a:ext cx="14836878" cy="724451"/>
          </a:xfrm>
          <a:prstGeom prst="rect">
            <a:avLst/>
          </a:prstGeom>
        </p:spPr>
        <p:txBody>
          <a:bodyPr anchor="ctr">
            <a:normAutofit/>
          </a:bodyPr>
          <a:lstStyle>
            <a:lvl1pPr marL="0" indent="0">
              <a:buNone/>
              <a:defRPr sz="4000" b="1">
                <a:solidFill>
                  <a:srgbClr val="1D8A72"/>
                </a:solidFill>
              </a:defRPr>
            </a:lvl1pPr>
          </a:lstStyle>
          <a:p>
            <a:pPr lvl="0"/>
            <a:r>
              <a:rPr lang="es-CO" dirty="0"/>
              <a:t>Subtítulo si es necesario</a:t>
            </a:r>
          </a:p>
        </p:txBody>
      </p:sp>
      <p:sp>
        <p:nvSpPr>
          <p:cNvPr id="5" name="Título 4"/>
          <p:cNvSpPr>
            <a:spLocks noGrp="1"/>
          </p:cNvSpPr>
          <p:nvPr>
            <p:ph type="title" hasCustomPrompt="1"/>
          </p:nvPr>
        </p:nvSpPr>
        <p:spPr>
          <a:xfrm>
            <a:off x="2860675" y="870449"/>
            <a:ext cx="14836878" cy="1237752"/>
          </a:xfrm>
          <a:prstGeom prst="rect">
            <a:avLst/>
          </a:prstGeom>
        </p:spPr>
        <p:txBody>
          <a:bodyPr anchor="ctr"/>
          <a:lstStyle>
            <a:lvl1pPr>
              <a:defRPr sz="4400" b="1" baseline="0">
                <a:solidFill>
                  <a:srgbClr val="094456"/>
                </a:solidFill>
                <a:latin typeface="+mn-lt"/>
              </a:defRPr>
            </a:lvl1pPr>
          </a:lstStyle>
          <a:p>
            <a:r>
              <a:rPr lang="es-CO" dirty="0"/>
              <a:t>TEMA</a:t>
            </a:r>
          </a:p>
        </p:txBody>
      </p:sp>
      <p:sp>
        <p:nvSpPr>
          <p:cNvPr id="15" name="Marcador de texto 14"/>
          <p:cNvSpPr>
            <a:spLocks noGrp="1"/>
          </p:cNvSpPr>
          <p:nvPr>
            <p:ph type="body" sz="quarter" idx="11" hasCustomPrompt="1"/>
          </p:nvPr>
        </p:nvSpPr>
        <p:spPr>
          <a:xfrm>
            <a:off x="2682874" y="11048999"/>
            <a:ext cx="13293725" cy="2285554"/>
          </a:xfrm>
          <a:prstGeom prst="rect">
            <a:avLst/>
          </a:prstGeom>
        </p:spPr>
        <p:txBody>
          <a:bodyPr>
            <a:noAutofit/>
          </a:bodyPr>
          <a:lstStyle>
            <a:lvl1pPr marL="0" indent="0" algn="just">
              <a:buFontTx/>
              <a:buNone/>
              <a:defRPr sz="3600"/>
            </a:lvl1pPr>
            <a:lvl2pPr>
              <a:defRPr sz="1600"/>
            </a:lvl2pPr>
            <a:lvl3pPr>
              <a:defRPr sz="1600"/>
            </a:lvl3pPr>
            <a:lvl4pPr>
              <a:defRPr sz="1600"/>
            </a:lvl4pPr>
            <a:lvl5pPr>
              <a:defRPr sz="1600"/>
            </a:lvl5pPr>
          </a:lstStyle>
          <a:p>
            <a:pPr lvl="0"/>
            <a:r>
              <a:rPr lang="es-CO" dirty="0"/>
              <a:t>Si se pone una imagen o una tabla de datos y es necesario que vaya acompañado de texto, procurar que no sea más de tres líneas. Preferiblemente donde vayan imágenes o cuadros, no excederse en párrafos.</a:t>
            </a:r>
          </a:p>
        </p:txBody>
      </p:sp>
      <p:sp>
        <p:nvSpPr>
          <p:cNvPr id="17" name="Marcador de texto 16"/>
          <p:cNvSpPr>
            <a:spLocks noGrp="1"/>
          </p:cNvSpPr>
          <p:nvPr>
            <p:ph type="body" sz="quarter" idx="12" hasCustomPrompt="1"/>
          </p:nvPr>
        </p:nvSpPr>
        <p:spPr>
          <a:xfrm>
            <a:off x="2682875" y="10185399"/>
            <a:ext cx="8255000" cy="863600"/>
          </a:xfrm>
          <a:prstGeom prst="rect">
            <a:avLst/>
          </a:prstGeom>
        </p:spPr>
        <p:txBody>
          <a:bodyPr anchor="ctr">
            <a:normAutofit/>
          </a:bodyPr>
          <a:lstStyle>
            <a:lvl1pPr marL="0" indent="0" algn="l">
              <a:buNone/>
              <a:defRPr sz="4000" b="1">
                <a:solidFill>
                  <a:srgbClr val="1D8A72"/>
                </a:solidFill>
              </a:defRPr>
            </a:lvl1pPr>
          </a:lstStyle>
          <a:p>
            <a:pPr lvl="0"/>
            <a:r>
              <a:rPr lang="es-CO" dirty="0"/>
              <a:t>Puede ir con o sin título</a:t>
            </a:r>
          </a:p>
        </p:txBody>
      </p:sp>
      <p:sp>
        <p:nvSpPr>
          <p:cNvPr id="19" name="Marcador de contenido 18"/>
          <p:cNvSpPr>
            <a:spLocks noGrp="1"/>
          </p:cNvSpPr>
          <p:nvPr>
            <p:ph sz="quarter" idx="13" hasCustomPrompt="1"/>
          </p:nvPr>
        </p:nvSpPr>
        <p:spPr>
          <a:xfrm>
            <a:off x="5613400" y="3841804"/>
            <a:ext cx="14554200" cy="5435600"/>
          </a:xfrm>
          <a:prstGeom prst="rect">
            <a:avLst/>
          </a:prstGeom>
        </p:spPr>
        <p:txBody>
          <a:bodyPr/>
          <a:lstStyle>
            <a:lvl1pPr marL="0" indent="0">
              <a:buNone/>
              <a:defRPr sz="4400" baseline="0">
                <a:solidFill>
                  <a:schemeClr val="tx1">
                    <a:lumMod val="75000"/>
                    <a:lumOff val="25000"/>
                  </a:schemeClr>
                </a:solidFill>
                <a:latin typeface="+mj-lt"/>
              </a:defRPr>
            </a:lvl1pPr>
          </a:lstStyle>
          <a:p>
            <a:pPr lvl="0"/>
            <a:r>
              <a:rPr lang="es-CO" dirty="0"/>
              <a:t>Insertar Imagen o grafica si es necesaria</a:t>
            </a:r>
          </a:p>
        </p:txBody>
      </p:sp>
    </p:spTree>
    <p:extLst>
      <p:ext uri="{BB962C8B-B14F-4D97-AF65-F5344CB8AC3E}">
        <p14:creationId xmlns:p14="http://schemas.microsoft.com/office/powerpoint/2010/main" val="10979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B560690-00F7-F043-8F35-C7A32E55B0EB}"/>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Marcador de texto 2"/>
          <p:cNvSpPr>
            <a:spLocks noGrp="1"/>
          </p:cNvSpPr>
          <p:nvPr>
            <p:ph type="body" sz="quarter" idx="10" hasCustomPrompt="1"/>
          </p:nvPr>
        </p:nvSpPr>
        <p:spPr>
          <a:xfrm>
            <a:off x="2860675" y="2253753"/>
            <a:ext cx="14836878" cy="724451"/>
          </a:xfrm>
          <a:prstGeom prst="rect">
            <a:avLst/>
          </a:prstGeom>
        </p:spPr>
        <p:txBody>
          <a:bodyPr anchor="ctr">
            <a:normAutofit/>
          </a:bodyPr>
          <a:lstStyle>
            <a:lvl1pPr marL="0" indent="0">
              <a:buNone/>
              <a:defRPr sz="4000" b="1">
                <a:solidFill>
                  <a:srgbClr val="1D8A72"/>
                </a:solidFill>
              </a:defRPr>
            </a:lvl1pPr>
          </a:lstStyle>
          <a:p>
            <a:pPr lvl="0"/>
            <a:r>
              <a:rPr lang="es-CO" dirty="0"/>
              <a:t>Subtítulo si es necesario</a:t>
            </a:r>
          </a:p>
        </p:txBody>
      </p:sp>
      <p:sp>
        <p:nvSpPr>
          <p:cNvPr id="5" name="Título 4"/>
          <p:cNvSpPr>
            <a:spLocks noGrp="1"/>
          </p:cNvSpPr>
          <p:nvPr>
            <p:ph type="title" hasCustomPrompt="1"/>
          </p:nvPr>
        </p:nvSpPr>
        <p:spPr>
          <a:xfrm>
            <a:off x="2860675" y="870449"/>
            <a:ext cx="14836878" cy="1237752"/>
          </a:xfrm>
          <a:prstGeom prst="rect">
            <a:avLst/>
          </a:prstGeom>
        </p:spPr>
        <p:txBody>
          <a:bodyPr anchor="ctr"/>
          <a:lstStyle>
            <a:lvl1pPr>
              <a:defRPr sz="4400" b="1" baseline="0">
                <a:solidFill>
                  <a:srgbClr val="094456"/>
                </a:solidFill>
                <a:latin typeface="+mn-lt"/>
              </a:defRPr>
            </a:lvl1pPr>
          </a:lstStyle>
          <a:p>
            <a:r>
              <a:rPr lang="es-CO" dirty="0"/>
              <a:t>TEMA</a:t>
            </a:r>
          </a:p>
        </p:txBody>
      </p:sp>
      <p:sp>
        <p:nvSpPr>
          <p:cNvPr id="15" name="Marcador de texto 14"/>
          <p:cNvSpPr>
            <a:spLocks noGrp="1"/>
          </p:cNvSpPr>
          <p:nvPr>
            <p:ph type="body" sz="quarter" idx="11" hasCustomPrompt="1"/>
          </p:nvPr>
        </p:nvSpPr>
        <p:spPr>
          <a:xfrm>
            <a:off x="2860674" y="10553700"/>
            <a:ext cx="16636693" cy="2133600"/>
          </a:xfrm>
          <a:prstGeom prst="rect">
            <a:avLst/>
          </a:prstGeom>
        </p:spPr>
        <p:txBody>
          <a:bodyPr>
            <a:normAutofit/>
          </a:bodyPr>
          <a:lstStyle>
            <a:lvl1pPr marL="0" indent="0" algn="just">
              <a:buFontTx/>
              <a:buNone/>
              <a:defRPr sz="3600" baseline="0"/>
            </a:lvl1pPr>
            <a:lvl2pPr>
              <a:defRPr sz="1600"/>
            </a:lvl2pPr>
            <a:lvl3pPr>
              <a:defRPr sz="1600"/>
            </a:lvl3pPr>
            <a:lvl4pPr>
              <a:defRPr sz="1600"/>
            </a:lvl4pPr>
            <a:lvl5pPr>
              <a:defRPr sz="1600"/>
            </a:lvl5pPr>
          </a:lstStyle>
          <a:p>
            <a:pPr lvl="0"/>
            <a:r>
              <a:rPr lang="es-CO" dirty="0"/>
              <a:t>Si se pone una imagen o una tabla de datos y es necesario que vaya acompañado de texto, procurar que no sea más de tres líneas. Preferiblemente donde vayan imágenes o cuadros, no excederse en párrafos.</a:t>
            </a:r>
          </a:p>
        </p:txBody>
      </p:sp>
      <p:sp>
        <p:nvSpPr>
          <p:cNvPr id="4" name="Marcador de contenido 3"/>
          <p:cNvSpPr>
            <a:spLocks noGrp="1"/>
          </p:cNvSpPr>
          <p:nvPr>
            <p:ph sz="quarter" idx="12" hasCustomPrompt="1"/>
          </p:nvPr>
        </p:nvSpPr>
        <p:spPr>
          <a:xfrm>
            <a:off x="5918200" y="3903676"/>
            <a:ext cx="14706600" cy="5724552"/>
          </a:xfrm>
          <a:prstGeom prst="rect">
            <a:avLst/>
          </a:prstGeom>
        </p:spPr>
        <p:txBody>
          <a:bodyPr/>
          <a:lstStyle>
            <a:lvl1pPr marL="0" indent="0">
              <a:buNone/>
              <a:defRPr sz="4400">
                <a:solidFill>
                  <a:schemeClr val="tx1">
                    <a:lumMod val="75000"/>
                    <a:lumOff val="25000"/>
                  </a:schemeClr>
                </a:solidFill>
                <a:latin typeface="+mj-lt"/>
              </a:defRPr>
            </a:lvl1pPr>
          </a:lstStyle>
          <a:p>
            <a:pPr lvl="0"/>
            <a:r>
              <a:rPr lang="es-CO" dirty="0"/>
              <a:t>Insertar Imagen o grafica si es necesaria</a:t>
            </a:r>
          </a:p>
        </p:txBody>
      </p:sp>
    </p:spTree>
    <p:extLst>
      <p:ext uri="{BB962C8B-B14F-4D97-AF65-F5344CB8AC3E}">
        <p14:creationId xmlns:p14="http://schemas.microsoft.com/office/powerpoint/2010/main" val="263245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9CDE993-2874-8842-BA69-40FAE70937EC}"/>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Título 1"/>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094456"/>
                </a:solidFill>
                <a:latin typeface="+mn-lt"/>
              </a:defRPr>
            </a:lvl1pPr>
          </a:lstStyle>
          <a:p>
            <a:r>
              <a:rPr lang="es-CO" dirty="0"/>
              <a:t>¡GRACIAS!</a:t>
            </a:r>
          </a:p>
        </p:txBody>
      </p:sp>
      <p:pic>
        <p:nvPicPr>
          <p:cNvPr id="2" name="Imagen 1">
            <a:hlinkClick r:id="rId3"/>
            <a:extLst>
              <a:ext uri="{FF2B5EF4-FFF2-40B4-BE49-F238E27FC236}">
                <a16:creationId xmlns:a16="http://schemas.microsoft.com/office/drawing/2014/main" id="{863508A7-0177-FF4B-9A98-3497669C1DA6}"/>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4" name="Imagen 3">
            <a:hlinkClick r:id="rId5"/>
            <a:extLst>
              <a:ext uri="{FF2B5EF4-FFF2-40B4-BE49-F238E27FC236}">
                <a16:creationId xmlns:a16="http://schemas.microsoft.com/office/drawing/2014/main" id="{45F7374E-487F-DB4A-A035-94B3DA802F81}"/>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CB22CCBC-23CF-E240-A2D1-7047929D4ADF}"/>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244A1AFE-B7AD-3948-9594-BC358EE500B2}"/>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084356"/>
                </a:solidFill>
              </a:rPr>
              <a:t>Síguenos en</a:t>
            </a:r>
            <a:r>
              <a:rPr lang="es-CO" b="1" dirty="0">
                <a:solidFill>
                  <a:srgbClr val="084356"/>
                </a:solidFill>
              </a:rPr>
              <a:t>:  </a:t>
            </a:r>
          </a:p>
        </p:txBody>
      </p:sp>
      <p:sp>
        <p:nvSpPr>
          <p:cNvPr id="8" name="Rectángulo 7">
            <a:hlinkClick r:id="rId9"/>
            <a:extLst>
              <a:ext uri="{FF2B5EF4-FFF2-40B4-BE49-F238E27FC236}">
                <a16:creationId xmlns:a16="http://schemas.microsoft.com/office/drawing/2014/main" id="{1E6E1841-5BCB-7544-A681-2B20C243BDCF}"/>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94393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1_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663592" y="3419477"/>
            <a:ext cx="21029831" cy="5705474"/>
          </a:xfrm>
        </p:spPr>
        <p:txBody>
          <a:bodyPr anchor="b"/>
          <a:lstStyle>
            <a:lvl1pPr>
              <a:defRPr sz="11999" b="1">
                <a:solidFill>
                  <a:srgbClr val="C9D41E"/>
                </a:solidFill>
                <a:latin typeface="+mn-lt"/>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1663592" y="9178927"/>
            <a:ext cx="21029831" cy="3000374"/>
          </a:xfrm>
        </p:spPr>
        <p:txBody>
          <a:bodyPr/>
          <a:lstStyle>
            <a:lvl1pPr marL="0" indent="0">
              <a:buNone/>
              <a:defRPr sz="4800">
                <a:solidFill>
                  <a:srgbClr val="4C531E"/>
                </a:solidFill>
                <a:latin typeface="+mj-lt"/>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s-ES" dirty="0"/>
              <a:t>Editar el estilo de texto del patrón</a:t>
            </a:r>
          </a:p>
        </p:txBody>
      </p:sp>
    </p:spTree>
    <p:extLst>
      <p:ext uri="{BB962C8B-B14F-4D97-AF65-F5344CB8AC3E}">
        <p14:creationId xmlns:p14="http://schemas.microsoft.com/office/powerpoint/2010/main" val="330031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19B6E6B-8400-F14F-BFC1-C4C43CE9F95D}"/>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76794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676400" y="3864077"/>
            <a:ext cx="21029613" cy="8489848"/>
          </a:xfrm>
          <a:prstGeom prst="rect">
            <a:avLst/>
          </a:prstGeom>
        </p:spPr>
        <p:txBody>
          <a:bodyPr vert="horz" lIns="91440" tIns="45720" rIns="91440" bIns="45720" rtlCol="0">
            <a:normAutofit/>
          </a:bodyPr>
          <a:lstStyle/>
          <a:p>
            <a:pPr lvl="0"/>
            <a:r>
              <a:rPr lang="es-CO" dirty="0"/>
              <a:t>Las diapositivas no deben ir recargadas en textos.</a:t>
            </a:r>
          </a:p>
          <a:p>
            <a:pPr lvl="0"/>
            <a:r>
              <a:rPr lang="es-CO" dirty="0"/>
              <a:t>Procurar que la información que se proyecta sea clara y contundente</a:t>
            </a:r>
          </a:p>
          <a:p>
            <a:pPr lvl="0"/>
            <a:r>
              <a:rPr lang="es-CO" dirty="0"/>
              <a:t>Entre menos texto, mucho más legible agradable a la vista.</a:t>
            </a:r>
          </a:p>
          <a:p>
            <a:pPr lvl="0"/>
            <a:r>
              <a:rPr lang="es-CO" dirty="0"/>
              <a:t>No saturar las diapositivas de mucha información.</a:t>
            </a:r>
          </a:p>
          <a:p>
            <a:pPr lvl="0"/>
            <a:r>
              <a:rPr lang="es-CO" dirty="0"/>
              <a:t>No es necesario que la letra vaya en un tamaño exageradamente grande. La noción de espacio en la diapositiva genera dinamismo y no contamina la vista del receptor. </a:t>
            </a:r>
          </a:p>
        </p:txBody>
      </p:sp>
      <p:sp>
        <p:nvSpPr>
          <p:cNvPr id="4" name="Marcador de título 3"/>
          <p:cNvSpPr>
            <a:spLocks noGrp="1"/>
          </p:cNvSpPr>
          <p:nvPr>
            <p:ph type="title"/>
          </p:nvPr>
        </p:nvSpPr>
        <p:spPr>
          <a:xfrm>
            <a:off x="1676400" y="943897"/>
            <a:ext cx="21029613" cy="2437478"/>
          </a:xfrm>
          <a:prstGeom prst="rect">
            <a:avLst/>
          </a:prstGeom>
        </p:spPr>
        <p:txBody>
          <a:bodyPr vert="horz" lIns="91440" tIns="45720" rIns="91440" bIns="45720" rtlCol="0" anchor="ctr">
            <a:normAutofit/>
          </a:bodyPr>
          <a:lstStyle/>
          <a:p>
            <a:r>
              <a:rPr lang="es-ES" dirty="0"/>
              <a:t>RECOMENDACIONES PARA EL USO DE ESTA PLANTILLA</a:t>
            </a:r>
            <a:endParaRPr lang="es-CO" dirty="0"/>
          </a:p>
        </p:txBody>
      </p:sp>
    </p:spTree>
    <p:extLst>
      <p:ext uri="{BB962C8B-B14F-4D97-AF65-F5344CB8AC3E}">
        <p14:creationId xmlns:p14="http://schemas.microsoft.com/office/powerpoint/2010/main" val="3140788193"/>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72" r:id="rId3"/>
    <p:sldLayoutId id="2147483662" r:id="rId4"/>
    <p:sldLayoutId id="2147483692" r:id="rId5"/>
    <p:sldLayoutId id="2147483693" r:id="rId6"/>
    <p:sldLayoutId id="2147483664" r:id="rId7"/>
    <p:sldLayoutId id="2147483694" r:id="rId8"/>
  </p:sldLayoutIdLst>
  <p:txStyles>
    <p:titleStyle>
      <a:lvl1pPr algn="l" defTabSz="1828709" rtl="0" eaLnBrk="1" latinLnBrk="0" hangingPunct="1">
        <a:lnSpc>
          <a:spcPct val="90000"/>
        </a:lnSpc>
        <a:spcBef>
          <a:spcPct val="0"/>
        </a:spcBef>
        <a:buNone/>
        <a:defRPr sz="8000" b="1" kern="1200" baseline="0">
          <a:solidFill>
            <a:srgbClr val="094456"/>
          </a:solidFill>
          <a:latin typeface="+mn-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4800" kern="1200">
          <a:solidFill>
            <a:schemeClr val="tx1">
              <a:lumMod val="75000"/>
              <a:lumOff val="25000"/>
            </a:schemeClr>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141431"/>
      </p:ext>
    </p:extLst>
  </p:cSld>
  <p:clrMap bg1="lt1" tx1="dk1" bg2="lt2" tx2="dk2" accent1="accent1" accent2="accent2" accent3="accent3" accent4="accent4" accent5="accent5" accent6="accent6" hlink="hlink" folHlink="folHlink"/>
  <p:sldLayoutIdLst>
    <p:sldLayoutId id="2147483679" r:id="rId1"/>
    <p:sldLayoutId id="2147483677" r:id="rId2"/>
    <p:sldLayoutId id="2147483675" r:id="rId3"/>
    <p:sldLayoutId id="2147483676" r:id="rId4"/>
    <p:sldLayoutId id="214748367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112222"/>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3" r:id="rId3"/>
    <p:sldLayoutId id="2147483684" r:id="rId4"/>
    <p:sldLayoutId id="214748368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268254"/>
      </p:ext>
    </p:extLst>
  </p:cSld>
  <p:clrMap bg1="lt1" tx1="dk1" bg2="lt2" tx2="dk2" accent1="accent1" accent2="accent2" accent3="accent3" accent4="accent4" accent5="accent5" accent6="accent6" hlink="hlink" folHlink="folHlink"/>
  <p:sldLayoutIdLst>
    <p:sldLayoutId id="2147483690" r:id="rId1"/>
    <p:sldLayoutId id="2147483687" r:id="rId2"/>
    <p:sldLayoutId id="2147483691"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t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hyperlink" Target="http://www.bogota.gov.co/sdqs" TargetMode="External"/><Relationship Id="rId3" Type="http://schemas.openxmlformats.org/officeDocument/2006/relationships/image" Target="../media/image37.jpg"/><Relationship Id="rId7" Type="http://schemas.openxmlformats.org/officeDocument/2006/relationships/hyperlink" Target="https://www.idu.gov.co/page/pqrs" TargetMode="External"/><Relationship Id="rId12"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www.idu.gov.co/page/chat" TargetMode="External"/><Relationship Id="rId11" Type="http://schemas.openxmlformats.org/officeDocument/2006/relationships/hyperlink" Target="mailto:correspondencia@idu.gov.co" TargetMode="External"/><Relationship Id="rId5" Type="http://schemas.openxmlformats.org/officeDocument/2006/relationships/image" Target="../media/image39.jpeg"/><Relationship Id="rId10" Type="http://schemas.openxmlformats.org/officeDocument/2006/relationships/hyperlink" Target="mailto:atnciudadano@idu.gov.co" TargetMode="External"/><Relationship Id="rId4" Type="http://schemas.openxmlformats.org/officeDocument/2006/relationships/image" Target="../media/image38.jpeg"/><Relationship Id="rId9" Type="http://schemas.openxmlformats.org/officeDocument/2006/relationships/hyperlink" Target="https://sdqs.bogota.gov.co/sdqs/publico/nino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youtu.be/3lVFbaCIyKY"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5406" y="3433665"/>
            <a:ext cx="16611600" cy="4124935"/>
          </a:xfrm>
        </p:spPr>
        <p:txBody>
          <a:bodyPr>
            <a:normAutofit fontScale="90000"/>
          </a:bodyPr>
          <a:lstStyle/>
          <a:p>
            <a:r>
              <a:rPr lang="es-ES" dirty="0"/>
              <a:t>Secretaría Distrital de Movilidad </a:t>
            </a:r>
            <a:br>
              <a:rPr lang="es-ES" dirty="0"/>
            </a:br>
            <a:r>
              <a:rPr lang="es-ES" dirty="0"/>
              <a:t>Localidad de Usme </a:t>
            </a:r>
            <a:br>
              <a:rPr lang="es-ES" dirty="0"/>
            </a:br>
            <a:endParaRPr lang="es-CO" dirty="0"/>
          </a:p>
        </p:txBody>
      </p:sp>
      <p:sp>
        <p:nvSpPr>
          <p:cNvPr id="3" name="Marcador de texto 2"/>
          <p:cNvSpPr>
            <a:spLocks noGrp="1"/>
          </p:cNvSpPr>
          <p:nvPr>
            <p:ph type="body" sz="quarter" idx="10"/>
          </p:nvPr>
        </p:nvSpPr>
        <p:spPr/>
        <p:txBody>
          <a:bodyPr/>
          <a:lstStyle/>
          <a:p>
            <a:r>
              <a:rPr lang="es-ES" dirty="0"/>
              <a:t>Rendición de Cuentas - 2020</a:t>
            </a:r>
            <a:endParaRPr lang="es-CO" dirty="0"/>
          </a:p>
        </p:txBody>
      </p:sp>
    </p:spTree>
    <p:extLst>
      <p:ext uri="{BB962C8B-B14F-4D97-AF65-F5344CB8AC3E}">
        <p14:creationId xmlns:p14="http://schemas.microsoft.com/office/powerpoint/2010/main" val="4103167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pic>
        <p:nvPicPr>
          <p:cNvPr id="4" name="Imagen 3" descr="Tabla&#10;&#10;Descripción generada automáticamente con confianza baja">
            <a:extLst>
              <a:ext uri="{FF2B5EF4-FFF2-40B4-BE49-F238E27FC236}">
                <a16:creationId xmlns:a16="http://schemas.microsoft.com/office/drawing/2014/main" id="{31DCC9F7-A073-7945-BDFE-9FE6A3C85F47}"/>
              </a:ext>
            </a:extLst>
          </p:cNvPr>
          <p:cNvPicPr>
            <a:picLocks noChangeAspect="1"/>
          </p:cNvPicPr>
          <p:nvPr/>
        </p:nvPicPr>
        <p:blipFill rotWithShape="1">
          <a:blip r:embed="rId3"/>
          <a:srcRect t="1453"/>
          <a:stretch/>
        </p:blipFill>
        <p:spPr>
          <a:xfrm>
            <a:off x="2860674" y="3499896"/>
            <a:ext cx="17390417" cy="6231933"/>
          </a:xfrm>
          <a:prstGeom prst="rect">
            <a:avLst/>
          </a:prstGeom>
        </p:spPr>
      </p:pic>
      <p:sp>
        <p:nvSpPr>
          <p:cNvPr id="6" name="Título 2">
            <a:extLst>
              <a:ext uri="{FF2B5EF4-FFF2-40B4-BE49-F238E27FC236}">
                <a16:creationId xmlns:a16="http://schemas.microsoft.com/office/drawing/2014/main" id="{92968199-056F-5247-8914-6F1657A23D07}"/>
              </a:ext>
            </a:extLst>
          </p:cNvPr>
          <p:cNvSpPr>
            <a:spLocks noGrp="1"/>
          </p:cNvSpPr>
          <p:nvPr>
            <p:ph type="title"/>
          </p:nvPr>
        </p:nvSpPr>
        <p:spPr>
          <a:xfrm>
            <a:off x="2860675" y="870449"/>
            <a:ext cx="14836878" cy="1237752"/>
          </a:xfrm>
        </p:spPr>
        <p:txBody>
          <a:bodyPr>
            <a:normAutofit/>
          </a:bodyPr>
          <a:lstStyle/>
          <a:p>
            <a:r>
              <a:rPr lang="es-CO" sz="4800" dirty="0"/>
              <a:t>GENERALIDADES DEL PROYECTO Y ESTADO ACTUAL</a:t>
            </a:r>
          </a:p>
        </p:txBody>
      </p:sp>
      <p:sp>
        <p:nvSpPr>
          <p:cNvPr id="8" name="Marcador de contenido 6">
            <a:extLst>
              <a:ext uri="{FF2B5EF4-FFF2-40B4-BE49-F238E27FC236}">
                <a16:creationId xmlns:a16="http://schemas.microsoft.com/office/drawing/2014/main" id="{F31034E1-C4D4-9043-BC18-7058D4141E49}"/>
              </a:ext>
            </a:extLst>
          </p:cNvPr>
          <p:cNvSpPr txBox="1">
            <a:spLocks/>
          </p:cNvSpPr>
          <p:nvPr/>
        </p:nvSpPr>
        <p:spPr>
          <a:xfrm>
            <a:off x="2879794" y="2626954"/>
            <a:ext cx="7399320" cy="872942"/>
          </a:xfrm>
          <a:prstGeom prst="rect">
            <a:avLst/>
          </a:prstGeom>
        </p:spPr>
        <p:txBody>
          <a:bodyPr vert="horz" lIns="91440" tIns="45720" rIns="91440" bIns="45720" rtlCol="0">
            <a:noAutofit/>
          </a:bodyPr>
          <a:lstStyle>
            <a:lvl1pPr marL="457177" indent="-457177" algn="l" defTabSz="1828709" rtl="0" eaLnBrk="1" latinLnBrk="0" hangingPunct="1">
              <a:lnSpc>
                <a:spcPct val="90000"/>
              </a:lnSpc>
              <a:spcBef>
                <a:spcPts val="2000"/>
              </a:spcBef>
              <a:buFont typeface="Arial" panose="020B0604020202020204" pitchFamily="34" charset="0"/>
              <a:buChar char="•"/>
              <a:defRPr sz="4800" kern="1200">
                <a:solidFill>
                  <a:schemeClr val="tx1">
                    <a:lumMod val="75000"/>
                    <a:lumOff val="25000"/>
                  </a:schemeClr>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84356"/>
                </a:solidFill>
                <a:effectLst>
                  <a:outerShdw blurRad="38100" dist="38100" dir="2700000" algn="tl">
                    <a:srgbClr val="000000">
                      <a:alpha val="43137"/>
                    </a:srgbClr>
                  </a:outerShdw>
                </a:effectLst>
                <a:uLnTx/>
                <a:uFillTx/>
                <a:latin typeface="Calibri Light" panose="020F0302020204030204"/>
                <a:ea typeface="+mn-ea"/>
                <a:cs typeface="+mn-cs"/>
              </a:rPr>
              <a:t>CONTRATO CONTRATISTA</a:t>
            </a:r>
          </a:p>
        </p:txBody>
      </p:sp>
    </p:spTree>
    <p:extLst>
      <p:ext uri="{BB962C8B-B14F-4D97-AF65-F5344CB8AC3E}">
        <p14:creationId xmlns:p14="http://schemas.microsoft.com/office/powerpoint/2010/main" val="269036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solidFill>
                  <a:schemeClr val="bg1"/>
                </a:solidFill>
              </a:rPr>
              <a:t>2</a:t>
            </a:r>
          </a:p>
        </p:txBody>
      </p:sp>
      <p:sp>
        <p:nvSpPr>
          <p:cNvPr id="5" name="Título 2"/>
          <p:cNvSpPr txBox="1">
            <a:spLocks/>
          </p:cNvSpPr>
          <p:nvPr/>
        </p:nvSpPr>
        <p:spPr>
          <a:xfrm>
            <a:off x="3013075" y="1022849"/>
            <a:ext cx="14836878" cy="1237752"/>
          </a:xfrm>
          <a:prstGeom prst="rect">
            <a:avLst/>
          </a:prstGeom>
        </p:spPr>
        <p:txBody>
          <a:bodyPr vert="horz" lIns="91440" tIns="45720" rIns="91440" bIns="45720" rtlCol="0" anchor="ctr">
            <a:normAutofit/>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ES" dirty="0"/>
              <a:t> Proyectos en ejecución en la localidad:</a:t>
            </a:r>
            <a:endParaRPr lang="es-CO" dirty="0"/>
          </a:p>
        </p:txBody>
      </p:sp>
      <p:pic>
        <p:nvPicPr>
          <p:cNvPr id="3" name="Imagen 2" descr="Vista aérea de una ciudad&#10;&#10;Descripción generada automáticamente">
            <a:extLst>
              <a:ext uri="{FF2B5EF4-FFF2-40B4-BE49-F238E27FC236}">
                <a16:creationId xmlns:a16="http://schemas.microsoft.com/office/drawing/2014/main" id="{5984B444-BCE2-4CEF-9949-C4C93ED92096}"/>
              </a:ext>
            </a:extLst>
          </p:cNvPr>
          <p:cNvPicPr>
            <a:picLocks noChangeAspect="1"/>
          </p:cNvPicPr>
          <p:nvPr/>
        </p:nvPicPr>
        <p:blipFill>
          <a:blip r:embed="rId3"/>
          <a:stretch>
            <a:fillRect/>
          </a:stretch>
        </p:blipFill>
        <p:spPr>
          <a:xfrm>
            <a:off x="5056094" y="4325471"/>
            <a:ext cx="13403459" cy="7539446"/>
          </a:xfrm>
          <a:prstGeom prst="rect">
            <a:avLst/>
          </a:prstGeom>
        </p:spPr>
      </p:pic>
      <p:sp>
        <p:nvSpPr>
          <p:cNvPr id="8" name="Marcador de texto 5">
            <a:extLst>
              <a:ext uri="{FF2B5EF4-FFF2-40B4-BE49-F238E27FC236}">
                <a16:creationId xmlns:a16="http://schemas.microsoft.com/office/drawing/2014/main" id="{DBBF3D3C-5215-4617-AE4D-C6F9233241DD}"/>
              </a:ext>
            </a:extLst>
          </p:cNvPr>
          <p:cNvSpPr txBox="1">
            <a:spLocks/>
          </p:cNvSpPr>
          <p:nvPr/>
        </p:nvSpPr>
        <p:spPr>
          <a:xfrm>
            <a:off x="4772767" y="2468901"/>
            <a:ext cx="14836878" cy="1339901"/>
          </a:xfrm>
          <a:prstGeom prst="rect">
            <a:avLst/>
          </a:prstGeom>
        </p:spPr>
        <p:txBody>
          <a:bodyPr vert="horz" lIns="91440" tIns="45720" rIns="91440" bIns="45720" rtlCol="0" anchor="ctr">
            <a:normAutofit/>
          </a:bodyPr>
          <a:lstStyle>
            <a:lvl1pPr marL="0" indent="0" algn="l" defTabSz="1828709" rtl="0" eaLnBrk="1" latinLnBrk="0" hangingPunct="1">
              <a:lnSpc>
                <a:spcPct val="90000"/>
              </a:lnSpc>
              <a:spcBef>
                <a:spcPts val="2000"/>
              </a:spcBef>
              <a:buFont typeface="Arial" panose="020B0604020202020204" pitchFamily="34" charset="0"/>
              <a:buNone/>
              <a:defRPr sz="4000" b="1" kern="1200">
                <a:solidFill>
                  <a:srgbClr val="1D8A7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s-MX" b="0" i="0" dirty="0">
                <a:effectLst/>
                <a:latin typeface="Arial" panose="020B0604020202020204" pitchFamily="34" charset="0"/>
              </a:rPr>
              <a:t>Patio La Reforma y obras complementarias en la ciudad de Bogotá D.C.</a:t>
            </a:r>
            <a:r>
              <a:rPr lang="es-MX" dirty="0"/>
              <a:t>.</a:t>
            </a:r>
            <a:endParaRPr lang="es-CO" dirty="0"/>
          </a:p>
        </p:txBody>
      </p:sp>
    </p:spTree>
    <p:extLst>
      <p:ext uri="{BB962C8B-B14F-4D97-AF65-F5344CB8AC3E}">
        <p14:creationId xmlns:p14="http://schemas.microsoft.com/office/powerpoint/2010/main" val="584088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solidFill>
                  <a:schemeClr val="bg1"/>
                </a:solidFill>
              </a:rPr>
              <a:t>2</a:t>
            </a:r>
          </a:p>
        </p:txBody>
      </p:sp>
      <p:sp>
        <p:nvSpPr>
          <p:cNvPr id="5" name="Título 2"/>
          <p:cNvSpPr txBox="1">
            <a:spLocks/>
          </p:cNvSpPr>
          <p:nvPr/>
        </p:nvSpPr>
        <p:spPr>
          <a:xfrm>
            <a:off x="3013075" y="1022849"/>
            <a:ext cx="14836878" cy="1237752"/>
          </a:xfrm>
          <a:prstGeom prst="rect">
            <a:avLst/>
          </a:prstGeom>
        </p:spPr>
        <p:txBody>
          <a:bodyPr vert="horz" lIns="91440" tIns="45720" rIns="91440" bIns="45720" rtlCol="0" anchor="ctr">
            <a:normAutofit lnSpcReduction="10000"/>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dirty="0"/>
              <a:t>ESTUDIOS Y DISEÑOS IN HOUSE</a:t>
            </a:r>
          </a:p>
          <a:p>
            <a:r>
              <a:rPr lang="es-CO" dirty="0"/>
              <a:t>PUENTE CUATRO CAMINOS (QDA. HOYA DEL RAMO)</a:t>
            </a:r>
          </a:p>
        </p:txBody>
      </p:sp>
      <p:pic>
        <p:nvPicPr>
          <p:cNvPr id="14" name="Imagen 13">
            <a:extLst>
              <a:ext uri="{FF2B5EF4-FFF2-40B4-BE49-F238E27FC236}">
                <a16:creationId xmlns:a16="http://schemas.microsoft.com/office/drawing/2014/main" id="{445569CC-5ADA-4F54-89EC-1DEBF1D3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192" y="3346903"/>
            <a:ext cx="12406796" cy="7418516"/>
          </a:xfrm>
          <a:prstGeom prst="rect">
            <a:avLst/>
          </a:prstGeom>
        </p:spPr>
      </p:pic>
      <p:sp>
        <p:nvSpPr>
          <p:cNvPr id="15" name="Marcador de texto 2">
            <a:extLst>
              <a:ext uri="{FF2B5EF4-FFF2-40B4-BE49-F238E27FC236}">
                <a16:creationId xmlns:a16="http://schemas.microsoft.com/office/drawing/2014/main" id="{D388BF0A-6EC9-4062-BC46-195CF7CE21EC}"/>
              </a:ext>
            </a:extLst>
          </p:cNvPr>
          <p:cNvSpPr>
            <a:spLocks noGrp="1"/>
          </p:cNvSpPr>
          <p:nvPr>
            <p:ph type="body" sz="quarter" idx="10"/>
          </p:nvPr>
        </p:nvSpPr>
        <p:spPr>
          <a:xfrm>
            <a:off x="15114494" y="4727736"/>
            <a:ext cx="8319247" cy="2646061"/>
          </a:xfrm>
        </p:spPr>
        <p:txBody>
          <a:bodyPr>
            <a:normAutofit/>
          </a:bodyPr>
          <a:lstStyle/>
          <a:p>
            <a:r>
              <a:rPr lang="es-CO" dirty="0">
                <a:solidFill>
                  <a:schemeClr val="tx1"/>
                </a:solidFill>
              </a:rPr>
              <a:t>DIRECCION TECNICA DE PROYECTOS</a:t>
            </a:r>
          </a:p>
          <a:p>
            <a:r>
              <a:rPr lang="es-CO" dirty="0">
                <a:solidFill>
                  <a:schemeClr val="tx1"/>
                </a:solidFill>
              </a:rPr>
              <a:t>SUBDIRECCION GENERAL DE DESARROLLO URBANO</a:t>
            </a:r>
          </a:p>
        </p:txBody>
      </p:sp>
    </p:spTree>
    <p:extLst>
      <p:ext uri="{BB962C8B-B14F-4D97-AF65-F5344CB8AC3E}">
        <p14:creationId xmlns:p14="http://schemas.microsoft.com/office/powerpoint/2010/main" val="384512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sp>
        <p:nvSpPr>
          <p:cNvPr id="18" name="Rectángulo 17">
            <a:extLst>
              <a:ext uri="{FF2B5EF4-FFF2-40B4-BE49-F238E27FC236}">
                <a16:creationId xmlns:a16="http://schemas.microsoft.com/office/drawing/2014/main" id="{1C35875F-C92C-4FD1-9FBC-48C9DAE00B8D}"/>
              </a:ext>
            </a:extLst>
          </p:cNvPr>
          <p:cNvSpPr/>
          <p:nvPr/>
        </p:nvSpPr>
        <p:spPr>
          <a:xfrm>
            <a:off x="2989875" y="8670746"/>
            <a:ext cx="6920897" cy="341632"/>
          </a:xfrm>
          <a:prstGeom prst="rect">
            <a:avLst/>
          </a:prstGeom>
        </p:spPr>
        <p:txBody>
          <a:bodyPr wrap="square">
            <a:spAutoFit/>
          </a:bodyPr>
          <a:lstStyle/>
          <a:p>
            <a:pPr>
              <a:lnSpc>
                <a:spcPct val="90000"/>
              </a:lnSpc>
            </a:pPr>
            <a:r>
              <a:rPr lang="es-ES" altLang="es-CO" b="1" dirty="0">
                <a:solidFill>
                  <a:schemeClr val="accent5">
                    <a:lumMod val="75000"/>
                  </a:schemeClr>
                </a:solidFill>
              </a:rPr>
              <a:t>Estado Inicial</a:t>
            </a:r>
          </a:p>
        </p:txBody>
      </p:sp>
      <p:sp>
        <p:nvSpPr>
          <p:cNvPr id="19" name="Rectángulo 18"/>
          <p:cNvSpPr/>
          <p:nvPr/>
        </p:nvSpPr>
        <p:spPr>
          <a:xfrm>
            <a:off x="12794244" y="8666756"/>
            <a:ext cx="6920897" cy="341632"/>
          </a:xfrm>
          <a:prstGeom prst="rect">
            <a:avLst/>
          </a:prstGeom>
        </p:spPr>
        <p:txBody>
          <a:bodyPr wrap="square">
            <a:spAutoFit/>
          </a:bodyPr>
          <a:lstStyle/>
          <a:p>
            <a:pPr>
              <a:lnSpc>
                <a:spcPct val="90000"/>
              </a:lnSpc>
            </a:pPr>
            <a:r>
              <a:rPr lang="es-ES" altLang="es-CO" b="1" dirty="0">
                <a:solidFill>
                  <a:schemeClr val="accent5">
                    <a:lumMod val="75000"/>
                  </a:schemeClr>
                </a:solidFill>
              </a:rPr>
              <a:t>Estado Actual</a:t>
            </a:r>
          </a:p>
        </p:txBody>
      </p:sp>
      <p:sp>
        <p:nvSpPr>
          <p:cNvPr id="3" name="Marcador de texto 2"/>
          <p:cNvSpPr>
            <a:spLocks noGrp="1"/>
          </p:cNvSpPr>
          <p:nvPr>
            <p:ph type="body" sz="quarter" idx="10"/>
          </p:nvPr>
        </p:nvSpPr>
        <p:spPr/>
        <p:txBody>
          <a:bodyPr/>
          <a:lstStyle/>
          <a:p>
            <a:r>
              <a:rPr lang="es-MX" dirty="0"/>
              <a:t>Estado y Antecedentes</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875" y="3394436"/>
            <a:ext cx="7179299" cy="480929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4244" y="3394436"/>
            <a:ext cx="7195571" cy="4809299"/>
          </a:xfrm>
          <a:prstGeom prst="rect">
            <a:avLst/>
          </a:prstGeom>
        </p:spPr>
      </p:pic>
      <p:sp>
        <p:nvSpPr>
          <p:cNvPr id="16" name="Marcador de texto 3"/>
          <p:cNvSpPr>
            <a:spLocks noGrp="1"/>
          </p:cNvSpPr>
          <p:nvPr>
            <p:ph type="body" sz="quarter" idx="11"/>
          </p:nvPr>
        </p:nvSpPr>
        <p:spPr>
          <a:xfrm>
            <a:off x="2860675" y="9061477"/>
            <a:ext cx="17022801" cy="3596530"/>
          </a:xfrm>
        </p:spPr>
        <p:txBody>
          <a:bodyPr/>
          <a:lstStyle/>
          <a:p>
            <a:pPr fontAlgn="ctr"/>
            <a:r>
              <a:rPr lang="es-CO" dirty="0">
                <a:solidFill>
                  <a:schemeClr val="tx1"/>
                </a:solidFill>
              </a:rPr>
              <a:t>En la zona de cruce se encontraba un relleno que conformaba la calzada vehicular, el cual falló por una creciente el 23 de octubre de 2012, por lo que se instaló un puente peatonal provisional mientras se adelantaba la contratación de los estudios, diseños y construcción de un nuevo puente en el sitio.</a:t>
            </a:r>
          </a:p>
          <a:p>
            <a:pPr fontAlgn="ctr"/>
            <a:r>
              <a:rPr lang="es-CO" dirty="0">
                <a:solidFill>
                  <a:schemeClr val="tx1"/>
                </a:solidFill>
              </a:rPr>
              <a:t>Ante el incumplimiento del contrato de diseños y obra, se adelantó la contratación de  insumos faltantes para la complementación y ajuste de estudios y diseños, actualmente en revisión por las especialidades técnicas, para la contratación de un nuevo puente en el sitio.</a:t>
            </a:r>
          </a:p>
        </p:txBody>
      </p:sp>
      <p:sp>
        <p:nvSpPr>
          <p:cNvPr id="21" name="Título 3"/>
          <p:cNvSpPr>
            <a:spLocks noGrp="1"/>
          </p:cNvSpPr>
          <p:nvPr>
            <p:ph type="title"/>
          </p:nvPr>
        </p:nvSpPr>
        <p:spPr>
          <a:xfrm>
            <a:off x="2860675" y="870449"/>
            <a:ext cx="14836878" cy="1237752"/>
          </a:xfrm>
        </p:spPr>
        <p:txBody>
          <a:bodyPr>
            <a:normAutofit/>
          </a:bodyPr>
          <a:lstStyle/>
          <a:p>
            <a:r>
              <a:rPr lang="es-ES" dirty="0"/>
              <a:t>Estado y Antecedentes</a:t>
            </a:r>
            <a:endParaRPr lang="es-CO" dirty="0"/>
          </a:p>
        </p:txBody>
      </p:sp>
    </p:spTree>
    <p:extLst>
      <p:ext uri="{BB962C8B-B14F-4D97-AF65-F5344CB8AC3E}">
        <p14:creationId xmlns:p14="http://schemas.microsoft.com/office/powerpoint/2010/main" val="169315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solidFill>
                  <a:schemeClr val="bg1"/>
                </a:solidFill>
              </a:rPr>
              <a:t>3</a:t>
            </a:r>
          </a:p>
        </p:txBody>
      </p:sp>
      <p:sp>
        <p:nvSpPr>
          <p:cNvPr id="12" name="Título 1">
            <a:extLst>
              <a:ext uri="{FF2B5EF4-FFF2-40B4-BE49-F238E27FC236}">
                <a16:creationId xmlns:a16="http://schemas.microsoft.com/office/drawing/2014/main" id="{06BEA757-CDEB-6247-BB7D-2CF1CFA759D1}"/>
              </a:ext>
            </a:extLst>
          </p:cNvPr>
          <p:cNvSpPr>
            <a:spLocks noGrp="1"/>
          </p:cNvSpPr>
          <p:nvPr>
            <p:ph type="title"/>
          </p:nvPr>
        </p:nvSpPr>
        <p:spPr>
          <a:xfrm>
            <a:off x="2939774" y="190903"/>
            <a:ext cx="17296296" cy="2412410"/>
          </a:xfrm>
        </p:spPr>
        <p:txBody>
          <a:bodyPr>
            <a:normAutofit/>
          </a:bodyPr>
          <a:lstStyle/>
          <a:p>
            <a:r>
              <a:rPr lang="es-CO" sz="6000" dirty="0"/>
              <a:t>Contratos de mantenimiento y rehabilitación</a:t>
            </a:r>
          </a:p>
        </p:txBody>
      </p:sp>
      <p:sp>
        <p:nvSpPr>
          <p:cNvPr id="6" name="Rectangle 1">
            <a:extLst>
              <a:ext uri="{FF2B5EF4-FFF2-40B4-BE49-F238E27FC236}">
                <a16:creationId xmlns:a16="http://schemas.microsoft.com/office/drawing/2014/main" id="{DB2BDB15-A9E2-46A9-A7A1-4C723A95997A}"/>
              </a:ext>
            </a:extLst>
          </p:cNvPr>
          <p:cNvSpPr>
            <a:spLocks noChangeArrowheads="1"/>
          </p:cNvSpPr>
          <p:nvPr/>
        </p:nvSpPr>
        <p:spPr bwMode="auto">
          <a:xfrm>
            <a:off x="10477500" y="3863975"/>
            <a:ext cx="2438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aphicFrame>
        <p:nvGraphicFramePr>
          <p:cNvPr id="8" name="Tabla 7">
            <a:extLst>
              <a:ext uri="{FF2B5EF4-FFF2-40B4-BE49-F238E27FC236}">
                <a16:creationId xmlns:a16="http://schemas.microsoft.com/office/drawing/2014/main" id="{99B13E5B-6154-4108-B20D-06A1E0D49DDD}"/>
              </a:ext>
            </a:extLst>
          </p:cNvPr>
          <p:cNvGraphicFramePr>
            <a:graphicFrameLocks noGrp="1"/>
          </p:cNvGraphicFramePr>
          <p:nvPr>
            <p:extLst>
              <p:ext uri="{D42A27DB-BD31-4B8C-83A1-F6EECF244321}">
                <p14:modId xmlns:p14="http://schemas.microsoft.com/office/powerpoint/2010/main" val="174593787"/>
              </p:ext>
            </p:extLst>
          </p:nvPr>
        </p:nvGraphicFramePr>
        <p:xfrm>
          <a:off x="3295424" y="2676465"/>
          <a:ext cx="18266128" cy="8618363"/>
        </p:xfrm>
        <a:graphic>
          <a:graphicData uri="http://schemas.openxmlformats.org/drawingml/2006/table">
            <a:tbl>
              <a:tblPr firstRow="1" firstCol="1" bandRow="1">
                <a:tableStyleId>{5C22544A-7EE6-4342-B048-85BDC9FD1C3A}</a:tableStyleId>
              </a:tblPr>
              <a:tblGrid>
                <a:gridCol w="2411179">
                  <a:extLst>
                    <a:ext uri="{9D8B030D-6E8A-4147-A177-3AD203B41FA5}">
                      <a16:colId xmlns:a16="http://schemas.microsoft.com/office/drawing/2014/main" val="1115389226"/>
                    </a:ext>
                  </a:extLst>
                </a:gridCol>
                <a:gridCol w="1948032">
                  <a:extLst>
                    <a:ext uri="{9D8B030D-6E8A-4147-A177-3AD203B41FA5}">
                      <a16:colId xmlns:a16="http://schemas.microsoft.com/office/drawing/2014/main" val="3530487703"/>
                    </a:ext>
                  </a:extLst>
                </a:gridCol>
                <a:gridCol w="2952561">
                  <a:extLst>
                    <a:ext uri="{9D8B030D-6E8A-4147-A177-3AD203B41FA5}">
                      <a16:colId xmlns:a16="http://schemas.microsoft.com/office/drawing/2014/main" val="222236572"/>
                    </a:ext>
                  </a:extLst>
                </a:gridCol>
                <a:gridCol w="2239063">
                  <a:extLst>
                    <a:ext uri="{9D8B030D-6E8A-4147-A177-3AD203B41FA5}">
                      <a16:colId xmlns:a16="http://schemas.microsoft.com/office/drawing/2014/main" val="2585100498"/>
                    </a:ext>
                  </a:extLst>
                </a:gridCol>
                <a:gridCol w="2196817">
                  <a:extLst>
                    <a:ext uri="{9D8B030D-6E8A-4147-A177-3AD203B41FA5}">
                      <a16:colId xmlns:a16="http://schemas.microsoft.com/office/drawing/2014/main" val="1896260824"/>
                    </a:ext>
                  </a:extLst>
                </a:gridCol>
                <a:gridCol w="1690444">
                  <a:extLst>
                    <a:ext uri="{9D8B030D-6E8A-4147-A177-3AD203B41FA5}">
                      <a16:colId xmlns:a16="http://schemas.microsoft.com/office/drawing/2014/main" val="2498706703"/>
                    </a:ext>
                  </a:extLst>
                </a:gridCol>
                <a:gridCol w="4828032">
                  <a:extLst>
                    <a:ext uri="{9D8B030D-6E8A-4147-A177-3AD203B41FA5}">
                      <a16:colId xmlns:a16="http://schemas.microsoft.com/office/drawing/2014/main" val="3526431351"/>
                    </a:ext>
                  </a:extLst>
                </a:gridCol>
              </a:tblGrid>
              <a:tr h="753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CONTRATO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CIV</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TIPO ELEMENTO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VIA</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DESDE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HASTA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TIPO INTERVENCION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202646001"/>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5001282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71F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619809531"/>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5007069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6H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0341409"/>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5007153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7E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106A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107A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REHABILITACION</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862846052"/>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5007199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6H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107A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108S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421988818"/>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5007254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7E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108S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SE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72111010"/>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5001234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71C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71F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745375761"/>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5001367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14L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135233120"/>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5006794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5I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111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872616440"/>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5006888</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TV 6A E </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6A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224270181"/>
                  </a:ext>
                </a:extLst>
              </a:tr>
              <a:tr h="911439">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5007869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81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 (anterior KR 4 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4BIS (anterior KR 4BIS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721660651"/>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5007687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138D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138F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083050060"/>
                  </a:ext>
                </a:extLst>
              </a:tr>
              <a:tr h="600104">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5009602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dirty="0">
                          <a:effectLst/>
                          <a:latin typeface="Arial" panose="020B0604020202020204" pitchFamily="34" charset="0"/>
                          <a:cs typeface="Arial" panose="020B0604020202020204" pitchFamily="34" charset="0"/>
                        </a:rPr>
                        <a:t>CALZADA</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138F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138 FBIS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755278063"/>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5009601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138FBIS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139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RECONSTRUCCION</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693766650"/>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5004847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AK 5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5C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400472"/>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5004890</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5C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5CBIS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517450438"/>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5004913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5CBISA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5D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519577331"/>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5004924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5D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5DBIS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200007253"/>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5004934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5DBIS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5F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125837070"/>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5004948</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5F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5FBIS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797642368"/>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5004961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5FBIS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5G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779153077"/>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5004974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5G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5GBIS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442979834"/>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5004995</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5GBIS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5H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792742628"/>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5005012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5H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5HBIS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037970147"/>
                  </a:ext>
                </a:extLst>
              </a:tr>
              <a:tr h="28877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5005029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5HBIS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5I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MANTENIMIENTO RUTINARIO</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839523544"/>
                  </a:ext>
                </a:extLst>
              </a:tr>
            </a:tbl>
          </a:graphicData>
        </a:graphic>
      </p:graphicFrame>
    </p:spTree>
    <p:extLst>
      <p:ext uri="{BB962C8B-B14F-4D97-AF65-F5344CB8AC3E}">
        <p14:creationId xmlns:p14="http://schemas.microsoft.com/office/powerpoint/2010/main" val="2972346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solidFill>
                  <a:schemeClr val="bg1"/>
                </a:solidFill>
              </a:rPr>
              <a:t>3</a:t>
            </a:r>
          </a:p>
        </p:txBody>
      </p:sp>
      <p:sp>
        <p:nvSpPr>
          <p:cNvPr id="9" name="Título 1">
            <a:extLst>
              <a:ext uri="{FF2B5EF4-FFF2-40B4-BE49-F238E27FC236}">
                <a16:creationId xmlns:a16="http://schemas.microsoft.com/office/drawing/2014/main" id="{52A27097-EAF4-BE45-B09B-819D58BF6CCC}"/>
              </a:ext>
            </a:extLst>
          </p:cNvPr>
          <p:cNvSpPr>
            <a:spLocks noGrp="1"/>
          </p:cNvSpPr>
          <p:nvPr>
            <p:ph type="title"/>
          </p:nvPr>
        </p:nvSpPr>
        <p:spPr>
          <a:xfrm>
            <a:off x="2582192" y="283119"/>
            <a:ext cx="17296296" cy="2412410"/>
          </a:xfrm>
        </p:spPr>
        <p:txBody>
          <a:bodyPr>
            <a:normAutofit/>
          </a:bodyPr>
          <a:lstStyle/>
          <a:p>
            <a:r>
              <a:rPr lang="es-CO" sz="6000" dirty="0"/>
              <a:t>Contratos de mantenimiento y rehabilitación </a:t>
            </a:r>
          </a:p>
        </p:txBody>
      </p:sp>
      <p:graphicFrame>
        <p:nvGraphicFramePr>
          <p:cNvPr id="4" name="Tabla 3">
            <a:extLst>
              <a:ext uri="{FF2B5EF4-FFF2-40B4-BE49-F238E27FC236}">
                <a16:creationId xmlns:a16="http://schemas.microsoft.com/office/drawing/2014/main" id="{4532D773-CC44-406C-8EC7-B2574D7B01F7}"/>
              </a:ext>
            </a:extLst>
          </p:cNvPr>
          <p:cNvGraphicFramePr>
            <a:graphicFrameLocks noGrp="1"/>
          </p:cNvGraphicFramePr>
          <p:nvPr>
            <p:extLst>
              <p:ext uri="{D42A27DB-BD31-4B8C-83A1-F6EECF244321}">
                <p14:modId xmlns:p14="http://schemas.microsoft.com/office/powerpoint/2010/main" val="1020075631"/>
              </p:ext>
            </p:extLst>
          </p:nvPr>
        </p:nvGraphicFramePr>
        <p:xfrm>
          <a:off x="3639670" y="2867110"/>
          <a:ext cx="18360000" cy="8603999"/>
        </p:xfrm>
        <a:graphic>
          <a:graphicData uri="http://schemas.openxmlformats.org/drawingml/2006/table">
            <a:tbl>
              <a:tblPr firstRow="1" firstCol="1" bandRow="1">
                <a:tableStyleId>{5C22544A-7EE6-4342-B048-85BDC9FD1C3A}</a:tableStyleId>
              </a:tblPr>
              <a:tblGrid>
                <a:gridCol w="2423566">
                  <a:extLst>
                    <a:ext uri="{9D8B030D-6E8A-4147-A177-3AD203B41FA5}">
                      <a16:colId xmlns:a16="http://schemas.microsoft.com/office/drawing/2014/main" val="956572046"/>
                    </a:ext>
                  </a:extLst>
                </a:gridCol>
                <a:gridCol w="1958032">
                  <a:extLst>
                    <a:ext uri="{9D8B030D-6E8A-4147-A177-3AD203B41FA5}">
                      <a16:colId xmlns:a16="http://schemas.microsoft.com/office/drawing/2014/main" val="968441112"/>
                    </a:ext>
                  </a:extLst>
                </a:gridCol>
                <a:gridCol w="2967732">
                  <a:extLst>
                    <a:ext uri="{9D8B030D-6E8A-4147-A177-3AD203B41FA5}">
                      <a16:colId xmlns:a16="http://schemas.microsoft.com/office/drawing/2014/main" val="3807831630"/>
                    </a:ext>
                  </a:extLst>
                </a:gridCol>
                <a:gridCol w="2250574">
                  <a:extLst>
                    <a:ext uri="{9D8B030D-6E8A-4147-A177-3AD203B41FA5}">
                      <a16:colId xmlns:a16="http://schemas.microsoft.com/office/drawing/2014/main" val="2645388093"/>
                    </a:ext>
                  </a:extLst>
                </a:gridCol>
                <a:gridCol w="2208121">
                  <a:extLst>
                    <a:ext uri="{9D8B030D-6E8A-4147-A177-3AD203B41FA5}">
                      <a16:colId xmlns:a16="http://schemas.microsoft.com/office/drawing/2014/main" val="2883554001"/>
                    </a:ext>
                  </a:extLst>
                </a:gridCol>
                <a:gridCol w="1434311">
                  <a:extLst>
                    <a:ext uri="{9D8B030D-6E8A-4147-A177-3AD203B41FA5}">
                      <a16:colId xmlns:a16="http://schemas.microsoft.com/office/drawing/2014/main" val="1144753772"/>
                    </a:ext>
                  </a:extLst>
                </a:gridCol>
                <a:gridCol w="5117664">
                  <a:extLst>
                    <a:ext uri="{9D8B030D-6E8A-4147-A177-3AD203B41FA5}">
                      <a16:colId xmlns:a16="http://schemas.microsoft.com/office/drawing/2014/main" val="2337714884"/>
                    </a:ext>
                  </a:extLst>
                </a:gridCol>
              </a:tblGrid>
              <a:tr h="693475">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CONTRATO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CIV</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TIPO ELEMENTO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VIA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DESDE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HASTA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TIPO INTERVENCION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689200563"/>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5005046</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5I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6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916375570"/>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5006843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3C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111B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960564228"/>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5006865</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120919726"/>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5006907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3C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RECONSTRUCCION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412183551"/>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5006934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3C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3C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RECONSTRUCCION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329195260"/>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5006942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5I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6F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112C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REHABILITACION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883834068"/>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1384-2017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5006999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7 E</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105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105A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19935749"/>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13001292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FERROCARRIL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55</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284498311"/>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1614-2019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5002246</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76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14B</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14F</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38382704"/>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1614-2019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5002257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76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14B</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112630944"/>
                  </a:ext>
                </a:extLst>
              </a:tr>
              <a:tr h="628499">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1629-2019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5003437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PUENTE PEATONAL - PONTON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gridSpan="3">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Autopista al Llano por Carrera 1C Este (Quebrada Yomasa)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hMerge="1">
                  <a:txBody>
                    <a:bodyPr/>
                    <a:lstStyle/>
                    <a:p>
                      <a:endParaRPr lang="es-CO"/>
                    </a:p>
                  </a:txBody>
                  <a:tcPr/>
                </a:tc>
                <a:tc hMerge="1">
                  <a:txBody>
                    <a:bodyPr/>
                    <a:lstStyle/>
                    <a:p>
                      <a:endParaRPr lang="es-CO"/>
                    </a:p>
                  </a:txBody>
                  <a:tcP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MANTENIMIENTO PERIODICO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936277885"/>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5007412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928928958"/>
                  </a:ext>
                </a:extLst>
              </a:tr>
              <a:tr h="628499">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5007431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C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58674556"/>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5004421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95A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95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22651612"/>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9005951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102A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43637195"/>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5006175</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DG 101A SUR</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3196807"/>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5006234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104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104A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56516139"/>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5006310</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104A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105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212780255"/>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5006342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106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105A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959065036"/>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5006393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106B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106BIS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952899032"/>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5006473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107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108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498479658"/>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5007403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240672631"/>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5007701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708188886"/>
                  </a:ext>
                </a:extLst>
              </a:tr>
              <a:tr h="302433">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507702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MATENIMIENTO RUTINARIO</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809339087"/>
                  </a:ext>
                </a:extLst>
              </a:tr>
            </a:tbl>
          </a:graphicData>
        </a:graphic>
      </p:graphicFrame>
    </p:spTree>
    <p:extLst>
      <p:ext uri="{BB962C8B-B14F-4D97-AF65-F5344CB8AC3E}">
        <p14:creationId xmlns:p14="http://schemas.microsoft.com/office/powerpoint/2010/main" val="2405591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solidFill>
                  <a:schemeClr val="bg1"/>
                </a:solidFill>
              </a:rPr>
              <a:t>3</a:t>
            </a:r>
          </a:p>
        </p:txBody>
      </p:sp>
      <p:sp>
        <p:nvSpPr>
          <p:cNvPr id="8" name="Título 1">
            <a:extLst>
              <a:ext uri="{FF2B5EF4-FFF2-40B4-BE49-F238E27FC236}">
                <a16:creationId xmlns:a16="http://schemas.microsoft.com/office/drawing/2014/main" id="{D93B7EBF-4F7B-3744-8815-5F2E03264493}"/>
              </a:ext>
            </a:extLst>
          </p:cNvPr>
          <p:cNvSpPr txBox="1">
            <a:spLocks/>
          </p:cNvSpPr>
          <p:nvPr/>
        </p:nvSpPr>
        <p:spPr>
          <a:xfrm>
            <a:off x="2900431" y="283119"/>
            <a:ext cx="17296296" cy="2412410"/>
          </a:xfrm>
          <a:prstGeom prst="rect">
            <a:avLst/>
          </a:prstGeom>
        </p:spPr>
        <p:txBody>
          <a:bodyPr vert="horz" lIns="91440" tIns="45720" rIns="91440" bIns="45720" rtlCol="0" anchor="ctr">
            <a:normAutofit/>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sz="6000" dirty="0"/>
              <a:t>Contratos de mantenimiento y rehabilitación</a:t>
            </a:r>
          </a:p>
        </p:txBody>
      </p:sp>
      <p:graphicFrame>
        <p:nvGraphicFramePr>
          <p:cNvPr id="2" name="Tabla 1">
            <a:extLst>
              <a:ext uri="{FF2B5EF4-FFF2-40B4-BE49-F238E27FC236}">
                <a16:creationId xmlns:a16="http://schemas.microsoft.com/office/drawing/2014/main" id="{45192F74-82F8-4556-BA36-D2A64BDB1116}"/>
              </a:ext>
            </a:extLst>
          </p:cNvPr>
          <p:cNvGraphicFramePr>
            <a:graphicFrameLocks noGrp="1"/>
          </p:cNvGraphicFramePr>
          <p:nvPr>
            <p:extLst>
              <p:ext uri="{D42A27DB-BD31-4B8C-83A1-F6EECF244321}">
                <p14:modId xmlns:p14="http://schemas.microsoft.com/office/powerpoint/2010/main" val="1401338931"/>
              </p:ext>
            </p:extLst>
          </p:nvPr>
        </p:nvGraphicFramePr>
        <p:xfrm>
          <a:off x="3567953" y="2611455"/>
          <a:ext cx="17606682" cy="8518730"/>
        </p:xfrm>
        <a:graphic>
          <a:graphicData uri="http://schemas.openxmlformats.org/drawingml/2006/table">
            <a:tbl>
              <a:tblPr firstRow="1" firstCol="1" bandRow="1">
                <a:tableStyleId>{5C22544A-7EE6-4342-B048-85BDC9FD1C3A}</a:tableStyleId>
              </a:tblPr>
              <a:tblGrid>
                <a:gridCol w="2324129">
                  <a:extLst>
                    <a:ext uri="{9D8B030D-6E8A-4147-A177-3AD203B41FA5}">
                      <a16:colId xmlns:a16="http://schemas.microsoft.com/office/drawing/2014/main" val="2561549476"/>
                    </a:ext>
                  </a:extLst>
                </a:gridCol>
                <a:gridCol w="1877703">
                  <a:extLst>
                    <a:ext uri="{9D8B030D-6E8A-4147-A177-3AD203B41FA5}">
                      <a16:colId xmlns:a16="http://schemas.microsoft.com/office/drawing/2014/main" val="2572214067"/>
                    </a:ext>
                  </a:extLst>
                </a:gridCol>
                <a:gridCol w="2845968">
                  <a:extLst>
                    <a:ext uri="{9D8B030D-6E8A-4147-A177-3AD203B41FA5}">
                      <a16:colId xmlns:a16="http://schemas.microsoft.com/office/drawing/2014/main" val="1349300216"/>
                    </a:ext>
                  </a:extLst>
                </a:gridCol>
                <a:gridCol w="2158230">
                  <a:extLst>
                    <a:ext uri="{9D8B030D-6E8A-4147-A177-3AD203B41FA5}">
                      <a16:colId xmlns:a16="http://schemas.microsoft.com/office/drawing/2014/main" val="2674597376"/>
                    </a:ext>
                  </a:extLst>
                </a:gridCol>
                <a:gridCol w="2117507">
                  <a:extLst>
                    <a:ext uri="{9D8B030D-6E8A-4147-A177-3AD203B41FA5}">
                      <a16:colId xmlns:a16="http://schemas.microsoft.com/office/drawing/2014/main" val="760355999"/>
                    </a:ext>
                  </a:extLst>
                </a:gridCol>
                <a:gridCol w="2231098">
                  <a:extLst>
                    <a:ext uri="{9D8B030D-6E8A-4147-A177-3AD203B41FA5}">
                      <a16:colId xmlns:a16="http://schemas.microsoft.com/office/drawing/2014/main" val="1288185915"/>
                    </a:ext>
                  </a:extLst>
                </a:gridCol>
                <a:gridCol w="4052047">
                  <a:extLst>
                    <a:ext uri="{9D8B030D-6E8A-4147-A177-3AD203B41FA5}">
                      <a16:colId xmlns:a16="http://schemas.microsoft.com/office/drawing/2014/main" val="3156995286"/>
                    </a:ext>
                  </a:extLst>
                </a:gridCol>
              </a:tblGrid>
              <a:tr h="624205">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CONTRATO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CIV</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TIPO ELEMENTO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VIA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DESDE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HASTA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TIPO INTERVENCION</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797867695"/>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5007941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102 S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103A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999058717"/>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30000223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96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97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838137686"/>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5010067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14J</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114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14783583"/>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5009393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DG99 SUR</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13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99103792"/>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5013474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84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84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030672856"/>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5003509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84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86742356"/>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5003556</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90A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91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473822414"/>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5003581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91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91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848431097"/>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5003643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91 B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91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387786171"/>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5003902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92C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13671878"/>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5003993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782072592"/>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5004048</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93A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521381347"/>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5004150</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93B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93B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195771999"/>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5004362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95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94A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32282743"/>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5004412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95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95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12885967"/>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5005487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101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TV 13 </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066186594"/>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5005631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101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101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17497941"/>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5006439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106 C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107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746158031"/>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5006676</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552173196"/>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5007694</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114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114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513934703"/>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5006747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108 B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29208535"/>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5008236</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104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KR 12</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867923071"/>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50005226</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113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935818419"/>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50005227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112 A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41050950"/>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5009293</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91 B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92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16437240"/>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5007941</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BOYACA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150194564"/>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5007890</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BOYACA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762413780"/>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5004079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BOYACA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MATENIMIENTO RUTINARIO</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828230870"/>
                  </a:ext>
                </a:extLst>
              </a:tr>
              <a:tr h="182880">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1591-2019</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5010067</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CO" sz="1800">
                          <a:effectLst/>
                          <a:latin typeface="Arial" panose="020B0604020202020204" pitchFamily="34" charset="0"/>
                          <a:cs typeface="Arial" panose="020B0604020202020204" pitchFamily="34" charset="0"/>
                        </a:rPr>
                        <a:t>CALZADA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CARACAS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AV BOYACA</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a:effectLst/>
                          <a:latin typeface="Arial" panose="020B0604020202020204" pitchFamily="34" charset="0"/>
                          <a:cs typeface="Arial" panose="020B0604020202020204" pitchFamily="34" charset="0"/>
                        </a:rPr>
                        <a:t>CL 133 BIS S</a:t>
                      </a:r>
                      <a:endParaRPr lang="es-CO" sz="28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107000"/>
                        </a:lnSpc>
                        <a:spcAft>
                          <a:spcPts val="800"/>
                        </a:spcAft>
                      </a:pPr>
                      <a:r>
                        <a:rPr lang="es-CO" sz="1800" dirty="0">
                          <a:effectLst/>
                          <a:latin typeface="Arial" panose="020B0604020202020204" pitchFamily="34" charset="0"/>
                          <a:cs typeface="Arial" panose="020B0604020202020204" pitchFamily="34" charset="0"/>
                        </a:rPr>
                        <a:t>MATENIMIENTO RUTINARIO</a:t>
                      </a:r>
                      <a:endParaRPr lang="es-CO" sz="2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642122887"/>
                  </a:ext>
                </a:extLst>
              </a:tr>
            </a:tbl>
          </a:graphicData>
        </a:graphic>
      </p:graphicFrame>
    </p:spTree>
    <p:extLst>
      <p:ext uri="{BB962C8B-B14F-4D97-AF65-F5344CB8AC3E}">
        <p14:creationId xmlns:p14="http://schemas.microsoft.com/office/powerpoint/2010/main" val="88816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solidFill>
                  <a:schemeClr val="bg1"/>
                </a:solidFill>
              </a:rPr>
              <a:t>4</a:t>
            </a:r>
          </a:p>
        </p:txBody>
      </p:sp>
      <p:sp>
        <p:nvSpPr>
          <p:cNvPr id="12" name="Título 1">
            <a:extLst>
              <a:ext uri="{FF2B5EF4-FFF2-40B4-BE49-F238E27FC236}">
                <a16:creationId xmlns:a16="http://schemas.microsoft.com/office/drawing/2014/main" id="{06BEA757-CDEB-6247-BB7D-2CF1CFA759D1}"/>
              </a:ext>
            </a:extLst>
          </p:cNvPr>
          <p:cNvSpPr>
            <a:spLocks noGrp="1"/>
          </p:cNvSpPr>
          <p:nvPr>
            <p:ph type="title"/>
          </p:nvPr>
        </p:nvSpPr>
        <p:spPr>
          <a:xfrm>
            <a:off x="2939774" y="190903"/>
            <a:ext cx="16143356" cy="2412410"/>
          </a:xfrm>
        </p:spPr>
        <p:txBody>
          <a:bodyPr>
            <a:normAutofit/>
          </a:bodyPr>
          <a:lstStyle/>
          <a:p>
            <a:r>
              <a:rPr lang="es-CO" sz="6000" dirty="0"/>
              <a:t>Gestión Territorial</a:t>
            </a:r>
          </a:p>
        </p:txBody>
      </p:sp>
      <p:sp>
        <p:nvSpPr>
          <p:cNvPr id="6" name="Marcador de texto 2">
            <a:extLst>
              <a:ext uri="{FF2B5EF4-FFF2-40B4-BE49-F238E27FC236}">
                <a16:creationId xmlns:a16="http://schemas.microsoft.com/office/drawing/2014/main" id="{60EFCB0A-F57C-5644-A56C-AE2D0F88DE18}"/>
              </a:ext>
            </a:extLst>
          </p:cNvPr>
          <p:cNvSpPr>
            <a:spLocks noGrp="1"/>
          </p:cNvSpPr>
          <p:nvPr>
            <p:ph type="body" sz="quarter" idx="10"/>
          </p:nvPr>
        </p:nvSpPr>
        <p:spPr>
          <a:xfrm>
            <a:off x="2510599" y="2603313"/>
            <a:ext cx="20746965" cy="9045348"/>
          </a:xfrm>
        </p:spPr>
        <p:txBody>
          <a:bodyPr>
            <a:normAutofit/>
          </a:bodyPr>
          <a:lstStyle/>
          <a:p>
            <a:r>
              <a:rPr lang="es-CO" sz="5000" b="0" dirty="0">
                <a:solidFill>
                  <a:schemeClr val="tx1"/>
                </a:solidFill>
              </a:rPr>
              <a:t>El instituto de desarrollo Urbano designa desde la Oficina de Atención al Ciudadano un profesional para dar atención a todas las solicitudes que la localidad tiene en temas de infraestructura, a su vez asiste a las siguientes instancias:</a:t>
            </a:r>
          </a:p>
          <a:p>
            <a:pPr marL="685800" indent="-685800">
              <a:buFontTx/>
              <a:buChar char="-"/>
            </a:pPr>
            <a:r>
              <a:rPr lang="es-CO" sz="5000" b="0" dirty="0">
                <a:solidFill>
                  <a:schemeClr val="tx1"/>
                </a:solidFill>
              </a:rPr>
              <a:t>Junta Administradora Local </a:t>
            </a:r>
          </a:p>
          <a:p>
            <a:pPr marL="685800" indent="-685800">
              <a:buFontTx/>
              <a:buChar char="-"/>
            </a:pPr>
            <a:r>
              <a:rPr lang="es-CO" sz="5000" b="0" dirty="0">
                <a:solidFill>
                  <a:schemeClr val="tx1"/>
                </a:solidFill>
              </a:rPr>
              <a:t>Recorridos citados por los concejales </a:t>
            </a:r>
          </a:p>
          <a:p>
            <a:pPr marL="685800" indent="-685800">
              <a:buFontTx/>
              <a:buChar char="-"/>
            </a:pPr>
            <a:r>
              <a:rPr lang="es-CO" sz="5000" b="0" dirty="0">
                <a:solidFill>
                  <a:schemeClr val="tx1"/>
                </a:solidFill>
              </a:rPr>
              <a:t>Comisión Local de Movilidad </a:t>
            </a:r>
          </a:p>
          <a:p>
            <a:pPr marL="685800" indent="-685800">
              <a:buFontTx/>
              <a:buChar char="-"/>
            </a:pPr>
            <a:r>
              <a:rPr lang="es-CO" sz="5000" b="0" dirty="0">
                <a:solidFill>
                  <a:schemeClr val="tx1"/>
                </a:solidFill>
              </a:rPr>
              <a:t>Recorridos citados por los lideres comunales </a:t>
            </a:r>
          </a:p>
          <a:p>
            <a:pPr marL="685800" indent="-685800">
              <a:buFontTx/>
              <a:buChar char="-"/>
            </a:pPr>
            <a:r>
              <a:rPr lang="es-CO" sz="5000" b="0" dirty="0">
                <a:solidFill>
                  <a:schemeClr val="tx1"/>
                </a:solidFill>
              </a:rPr>
              <a:t>Mesas de Construcción de Ciudad y Ciudadanía </a:t>
            </a:r>
          </a:p>
          <a:p>
            <a:r>
              <a:rPr lang="es-CO" sz="5000" b="0" dirty="0">
                <a:solidFill>
                  <a:schemeClr val="tx1"/>
                </a:solidFill>
              </a:rPr>
              <a:t>-    Observatorio Ciudadano </a:t>
            </a:r>
          </a:p>
          <a:p>
            <a:endParaRPr lang="es-CO" dirty="0"/>
          </a:p>
        </p:txBody>
      </p:sp>
    </p:spTree>
    <p:extLst>
      <p:ext uri="{BB962C8B-B14F-4D97-AF65-F5344CB8AC3E}">
        <p14:creationId xmlns:p14="http://schemas.microsoft.com/office/powerpoint/2010/main" val="499561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Canales de atención al ciudadano dispuestos por el IDU</a:t>
            </a:r>
            <a:endParaRPr lang="es-CO" dirty="0"/>
          </a:p>
        </p:txBody>
      </p:sp>
      <p:sp>
        <p:nvSpPr>
          <p:cNvPr id="11" name="Elipse 10"/>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b="1" dirty="0"/>
              <a:t>5</a:t>
            </a:r>
            <a:endParaRPr lang="es-CO" sz="6600" b="1" dirty="0"/>
          </a:p>
        </p:txBody>
      </p:sp>
      <p:pic>
        <p:nvPicPr>
          <p:cNvPr id="14" name="Imagen 2">
            <a:extLst>
              <a:ext uri="{FF2B5EF4-FFF2-40B4-BE49-F238E27FC236}">
                <a16:creationId xmlns:a16="http://schemas.microsoft.com/office/drawing/2014/main" id="{E3279E04-2791-4C2F-ADD4-4C2586D59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75" b="36524"/>
          <a:stretch/>
        </p:blipFill>
        <p:spPr>
          <a:xfrm>
            <a:off x="1804645" y="6521758"/>
            <a:ext cx="3694413" cy="2758554"/>
          </a:xfrm>
          <a:prstGeom prst="rect">
            <a:avLst/>
          </a:prstGeom>
        </p:spPr>
      </p:pic>
      <p:pic>
        <p:nvPicPr>
          <p:cNvPr id="15" name="Imagen 5">
            <a:extLst>
              <a:ext uri="{FF2B5EF4-FFF2-40B4-BE49-F238E27FC236}">
                <a16:creationId xmlns:a16="http://schemas.microsoft.com/office/drawing/2014/main" id="{6660789F-57A4-45AC-8581-22CFFE7A28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3341" y="3691946"/>
            <a:ext cx="3726285" cy="2794713"/>
          </a:xfrm>
          <a:prstGeom prst="rect">
            <a:avLst/>
          </a:prstGeom>
        </p:spPr>
      </p:pic>
      <p:pic>
        <p:nvPicPr>
          <p:cNvPr id="16" name="Imagen 11">
            <a:extLst>
              <a:ext uri="{FF2B5EF4-FFF2-40B4-BE49-F238E27FC236}">
                <a16:creationId xmlns:a16="http://schemas.microsoft.com/office/drawing/2014/main" id="{315F0549-A0AC-499D-BCB6-CF7E71C43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645" y="9314771"/>
            <a:ext cx="3693096" cy="2769821"/>
          </a:xfrm>
          <a:prstGeom prst="rect">
            <a:avLst/>
          </a:prstGeom>
        </p:spPr>
      </p:pic>
      <p:sp>
        <p:nvSpPr>
          <p:cNvPr id="17" name="CuadroTexto 16">
            <a:extLst>
              <a:ext uri="{FF2B5EF4-FFF2-40B4-BE49-F238E27FC236}">
                <a16:creationId xmlns:a16="http://schemas.microsoft.com/office/drawing/2014/main" id="{E014190D-15D1-490E-AD4C-BEBB2AE2A0E3}"/>
              </a:ext>
            </a:extLst>
          </p:cNvPr>
          <p:cNvSpPr txBox="1"/>
          <p:nvPr/>
        </p:nvSpPr>
        <p:spPr>
          <a:xfrm>
            <a:off x="5924349" y="2892829"/>
            <a:ext cx="11549004" cy="10248960"/>
          </a:xfrm>
          <a:prstGeom prst="rect">
            <a:avLst/>
          </a:prstGeom>
          <a:noFill/>
        </p:spPr>
        <p:txBody>
          <a:bodyPr wrap="square" rtlCol="0">
            <a:spAutoFit/>
          </a:bodyPr>
          <a:lstStyle/>
          <a:p>
            <a:pPr algn="l"/>
            <a:r>
              <a:rPr lang="es-CO" sz="3600" b="1" i="0" dirty="0">
                <a:solidFill>
                  <a:srgbClr val="595959"/>
                </a:solidFill>
                <a:effectLst/>
              </a:rPr>
              <a:t>Canal Virtual</a:t>
            </a:r>
          </a:p>
          <a:p>
            <a:pPr algn="just"/>
            <a:endParaRPr lang="es-CO" sz="3200" b="0" i="0" dirty="0">
              <a:solidFill>
                <a:srgbClr val="595959"/>
              </a:solidFill>
              <a:effectLst/>
            </a:endParaRPr>
          </a:p>
          <a:p>
            <a:pPr algn="just"/>
            <a:r>
              <a:rPr lang="es-CO" sz="3200" b="0" i="0" dirty="0">
                <a:solidFill>
                  <a:srgbClr val="595959"/>
                </a:solidFill>
                <a:effectLst/>
              </a:rPr>
              <a:t>A través de los canales de la Oficina de Atención al Ciudadano del IDU, la </a:t>
            </a:r>
            <a:r>
              <a:rPr lang="es-CO" sz="3200" dirty="0">
                <a:solidFill>
                  <a:srgbClr val="595959"/>
                </a:solidFill>
              </a:rPr>
              <a:t>ciudadanía interactúa para presentar sus</a:t>
            </a:r>
            <a:r>
              <a:rPr lang="es-CO" sz="3200" b="0" i="0" dirty="0">
                <a:solidFill>
                  <a:srgbClr val="595959"/>
                </a:solidFill>
                <a:effectLst/>
              </a:rPr>
              <a:t> requerimientos como: Peticiones, Quejas, Reclamos, Sugerencias y Denuncias:</a:t>
            </a:r>
          </a:p>
          <a:p>
            <a:pPr algn="just"/>
            <a:endParaRPr lang="es-CO" sz="3200" dirty="0">
              <a:solidFill>
                <a:srgbClr val="595959"/>
              </a:solidFill>
            </a:endParaRPr>
          </a:p>
          <a:p>
            <a:pPr marL="285750" indent="-285750" algn="l">
              <a:buFont typeface="Wingdings" panose="05000000000000000000" pitchFamily="2" charset="2"/>
              <a:buChar char="§"/>
            </a:pPr>
            <a:r>
              <a:rPr lang="es-CO" sz="3200" b="0" i="0" u="none" strike="noStrike" dirty="0">
                <a:solidFill>
                  <a:srgbClr val="595959"/>
                </a:solidFill>
                <a:effectLst/>
                <a:hlinkClick r:id="rId6">
                  <a:extLst>
                    <a:ext uri="{A12FA001-AC4F-418D-AE19-62706E023703}">
                      <ahyp:hlinkClr xmlns:ahyp="http://schemas.microsoft.com/office/drawing/2018/hyperlinkcolor" val="tx"/>
                    </a:ext>
                  </a:extLst>
                </a:hlinkClick>
              </a:rPr>
              <a:t>Chat IDU</a:t>
            </a:r>
            <a:endParaRPr lang="es-CO" sz="3200" b="0" i="0" dirty="0">
              <a:solidFill>
                <a:srgbClr val="595959"/>
              </a:solidFill>
              <a:effectLst/>
            </a:endParaRPr>
          </a:p>
          <a:p>
            <a:pPr marL="285750" indent="-285750" algn="l">
              <a:buFont typeface="Wingdings" panose="05000000000000000000" pitchFamily="2" charset="2"/>
              <a:buChar char="§"/>
            </a:pPr>
            <a:r>
              <a:rPr lang="es-CO" sz="3200" b="0" i="0" u="none" strike="noStrike" dirty="0">
                <a:solidFill>
                  <a:srgbClr val="595959"/>
                </a:solidFill>
                <a:effectLst/>
                <a:hlinkClick r:id="rId7">
                  <a:extLst>
                    <a:ext uri="{A12FA001-AC4F-418D-AE19-62706E023703}">
                      <ahyp:hlinkClr xmlns:ahyp="http://schemas.microsoft.com/office/drawing/2018/hyperlinkcolor" val="tx"/>
                    </a:ext>
                  </a:extLst>
                </a:hlinkClick>
              </a:rPr>
              <a:t>Formulario Web</a:t>
            </a:r>
            <a:endParaRPr lang="es-CO" sz="3200" b="0" i="0" dirty="0">
              <a:solidFill>
                <a:srgbClr val="595959"/>
              </a:solidFill>
              <a:effectLst/>
            </a:endParaRPr>
          </a:p>
          <a:p>
            <a:pPr marL="285750" indent="-285750" algn="l">
              <a:buFont typeface="Wingdings" panose="05000000000000000000" pitchFamily="2" charset="2"/>
              <a:buChar char="§"/>
            </a:pPr>
            <a:r>
              <a:rPr lang="es-CO" sz="3200" b="0" i="0" u="sng" dirty="0">
                <a:solidFill>
                  <a:srgbClr val="595959"/>
                </a:solidFill>
                <a:effectLst/>
                <a:hlinkClick r:id="rId8">
                  <a:extLst>
                    <a:ext uri="{A12FA001-AC4F-418D-AE19-62706E023703}">
                      <ahyp:hlinkClr xmlns:ahyp="http://schemas.microsoft.com/office/drawing/2018/hyperlinkcolor" val="tx"/>
                    </a:ext>
                  </a:extLst>
                </a:hlinkClick>
              </a:rPr>
              <a:t>Bogotá te escucha</a:t>
            </a:r>
            <a:endParaRPr lang="es-CO" sz="3200" b="0" i="0" dirty="0">
              <a:solidFill>
                <a:srgbClr val="595959"/>
              </a:solidFill>
              <a:effectLst/>
            </a:endParaRPr>
          </a:p>
          <a:p>
            <a:pPr marL="285750" indent="-285750" algn="l">
              <a:buFont typeface="Wingdings" panose="05000000000000000000" pitchFamily="2" charset="2"/>
              <a:buChar char="§"/>
            </a:pPr>
            <a:r>
              <a:rPr lang="es-CO" sz="3200" b="0" i="0" u="sng" dirty="0">
                <a:solidFill>
                  <a:srgbClr val="595959"/>
                </a:solidFill>
                <a:effectLst/>
                <a:hlinkClick r:id="rId9">
                  <a:extLst>
                    <a:ext uri="{A12FA001-AC4F-418D-AE19-62706E023703}">
                      <ahyp:hlinkClr xmlns:ahyp="http://schemas.microsoft.com/office/drawing/2018/hyperlinkcolor" val="tx"/>
                    </a:ext>
                  </a:extLst>
                </a:hlinkClick>
              </a:rPr>
              <a:t>Bogotá te escucha para niños</a:t>
            </a:r>
            <a:endParaRPr lang="es-CO" sz="4000" dirty="0">
              <a:solidFill>
                <a:srgbClr val="595959"/>
              </a:solidFill>
            </a:endParaRPr>
          </a:p>
          <a:p>
            <a:pPr marL="285750" indent="-285750">
              <a:buFont typeface="Wingdings" panose="05000000000000000000" pitchFamily="2" charset="2"/>
              <a:buChar char="§"/>
            </a:pPr>
            <a:r>
              <a:rPr lang="es-CO" sz="4000" u="sng" dirty="0">
                <a:solidFill>
                  <a:srgbClr val="595959"/>
                </a:solidFill>
              </a:rPr>
              <a:t>Canal telefonico</a:t>
            </a:r>
          </a:p>
          <a:p>
            <a:pPr marL="285750" indent="-285750" algn="l">
              <a:buFont typeface="Wingdings" panose="05000000000000000000" pitchFamily="2" charset="2"/>
              <a:buChar char="§"/>
            </a:pPr>
            <a:r>
              <a:rPr lang="es-CO" sz="3200" b="0" i="0" u="none" strike="noStrike" dirty="0">
                <a:solidFill>
                  <a:srgbClr val="595959"/>
                </a:solidFill>
                <a:effectLst/>
                <a:hlinkClick r:id="rId10">
                  <a:extLst>
                    <a:ext uri="{A12FA001-AC4F-418D-AE19-62706E023703}">
                      <ahyp:hlinkClr xmlns:ahyp="http://schemas.microsoft.com/office/drawing/2018/hyperlinkcolor" val="tx"/>
                    </a:ext>
                  </a:extLst>
                </a:hlinkClick>
              </a:rPr>
              <a:t>atnciudadano@idu.gov.co</a:t>
            </a:r>
            <a:r>
              <a:rPr lang="es-CO" sz="3200" b="0" i="0" dirty="0">
                <a:solidFill>
                  <a:srgbClr val="595959"/>
                </a:solidFill>
                <a:effectLst/>
              </a:rPr>
              <a:t> </a:t>
            </a:r>
            <a:endParaRPr lang="es-CO" sz="3200" dirty="0">
              <a:solidFill>
                <a:srgbClr val="595959"/>
              </a:solidFill>
            </a:endParaRPr>
          </a:p>
          <a:p>
            <a:pPr marL="285750" indent="-285750" algn="just">
              <a:buClr>
                <a:schemeClr val="tx1"/>
              </a:buClr>
              <a:buFont typeface="Wingdings" panose="05000000000000000000" pitchFamily="2" charset="2"/>
              <a:buChar char="§"/>
            </a:pPr>
            <a:r>
              <a:rPr lang="es-CO" sz="3200" b="1" i="0" u="sng" dirty="0">
                <a:solidFill>
                  <a:srgbClr val="595959"/>
                </a:solidFill>
                <a:effectLst/>
                <a:hlinkClick r:id="rId11"/>
              </a:rPr>
              <a:t>correspondencia@idu.gov.co</a:t>
            </a:r>
            <a:r>
              <a:rPr lang="es-CO" sz="4000" dirty="0">
                <a:solidFill>
                  <a:srgbClr val="595959"/>
                </a:solidFill>
              </a:rPr>
              <a:t> </a:t>
            </a:r>
            <a:r>
              <a:rPr lang="es-CO" sz="3200" b="0" i="0" dirty="0">
                <a:solidFill>
                  <a:srgbClr val="595959"/>
                </a:solidFill>
                <a:effectLst/>
              </a:rPr>
              <a:t>radicación de peticiones de origen ciudadano, organismos de contro</a:t>
            </a:r>
            <a:r>
              <a:rPr lang="es-CO" sz="3200" dirty="0">
                <a:solidFill>
                  <a:srgbClr val="595959"/>
                </a:solidFill>
              </a:rPr>
              <a:t>l, autoridades judiciales, entidades distritales, </a:t>
            </a:r>
            <a:r>
              <a:rPr lang="es-CO" sz="3200" b="0" i="0" dirty="0">
                <a:solidFill>
                  <a:srgbClr val="595959"/>
                </a:solidFill>
                <a:effectLst/>
              </a:rPr>
              <a:t>informes y correspondencia en general.</a:t>
            </a:r>
          </a:p>
          <a:p>
            <a:pPr marL="285750" indent="-285750" algn="just">
              <a:buClr>
                <a:schemeClr val="tx1"/>
              </a:buClr>
              <a:buFont typeface="Wingdings" panose="05000000000000000000" pitchFamily="2" charset="2"/>
              <a:buChar char="§"/>
            </a:pPr>
            <a:endParaRPr lang="es-CO" sz="3200" b="0" i="0" dirty="0">
              <a:solidFill>
                <a:srgbClr val="595959"/>
              </a:solidFill>
              <a:effectLst/>
            </a:endParaRPr>
          </a:p>
          <a:p>
            <a:pPr algn="just">
              <a:buClr>
                <a:schemeClr val="tx1"/>
              </a:buClr>
            </a:pPr>
            <a:r>
              <a:rPr lang="es-CO" sz="3200" b="0" i="0" dirty="0">
                <a:solidFill>
                  <a:srgbClr val="595959"/>
                </a:solidFill>
                <a:effectLst/>
              </a:rPr>
              <a:t>Sede Principal: Calle 22 No. 6-27 ventanilla 21 y 22, de 7:00 a.m. a 4:30 p.m. en jornada continua.</a:t>
            </a:r>
          </a:p>
          <a:p>
            <a:pPr marL="285750" indent="-285750" algn="just">
              <a:buClr>
                <a:schemeClr val="tx1"/>
              </a:buClr>
              <a:buFont typeface="Wingdings" panose="05000000000000000000" pitchFamily="2" charset="2"/>
              <a:buChar char="§"/>
            </a:pPr>
            <a:endParaRPr lang="es-CO" sz="3200" b="0" i="0" dirty="0">
              <a:solidFill>
                <a:srgbClr val="595959"/>
              </a:solidFill>
              <a:effectLst/>
            </a:endParaRPr>
          </a:p>
          <a:p>
            <a:pPr marL="285750" indent="-285750">
              <a:buClr>
                <a:schemeClr val="tx1"/>
              </a:buClr>
              <a:buFont typeface="Wingdings" panose="05000000000000000000" pitchFamily="2" charset="2"/>
              <a:buChar char="§"/>
            </a:pPr>
            <a:endParaRPr lang="es-CO" sz="3200" b="0" i="0" dirty="0">
              <a:solidFill>
                <a:srgbClr val="595959"/>
              </a:solidFill>
              <a:effectLst/>
            </a:endParaRPr>
          </a:p>
        </p:txBody>
      </p:sp>
      <p:pic>
        <p:nvPicPr>
          <p:cNvPr id="18" name="Imagen 17">
            <a:extLst>
              <a:ext uri="{FF2B5EF4-FFF2-40B4-BE49-F238E27FC236}">
                <a16:creationId xmlns:a16="http://schemas.microsoft.com/office/drawing/2014/main" id="{578FFC46-0710-4716-9459-ED9148ED2F86}"/>
              </a:ext>
            </a:extLst>
          </p:cNvPr>
          <p:cNvPicPr>
            <a:picLocks noChangeAspect="1"/>
          </p:cNvPicPr>
          <p:nvPr/>
        </p:nvPicPr>
        <p:blipFill rotWithShape="1">
          <a:blip r:embed="rId12"/>
          <a:srcRect t="19707" b="36212"/>
          <a:stretch/>
        </p:blipFill>
        <p:spPr>
          <a:xfrm>
            <a:off x="17592997" y="6017535"/>
            <a:ext cx="4779678" cy="3923608"/>
          </a:xfrm>
          <a:prstGeom prst="rect">
            <a:avLst/>
          </a:prstGeom>
        </p:spPr>
      </p:pic>
    </p:spTree>
    <p:extLst>
      <p:ext uri="{BB962C8B-B14F-4D97-AF65-F5344CB8AC3E}">
        <p14:creationId xmlns:p14="http://schemas.microsoft.com/office/powerpoint/2010/main" val="349691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860675" y="870449"/>
            <a:ext cx="11988321" cy="1237752"/>
          </a:xfrm>
        </p:spPr>
        <p:txBody>
          <a:bodyPr/>
          <a:lstStyle/>
          <a:p>
            <a:r>
              <a:rPr lang="es-ES" dirty="0"/>
              <a:t>CONSULTA INFORMACIÓN</a:t>
            </a:r>
            <a:endParaRPr lang="es-CO" dirty="0"/>
          </a:p>
        </p:txBody>
      </p:sp>
      <p:sp>
        <p:nvSpPr>
          <p:cNvPr id="11" name="Elipse 10"/>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b="1" dirty="0"/>
              <a:t>5</a:t>
            </a:r>
            <a:endParaRPr lang="es-CO" sz="6600" b="1" dirty="0"/>
          </a:p>
        </p:txBody>
      </p:sp>
      <p:grpSp>
        <p:nvGrpSpPr>
          <p:cNvPr id="9" name="Grupo 8">
            <a:extLst>
              <a:ext uri="{FF2B5EF4-FFF2-40B4-BE49-F238E27FC236}">
                <a16:creationId xmlns:a16="http://schemas.microsoft.com/office/drawing/2014/main" id="{AD2CAB0B-9EC9-40D9-8B34-73BE3854B73A}"/>
              </a:ext>
            </a:extLst>
          </p:cNvPr>
          <p:cNvGrpSpPr/>
          <p:nvPr/>
        </p:nvGrpSpPr>
        <p:grpSpPr>
          <a:xfrm>
            <a:off x="2582192" y="2138535"/>
            <a:ext cx="16861302" cy="10707016"/>
            <a:chOff x="2175807" y="2671794"/>
            <a:chExt cx="16861302" cy="10773480"/>
          </a:xfrm>
        </p:grpSpPr>
        <p:grpSp>
          <p:nvGrpSpPr>
            <p:cNvPr id="10" name="Grupo 9">
              <a:extLst>
                <a:ext uri="{FF2B5EF4-FFF2-40B4-BE49-F238E27FC236}">
                  <a16:creationId xmlns:a16="http://schemas.microsoft.com/office/drawing/2014/main" id="{1645E23C-C5FB-42A8-BB09-013EEFB73153}"/>
                </a:ext>
              </a:extLst>
            </p:cNvPr>
            <p:cNvGrpSpPr/>
            <p:nvPr/>
          </p:nvGrpSpPr>
          <p:grpSpPr>
            <a:xfrm>
              <a:off x="3078297" y="2671794"/>
              <a:ext cx="14274800" cy="4830549"/>
              <a:chOff x="3078297" y="2802830"/>
              <a:chExt cx="14274800" cy="4830549"/>
            </a:xfrm>
          </p:grpSpPr>
          <p:pic>
            <p:nvPicPr>
              <p:cNvPr id="29" name="Imagen 28" descr="Texto&#10;&#10;Descripción generada automáticamente con confianza baja">
                <a:extLst>
                  <a:ext uri="{FF2B5EF4-FFF2-40B4-BE49-F238E27FC236}">
                    <a16:creationId xmlns:a16="http://schemas.microsoft.com/office/drawing/2014/main" id="{DC3A3C05-51E5-4901-BE18-18952C6A8655}"/>
                  </a:ext>
                </a:extLst>
              </p:cNvPr>
              <p:cNvPicPr>
                <a:picLocks noChangeAspect="1"/>
              </p:cNvPicPr>
              <p:nvPr/>
            </p:nvPicPr>
            <p:blipFill>
              <a:blip r:embed="rId3"/>
              <a:stretch>
                <a:fillRect/>
              </a:stretch>
            </p:blipFill>
            <p:spPr>
              <a:xfrm>
                <a:off x="3078297" y="2802830"/>
                <a:ext cx="14274800" cy="4191000"/>
              </a:xfrm>
              <a:prstGeom prst="rect">
                <a:avLst/>
              </a:prstGeom>
            </p:spPr>
          </p:pic>
          <p:sp>
            <p:nvSpPr>
              <p:cNvPr id="30" name="Rectángulo 29">
                <a:extLst>
                  <a:ext uri="{FF2B5EF4-FFF2-40B4-BE49-F238E27FC236}">
                    <a16:creationId xmlns:a16="http://schemas.microsoft.com/office/drawing/2014/main" id="{E7095A70-3CBB-4B88-B804-3C2DE3A1E1D6}"/>
                  </a:ext>
                </a:extLst>
              </p:cNvPr>
              <p:cNvSpPr/>
              <p:nvPr/>
            </p:nvSpPr>
            <p:spPr>
              <a:xfrm>
                <a:off x="14247628" y="5736706"/>
                <a:ext cx="3062939" cy="1257124"/>
              </a:xfrm>
              <a:prstGeom prst="rect">
                <a:avLst/>
              </a:prstGeom>
              <a:noFill/>
              <a:ln w="44450">
                <a:solidFill>
                  <a:srgbClr val="780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Flecha derecha 9">
                <a:extLst>
                  <a:ext uri="{FF2B5EF4-FFF2-40B4-BE49-F238E27FC236}">
                    <a16:creationId xmlns:a16="http://schemas.microsoft.com/office/drawing/2014/main" id="{9A76CDA8-5953-405D-9249-4F97FFEFF113}"/>
                  </a:ext>
                </a:extLst>
              </p:cNvPr>
              <p:cNvSpPr/>
              <p:nvPr/>
            </p:nvSpPr>
            <p:spPr>
              <a:xfrm rot="5400000">
                <a:off x="15566445" y="7106447"/>
                <a:ext cx="425303" cy="628562"/>
              </a:xfrm>
              <a:prstGeom prst="rightArrow">
                <a:avLst/>
              </a:prstGeom>
              <a:solidFill>
                <a:schemeClr val="bg1">
                  <a:lumMod val="95000"/>
                </a:schemeClr>
              </a:solidFill>
              <a:ln>
                <a:solidFill>
                  <a:srgbClr val="780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a:extLst>
                <a:ext uri="{FF2B5EF4-FFF2-40B4-BE49-F238E27FC236}">
                  <a16:creationId xmlns:a16="http://schemas.microsoft.com/office/drawing/2014/main" id="{EEA8877E-3C8B-43EA-B9C8-96DCF8D24DC8}"/>
                </a:ext>
              </a:extLst>
            </p:cNvPr>
            <p:cNvGrpSpPr/>
            <p:nvPr/>
          </p:nvGrpSpPr>
          <p:grpSpPr>
            <a:xfrm>
              <a:off x="2221785" y="7984335"/>
              <a:ext cx="16815324" cy="5460939"/>
              <a:chOff x="3302855" y="7984313"/>
              <a:chExt cx="16815324" cy="5460939"/>
            </a:xfrm>
          </p:grpSpPr>
          <p:grpSp>
            <p:nvGrpSpPr>
              <p:cNvPr id="21" name="Grupo 20">
                <a:extLst>
                  <a:ext uri="{FF2B5EF4-FFF2-40B4-BE49-F238E27FC236}">
                    <a16:creationId xmlns:a16="http://schemas.microsoft.com/office/drawing/2014/main" id="{8D332122-60FF-4DAD-92DE-E95ECE39CA5F}"/>
                  </a:ext>
                </a:extLst>
              </p:cNvPr>
              <p:cNvGrpSpPr/>
              <p:nvPr/>
            </p:nvGrpSpPr>
            <p:grpSpPr>
              <a:xfrm>
                <a:off x="3302855" y="7984313"/>
                <a:ext cx="14566900" cy="2959441"/>
                <a:chOff x="3302855" y="7984313"/>
                <a:chExt cx="14566900" cy="2959441"/>
              </a:xfrm>
            </p:grpSpPr>
            <p:pic>
              <p:nvPicPr>
                <p:cNvPr id="24" name="Imagen 23" descr="Imagen que contiene Texto&#10;&#10;Descripción generada automáticamente">
                  <a:extLst>
                    <a:ext uri="{FF2B5EF4-FFF2-40B4-BE49-F238E27FC236}">
                      <a16:creationId xmlns:a16="http://schemas.microsoft.com/office/drawing/2014/main" id="{1E122F94-5714-4C9D-B90F-5F61C7A4F0C7}"/>
                    </a:ext>
                  </a:extLst>
                </p:cNvPr>
                <p:cNvPicPr>
                  <a:picLocks noChangeAspect="1"/>
                </p:cNvPicPr>
                <p:nvPr/>
              </p:nvPicPr>
              <p:blipFill>
                <a:blip r:embed="rId4"/>
                <a:stretch>
                  <a:fillRect/>
                </a:stretch>
              </p:blipFill>
              <p:spPr>
                <a:xfrm>
                  <a:off x="3302855" y="7984313"/>
                  <a:ext cx="14566900" cy="2425700"/>
                </a:xfrm>
                <a:prstGeom prst="rect">
                  <a:avLst/>
                </a:prstGeom>
              </p:spPr>
            </p:pic>
            <p:sp>
              <p:nvSpPr>
                <p:cNvPr id="25" name="Rectángulo 24">
                  <a:extLst>
                    <a:ext uri="{FF2B5EF4-FFF2-40B4-BE49-F238E27FC236}">
                      <a16:creationId xmlns:a16="http://schemas.microsoft.com/office/drawing/2014/main" id="{859CA818-AF12-4EAE-99DB-2AD45B333686}"/>
                    </a:ext>
                  </a:extLst>
                </p:cNvPr>
                <p:cNvSpPr/>
                <p:nvPr/>
              </p:nvSpPr>
              <p:spPr>
                <a:xfrm>
                  <a:off x="13280064" y="8572587"/>
                  <a:ext cx="2062717" cy="1681185"/>
                </a:xfrm>
                <a:prstGeom prst="rect">
                  <a:avLst/>
                </a:prstGeom>
                <a:noFill/>
                <a:ln w="44450">
                  <a:solidFill>
                    <a:srgbClr val="780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25">
                  <a:extLst>
                    <a:ext uri="{FF2B5EF4-FFF2-40B4-BE49-F238E27FC236}">
                      <a16:creationId xmlns:a16="http://schemas.microsoft.com/office/drawing/2014/main" id="{B76D701D-39BC-4D77-AA75-3AA7DBBB1EF9}"/>
                    </a:ext>
                  </a:extLst>
                </p:cNvPr>
                <p:cNvSpPr/>
                <p:nvPr/>
              </p:nvSpPr>
              <p:spPr>
                <a:xfrm>
                  <a:off x="15758213" y="8572587"/>
                  <a:ext cx="2062717" cy="1681185"/>
                </a:xfrm>
                <a:prstGeom prst="rect">
                  <a:avLst/>
                </a:prstGeom>
                <a:noFill/>
                <a:ln w="44450">
                  <a:solidFill>
                    <a:srgbClr val="780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Flecha derecha 20">
                  <a:extLst>
                    <a:ext uri="{FF2B5EF4-FFF2-40B4-BE49-F238E27FC236}">
                      <a16:creationId xmlns:a16="http://schemas.microsoft.com/office/drawing/2014/main" id="{04F53992-129E-46DC-8BCE-A7A953860058}"/>
                    </a:ext>
                  </a:extLst>
                </p:cNvPr>
                <p:cNvSpPr/>
                <p:nvPr/>
              </p:nvSpPr>
              <p:spPr>
                <a:xfrm rot="5400000">
                  <a:off x="14098770" y="10416822"/>
                  <a:ext cx="425303" cy="628562"/>
                </a:xfrm>
                <a:prstGeom prst="rightArrow">
                  <a:avLst/>
                </a:prstGeom>
                <a:solidFill>
                  <a:schemeClr val="bg1">
                    <a:lumMod val="95000"/>
                  </a:schemeClr>
                </a:solidFill>
                <a:ln>
                  <a:solidFill>
                    <a:srgbClr val="780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8" name="Flecha derecha 21">
                  <a:extLst>
                    <a:ext uri="{FF2B5EF4-FFF2-40B4-BE49-F238E27FC236}">
                      <a16:creationId xmlns:a16="http://schemas.microsoft.com/office/drawing/2014/main" id="{29F85761-F312-4FBE-ACF9-DB6C6C763A99}"/>
                    </a:ext>
                  </a:extLst>
                </p:cNvPr>
                <p:cNvSpPr/>
                <p:nvPr/>
              </p:nvSpPr>
              <p:spPr>
                <a:xfrm rot="5400000">
                  <a:off x="16576919" y="10416821"/>
                  <a:ext cx="425303" cy="628562"/>
                </a:xfrm>
                <a:prstGeom prst="rightArrow">
                  <a:avLst/>
                </a:prstGeom>
                <a:solidFill>
                  <a:schemeClr val="bg1">
                    <a:lumMod val="95000"/>
                  </a:schemeClr>
                </a:solidFill>
                <a:ln>
                  <a:solidFill>
                    <a:srgbClr val="780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2" name="Marcador de texto 1">
                <a:extLst>
                  <a:ext uri="{FF2B5EF4-FFF2-40B4-BE49-F238E27FC236}">
                    <a16:creationId xmlns:a16="http://schemas.microsoft.com/office/drawing/2014/main" id="{8DA654E9-16B0-43CD-8EFF-F73BC77C2467}"/>
                  </a:ext>
                </a:extLst>
              </p:cNvPr>
              <p:cNvSpPr txBox="1">
                <a:spLocks/>
              </p:cNvSpPr>
              <p:nvPr/>
            </p:nvSpPr>
            <p:spPr>
              <a:xfrm>
                <a:off x="12219444" y="11052190"/>
                <a:ext cx="3304237" cy="1845843"/>
              </a:xfrm>
              <a:prstGeom prst="rect">
                <a:avLst/>
              </a:prstGeom>
            </p:spPr>
            <p:txBody>
              <a:bodyPr vert="horz" lIns="91440" tIns="45720" rIns="91440" bIns="45720" rtlCol="0" anchor="ctr">
                <a:normAutofit/>
              </a:bodyPr>
              <a:lstStyle>
                <a:defPPr>
                  <a:defRPr lang="en-US"/>
                </a:defPPr>
                <a:lvl1pPr defTabSz="1828709">
                  <a:lnSpc>
                    <a:spcPct val="90000"/>
                  </a:lnSpc>
                  <a:spcBef>
                    <a:spcPct val="0"/>
                  </a:spcBef>
                  <a:buNone/>
                  <a:defRPr sz="9600" b="1" baseline="0">
                    <a:solidFill>
                      <a:srgbClr val="094456"/>
                    </a:solidFill>
                    <a:ea typeface="+mj-ea"/>
                    <a:cs typeface="+mj-cs"/>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s-CO" sz="4400" dirty="0">
                    <a:solidFill>
                      <a:srgbClr val="780C53"/>
                    </a:solidFill>
                  </a:rPr>
                  <a:t>Estádisticas Malla Vial</a:t>
                </a:r>
              </a:p>
            </p:txBody>
          </p:sp>
          <p:sp>
            <p:nvSpPr>
              <p:cNvPr id="23" name="Marcador de texto 1">
                <a:extLst>
                  <a:ext uri="{FF2B5EF4-FFF2-40B4-BE49-F238E27FC236}">
                    <a16:creationId xmlns:a16="http://schemas.microsoft.com/office/drawing/2014/main" id="{BE6DA0F5-05AA-42B9-981D-4CB794D00B3B}"/>
                  </a:ext>
                </a:extLst>
              </p:cNvPr>
              <p:cNvSpPr txBox="1">
                <a:spLocks/>
              </p:cNvSpPr>
              <p:nvPr/>
            </p:nvSpPr>
            <p:spPr>
              <a:xfrm>
                <a:off x="15523681" y="11019552"/>
                <a:ext cx="4594498" cy="2425700"/>
              </a:xfrm>
              <a:prstGeom prst="rect">
                <a:avLst/>
              </a:prstGeom>
            </p:spPr>
            <p:txBody>
              <a:bodyPr vert="horz" lIns="91440" tIns="45720" rIns="91440" bIns="45720" rtlCol="0" anchor="ctr">
                <a:normAutofit/>
              </a:bodyPr>
              <a:lstStyle>
                <a:defPPr>
                  <a:defRPr lang="en-US"/>
                </a:defPPr>
                <a:lvl1pPr defTabSz="1828709">
                  <a:lnSpc>
                    <a:spcPct val="90000"/>
                  </a:lnSpc>
                  <a:spcBef>
                    <a:spcPct val="0"/>
                  </a:spcBef>
                  <a:buNone/>
                  <a:defRPr sz="9600" b="1" baseline="0">
                    <a:solidFill>
                      <a:srgbClr val="094456"/>
                    </a:solidFill>
                    <a:ea typeface="+mj-ea"/>
                    <a:cs typeface="+mj-cs"/>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s-CO" sz="4400" dirty="0">
                    <a:solidFill>
                      <a:srgbClr val="780C53"/>
                    </a:solidFill>
                  </a:rPr>
                  <a:t>Inventario: Ciclorrutas</a:t>
                </a:r>
              </a:p>
              <a:p>
                <a:r>
                  <a:rPr lang="es-CO" sz="4400" dirty="0">
                    <a:solidFill>
                      <a:srgbClr val="780C53"/>
                    </a:solidFill>
                  </a:rPr>
                  <a:t>Espacio público</a:t>
                </a:r>
              </a:p>
            </p:txBody>
          </p:sp>
        </p:grpSp>
        <p:cxnSp>
          <p:nvCxnSpPr>
            <p:cNvPr id="13" name="Conector recto 12">
              <a:extLst>
                <a:ext uri="{FF2B5EF4-FFF2-40B4-BE49-F238E27FC236}">
                  <a16:creationId xmlns:a16="http://schemas.microsoft.com/office/drawing/2014/main" id="{6DFAEF07-6B8E-47AB-A30C-15FD4B0A696E}"/>
                </a:ext>
              </a:extLst>
            </p:cNvPr>
            <p:cNvCxnSpPr>
              <a:cxnSpLocks/>
            </p:cNvCxnSpPr>
            <p:nvPr/>
          </p:nvCxnSpPr>
          <p:spPr>
            <a:xfrm>
              <a:off x="2175807" y="7743339"/>
              <a:ext cx="15346651" cy="0"/>
            </a:xfrm>
            <a:prstGeom prst="line">
              <a:avLst/>
            </a:prstGeom>
            <a:ln>
              <a:solidFill>
                <a:srgbClr val="780C53"/>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3DADA451-EFA9-40BE-BAC2-FB82CCB56BD4}"/>
                </a:ext>
              </a:extLst>
            </p:cNvPr>
            <p:cNvCxnSpPr/>
            <p:nvPr/>
          </p:nvCxnSpPr>
          <p:spPr>
            <a:xfrm>
              <a:off x="2175807" y="7743339"/>
              <a:ext cx="0" cy="528791"/>
            </a:xfrm>
            <a:prstGeom prst="line">
              <a:avLst/>
            </a:prstGeom>
            <a:ln>
              <a:solidFill>
                <a:srgbClr val="780C53"/>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1068022-A836-488E-A590-8A33CD97719D}"/>
                </a:ext>
              </a:extLst>
            </p:cNvPr>
            <p:cNvCxnSpPr/>
            <p:nvPr/>
          </p:nvCxnSpPr>
          <p:spPr>
            <a:xfrm>
              <a:off x="17522458" y="7743339"/>
              <a:ext cx="0" cy="528791"/>
            </a:xfrm>
            <a:prstGeom prst="line">
              <a:avLst/>
            </a:prstGeom>
            <a:ln>
              <a:solidFill>
                <a:srgbClr val="780C5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604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9798" y="3576748"/>
            <a:ext cx="13986387" cy="4752753"/>
          </a:xfrm>
        </p:spPr>
        <p:txBody>
          <a:bodyPr>
            <a:normAutofit/>
          </a:bodyPr>
          <a:lstStyle/>
          <a:p>
            <a:pPr algn="ctr"/>
            <a:r>
              <a:rPr lang="es-ES" dirty="0"/>
              <a:t>Instituto de desarrollo Urbano IDU </a:t>
            </a:r>
            <a:endParaRPr lang="es-CO" dirty="0"/>
          </a:p>
        </p:txBody>
      </p:sp>
      <p:sp>
        <p:nvSpPr>
          <p:cNvPr id="3" name="Marcador de texto 2"/>
          <p:cNvSpPr>
            <a:spLocks noGrp="1"/>
          </p:cNvSpPr>
          <p:nvPr>
            <p:ph type="body" sz="quarter" idx="10"/>
          </p:nvPr>
        </p:nvSpPr>
        <p:spPr>
          <a:xfrm>
            <a:off x="969798" y="7762875"/>
            <a:ext cx="15286202" cy="1939925"/>
          </a:xfrm>
        </p:spPr>
        <p:txBody>
          <a:bodyPr>
            <a:normAutofit/>
          </a:bodyPr>
          <a:lstStyle/>
          <a:p>
            <a:pPr algn="ctr"/>
            <a:r>
              <a:rPr lang="es-ES" dirty="0">
                <a:solidFill>
                  <a:schemeClr val="tx1"/>
                </a:solidFill>
              </a:rPr>
              <a:t>Rendición de Cuentas Localidad de Usme</a:t>
            </a:r>
            <a:endParaRPr lang="es-CO" dirty="0">
              <a:solidFill>
                <a:schemeClr val="tx1"/>
              </a:solidFill>
            </a:endParaRPr>
          </a:p>
        </p:txBody>
      </p:sp>
    </p:spTree>
    <p:extLst>
      <p:ext uri="{BB962C8B-B14F-4D97-AF65-F5344CB8AC3E}">
        <p14:creationId xmlns:p14="http://schemas.microsoft.com/office/powerpoint/2010/main" val="36731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65B5764-7EA1-4E5C-B133-971BC690F22A}"/>
              </a:ext>
            </a:extLst>
          </p:cNvPr>
          <p:cNvSpPr txBox="1"/>
          <p:nvPr/>
        </p:nvSpPr>
        <p:spPr>
          <a:xfrm>
            <a:off x="3757146" y="11737555"/>
            <a:ext cx="14836878" cy="1107996"/>
          </a:xfrm>
          <a:prstGeom prst="rect">
            <a:avLst/>
          </a:prstGeom>
          <a:noFill/>
        </p:spPr>
        <p:txBody>
          <a:bodyPr wrap="square">
            <a:spAutoFit/>
          </a:bodyPr>
          <a:lstStyle/>
          <a:p>
            <a:r>
              <a:rPr lang="es-CO" sz="6600" dirty="0">
                <a:hlinkClick r:id="rId2"/>
              </a:rPr>
              <a:t>https://youtu.be/3lVFbaCIyKY</a:t>
            </a:r>
            <a:endParaRPr lang="es-CO" sz="6600" dirty="0"/>
          </a:p>
        </p:txBody>
      </p:sp>
      <p:sp>
        <p:nvSpPr>
          <p:cNvPr id="8" name="Título 6">
            <a:extLst>
              <a:ext uri="{FF2B5EF4-FFF2-40B4-BE49-F238E27FC236}">
                <a16:creationId xmlns:a16="http://schemas.microsoft.com/office/drawing/2014/main" id="{B00D5DDF-B419-496E-9064-972D19A1B216}"/>
              </a:ext>
            </a:extLst>
          </p:cNvPr>
          <p:cNvSpPr>
            <a:spLocks noGrp="1"/>
          </p:cNvSpPr>
          <p:nvPr>
            <p:ph type="title"/>
          </p:nvPr>
        </p:nvSpPr>
        <p:spPr>
          <a:xfrm>
            <a:off x="2860675" y="870449"/>
            <a:ext cx="13508878" cy="1298420"/>
          </a:xfrm>
        </p:spPr>
        <p:txBody>
          <a:bodyPr>
            <a:normAutofit/>
          </a:bodyPr>
          <a:lstStyle/>
          <a:p>
            <a:r>
              <a:rPr lang="es-CO" sz="4400" dirty="0"/>
              <a:t>Video de la estrategia “OBRA POR TU LUGAR”</a:t>
            </a:r>
            <a:endParaRPr lang="es-CO" dirty="0"/>
          </a:p>
        </p:txBody>
      </p:sp>
      <p:sp>
        <p:nvSpPr>
          <p:cNvPr id="9" name="Elipse 8">
            <a:extLst>
              <a:ext uri="{FF2B5EF4-FFF2-40B4-BE49-F238E27FC236}">
                <a16:creationId xmlns:a16="http://schemas.microsoft.com/office/drawing/2014/main" id="{86F80ED2-E108-4116-B441-4685FCDA880B}"/>
              </a:ext>
            </a:extLst>
          </p:cNvPr>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b="1" dirty="0"/>
              <a:t>6</a:t>
            </a:r>
            <a:endParaRPr lang="es-CO" sz="6600" b="1" dirty="0"/>
          </a:p>
        </p:txBody>
      </p:sp>
      <p:pic>
        <p:nvPicPr>
          <p:cNvPr id="15" name="Imagen 14">
            <a:extLst>
              <a:ext uri="{FF2B5EF4-FFF2-40B4-BE49-F238E27FC236}">
                <a16:creationId xmlns:a16="http://schemas.microsoft.com/office/drawing/2014/main" id="{7E164B77-4A1E-4792-8721-B2F1DF227DBE}"/>
              </a:ext>
            </a:extLst>
          </p:cNvPr>
          <p:cNvPicPr>
            <a:picLocks noChangeAspect="1"/>
          </p:cNvPicPr>
          <p:nvPr/>
        </p:nvPicPr>
        <p:blipFill>
          <a:blip r:embed="rId3"/>
          <a:stretch>
            <a:fillRect/>
          </a:stretch>
        </p:blipFill>
        <p:spPr>
          <a:xfrm>
            <a:off x="3219264" y="2168869"/>
            <a:ext cx="16746865" cy="9420112"/>
          </a:xfrm>
          <a:prstGeom prst="rect">
            <a:avLst/>
          </a:prstGeom>
        </p:spPr>
      </p:pic>
    </p:spTree>
    <p:extLst>
      <p:ext uri="{BB962C8B-B14F-4D97-AF65-F5344CB8AC3E}">
        <p14:creationId xmlns:p14="http://schemas.microsoft.com/office/powerpoint/2010/main" val="170742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9"/>
          <p:cNvSpPr/>
          <p:nvPr/>
        </p:nvSpPr>
        <p:spPr>
          <a:xfrm>
            <a:off x="19437441" y="13479264"/>
            <a:ext cx="1499928" cy="236291"/>
          </a:xfrm>
          <a:prstGeom prst="rect">
            <a:avLst/>
          </a:prstGeom>
          <a:solidFill>
            <a:schemeClr val="accent1"/>
          </a:solidFill>
          <a:ln>
            <a:noFill/>
          </a:ln>
        </p:spPr>
        <p:txBody>
          <a:bodyPr spcFirstLastPara="1" wrap="square" lIns="182838" tIns="91394" rIns="182838" bIns="91394" anchor="ctr" anchorCtr="0">
            <a:noAutofit/>
          </a:bodyPr>
          <a:lstStyle/>
          <a:p>
            <a:pPr algn="ctr"/>
            <a:endParaRPr sz="3600">
              <a:solidFill>
                <a:schemeClr val="lt1"/>
              </a:solidFill>
              <a:latin typeface="Calibri"/>
              <a:ea typeface="Calibri"/>
              <a:cs typeface="Calibri"/>
              <a:sym typeface="Calibri"/>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5750"/>
            <a:ext cx="24382413" cy="13859476"/>
          </a:xfrm>
          <a:prstGeom prst="rect">
            <a:avLst/>
          </a:prstGeom>
        </p:spPr>
      </p:pic>
    </p:spTree>
    <p:extLst>
      <p:ext uri="{BB962C8B-B14F-4D97-AF65-F5344CB8AC3E}">
        <p14:creationId xmlns:p14="http://schemas.microsoft.com/office/powerpoint/2010/main" val="1342192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9600" dirty="0"/>
              <a:t>¡GRACIAS!</a:t>
            </a:r>
          </a:p>
        </p:txBody>
      </p:sp>
    </p:spTree>
    <p:extLst>
      <p:ext uri="{BB962C8B-B14F-4D97-AF65-F5344CB8AC3E}">
        <p14:creationId xmlns:p14="http://schemas.microsoft.com/office/powerpoint/2010/main" val="411153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C1F1C5-F594-4599-BBB4-CC2F6032DF7C}"/>
              </a:ext>
            </a:extLst>
          </p:cNvPr>
          <p:cNvSpPr>
            <a:spLocks noGrp="1"/>
          </p:cNvSpPr>
          <p:nvPr>
            <p:ph type="title"/>
          </p:nvPr>
        </p:nvSpPr>
        <p:spPr>
          <a:xfrm>
            <a:off x="0" y="1064438"/>
            <a:ext cx="12954000" cy="2237562"/>
          </a:xfrm>
        </p:spPr>
        <p:txBody>
          <a:bodyPr/>
          <a:lstStyle/>
          <a:p>
            <a:pPr algn="ctr"/>
            <a:r>
              <a:rPr lang="es-CO" dirty="0"/>
              <a:t>TEMARIO Y AGENDA </a:t>
            </a:r>
          </a:p>
        </p:txBody>
      </p:sp>
      <p:sp>
        <p:nvSpPr>
          <p:cNvPr id="3" name="Marcador de texto 2">
            <a:extLst>
              <a:ext uri="{FF2B5EF4-FFF2-40B4-BE49-F238E27FC236}">
                <a16:creationId xmlns:a16="http://schemas.microsoft.com/office/drawing/2014/main" id="{AE3BC9B9-F61A-4016-8BB6-4688B75E2F15}"/>
              </a:ext>
            </a:extLst>
          </p:cNvPr>
          <p:cNvSpPr>
            <a:spLocks noGrp="1"/>
          </p:cNvSpPr>
          <p:nvPr>
            <p:ph type="body" sz="quarter" idx="10"/>
          </p:nvPr>
        </p:nvSpPr>
        <p:spPr>
          <a:xfrm>
            <a:off x="945537" y="3302001"/>
            <a:ext cx="16610944" cy="7967980"/>
          </a:xfrm>
        </p:spPr>
        <p:txBody>
          <a:bodyPr>
            <a:normAutofit/>
          </a:bodyPr>
          <a:lstStyle/>
          <a:p>
            <a:pPr marL="914400" indent="-914400">
              <a:buAutoNum type="arabicPeriod"/>
            </a:pPr>
            <a:r>
              <a:rPr lang="es-CO" sz="5000" dirty="0"/>
              <a:t>Estado de la Malla Vial </a:t>
            </a:r>
          </a:p>
          <a:p>
            <a:pPr marL="914400" indent="-914400">
              <a:buAutoNum type="arabicPeriod" startAt="2"/>
            </a:pPr>
            <a:r>
              <a:rPr lang="es-CO" sz="5000" dirty="0"/>
              <a:t>Proyectos en la localidad</a:t>
            </a:r>
          </a:p>
          <a:p>
            <a:r>
              <a:rPr lang="es-CO" sz="5000" dirty="0"/>
              <a:t>3.  Contratos de mantenimiento y rehabilitación</a:t>
            </a:r>
          </a:p>
          <a:p>
            <a:pPr marL="914400" indent="-914400">
              <a:buAutoNum type="arabicPeriod" startAt="4"/>
            </a:pPr>
            <a:r>
              <a:rPr lang="es-CO" sz="5000" dirty="0"/>
              <a:t>Gestión territorial </a:t>
            </a:r>
          </a:p>
          <a:p>
            <a:pPr marL="914400" indent="-914400">
              <a:buAutoNum type="arabicPeriod" startAt="5"/>
            </a:pPr>
            <a:r>
              <a:rPr lang="es-CO" sz="5000" dirty="0"/>
              <a:t>Canales de información y solicitud  de información del Instituto de Desarrollo Urbano IDU</a:t>
            </a:r>
          </a:p>
          <a:p>
            <a:pPr marL="914400" indent="-914400">
              <a:buAutoNum type="arabicPeriod" startAt="5"/>
            </a:pPr>
            <a:r>
              <a:rPr lang="es-CO" sz="5000" dirty="0"/>
              <a:t>Video de la estrategia “OBRA POR TU LUGAR”</a:t>
            </a:r>
          </a:p>
          <a:p>
            <a:pPr marL="914400" indent="-914400">
              <a:buAutoNum type="arabicPeriod" startAt="5"/>
            </a:pPr>
            <a:r>
              <a:rPr lang="es-CO" sz="5000" dirty="0"/>
              <a:t>Inquietudes de la comunidad.  </a:t>
            </a:r>
          </a:p>
        </p:txBody>
      </p:sp>
    </p:spTree>
    <p:extLst>
      <p:ext uri="{BB962C8B-B14F-4D97-AF65-F5344CB8AC3E}">
        <p14:creationId xmlns:p14="http://schemas.microsoft.com/office/powerpoint/2010/main" val="28706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dirty="0"/>
              <a:t>Estado de la Malla vial de la Localidad </a:t>
            </a:r>
            <a:endParaRPr lang="es-CO" dirty="0"/>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1</a:t>
            </a:r>
          </a:p>
        </p:txBody>
      </p:sp>
      <p:sp>
        <p:nvSpPr>
          <p:cNvPr id="6" name="Marcador de texto 5">
            <a:extLst>
              <a:ext uri="{FF2B5EF4-FFF2-40B4-BE49-F238E27FC236}">
                <a16:creationId xmlns:a16="http://schemas.microsoft.com/office/drawing/2014/main" id="{AEE0B2B2-905E-4A0E-A21E-5E350D6BAAAD}"/>
              </a:ext>
            </a:extLst>
          </p:cNvPr>
          <p:cNvSpPr>
            <a:spLocks noGrp="1"/>
          </p:cNvSpPr>
          <p:nvPr>
            <p:ph type="body" sz="quarter" idx="10"/>
          </p:nvPr>
        </p:nvSpPr>
        <p:spPr/>
        <p:txBody>
          <a:bodyPr/>
          <a:lstStyle/>
          <a:p>
            <a:r>
              <a:rPr lang="es-ES" dirty="0"/>
              <a:t>Localidad de Usme Urbana - Rural</a:t>
            </a:r>
            <a:endParaRPr lang="es-CO" dirty="0"/>
          </a:p>
        </p:txBody>
      </p:sp>
      <p:pic>
        <p:nvPicPr>
          <p:cNvPr id="9" name="Imagen 8">
            <a:extLst>
              <a:ext uri="{FF2B5EF4-FFF2-40B4-BE49-F238E27FC236}">
                <a16:creationId xmlns:a16="http://schemas.microsoft.com/office/drawing/2014/main" id="{E5BC63F0-FA2F-40B1-94A5-BFB97E97DADD}"/>
              </a:ext>
            </a:extLst>
          </p:cNvPr>
          <p:cNvPicPr>
            <a:picLocks noChangeAspect="1"/>
          </p:cNvPicPr>
          <p:nvPr/>
        </p:nvPicPr>
        <p:blipFill rotWithShape="1">
          <a:blip r:embed="rId3"/>
          <a:srcRect l="36031" t="53195" r="57057" b="29172"/>
          <a:stretch/>
        </p:blipFill>
        <p:spPr>
          <a:xfrm>
            <a:off x="13733928" y="4374776"/>
            <a:ext cx="5418537" cy="7775294"/>
          </a:xfrm>
          <a:prstGeom prst="rect">
            <a:avLst/>
          </a:prstGeom>
        </p:spPr>
      </p:pic>
      <p:pic>
        <p:nvPicPr>
          <p:cNvPr id="17" name="Imagen 16">
            <a:extLst>
              <a:ext uri="{FF2B5EF4-FFF2-40B4-BE49-F238E27FC236}">
                <a16:creationId xmlns:a16="http://schemas.microsoft.com/office/drawing/2014/main" id="{A4EB7E45-496B-4ABD-BB92-54362FD7906A}"/>
              </a:ext>
            </a:extLst>
          </p:cNvPr>
          <p:cNvPicPr>
            <a:picLocks noChangeAspect="1"/>
          </p:cNvPicPr>
          <p:nvPr/>
        </p:nvPicPr>
        <p:blipFill rotWithShape="1">
          <a:blip r:embed="rId4"/>
          <a:srcRect l="42063" t="33878" r="49015" b="22669"/>
          <a:stretch/>
        </p:blipFill>
        <p:spPr>
          <a:xfrm>
            <a:off x="4908645" y="3159614"/>
            <a:ext cx="4163793" cy="8799303"/>
          </a:xfrm>
          <a:prstGeom prst="rect">
            <a:avLst/>
          </a:prstGeom>
        </p:spPr>
      </p:pic>
    </p:spTree>
    <p:extLst>
      <p:ext uri="{BB962C8B-B14F-4D97-AF65-F5344CB8AC3E}">
        <p14:creationId xmlns:p14="http://schemas.microsoft.com/office/powerpoint/2010/main" val="401840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51B676D-4DED-4B5C-9C1E-3E2B3D0A6DAD}"/>
              </a:ext>
            </a:extLst>
          </p:cNvPr>
          <p:cNvSpPr>
            <a:spLocks noGrp="1"/>
          </p:cNvSpPr>
          <p:nvPr>
            <p:ph type="title"/>
          </p:nvPr>
        </p:nvSpPr>
        <p:spPr>
          <a:xfrm>
            <a:off x="3421854" y="970758"/>
            <a:ext cx="14836878" cy="1237752"/>
          </a:xfrm>
        </p:spPr>
        <p:txBody>
          <a:bodyPr>
            <a:normAutofit fontScale="90000"/>
          </a:bodyPr>
          <a:lstStyle/>
          <a:p>
            <a:r>
              <a:rPr lang="es-CO" sz="4400" dirty="0"/>
              <a:t>EXTENSIÓN Y ESTADO DE LA MALLA VIAL LOCALIDAD RAFAEL URIBE</a:t>
            </a:r>
            <a:endParaRPr lang="es-CO" dirty="0"/>
          </a:p>
        </p:txBody>
      </p:sp>
      <p:sp>
        <p:nvSpPr>
          <p:cNvPr id="4" name="Marcador de texto 3">
            <a:extLst>
              <a:ext uri="{FF2B5EF4-FFF2-40B4-BE49-F238E27FC236}">
                <a16:creationId xmlns:a16="http://schemas.microsoft.com/office/drawing/2014/main" id="{65DE909E-A4DC-4EFF-8A36-266E2A97656B}"/>
              </a:ext>
            </a:extLst>
          </p:cNvPr>
          <p:cNvSpPr>
            <a:spLocks noGrp="1"/>
          </p:cNvSpPr>
          <p:nvPr>
            <p:ph type="body" sz="quarter" idx="11"/>
          </p:nvPr>
        </p:nvSpPr>
        <p:spPr>
          <a:xfrm>
            <a:off x="3631639" y="11014368"/>
            <a:ext cx="16636693" cy="564317"/>
          </a:xfrm>
        </p:spPr>
        <p:txBody>
          <a:bodyPr>
            <a:normAutofit lnSpcReduction="10000"/>
          </a:bodyPr>
          <a:lstStyle/>
          <a:p>
            <a:pPr algn="ctr"/>
            <a:r>
              <a:rPr lang="es-CO" sz="3600" dirty="0"/>
              <a:t>https://www.idu.gov.co/page/siipviales/innovacion/portafolio</a:t>
            </a:r>
          </a:p>
          <a:p>
            <a:endParaRPr lang="es-CO" dirty="0"/>
          </a:p>
        </p:txBody>
      </p:sp>
      <p:graphicFrame>
        <p:nvGraphicFramePr>
          <p:cNvPr id="7" name="Tabla 7">
            <a:extLst>
              <a:ext uri="{FF2B5EF4-FFF2-40B4-BE49-F238E27FC236}">
                <a16:creationId xmlns:a16="http://schemas.microsoft.com/office/drawing/2014/main" id="{A135AA54-0DD2-492C-83AB-90380FB7EEE0}"/>
              </a:ext>
            </a:extLst>
          </p:cNvPr>
          <p:cNvGraphicFramePr>
            <a:graphicFrameLocks noGrp="1"/>
          </p:cNvGraphicFramePr>
          <p:nvPr>
            <p:ph sz="quarter" idx="12"/>
            <p:extLst>
              <p:ext uri="{D42A27DB-BD31-4B8C-83A1-F6EECF244321}">
                <p14:modId xmlns:p14="http://schemas.microsoft.com/office/powerpoint/2010/main" val="715169569"/>
              </p:ext>
            </p:extLst>
          </p:nvPr>
        </p:nvGraphicFramePr>
        <p:xfrm>
          <a:off x="3421854" y="3903663"/>
          <a:ext cx="17538704" cy="1451621"/>
        </p:xfrm>
        <a:graphic>
          <a:graphicData uri="http://schemas.openxmlformats.org/drawingml/2006/table">
            <a:tbl>
              <a:tblPr firstRow="1" bandRow="1">
                <a:tableStyleId>{5C22544A-7EE6-4342-B048-85BDC9FD1C3A}</a:tableStyleId>
              </a:tblPr>
              <a:tblGrid>
                <a:gridCol w="3497580">
                  <a:extLst>
                    <a:ext uri="{9D8B030D-6E8A-4147-A177-3AD203B41FA5}">
                      <a16:colId xmlns:a16="http://schemas.microsoft.com/office/drawing/2014/main" val="1815654665"/>
                    </a:ext>
                  </a:extLst>
                </a:gridCol>
                <a:gridCol w="1645920">
                  <a:extLst>
                    <a:ext uri="{9D8B030D-6E8A-4147-A177-3AD203B41FA5}">
                      <a16:colId xmlns:a16="http://schemas.microsoft.com/office/drawing/2014/main" val="4120055230"/>
                    </a:ext>
                  </a:extLst>
                </a:gridCol>
                <a:gridCol w="1675926">
                  <a:extLst>
                    <a:ext uri="{9D8B030D-6E8A-4147-A177-3AD203B41FA5}">
                      <a16:colId xmlns:a16="http://schemas.microsoft.com/office/drawing/2014/main" val="3514998830"/>
                    </a:ext>
                  </a:extLst>
                </a:gridCol>
                <a:gridCol w="2148840">
                  <a:extLst>
                    <a:ext uri="{9D8B030D-6E8A-4147-A177-3AD203B41FA5}">
                      <a16:colId xmlns:a16="http://schemas.microsoft.com/office/drawing/2014/main" val="338889151"/>
                    </a:ext>
                  </a:extLst>
                </a:gridCol>
                <a:gridCol w="1993424">
                  <a:extLst>
                    <a:ext uri="{9D8B030D-6E8A-4147-A177-3AD203B41FA5}">
                      <a16:colId xmlns:a16="http://schemas.microsoft.com/office/drawing/2014/main" val="3846643212"/>
                    </a:ext>
                  </a:extLst>
                </a:gridCol>
                <a:gridCol w="2192338">
                  <a:extLst>
                    <a:ext uri="{9D8B030D-6E8A-4147-A177-3AD203B41FA5}">
                      <a16:colId xmlns:a16="http://schemas.microsoft.com/office/drawing/2014/main" val="1393067002"/>
                    </a:ext>
                  </a:extLst>
                </a:gridCol>
                <a:gridCol w="2192338">
                  <a:extLst>
                    <a:ext uri="{9D8B030D-6E8A-4147-A177-3AD203B41FA5}">
                      <a16:colId xmlns:a16="http://schemas.microsoft.com/office/drawing/2014/main" val="1361380396"/>
                    </a:ext>
                  </a:extLst>
                </a:gridCol>
                <a:gridCol w="2192338">
                  <a:extLst>
                    <a:ext uri="{9D8B030D-6E8A-4147-A177-3AD203B41FA5}">
                      <a16:colId xmlns:a16="http://schemas.microsoft.com/office/drawing/2014/main" val="2812261520"/>
                    </a:ext>
                  </a:extLst>
                </a:gridCol>
              </a:tblGrid>
              <a:tr h="722125">
                <a:tc>
                  <a:txBody>
                    <a:bodyPr/>
                    <a:lstStyle/>
                    <a:p>
                      <a:r>
                        <a:rPr lang="es-CO" dirty="0"/>
                        <a:t>Localidad </a:t>
                      </a:r>
                    </a:p>
                  </a:txBody>
                  <a:tcPr/>
                </a:tc>
                <a:tc>
                  <a:txBody>
                    <a:bodyPr/>
                    <a:lstStyle/>
                    <a:p>
                      <a:r>
                        <a:rPr lang="es-CO" sz="2800" dirty="0"/>
                        <a:t>TRONCAL </a:t>
                      </a:r>
                    </a:p>
                  </a:txBody>
                  <a:tcPr/>
                </a:tc>
                <a:tc>
                  <a:txBody>
                    <a:bodyPr/>
                    <a:lstStyle/>
                    <a:p>
                      <a:r>
                        <a:rPr lang="es-CO" sz="2800" dirty="0"/>
                        <a:t>ARTERIAL </a:t>
                      </a:r>
                    </a:p>
                  </a:txBody>
                  <a:tcPr/>
                </a:tc>
                <a:tc>
                  <a:txBody>
                    <a:bodyPr/>
                    <a:lstStyle/>
                    <a:p>
                      <a:r>
                        <a:rPr lang="es-CO" sz="2800" dirty="0"/>
                        <a:t>INTERMEDIA </a:t>
                      </a:r>
                    </a:p>
                  </a:txBody>
                  <a:tcPr/>
                </a:tc>
                <a:tc>
                  <a:txBody>
                    <a:bodyPr/>
                    <a:lstStyle/>
                    <a:p>
                      <a:r>
                        <a:rPr lang="es-CO" sz="2800" dirty="0"/>
                        <a:t>LOCAL </a:t>
                      </a:r>
                    </a:p>
                  </a:txBody>
                  <a:tcPr/>
                </a:tc>
                <a:tc>
                  <a:txBody>
                    <a:bodyPr/>
                    <a:lstStyle/>
                    <a:p>
                      <a:r>
                        <a:rPr lang="es-CO" sz="2800" dirty="0"/>
                        <a:t>RURAL PRINCIPAL </a:t>
                      </a:r>
                    </a:p>
                  </a:txBody>
                  <a:tcPr/>
                </a:tc>
                <a:tc>
                  <a:txBody>
                    <a:bodyPr/>
                    <a:lstStyle/>
                    <a:p>
                      <a:r>
                        <a:rPr lang="es-CO" sz="2800" dirty="0"/>
                        <a:t>RURAL NO PRINCIPAL </a:t>
                      </a:r>
                    </a:p>
                  </a:txBody>
                  <a:tcPr/>
                </a:tc>
                <a:tc>
                  <a:txBody>
                    <a:bodyPr/>
                    <a:lstStyle/>
                    <a:p>
                      <a:r>
                        <a:rPr lang="es-CO" sz="2800" dirty="0"/>
                        <a:t>TOTAL GENERAL </a:t>
                      </a:r>
                    </a:p>
                  </a:txBody>
                  <a:tcPr/>
                </a:tc>
                <a:extLst>
                  <a:ext uri="{0D108BD9-81ED-4DB2-BD59-A6C34878D82A}">
                    <a16:rowId xmlns:a16="http://schemas.microsoft.com/office/drawing/2014/main" val="3472778849"/>
                  </a:ext>
                </a:extLst>
              </a:tr>
              <a:tr h="506741">
                <a:tc>
                  <a:txBody>
                    <a:bodyPr/>
                    <a:lstStyle/>
                    <a:p>
                      <a:pPr algn="l" fontAlgn="b"/>
                      <a:r>
                        <a:rPr lang="es-CO" sz="2800" b="0" i="0" u="none" strike="noStrike" dirty="0">
                          <a:solidFill>
                            <a:schemeClr val="tx1"/>
                          </a:solidFill>
                          <a:effectLst/>
                          <a:latin typeface="Arial" panose="020B0604020202020204" pitchFamily="34" charset="0"/>
                          <a:cs typeface="Arial" panose="020B0604020202020204" pitchFamily="34" charset="0"/>
                        </a:rPr>
                        <a:t>5  Usme</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11,03</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107,39</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128,28</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355,89</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54,34</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210,67</a:t>
                      </a:r>
                    </a:p>
                  </a:txBody>
                  <a:tcPr marL="0" marR="0" marT="0" marB="0" anchor="b"/>
                </a:tc>
                <a:tc>
                  <a:txBody>
                    <a:bodyPr/>
                    <a:lstStyle/>
                    <a:p>
                      <a:pPr algn="ctr" fontAlgn="b"/>
                      <a:r>
                        <a:rPr lang="es-CO" sz="2800" b="0" i="0" u="none" strike="noStrike" dirty="0">
                          <a:solidFill>
                            <a:schemeClr val="tx1"/>
                          </a:solidFill>
                          <a:effectLst/>
                          <a:latin typeface="Arial" panose="020B0604020202020204" pitchFamily="34" charset="0"/>
                          <a:cs typeface="Arial" panose="020B0604020202020204" pitchFamily="34" charset="0"/>
                        </a:rPr>
                        <a:t>867,60</a:t>
                      </a:r>
                    </a:p>
                  </a:txBody>
                  <a:tcPr marL="0" marR="0" marT="0" marB="0" anchor="b"/>
                </a:tc>
                <a:extLst>
                  <a:ext uri="{0D108BD9-81ED-4DB2-BD59-A6C34878D82A}">
                    <a16:rowId xmlns:a16="http://schemas.microsoft.com/office/drawing/2014/main" val="521731138"/>
                  </a:ext>
                </a:extLst>
              </a:tr>
            </a:tbl>
          </a:graphicData>
        </a:graphic>
      </p:graphicFrame>
      <p:sp>
        <p:nvSpPr>
          <p:cNvPr id="6" name="Marcador de texto 5">
            <a:extLst>
              <a:ext uri="{FF2B5EF4-FFF2-40B4-BE49-F238E27FC236}">
                <a16:creationId xmlns:a16="http://schemas.microsoft.com/office/drawing/2014/main" id="{22ECC4C0-1875-4717-B067-69E29DA2F864}"/>
              </a:ext>
            </a:extLst>
          </p:cNvPr>
          <p:cNvSpPr txBox="1">
            <a:spLocks noGrp="1"/>
          </p:cNvSpPr>
          <p:nvPr>
            <p:ph type="body" sz="quarter" idx="10"/>
          </p:nvPr>
        </p:nvSpPr>
        <p:spPr>
          <a:xfrm>
            <a:off x="3421957" y="2701632"/>
            <a:ext cx="14836775" cy="535531"/>
          </a:xfrm>
          <a:prstGeom prst="rect">
            <a:avLst/>
          </a:prstGeom>
          <a:noFill/>
        </p:spPr>
        <p:txBody>
          <a:bodyPr wrap="square" rtlCol="0">
            <a:spAutoFit/>
          </a:bodyPr>
          <a:lstStyle/>
          <a:p>
            <a:r>
              <a:rPr lang="es-CO" sz="3200" dirty="0"/>
              <a:t>EXTENSIÓN TOTAL (KM-CARRIL)</a:t>
            </a:r>
          </a:p>
        </p:txBody>
      </p:sp>
      <p:sp>
        <p:nvSpPr>
          <p:cNvPr id="9" name="CuadroTexto 8">
            <a:extLst>
              <a:ext uri="{FF2B5EF4-FFF2-40B4-BE49-F238E27FC236}">
                <a16:creationId xmlns:a16="http://schemas.microsoft.com/office/drawing/2014/main" id="{2D87260A-B249-469D-83A7-D8D141EC2F68}"/>
              </a:ext>
            </a:extLst>
          </p:cNvPr>
          <p:cNvSpPr txBox="1"/>
          <p:nvPr/>
        </p:nvSpPr>
        <p:spPr>
          <a:xfrm>
            <a:off x="3300408" y="6304002"/>
            <a:ext cx="12195810" cy="2554545"/>
          </a:xfrm>
          <a:prstGeom prst="rect">
            <a:avLst/>
          </a:prstGeom>
          <a:noFill/>
        </p:spPr>
        <p:txBody>
          <a:bodyPr wrap="square">
            <a:spAutoFit/>
          </a:bodyPr>
          <a:lstStyle/>
          <a:p>
            <a:r>
              <a:rPr lang="es-CO" sz="3200" b="1" dirty="0"/>
              <a:t>EXTENSIÓN CON ESTADO O DIAGNÓSTICO (KM-CARRIL )</a:t>
            </a:r>
          </a:p>
          <a:p>
            <a:endParaRPr lang="es-CO" sz="3200" b="1" dirty="0"/>
          </a:p>
          <a:p>
            <a:endParaRPr lang="es-CO" sz="3200" b="1" dirty="0"/>
          </a:p>
          <a:p>
            <a:endParaRPr lang="es-CO" sz="3200" b="1" dirty="0"/>
          </a:p>
          <a:p>
            <a:endParaRPr lang="es-CO" sz="3200" dirty="0"/>
          </a:p>
        </p:txBody>
      </p:sp>
      <p:graphicFrame>
        <p:nvGraphicFramePr>
          <p:cNvPr id="11" name="Tabla 11">
            <a:extLst>
              <a:ext uri="{FF2B5EF4-FFF2-40B4-BE49-F238E27FC236}">
                <a16:creationId xmlns:a16="http://schemas.microsoft.com/office/drawing/2014/main" id="{FD14231D-773F-479E-91E7-2FB0741E626E}"/>
              </a:ext>
            </a:extLst>
          </p:cNvPr>
          <p:cNvGraphicFramePr>
            <a:graphicFrameLocks noGrp="1"/>
          </p:cNvGraphicFramePr>
          <p:nvPr>
            <p:extLst>
              <p:ext uri="{D42A27DB-BD31-4B8C-83A1-F6EECF244321}">
                <p14:modId xmlns:p14="http://schemas.microsoft.com/office/powerpoint/2010/main" val="3775969041"/>
              </p:ext>
            </p:extLst>
          </p:nvPr>
        </p:nvGraphicFramePr>
        <p:xfrm>
          <a:off x="3291840" y="8227378"/>
          <a:ext cx="17668719" cy="1848951"/>
        </p:xfrm>
        <a:graphic>
          <a:graphicData uri="http://schemas.openxmlformats.org/drawingml/2006/table">
            <a:tbl>
              <a:tblPr firstRow="1" bandRow="1">
                <a:tableStyleId>{5C22544A-7EE6-4342-B048-85BDC9FD1C3A}</a:tableStyleId>
              </a:tblPr>
              <a:tblGrid>
                <a:gridCol w="3346750">
                  <a:extLst>
                    <a:ext uri="{9D8B030D-6E8A-4147-A177-3AD203B41FA5}">
                      <a16:colId xmlns:a16="http://schemas.microsoft.com/office/drawing/2014/main" val="2173470831"/>
                    </a:ext>
                  </a:extLst>
                </a:gridCol>
                <a:gridCol w="2233578">
                  <a:extLst>
                    <a:ext uri="{9D8B030D-6E8A-4147-A177-3AD203B41FA5}">
                      <a16:colId xmlns:a16="http://schemas.microsoft.com/office/drawing/2014/main" val="1351396887"/>
                    </a:ext>
                  </a:extLst>
                </a:gridCol>
                <a:gridCol w="2049622">
                  <a:extLst>
                    <a:ext uri="{9D8B030D-6E8A-4147-A177-3AD203B41FA5}">
                      <a16:colId xmlns:a16="http://schemas.microsoft.com/office/drawing/2014/main" val="422143869"/>
                    </a:ext>
                  </a:extLst>
                </a:gridCol>
                <a:gridCol w="2228833">
                  <a:extLst>
                    <a:ext uri="{9D8B030D-6E8A-4147-A177-3AD203B41FA5}">
                      <a16:colId xmlns:a16="http://schemas.microsoft.com/office/drawing/2014/main" val="788999768"/>
                    </a:ext>
                  </a:extLst>
                </a:gridCol>
                <a:gridCol w="1502637">
                  <a:extLst>
                    <a:ext uri="{9D8B030D-6E8A-4147-A177-3AD203B41FA5}">
                      <a16:colId xmlns:a16="http://schemas.microsoft.com/office/drawing/2014/main" val="3482795618"/>
                    </a:ext>
                  </a:extLst>
                </a:gridCol>
                <a:gridCol w="1978871">
                  <a:extLst>
                    <a:ext uri="{9D8B030D-6E8A-4147-A177-3AD203B41FA5}">
                      <a16:colId xmlns:a16="http://schemas.microsoft.com/office/drawing/2014/main" val="375939294"/>
                    </a:ext>
                  </a:extLst>
                </a:gridCol>
                <a:gridCol w="2164214">
                  <a:extLst>
                    <a:ext uri="{9D8B030D-6E8A-4147-A177-3AD203B41FA5}">
                      <a16:colId xmlns:a16="http://schemas.microsoft.com/office/drawing/2014/main" val="4159836253"/>
                    </a:ext>
                  </a:extLst>
                </a:gridCol>
                <a:gridCol w="2164214">
                  <a:extLst>
                    <a:ext uri="{9D8B030D-6E8A-4147-A177-3AD203B41FA5}">
                      <a16:colId xmlns:a16="http://schemas.microsoft.com/office/drawing/2014/main" val="3282513923"/>
                    </a:ext>
                  </a:extLst>
                </a:gridCol>
              </a:tblGrid>
              <a:tr h="1226820">
                <a:tc>
                  <a:txBody>
                    <a:bodyPr/>
                    <a:lstStyle/>
                    <a:p>
                      <a:r>
                        <a:rPr lang="es-CO" sz="3600" dirty="0"/>
                        <a:t>Localidad </a:t>
                      </a:r>
                    </a:p>
                  </a:txBody>
                  <a:tcPr/>
                </a:tc>
                <a:tc>
                  <a:txBody>
                    <a:bodyPr/>
                    <a:lstStyle/>
                    <a:p>
                      <a:r>
                        <a:rPr lang="es-CO" sz="2800" dirty="0"/>
                        <a:t>TRONCAL </a:t>
                      </a:r>
                    </a:p>
                  </a:txBody>
                  <a:tcPr/>
                </a:tc>
                <a:tc>
                  <a:txBody>
                    <a:bodyPr/>
                    <a:lstStyle/>
                    <a:p>
                      <a:r>
                        <a:rPr lang="es-CO" sz="2800" dirty="0"/>
                        <a:t>ARTERIAL </a:t>
                      </a:r>
                    </a:p>
                  </a:txBody>
                  <a:tcPr/>
                </a:tc>
                <a:tc>
                  <a:txBody>
                    <a:bodyPr/>
                    <a:lstStyle/>
                    <a:p>
                      <a:r>
                        <a:rPr lang="es-CO" sz="2800" dirty="0"/>
                        <a:t>INTERMEDIA </a:t>
                      </a:r>
                    </a:p>
                  </a:txBody>
                  <a:tcPr/>
                </a:tc>
                <a:tc>
                  <a:txBody>
                    <a:bodyPr/>
                    <a:lstStyle/>
                    <a:p>
                      <a:r>
                        <a:rPr lang="es-CO" sz="2800" dirty="0"/>
                        <a:t>LOCAL </a:t>
                      </a:r>
                    </a:p>
                  </a:txBody>
                  <a:tcPr/>
                </a:tc>
                <a:tc>
                  <a:txBody>
                    <a:bodyPr/>
                    <a:lstStyle/>
                    <a:p>
                      <a:r>
                        <a:rPr lang="es-CO" sz="2800" dirty="0"/>
                        <a:t>RURAL PRINCIPAL </a:t>
                      </a:r>
                    </a:p>
                  </a:txBody>
                  <a:tcPr/>
                </a:tc>
                <a:tc>
                  <a:txBody>
                    <a:bodyPr/>
                    <a:lstStyle/>
                    <a:p>
                      <a:r>
                        <a:rPr lang="es-CO" sz="2800" dirty="0"/>
                        <a:t>RURAL NO PRINCIPAL </a:t>
                      </a:r>
                    </a:p>
                  </a:txBody>
                  <a:tcPr/>
                </a:tc>
                <a:tc>
                  <a:txBody>
                    <a:bodyPr/>
                    <a:lstStyle/>
                    <a:p>
                      <a:r>
                        <a:rPr lang="es-CO" sz="2800" dirty="0"/>
                        <a:t>TOTAL GENERAL </a:t>
                      </a:r>
                    </a:p>
                  </a:txBody>
                  <a:tcPr/>
                </a:tc>
                <a:extLst>
                  <a:ext uri="{0D108BD9-81ED-4DB2-BD59-A6C34878D82A}">
                    <a16:rowId xmlns:a16="http://schemas.microsoft.com/office/drawing/2014/main" val="916275103"/>
                  </a:ext>
                </a:extLst>
              </a:tr>
              <a:tr h="622131">
                <a:tc>
                  <a:txBody>
                    <a:bodyPr/>
                    <a:lstStyle/>
                    <a:p>
                      <a:pPr algn="l" fontAlgn="b"/>
                      <a:r>
                        <a:rPr lang="es-CO" sz="2800" b="0" i="0" u="none" strike="noStrike" dirty="0">
                          <a:solidFill>
                            <a:schemeClr val="tx1"/>
                          </a:solidFill>
                          <a:effectLst/>
                          <a:latin typeface="Arial" panose="020B0604020202020204" pitchFamily="34" charset="0"/>
                          <a:cs typeface="Arial" panose="020B0604020202020204" pitchFamily="34" charset="0"/>
                        </a:rPr>
                        <a:t>5  Usme</a:t>
                      </a:r>
                    </a:p>
                  </a:txBody>
                  <a:tcPr marL="0" marR="0" marT="0" marB="0" anchor="b"/>
                </a:tc>
                <a:tc>
                  <a:txBody>
                    <a:bodyPr/>
                    <a:lstStyle/>
                    <a:p>
                      <a:pPr algn="ctr" fontAlgn="b"/>
                      <a:r>
                        <a:rPr lang="es-CO" sz="3200" b="0" i="0" u="none" strike="noStrike">
                          <a:solidFill>
                            <a:schemeClr val="tx1"/>
                          </a:solidFill>
                          <a:effectLst/>
                          <a:latin typeface="Arial" panose="020B0604020202020204" pitchFamily="34" charset="0"/>
                          <a:cs typeface="Arial" panose="020B0604020202020204" pitchFamily="34" charset="0"/>
                        </a:rPr>
                        <a:t>11,03</a:t>
                      </a:r>
                    </a:p>
                  </a:txBody>
                  <a:tcPr marL="0" marR="0" marT="0" marB="0" anchor="b"/>
                </a:tc>
                <a:tc>
                  <a:txBody>
                    <a:bodyPr/>
                    <a:lstStyle/>
                    <a:p>
                      <a:pPr algn="ctr" fontAlgn="b"/>
                      <a:r>
                        <a:rPr lang="es-CO" sz="3200" b="0" i="0" u="none" strike="noStrike" dirty="0">
                          <a:solidFill>
                            <a:schemeClr val="tx1"/>
                          </a:solidFill>
                          <a:effectLst/>
                          <a:latin typeface="Arial" panose="020B0604020202020204" pitchFamily="34" charset="0"/>
                          <a:cs typeface="Arial" panose="020B0604020202020204" pitchFamily="34" charset="0"/>
                        </a:rPr>
                        <a:t>107,39</a:t>
                      </a:r>
                    </a:p>
                  </a:txBody>
                  <a:tcPr marL="0" marR="0" marT="0" marB="0" anchor="b"/>
                </a:tc>
                <a:tc>
                  <a:txBody>
                    <a:bodyPr/>
                    <a:lstStyle/>
                    <a:p>
                      <a:pPr algn="ctr" fontAlgn="b"/>
                      <a:r>
                        <a:rPr lang="es-CO" sz="3200" b="0" i="0" u="none" strike="noStrike">
                          <a:solidFill>
                            <a:schemeClr val="tx1"/>
                          </a:solidFill>
                          <a:effectLst/>
                          <a:latin typeface="Arial" panose="020B0604020202020204" pitchFamily="34" charset="0"/>
                          <a:cs typeface="Arial" panose="020B0604020202020204" pitchFamily="34" charset="0"/>
                        </a:rPr>
                        <a:t>127,75</a:t>
                      </a:r>
                    </a:p>
                  </a:txBody>
                  <a:tcPr marL="0" marR="0" marT="0" marB="0" anchor="b"/>
                </a:tc>
                <a:tc>
                  <a:txBody>
                    <a:bodyPr/>
                    <a:lstStyle/>
                    <a:p>
                      <a:pPr algn="ctr" fontAlgn="b"/>
                      <a:r>
                        <a:rPr lang="es-CO" sz="3200" b="0" i="0" u="none" strike="noStrike">
                          <a:solidFill>
                            <a:schemeClr val="tx1"/>
                          </a:solidFill>
                          <a:effectLst/>
                          <a:latin typeface="Arial" panose="020B0604020202020204" pitchFamily="34" charset="0"/>
                          <a:cs typeface="Arial" panose="020B0604020202020204" pitchFamily="34" charset="0"/>
                        </a:rPr>
                        <a:t>301,30</a:t>
                      </a:r>
                    </a:p>
                  </a:txBody>
                  <a:tcPr marL="0" marR="0" marT="0" marB="0" anchor="b"/>
                </a:tc>
                <a:tc>
                  <a:txBody>
                    <a:bodyPr/>
                    <a:lstStyle/>
                    <a:p>
                      <a:pPr algn="ctr" fontAlgn="b"/>
                      <a:r>
                        <a:rPr lang="es-CO" sz="3200" b="0" i="0" u="none" strike="noStrike">
                          <a:solidFill>
                            <a:schemeClr val="tx1"/>
                          </a:solidFill>
                          <a:effectLst/>
                          <a:latin typeface="Arial" panose="020B0604020202020204" pitchFamily="34" charset="0"/>
                          <a:cs typeface="Arial" panose="020B0604020202020204" pitchFamily="34" charset="0"/>
                        </a:rPr>
                        <a:t>54,34</a:t>
                      </a:r>
                    </a:p>
                  </a:txBody>
                  <a:tcPr marL="0" marR="0" marT="0" marB="0" anchor="b"/>
                </a:tc>
                <a:tc>
                  <a:txBody>
                    <a:bodyPr/>
                    <a:lstStyle/>
                    <a:p>
                      <a:pPr algn="ctr" fontAlgn="b"/>
                      <a:r>
                        <a:rPr lang="es-CO" sz="3200" b="0" i="0" u="none" strike="noStrike">
                          <a:solidFill>
                            <a:schemeClr val="tx1"/>
                          </a:solidFill>
                          <a:effectLst/>
                          <a:latin typeface="Arial" panose="020B0604020202020204" pitchFamily="34" charset="0"/>
                          <a:cs typeface="Arial" panose="020B0604020202020204" pitchFamily="34" charset="0"/>
                        </a:rPr>
                        <a:t>176,02</a:t>
                      </a:r>
                    </a:p>
                  </a:txBody>
                  <a:tcPr marL="0" marR="0" marT="0" marB="0" anchor="b"/>
                </a:tc>
                <a:tc>
                  <a:txBody>
                    <a:bodyPr/>
                    <a:lstStyle/>
                    <a:p>
                      <a:pPr algn="ctr" fontAlgn="b"/>
                      <a:r>
                        <a:rPr lang="es-CO" sz="3200" b="0" i="0" u="none" strike="noStrike" dirty="0">
                          <a:solidFill>
                            <a:schemeClr val="tx1"/>
                          </a:solidFill>
                          <a:effectLst/>
                          <a:latin typeface="Arial" panose="020B0604020202020204" pitchFamily="34" charset="0"/>
                          <a:cs typeface="Arial" panose="020B0604020202020204" pitchFamily="34" charset="0"/>
                        </a:rPr>
                        <a:t>777,83</a:t>
                      </a:r>
                    </a:p>
                  </a:txBody>
                  <a:tcPr marL="0" marR="0" marT="0" marB="0" anchor="b"/>
                </a:tc>
                <a:extLst>
                  <a:ext uri="{0D108BD9-81ED-4DB2-BD59-A6C34878D82A}">
                    <a16:rowId xmlns:a16="http://schemas.microsoft.com/office/drawing/2014/main" val="4271873919"/>
                  </a:ext>
                </a:extLst>
              </a:tr>
            </a:tbl>
          </a:graphicData>
        </a:graphic>
      </p:graphicFrame>
    </p:spTree>
    <p:extLst>
      <p:ext uri="{BB962C8B-B14F-4D97-AF65-F5344CB8AC3E}">
        <p14:creationId xmlns:p14="http://schemas.microsoft.com/office/powerpoint/2010/main" val="189928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60674" y="635396"/>
            <a:ext cx="18627725" cy="1742122"/>
          </a:xfrm>
        </p:spPr>
        <p:txBody>
          <a:bodyPr>
            <a:normAutofit/>
          </a:bodyPr>
          <a:lstStyle/>
          <a:p>
            <a:r>
              <a:rPr lang="es-CO" sz="5400" dirty="0"/>
              <a:t>ESTADO POR TIPO DE MALLA VIAL – LOCALIDAD RAFAEL URIBE </a:t>
            </a:r>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1</a:t>
            </a:r>
          </a:p>
        </p:txBody>
      </p:sp>
      <p:sp>
        <p:nvSpPr>
          <p:cNvPr id="4" name="CuadroTexto 3">
            <a:extLst>
              <a:ext uri="{FF2B5EF4-FFF2-40B4-BE49-F238E27FC236}">
                <a16:creationId xmlns:a16="http://schemas.microsoft.com/office/drawing/2014/main" id="{23ABE1E4-DA5F-4076-9854-7F3D5024F0B2}"/>
              </a:ext>
            </a:extLst>
          </p:cNvPr>
          <p:cNvSpPr txBox="1"/>
          <p:nvPr/>
        </p:nvSpPr>
        <p:spPr>
          <a:xfrm>
            <a:off x="3056616" y="3265712"/>
            <a:ext cx="2103211" cy="646331"/>
          </a:xfrm>
          <a:prstGeom prst="rect">
            <a:avLst/>
          </a:prstGeom>
          <a:noFill/>
        </p:spPr>
        <p:txBody>
          <a:bodyPr wrap="square" rtlCol="0">
            <a:spAutoFit/>
          </a:bodyPr>
          <a:lstStyle/>
          <a:p>
            <a:r>
              <a:rPr lang="es-CO" sz="3600" b="1" dirty="0"/>
              <a:t>TRONCAL</a:t>
            </a:r>
          </a:p>
        </p:txBody>
      </p:sp>
      <p:sp>
        <p:nvSpPr>
          <p:cNvPr id="12" name="CuadroTexto 11">
            <a:extLst>
              <a:ext uri="{FF2B5EF4-FFF2-40B4-BE49-F238E27FC236}">
                <a16:creationId xmlns:a16="http://schemas.microsoft.com/office/drawing/2014/main" id="{47B048CC-C9F1-4071-A5F7-D4BD10BA1185}"/>
              </a:ext>
            </a:extLst>
          </p:cNvPr>
          <p:cNvSpPr txBox="1"/>
          <p:nvPr/>
        </p:nvSpPr>
        <p:spPr>
          <a:xfrm>
            <a:off x="12306187" y="3282029"/>
            <a:ext cx="2103211" cy="646331"/>
          </a:xfrm>
          <a:prstGeom prst="rect">
            <a:avLst/>
          </a:prstGeom>
          <a:noFill/>
        </p:spPr>
        <p:txBody>
          <a:bodyPr wrap="square" rtlCol="0">
            <a:spAutoFit/>
          </a:bodyPr>
          <a:lstStyle/>
          <a:p>
            <a:r>
              <a:rPr lang="es-CO" sz="3600" b="1" dirty="0"/>
              <a:t>ARTERIAL</a:t>
            </a:r>
          </a:p>
        </p:txBody>
      </p:sp>
      <p:sp>
        <p:nvSpPr>
          <p:cNvPr id="8" name="CustomShape 1">
            <a:extLst>
              <a:ext uri="{FF2B5EF4-FFF2-40B4-BE49-F238E27FC236}">
                <a16:creationId xmlns:a16="http://schemas.microsoft.com/office/drawing/2014/main" id="{00000000-0008-0000-0600-000004000000}"/>
              </a:ext>
            </a:extLst>
          </p:cNvPr>
          <p:cNvSpPr/>
          <p:nvPr/>
        </p:nvSpPr>
        <p:spPr>
          <a:xfrm>
            <a:off x="10899775" y="17530763"/>
            <a:ext cx="215900" cy="258762"/>
          </a:xfrm>
          <a:prstGeom prst="rect">
            <a:avLst/>
          </a:prstGeom>
        </p:spPr>
        <p:txBody>
          <a:bodyPr wrap="none" lIns="90000" tIns="45000" rIns="90000" bIns="4500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00000"/>
              </a:lnSpc>
            </a:pPr>
            <a:r>
              <a:rPr lang="es-CO" sz="1100">
                <a:solidFill>
                  <a:srgbClr val="000000"/>
                </a:solidFill>
                <a:latin typeface="Calibri"/>
              </a:rPr>
              <a:t> </a:t>
            </a:r>
            <a:endParaRPr/>
          </a:p>
        </p:txBody>
      </p:sp>
      <p:sp>
        <p:nvSpPr>
          <p:cNvPr id="10" name="TextBox 4">
            <a:extLst>
              <a:ext uri="{FF2B5EF4-FFF2-40B4-BE49-F238E27FC236}">
                <a16:creationId xmlns:a16="http://schemas.microsoft.com/office/drawing/2014/main" id="{00000000-0008-0000-0600-000015000000}"/>
              </a:ext>
            </a:extLst>
          </p:cNvPr>
          <p:cNvSpPr txBox="1"/>
          <p:nvPr/>
        </p:nvSpPr>
        <p:spPr>
          <a:xfrm>
            <a:off x="9442450" y="17483138"/>
            <a:ext cx="4456113" cy="44608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sz="4400" b="1" dirty="0">
              <a:solidFill>
                <a:schemeClr val="tx1">
                  <a:lumMod val="65000"/>
                  <a:lumOff val="35000"/>
                </a:schemeClr>
              </a:solidFill>
              <a:latin typeface="Gill Sans MT" panose="020B0502020104020203" pitchFamily="34" charset="0"/>
            </a:endParaRPr>
          </a:p>
        </p:txBody>
      </p:sp>
      <p:sp>
        <p:nvSpPr>
          <p:cNvPr id="11" name="CustomShape 1">
            <a:extLst>
              <a:ext uri="{FF2B5EF4-FFF2-40B4-BE49-F238E27FC236}">
                <a16:creationId xmlns:a16="http://schemas.microsoft.com/office/drawing/2014/main" id="{96F8EBEE-D8D5-984C-B228-6BBBE72B8EE5}"/>
              </a:ext>
            </a:extLst>
          </p:cNvPr>
          <p:cNvSpPr/>
          <p:nvPr/>
        </p:nvSpPr>
        <p:spPr>
          <a:xfrm>
            <a:off x="8888413" y="18002250"/>
            <a:ext cx="8242300" cy="414338"/>
          </a:xfrm>
          <a:prstGeom prst="rect">
            <a:avLst/>
          </a:prstGeom>
        </p:spPr>
        <p:txBody>
          <a:bodyPr lIns="90000" tIns="45000" rIns="90000" bIns="4500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900">
                <a:solidFill>
                  <a:srgbClr val="808080"/>
                </a:solidFill>
                <a:latin typeface="Gill Sans MT"/>
              </a:rPr>
              <a:t>Fuente: Sistema de información geográfica –SIGIDU-. Diciembre 31 de 2020.</a:t>
            </a:r>
            <a:endParaRPr sz="1050"/>
          </a:p>
          <a:p>
            <a:r>
              <a:rPr lang="es-CO" sz="900">
                <a:solidFill>
                  <a:srgbClr val="808080"/>
                </a:solidFill>
                <a:latin typeface="Gill Sans MT"/>
              </a:rPr>
              <a:t>Las cifras presentadas en la gráfica pueden diferir de las fuentes originales de los datos por por efecto de redondeo.</a:t>
            </a:r>
            <a:endParaRPr sz="1050"/>
          </a:p>
        </p:txBody>
      </p:sp>
      <p:sp>
        <p:nvSpPr>
          <p:cNvPr id="13" name="CustomShape 1">
            <a:extLst>
              <a:ext uri="{FF2B5EF4-FFF2-40B4-BE49-F238E27FC236}">
                <a16:creationId xmlns:a16="http://schemas.microsoft.com/office/drawing/2014/main" id="{00000000-0008-0000-0600-000004000000}"/>
              </a:ext>
            </a:extLst>
          </p:cNvPr>
          <p:cNvSpPr/>
          <p:nvPr/>
        </p:nvSpPr>
        <p:spPr>
          <a:xfrm>
            <a:off x="10899775" y="17530763"/>
            <a:ext cx="215900" cy="258762"/>
          </a:xfrm>
          <a:prstGeom prst="rect">
            <a:avLst/>
          </a:prstGeom>
        </p:spPr>
        <p:txBody>
          <a:bodyPr wrap="none" lIns="90000" tIns="45000" rIns="90000" bIns="4500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00000"/>
              </a:lnSpc>
            </a:pPr>
            <a:r>
              <a:rPr lang="es-CO" sz="1100">
                <a:solidFill>
                  <a:srgbClr val="000000"/>
                </a:solidFill>
                <a:latin typeface="Calibri"/>
              </a:rPr>
              <a:t> </a:t>
            </a:r>
            <a:endParaRPr/>
          </a:p>
        </p:txBody>
      </p:sp>
      <p:sp>
        <p:nvSpPr>
          <p:cNvPr id="16" name="CustomShape 1">
            <a:extLst>
              <a:ext uri="{FF2B5EF4-FFF2-40B4-BE49-F238E27FC236}">
                <a16:creationId xmlns:a16="http://schemas.microsoft.com/office/drawing/2014/main" id="{96F8EBEE-D8D5-984C-B228-6BBBE72B8EE5}"/>
              </a:ext>
            </a:extLst>
          </p:cNvPr>
          <p:cNvSpPr/>
          <p:nvPr/>
        </p:nvSpPr>
        <p:spPr>
          <a:xfrm>
            <a:off x="8888413" y="18002250"/>
            <a:ext cx="8242300" cy="414338"/>
          </a:xfrm>
          <a:prstGeom prst="rect">
            <a:avLst/>
          </a:prstGeom>
        </p:spPr>
        <p:txBody>
          <a:bodyPr lIns="90000" tIns="45000" rIns="90000" bIns="4500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900">
                <a:solidFill>
                  <a:srgbClr val="808080"/>
                </a:solidFill>
                <a:latin typeface="Gill Sans MT"/>
              </a:rPr>
              <a:t>Fuente: Sistema de información geográfica –SIGIDU-. Diciembre 31 de 2020.</a:t>
            </a:r>
            <a:endParaRPr sz="1050"/>
          </a:p>
          <a:p>
            <a:r>
              <a:rPr lang="es-CO" sz="900">
                <a:solidFill>
                  <a:srgbClr val="808080"/>
                </a:solidFill>
                <a:latin typeface="Gill Sans MT"/>
              </a:rPr>
              <a:t>Las cifras presentadas en la gráfica pueden diferir de las fuentes originales de los datos por por efecto de redondeo.</a:t>
            </a:r>
            <a:endParaRPr sz="1050"/>
          </a:p>
        </p:txBody>
      </p:sp>
      <p:sp>
        <p:nvSpPr>
          <p:cNvPr id="17" name="CustomShape 1">
            <a:extLst>
              <a:ext uri="{FF2B5EF4-FFF2-40B4-BE49-F238E27FC236}">
                <a16:creationId xmlns:a16="http://schemas.microsoft.com/office/drawing/2014/main" id="{00000000-0008-0000-0500-000004000000}"/>
              </a:ext>
            </a:extLst>
          </p:cNvPr>
          <p:cNvSpPr/>
          <p:nvPr/>
        </p:nvSpPr>
        <p:spPr>
          <a:xfrm>
            <a:off x="11014021" y="17123734"/>
            <a:ext cx="147523" cy="464825"/>
          </a:xfrm>
          <a:prstGeom prst="rect">
            <a:avLst/>
          </a:prstGeom>
        </p:spPr>
        <p:txBody>
          <a:bodyPr wrap="none" lIns="90000" tIns="45000" rIns="90000" bIns="4500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00000"/>
              </a:lnSpc>
            </a:pPr>
            <a:r>
              <a:rPr lang="es-CO" sz="1100">
                <a:solidFill>
                  <a:srgbClr val="000000"/>
                </a:solidFill>
                <a:latin typeface="Calibri"/>
              </a:rPr>
              <a:t> </a:t>
            </a:r>
            <a:endParaRPr/>
          </a:p>
        </p:txBody>
      </p:sp>
      <p:pic>
        <p:nvPicPr>
          <p:cNvPr id="23" name="Imagen 22">
            <a:extLst>
              <a:ext uri="{FF2B5EF4-FFF2-40B4-BE49-F238E27FC236}">
                <a16:creationId xmlns:a16="http://schemas.microsoft.com/office/drawing/2014/main" id="{D6E58924-CE92-4628-B7AD-D757A63E7634}"/>
              </a:ext>
            </a:extLst>
          </p:cNvPr>
          <p:cNvPicPr>
            <a:picLocks noChangeAspect="1"/>
          </p:cNvPicPr>
          <p:nvPr/>
        </p:nvPicPr>
        <p:blipFill rotWithShape="1">
          <a:blip r:embed="rId3"/>
          <a:srcRect l="3142" t="34513" r="65340" b="21363"/>
          <a:stretch/>
        </p:blipFill>
        <p:spPr>
          <a:xfrm>
            <a:off x="3056615" y="5521014"/>
            <a:ext cx="7843159" cy="6176418"/>
          </a:xfrm>
          <a:prstGeom prst="rect">
            <a:avLst/>
          </a:prstGeom>
        </p:spPr>
      </p:pic>
      <p:pic>
        <p:nvPicPr>
          <p:cNvPr id="27" name="Imagen 26">
            <a:extLst>
              <a:ext uri="{FF2B5EF4-FFF2-40B4-BE49-F238E27FC236}">
                <a16:creationId xmlns:a16="http://schemas.microsoft.com/office/drawing/2014/main" id="{A0108C32-CE9E-4FB6-AC36-21473423CDCB}"/>
              </a:ext>
            </a:extLst>
          </p:cNvPr>
          <p:cNvPicPr>
            <a:picLocks noChangeAspect="1"/>
          </p:cNvPicPr>
          <p:nvPr/>
        </p:nvPicPr>
        <p:blipFill rotWithShape="1">
          <a:blip r:embed="rId4"/>
          <a:srcRect l="2945" t="37003" r="60094" b="15080"/>
          <a:stretch/>
        </p:blipFill>
        <p:spPr>
          <a:xfrm>
            <a:off x="11670506" y="5504696"/>
            <a:ext cx="8492176" cy="6192735"/>
          </a:xfrm>
          <a:prstGeom prst="rect">
            <a:avLst/>
          </a:prstGeom>
        </p:spPr>
      </p:pic>
    </p:spTree>
    <p:extLst>
      <p:ext uri="{BB962C8B-B14F-4D97-AF65-F5344CB8AC3E}">
        <p14:creationId xmlns:p14="http://schemas.microsoft.com/office/powerpoint/2010/main" val="2508477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60675" y="577682"/>
            <a:ext cx="18546082" cy="1742122"/>
          </a:xfrm>
        </p:spPr>
        <p:txBody>
          <a:bodyPr>
            <a:normAutofit/>
          </a:bodyPr>
          <a:lstStyle/>
          <a:p>
            <a:r>
              <a:rPr lang="es-CO" sz="5400" dirty="0"/>
              <a:t>ESTADO POR TIPO DE MALLA VIAL - LOCALIDAD RAFAEL URIBE </a:t>
            </a:r>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1</a:t>
            </a:r>
          </a:p>
        </p:txBody>
      </p:sp>
      <p:sp>
        <p:nvSpPr>
          <p:cNvPr id="4" name="CuadroTexto 3">
            <a:extLst>
              <a:ext uri="{FF2B5EF4-FFF2-40B4-BE49-F238E27FC236}">
                <a16:creationId xmlns:a16="http://schemas.microsoft.com/office/drawing/2014/main" id="{23ABE1E4-DA5F-4076-9854-7F3D5024F0B2}"/>
              </a:ext>
            </a:extLst>
          </p:cNvPr>
          <p:cNvSpPr txBox="1"/>
          <p:nvPr/>
        </p:nvSpPr>
        <p:spPr>
          <a:xfrm>
            <a:off x="2860674" y="3265714"/>
            <a:ext cx="3540126" cy="646331"/>
          </a:xfrm>
          <a:prstGeom prst="rect">
            <a:avLst/>
          </a:prstGeom>
          <a:noFill/>
        </p:spPr>
        <p:txBody>
          <a:bodyPr wrap="square" rtlCol="0">
            <a:spAutoFit/>
          </a:bodyPr>
          <a:lstStyle/>
          <a:p>
            <a:r>
              <a:rPr lang="es-CO" sz="3600" b="1" dirty="0"/>
              <a:t>INTERMEDIA</a:t>
            </a:r>
          </a:p>
        </p:txBody>
      </p:sp>
      <p:sp>
        <p:nvSpPr>
          <p:cNvPr id="12" name="CuadroTexto 11">
            <a:extLst>
              <a:ext uri="{FF2B5EF4-FFF2-40B4-BE49-F238E27FC236}">
                <a16:creationId xmlns:a16="http://schemas.microsoft.com/office/drawing/2014/main" id="{47B048CC-C9F1-4071-A5F7-D4BD10BA1185}"/>
              </a:ext>
            </a:extLst>
          </p:cNvPr>
          <p:cNvSpPr txBox="1"/>
          <p:nvPr/>
        </p:nvSpPr>
        <p:spPr>
          <a:xfrm>
            <a:off x="12663260" y="3265714"/>
            <a:ext cx="2103211" cy="646331"/>
          </a:xfrm>
          <a:prstGeom prst="rect">
            <a:avLst/>
          </a:prstGeom>
          <a:noFill/>
        </p:spPr>
        <p:txBody>
          <a:bodyPr wrap="square" rtlCol="0">
            <a:spAutoFit/>
          </a:bodyPr>
          <a:lstStyle/>
          <a:p>
            <a:r>
              <a:rPr lang="es-CO" sz="3600" b="1" dirty="0"/>
              <a:t>LOCAL</a:t>
            </a:r>
          </a:p>
        </p:txBody>
      </p:sp>
      <p:sp>
        <p:nvSpPr>
          <p:cNvPr id="8" name="CuadroTexto 7">
            <a:extLst>
              <a:ext uri="{FF2B5EF4-FFF2-40B4-BE49-F238E27FC236}">
                <a16:creationId xmlns:a16="http://schemas.microsoft.com/office/drawing/2014/main" id="{5886BFD1-BCC2-405A-89EC-FDBA07F105C9}"/>
              </a:ext>
            </a:extLst>
          </p:cNvPr>
          <p:cNvSpPr txBox="1"/>
          <p:nvPr/>
        </p:nvSpPr>
        <p:spPr>
          <a:xfrm flipV="1">
            <a:off x="12824459" y="4213677"/>
            <a:ext cx="5469255" cy="369332"/>
          </a:xfrm>
          <a:prstGeom prst="rect">
            <a:avLst/>
          </a:prstGeom>
          <a:noFill/>
        </p:spPr>
        <p:txBody>
          <a:bodyPr wrap="square">
            <a:spAutoFit/>
          </a:bodyPr>
          <a:lstStyle/>
          <a:p>
            <a:r>
              <a:rPr lang="es-CO" sz="1100" b="1" i="0" u="none" strike="noStrike" dirty="0">
                <a:solidFill>
                  <a:srgbClr val="FFFFFF"/>
                </a:solidFill>
                <a:effectLst/>
                <a:latin typeface="Gill Sans MT" panose="020B0502020104020203" pitchFamily="34" charset="0"/>
              </a:rPr>
              <a:t>TOTAL                  Km-Carril</a:t>
            </a:r>
            <a:r>
              <a:rPr lang="es-CO" dirty="0"/>
              <a:t> </a:t>
            </a:r>
          </a:p>
        </p:txBody>
      </p:sp>
      <p:sp>
        <p:nvSpPr>
          <p:cNvPr id="14" name="CustomShape 1">
            <a:extLst>
              <a:ext uri="{FF2B5EF4-FFF2-40B4-BE49-F238E27FC236}">
                <a16:creationId xmlns:a16="http://schemas.microsoft.com/office/drawing/2014/main" id="{00000000-0008-0000-0400-000004000000}"/>
              </a:ext>
            </a:extLst>
          </p:cNvPr>
          <p:cNvSpPr/>
          <p:nvPr/>
        </p:nvSpPr>
        <p:spPr>
          <a:xfrm>
            <a:off x="11265851" y="17948275"/>
            <a:ext cx="214603" cy="258763"/>
          </a:xfrm>
          <a:prstGeom prst="rect">
            <a:avLst/>
          </a:prstGeom>
        </p:spPr>
        <p:txBody>
          <a:bodyPr wrap="none" lIns="90000" tIns="45000" rIns="90000" bIns="4500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00000"/>
              </a:lnSpc>
            </a:pPr>
            <a:r>
              <a:rPr lang="es-CO" sz="1100">
                <a:solidFill>
                  <a:srgbClr val="000000"/>
                </a:solidFill>
                <a:latin typeface="Calibri"/>
              </a:rPr>
              <a:t> </a:t>
            </a:r>
            <a:endParaRPr/>
          </a:p>
        </p:txBody>
      </p:sp>
      <p:sp>
        <p:nvSpPr>
          <p:cNvPr id="15" name="TextBox 25">
            <a:extLst>
              <a:ext uri="{FF2B5EF4-FFF2-40B4-BE49-F238E27FC236}">
                <a16:creationId xmlns:a16="http://schemas.microsoft.com/office/drawing/2014/main" id="{00000000-0008-0000-0400-000013000000}"/>
              </a:ext>
            </a:extLst>
          </p:cNvPr>
          <p:cNvSpPr txBox="1"/>
          <p:nvPr/>
        </p:nvSpPr>
        <p:spPr>
          <a:xfrm>
            <a:off x="4850639" y="17733963"/>
            <a:ext cx="6051197" cy="33178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fld id="{689AEA4E-EB70-4B35-817C-519A2825F76F}" type="TxLink">
              <a:rPr lang="en-US" sz="2000" b="1" i="0" u="none" strike="noStrike">
                <a:solidFill>
                  <a:schemeClr val="tx1">
                    <a:lumMod val="65000"/>
                    <a:lumOff val="35000"/>
                  </a:schemeClr>
                </a:solidFill>
                <a:latin typeface="Gill Sans MT" panose="020B0502020104020203" pitchFamily="34" charset="0"/>
                <a:cs typeface="Calibri"/>
              </a:rPr>
              <a:pPr algn="ctr"/>
              <a:t>18  Rafael Uribe Uribe</a:t>
            </a:fld>
            <a:endParaRPr lang="en-US" sz="2000" b="1">
              <a:solidFill>
                <a:schemeClr val="tx1">
                  <a:lumMod val="65000"/>
                  <a:lumOff val="35000"/>
                </a:schemeClr>
              </a:solidFill>
              <a:latin typeface="Gill Sans MT" panose="020B0502020104020203" pitchFamily="34" charset="0"/>
            </a:endParaRPr>
          </a:p>
        </p:txBody>
      </p:sp>
      <p:sp>
        <p:nvSpPr>
          <p:cNvPr id="20" name="CuadroTexto 19">
            <a:extLst>
              <a:ext uri="{FF2B5EF4-FFF2-40B4-BE49-F238E27FC236}">
                <a16:creationId xmlns:a16="http://schemas.microsoft.com/office/drawing/2014/main" id="{9ED98AFC-589D-46DD-AF2E-AD6153E316A5}"/>
              </a:ext>
            </a:extLst>
          </p:cNvPr>
          <p:cNvSpPr txBox="1"/>
          <p:nvPr/>
        </p:nvSpPr>
        <p:spPr>
          <a:xfrm>
            <a:off x="12663260" y="5154435"/>
            <a:ext cx="8047900" cy="1092607"/>
          </a:xfrm>
          <a:prstGeom prst="rect">
            <a:avLst/>
          </a:prstGeom>
          <a:noFill/>
        </p:spPr>
        <p:txBody>
          <a:bodyPr wrap="square">
            <a:spAutoFit/>
          </a:bodyPr>
          <a:lstStyle/>
          <a:p>
            <a:r>
              <a:rPr lang="es-CO" sz="1100" b="1" i="0" u="none" strike="noStrike" dirty="0">
                <a:solidFill>
                  <a:srgbClr val="FFFFFF"/>
                </a:solidFill>
                <a:effectLst/>
                <a:latin typeface="Gill Sans MT" panose="020B0502020104020203" pitchFamily="34" charset="0"/>
              </a:rPr>
              <a:t>BUENO</a:t>
            </a:r>
            <a:br>
              <a:rPr lang="es-CO" sz="1100" b="1" i="0" u="none" strike="noStrike" dirty="0">
                <a:solidFill>
                  <a:srgbClr val="FFFFFF"/>
                </a:solidFill>
                <a:effectLst/>
                <a:latin typeface="Gill Sans MT" panose="020B0502020104020203" pitchFamily="34" charset="0"/>
              </a:rPr>
            </a:br>
            <a:r>
              <a:rPr lang="es-CO" sz="1100" b="1" i="0" u="none" strike="noStrike" dirty="0">
                <a:solidFill>
                  <a:srgbClr val="FFFFFF"/>
                </a:solidFill>
                <a:effectLst/>
                <a:latin typeface="Gill Sans MT" panose="020B0502020104020203" pitchFamily="34" charset="0"/>
              </a:rPr>
              <a:t> Km-carril</a:t>
            </a:r>
            <a:r>
              <a:rPr lang="es-CO" dirty="0"/>
              <a:t> </a:t>
            </a:r>
            <a:r>
              <a:rPr lang="es-CO" sz="1100" b="1" i="0" u="none" strike="noStrike" dirty="0">
                <a:solidFill>
                  <a:srgbClr val="FFFFFF"/>
                </a:solidFill>
                <a:effectLst/>
                <a:latin typeface="Gill Sans MT" panose="020B0502020104020203" pitchFamily="34" charset="0"/>
              </a:rPr>
              <a:t>REGULAR</a:t>
            </a:r>
            <a:br>
              <a:rPr lang="es-CO" sz="1100" b="1" i="0" u="none" strike="noStrike" dirty="0">
                <a:solidFill>
                  <a:srgbClr val="FFFFFF"/>
                </a:solidFill>
                <a:effectLst/>
                <a:latin typeface="Gill Sans MT" panose="020B0502020104020203" pitchFamily="34" charset="0"/>
              </a:rPr>
            </a:br>
            <a:r>
              <a:rPr lang="es-CO" sz="1100" b="1" i="0" u="none" strike="noStrike" dirty="0">
                <a:solidFill>
                  <a:srgbClr val="FFFFFF"/>
                </a:solidFill>
                <a:effectLst/>
                <a:latin typeface="Gill Sans MT" panose="020B0502020104020203" pitchFamily="34" charset="0"/>
              </a:rPr>
              <a:t> Km-carril</a:t>
            </a:r>
            <a:r>
              <a:rPr lang="es-CO" dirty="0"/>
              <a:t> </a:t>
            </a:r>
            <a:r>
              <a:rPr lang="es-CO" sz="1100" b="1" i="0" u="none" strike="noStrike" dirty="0">
                <a:solidFill>
                  <a:srgbClr val="FFFFFF"/>
                </a:solidFill>
                <a:effectLst/>
                <a:latin typeface="Gill Sans MT" panose="020B0502020104020203" pitchFamily="34" charset="0"/>
              </a:rPr>
              <a:t>MALO</a:t>
            </a:r>
            <a:br>
              <a:rPr lang="es-CO" sz="1100" b="1" i="0" u="none" strike="noStrike" dirty="0">
                <a:solidFill>
                  <a:srgbClr val="FFFFFF"/>
                </a:solidFill>
                <a:effectLst/>
                <a:latin typeface="Gill Sans MT" panose="020B0502020104020203" pitchFamily="34" charset="0"/>
              </a:rPr>
            </a:br>
            <a:r>
              <a:rPr lang="es-CO" sz="1100" b="1" i="0" u="none" strike="noStrike" dirty="0">
                <a:solidFill>
                  <a:srgbClr val="FFFFFF"/>
                </a:solidFill>
                <a:effectLst/>
                <a:latin typeface="Gill Sans MT" panose="020B0502020104020203" pitchFamily="34" charset="0"/>
              </a:rPr>
              <a:t> Km-carril</a:t>
            </a:r>
            <a:r>
              <a:rPr lang="es-CO" dirty="0"/>
              <a:t> </a:t>
            </a:r>
            <a:r>
              <a:rPr lang="es-CO" sz="1100" b="1" i="0" u="none" strike="noStrike" dirty="0">
                <a:solidFill>
                  <a:srgbClr val="FFFFFF"/>
                </a:solidFill>
                <a:effectLst/>
                <a:latin typeface="Gill Sans MT" panose="020B0502020104020203" pitchFamily="34" charset="0"/>
              </a:rPr>
              <a:t>TOTAL                Km-Carril</a:t>
            </a:r>
            <a:r>
              <a:rPr lang="es-CO" dirty="0"/>
              <a:t> </a:t>
            </a:r>
          </a:p>
        </p:txBody>
      </p:sp>
      <p:pic>
        <p:nvPicPr>
          <p:cNvPr id="5" name="Imagen 4">
            <a:extLst>
              <a:ext uri="{FF2B5EF4-FFF2-40B4-BE49-F238E27FC236}">
                <a16:creationId xmlns:a16="http://schemas.microsoft.com/office/drawing/2014/main" id="{B318150E-2198-4D79-AD7A-13183F201A41}"/>
              </a:ext>
            </a:extLst>
          </p:cNvPr>
          <p:cNvPicPr>
            <a:picLocks noChangeAspect="1"/>
          </p:cNvPicPr>
          <p:nvPr/>
        </p:nvPicPr>
        <p:blipFill rotWithShape="1">
          <a:blip r:embed="rId3"/>
          <a:srcRect l="3411" t="39773" r="60358" b="10349"/>
          <a:stretch/>
        </p:blipFill>
        <p:spPr>
          <a:xfrm>
            <a:off x="2481556" y="4884642"/>
            <a:ext cx="8047900" cy="6232130"/>
          </a:xfrm>
          <a:prstGeom prst="rect">
            <a:avLst/>
          </a:prstGeom>
        </p:spPr>
      </p:pic>
      <p:pic>
        <p:nvPicPr>
          <p:cNvPr id="11" name="Imagen 10">
            <a:extLst>
              <a:ext uri="{FF2B5EF4-FFF2-40B4-BE49-F238E27FC236}">
                <a16:creationId xmlns:a16="http://schemas.microsoft.com/office/drawing/2014/main" id="{42F01573-25C1-49DC-B28C-47490C3603A2}"/>
              </a:ext>
            </a:extLst>
          </p:cNvPr>
          <p:cNvPicPr>
            <a:picLocks noChangeAspect="1"/>
          </p:cNvPicPr>
          <p:nvPr/>
        </p:nvPicPr>
        <p:blipFill rotWithShape="1">
          <a:blip r:embed="rId4"/>
          <a:srcRect l="47287" t="33440" r="12342" b="15080"/>
          <a:stretch/>
        </p:blipFill>
        <p:spPr>
          <a:xfrm>
            <a:off x="11867618" y="6127437"/>
            <a:ext cx="7382936" cy="5295852"/>
          </a:xfrm>
          <a:prstGeom prst="rect">
            <a:avLst/>
          </a:prstGeom>
        </p:spPr>
      </p:pic>
      <p:pic>
        <p:nvPicPr>
          <p:cNvPr id="18" name="Imagen 17">
            <a:extLst>
              <a:ext uri="{FF2B5EF4-FFF2-40B4-BE49-F238E27FC236}">
                <a16:creationId xmlns:a16="http://schemas.microsoft.com/office/drawing/2014/main" id="{F42A57B9-12FB-43CD-A7CA-F4E313D51243}"/>
              </a:ext>
            </a:extLst>
          </p:cNvPr>
          <p:cNvPicPr>
            <a:picLocks noChangeAspect="1"/>
          </p:cNvPicPr>
          <p:nvPr/>
        </p:nvPicPr>
        <p:blipFill rotWithShape="1">
          <a:blip r:embed="rId4"/>
          <a:srcRect l="3412" t="56275" r="64554" b="29782"/>
          <a:stretch/>
        </p:blipFill>
        <p:spPr>
          <a:xfrm>
            <a:off x="12489272" y="3912045"/>
            <a:ext cx="7390956" cy="1809632"/>
          </a:xfrm>
          <a:prstGeom prst="rect">
            <a:avLst/>
          </a:prstGeom>
        </p:spPr>
      </p:pic>
    </p:spTree>
    <p:extLst>
      <p:ext uri="{BB962C8B-B14F-4D97-AF65-F5344CB8AC3E}">
        <p14:creationId xmlns:p14="http://schemas.microsoft.com/office/powerpoint/2010/main" val="71035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dirty="0"/>
              <a:t> Proyectos en ejecución en la localidad:</a:t>
            </a:r>
            <a:endParaRPr lang="es-CO" dirty="0"/>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s-CO"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Marcador de texto 5">
            <a:extLst>
              <a:ext uri="{FF2B5EF4-FFF2-40B4-BE49-F238E27FC236}">
                <a16:creationId xmlns:a16="http://schemas.microsoft.com/office/drawing/2014/main" id="{EAE72AF0-FC82-42D1-8045-532CE4CC8637}"/>
              </a:ext>
            </a:extLst>
          </p:cNvPr>
          <p:cNvSpPr>
            <a:spLocks noGrp="1"/>
          </p:cNvSpPr>
          <p:nvPr>
            <p:ph type="body" sz="quarter" idx="10"/>
          </p:nvPr>
        </p:nvSpPr>
        <p:spPr>
          <a:xfrm>
            <a:off x="2860675" y="2253753"/>
            <a:ext cx="14836878" cy="1339901"/>
          </a:xfrm>
        </p:spPr>
        <p:txBody>
          <a:bodyPr>
            <a:normAutofit/>
          </a:bodyPr>
          <a:lstStyle/>
          <a:p>
            <a:pPr algn="ctr"/>
            <a:r>
              <a:rPr lang="es-MX" dirty="0"/>
              <a:t>CONSTRUCCIÓN  DE LA EXTENSIÓN TRONCAL CARACAS TRAMO 1 Y OBRAS COMPLEMENTARIAS EN LA CIUDAD DE BOGOTÁ, D.C.</a:t>
            </a:r>
            <a:endParaRPr lang="es-CO" dirty="0"/>
          </a:p>
        </p:txBody>
      </p:sp>
      <p:sp>
        <p:nvSpPr>
          <p:cNvPr id="12" name="Marcador de texto 3">
            <a:extLst>
              <a:ext uri="{FF2B5EF4-FFF2-40B4-BE49-F238E27FC236}">
                <a16:creationId xmlns:a16="http://schemas.microsoft.com/office/drawing/2014/main" id="{E6125367-1FDC-4FEB-A4E8-612E7D04C048}"/>
              </a:ext>
            </a:extLst>
          </p:cNvPr>
          <p:cNvSpPr txBox="1">
            <a:spLocks/>
          </p:cNvSpPr>
          <p:nvPr/>
        </p:nvSpPr>
        <p:spPr>
          <a:xfrm>
            <a:off x="14885456" y="4046799"/>
            <a:ext cx="8166839" cy="6639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En este sector la mayoría de ciudadanos se mueve en transporte público, por eso: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La ampliación de la malla vial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Construcción de </a:t>
            </a:r>
            <a:r>
              <a:rPr kumimoji="0" lang="es-ES" sz="4000" b="0" i="0" u="none" strike="noStrike" kern="1200" cap="none" spc="0" normalizeH="0" baseline="0" noProof="0">
                <a:ln>
                  <a:noFill/>
                </a:ln>
                <a:solidFill>
                  <a:prstClr val="black"/>
                </a:solidFill>
                <a:effectLst/>
                <a:uLnTx/>
                <a:uFillTx/>
                <a:latin typeface="Calibri" panose="020F0502020204030204"/>
                <a:ea typeface="+mn-ea"/>
                <a:cs typeface="+mn-cs"/>
              </a:rPr>
              <a:t>ciclorutas</a:t>
            </a:r>
            <a:endPar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D5C5BF07-661C-471E-A04D-4866D9FB2793}"/>
              </a:ext>
            </a:extLst>
          </p:cNvPr>
          <p:cNvSpPr txBox="1"/>
          <p:nvPr/>
        </p:nvSpPr>
        <p:spPr>
          <a:xfrm>
            <a:off x="2759387" y="11139081"/>
            <a:ext cx="912781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PROPUESTA MUSEO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Fuente: https://septimaverde.gov.co/</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5186EFC6-CF16-7A44-B0CF-48E8CADE6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674" y="4046799"/>
            <a:ext cx="11815411" cy="6639137"/>
          </a:xfrm>
          <a:prstGeom prst="rect">
            <a:avLst/>
          </a:prstGeom>
        </p:spPr>
      </p:pic>
    </p:spTree>
    <p:extLst>
      <p:ext uri="{BB962C8B-B14F-4D97-AF65-F5344CB8AC3E}">
        <p14:creationId xmlns:p14="http://schemas.microsoft.com/office/powerpoint/2010/main" val="2378237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6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6" name="Título 2">
            <a:extLst>
              <a:ext uri="{FF2B5EF4-FFF2-40B4-BE49-F238E27FC236}">
                <a16:creationId xmlns:a16="http://schemas.microsoft.com/office/drawing/2014/main" id="{92968199-056F-5247-8914-6F1657A23D07}"/>
              </a:ext>
            </a:extLst>
          </p:cNvPr>
          <p:cNvSpPr>
            <a:spLocks noGrp="1"/>
          </p:cNvSpPr>
          <p:nvPr>
            <p:ph type="title"/>
          </p:nvPr>
        </p:nvSpPr>
        <p:spPr>
          <a:xfrm>
            <a:off x="2860675" y="870449"/>
            <a:ext cx="14836878" cy="1237752"/>
          </a:xfrm>
        </p:spPr>
        <p:txBody>
          <a:bodyPr>
            <a:normAutofit/>
          </a:bodyPr>
          <a:lstStyle/>
          <a:p>
            <a:r>
              <a:rPr lang="es-CO" sz="4800" dirty="0"/>
              <a:t>GENERALIDADES DEL PROYECTO Y ESTADO ACTUAL</a:t>
            </a:r>
          </a:p>
        </p:txBody>
      </p:sp>
      <p:sp>
        <p:nvSpPr>
          <p:cNvPr id="8" name="Marcador de contenido 6">
            <a:extLst>
              <a:ext uri="{FF2B5EF4-FFF2-40B4-BE49-F238E27FC236}">
                <a16:creationId xmlns:a16="http://schemas.microsoft.com/office/drawing/2014/main" id="{F31034E1-C4D4-9043-BC18-7058D4141E49}"/>
              </a:ext>
            </a:extLst>
          </p:cNvPr>
          <p:cNvSpPr txBox="1">
            <a:spLocks/>
          </p:cNvSpPr>
          <p:nvPr/>
        </p:nvSpPr>
        <p:spPr>
          <a:xfrm>
            <a:off x="2879794" y="2626954"/>
            <a:ext cx="7399320" cy="872942"/>
          </a:xfrm>
          <a:prstGeom prst="rect">
            <a:avLst/>
          </a:prstGeom>
        </p:spPr>
        <p:txBody>
          <a:bodyPr vert="horz" lIns="91440" tIns="45720" rIns="91440" bIns="45720" rtlCol="0">
            <a:noAutofit/>
          </a:bodyPr>
          <a:lstStyle>
            <a:lvl1pPr marL="457177" indent="-457177" algn="l" defTabSz="1828709" rtl="0" eaLnBrk="1" latinLnBrk="0" hangingPunct="1">
              <a:lnSpc>
                <a:spcPct val="90000"/>
              </a:lnSpc>
              <a:spcBef>
                <a:spcPts val="2000"/>
              </a:spcBef>
              <a:buFont typeface="Arial" panose="020B0604020202020204" pitchFamily="34" charset="0"/>
              <a:buChar char="•"/>
              <a:defRPr sz="4800" kern="1200">
                <a:solidFill>
                  <a:schemeClr val="tx1">
                    <a:lumMod val="75000"/>
                    <a:lumOff val="25000"/>
                  </a:schemeClr>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84356"/>
                </a:solidFill>
                <a:effectLst>
                  <a:outerShdw blurRad="38100" dist="38100" dir="2700000" algn="tl">
                    <a:srgbClr val="000000">
                      <a:alpha val="43137"/>
                    </a:srgbClr>
                  </a:outerShdw>
                </a:effectLst>
                <a:uLnTx/>
                <a:uFillTx/>
                <a:latin typeface="Calibri Light" panose="020F0302020204030204"/>
                <a:ea typeface="+mn-ea"/>
                <a:cs typeface="+mn-cs"/>
              </a:rPr>
              <a:t>CONTRATO INTERVENTORIA</a:t>
            </a:r>
          </a:p>
        </p:txBody>
      </p:sp>
      <p:pic>
        <p:nvPicPr>
          <p:cNvPr id="3" name="Imagen 2" descr="Tabla&#10;&#10;Descripción generada automáticamente">
            <a:extLst>
              <a:ext uri="{FF2B5EF4-FFF2-40B4-BE49-F238E27FC236}">
                <a16:creationId xmlns:a16="http://schemas.microsoft.com/office/drawing/2014/main" id="{B481AB49-F912-4244-84F7-DCA9261640F8}"/>
              </a:ext>
            </a:extLst>
          </p:cNvPr>
          <p:cNvPicPr>
            <a:picLocks noChangeAspect="1"/>
          </p:cNvPicPr>
          <p:nvPr/>
        </p:nvPicPr>
        <p:blipFill>
          <a:blip r:embed="rId3"/>
          <a:stretch>
            <a:fillRect/>
          </a:stretch>
        </p:blipFill>
        <p:spPr>
          <a:xfrm>
            <a:off x="2860675" y="3499896"/>
            <a:ext cx="18749498" cy="6264590"/>
          </a:xfrm>
          <a:prstGeom prst="rect">
            <a:avLst/>
          </a:prstGeom>
        </p:spPr>
      </p:pic>
    </p:spTree>
    <p:extLst>
      <p:ext uri="{BB962C8B-B14F-4D97-AF65-F5344CB8AC3E}">
        <p14:creationId xmlns:p14="http://schemas.microsoft.com/office/powerpoint/2010/main" val="427934082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2582</TotalTime>
  <Words>1864</Words>
  <Application>Microsoft Office PowerPoint</Application>
  <PresentationFormat>Personalizado</PresentationFormat>
  <Paragraphs>716</Paragraphs>
  <Slides>22</Slides>
  <Notes>19</Notes>
  <HiddenSlides>0</HiddenSlides>
  <MMClips>0</MMClips>
  <ScaleCrop>false</ScaleCrop>
  <HeadingPairs>
    <vt:vector size="6" baseType="variant">
      <vt:variant>
        <vt:lpstr>Fuentes usadas</vt:lpstr>
      </vt:variant>
      <vt:variant>
        <vt:i4>5</vt:i4>
      </vt:variant>
      <vt:variant>
        <vt:lpstr>Tema</vt:lpstr>
      </vt:variant>
      <vt:variant>
        <vt:i4>4</vt:i4>
      </vt:variant>
      <vt:variant>
        <vt:lpstr>Títulos de diapositiva</vt:lpstr>
      </vt:variant>
      <vt:variant>
        <vt:i4>22</vt:i4>
      </vt:variant>
    </vt:vector>
  </HeadingPairs>
  <TitlesOfParts>
    <vt:vector size="31" baseType="lpstr">
      <vt:lpstr>Arial</vt:lpstr>
      <vt:lpstr>Calibri</vt:lpstr>
      <vt:lpstr>Calibri Light</vt:lpstr>
      <vt:lpstr>Gill Sans MT</vt:lpstr>
      <vt:lpstr>Wingdings</vt:lpstr>
      <vt:lpstr>Tema de Office</vt:lpstr>
      <vt:lpstr>Diseño personalizado</vt:lpstr>
      <vt:lpstr>1_Diseño personalizado</vt:lpstr>
      <vt:lpstr>2_Diseño personalizado</vt:lpstr>
      <vt:lpstr>Secretaría Distrital de Movilidad  Localidad de Usme  </vt:lpstr>
      <vt:lpstr>Instituto de desarrollo Urbano IDU </vt:lpstr>
      <vt:lpstr>TEMARIO Y AGENDA </vt:lpstr>
      <vt:lpstr>Estado de la Malla vial de la Localidad </vt:lpstr>
      <vt:lpstr>EXTENSIÓN Y ESTADO DE LA MALLA VIAL LOCALIDAD RAFAEL URIBE</vt:lpstr>
      <vt:lpstr>ESTADO POR TIPO DE MALLA VIAL – LOCALIDAD RAFAEL URIBE </vt:lpstr>
      <vt:lpstr>ESTADO POR TIPO DE MALLA VIAL - LOCALIDAD RAFAEL URIBE </vt:lpstr>
      <vt:lpstr> Proyectos en ejecución en la localidad:</vt:lpstr>
      <vt:lpstr>GENERALIDADES DEL PROYECTO Y ESTADO ACTUAL</vt:lpstr>
      <vt:lpstr>GENERALIDADES DEL PROYECTO Y ESTADO ACTUAL</vt:lpstr>
      <vt:lpstr>Presentación de PowerPoint</vt:lpstr>
      <vt:lpstr>Presentación de PowerPoint</vt:lpstr>
      <vt:lpstr>Estado y Antecedentes</vt:lpstr>
      <vt:lpstr>Contratos de mantenimiento y rehabilitación</vt:lpstr>
      <vt:lpstr>Contratos de mantenimiento y rehabilitación </vt:lpstr>
      <vt:lpstr>Presentación de PowerPoint</vt:lpstr>
      <vt:lpstr>Gestión Territorial</vt:lpstr>
      <vt:lpstr>Canales de atención al ciudadano dispuestos por el IDU</vt:lpstr>
      <vt:lpstr>CONSULTA INFORMACIÓN</vt:lpstr>
      <vt:lpstr>Video de la estrategia “OBRA POR TU LUGAR”</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silvia carolina lopez sanchez</dc:creator>
  <cp:lastModifiedBy>Carolina Vargas</cp:lastModifiedBy>
  <cp:revision>58</cp:revision>
  <dcterms:created xsi:type="dcterms:W3CDTF">2020-08-19T17:52:35Z</dcterms:created>
  <dcterms:modified xsi:type="dcterms:W3CDTF">2021-09-15T17:31:53Z</dcterms:modified>
</cp:coreProperties>
</file>