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4"/>
  </p:notesMasterIdLst>
  <p:sldIdLst>
    <p:sldId id="256" r:id="rId5"/>
    <p:sldId id="348" r:id="rId6"/>
    <p:sldId id="1408" r:id="rId7"/>
    <p:sldId id="1321" r:id="rId8"/>
    <p:sldId id="1424" r:id="rId9"/>
    <p:sldId id="1409" r:id="rId10"/>
    <p:sldId id="1411" r:id="rId11"/>
    <p:sldId id="1428" r:id="rId12"/>
    <p:sldId id="1413" r:id="rId13"/>
    <p:sldId id="1414" r:id="rId14"/>
    <p:sldId id="1412" r:id="rId15"/>
    <p:sldId id="1410" r:id="rId16"/>
    <p:sldId id="1416" r:id="rId17"/>
    <p:sldId id="1417" r:id="rId18"/>
    <p:sldId id="1418" r:id="rId19"/>
    <p:sldId id="1427" r:id="rId20"/>
    <p:sldId id="1425" r:id="rId21"/>
    <p:sldId id="1426" r:id="rId22"/>
    <p:sldId id="1423" r:id="rId23"/>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3D"/>
    <a:srgbClr val="0000FF"/>
    <a:srgbClr val="B8D101"/>
    <a:srgbClr val="92D050"/>
    <a:srgbClr val="184479"/>
    <a:srgbClr val="F39C40"/>
    <a:srgbClr val="FF7C80"/>
    <a:srgbClr val="173557"/>
    <a:srgbClr val="808D28"/>
    <a:srgbClr val="F39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477" autoAdjust="0"/>
  </p:normalViewPr>
  <p:slideViewPr>
    <p:cSldViewPr>
      <p:cViewPr varScale="1">
        <p:scale>
          <a:sx n="72" d="100"/>
          <a:sy n="72" d="100"/>
        </p:scale>
        <p:origin x="1584" y="60"/>
      </p:cViewPr>
      <p:guideLst>
        <p:guide orient="horz" pos="3056"/>
        <p:guide pos="5412"/>
      </p:guideLst>
    </p:cSldViewPr>
  </p:slideViewPr>
  <p:outlineViewPr>
    <p:cViewPr>
      <p:scale>
        <a:sx n="33" d="100"/>
        <a:sy n="33" d="100"/>
      </p:scale>
      <p:origin x="0" y="0"/>
    </p:cViewPr>
  </p:outlineViewPr>
  <p:notesTextViewPr>
    <p:cViewPr>
      <p:scale>
        <a:sx n="70" d="100"/>
        <a:sy n="70" d="100"/>
      </p:scale>
      <p:origin x="0" y="0"/>
    </p:cViewPr>
  </p:notesTextViewPr>
  <p:sorterViewPr>
    <p:cViewPr>
      <p:scale>
        <a:sx n="33" d="100"/>
        <a:sy n="33"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15/12/2022</a:t>
            </a:fld>
            <a:endParaRPr lang="es-CO"/>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8D5E625-1D29-44F1-AA62-40B94A4CB29C}" type="slidenum">
              <a:rPr lang="en-US" smtClean="0"/>
              <a:t>1</a:t>
            </a:fld>
            <a:endParaRPr lang="en-US" dirty="0"/>
          </a:p>
        </p:txBody>
      </p:sp>
    </p:spTree>
    <p:extLst>
      <p:ext uri="{BB962C8B-B14F-4D97-AF65-F5344CB8AC3E}">
        <p14:creationId xmlns:p14="http://schemas.microsoft.com/office/powerpoint/2010/main" val="41217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9</a:t>
            </a:fld>
            <a:endParaRPr lang="es-CO"/>
          </a:p>
        </p:txBody>
      </p:sp>
    </p:spTree>
    <p:extLst>
      <p:ext uri="{BB962C8B-B14F-4D97-AF65-F5344CB8AC3E}">
        <p14:creationId xmlns:p14="http://schemas.microsoft.com/office/powerpoint/2010/main" val="273605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11</a:t>
            </a:fld>
            <a:endParaRPr lang="es-CO"/>
          </a:p>
        </p:txBody>
      </p:sp>
    </p:spTree>
    <p:extLst>
      <p:ext uri="{BB962C8B-B14F-4D97-AF65-F5344CB8AC3E}">
        <p14:creationId xmlns:p14="http://schemas.microsoft.com/office/powerpoint/2010/main" val="231497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47689" y="1587937"/>
            <a:ext cx="12886136" cy="3378012"/>
          </a:xfrm>
        </p:spPr>
        <p:txBody>
          <a:bodyPr anchor="b"/>
          <a:lstStyle>
            <a:lvl1pPr algn="ctr">
              <a:defRPr sz="83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47689" y="5096218"/>
            <a:ext cx="12886136" cy="2342597"/>
          </a:xfrm>
        </p:spPr>
        <p:txBody>
          <a:bodyPr/>
          <a:lstStyle>
            <a:lvl1pPr marL="0" indent="0" algn="ctr">
              <a:buNone/>
              <a:defRPr sz="3360"/>
            </a:lvl1pPr>
            <a:lvl2pPr marL="640003" indent="0" algn="ctr">
              <a:buNone/>
              <a:defRPr sz="2800"/>
            </a:lvl2pPr>
            <a:lvl3pPr marL="1280004" indent="0" algn="ctr">
              <a:buNone/>
              <a:defRPr sz="2519"/>
            </a:lvl3pPr>
            <a:lvl4pPr marL="1920007" indent="0" algn="ctr">
              <a:buNone/>
              <a:defRPr sz="2240"/>
            </a:lvl4pPr>
            <a:lvl5pPr marL="2560007" indent="0" algn="ctr">
              <a:buNone/>
              <a:defRPr sz="2240"/>
            </a:lvl5pPr>
            <a:lvl6pPr marL="3200010" indent="0" algn="ctr">
              <a:buNone/>
              <a:defRPr sz="2240"/>
            </a:lvl6pPr>
            <a:lvl7pPr marL="3840011" indent="0" algn="ctr">
              <a:buNone/>
              <a:defRPr sz="2240"/>
            </a:lvl7pPr>
            <a:lvl8pPr marL="4480014" indent="0" algn="ctr">
              <a:buNone/>
              <a:defRPr sz="2240"/>
            </a:lvl8pPr>
            <a:lvl9pPr marL="5120015" indent="0" algn="ctr">
              <a:buNone/>
              <a:defRPr sz="22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8950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94078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percade.bogota.gov.co/"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bogota.gov.co/sdq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JI_0579.jpg"/>
          <p:cNvPicPr>
            <a:picLocks noChangeAspect="1"/>
          </p:cNvPicPr>
          <p:nvPr/>
        </p:nvPicPr>
        <p:blipFill rotWithShape="1">
          <a:blip r:embed="rId3" cstate="screen">
            <a:extLst>
              <a:ext uri="{28A0092B-C50C-407E-A947-70E740481C1C}">
                <a14:useLocalDpi xmlns:a14="http://schemas.microsoft.com/office/drawing/2010/main"/>
              </a:ext>
            </a:extLst>
          </a:blip>
          <a:srcRect b="-557"/>
          <a:stretch/>
        </p:blipFill>
        <p:spPr>
          <a:xfrm>
            <a:off x="57024" y="-154685"/>
            <a:ext cx="17346814" cy="10051147"/>
          </a:xfrm>
          <a:prstGeom prst="rect">
            <a:avLst/>
          </a:prstGeom>
        </p:spPr>
      </p:pic>
      <p:sp>
        <p:nvSpPr>
          <p:cNvPr id="4" name="Rectángulo 4">
            <a:extLst>
              <a:ext uri="{FF2B5EF4-FFF2-40B4-BE49-F238E27FC236}">
                <a16:creationId xmlns:a16="http://schemas.microsoft.com/office/drawing/2014/main" id="{A4CA4874-5C22-437A-A4D7-DDE5F597E87F}"/>
              </a:ext>
            </a:extLst>
          </p:cNvPr>
          <p:cNvSpPr/>
          <p:nvPr/>
        </p:nvSpPr>
        <p:spPr>
          <a:xfrm>
            <a:off x="57024" y="-138615"/>
            <a:ext cx="17346814" cy="998003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76" dirty="0"/>
              <a:t> </a:t>
            </a:r>
          </a:p>
        </p:txBody>
      </p:sp>
      <p:pic>
        <p:nvPicPr>
          <p:cNvPr id="6" name="Google Shape;395;p1" descr="Imagen que contiene dibujo&#10;&#10;Descripción generada automáticamente">
            <a:extLst>
              <a:ext uri="{FF2B5EF4-FFF2-40B4-BE49-F238E27FC236}">
                <a16:creationId xmlns:a16="http://schemas.microsoft.com/office/drawing/2014/main" id="{8AAE5F09-D63A-6341-84B8-04B0B1B8A1DE}"/>
              </a:ext>
            </a:extLst>
          </p:cNvPr>
          <p:cNvPicPr preferRelativeResize="0"/>
          <p:nvPr/>
        </p:nvPicPr>
        <p:blipFill rotWithShape="1">
          <a:blip r:embed="rId4">
            <a:alphaModFix/>
          </a:blip>
          <a:srcRect/>
          <a:stretch/>
        </p:blipFill>
        <p:spPr>
          <a:xfrm>
            <a:off x="6012905" y="8526596"/>
            <a:ext cx="5435052" cy="1200449"/>
          </a:xfrm>
          <a:prstGeom prst="rect">
            <a:avLst/>
          </a:prstGeom>
          <a:noFill/>
          <a:ln>
            <a:noFill/>
          </a:ln>
        </p:spPr>
      </p:pic>
      <p:pic>
        <p:nvPicPr>
          <p:cNvPr id="3" name="Imagen 2">
            <a:extLst>
              <a:ext uri="{FF2B5EF4-FFF2-40B4-BE49-F238E27FC236}">
                <a16:creationId xmlns:a16="http://schemas.microsoft.com/office/drawing/2014/main" id="{EBC3A980-A247-40B5-8A2E-FFD3E250392E}"/>
              </a:ext>
            </a:extLst>
          </p:cNvPr>
          <p:cNvPicPr>
            <a:picLocks noChangeAspect="1"/>
          </p:cNvPicPr>
          <p:nvPr/>
        </p:nvPicPr>
        <p:blipFill>
          <a:blip r:embed="rId5"/>
          <a:stretch>
            <a:fillRect/>
          </a:stretch>
        </p:blipFill>
        <p:spPr>
          <a:xfrm>
            <a:off x="57024" y="5426434"/>
            <a:ext cx="17346814" cy="3209562"/>
          </a:xfrm>
          <a:prstGeom prst="rect">
            <a:avLst/>
          </a:prstGeom>
        </p:spPr>
      </p:pic>
      <p:pic>
        <p:nvPicPr>
          <p:cNvPr id="5" name="Imagen 4">
            <a:extLst>
              <a:ext uri="{FF2B5EF4-FFF2-40B4-BE49-F238E27FC236}">
                <a16:creationId xmlns:a16="http://schemas.microsoft.com/office/drawing/2014/main" id="{7EEB8F57-9A61-409C-A082-E406FE9FD439}"/>
              </a:ext>
            </a:extLst>
          </p:cNvPr>
          <p:cNvPicPr>
            <a:picLocks noChangeAspect="1"/>
          </p:cNvPicPr>
          <p:nvPr/>
        </p:nvPicPr>
        <p:blipFill>
          <a:blip r:embed="rId6"/>
          <a:stretch>
            <a:fillRect/>
          </a:stretch>
        </p:blipFill>
        <p:spPr>
          <a:xfrm>
            <a:off x="6421517" y="49884"/>
            <a:ext cx="3856284" cy="1470007"/>
          </a:xfrm>
          <a:prstGeom prst="rect">
            <a:avLst/>
          </a:prstGeom>
        </p:spPr>
      </p:pic>
      <p:sp>
        <p:nvSpPr>
          <p:cNvPr id="10" name="Google Shape;173;p2">
            <a:extLst>
              <a:ext uri="{FF2B5EF4-FFF2-40B4-BE49-F238E27FC236}">
                <a16:creationId xmlns:a16="http://schemas.microsoft.com/office/drawing/2014/main" id="{39E3CD1B-56D3-4C55-9A33-6EB970B93D53}"/>
              </a:ext>
            </a:extLst>
          </p:cNvPr>
          <p:cNvSpPr txBox="1"/>
          <p:nvPr/>
        </p:nvSpPr>
        <p:spPr>
          <a:xfrm>
            <a:off x="783304" y="2061789"/>
            <a:ext cx="16341185" cy="2670111"/>
          </a:xfrm>
          <a:prstGeom prst="rect">
            <a:avLst/>
          </a:prstGeom>
          <a:noFill/>
          <a:ln>
            <a:noFill/>
          </a:ln>
        </p:spPr>
        <p:txBody>
          <a:bodyPr spcFirstLastPara="1" wrap="square" lIns="172413" tIns="172413" rIns="172413" bIns="172413" anchor="t" anchorCtr="0">
            <a:spAutoFit/>
          </a:bodyPr>
          <a:lstStyle/>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ESTRATEGIA DE RENDICIÓN DE CUENTAS LOCALES 2022 GESTIÓN 2021</a:t>
            </a: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SECTOR MOVILIDAD</a:t>
            </a:r>
          </a:p>
          <a:p>
            <a:pPr algn="ctr" defTabSz="1724376">
              <a:buClr>
                <a:srgbClr val="000000"/>
              </a:buClr>
              <a:buSzPts val="5100"/>
            </a:pPr>
            <a:endParaRPr lang="es-CO" sz="3772" b="1" kern="0" dirty="0">
              <a:solidFill>
                <a:schemeClr val="bg1"/>
              </a:solidFill>
              <a:latin typeface="Century Gothic" panose="020B0502020202020204" pitchFamily="34" charset="0"/>
              <a:cs typeface="Arial"/>
              <a:sym typeface="Arial"/>
            </a:endParaRP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LOCALIDAD PUENTE ARANDA</a:t>
            </a:r>
          </a:p>
        </p:txBody>
      </p:sp>
    </p:spTree>
    <p:extLst>
      <p:ext uri="{BB962C8B-B14F-4D97-AF65-F5344CB8AC3E}">
        <p14:creationId xmlns:p14="http://schemas.microsoft.com/office/powerpoint/2010/main" val="375053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9916" y="1035592"/>
            <a:ext cx="14814815" cy="1384995"/>
          </a:xfrm>
          <a:prstGeom prst="rect">
            <a:avLst/>
          </a:prstGeom>
          <a:noFill/>
        </p:spPr>
        <p:txBody>
          <a:bodyPr wrap="square" rtlCol="0">
            <a:spAutoFit/>
          </a:bodyPr>
          <a:lstStyle/>
          <a:p>
            <a:pPr algn="just"/>
            <a:r>
              <a:rPr lang="es-ES" sz="2800" dirty="0">
                <a:highlight>
                  <a:srgbClr val="FFFFFF"/>
                </a:highlight>
                <a:latin typeface="Arial Narrow" panose="020B0606020202030204" pitchFamily="34" charset="0"/>
                <a:cs typeface="Arial" panose="020B0604020202020204" pitchFamily="34" charset="0"/>
              </a:rPr>
              <a:t>A la fecha la implementación del Sistema de Semáforos inteligente - SSI se encuentra en el 100%, el cual consta de 1538 intersecciones semaforizadas en la ciudad de Bogotá D.C. A continuación se indican para la localidad de Puente Aranda la distribución de intersecciones semaforizadas implementadas durante la vigencia 2021.</a:t>
            </a: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cs typeface="Arial Black" panose="020B0604020202020204" pitchFamily="34" charset="0"/>
              </a:rPr>
              <a:t>6. Semaforización </a:t>
            </a:r>
            <a:endParaRPr lang="es-CO" sz="2800" b="1" dirty="0">
              <a:solidFill>
                <a:schemeClr val="tx1">
                  <a:lumMod val="75000"/>
                  <a:lumOff val="25000"/>
                </a:schemeClr>
              </a:solidFill>
              <a:latin typeface="Arial Black" panose="020B0604020202020204" pitchFamily="34" charset="0"/>
              <a:cs typeface="Arial Black" panose="020B0604020202020204" pitchFamily="34" charset="0"/>
            </a:endParaRPr>
          </a:p>
        </p:txBody>
      </p:sp>
      <p:pic>
        <p:nvPicPr>
          <p:cNvPr id="42" name="Imagen 41">
            <a:extLst>
              <a:ext uri="{FF2B5EF4-FFF2-40B4-BE49-F238E27FC236}">
                <a16:creationId xmlns:a16="http://schemas.microsoft.com/office/drawing/2014/main" id="{24D845BE-D8B2-FE23-4DE1-0709AD49CA13}"/>
              </a:ext>
            </a:extLst>
          </p:cNvPr>
          <p:cNvPicPr>
            <a:picLocks noChangeAspect="1"/>
          </p:cNvPicPr>
          <p:nvPr/>
        </p:nvPicPr>
        <p:blipFill>
          <a:blip r:embed="rId3"/>
          <a:stretch>
            <a:fillRect/>
          </a:stretch>
        </p:blipFill>
        <p:spPr>
          <a:xfrm>
            <a:off x="9382844" y="2852286"/>
            <a:ext cx="7285298" cy="6423382"/>
          </a:xfrm>
          <a:prstGeom prst="rect">
            <a:avLst/>
          </a:prstGeom>
          <a:ln>
            <a:solidFill>
              <a:srgbClr val="B8D101"/>
            </a:solidFill>
          </a:ln>
        </p:spPr>
      </p:pic>
      <p:pic>
        <p:nvPicPr>
          <p:cNvPr id="44" name="Imagen 43">
            <a:extLst>
              <a:ext uri="{FF2B5EF4-FFF2-40B4-BE49-F238E27FC236}">
                <a16:creationId xmlns:a16="http://schemas.microsoft.com/office/drawing/2014/main" id="{09B33627-4E59-47CC-B92A-C12B7CEB2CCC}"/>
              </a:ext>
            </a:extLst>
          </p:cNvPr>
          <p:cNvPicPr>
            <a:picLocks noChangeAspect="1"/>
          </p:cNvPicPr>
          <p:nvPr/>
        </p:nvPicPr>
        <p:blipFill>
          <a:blip r:embed="rId4"/>
          <a:stretch>
            <a:fillRect/>
          </a:stretch>
        </p:blipFill>
        <p:spPr>
          <a:xfrm>
            <a:off x="329243" y="2632656"/>
            <a:ext cx="8603493" cy="6761002"/>
          </a:xfrm>
          <a:prstGeom prst="rect">
            <a:avLst/>
          </a:prstGeom>
        </p:spPr>
      </p:pic>
      <p:sp>
        <p:nvSpPr>
          <p:cNvPr id="45" name="Rectángulo 44">
            <a:extLst>
              <a:ext uri="{FF2B5EF4-FFF2-40B4-BE49-F238E27FC236}">
                <a16:creationId xmlns:a16="http://schemas.microsoft.com/office/drawing/2014/main" id="{47BBC107-D2DF-4B2E-BD22-A0FD4D733D0A}"/>
              </a:ext>
            </a:extLst>
          </p:cNvPr>
          <p:cNvSpPr/>
          <p:nvPr/>
        </p:nvSpPr>
        <p:spPr>
          <a:xfrm>
            <a:off x="885900" y="4347344"/>
            <a:ext cx="4752528" cy="249254"/>
          </a:xfrm>
          <a:prstGeom prst="rect">
            <a:avLst/>
          </a:prstGeom>
          <a:noFill/>
          <a:ln w="28575">
            <a:solidFill>
              <a:srgbClr val="17355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526A64D8-55BC-497A-AE1A-50B14FC14D05}"/>
              </a:ext>
            </a:extLst>
          </p:cNvPr>
          <p:cNvSpPr/>
          <p:nvPr/>
        </p:nvSpPr>
        <p:spPr>
          <a:xfrm>
            <a:off x="10283060" y="3663320"/>
            <a:ext cx="1008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15</a:t>
            </a:r>
          </a:p>
        </p:txBody>
      </p:sp>
      <p:sp>
        <p:nvSpPr>
          <p:cNvPr id="9" name="Rectángulo 8">
            <a:extLst>
              <a:ext uri="{FF2B5EF4-FFF2-40B4-BE49-F238E27FC236}">
                <a16:creationId xmlns:a16="http://schemas.microsoft.com/office/drawing/2014/main" id="{A7AC4AFB-5B2B-47C0-A158-0A24CFDAFAE7}"/>
              </a:ext>
            </a:extLst>
          </p:cNvPr>
          <p:cNvSpPr/>
          <p:nvPr/>
        </p:nvSpPr>
        <p:spPr>
          <a:xfrm>
            <a:off x="1276722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11</a:t>
            </a:r>
          </a:p>
        </p:txBody>
      </p:sp>
      <p:sp>
        <p:nvSpPr>
          <p:cNvPr id="10" name="Rectángulo 9">
            <a:extLst>
              <a:ext uri="{FF2B5EF4-FFF2-40B4-BE49-F238E27FC236}">
                <a16:creationId xmlns:a16="http://schemas.microsoft.com/office/drawing/2014/main" id="{2941174B-3F74-4FEE-9E09-CEDCDB32D169}"/>
              </a:ext>
            </a:extLst>
          </p:cNvPr>
          <p:cNvSpPr/>
          <p:nvPr/>
        </p:nvSpPr>
        <p:spPr>
          <a:xfrm>
            <a:off x="1492746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12</a:t>
            </a:r>
          </a:p>
        </p:txBody>
      </p:sp>
      <p:sp>
        <p:nvSpPr>
          <p:cNvPr id="11" name="Rectángulo 10">
            <a:extLst>
              <a:ext uri="{FF2B5EF4-FFF2-40B4-BE49-F238E27FC236}">
                <a16:creationId xmlns:a16="http://schemas.microsoft.com/office/drawing/2014/main" id="{9A92F222-D49D-4384-8053-3659626A5473}"/>
              </a:ext>
            </a:extLst>
          </p:cNvPr>
          <p:cNvSpPr/>
          <p:nvPr/>
        </p:nvSpPr>
        <p:spPr>
          <a:xfrm>
            <a:off x="10678988" y="5607536"/>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89</a:t>
            </a:r>
          </a:p>
        </p:txBody>
      </p:sp>
      <p:sp>
        <p:nvSpPr>
          <p:cNvPr id="12" name="Rectángulo 11">
            <a:extLst>
              <a:ext uri="{FF2B5EF4-FFF2-40B4-BE49-F238E27FC236}">
                <a16:creationId xmlns:a16="http://schemas.microsoft.com/office/drawing/2014/main" id="{2471816E-F9F6-4ADD-AD38-AB1234555BC9}"/>
              </a:ext>
            </a:extLst>
          </p:cNvPr>
          <p:cNvSpPr/>
          <p:nvPr/>
        </p:nvSpPr>
        <p:spPr>
          <a:xfrm>
            <a:off x="14027468" y="557148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12</a:t>
            </a:r>
          </a:p>
        </p:txBody>
      </p:sp>
      <p:sp>
        <p:nvSpPr>
          <p:cNvPr id="13" name="Rectángulo 12">
            <a:extLst>
              <a:ext uri="{FF2B5EF4-FFF2-40B4-BE49-F238E27FC236}">
                <a16:creationId xmlns:a16="http://schemas.microsoft.com/office/drawing/2014/main" id="{E0370A12-FC45-45B3-90F4-9F4B5F1C1A97}"/>
              </a:ext>
            </a:extLst>
          </p:cNvPr>
          <p:cNvSpPr/>
          <p:nvPr/>
        </p:nvSpPr>
        <p:spPr>
          <a:xfrm>
            <a:off x="10967020" y="7623760"/>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80</a:t>
            </a:r>
          </a:p>
        </p:txBody>
      </p:sp>
      <p:sp>
        <p:nvSpPr>
          <p:cNvPr id="14" name="Rectángulo 13">
            <a:extLst>
              <a:ext uri="{FF2B5EF4-FFF2-40B4-BE49-F238E27FC236}">
                <a16:creationId xmlns:a16="http://schemas.microsoft.com/office/drawing/2014/main" id="{B543624A-E8BF-4732-8E3A-C93A8EF53D5E}"/>
              </a:ext>
            </a:extLst>
          </p:cNvPr>
          <p:cNvSpPr/>
          <p:nvPr/>
        </p:nvSpPr>
        <p:spPr>
          <a:xfrm>
            <a:off x="14099476" y="762376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41</a:t>
            </a:r>
          </a:p>
        </p:txBody>
      </p:sp>
    </p:spTree>
    <p:extLst>
      <p:ext uri="{BB962C8B-B14F-4D97-AF65-F5344CB8AC3E}">
        <p14:creationId xmlns:p14="http://schemas.microsoft.com/office/powerpoint/2010/main" val="22789328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7. Control de tránsito y transporte</a:t>
            </a:r>
          </a:p>
        </p:txBody>
      </p:sp>
      <p:cxnSp>
        <p:nvCxnSpPr>
          <p:cNvPr id="12" name="Conector recto 11">
            <a:extLst>
              <a:ext uri="{FF2B5EF4-FFF2-40B4-BE49-F238E27FC236}">
                <a16:creationId xmlns:a16="http://schemas.microsoft.com/office/drawing/2014/main" id="{545BA62A-BDE2-FCDD-BC0D-6C0BCDB10BDB}"/>
              </a:ext>
            </a:extLst>
          </p:cNvPr>
          <p:cNvCxnSpPr>
            <a:cxnSpLocks/>
            <a:endCxn id="10" idx="1"/>
          </p:cNvCxnSpPr>
          <p:nvPr/>
        </p:nvCxnSpPr>
        <p:spPr>
          <a:xfrm flipV="1">
            <a:off x="7394813" y="3107239"/>
            <a:ext cx="0" cy="200055"/>
          </a:xfrm>
          <a:prstGeom prst="line">
            <a:avLst/>
          </a:prstGeom>
        </p:spPr>
        <p:style>
          <a:lnRef idx="1">
            <a:schemeClr val="dk1"/>
          </a:lnRef>
          <a:fillRef idx="0">
            <a:schemeClr val="dk1"/>
          </a:fillRef>
          <a:effectRef idx="0">
            <a:schemeClr val="dk1"/>
          </a:effectRef>
          <a:fontRef idx="minor">
            <a:schemeClr val="tx1"/>
          </a:fontRef>
        </p:style>
      </p:cxnSp>
      <p:sp>
        <p:nvSpPr>
          <p:cNvPr id="66" name="CuadroTexto 65">
            <a:extLst>
              <a:ext uri="{FF2B5EF4-FFF2-40B4-BE49-F238E27FC236}">
                <a16:creationId xmlns:a16="http://schemas.microsoft.com/office/drawing/2014/main" id="{15F5EC41-08A5-D0CA-C0DF-BAD32C75A3FB}"/>
              </a:ext>
            </a:extLst>
          </p:cNvPr>
          <p:cNvSpPr txBox="1"/>
          <p:nvPr/>
        </p:nvSpPr>
        <p:spPr>
          <a:xfrm>
            <a:off x="1083466" y="1034976"/>
            <a:ext cx="15146628" cy="1200329"/>
          </a:xfrm>
          <a:prstGeom prst="rect">
            <a:avLst/>
          </a:prstGeom>
          <a:noFill/>
        </p:spPr>
        <p:txBody>
          <a:bodyPr wrap="square">
            <a:spAutoFit/>
          </a:bodyPr>
          <a:lstStyle/>
          <a:p>
            <a:pPr algn="just"/>
            <a:r>
              <a:rPr lang="es-CO" sz="2400" dirty="0">
                <a:effectLst/>
                <a:latin typeface="Arial Narrow" panose="020B0606020202030204" pitchFamily="34" charset="0"/>
                <a:ea typeface="Arial" panose="020B0604020202020204" pitchFamily="34" charset="0"/>
                <a:cs typeface="Arial" panose="020B0604020202020204" pitchFamily="34" charset="0"/>
              </a:rPr>
              <a:t>Para la Localidad de </a:t>
            </a:r>
            <a:r>
              <a:rPr lang="es-CO" sz="2400" dirty="0">
                <a:latin typeface="Arial Narrow" panose="020B0606020202030204" pitchFamily="34" charset="0"/>
                <a:ea typeface="Arial" panose="020B0604020202020204" pitchFamily="34" charset="0"/>
                <a:cs typeface="Arial" panose="020B0604020202020204" pitchFamily="34" charset="0"/>
              </a:rPr>
              <a:t>Puente Aranda</a:t>
            </a:r>
            <a:r>
              <a:rPr lang="es-CO" sz="2400" dirty="0">
                <a:effectLst/>
                <a:latin typeface="Arial Narrow" panose="020B0606020202030204" pitchFamily="34" charset="0"/>
                <a:ea typeface="Arial" panose="020B0604020202020204" pitchFamily="34" charset="0"/>
                <a:cs typeface="Arial" panose="020B0604020202020204" pitchFamily="34" charset="0"/>
              </a:rPr>
              <a:t>, en el año 2021, hubo un total de </a:t>
            </a:r>
            <a:r>
              <a:rPr lang="es-CO" sz="2400" dirty="0">
                <a:latin typeface="Arial Narrow" panose="020B0606020202030204" pitchFamily="34" charset="0"/>
                <a:ea typeface="Arial" panose="020B0604020202020204" pitchFamily="34" charset="0"/>
                <a:cs typeface="Arial" panose="020B0604020202020204" pitchFamily="34" charset="0"/>
              </a:rPr>
              <a:t>19690</a:t>
            </a:r>
            <a:r>
              <a:rPr lang="es-CO" sz="2400" dirty="0">
                <a:effectLst/>
                <a:latin typeface="Arial Narrow" panose="020B0606020202030204" pitchFamily="34" charset="0"/>
                <a:ea typeface="Arial" panose="020B0604020202020204" pitchFamily="34" charset="0"/>
                <a:cs typeface="Arial" panose="020B0604020202020204" pitchFamily="34" charset="0"/>
              </a:rPr>
              <a:t> comparendos, de los cuales se comparte la información relacionada con la cantidad de comparendos por medio de imposición; la cantidad de comparendos por tipo de vehículo y el top de las cinco (5) infracciones </a:t>
            </a:r>
            <a:endParaRPr lang="es-ES" sz="2400" dirty="0"/>
          </a:p>
        </p:txBody>
      </p:sp>
      <p:sp>
        <p:nvSpPr>
          <p:cNvPr id="10" name="CuadroTexto 9">
            <a:extLst>
              <a:ext uri="{FF2B5EF4-FFF2-40B4-BE49-F238E27FC236}">
                <a16:creationId xmlns:a16="http://schemas.microsoft.com/office/drawing/2014/main" id="{E6DC8209-149E-2352-F0E0-0469E8F8B155}"/>
              </a:ext>
            </a:extLst>
          </p:cNvPr>
          <p:cNvSpPr txBox="1"/>
          <p:nvPr/>
        </p:nvSpPr>
        <p:spPr>
          <a:xfrm>
            <a:off x="7394813" y="2907184"/>
            <a:ext cx="3572207" cy="400110"/>
          </a:xfrm>
          <a:prstGeom prst="rect">
            <a:avLst/>
          </a:prstGeom>
          <a:noFill/>
          <a:ln>
            <a:solidFill>
              <a:schemeClr val="tx1"/>
            </a:solidFill>
          </a:ln>
        </p:spPr>
        <p:txBody>
          <a:bodyPr wrap="square" rtlCol="0">
            <a:spAutoFit/>
          </a:bodyPr>
          <a:lstStyle/>
          <a:p>
            <a:r>
              <a:rPr lang="es-ES" sz="2000" dirty="0">
                <a:solidFill>
                  <a:srgbClr val="184479"/>
                </a:solidFill>
              </a:rPr>
              <a:t> </a:t>
            </a:r>
            <a:r>
              <a:rPr lang="es-ES" sz="1800" dirty="0">
                <a:solidFill>
                  <a:srgbClr val="184479"/>
                </a:solidFill>
                <a:latin typeface="Arial Black" panose="020B0A04020102020204" pitchFamily="34" charset="0"/>
              </a:rPr>
              <a:t>Comparendos de tipo C-02</a:t>
            </a:r>
          </a:p>
        </p:txBody>
      </p:sp>
      <p:sp>
        <p:nvSpPr>
          <p:cNvPr id="37" name="Google Shape;158;p2">
            <a:extLst>
              <a:ext uri="{FF2B5EF4-FFF2-40B4-BE49-F238E27FC236}">
                <a16:creationId xmlns:a16="http://schemas.microsoft.com/office/drawing/2014/main" id="{8A1A7234-1E34-EF32-DB3E-ACD0E5C52FB3}"/>
              </a:ext>
            </a:extLst>
          </p:cNvPr>
          <p:cNvSpPr txBox="1"/>
          <p:nvPr/>
        </p:nvSpPr>
        <p:spPr>
          <a:xfrm>
            <a:off x="5710436" y="7692052"/>
            <a:ext cx="1890000" cy="759748"/>
          </a:xfrm>
          <a:prstGeom prst="rect">
            <a:avLst/>
          </a:prstGeom>
          <a:noFill/>
          <a:ln>
            <a:noFill/>
          </a:ln>
        </p:spPr>
        <p:txBody>
          <a:bodyPr spcFirstLastPara="1" wrap="square" lIns="71400" tIns="71400" rIns="71400" bIns="71400" anchor="ctr" anchorCtr="0">
            <a:spAutoFit/>
          </a:bodyPr>
          <a:lstStyle/>
          <a:p>
            <a:pPr marL="0" marR="0" lvl="0" indent="0" algn="ctr" rtl="0">
              <a:lnSpc>
                <a:spcPct val="100000"/>
              </a:lnSpc>
              <a:spcBef>
                <a:spcPts val="0"/>
              </a:spcBef>
              <a:spcAft>
                <a:spcPts val="0"/>
              </a:spcAft>
              <a:buClr>
                <a:srgbClr val="22294A"/>
              </a:buClr>
              <a:buSzPts val="5000"/>
              <a:buFont typeface="Century Gothic"/>
              <a:buNone/>
            </a:pPr>
            <a:r>
              <a:rPr lang="en-US" sz="4000" b="0" i="0" u="none" strike="noStrike" cap="none" dirty="0">
                <a:solidFill>
                  <a:srgbClr val="22294A"/>
                </a:solidFill>
                <a:latin typeface="Century Gothic"/>
                <a:ea typeface="Century Gothic"/>
                <a:cs typeface="Century Gothic"/>
                <a:sym typeface="Century Gothic"/>
              </a:rPr>
              <a:t>44%</a:t>
            </a:r>
            <a:endParaRPr sz="4000" dirty="0"/>
          </a:p>
        </p:txBody>
      </p:sp>
      <p:sp>
        <p:nvSpPr>
          <p:cNvPr id="38" name="Google Shape;159;p2">
            <a:extLst>
              <a:ext uri="{FF2B5EF4-FFF2-40B4-BE49-F238E27FC236}">
                <a16:creationId xmlns:a16="http://schemas.microsoft.com/office/drawing/2014/main" id="{1949EE12-FAE4-F20D-A4BE-527F39AFF759}"/>
              </a:ext>
            </a:extLst>
          </p:cNvPr>
          <p:cNvSpPr/>
          <p:nvPr/>
        </p:nvSpPr>
        <p:spPr>
          <a:xfrm>
            <a:off x="5990815" y="7337343"/>
            <a:ext cx="1398108" cy="1812290"/>
          </a:xfrm>
          <a:prstGeom prst="rect">
            <a:avLst/>
          </a:prstGeom>
          <a:noFill/>
          <a:ln w="38100" cap="flat" cmpd="sng">
            <a:solidFill>
              <a:srgbClr val="C0D624"/>
            </a:solidFill>
            <a:prstDash val="solid"/>
            <a:miter lim="4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Helvetica Neue"/>
              <a:ea typeface="Helvetica Neue"/>
              <a:cs typeface="Helvetica Neue"/>
              <a:sym typeface="Helvetica Neue"/>
            </a:endParaRPr>
          </a:p>
        </p:txBody>
      </p:sp>
      <p:sp>
        <p:nvSpPr>
          <p:cNvPr id="39" name="Google Shape;160;p2">
            <a:extLst>
              <a:ext uri="{FF2B5EF4-FFF2-40B4-BE49-F238E27FC236}">
                <a16:creationId xmlns:a16="http://schemas.microsoft.com/office/drawing/2014/main" id="{77081E08-1055-16B1-C7EC-AF00E66BF577}"/>
              </a:ext>
            </a:extLst>
          </p:cNvPr>
          <p:cNvSpPr txBox="1"/>
          <p:nvPr/>
        </p:nvSpPr>
        <p:spPr>
          <a:xfrm>
            <a:off x="5638428" y="8400641"/>
            <a:ext cx="2061793" cy="636637"/>
          </a:xfrm>
          <a:prstGeom prst="rect">
            <a:avLst/>
          </a:prstGeom>
          <a:noFill/>
          <a:ln>
            <a:noFill/>
          </a:ln>
        </p:spPr>
        <p:txBody>
          <a:bodyPr spcFirstLastPara="1" wrap="square" lIns="71400" tIns="71400" rIns="71400" bIns="71400" anchor="ctr" anchorCtr="0">
            <a:spAutoFit/>
          </a:bodyPr>
          <a:lstStyle/>
          <a:p>
            <a:pPr marL="0" marR="0" lvl="0" indent="0" algn="ctr" rtl="0">
              <a:lnSpc>
                <a:spcPct val="100000"/>
              </a:lnSpc>
              <a:spcBef>
                <a:spcPts val="0"/>
              </a:spcBef>
              <a:spcAft>
                <a:spcPts val="0"/>
              </a:spcAft>
              <a:buClr>
                <a:srgbClr val="22294A"/>
              </a:buClr>
              <a:buSzPts val="2400"/>
              <a:buFont typeface="Century Gothic"/>
              <a:buNone/>
            </a:pPr>
            <a:r>
              <a:rPr lang="en-US" sz="1600" b="0" i="0" u="none" strike="noStrike" cap="none" dirty="0">
                <a:solidFill>
                  <a:srgbClr val="22294A"/>
                </a:solidFill>
                <a:latin typeface="Century Gothic"/>
                <a:ea typeface="Century Gothic"/>
                <a:cs typeface="Century Gothic"/>
                <a:sym typeface="Century Gothic"/>
              </a:rPr>
              <a:t>Del total</a:t>
            </a:r>
            <a:endParaRPr sz="1600" dirty="0"/>
          </a:p>
          <a:p>
            <a:pPr marL="0" marR="0" lvl="0" indent="0" algn="ctr" rtl="0">
              <a:lnSpc>
                <a:spcPct val="100000"/>
              </a:lnSpc>
              <a:spcBef>
                <a:spcPts val="0"/>
              </a:spcBef>
              <a:spcAft>
                <a:spcPts val="0"/>
              </a:spcAft>
              <a:buClr>
                <a:srgbClr val="22294A"/>
              </a:buClr>
              <a:buSzPts val="2400"/>
              <a:buFont typeface="Century Gothic"/>
              <a:buNone/>
            </a:pPr>
            <a:r>
              <a:rPr lang="en-US" sz="1600" b="0" i="0" u="none" strike="noStrike" cap="none" dirty="0" err="1">
                <a:solidFill>
                  <a:srgbClr val="22294A"/>
                </a:solidFill>
                <a:latin typeface="Century Gothic"/>
                <a:ea typeface="Century Gothic"/>
                <a:cs typeface="Century Gothic"/>
                <a:sym typeface="Century Gothic"/>
              </a:rPr>
              <a:t>Impuesto</a:t>
            </a:r>
            <a:endParaRPr sz="1600" dirty="0"/>
          </a:p>
        </p:txBody>
      </p:sp>
      <p:sp>
        <p:nvSpPr>
          <p:cNvPr id="40" name="Google Shape;161;p2">
            <a:extLst>
              <a:ext uri="{FF2B5EF4-FFF2-40B4-BE49-F238E27FC236}">
                <a16:creationId xmlns:a16="http://schemas.microsoft.com/office/drawing/2014/main" id="{248642B2-F701-C9C5-FED9-60BCDE5CD76B}"/>
              </a:ext>
            </a:extLst>
          </p:cNvPr>
          <p:cNvSpPr txBox="1"/>
          <p:nvPr/>
        </p:nvSpPr>
        <p:spPr>
          <a:xfrm>
            <a:off x="424914" y="7339812"/>
            <a:ext cx="5555794"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C.14: Transitar por sitios u horas prohibidos por la   autoridad</a:t>
            </a:r>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 competente.</a:t>
            </a:r>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G.02: Peatones y Ciclistas que no cumplan las disposiciones del CNT.</a:t>
            </a:r>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C.02: Estacionar en sitios prohibidos.</a:t>
            </a:r>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C.29: Conducir un vehículo a velocidad superior a la máxima permitida.</a:t>
            </a:r>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C.35: No realizar la revisión </a:t>
            </a:r>
            <a:r>
              <a:rPr lang="es-CO" sz="1100" b="1" i="0" u="none" strike="noStrike" cap="none" dirty="0" err="1">
                <a:solidFill>
                  <a:schemeClr val="dk1"/>
                </a:solidFill>
                <a:latin typeface="Century Gothic"/>
                <a:ea typeface="Century Gothic"/>
                <a:cs typeface="Century Gothic"/>
                <a:sym typeface="Century Gothic"/>
              </a:rPr>
              <a:t>tecnicomecánica</a:t>
            </a:r>
            <a:r>
              <a:rPr lang="es-CO" sz="1100" b="1" i="0" u="none" strike="noStrike" cap="none" dirty="0">
                <a:solidFill>
                  <a:schemeClr val="dk1"/>
                </a:solidFill>
                <a:latin typeface="Century Gothic"/>
                <a:ea typeface="Century Gothic"/>
                <a:cs typeface="Century Gothic"/>
                <a:sym typeface="Century Gothic"/>
              </a:rPr>
              <a:t> en el plazo legal establecido o cuando el vehículo no se encuentre en adecuadas condiciones </a:t>
            </a:r>
            <a:r>
              <a:rPr lang="es-CO" sz="1100" b="1" i="0" u="none" strike="noStrike" cap="none" dirty="0" err="1">
                <a:solidFill>
                  <a:schemeClr val="dk1"/>
                </a:solidFill>
                <a:latin typeface="Century Gothic"/>
                <a:ea typeface="Century Gothic"/>
                <a:cs typeface="Century Gothic"/>
                <a:sym typeface="Century Gothic"/>
              </a:rPr>
              <a:t>tecnicomecánicas</a:t>
            </a:r>
            <a:r>
              <a:rPr lang="es-CO" sz="1100" b="1" i="0" u="none" strike="noStrike" cap="none" dirty="0">
                <a:solidFill>
                  <a:schemeClr val="dk1"/>
                </a:solidFill>
                <a:latin typeface="Century Gothic"/>
                <a:ea typeface="Century Gothic"/>
                <a:cs typeface="Century Gothic"/>
                <a:sym typeface="Century Gothic"/>
              </a:rPr>
              <a:t> o de emisiones contaminantes, aún cuando porte los certificados correspondientes, además el vehículo será inmovilizado.</a:t>
            </a:r>
          </a:p>
          <a:p>
            <a:pPr marL="0" marR="0" lvl="0" indent="0" algn="just" rtl="0">
              <a:lnSpc>
                <a:spcPct val="100000"/>
              </a:lnSpc>
              <a:spcBef>
                <a:spcPts val="0"/>
              </a:spcBef>
              <a:spcAft>
                <a:spcPts val="0"/>
              </a:spcAft>
              <a:buClr>
                <a:srgbClr val="000000"/>
              </a:buClr>
              <a:buSzPts val="1800"/>
              <a:buFont typeface="Helvetica Neue"/>
              <a:buNone/>
            </a:pPr>
            <a:endParaRPr sz="11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Helvetica Neue"/>
              <a:buNone/>
            </a:pPr>
            <a:r>
              <a:rPr lang="en-US" sz="1100" b="0" i="0" u="none" strike="noStrike" cap="none" dirty="0">
                <a:solidFill>
                  <a:srgbClr val="000000"/>
                </a:solidFill>
                <a:latin typeface="Helvetica Neue"/>
                <a:ea typeface="Helvetica Neue"/>
                <a:cs typeface="Helvetica Neue"/>
                <a:sym typeface="Helvetica Neue"/>
              </a:rPr>
              <a:t/>
            </a:r>
            <a:br>
              <a:rPr lang="en-US" sz="1100" b="0" i="0" u="none" strike="noStrike" cap="none" dirty="0">
                <a:solidFill>
                  <a:srgbClr val="000000"/>
                </a:solidFill>
                <a:latin typeface="Helvetica Neue"/>
                <a:ea typeface="Helvetica Neue"/>
                <a:cs typeface="Helvetica Neue"/>
                <a:sym typeface="Helvetica Neue"/>
              </a:rPr>
            </a:br>
            <a:endParaRPr sz="1100" b="0" i="0" u="none" strike="noStrike" cap="none" dirty="0">
              <a:solidFill>
                <a:srgbClr val="000000"/>
              </a:solidFill>
              <a:latin typeface="Helvetica Neue"/>
              <a:ea typeface="Helvetica Neue"/>
              <a:cs typeface="Helvetica Neue"/>
              <a:sym typeface="Helvetica Neue"/>
            </a:endParaRPr>
          </a:p>
        </p:txBody>
      </p:sp>
      <p:sp>
        <p:nvSpPr>
          <p:cNvPr id="41" name="Google Shape;162;p2">
            <a:extLst>
              <a:ext uri="{FF2B5EF4-FFF2-40B4-BE49-F238E27FC236}">
                <a16:creationId xmlns:a16="http://schemas.microsoft.com/office/drawing/2014/main" id="{C3EA1BA4-C3B9-74D8-64CD-00AA80D148E8}"/>
              </a:ext>
            </a:extLst>
          </p:cNvPr>
          <p:cNvSpPr txBox="1"/>
          <p:nvPr/>
        </p:nvSpPr>
        <p:spPr>
          <a:xfrm>
            <a:off x="5664867" y="7350016"/>
            <a:ext cx="2061793" cy="390416"/>
          </a:xfrm>
          <a:prstGeom prst="rect">
            <a:avLst/>
          </a:prstGeom>
          <a:noFill/>
          <a:ln>
            <a:noFill/>
          </a:ln>
        </p:spPr>
        <p:txBody>
          <a:bodyPr spcFirstLastPara="1" wrap="square" lIns="71400" tIns="71400" rIns="71400" bIns="71400" anchor="ctr" anchorCtr="0">
            <a:spAutoFit/>
          </a:bodyPr>
          <a:lstStyle/>
          <a:p>
            <a:pPr marL="0" marR="0" lvl="0" indent="0" algn="ctr" rtl="0">
              <a:lnSpc>
                <a:spcPct val="100000"/>
              </a:lnSpc>
              <a:spcBef>
                <a:spcPts val="0"/>
              </a:spcBef>
              <a:spcAft>
                <a:spcPts val="0"/>
              </a:spcAft>
              <a:buClr>
                <a:srgbClr val="22294A"/>
              </a:buClr>
              <a:buSzPts val="2400"/>
              <a:buFont typeface="Century Gothic"/>
              <a:buNone/>
            </a:pPr>
            <a:r>
              <a:rPr lang="en-US" sz="1600" b="0" i="0" u="none" strike="noStrike" cap="none" dirty="0" err="1">
                <a:solidFill>
                  <a:srgbClr val="22294A"/>
                </a:solidFill>
                <a:latin typeface="Century Gothic"/>
                <a:ea typeface="Century Gothic"/>
                <a:cs typeface="Century Gothic"/>
                <a:sym typeface="Century Gothic"/>
              </a:rPr>
              <a:t>Equivalen</a:t>
            </a:r>
            <a:r>
              <a:rPr lang="en-US" sz="1600" b="0" i="0" u="none" strike="noStrike" cap="none" dirty="0">
                <a:solidFill>
                  <a:srgbClr val="22294A"/>
                </a:solidFill>
                <a:latin typeface="Century Gothic"/>
                <a:ea typeface="Century Gothic"/>
                <a:cs typeface="Century Gothic"/>
                <a:sym typeface="Century Gothic"/>
              </a:rPr>
              <a:t> al</a:t>
            </a:r>
            <a:endParaRPr sz="1600" dirty="0"/>
          </a:p>
        </p:txBody>
      </p:sp>
      <p:sp>
        <p:nvSpPr>
          <p:cNvPr id="42" name="Google Shape;163;p2">
            <a:extLst>
              <a:ext uri="{FF2B5EF4-FFF2-40B4-BE49-F238E27FC236}">
                <a16:creationId xmlns:a16="http://schemas.microsoft.com/office/drawing/2014/main" id="{BD0E0D65-E9DE-9E40-6191-5E49E052A426}"/>
              </a:ext>
            </a:extLst>
          </p:cNvPr>
          <p:cNvSpPr/>
          <p:nvPr/>
        </p:nvSpPr>
        <p:spPr>
          <a:xfrm>
            <a:off x="448593" y="9150276"/>
            <a:ext cx="953818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Helvetica Neue"/>
              <a:buNone/>
            </a:pPr>
            <a:r>
              <a:rPr lang="en-US" sz="2000" b="0" i="0" u="none" strike="noStrike" cap="none" dirty="0">
                <a:solidFill>
                  <a:srgbClr val="000000"/>
                </a:solidFill>
                <a:latin typeface="Helvetica Neue"/>
                <a:ea typeface="Helvetica Neue"/>
                <a:cs typeface="Helvetica Neue"/>
                <a:sym typeface="Helvetica Neue"/>
              </a:rPr>
              <a:t>Fuente: Base SICON -SDM </a:t>
            </a:r>
            <a:r>
              <a:rPr lang="en-US" sz="2000" b="0" i="0" u="none" strike="noStrike" cap="none" dirty="0" err="1">
                <a:solidFill>
                  <a:srgbClr val="000000"/>
                </a:solidFill>
                <a:latin typeface="Helvetica Neue"/>
                <a:ea typeface="Helvetica Neue"/>
                <a:cs typeface="Helvetica Neue"/>
                <a:sym typeface="Helvetica Neue"/>
              </a:rPr>
              <a:t>corte</a:t>
            </a:r>
            <a:r>
              <a:rPr lang="en-US" sz="2000" b="0" i="0" u="none" strike="noStrike" cap="none" dirty="0">
                <a:solidFill>
                  <a:srgbClr val="000000"/>
                </a:solidFill>
                <a:latin typeface="Helvetica Neue"/>
                <a:ea typeface="Helvetica Neue"/>
                <a:cs typeface="Helvetica Neue"/>
                <a:sym typeface="Helvetica Neue"/>
              </a:rPr>
              <a:t> 31 de </a:t>
            </a:r>
            <a:r>
              <a:rPr lang="en-US" sz="2000" b="0" i="0" u="none" strike="noStrike" cap="none" dirty="0" err="1">
                <a:solidFill>
                  <a:srgbClr val="000000"/>
                </a:solidFill>
                <a:latin typeface="Helvetica Neue"/>
                <a:ea typeface="Helvetica Neue"/>
                <a:cs typeface="Helvetica Neue"/>
                <a:sym typeface="Helvetica Neue"/>
              </a:rPr>
              <a:t>diciembre</a:t>
            </a:r>
            <a:r>
              <a:rPr lang="en-US" sz="2000" b="0" i="0" u="none" strike="noStrike" cap="none" dirty="0">
                <a:solidFill>
                  <a:srgbClr val="000000"/>
                </a:solidFill>
                <a:latin typeface="Helvetica Neue"/>
                <a:ea typeface="Helvetica Neue"/>
                <a:cs typeface="Helvetica Neue"/>
                <a:sym typeface="Helvetica Neue"/>
              </a:rPr>
              <a:t> de 2021</a:t>
            </a:r>
            <a:endParaRPr sz="2000" b="0" i="0" u="none" strike="noStrike" cap="none" dirty="0">
              <a:solidFill>
                <a:srgbClr val="000000"/>
              </a:solidFill>
              <a:latin typeface="Helvetica Neue"/>
              <a:ea typeface="Helvetica Neue"/>
              <a:cs typeface="Helvetica Neue"/>
              <a:sym typeface="Helvetica Neue"/>
            </a:endParaRPr>
          </a:p>
        </p:txBody>
      </p:sp>
      <p:pic>
        <p:nvPicPr>
          <p:cNvPr id="7" name="Imagen 6">
            <a:extLst>
              <a:ext uri="{FF2B5EF4-FFF2-40B4-BE49-F238E27FC236}">
                <a16:creationId xmlns:a16="http://schemas.microsoft.com/office/drawing/2014/main" id="{3505799C-34F3-EAAB-F4BF-0522A7EA650A}"/>
              </a:ext>
            </a:extLst>
          </p:cNvPr>
          <p:cNvPicPr>
            <a:picLocks noChangeAspect="1"/>
          </p:cNvPicPr>
          <p:nvPr/>
        </p:nvPicPr>
        <p:blipFill>
          <a:blip r:embed="rId3"/>
          <a:stretch>
            <a:fillRect/>
          </a:stretch>
        </p:blipFill>
        <p:spPr>
          <a:xfrm>
            <a:off x="675844" y="2403128"/>
            <a:ext cx="6474751" cy="4910020"/>
          </a:xfrm>
          <a:prstGeom prst="rect">
            <a:avLst/>
          </a:prstGeom>
        </p:spPr>
      </p:pic>
      <p:pic>
        <p:nvPicPr>
          <p:cNvPr id="31" name="Google Shape;222;p5">
            <a:extLst>
              <a:ext uri="{FF2B5EF4-FFF2-40B4-BE49-F238E27FC236}">
                <a16:creationId xmlns:a16="http://schemas.microsoft.com/office/drawing/2014/main" id="{E9E9169D-3095-CDE1-7275-4C6413AD1B08}"/>
              </a:ext>
            </a:extLst>
          </p:cNvPr>
          <p:cNvPicPr preferRelativeResize="0"/>
          <p:nvPr/>
        </p:nvPicPr>
        <p:blipFill rotWithShape="1">
          <a:blip r:embed="rId4">
            <a:alphaModFix/>
          </a:blip>
          <a:srcRect/>
          <a:stretch/>
        </p:blipFill>
        <p:spPr>
          <a:xfrm>
            <a:off x="7396091" y="3337810"/>
            <a:ext cx="3580096" cy="5113989"/>
          </a:xfrm>
          <a:prstGeom prst="rect">
            <a:avLst/>
          </a:prstGeom>
          <a:noFill/>
          <a:ln>
            <a:noFill/>
          </a:ln>
        </p:spPr>
      </p:pic>
      <p:pic>
        <p:nvPicPr>
          <p:cNvPr id="32" name="Google Shape;223;p5">
            <a:extLst>
              <a:ext uri="{FF2B5EF4-FFF2-40B4-BE49-F238E27FC236}">
                <a16:creationId xmlns:a16="http://schemas.microsoft.com/office/drawing/2014/main" id="{A5877681-8AB1-C20E-D8F5-6122652F8179}"/>
              </a:ext>
            </a:extLst>
          </p:cNvPr>
          <p:cNvPicPr preferRelativeResize="0"/>
          <p:nvPr/>
        </p:nvPicPr>
        <p:blipFill rotWithShape="1">
          <a:blip r:embed="rId5">
            <a:alphaModFix/>
          </a:blip>
          <a:srcRect/>
          <a:stretch/>
        </p:blipFill>
        <p:spPr>
          <a:xfrm>
            <a:off x="11465108" y="2759799"/>
            <a:ext cx="5040561" cy="2209259"/>
          </a:xfrm>
          <a:prstGeom prst="rect">
            <a:avLst/>
          </a:prstGeom>
          <a:noFill/>
          <a:ln>
            <a:noFill/>
          </a:ln>
        </p:spPr>
      </p:pic>
      <p:pic>
        <p:nvPicPr>
          <p:cNvPr id="33" name="Google Shape;224;p5">
            <a:extLst>
              <a:ext uri="{FF2B5EF4-FFF2-40B4-BE49-F238E27FC236}">
                <a16:creationId xmlns:a16="http://schemas.microsoft.com/office/drawing/2014/main" id="{D115E79C-8FAF-ECAB-2117-6A307F43165F}"/>
              </a:ext>
            </a:extLst>
          </p:cNvPr>
          <p:cNvPicPr preferRelativeResize="0"/>
          <p:nvPr/>
        </p:nvPicPr>
        <p:blipFill rotWithShape="1">
          <a:blip r:embed="rId6">
            <a:alphaModFix/>
          </a:blip>
          <a:srcRect/>
          <a:stretch/>
        </p:blipFill>
        <p:spPr>
          <a:xfrm>
            <a:off x="11465107" y="4948104"/>
            <a:ext cx="5040561" cy="2423576"/>
          </a:xfrm>
          <a:prstGeom prst="rect">
            <a:avLst/>
          </a:prstGeom>
          <a:noFill/>
          <a:ln>
            <a:noFill/>
          </a:ln>
        </p:spPr>
      </p:pic>
      <p:pic>
        <p:nvPicPr>
          <p:cNvPr id="34" name="Google Shape;225;p5">
            <a:extLst>
              <a:ext uri="{FF2B5EF4-FFF2-40B4-BE49-F238E27FC236}">
                <a16:creationId xmlns:a16="http://schemas.microsoft.com/office/drawing/2014/main" id="{7A846D40-C6E2-7B2F-58AE-938351F1DC45}"/>
              </a:ext>
            </a:extLst>
          </p:cNvPr>
          <p:cNvPicPr preferRelativeResize="0"/>
          <p:nvPr/>
        </p:nvPicPr>
        <p:blipFill rotWithShape="1">
          <a:blip r:embed="rId7">
            <a:alphaModFix/>
          </a:blip>
          <a:srcRect/>
          <a:stretch/>
        </p:blipFill>
        <p:spPr>
          <a:xfrm>
            <a:off x="11465106" y="7382360"/>
            <a:ext cx="5040561" cy="1740689"/>
          </a:xfrm>
          <a:prstGeom prst="rect">
            <a:avLst/>
          </a:prstGeom>
          <a:noFill/>
          <a:ln>
            <a:noFill/>
          </a:ln>
        </p:spPr>
      </p:pic>
    </p:spTree>
    <p:extLst>
      <p:ext uri="{BB962C8B-B14F-4D97-AF65-F5344CB8AC3E}">
        <p14:creationId xmlns:p14="http://schemas.microsoft.com/office/powerpoint/2010/main" val="403668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058484"/>
            <a:ext cx="14814815" cy="1384995"/>
          </a:xfrm>
          <a:prstGeom prst="rect">
            <a:avLst/>
          </a:prstGeom>
          <a:noFill/>
        </p:spPr>
        <p:txBody>
          <a:bodyPr wrap="square" rtlCol="0">
            <a:spAutoFit/>
          </a:bodyPr>
          <a:lstStyle/>
          <a:p>
            <a:pPr algn="just"/>
            <a:r>
              <a:rPr lang="es-CO" sz="2800" dirty="0">
                <a:highlight>
                  <a:srgbClr val="FFFFFF"/>
                </a:highlight>
                <a:latin typeface="Arial Narrow" panose="020B0606020202030204" pitchFamily="34" charset="0"/>
                <a:cs typeface="Arial" panose="020B0604020202020204" pitchFamily="34" charset="0"/>
              </a:rPr>
              <a:t>Durante 2021, en la localidad de Puente Aranda se atendieron 2.616 solicitudes de Planes de Manejo de Tránsito – PMT que equivalen al 5% del total de PMT atendidos en Bogotá. Sobre los PMT en la localidad, 71% son PMT para obras de infraestructura y 29% son PMT para obras de infraestructura de servicios públicos.</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b="1" dirty="0">
                <a:solidFill>
                  <a:schemeClr val="tx1">
                    <a:lumMod val="75000"/>
                    <a:lumOff val="25000"/>
                  </a:schemeClr>
                </a:solidFill>
                <a:latin typeface="Arial Black" panose="020B0604020202020204" pitchFamily="34" charset="0"/>
                <a:sym typeface="Arial"/>
              </a:rPr>
              <a:t>8. Planes de manejo de tránsito-</a:t>
            </a:r>
            <a:r>
              <a:rPr lang="en-US" sz="2800" b="1" dirty="0">
                <a:solidFill>
                  <a:schemeClr val="tx1">
                    <a:lumMod val="75000"/>
                    <a:lumOff val="25000"/>
                  </a:schemeClr>
                </a:solidFill>
                <a:latin typeface="Arial Black" panose="020B0604020202020204" pitchFamily="34" charset="0"/>
                <a:sym typeface="Arial"/>
              </a:rPr>
              <a:t>PMT</a:t>
            </a:r>
          </a:p>
        </p:txBody>
      </p:sp>
      <p:sp>
        <p:nvSpPr>
          <p:cNvPr id="8" name="Rectángulo 7">
            <a:extLst>
              <a:ext uri="{FF2B5EF4-FFF2-40B4-BE49-F238E27FC236}">
                <a16:creationId xmlns:a16="http://schemas.microsoft.com/office/drawing/2014/main" id="{72306148-28E6-4F17-8984-E709530E5FE4}"/>
              </a:ext>
            </a:extLst>
          </p:cNvPr>
          <p:cNvSpPr/>
          <p:nvPr/>
        </p:nvSpPr>
        <p:spPr>
          <a:xfrm>
            <a:off x="11039028" y="8307784"/>
            <a:ext cx="3996444" cy="38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a:extLst>
              <a:ext uri="{FF2B5EF4-FFF2-40B4-BE49-F238E27FC236}">
                <a16:creationId xmlns:a16="http://schemas.microsoft.com/office/drawing/2014/main" id="{C354816D-9D1F-C03D-E0CD-29B47F211059}"/>
              </a:ext>
            </a:extLst>
          </p:cNvPr>
          <p:cNvPicPr>
            <a:picLocks noChangeAspect="1"/>
          </p:cNvPicPr>
          <p:nvPr/>
        </p:nvPicPr>
        <p:blipFill>
          <a:blip r:embed="rId2"/>
          <a:stretch>
            <a:fillRect/>
          </a:stretch>
        </p:blipFill>
        <p:spPr>
          <a:xfrm>
            <a:off x="785698" y="2632076"/>
            <a:ext cx="15653929" cy="6708827"/>
          </a:xfrm>
          <a:prstGeom prst="rect">
            <a:avLst/>
          </a:prstGeom>
        </p:spPr>
      </p:pic>
    </p:spTree>
    <p:extLst>
      <p:ext uri="{BB962C8B-B14F-4D97-AF65-F5344CB8AC3E}">
        <p14:creationId xmlns:p14="http://schemas.microsoft.com/office/powerpoint/2010/main" val="61889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116701"/>
            <a:ext cx="14814815" cy="1477328"/>
          </a:xfrm>
          <a:prstGeom prst="rect">
            <a:avLst/>
          </a:prstGeom>
          <a:noFill/>
        </p:spPr>
        <p:txBody>
          <a:bodyPr wrap="square" rtlCol="0">
            <a:spAutoFit/>
          </a:bodyPr>
          <a:lstStyle/>
          <a:p>
            <a:pPr algn="just"/>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En la gestión 2021 es importante resaltar el inicio de la implementación de la </a:t>
            </a:r>
            <a:r>
              <a:rPr lang="es-CO" sz="2400" i="1"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Política Pública de la Bicicleta y el Peatón 2021-2039 por parte de la Secretaría Distrital de Movilidad</a:t>
            </a:r>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cuyo objetivo principal es mejorar las condiciones físicas, socioeconómicas y culturales de la ciudad para el uso y disfrute de la bicicleta.</a:t>
            </a:r>
            <a:endParaRPr lang="es-ES"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a:buClr>
                <a:srgbClr val="000000"/>
              </a:buClr>
              <a:buSzPts val="4400"/>
            </a:pPr>
            <a:r>
              <a:rPr lang="en-US" sz="2800" b="1" dirty="0">
                <a:solidFill>
                  <a:schemeClr val="tx1">
                    <a:lumMod val="75000"/>
                    <a:lumOff val="25000"/>
                  </a:schemeClr>
                </a:solidFill>
                <a:latin typeface="Arial Black" panose="020B0604020202020204" pitchFamily="34" charset="0"/>
                <a:sym typeface="Arial"/>
              </a:rPr>
              <a:t>9. </a:t>
            </a:r>
            <a:r>
              <a:rPr lang="es-CO" sz="2800" b="1" dirty="0">
                <a:solidFill>
                  <a:schemeClr val="tx1">
                    <a:lumMod val="75000"/>
                    <a:lumOff val="25000"/>
                  </a:schemeClr>
                </a:solidFill>
                <a:latin typeface="Arial Black" panose="020B0604020202020204" pitchFamily="34" charset="0"/>
                <a:sym typeface="Arial"/>
              </a:rPr>
              <a:t>Bicicleta y Peatón.</a:t>
            </a:r>
          </a:p>
        </p:txBody>
      </p:sp>
      <p:pic>
        <p:nvPicPr>
          <p:cNvPr id="42" name="Imagen 41">
            <a:extLst>
              <a:ext uri="{FF2B5EF4-FFF2-40B4-BE49-F238E27FC236}">
                <a16:creationId xmlns:a16="http://schemas.microsoft.com/office/drawing/2014/main" id="{A296B9E9-8609-B9F1-4639-81E318563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64" y="2743851"/>
            <a:ext cx="11604846" cy="6406448"/>
          </a:xfrm>
          <a:prstGeom prst="rect">
            <a:avLst/>
          </a:prstGeom>
          <a:noFill/>
        </p:spPr>
      </p:pic>
      <p:sp>
        <p:nvSpPr>
          <p:cNvPr id="2" name="CuadroTexto 1">
            <a:extLst>
              <a:ext uri="{FF2B5EF4-FFF2-40B4-BE49-F238E27FC236}">
                <a16:creationId xmlns:a16="http://schemas.microsoft.com/office/drawing/2014/main" id="{7F570FDB-0664-C6C4-DFA7-79DA0E77F109}"/>
              </a:ext>
            </a:extLst>
          </p:cNvPr>
          <p:cNvSpPr txBox="1"/>
          <p:nvPr/>
        </p:nvSpPr>
        <p:spPr>
          <a:xfrm>
            <a:off x="785698" y="2893585"/>
            <a:ext cx="4132650"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rPr>
              <a:t>Acciones realizadas </a:t>
            </a:r>
          </a:p>
        </p:txBody>
      </p:sp>
      <p:sp>
        <p:nvSpPr>
          <p:cNvPr id="4" name="CuadroTexto 3">
            <a:extLst>
              <a:ext uri="{FF2B5EF4-FFF2-40B4-BE49-F238E27FC236}">
                <a16:creationId xmlns:a16="http://schemas.microsoft.com/office/drawing/2014/main" id="{3588BD67-7167-E5DD-0F90-2B6D90590132}"/>
              </a:ext>
            </a:extLst>
          </p:cNvPr>
          <p:cNvSpPr txBox="1"/>
          <p:nvPr/>
        </p:nvSpPr>
        <p:spPr>
          <a:xfrm>
            <a:off x="816982" y="3790025"/>
            <a:ext cx="4101366" cy="3508653"/>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00000"/>
                </a:solidFill>
                <a:latin typeface="Arial Narrow" panose="020B0606020202030204" pitchFamily="34" charset="0"/>
                <a:cs typeface="Arial" panose="020B0604020202020204" pitchFamily="34" charset="0"/>
              </a:rPr>
              <a:t>Jornadas Registro en bici    44</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32,10 Km de ciclorrutas, equivalente al 5,41% de la red </a:t>
            </a:r>
            <a:r>
              <a:rPr lang="es-ES" sz="2400" dirty="0">
                <a:solidFill>
                  <a:srgbClr val="000000"/>
                </a:solidFill>
                <a:latin typeface="Arial Narrow" panose="020B0606020202030204" pitchFamily="34" charset="0"/>
                <a:cs typeface="Arial" panose="020B0604020202020204" pitchFamily="34" charset="0"/>
              </a:rPr>
              <a:t>del Distrito.</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14 IED con ciclo parqueaderos con un total de 514 cupos</a:t>
            </a:r>
            <a:endParaRPr lang="es-ES" sz="2400" dirty="0">
              <a:solidFill>
                <a:srgbClr val="000000"/>
              </a:solidFill>
              <a:latin typeface="Arial Narrow" panose="020B0606020202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9615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957908" y="1479326"/>
            <a:ext cx="14814815" cy="830997"/>
          </a:xfrm>
          <a:prstGeom prst="rect">
            <a:avLst/>
          </a:prstGeom>
          <a:noFill/>
        </p:spPr>
        <p:txBody>
          <a:bodyPr wrap="square" rtlCol="0">
            <a:spAutoFit/>
          </a:bodyPr>
          <a:lstStyle/>
          <a:p>
            <a:pPr algn="just"/>
            <a:r>
              <a:rPr lang="es-CO" sz="2400" dirty="0">
                <a:effectLst/>
                <a:latin typeface="Arial Narrow" panose="020B0606020202030204" pitchFamily="34" charset="0"/>
                <a:ea typeface="Arial Narrow" panose="020B0606020202030204" pitchFamily="34" charset="0"/>
                <a:cs typeface="Arial" panose="020B0604020202020204" pitchFamily="34" charset="0"/>
              </a:rPr>
              <a:t>En el año 2021, en la localidad de </a:t>
            </a:r>
            <a:r>
              <a:rPr lang="es-CO" sz="2400" dirty="0">
                <a:latin typeface="Arial Narrow" panose="020B0606020202030204" pitchFamily="34" charset="0"/>
                <a:ea typeface="Arial Narrow" panose="020B0606020202030204" pitchFamily="34" charset="0"/>
                <a:cs typeface="Arial" panose="020B0604020202020204" pitchFamily="34" charset="0"/>
              </a:rPr>
              <a:t>Puente Aranda </a:t>
            </a:r>
            <a:r>
              <a:rPr lang="es-CO" sz="2400" dirty="0">
                <a:effectLst/>
                <a:latin typeface="Arial Narrow" panose="020B0606020202030204" pitchFamily="34" charset="0"/>
                <a:ea typeface="Arial Narrow" panose="020B0606020202030204" pitchFamily="34" charset="0"/>
                <a:cs typeface="Arial" panose="020B0604020202020204" pitchFamily="34" charset="0"/>
              </a:rPr>
              <a:t>se desarrollaron </a:t>
            </a:r>
            <a:r>
              <a:rPr lang="es-CO" sz="2400" dirty="0">
                <a:latin typeface="Arial Narrow" panose="020B0606020202030204" pitchFamily="34" charset="0"/>
                <a:ea typeface="Arial Narrow" panose="020B0606020202030204" pitchFamily="34" charset="0"/>
                <a:cs typeface="Arial" panose="020B0604020202020204" pitchFamily="34" charset="0"/>
              </a:rPr>
              <a:t>179</a:t>
            </a:r>
            <a:r>
              <a:rPr lang="es-CO" sz="2400" dirty="0">
                <a:effectLst/>
                <a:latin typeface="Arial Narrow" panose="020B0606020202030204" pitchFamily="34" charset="0"/>
                <a:ea typeface="Arial Narrow" panose="020B0606020202030204" pitchFamily="34" charset="0"/>
                <a:cs typeface="Arial" panose="020B0604020202020204" pitchFamily="34" charset="0"/>
              </a:rPr>
              <a:t> acciones pedagógicas en educación vial en las cuales participaron </a:t>
            </a:r>
            <a:r>
              <a:rPr lang="es-CO" sz="2400" dirty="0">
                <a:latin typeface="Arial Narrow" panose="020B0606020202030204" pitchFamily="34" charset="0"/>
                <a:ea typeface="Arial Narrow" panose="020B0606020202030204" pitchFamily="34" charset="0"/>
                <a:cs typeface="Arial" panose="020B0604020202020204" pitchFamily="34" charset="0"/>
              </a:rPr>
              <a:t>9</a:t>
            </a:r>
            <a:r>
              <a:rPr lang="es-CO" sz="2400" dirty="0">
                <a:effectLst/>
                <a:latin typeface="Arial Narrow" panose="020B0606020202030204" pitchFamily="34" charset="0"/>
                <a:ea typeface="Arial Narrow" panose="020B0606020202030204" pitchFamily="34" charset="0"/>
                <a:cs typeface="Arial" panose="020B0604020202020204" pitchFamily="34" charset="0"/>
              </a:rPr>
              <a:t>.321 personas, </a:t>
            </a:r>
            <a:r>
              <a:rPr lang="es-ES" sz="2400" dirty="0">
                <a:effectLst/>
                <a:latin typeface="Arial Narrow" panose="020B0606020202030204" pitchFamily="34" charset="0"/>
                <a:ea typeface="Arial Narrow" panose="020B0606020202030204" pitchFamily="34" charset="0"/>
                <a:cs typeface="Arial" panose="020B0604020202020204" pitchFamily="34" charset="0"/>
              </a:rPr>
              <a:t>de las cuales 2.134 se identifican de género femenino, 6.672 de género masculino.</a:t>
            </a:r>
            <a:endParaRPr lang="es-CO" sz="24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4"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954107"/>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10. Acciones pedagógicas en seguridad vial y cultura ciudadana</a:t>
            </a:r>
          </a:p>
        </p:txBody>
      </p:sp>
      <p:pic>
        <p:nvPicPr>
          <p:cNvPr id="6" name="Imagen 5">
            <a:extLst>
              <a:ext uri="{FF2B5EF4-FFF2-40B4-BE49-F238E27FC236}">
                <a16:creationId xmlns:a16="http://schemas.microsoft.com/office/drawing/2014/main" id="{B6F4E12B-1CD5-01B5-26B1-2838B7E641D8}"/>
              </a:ext>
            </a:extLst>
          </p:cNvPr>
          <p:cNvPicPr>
            <a:picLocks noChangeAspect="1"/>
          </p:cNvPicPr>
          <p:nvPr/>
        </p:nvPicPr>
        <p:blipFill>
          <a:blip r:embed="rId2"/>
          <a:stretch>
            <a:fillRect/>
          </a:stretch>
        </p:blipFill>
        <p:spPr>
          <a:xfrm>
            <a:off x="1297026" y="2475136"/>
            <a:ext cx="14062482" cy="6800418"/>
          </a:xfrm>
          <a:prstGeom prst="rect">
            <a:avLst/>
          </a:prstGeom>
        </p:spPr>
      </p:pic>
    </p:spTree>
    <p:extLst>
      <p:ext uri="{BB962C8B-B14F-4D97-AF65-F5344CB8AC3E}">
        <p14:creationId xmlns:p14="http://schemas.microsoft.com/office/powerpoint/2010/main" val="224138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477328"/>
          </a:xfrm>
          <a:prstGeom prst="rect">
            <a:avLst/>
          </a:prstGeom>
          <a:noFill/>
        </p:spPr>
        <p:txBody>
          <a:bodyPr wrap="square" rtlCol="0">
            <a:spAutoFit/>
          </a:bodyPr>
          <a:lstStyle/>
          <a:p>
            <a:pPr algn="just"/>
            <a:r>
              <a:rPr lang="es-CO" sz="2400" dirty="0">
                <a:latin typeface="Arial Narrow" panose="020B0606020202030204" pitchFamily="34" charset="0"/>
                <a:ea typeface="Arial Narrow" panose="020B0606020202030204" pitchFamily="34" charset="0"/>
                <a:cs typeface="Arial Narrow" panose="020B0606020202030204" pitchFamily="34" charset="0"/>
              </a:rPr>
              <a:t>Esta área se encarga de formalizar el proceso de infraestructura y accesibilidad, así como fortalecer los procesos relacionados con el diseño geométrico, la estructuración del componente de estacionamientos, estudios de tránsito y auditorías en seguridad vial.  A continuación se muestran los estudios de transito programados para revisión en la localidad de Puente Aranda.</a:t>
            </a:r>
          </a:p>
          <a:p>
            <a:pPr algn="just"/>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11. Infraestructura</a:t>
            </a:r>
          </a:p>
        </p:txBody>
      </p:sp>
      <p:pic>
        <p:nvPicPr>
          <p:cNvPr id="6" name="Imagen 5">
            <a:extLst>
              <a:ext uri="{FF2B5EF4-FFF2-40B4-BE49-F238E27FC236}">
                <a16:creationId xmlns:a16="http://schemas.microsoft.com/office/drawing/2014/main" id="{44D4F237-ECD7-A788-6FE7-972CC4151BF2}"/>
              </a:ext>
            </a:extLst>
          </p:cNvPr>
          <p:cNvPicPr>
            <a:picLocks noChangeAspect="1"/>
          </p:cNvPicPr>
          <p:nvPr/>
        </p:nvPicPr>
        <p:blipFill>
          <a:blip r:embed="rId2"/>
          <a:stretch>
            <a:fillRect/>
          </a:stretch>
        </p:blipFill>
        <p:spPr>
          <a:xfrm>
            <a:off x="1458161" y="2603706"/>
            <a:ext cx="13253275" cy="6905654"/>
          </a:xfrm>
          <a:prstGeom prst="rect">
            <a:avLst/>
          </a:prstGeom>
        </p:spPr>
      </p:pic>
    </p:spTree>
    <p:extLst>
      <p:ext uri="{BB962C8B-B14F-4D97-AF65-F5344CB8AC3E}">
        <p14:creationId xmlns:p14="http://schemas.microsoft.com/office/powerpoint/2010/main" val="247034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12. Transporte privado</a:t>
            </a:r>
          </a:p>
        </p:txBody>
      </p:sp>
      <p:sp>
        <p:nvSpPr>
          <p:cNvPr id="5" name="Google Shape;277;p9">
            <a:extLst>
              <a:ext uri="{FF2B5EF4-FFF2-40B4-BE49-F238E27FC236}">
                <a16:creationId xmlns:a16="http://schemas.microsoft.com/office/drawing/2014/main" id="{0366F107-3258-436F-9B63-59372D60C475}"/>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Pico y placa</a:t>
            </a:r>
            <a:endParaRPr sz="2400" b="1" i="0" u="none" strike="noStrike" cap="none" dirty="0">
              <a:solidFill>
                <a:srgbClr val="171C3B"/>
              </a:solidFill>
              <a:latin typeface="Calibri"/>
              <a:ea typeface="Calibri"/>
              <a:cs typeface="Calibri"/>
              <a:sym typeface="Calibri"/>
            </a:endParaRPr>
          </a:p>
        </p:txBody>
      </p:sp>
      <p:sp>
        <p:nvSpPr>
          <p:cNvPr id="6" name="Google Shape;289;p9">
            <a:extLst>
              <a:ext uri="{FF2B5EF4-FFF2-40B4-BE49-F238E27FC236}">
                <a16:creationId xmlns:a16="http://schemas.microsoft.com/office/drawing/2014/main" id="{62CBD9B8-6BB6-478A-9E3B-D4CD449C7301}"/>
              </a:ext>
            </a:extLst>
          </p:cNvPr>
          <p:cNvSpPr/>
          <p:nvPr/>
        </p:nvSpPr>
        <p:spPr>
          <a:xfrm>
            <a:off x="1677988" y="542746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Aumento de ocupación vehículos privados</a:t>
            </a:r>
            <a:endParaRPr sz="2400" dirty="0"/>
          </a:p>
        </p:txBody>
      </p:sp>
      <p:sp>
        <p:nvSpPr>
          <p:cNvPr id="7" name="Google Shape;189;p5">
            <a:extLst>
              <a:ext uri="{FF2B5EF4-FFF2-40B4-BE49-F238E27FC236}">
                <a16:creationId xmlns:a16="http://schemas.microsoft.com/office/drawing/2014/main" id="{35C90E12-1435-402D-8274-38899D14EBA6}"/>
              </a:ext>
            </a:extLst>
          </p:cNvPr>
          <p:cNvSpPr/>
          <p:nvPr/>
        </p:nvSpPr>
        <p:spPr>
          <a:xfrm>
            <a:off x="1525654" y="1755056"/>
            <a:ext cx="6143145" cy="3064669"/>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El “</a:t>
            </a:r>
            <a:r>
              <a:rPr lang="es-ES" sz="2000" b="0" i="1" u="none" strike="noStrike" cap="none" dirty="0">
                <a:solidFill>
                  <a:schemeClr val="lt1"/>
                </a:solidFill>
                <a:latin typeface="Helvetica Neue"/>
                <a:ea typeface="Helvetica Neue"/>
                <a:cs typeface="Helvetica Neue"/>
                <a:sym typeface="Helvetica Neue"/>
              </a:rPr>
              <a:t>Documento técnico de análisis para el ajuste de la medida del Pico y Placa ante el incremento de la congestión y los planes de obra en la ciudad</a:t>
            </a:r>
            <a:r>
              <a:rPr lang="es-ES" sz="2000" b="0" i="0" u="none" strike="noStrike" cap="none" dirty="0">
                <a:solidFill>
                  <a:schemeClr val="lt1"/>
                </a:solidFill>
                <a:latin typeface="Helvetica Neue"/>
                <a:ea typeface="Helvetica Neue"/>
                <a:cs typeface="Helvetica Neue"/>
                <a:sym typeface="Helvetica Neue"/>
              </a:rPr>
              <a:t>”, elaborado por la Secretaría Distrital de Movilidad, revisa consideraciones asociadas al aumento en los niveles de congestión de la ciudad y el plan de obras en Bogotá desde 2021 hasta 2025, y consolida toda la información de soporte para establecer la modificación al ‘Pico y Placa</a:t>
            </a:r>
          </a:p>
        </p:txBody>
      </p:sp>
      <p:sp>
        <p:nvSpPr>
          <p:cNvPr id="8" name="Google Shape;189;p5">
            <a:extLst>
              <a:ext uri="{FF2B5EF4-FFF2-40B4-BE49-F238E27FC236}">
                <a16:creationId xmlns:a16="http://schemas.microsoft.com/office/drawing/2014/main" id="{57A5E7EF-0185-4E1D-8FFC-9C20AFD2881E}"/>
              </a:ext>
            </a:extLst>
          </p:cNvPr>
          <p:cNvSpPr/>
          <p:nvPr/>
        </p:nvSpPr>
        <p:spPr>
          <a:xfrm>
            <a:off x="1500332" y="5931520"/>
            <a:ext cx="6143145" cy="2724150"/>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S</a:t>
            </a:r>
            <a:r>
              <a:rPr lang="es-ES" sz="2000" b="0" i="0" u="none" strike="noStrike" cap="none" dirty="0">
                <a:solidFill>
                  <a:schemeClr val="lt1"/>
                </a:solidFill>
                <a:latin typeface="Helvetica Neue"/>
                <a:ea typeface="Helvetica Neue"/>
                <a:cs typeface="Helvetica Neue"/>
                <a:sym typeface="Helvetica Neue"/>
              </a:rPr>
              <a:t>e generó la resolución 173157 de 2021, donde se establecen las condiciones para el proceso de intercambio de información en la inscripción de vehículos con una ocupación de tres (3) personas. Permite que privados puedan ofrecer plataformas tecnológicas, como aplicaciones móviles, para la inscripción de vehículos al permiso semanal para circular con tres o más ocupantes</a:t>
            </a:r>
            <a:endParaRPr sz="2000" b="0" i="0" u="none" strike="noStrike" cap="none" dirty="0">
              <a:solidFill>
                <a:schemeClr val="lt1"/>
              </a:solidFill>
              <a:latin typeface="Helvetica Neue"/>
              <a:ea typeface="Helvetica Neue"/>
              <a:cs typeface="Helvetica Neue"/>
              <a:sym typeface="Helvetica Neue"/>
            </a:endParaRPr>
          </a:p>
        </p:txBody>
      </p:sp>
      <p:sp>
        <p:nvSpPr>
          <p:cNvPr id="9" name="Google Shape;204;p5">
            <a:extLst>
              <a:ext uri="{FF2B5EF4-FFF2-40B4-BE49-F238E27FC236}">
                <a16:creationId xmlns:a16="http://schemas.microsoft.com/office/drawing/2014/main" id="{D9CC14AD-AFB9-4F59-9E17-034367C6F178}"/>
              </a:ext>
            </a:extLst>
          </p:cNvPr>
          <p:cNvSpPr/>
          <p:nvPr/>
        </p:nvSpPr>
        <p:spPr>
          <a:xfrm>
            <a:off x="656998"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10" name="Google Shape;208;p5">
            <a:extLst>
              <a:ext uri="{FF2B5EF4-FFF2-40B4-BE49-F238E27FC236}">
                <a16:creationId xmlns:a16="http://schemas.microsoft.com/office/drawing/2014/main" id="{6C03A0C1-C612-440D-B293-8581AFCE215D}"/>
              </a:ext>
            </a:extLst>
          </p:cNvPr>
          <p:cNvSpPr/>
          <p:nvPr/>
        </p:nvSpPr>
        <p:spPr>
          <a:xfrm>
            <a:off x="604070"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sp>
        <p:nvSpPr>
          <p:cNvPr id="11" name="Google Shape;277;p9">
            <a:extLst>
              <a:ext uri="{FF2B5EF4-FFF2-40B4-BE49-F238E27FC236}">
                <a16:creationId xmlns:a16="http://schemas.microsoft.com/office/drawing/2014/main" id="{792A902B-5EFE-44EE-962D-B9902EE2BA2D}"/>
              </a:ext>
            </a:extLst>
          </p:cNvPr>
          <p:cNvSpPr/>
          <p:nvPr/>
        </p:nvSpPr>
        <p:spPr>
          <a:xfrm>
            <a:off x="9919439"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Cobro por estacionamiento en vía</a:t>
            </a:r>
            <a:endParaRPr sz="2400" b="1" i="0" u="none" strike="noStrike" cap="none" dirty="0">
              <a:solidFill>
                <a:srgbClr val="171C3B"/>
              </a:solidFill>
              <a:latin typeface="Calibri"/>
              <a:ea typeface="Calibri"/>
              <a:cs typeface="Calibri"/>
              <a:sym typeface="Calibri"/>
            </a:endParaRPr>
          </a:p>
        </p:txBody>
      </p:sp>
      <p:sp>
        <p:nvSpPr>
          <p:cNvPr id="12" name="Google Shape;289;p9">
            <a:extLst>
              <a:ext uri="{FF2B5EF4-FFF2-40B4-BE49-F238E27FC236}">
                <a16:creationId xmlns:a16="http://schemas.microsoft.com/office/drawing/2014/main" id="{B37C5E24-48E4-4E7F-9EB8-C1612E7CF0E7}"/>
              </a:ext>
            </a:extLst>
          </p:cNvPr>
          <p:cNvSpPr/>
          <p:nvPr/>
        </p:nvSpPr>
        <p:spPr>
          <a:xfrm>
            <a:off x="9944761" y="578750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Transporte de carga</a:t>
            </a:r>
            <a:endParaRPr sz="2400" dirty="0"/>
          </a:p>
        </p:txBody>
      </p:sp>
      <p:sp>
        <p:nvSpPr>
          <p:cNvPr id="13" name="Google Shape;189;p5">
            <a:extLst>
              <a:ext uri="{FF2B5EF4-FFF2-40B4-BE49-F238E27FC236}">
                <a16:creationId xmlns:a16="http://schemas.microsoft.com/office/drawing/2014/main" id="{B88B40C3-AA7B-4702-A796-254A1722BF5E}"/>
              </a:ext>
            </a:extLst>
          </p:cNvPr>
          <p:cNvSpPr/>
          <p:nvPr/>
        </p:nvSpPr>
        <p:spPr>
          <a:xfrm>
            <a:off x="9792427" y="1806252"/>
            <a:ext cx="6143145" cy="3405188"/>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A partir de enero de 2021, se desarrolló un convenio interadministrativo entre la Terminal de Transporte S.A. y la Secretaría Distrital de Movilidad, para “</a:t>
            </a:r>
            <a:r>
              <a:rPr lang="es-ES" sz="2000" b="0" i="1" u="none" strike="noStrike" cap="none" dirty="0">
                <a:solidFill>
                  <a:schemeClr val="lt1"/>
                </a:solidFill>
                <a:latin typeface="Helvetica Neue"/>
                <a:ea typeface="Helvetica Neue"/>
                <a:cs typeface="Helvetica Neue"/>
                <a:sym typeface="Helvetica Neue"/>
              </a:rPr>
              <a:t>Aunar esfuerzos, capacidades, medios, experiencia, recursos físicos, humanos y financieros para la estructuración del diseño de la operación pública del servicio de estacionamiento en vía pública en la ciudad de Bogotá y su posterior implementación, administración, operación, control y fiscalización</a:t>
            </a:r>
            <a:r>
              <a:rPr lang="es-ES" sz="2000" b="0" i="0" u="none" strike="noStrike" cap="none" dirty="0">
                <a:solidFill>
                  <a:schemeClr val="lt1"/>
                </a:solidFill>
                <a:latin typeface="Helvetica Neue"/>
                <a:ea typeface="Helvetica Neue"/>
                <a:cs typeface="Helvetica Neue"/>
                <a:sym typeface="Helvetica Neue"/>
              </a:rPr>
              <a:t>”.</a:t>
            </a:r>
          </a:p>
        </p:txBody>
      </p:sp>
      <p:sp>
        <p:nvSpPr>
          <p:cNvPr id="14" name="Google Shape;189;p5">
            <a:extLst>
              <a:ext uri="{FF2B5EF4-FFF2-40B4-BE49-F238E27FC236}">
                <a16:creationId xmlns:a16="http://schemas.microsoft.com/office/drawing/2014/main" id="{4A37C8B4-7BCC-46DE-B32C-997D1090514E}"/>
              </a:ext>
            </a:extLst>
          </p:cNvPr>
          <p:cNvSpPr/>
          <p:nvPr/>
        </p:nvSpPr>
        <p:spPr>
          <a:xfrm>
            <a:off x="9767105" y="6272039"/>
            <a:ext cx="6143145" cy="2043113"/>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durante el 2021 se culminó el contrato No. 2019-1816, celebrado entre la Secretaría Distrital de Movilidad y el Consorcio ICOVÍAS-TPD, para el desarrollo de la consultoría que tuvo por objeto “</a:t>
            </a:r>
            <a:r>
              <a:rPr lang="es-ES" sz="2000" i="1" dirty="0">
                <a:solidFill>
                  <a:schemeClr val="lt1"/>
                </a:solidFill>
                <a:latin typeface="Helvetica Neue"/>
                <a:ea typeface="Helvetica Neue"/>
                <a:cs typeface="Helvetica Neue"/>
                <a:sym typeface="Helvetica Neue"/>
              </a:rPr>
              <a:t>Caracterizar el transporte de carga en Bogotá y los municipios aledaños</a:t>
            </a:r>
            <a:r>
              <a:rPr lang="es-ES" sz="2000" dirty="0">
                <a:solidFill>
                  <a:schemeClr val="lt1"/>
                </a:solidFill>
                <a:latin typeface="Helvetica Neue"/>
                <a:ea typeface="Helvetica Neue"/>
                <a:cs typeface="Helvetica Neue"/>
                <a:sym typeface="Helvetica Neue"/>
              </a:rPr>
              <a:t>”.</a:t>
            </a:r>
            <a:endParaRPr lang="es-ES" sz="2000" b="0" i="0" u="none" strike="noStrike" cap="none" dirty="0">
              <a:solidFill>
                <a:schemeClr val="lt1"/>
              </a:solidFill>
              <a:latin typeface="Helvetica Neue"/>
              <a:ea typeface="Helvetica Neue"/>
              <a:cs typeface="Helvetica Neue"/>
              <a:sym typeface="Helvetica Neue"/>
            </a:endParaRPr>
          </a:p>
        </p:txBody>
      </p:sp>
      <p:sp>
        <p:nvSpPr>
          <p:cNvPr id="15" name="Google Shape;204;p5">
            <a:extLst>
              <a:ext uri="{FF2B5EF4-FFF2-40B4-BE49-F238E27FC236}">
                <a16:creationId xmlns:a16="http://schemas.microsoft.com/office/drawing/2014/main" id="{305CE46B-1369-4699-83EE-DFD065A1336E}"/>
              </a:ext>
            </a:extLst>
          </p:cNvPr>
          <p:cNvSpPr/>
          <p:nvPr/>
        </p:nvSpPr>
        <p:spPr>
          <a:xfrm>
            <a:off x="8923771"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3</a:t>
            </a:r>
            <a:endParaRPr sz="4400" b="0" i="0" u="none" strike="noStrike" cap="none" dirty="0">
              <a:solidFill>
                <a:schemeClr val="dk1"/>
              </a:solidFill>
              <a:latin typeface="Calibri"/>
              <a:ea typeface="Calibri"/>
              <a:cs typeface="Calibri"/>
              <a:sym typeface="Calibri"/>
            </a:endParaRPr>
          </a:p>
        </p:txBody>
      </p:sp>
      <p:sp>
        <p:nvSpPr>
          <p:cNvPr id="16" name="Google Shape;208;p5">
            <a:extLst>
              <a:ext uri="{FF2B5EF4-FFF2-40B4-BE49-F238E27FC236}">
                <a16:creationId xmlns:a16="http://schemas.microsoft.com/office/drawing/2014/main" id="{F2545E4E-167A-43D0-BA85-839F42D721FE}"/>
              </a:ext>
            </a:extLst>
          </p:cNvPr>
          <p:cNvSpPr/>
          <p:nvPr/>
        </p:nvSpPr>
        <p:spPr>
          <a:xfrm>
            <a:off x="8870843"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4</a:t>
            </a:r>
            <a:endParaRPr sz="4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60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El Observatorio de Movilidad de Bogotá D.C. es un espacio web con información abierta que le permite a los ciudadanos interactuar y consultar reportes, análisis, indicadores y estadísticas sobre el comportamiento de la movilidad en la ciudad. A través del Observatorio los usuarios podrán acceder a información oficial, detallada, confiable, oportuna, sencilla y de fácil acceso.</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51175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13. Observatorio de Movilidad</a:t>
            </a:r>
          </a:p>
        </p:txBody>
      </p:sp>
      <p:pic>
        <p:nvPicPr>
          <p:cNvPr id="2050" name="Picture 2">
            <a:extLst>
              <a:ext uri="{FF2B5EF4-FFF2-40B4-BE49-F238E27FC236}">
                <a16:creationId xmlns:a16="http://schemas.microsoft.com/office/drawing/2014/main" id="{27413FE7-884F-4480-884A-689B231D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20" y="2696217"/>
            <a:ext cx="9367272" cy="653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3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5142678"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La Oficina de Gestión Social de la SDM mediante sus Centros Locales de Movilidad-CLM, promueve la participación activa e incidente de la ciudadanía en los territorios a partir del desarrollo de diversos escenarios de participación, los cuales son generados a partir de la gestión y tramitación de solicitudes que requieran una eventual acción o implementación por parte de la SDM.</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14. Gestión social</a:t>
            </a:r>
          </a:p>
        </p:txBody>
      </p:sp>
      <p:graphicFrame>
        <p:nvGraphicFramePr>
          <p:cNvPr id="5" name="Tabla 4">
            <a:extLst>
              <a:ext uri="{FF2B5EF4-FFF2-40B4-BE49-F238E27FC236}">
                <a16:creationId xmlns:a16="http://schemas.microsoft.com/office/drawing/2014/main" id="{683CA2D6-4238-4B59-B3DA-DBFEC1A55C6A}"/>
              </a:ext>
            </a:extLst>
          </p:cNvPr>
          <p:cNvGraphicFramePr>
            <a:graphicFrameLocks noGrp="1"/>
          </p:cNvGraphicFramePr>
          <p:nvPr>
            <p:extLst>
              <p:ext uri="{D42A27DB-BD31-4B8C-83A1-F6EECF244321}">
                <p14:modId xmlns:p14="http://schemas.microsoft.com/office/powerpoint/2010/main" val="3541225688"/>
              </p:ext>
            </p:extLst>
          </p:nvPr>
        </p:nvGraphicFramePr>
        <p:xfrm>
          <a:off x="1253135" y="2967185"/>
          <a:ext cx="14675241" cy="6247269"/>
        </p:xfrm>
        <a:graphic>
          <a:graphicData uri="http://schemas.openxmlformats.org/drawingml/2006/table">
            <a:tbl>
              <a:tblPr firstRow="1" firstCol="1" bandRow="1">
                <a:tableStyleId>{1FECB4D8-DB02-4DC6-A0A2-4F2EBAE1DC90}</a:tableStyleId>
              </a:tblPr>
              <a:tblGrid>
                <a:gridCol w="2952000">
                  <a:extLst>
                    <a:ext uri="{9D8B030D-6E8A-4147-A177-3AD203B41FA5}">
                      <a16:colId xmlns:a16="http://schemas.microsoft.com/office/drawing/2014/main" val="633977009"/>
                    </a:ext>
                  </a:extLst>
                </a:gridCol>
                <a:gridCol w="8597043">
                  <a:extLst>
                    <a:ext uri="{9D8B030D-6E8A-4147-A177-3AD203B41FA5}">
                      <a16:colId xmlns:a16="http://schemas.microsoft.com/office/drawing/2014/main" val="426524038"/>
                    </a:ext>
                  </a:extLst>
                </a:gridCol>
                <a:gridCol w="1563099">
                  <a:extLst>
                    <a:ext uri="{9D8B030D-6E8A-4147-A177-3AD203B41FA5}">
                      <a16:colId xmlns:a16="http://schemas.microsoft.com/office/drawing/2014/main" val="3660314601"/>
                    </a:ext>
                  </a:extLst>
                </a:gridCol>
                <a:gridCol w="1563099">
                  <a:extLst>
                    <a:ext uri="{9D8B030D-6E8A-4147-A177-3AD203B41FA5}">
                      <a16:colId xmlns:a16="http://schemas.microsoft.com/office/drawing/2014/main" val="3271443461"/>
                    </a:ext>
                  </a:extLst>
                </a:gridCol>
              </a:tblGrid>
              <a:tr h="571573">
                <a:tc>
                  <a:txBody>
                    <a:bodyPr/>
                    <a:lstStyle/>
                    <a:p>
                      <a:pPr algn="ctr">
                        <a:lnSpc>
                          <a:spcPct val="115000"/>
                        </a:lnSpc>
                        <a:spcAft>
                          <a:spcPts val="1000"/>
                        </a:spcAft>
                      </a:pPr>
                      <a:r>
                        <a:rPr lang="es-CO" sz="2400" b="1" dirty="0">
                          <a:effectLst/>
                          <a:latin typeface="+mj-lt"/>
                        </a:rPr>
                        <a:t>EJE ESTRATÉGICO</a:t>
                      </a:r>
                      <a:endParaRPr lang="es-CO" sz="2400" b="1"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ACCIÓN GENERADORA</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ACT.</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PART.</a:t>
                      </a:r>
                    </a:p>
                  </a:txBody>
                  <a:tcPr marL="68580" marR="68580" marT="0" marB="0" anchor="ctr"/>
                </a:tc>
                <a:extLst>
                  <a:ext uri="{0D108BD9-81ED-4DB2-BD59-A6C34878D82A}">
                    <a16:rowId xmlns:a16="http://schemas.microsoft.com/office/drawing/2014/main" val="2271106321"/>
                  </a:ext>
                </a:extLst>
              </a:tr>
              <a:tr h="1170714">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Jornadas de divulgación / jornadas de información / jornadas de socialización / procesos de formación / acciones de cualificación 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344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439</a:t>
                      </a:r>
                    </a:p>
                  </a:txBody>
                  <a:tcPr marL="68580" marR="68580" marT="0" marB="0" anchor="ctr"/>
                </a:tc>
                <a:extLst>
                  <a:ext uri="{0D108BD9-81ED-4DB2-BD59-A6C34878D82A}">
                    <a16:rowId xmlns:a16="http://schemas.microsoft.com/office/drawing/2014/main" val="4192959326"/>
                  </a:ext>
                </a:extLst>
              </a:tr>
              <a:tr h="1170714">
                <a:tc>
                  <a:txBody>
                    <a:bodyPr/>
                    <a:lstStyle/>
                    <a:p>
                      <a:pPr algn="ctr">
                        <a:lnSpc>
                          <a:spcPct val="115000"/>
                        </a:lnSpc>
                        <a:spcAft>
                          <a:spcPts val="1000"/>
                        </a:spcAft>
                      </a:pPr>
                      <a:r>
                        <a:rPr lang="es-CO" sz="2400" b="0" dirty="0">
                          <a:effectLst/>
                          <a:latin typeface="+mj-lt"/>
                        </a:rPr>
                        <a:t>EJE 2</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Acciones de reconocimiento territorial / protocolos de conflictos en vía / gestión de requerimientos de impactos negativos / caracterización territorial o socioeconómica</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93</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8</a:t>
                      </a: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dirty="0">
                          <a:effectLst/>
                          <a:latin typeface="+mj-lt"/>
                        </a:rPr>
                        <a:t>EJE 3</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Escenarios de coordinación institucional / escenarios de diálogo y participación ciudadana / reuniones para el control social de proyectos / registro bici / atención local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226</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1798</a:t>
                      </a:r>
                    </a:p>
                  </a:txBody>
                  <a:tcPr marL="68580" marR="68580" marT="0" marB="0" anchor="ctr"/>
                </a:tc>
                <a:extLst>
                  <a:ext uri="{0D108BD9-81ED-4DB2-BD59-A6C34878D82A}">
                    <a16:rowId xmlns:a16="http://schemas.microsoft.com/office/drawing/2014/main" val="2842704682"/>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Rendición de cuentas / audiencias públicas y diálogos ciudadanos / gestión del seguimiento y control ciudadano</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49</a:t>
                      </a:r>
                    </a:p>
                  </a:txBody>
                  <a:tcPr marL="68580" marR="68580" marT="0" marB="0" anchor="ctr"/>
                </a:tc>
                <a:extLst>
                  <a:ext uri="{0D108BD9-81ED-4DB2-BD59-A6C34878D82A}">
                    <a16:rowId xmlns:a16="http://schemas.microsoft.com/office/drawing/2014/main" val="1241181489"/>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5</a:t>
                      </a:r>
                    </a:p>
                  </a:txBody>
                  <a:tcPr marL="68580" marR="68580" marT="0" marB="0" anchor="ctr"/>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Arial Narrow" panose="020B0606020202030204" pitchFamily="34" charset="0"/>
                          <a:cs typeface="Arial Narrow" panose="020B0606020202030204" pitchFamily="34" charset="0"/>
                        </a:rPr>
                        <a:t>Estrategias con enfoques diferenciales / reuniones interinstitucionales / instancias de participación / gestión de información interinstitucional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318</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0</a:t>
                      </a:r>
                    </a:p>
                  </a:txBody>
                  <a:tcPr marL="68580" marR="68580" marT="0" marB="0" anchor="ctr"/>
                </a:tc>
                <a:extLst>
                  <a:ext uri="{0D108BD9-81ED-4DB2-BD59-A6C34878D82A}">
                    <a16:rowId xmlns:a16="http://schemas.microsoft.com/office/drawing/2014/main" val="3573719470"/>
                  </a:ext>
                </a:extLst>
              </a:tr>
            </a:tbl>
          </a:graphicData>
        </a:graphic>
      </p:graphicFrame>
    </p:spTree>
    <p:extLst>
      <p:ext uri="{BB962C8B-B14F-4D97-AF65-F5344CB8AC3E}">
        <p14:creationId xmlns:p14="http://schemas.microsoft.com/office/powerpoint/2010/main" val="165653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15. Transparencia</a:t>
            </a:r>
          </a:p>
        </p:txBody>
      </p:sp>
      <p:sp>
        <p:nvSpPr>
          <p:cNvPr id="44" name="CuadroTexto 43">
            <a:extLst>
              <a:ext uri="{FF2B5EF4-FFF2-40B4-BE49-F238E27FC236}">
                <a16:creationId xmlns:a16="http://schemas.microsoft.com/office/drawing/2014/main" id="{394CD6BD-75D2-C1B2-BD4E-1851B3D44C3A}"/>
              </a:ext>
            </a:extLst>
          </p:cNvPr>
          <p:cNvSpPr txBox="1"/>
          <p:nvPr/>
        </p:nvSpPr>
        <p:spPr>
          <a:xfrm>
            <a:off x="942109" y="1168929"/>
            <a:ext cx="15365899" cy="1200329"/>
          </a:xfrm>
          <a:prstGeom prst="rect">
            <a:avLst/>
          </a:prstGeom>
          <a:noFill/>
        </p:spPr>
        <p:txBody>
          <a:bodyPr wrap="square">
            <a:spAutoFit/>
          </a:bodyPr>
          <a:lstStyle/>
          <a:p>
            <a:r>
              <a:rPr lang="es-CO"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 la Secretaría Distrital de Movilidad-SDM es fundamental la generación de mecanismos de confianza entre la ciudadanía y la institución pública, con el fin de consolidar la eficiencia del valor público y los elementos para la consolidación de un gobierno abierto y una gestión pública efectiva que facilitan el cumplimiento de los objetivos de la entidad.</a:t>
            </a:r>
            <a:endParaRPr lang="es-ES" sz="2400" dirty="0"/>
          </a:p>
        </p:txBody>
      </p:sp>
      <p:pic>
        <p:nvPicPr>
          <p:cNvPr id="45" name="Imagen 44" descr="Interfaz de usuario gráfica, Texto&#10;&#10;Descripción generada automáticamente">
            <a:extLst>
              <a:ext uri="{FF2B5EF4-FFF2-40B4-BE49-F238E27FC236}">
                <a16:creationId xmlns:a16="http://schemas.microsoft.com/office/drawing/2014/main" id="{EE8FD4E8-1D5A-8A34-C460-47A25F2E577A}"/>
              </a:ext>
            </a:extLst>
          </p:cNvPr>
          <p:cNvPicPr>
            <a:picLocks noChangeAspect="1"/>
          </p:cNvPicPr>
          <p:nvPr/>
        </p:nvPicPr>
        <p:blipFill rotWithShape="1">
          <a:blip r:embed="rId2"/>
          <a:srcRect l="21838" t="16349" r="22751" b="7545"/>
          <a:stretch/>
        </p:blipFill>
        <p:spPr bwMode="auto">
          <a:xfrm>
            <a:off x="754062" y="2772024"/>
            <a:ext cx="8280920" cy="6323590"/>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DDDDB03D-1E59-2E90-9093-8CDC0C22D00A}"/>
              </a:ext>
            </a:extLst>
          </p:cNvPr>
          <p:cNvSpPr txBox="1"/>
          <p:nvPr/>
        </p:nvSpPr>
        <p:spPr>
          <a:xfrm>
            <a:off x="9223028" y="3237983"/>
            <a:ext cx="7648647" cy="6140142"/>
          </a:xfrm>
          <a:prstGeom prst="rect">
            <a:avLst/>
          </a:prstGeom>
          <a:noFill/>
        </p:spPr>
        <p:txBody>
          <a:bodyPr wrap="square">
            <a:spAutoFit/>
          </a:bodyPr>
          <a:lstStyle/>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telefónico:</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Centro de Contacto de Movilidad PBX: (601) 364-94-00 opción 2 </a:t>
            </a:r>
            <a:r>
              <a:rPr lang="es-CO" sz="1600" dirty="0">
                <a:solidFill>
                  <a:srgbClr val="000000"/>
                </a:solidFill>
                <a:effectLst/>
                <a:latin typeface="+mj-lt"/>
                <a:ea typeface="Times New Roman" panose="02020603050405020304" pitchFamily="18" charset="0"/>
                <a:cs typeface="Segoe UI Symbol" panose="020B0502040204020203" pitchFamily="34" charset="0"/>
              </a:rPr>
              <a:t>✔</a:t>
            </a:r>
            <a:r>
              <a:rPr lang="es-CO" sz="1600" dirty="0">
                <a:solidFill>
                  <a:srgbClr val="000000"/>
                </a:solidFill>
                <a:effectLst/>
                <a:latin typeface="+mj-lt"/>
                <a:ea typeface="Times New Roman" panose="02020603050405020304" pitchFamily="18" charset="0"/>
                <a:cs typeface="Arial" panose="020B0604020202020204" pitchFamily="34" charset="0"/>
              </a:rPr>
              <a:t> L</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nea 195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endParaRPr lang="es-ES" sz="1800" dirty="0">
              <a:solidFill>
                <a:srgbClr val="000000"/>
              </a:solidFill>
              <a:latin typeface="+mj-lt"/>
              <a:cs typeface="Arial" panose="020B060402020202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Virtual: </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P</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gina de la Secretaria Distrital de Movilidad: </a:t>
            </a:r>
            <a:r>
              <a:rPr lang="es-CO" sz="1600" u="sng" dirty="0">
                <a:solidFill>
                  <a:srgbClr val="0000FF"/>
                </a:solidFill>
                <a:effectLst/>
                <a:latin typeface="+mj-lt"/>
                <a:ea typeface="Times New Roman" panose="02020603050405020304" pitchFamily="18" charset="0"/>
                <a:cs typeface="Arial" panose="020B0604020202020204" pitchFamily="34" charset="0"/>
              </a:rPr>
              <a:t>https://www.movilidadbogota.gov.co/web/sdqs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Institucional: 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Virtual: </a:t>
            </a:r>
            <a:r>
              <a:rPr lang="es-CO" sz="1600" u="sng" dirty="0">
                <a:solidFill>
                  <a:srgbClr val="0000FF"/>
                </a:solidFill>
                <a:effectLst/>
                <a:latin typeface="+mj-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https://supercade.bogota.gov.co/</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para otras peticiones y trámites: contactociudadano@movilidadbogota.gov.co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r>
              <a:rPr lang="es-CO" sz="1600" u="sng" dirty="0">
                <a:solidFill>
                  <a:srgbClr val="000000"/>
                </a:solidFill>
                <a:effectLst/>
                <a:latin typeface="+mj-lt"/>
                <a:ea typeface="Times New Roman" panose="02020603050405020304" pitchFamily="18" charset="0"/>
                <a:cs typeface="Arial" panose="020B0604020202020204" pitchFamily="34" charset="0"/>
                <a:hlinkClick r:id="rId4"/>
              </a:rPr>
              <a:t>https://bogota.gov.co/sdqs/</a:t>
            </a:r>
            <a:endParaRPr lang="es-ES" sz="1600" dirty="0">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Redes Sociales:</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Facebook: </a:t>
            </a:r>
            <a:r>
              <a:rPr lang="es-CO" sz="1600" u="sng" dirty="0">
                <a:solidFill>
                  <a:srgbClr val="0000FF"/>
                </a:solidFill>
                <a:latin typeface="+mj-lt"/>
                <a:cs typeface="Arial" panose="020B0604020202020204" pitchFamily="34" charset="0"/>
              </a:rPr>
              <a:t>https://www.facebook.com /</a:t>
            </a:r>
            <a:r>
              <a:rPr lang="es-CO" sz="1600" u="sng" dirty="0" err="1">
                <a:solidFill>
                  <a:srgbClr val="0000FF"/>
                </a:solidFill>
                <a:latin typeface="+mj-lt"/>
                <a:cs typeface="Arial" panose="020B0604020202020204" pitchFamily="34" charset="0"/>
              </a:rPr>
              <a:t>secretaríamovilidadbogota</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Twitter: </a:t>
            </a:r>
            <a:r>
              <a:rPr lang="es-CO" sz="1600" u="sng" dirty="0">
                <a:solidFill>
                  <a:srgbClr val="0000FF"/>
                </a:solidFill>
                <a:latin typeface="+mj-lt"/>
                <a:cs typeface="Arial" panose="020B0604020202020204" pitchFamily="34" charset="0"/>
              </a:rPr>
              <a:t>https://twitter.com/ </a:t>
            </a:r>
            <a:r>
              <a:rPr lang="es-CO" sz="1600" u="sng" dirty="0" err="1">
                <a:solidFill>
                  <a:srgbClr val="0000FF"/>
                </a:solidFill>
                <a:latin typeface="+mj-lt"/>
                <a:cs typeface="Arial" panose="020B0604020202020204" pitchFamily="34" charset="0"/>
              </a:rPr>
              <a:t>SectorMovilidad</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Instagram: </a:t>
            </a:r>
            <a:r>
              <a:rPr lang="es-CO" sz="1600" u="sng" dirty="0">
                <a:solidFill>
                  <a:srgbClr val="0000FF"/>
                </a:solidFill>
                <a:effectLst/>
                <a:latin typeface="+mj-lt"/>
                <a:ea typeface="Times New Roman" panose="02020603050405020304" pitchFamily="18" charset="0"/>
                <a:cs typeface="Arial" panose="020B0604020202020204" pitchFamily="34" charset="0"/>
              </a:rPr>
              <a:t>https://www.instagram.com/ </a:t>
            </a:r>
            <a:r>
              <a:rPr lang="es-CO" sz="1600" u="sng" dirty="0" err="1">
                <a:solidFill>
                  <a:srgbClr val="0000FF"/>
                </a:solidFill>
                <a:effectLst/>
                <a:latin typeface="+mj-lt"/>
                <a:ea typeface="Times New Roman" panose="02020603050405020304" pitchFamily="18" charset="0"/>
                <a:cs typeface="Arial" panose="020B0604020202020204" pitchFamily="34" charset="0"/>
              </a:rPr>
              <a:t>sectormovilidad</a:t>
            </a:r>
            <a:r>
              <a:rPr lang="es-CO" sz="1600" u="sng" dirty="0">
                <a:solidFill>
                  <a:srgbClr val="0000FF"/>
                </a:solidFill>
                <a:effectLst/>
                <a:latin typeface="+mj-lt"/>
                <a:ea typeface="Times New Roman" panose="02020603050405020304" pitchFamily="18" charset="0"/>
                <a:cs typeface="Arial" panose="020B0604020202020204" pitchFamily="34" charset="0"/>
              </a:rPr>
              <a:t>/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Presencial:</a:t>
            </a: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Ventanillas de radicaci</a:t>
            </a:r>
            <a:r>
              <a:rPr lang="es-CO" sz="1600" dirty="0">
                <a:solidFill>
                  <a:srgbClr val="000000"/>
                </a:solidFill>
                <a:effectLst/>
                <a:latin typeface="+mj-lt"/>
                <a:ea typeface="Times New Roman" panose="02020603050405020304" pitchFamily="18" charset="0"/>
                <a:cs typeface="Arial Narrow" panose="020B0606020202030204" pitchFamily="34" charset="0"/>
              </a:rPr>
              <a:t>ó</a:t>
            </a:r>
            <a:r>
              <a:rPr lang="es-CO" sz="1600" dirty="0">
                <a:solidFill>
                  <a:srgbClr val="000000"/>
                </a:solidFill>
                <a:effectLst/>
                <a:latin typeface="+mj-lt"/>
                <a:ea typeface="Times New Roman" panose="02020603050405020304" pitchFamily="18" charset="0"/>
                <a:cs typeface="Arial" panose="020B0604020202020204" pitchFamily="34" charset="0"/>
              </a:rPr>
              <a:t>n de la sede de Calle 13 y Paloquemao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En los Centros Locales de Movilidad, los cuales se encuentran ubicados en todas las Alcald</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as Locales.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RED CADE de Movilidad, ubicados en los </a:t>
            </a: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de 20 de Julio, Américas, Suba, Bosa y Fontibón.</a:t>
            </a:r>
            <a:endParaRPr lang="es-ES" sz="1600" dirty="0">
              <a:effectLst/>
              <a:latin typeface="+mj-lt"/>
              <a:ea typeface="Arial Narrow" panose="020B0606020202030204" pitchFamily="34" charset="0"/>
              <a:cs typeface="Arial Narrow" panose="020B0606020202030204" pitchFamily="34" charset="0"/>
            </a:endParaRPr>
          </a:p>
        </p:txBody>
      </p:sp>
      <p:sp>
        <p:nvSpPr>
          <p:cNvPr id="3" name="CuadroTexto 2">
            <a:extLst>
              <a:ext uri="{FF2B5EF4-FFF2-40B4-BE49-F238E27FC236}">
                <a16:creationId xmlns:a16="http://schemas.microsoft.com/office/drawing/2014/main" id="{F38AA195-4A9C-CDA6-97F1-088716B8800A}"/>
              </a:ext>
            </a:extLst>
          </p:cNvPr>
          <p:cNvSpPr txBox="1"/>
          <p:nvPr/>
        </p:nvSpPr>
        <p:spPr>
          <a:xfrm>
            <a:off x="10851108" y="2683985"/>
            <a:ext cx="4392488" cy="553998"/>
          </a:xfrm>
          <a:prstGeom prst="rect">
            <a:avLst/>
          </a:prstGeom>
          <a:noFill/>
        </p:spPr>
        <p:txBody>
          <a:bodyPr wrap="square" rtlCol="0">
            <a:spAutoFit/>
          </a:bodyPr>
          <a:lstStyle/>
          <a:p>
            <a:r>
              <a:rPr lang="es-ES" dirty="0"/>
              <a:t>CANALES DE ATENCIÓN </a:t>
            </a:r>
          </a:p>
        </p:txBody>
      </p:sp>
    </p:spTree>
    <p:extLst>
      <p:ext uri="{BB962C8B-B14F-4D97-AF65-F5344CB8AC3E}">
        <p14:creationId xmlns:p14="http://schemas.microsoft.com/office/powerpoint/2010/main" val="31875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7942684" y="2403128"/>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23" y="2178201"/>
            <a:ext cx="6424938" cy="6426994"/>
          </a:xfrm>
          <a:prstGeom prst="rect">
            <a:avLst/>
          </a:prstGeom>
        </p:spPr>
      </p:pic>
      <p:sp>
        <p:nvSpPr>
          <p:cNvPr id="9" name="Google Shape;185;p3">
            <a:extLst>
              <a:ext uri="{FF2B5EF4-FFF2-40B4-BE49-F238E27FC236}">
                <a16:creationId xmlns:a16="http://schemas.microsoft.com/office/drawing/2014/main" id="{0BB0C2BA-A84B-6436-D156-554C8A8B27A6}"/>
              </a:ext>
            </a:extLst>
          </p:cNvPr>
          <p:cNvSpPr txBox="1"/>
          <p:nvPr/>
        </p:nvSpPr>
        <p:spPr>
          <a:xfrm>
            <a:off x="8446740" y="1593233"/>
            <a:ext cx="8136901" cy="7692465"/>
          </a:xfrm>
          <a:prstGeom prst="rect">
            <a:avLst/>
          </a:prstGeom>
          <a:noFill/>
          <a:ln>
            <a:noFill/>
          </a:ln>
        </p:spPr>
        <p:txBody>
          <a:bodyPr spcFirstLastPara="1" wrap="square" lIns="71425" tIns="71425" rIns="71425" bIns="71425" anchor="ctr" anchorCtr="0">
            <a:spAutoFit/>
          </a:bodyPr>
          <a:lstStyle/>
          <a:p>
            <a:pPr marL="457200" defTabSz="914400">
              <a:buClr>
                <a:srgbClr val="000000"/>
              </a:buClr>
              <a:buSzPts val="4400"/>
            </a:pPr>
            <a:r>
              <a:rPr lang="es-CO" sz="3200" kern="0" dirty="0">
                <a:latin typeface="Arial"/>
                <a:ea typeface="Arial"/>
                <a:cs typeface="Arial"/>
                <a:sym typeface="Arial"/>
              </a:rPr>
              <a:t>1. Inversión presupuestal</a:t>
            </a:r>
          </a:p>
          <a:p>
            <a:pPr marL="457200" defTabSz="914400">
              <a:buClr>
                <a:srgbClr val="000000"/>
              </a:buClr>
              <a:buSzPts val="4400"/>
            </a:pPr>
            <a:r>
              <a:rPr lang="es-CO" sz="3200" kern="0" dirty="0">
                <a:latin typeface="Arial"/>
                <a:ea typeface="Arial"/>
                <a:cs typeface="Arial"/>
                <a:sym typeface="Arial"/>
              </a:rPr>
              <a:t>2. Siniestralidad</a:t>
            </a:r>
          </a:p>
          <a:p>
            <a:pPr marL="457200" defTabSz="914400">
              <a:buClr>
                <a:srgbClr val="000000"/>
              </a:buClr>
              <a:buSzPts val="4400"/>
            </a:pPr>
            <a:r>
              <a:rPr lang="es-CO" sz="3200" kern="0" dirty="0">
                <a:latin typeface="Arial"/>
                <a:ea typeface="Arial"/>
                <a:cs typeface="Arial"/>
                <a:sym typeface="Arial"/>
              </a:rPr>
              <a:t>3. Acciones de gestión en vía</a:t>
            </a:r>
          </a:p>
          <a:p>
            <a:pPr marL="457200" defTabSz="914400">
              <a:buClr>
                <a:srgbClr val="000000"/>
              </a:buClr>
              <a:buSzPts val="4400"/>
            </a:pPr>
            <a:r>
              <a:rPr lang="es-CO" sz="3200" kern="0" dirty="0">
                <a:latin typeface="Arial"/>
                <a:ea typeface="Arial"/>
                <a:cs typeface="Arial"/>
                <a:sym typeface="Arial"/>
              </a:rPr>
              <a:t>4. Señalización</a:t>
            </a:r>
          </a:p>
          <a:p>
            <a:pPr marL="457200" defTabSz="914400">
              <a:buClr>
                <a:srgbClr val="000000"/>
              </a:buClr>
              <a:buSzPts val="4400"/>
            </a:pPr>
            <a:r>
              <a:rPr lang="es-CO" sz="3200" kern="0" dirty="0">
                <a:latin typeface="Arial"/>
                <a:ea typeface="Arial"/>
                <a:cs typeface="Arial"/>
                <a:sym typeface="Arial"/>
              </a:rPr>
              <a:t>5. Semaforización</a:t>
            </a:r>
          </a:p>
          <a:p>
            <a:pPr marL="457200" defTabSz="914400">
              <a:buClr>
                <a:srgbClr val="000000"/>
              </a:buClr>
              <a:buSzPts val="4400"/>
            </a:pPr>
            <a:r>
              <a:rPr lang="es-CO" sz="3200" kern="0" dirty="0">
                <a:latin typeface="Arial"/>
                <a:ea typeface="Arial"/>
                <a:cs typeface="Arial"/>
                <a:sym typeface="Arial"/>
              </a:rPr>
              <a:t>6. Control de tránsito y transporte</a:t>
            </a:r>
          </a:p>
          <a:p>
            <a:pPr marL="457200" defTabSz="914400">
              <a:buClr>
                <a:srgbClr val="000000"/>
              </a:buClr>
              <a:buSzPts val="4400"/>
            </a:pPr>
            <a:r>
              <a:rPr lang="es-CO" sz="3200" kern="0" dirty="0">
                <a:latin typeface="Arial"/>
                <a:ea typeface="Arial"/>
                <a:cs typeface="Arial"/>
                <a:sym typeface="Arial"/>
              </a:rPr>
              <a:t>7. Planes de manejo de tránsito-PMT</a:t>
            </a:r>
          </a:p>
          <a:p>
            <a:pPr marL="457200" defTabSz="914400">
              <a:buClr>
                <a:srgbClr val="000000"/>
              </a:buClr>
              <a:buSzPts val="4400"/>
            </a:pPr>
            <a:r>
              <a:rPr lang="es-CO" sz="3200" kern="0" dirty="0">
                <a:latin typeface="Arial"/>
                <a:ea typeface="Arial"/>
                <a:cs typeface="Arial"/>
                <a:sym typeface="Arial"/>
              </a:rPr>
              <a:t>8. Bicicleta y Peatón.</a:t>
            </a:r>
          </a:p>
          <a:p>
            <a:pPr marL="457200" defTabSz="914400">
              <a:buClr>
                <a:srgbClr val="000000"/>
              </a:buClr>
              <a:buSzPts val="4400"/>
            </a:pPr>
            <a:r>
              <a:rPr lang="es-CO" sz="3200" kern="0" dirty="0">
                <a:latin typeface="Arial"/>
                <a:ea typeface="Arial"/>
                <a:cs typeface="Arial"/>
                <a:sym typeface="Arial"/>
              </a:rPr>
              <a:t>9. Acciones pedagógicas en seguridad vial y cultura ciudadana</a:t>
            </a:r>
          </a:p>
          <a:p>
            <a:pPr marL="457200" defTabSz="914400">
              <a:buClr>
                <a:srgbClr val="000000"/>
              </a:buClr>
              <a:buSzPts val="4400"/>
            </a:pPr>
            <a:r>
              <a:rPr lang="es-CO" sz="3200" kern="0" dirty="0">
                <a:latin typeface="Arial"/>
                <a:ea typeface="Arial"/>
                <a:cs typeface="Arial"/>
                <a:sym typeface="Arial"/>
              </a:rPr>
              <a:t>10. Infraestructura</a:t>
            </a:r>
          </a:p>
          <a:p>
            <a:pPr marL="457200" defTabSz="914400">
              <a:buClr>
                <a:srgbClr val="000000"/>
              </a:buClr>
              <a:buSzPts val="4400"/>
            </a:pPr>
            <a:r>
              <a:rPr lang="es-CO" sz="3200" kern="0" dirty="0">
                <a:latin typeface="Arial"/>
                <a:ea typeface="Arial"/>
                <a:cs typeface="Arial"/>
                <a:sym typeface="Arial"/>
              </a:rPr>
              <a:t>11. Transporte privado</a:t>
            </a:r>
          </a:p>
          <a:p>
            <a:pPr marL="457200" defTabSz="914400">
              <a:buClr>
                <a:srgbClr val="000000"/>
              </a:buClr>
              <a:buSzPts val="4400"/>
            </a:pPr>
            <a:r>
              <a:rPr lang="es-CO" sz="3200" kern="0" dirty="0">
                <a:latin typeface="Arial"/>
                <a:ea typeface="Arial"/>
                <a:cs typeface="Arial"/>
                <a:sym typeface="Arial"/>
              </a:rPr>
              <a:t>12. Observatorio de Movilidad de Bogotá</a:t>
            </a:r>
          </a:p>
          <a:p>
            <a:pPr marL="457200" defTabSz="914400">
              <a:buClr>
                <a:srgbClr val="000000"/>
              </a:buClr>
              <a:buSzPts val="4400"/>
            </a:pPr>
            <a:r>
              <a:rPr lang="es-CO" sz="3200" kern="0" dirty="0">
                <a:latin typeface="Arial"/>
                <a:ea typeface="Arial"/>
                <a:cs typeface="Arial"/>
                <a:sym typeface="Arial"/>
              </a:rPr>
              <a:t>13. Gestión Social</a:t>
            </a:r>
          </a:p>
          <a:p>
            <a:pPr marL="457200" defTabSz="914400">
              <a:buClr>
                <a:srgbClr val="000000"/>
              </a:buClr>
              <a:buSzPts val="4400"/>
            </a:pPr>
            <a:r>
              <a:rPr lang="es-CO" sz="3200" kern="0" dirty="0">
                <a:latin typeface="Arial"/>
                <a:ea typeface="Arial"/>
                <a:cs typeface="Arial"/>
                <a:sym typeface="Arial"/>
              </a:rPr>
              <a:t>14. Transparencia</a:t>
            </a:r>
            <a:endParaRPr lang="es-CO" sz="1050" kern="0" dirty="0">
              <a:latin typeface="Arial"/>
              <a:ea typeface="Arial"/>
              <a:cs typeface="Arial"/>
              <a:sym typeface="Arial"/>
            </a:endParaRPr>
          </a:p>
          <a:p>
            <a:pPr defTabSz="914400">
              <a:buClr>
                <a:srgbClr val="FFFFFF"/>
              </a:buClr>
              <a:buSzPts val="4400"/>
              <a:buFont typeface="Arial"/>
              <a:buNone/>
            </a:pPr>
            <a:endParaRPr sz="1050" kern="0" dirty="0">
              <a:solidFill>
                <a:srgbClr val="000000"/>
              </a:solidFill>
              <a:latin typeface="Arial"/>
              <a:ea typeface="Arial"/>
              <a:cs typeface="Arial"/>
              <a:sym typeface="Arial"/>
            </a:endParaRPr>
          </a:p>
        </p:txBody>
      </p:sp>
      <p:sp>
        <p:nvSpPr>
          <p:cNvPr id="10" name="Google Shape;186;p3">
            <a:extLst>
              <a:ext uri="{FF2B5EF4-FFF2-40B4-BE49-F238E27FC236}">
                <a16:creationId xmlns:a16="http://schemas.microsoft.com/office/drawing/2014/main" id="{AF3CF721-6E15-8139-96EF-30E5800817BE}"/>
              </a:ext>
            </a:extLst>
          </p:cNvPr>
          <p:cNvSpPr txBox="1"/>
          <p:nvPr/>
        </p:nvSpPr>
        <p:spPr>
          <a:xfrm>
            <a:off x="10030916" y="386904"/>
            <a:ext cx="3888432" cy="683173"/>
          </a:xfrm>
          <a:prstGeom prst="rect">
            <a:avLst/>
          </a:prstGeom>
          <a:noFill/>
          <a:ln>
            <a:noFill/>
          </a:ln>
        </p:spPr>
        <p:txBody>
          <a:bodyPr spcFirstLastPara="1" wrap="square" lIns="45675" tIns="45675" rIns="45675" bIns="45675" anchor="ctr" anchorCtr="0">
            <a:spAutoFit/>
          </a:bodyPr>
          <a:lstStyle/>
          <a:p>
            <a:pPr marL="0" marR="0" lvl="0" indent="0" algn="l" rtl="0">
              <a:lnSpc>
                <a:spcPct val="80000"/>
              </a:lnSpc>
              <a:spcBef>
                <a:spcPts val="0"/>
              </a:spcBef>
              <a:spcAft>
                <a:spcPts val="0"/>
              </a:spcAft>
              <a:buClr>
                <a:schemeClr val="lt1"/>
              </a:buClr>
              <a:buSzPts val="8000"/>
              <a:buFont typeface="Arial"/>
              <a:buNone/>
            </a:pPr>
            <a:r>
              <a:rPr lang="en-US" sz="4800" b="0" i="0" u="none" strike="noStrike" cap="none" dirty="0">
                <a:latin typeface="Arial"/>
                <a:ea typeface="Arial"/>
                <a:cs typeface="Arial"/>
                <a:sym typeface="Arial"/>
              </a:rPr>
              <a:t>CONTENIDO</a:t>
            </a:r>
            <a:endParaRPr sz="48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9496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041B058-2506-9242-B689-E0D1CE4C27FA}"/>
              </a:ext>
            </a:extLst>
          </p:cNvPr>
          <p:cNvSpPr/>
          <p:nvPr/>
        </p:nvSpPr>
        <p:spPr>
          <a:xfrm>
            <a:off x="4206618" y="570817"/>
            <a:ext cx="8768276" cy="61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60" b="1" dirty="0">
                <a:solidFill>
                  <a:schemeClr val="tx1">
                    <a:lumMod val="75000"/>
                    <a:lumOff val="25000"/>
                  </a:schemeClr>
                </a:solidFill>
                <a:latin typeface="Arial Black"/>
                <a:cs typeface="Arial Black"/>
              </a:rPr>
              <a:t>¿QUÉ ES LA RENDICIÓN DE CUENTAS?</a:t>
            </a:r>
            <a:endParaRPr lang="en-US" sz="2800" b="1" dirty="0">
              <a:solidFill>
                <a:schemeClr val="tx1">
                  <a:lumMod val="75000"/>
                  <a:lumOff val="25000"/>
                </a:schemeClr>
              </a:solidFill>
              <a:latin typeface="Arial Black"/>
              <a:cs typeface="Arial Black"/>
            </a:endParaRPr>
          </a:p>
        </p:txBody>
      </p:sp>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9083231" y="2644133"/>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79FC5BE-D5BE-2948-8E51-E873982B769C}"/>
              </a:ext>
            </a:extLst>
          </p:cNvPr>
          <p:cNvSpPr txBox="1"/>
          <p:nvPr/>
        </p:nvSpPr>
        <p:spPr>
          <a:xfrm>
            <a:off x="9343895" y="1790460"/>
            <a:ext cx="6956027" cy="2356414"/>
          </a:xfrm>
          <a:prstGeom prst="rect">
            <a:avLst/>
          </a:prstGeom>
          <a:noFill/>
        </p:spPr>
        <p:txBody>
          <a:bodyPr wrap="square">
            <a:spAutoFit/>
          </a:bodyPr>
          <a:lstStyle/>
          <a:p>
            <a:pPr algn="just">
              <a:defRPr/>
            </a:pPr>
            <a:r>
              <a:rPr lang="es-ES" sz="2452" noProof="1">
                <a:solidFill>
                  <a:schemeClr val="tx1">
                    <a:lumMod val="65000"/>
                    <a:lumOff val="35000"/>
                  </a:schemeClr>
                </a:solidFill>
                <a:latin typeface="Arial" panose="020B0604020202020204" pitchFamily="34" charset="0"/>
                <a:cs typeface="Arial" panose="020B0604020202020204" pitchFamily="34" charset="0"/>
              </a:rPr>
              <a:t>“La rendición de cuentas es un proceso que busca la transparencia de la gestión de la Administración Pública, y la adopción de los principios de Buen Gobierno, eficiencia, eficacia y transparencia en todas las actuaciones del servidor público”. (Ley 1757 de 2015 artíc. 48)</a:t>
            </a:r>
            <a:endParaRPr lang="es-ES_tradnl" sz="2452"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1B927C6-9639-4A8D-A1EB-A785904E1DC0}"/>
              </a:ext>
            </a:extLst>
          </p:cNvPr>
          <p:cNvPicPr>
            <a:picLocks noChangeAspect="1"/>
          </p:cNvPicPr>
          <p:nvPr/>
        </p:nvPicPr>
        <p:blipFill>
          <a:blip r:embed="rId2"/>
          <a:stretch>
            <a:fillRect/>
          </a:stretch>
        </p:blipFill>
        <p:spPr>
          <a:xfrm>
            <a:off x="9451747" y="4518828"/>
            <a:ext cx="6956033" cy="4837560"/>
          </a:xfrm>
          <a:prstGeom prst="rect">
            <a:avLst/>
          </a:prstGeom>
        </p:spPr>
      </p:pic>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22" y="2178201"/>
            <a:ext cx="6535899" cy="6537990"/>
          </a:xfrm>
          <a:prstGeom prst="rect">
            <a:avLst/>
          </a:prstGeom>
        </p:spPr>
      </p:pic>
    </p:spTree>
    <p:extLst>
      <p:ext uri="{BB962C8B-B14F-4D97-AF65-F5344CB8AC3E}">
        <p14:creationId xmlns:p14="http://schemas.microsoft.com/office/powerpoint/2010/main" val="3044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85452"/>
            <a:ext cx="14814815" cy="1200329"/>
          </a:xfrm>
          <a:prstGeom prst="rect">
            <a:avLst/>
          </a:prstGeom>
          <a:noFill/>
        </p:spPr>
        <p:txBody>
          <a:bodyPr wrap="square" rtlCol="0">
            <a:spAutoFit/>
          </a:bodyPr>
          <a:lstStyle>
            <a:defPPr>
              <a:defRPr lang="es-CO"/>
            </a:defPPr>
            <a:lvl1pPr algn="just">
              <a:defRPr sz="2400" b="0" i="0" u="none" strike="noStrike" cap="none">
                <a:latin typeface="Century Gothic"/>
                <a:ea typeface="Century Gothic"/>
                <a:cs typeface="Century Gothic"/>
              </a:defRPr>
            </a:lvl1pPr>
          </a:lstStyle>
          <a:p>
            <a:r>
              <a:rPr lang="es-ES" dirty="0"/>
              <a:t>En el marco del programa Movilidad segura, sostenible y accesible del Plan de Desarrollo Distrital “</a:t>
            </a:r>
            <a:r>
              <a:rPr lang="es-ES" i="1" dirty="0"/>
              <a:t>Un Nuevo Contrato Social y Ambiental para la Bogotá del Siglo XXI</a:t>
            </a:r>
            <a:r>
              <a:rPr lang="es-ES" dirty="0"/>
              <a:t>”, se ejecutaron 3</a:t>
            </a:r>
            <a:r>
              <a:rPr lang="es-ES" b="1" dirty="0"/>
              <a:t> proyectos </a:t>
            </a:r>
            <a:r>
              <a:rPr lang="es-ES" dirty="0"/>
              <a:t>en la localidad en el año 2021 con inversión territorializada.</a:t>
            </a:r>
            <a:endParaRPr lang="es-CO" dirty="0"/>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1. Inversión presupuestal</a:t>
            </a:r>
            <a:endParaRPr lang="es-CO" sz="2800" b="1" dirty="0">
              <a:solidFill>
                <a:schemeClr val="tx1">
                  <a:lumMod val="75000"/>
                  <a:lumOff val="25000"/>
                </a:schemeClr>
              </a:solidFill>
              <a:latin typeface="Arial Black" panose="020B0604020202020204" pitchFamily="34" charset="0"/>
            </a:endParaRPr>
          </a:p>
        </p:txBody>
      </p:sp>
      <p:graphicFrame>
        <p:nvGraphicFramePr>
          <p:cNvPr id="2" name="Tabla 1">
            <a:extLst>
              <a:ext uri="{FF2B5EF4-FFF2-40B4-BE49-F238E27FC236}">
                <a16:creationId xmlns:a16="http://schemas.microsoft.com/office/drawing/2014/main" id="{DED2A042-F1C4-41A4-81DE-11A65D2F5644}"/>
              </a:ext>
            </a:extLst>
          </p:cNvPr>
          <p:cNvGraphicFramePr>
            <a:graphicFrameLocks noGrp="1"/>
          </p:cNvGraphicFramePr>
          <p:nvPr>
            <p:extLst>
              <p:ext uri="{D42A27DB-BD31-4B8C-83A1-F6EECF244321}">
                <p14:modId xmlns:p14="http://schemas.microsoft.com/office/powerpoint/2010/main" val="3731365380"/>
              </p:ext>
            </p:extLst>
          </p:nvPr>
        </p:nvGraphicFramePr>
        <p:xfrm>
          <a:off x="1856307" y="2951104"/>
          <a:ext cx="13537504" cy="4693691"/>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635564">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1360357">
                <a:tc>
                  <a:txBody>
                    <a:bodyPr/>
                    <a:lstStyle/>
                    <a:p>
                      <a:pPr algn="just">
                        <a:lnSpc>
                          <a:spcPct val="115000"/>
                        </a:lnSpc>
                        <a:spcAft>
                          <a:spcPts val="1000"/>
                        </a:spcAft>
                      </a:pPr>
                      <a:r>
                        <a:rPr lang="es-CO" sz="2400" b="0" dirty="0">
                          <a:effectLst/>
                        </a:rPr>
                        <a:t>Consolidación del programa niñas y niños primero para mejorar las experiencias de viaje de la población estudiantil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$337,116,337.00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912487">
                <a:tc>
                  <a:txBody>
                    <a:bodyPr/>
                    <a:lstStyle/>
                    <a:p>
                      <a:pPr algn="just">
                        <a:lnSpc>
                          <a:spcPct val="115000"/>
                        </a:lnSpc>
                        <a:spcAft>
                          <a:spcPts val="1000"/>
                        </a:spcAft>
                      </a:pPr>
                      <a:r>
                        <a:rPr lang="es-CO" sz="2400" b="0" kern="1200" dirty="0">
                          <a:solidFill>
                            <a:schemeClr val="dk1"/>
                          </a:solidFill>
                          <a:effectLst/>
                          <a:latin typeface="+mn-lt"/>
                          <a:ea typeface="+mn-ea"/>
                          <a:cs typeface="+mn-cs"/>
                        </a:rPr>
                        <a:t>Fortalecimiento de la gestión y control de la movilidad en Bogotá</a:t>
                      </a:r>
                    </a:p>
                  </a:txBody>
                  <a:tcPr marL="68580" marR="68580" marT="0" marB="0"/>
                </a:tc>
                <a:tc>
                  <a:txBody>
                    <a:bodyPr/>
                    <a:lstStyle/>
                    <a:p>
                      <a:pPr marL="0" algn="ctr" defTabSz="1535972" rtl="0" eaLnBrk="1" latinLnBrk="0" hangingPunct="1">
                        <a:lnSpc>
                          <a:spcPct val="115000"/>
                        </a:lnSpc>
                        <a:spcAft>
                          <a:spcPts val="1000"/>
                        </a:spcAft>
                      </a:pPr>
                      <a:r>
                        <a:rPr lang="es-CO" sz="2400" b="0" kern="1200" dirty="0">
                          <a:solidFill>
                            <a:schemeClr val="dk1"/>
                          </a:solidFill>
                          <a:effectLst/>
                          <a:latin typeface="+mn-lt"/>
                          <a:ea typeface="+mn-ea"/>
                          <a:cs typeface="+mn-cs"/>
                        </a:rPr>
                        <a:t>$1,350,670,307.00</a:t>
                      </a:r>
                    </a:p>
                  </a:txBody>
                  <a:tcPr marL="68580" marR="68580" marT="0" marB="0" anchor="ctr"/>
                </a:tc>
                <a:tc>
                  <a:txBody>
                    <a:bodyPr/>
                    <a:lstStyle/>
                    <a:p>
                      <a:pPr marL="0" algn="ctr" defTabSz="1535972" rtl="0" eaLnBrk="1" latinLnBrk="0" hangingPunct="1">
                        <a:lnSpc>
                          <a:spcPct val="115000"/>
                        </a:lnSpc>
                        <a:spcAft>
                          <a:spcPts val="1000"/>
                        </a:spcAft>
                      </a:pPr>
                      <a:r>
                        <a:rPr lang="es-CO" sz="2400" b="0" kern="1200" dirty="0">
                          <a:solidFill>
                            <a:schemeClr val="dk1"/>
                          </a:solidFill>
                          <a:effectLst/>
                          <a:latin typeface="+mn-lt"/>
                          <a:ea typeface="+mn-ea"/>
                          <a:cs typeface="+mn-cs"/>
                        </a:rPr>
                        <a:t>0</a:t>
                      </a:r>
                    </a:p>
                  </a:txBody>
                  <a:tcPr marL="68580" marR="68580" marT="0" marB="0" anchor="ctr"/>
                </a:tc>
                <a:extLst>
                  <a:ext uri="{0D108BD9-81ED-4DB2-BD59-A6C34878D82A}">
                    <a16:rowId xmlns:a16="http://schemas.microsoft.com/office/drawing/2014/main" val="443665822"/>
                  </a:ext>
                </a:extLst>
              </a:tr>
              <a:tr h="1360357">
                <a:tc>
                  <a:txBody>
                    <a:bodyPr/>
                    <a:lstStyle/>
                    <a:p>
                      <a:pPr algn="just">
                        <a:lnSpc>
                          <a:spcPct val="115000"/>
                        </a:lnSpc>
                        <a:spcAft>
                          <a:spcPts val="1000"/>
                        </a:spcAft>
                      </a:pPr>
                      <a:r>
                        <a:rPr lang="es-CO" sz="2400" b="0" dirty="0">
                          <a:effectLst/>
                        </a:rPr>
                        <a:t>Implementación de señalización para mejorar las condiciones de seguridad vial, movilidad y accesibilidad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$4,641,090.00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$329,125,125.00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82606772"/>
                  </a:ext>
                </a:extLst>
              </a:tr>
              <a:tr h="424926">
                <a:tc>
                  <a:txBody>
                    <a:bodyPr/>
                    <a:lstStyle/>
                    <a:p>
                      <a:pPr algn="ctr">
                        <a:lnSpc>
                          <a:spcPct val="115000"/>
                        </a:lnSpc>
                        <a:spcAft>
                          <a:spcPts val="1000"/>
                        </a:spcAft>
                      </a:pPr>
                      <a:r>
                        <a:rPr lang="es-CO" sz="2400" b="0">
                          <a:effectLst/>
                        </a:rPr>
                        <a:t>TOTAL</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$1,355,311,397.00</a:t>
                      </a:r>
                    </a:p>
                  </a:txBody>
                  <a:tcPr marL="68580" marR="68580" marT="0" marB="0" anchor="ctr"/>
                </a:tc>
                <a:tc>
                  <a:txBody>
                    <a:bodyPr/>
                    <a:lstStyle/>
                    <a:p>
                      <a:pPr algn="ctr">
                        <a:lnSpc>
                          <a:spcPct val="115000"/>
                        </a:lnSpc>
                        <a:spcAft>
                          <a:spcPts val="1000"/>
                        </a:spcAft>
                      </a:pPr>
                      <a:r>
                        <a:rPr lang="es-CO" sz="2400" b="0" dirty="0">
                          <a:effectLst/>
                        </a:rPr>
                        <a:t>$666,241,462</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
        <p:nvSpPr>
          <p:cNvPr id="4" name="CuadroTexto 3">
            <a:extLst>
              <a:ext uri="{FF2B5EF4-FFF2-40B4-BE49-F238E27FC236}">
                <a16:creationId xmlns:a16="http://schemas.microsoft.com/office/drawing/2014/main" id="{DE291836-F022-33EC-C745-C44BEDB801F8}"/>
              </a:ext>
            </a:extLst>
          </p:cNvPr>
          <p:cNvSpPr txBox="1"/>
          <p:nvPr/>
        </p:nvSpPr>
        <p:spPr>
          <a:xfrm>
            <a:off x="1822004" y="7875736"/>
            <a:ext cx="13537504" cy="830997"/>
          </a:xfrm>
          <a:prstGeom prst="rect">
            <a:avLst/>
          </a:prstGeom>
          <a:noFill/>
        </p:spPr>
        <p:txBody>
          <a:bodyPr wrap="square" rtlCol="0">
            <a:spAutoFit/>
          </a:bodyPr>
          <a:lstStyle/>
          <a:p>
            <a:r>
              <a:rPr lang="es-CO" sz="2400" dirty="0"/>
              <a:t>Fuente: Seguimiento a la </a:t>
            </a:r>
            <a:r>
              <a:rPr lang="es-CO" sz="2400" dirty="0" err="1"/>
              <a:t>Territorización</a:t>
            </a:r>
            <a:r>
              <a:rPr lang="es-CO" sz="2400" dirty="0"/>
              <a:t> de la inversión Distrital por estructura plan de desarrollo con corte a 31/12/2022 – reporte SEGPLAN </a:t>
            </a:r>
          </a:p>
        </p:txBody>
      </p:sp>
    </p:spTree>
    <p:extLst>
      <p:ext uri="{BB962C8B-B14F-4D97-AF65-F5344CB8AC3E}">
        <p14:creationId xmlns:p14="http://schemas.microsoft.com/office/powerpoint/2010/main" val="2967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 Inversión presupuestal </a:t>
            </a:r>
            <a:endParaRPr lang="es-CO" sz="2800" b="1" dirty="0">
              <a:solidFill>
                <a:schemeClr val="tx1">
                  <a:lumMod val="75000"/>
                  <a:lumOff val="25000"/>
                </a:schemeClr>
              </a:solidFill>
              <a:latin typeface="Arial Black" panose="020B0604020202020204" pitchFamily="34" charset="0"/>
            </a:endParaRPr>
          </a:p>
        </p:txBody>
      </p:sp>
      <p:sp>
        <p:nvSpPr>
          <p:cNvPr id="2" name="CuadroTexto 1">
            <a:extLst>
              <a:ext uri="{FF2B5EF4-FFF2-40B4-BE49-F238E27FC236}">
                <a16:creationId xmlns:a16="http://schemas.microsoft.com/office/drawing/2014/main" id="{185D1C37-97AC-AC50-FC39-B9167A9AEBC5}"/>
              </a:ext>
            </a:extLst>
          </p:cNvPr>
          <p:cNvSpPr txBox="1"/>
          <p:nvPr/>
        </p:nvSpPr>
        <p:spPr>
          <a:xfrm>
            <a:off x="2369501" y="1755056"/>
            <a:ext cx="12408653" cy="553998"/>
          </a:xfrm>
          <a:prstGeom prst="rect">
            <a:avLst/>
          </a:prstGeom>
          <a:noFill/>
        </p:spPr>
        <p:txBody>
          <a:bodyPr wrap="none" rtlCol="0">
            <a:spAutoFit/>
          </a:bodyPr>
          <a:lstStyle/>
          <a:p>
            <a:r>
              <a:rPr lang="es-CO" dirty="0"/>
              <a:t>Tabla 2. Inversión presupuestal UMV-Localidad Puente Aranda año 2021</a:t>
            </a:r>
          </a:p>
        </p:txBody>
      </p:sp>
      <p:graphicFrame>
        <p:nvGraphicFramePr>
          <p:cNvPr id="8" name="Tabla 7">
            <a:extLst>
              <a:ext uri="{FF2B5EF4-FFF2-40B4-BE49-F238E27FC236}">
                <a16:creationId xmlns:a16="http://schemas.microsoft.com/office/drawing/2014/main" id="{4AD8D812-1F0C-5341-459F-463002B99C26}"/>
              </a:ext>
            </a:extLst>
          </p:cNvPr>
          <p:cNvGraphicFramePr>
            <a:graphicFrameLocks noGrp="1"/>
          </p:cNvGraphicFramePr>
          <p:nvPr>
            <p:extLst>
              <p:ext uri="{D42A27DB-BD31-4B8C-83A1-F6EECF244321}">
                <p14:modId xmlns:p14="http://schemas.microsoft.com/office/powerpoint/2010/main" val="2859437076"/>
              </p:ext>
            </p:extLst>
          </p:nvPr>
        </p:nvGraphicFramePr>
        <p:xfrm>
          <a:off x="1822003" y="2503960"/>
          <a:ext cx="13537504" cy="1777895"/>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823226">
                <a:tc>
                  <a:txBody>
                    <a:bodyPr/>
                    <a:lstStyle/>
                    <a:p>
                      <a:pPr algn="just">
                        <a:lnSpc>
                          <a:spcPct val="115000"/>
                        </a:lnSpc>
                        <a:spcAft>
                          <a:spcPts val="1000"/>
                        </a:spcAft>
                      </a:pPr>
                      <a:r>
                        <a:rPr lang="es-CO" sz="2400" b="0" dirty="0">
                          <a:effectLst/>
                        </a:rPr>
                        <a:t>Conservación de la Malla Vial Distrital y </a:t>
                      </a:r>
                      <a:r>
                        <a:rPr lang="es-CO" sz="2400" b="0" dirty="0" err="1">
                          <a:effectLst/>
                        </a:rPr>
                        <a:t>Cicloinfraestructura</a:t>
                      </a:r>
                      <a:r>
                        <a:rPr lang="es-CO" sz="2400" b="0" dirty="0">
                          <a:effectLst/>
                        </a:rPr>
                        <a:t> de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latin typeface="Century Gothic" panose="020B0502020202020204" pitchFamily="34" charset="0"/>
                          <a:ea typeface="Arial Narrow" panose="020B0606020202030204" pitchFamily="34" charset="0"/>
                          <a:cs typeface="Arial Narrow" panose="020B0606020202030204" pitchFamily="34" charset="0"/>
                        </a:rPr>
                        <a:t>$1,347,648,791.00</a:t>
                      </a:r>
                    </a:p>
                  </a:txBody>
                  <a:tcPr marL="68580" marR="68580" marT="0" marB="0" anchor="ctr"/>
                </a:tc>
                <a:tc>
                  <a:txBody>
                    <a:bodyPr/>
                    <a:lstStyle/>
                    <a:p>
                      <a:pPr algn="ctr">
                        <a:lnSpc>
                          <a:spcPct val="115000"/>
                        </a:lnSpc>
                        <a:spcAft>
                          <a:spcPts val="1000"/>
                        </a:spcAft>
                      </a:pPr>
                      <a:r>
                        <a:rPr lang="es-CO" sz="2400" b="0" dirty="0">
                          <a:effectLst/>
                        </a:rPr>
                        <a:t>$5,362,972,774.00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299680">
                <a:tc>
                  <a:txBody>
                    <a:bodyPr/>
                    <a:lstStyle/>
                    <a:p>
                      <a:pPr algn="ctr">
                        <a:lnSpc>
                          <a:spcPct val="115000"/>
                        </a:lnSpc>
                        <a:spcAft>
                          <a:spcPts val="1000"/>
                        </a:spcAft>
                      </a:pPr>
                      <a:r>
                        <a:rPr lang="es-CO" sz="2400" b="0" dirty="0">
                          <a:effectLst/>
                        </a:rPr>
                        <a:t>TOTAL</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latin typeface="Century Gothic" panose="020B0502020202020204" pitchFamily="34" charset="0"/>
                          <a:ea typeface="Arial Narrow" panose="020B0606020202030204" pitchFamily="34" charset="0"/>
                          <a:cs typeface="Arial Narrow" panose="020B0606020202030204" pitchFamily="34" charset="0"/>
                        </a:rPr>
                        <a:t>$1,347,648,791.00</a:t>
                      </a:r>
                    </a:p>
                  </a:txBody>
                  <a:tcPr marL="68580" marR="68580" marT="0" marB="0" anchor="ctr"/>
                </a:tc>
                <a:tc>
                  <a:txBody>
                    <a:bodyPr/>
                    <a:lstStyle/>
                    <a:p>
                      <a:pPr algn="ctr">
                        <a:lnSpc>
                          <a:spcPct val="115000"/>
                        </a:lnSpc>
                        <a:spcAft>
                          <a:spcPts val="1000"/>
                        </a:spcAft>
                      </a:pPr>
                      <a:r>
                        <a:rPr lang="es-CO" sz="2400" b="0" dirty="0">
                          <a:effectLst/>
                        </a:rPr>
                        <a:t>$5,362,972,774.00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
        <p:nvSpPr>
          <p:cNvPr id="9" name="CuadroTexto 8">
            <a:extLst>
              <a:ext uri="{FF2B5EF4-FFF2-40B4-BE49-F238E27FC236}">
                <a16:creationId xmlns:a16="http://schemas.microsoft.com/office/drawing/2014/main" id="{E8A82D7D-496C-4238-46BF-DD98C84C6F94}"/>
              </a:ext>
            </a:extLst>
          </p:cNvPr>
          <p:cNvSpPr txBox="1"/>
          <p:nvPr/>
        </p:nvSpPr>
        <p:spPr>
          <a:xfrm>
            <a:off x="1822004" y="7486351"/>
            <a:ext cx="13537504" cy="830997"/>
          </a:xfrm>
          <a:prstGeom prst="rect">
            <a:avLst/>
          </a:prstGeom>
          <a:noFill/>
        </p:spPr>
        <p:txBody>
          <a:bodyPr wrap="square" rtlCol="0">
            <a:spAutoFit/>
          </a:bodyPr>
          <a:lstStyle/>
          <a:p>
            <a:r>
              <a:rPr lang="es-CO" sz="2400" dirty="0"/>
              <a:t>Fuente: Seguimiento a la </a:t>
            </a:r>
            <a:r>
              <a:rPr lang="es-CO" sz="2400" dirty="0" err="1"/>
              <a:t>Territorización</a:t>
            </a:r>
            <a:r>
              <a:rPr lang="es-CO" sz="2400" dirty="0"/>
              <a:t> de la inversión Distrital por estructura plan de desarrollo con corte a 31/12/2022 – reporte SEGPLAN </a:t>
            </a:r>
          </a:p>
        </p:txBody>
      </p:sp>
      <p:graphicFrame>
        <p:nvGraphicFramePr>
          <p:cNvPr id="6" name="Tabla 5">
            <a:extLst>
              <a:ext uri="{FF2B5EF4-FFF2-40B4-BE49-F238E27FC236}">
                <a16:creationId xmlns:a16="http://schemas.microsoft.com/office/drawing/2014/main" id="{3AF85623-4DC6-B2D7-CFCE-956A32A8D447}"/>
              </a:ext>
            </a:extLst>
          </p:cNvPr>
          <p:cNvGraphicFramePr>
            <a:graphicFrameLocks noGrp="1"/>
          </p:cNvGraphicFramePr>
          <p:nvPr>
            <p:extLst>
              <p:ext uri="{D42A27DB-BD31-4B8C-83A1-F6EECF244321}">
                <p14:modId xmlns:p14="http://schemas.microsoft.com/office/powerpoint/2010/main" val="2065540403"/>
              </p:ext>
            </p:extLst>
          </p:nvPr>
        </p:nvGraphicFramePr>
        <p:xfrm>
          <a:off x="1843506" y="5451615"/>
          <a:ext cx="13537504" cy="1776942"/>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823226">
                <a:tc>
                  <a:txBody>
                    <a:bodyPr/>
                    <a:lstStyle/>
                    <a:p>
                      <a:pPr algn="just">
                        <a:lnSpc>
                          <a:spcPct val="115000"/>
                        </a:lnSpc>
                        <a:spcAft>
                          <a:spcPts val="1000"/>
                        </a:spcAft>
                      </a:pPr>
                      <a:r>
                        <a:rPr lang="es-CO" sz="2400" b="0" dirty="0">
                          <a:effectLst/>
                        </a:rPr>
                        <a:t>Construcción de vías y </a:t>
                      </a:r>
                      <a:r>
                        <a:rPr lang="es-CO" sz="2400" b="0" dirty="0" err="1">
                          <a:effectLst/>
                        </a:rPr>
                        <a:t>cicloinfraestructura</a:t>
                      </a:r>
                      <a:r>
                        <a:rPr lang="es-CO" sz="2400" b="0" dirty="0">
                          <a:effectLst/>
                        </a:rPr>
                        <a:t> para la movilidad sostenible.</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$5,106,241,929.00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$43,381,297,816.00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153818">
                <a:tc>
                  <a:txBody>
                    <a:bodyPr/>
                    <a:lstStyle/>
                    <a:p>
                      <a:pPr algn="ctr">
                        <a:lnSpc>
                          <a:spcPct val="115000"/>
                        </a:lnSpc>
                        <a:spcAft>
                          <a:spcPts val="1000"/>
                        </a:spcAft>
                      </a:pPr>
                      <a:r>
                        <a:rPr lang="es-CO" sz="2400" b="0" dirty="0">
                          <a:effectLst/>
                        </a:rPr>
                        <a:t>TOTAL</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mn-ea"/>
                          <a:cs typeface="+mn-cs"/>
                        </a:rPr>
                        <a:t>$5,106,241,929.00</a:t>
                      </a:r>
                    </a:p>
                  </a:txBody>
                  <a:tcPr marL="68580" marR="68580" marT="0" marB="0" anchor="ctr"/>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mn-ea"/>
                          <a:cs typeface="+mn-cs"/>
                        </a:rPr>
                        <a:t>$43,381,297,816.00</a:t>
                      </a:r>
                    </a:p>
                  </a:txBody>
                  <a:tcPr marL="68580" marR="68580" marT="0" marB="0" anchor="ctr"/>
                </a:tc>
                <a:extLst>
                  <a:ext uri="{0D108BD9-81ED-4DB2-BD59-A6C34878D82A}">
                    <a16:rowId xmlns:a16="http://schemas.microsoft.com/office/drawing/2014/main" val="2842704682"/>
                  </a:ext>
                </a:extLst>
              </a:tr>
            </a:tbl>
          </a:graphicData>
        </a:graphic>
      </p:graphicFrame>
      <p:sp>
        <p:nvSpPr>
          <p:cNvPr id="7" name="CuadroTexto 6">
            <a:extLst>
              <a:ext uri="{FF2B5EF4-FFF2-40B4-BE49-F238E27FC236}">
                <a16:creationId xmlns:a16="http://schemas.microsoft.com/office/drawing/2014/main" id="{A4CF520D-F252-66A9-3E9F-BAB0DC080545}"/>
              </a:ext>
            </a:extLst>
          </p:cNvPr>
          <p:cNvSpPr txBox="1"/>
          <p:nvPr/>
        </p:nvSpPr>
        <p:spPr>
          <a:xfrm>
            <a:off x="2369501" y="4718156"/>
            <a:ext cx="12297277" cy="553998"/>
          </a:xfrm>
          <a:prstGeom prst="rect">
            <a:avLst/>
          </a:prstGeom>
          <a:noFill/>
        </p:spPr>
        <p:txBody>
          <a:bodyPr wrap="none" rtlCol="0">
            <a:spAutoFit/>
          </a:bodyPr>
          <a:lstStyle/>
          <a:p>
            <a:r>
              <a:rPr lang="es-CO" dirty="0"/>
              <a:t>Tabla 3. Inversión presupuestal IDU-Localidad Puente Aranda año 2021</a:t>
            </a:r>
          </a:p>
        </p:txBody>
      </p:sp>
    </p:spTree>
    <p:extLst>
      <p:ext uri="{BB962C8B-B14F-4D97-AF65-F5344CB8AC3E}">
        <p14:creationId xmlns:p14="http://schemas.microsoft.com/office/powerpoint/2010/main" val="428252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23008"/>
            <a:ext cx="14814815" cy="1477328"/>
          </a:xfrm>
          <a:prstGeom prst="rect">
            <a:avLst/>
          </a:prstGeom>
          <a:noFill/>
        </p:spPr>
        <p:txBody>
          <a:bodyPr wrap="square" rtlCol="0">
            <a:spAutoFit/>
          </a:bodyPr>
          <a:lstStyle/>
          <a:p>
            <a:pPr algn="just"/>
            <a:r>
              <a:rPr lang="es-CO" sz="2400" b="0" i="0" u="none" strike="noStrike" cap="none" dirty="0">
                <a:latin typeface="Century Gothic"/>
                <a:ea typeface="Century Gothic"/>
                <a:cs typeface="Century Gothic"/>
                <a:sym typeface="Century Gothic"/>
              </a:rPr>
              <a:t>Mejorar la experiencia de viaje de niñas, niños y adolescentes en edad escolar, mediante el acompañamiento a caravanas a pie y en bici y la supervisión a polígonos por parte del personal de guías y monitores de la SDM.</a:t>
            </a: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2. Al Colegio en Bici</a:t>
            </a:r>
          </a:p>
        </p:txBody>
      </p:sp>
      <p:sp>
        <p:nvSpPr>
          <p:cNvPr id="46" name="CuadroTexto 45">
            <a:extLst>
              <a:ext uri="{FF2B5EF4-FFF2-40B4-BE49-F238E27FC236}">
                <a16:creationId xmlns:a16="http://schemas.microsoft.com/office/drawing/2014/main" id="{AECE2752-57E0-6DDE-EAC1-C091B14994E7}"/>
              </a:ext>
            </a:extLst>
          </p:cNvPr>
          <p:cNvSpPr txBox="1"/>
          <p:nvPr/>
        </p:nvSpPr>
        <p:spPr>
          <a:xfrm>
            <a:off x="514302" y="2800336"/>
            <a:ext cx="6333066" cy="5262979"/>
          </a:xfrm>
          <a:prstGeom prst="rect">
            <a:avLst/>
          </a:prstGeom>
          <a:noFill/>
        </p:spPr>
        <p:txBody>
          <a:bodyPr wrap="square">
            <a:spAutoFit/>
          </a:bodyPr>
          <a:lstStyle/>
          <a:p>
            <a:pPr marL="0" marR="0" lvl="0" indent="0" algn="just" rtl="0">
              <a:lnSpc>
                <a:spcPct val="100000"/>
              </a:lnSpc>
              <a:spcBef>
                <a:spcPts val="0"/>
              </a:spcBef>
              <a:spcAft>
                <a:spcPts val="0"/>
              </a:spcAft>
              <a:buClr>
                <a:schemeClr val="accent1"/>
              </a:buClr>
              <a:buSzPts val="2500"/>
              <a:buFont typeface="Century Gothic"/>
              <a:buNone/>
            </a:pPr>
            <a:r>
              <a:rPr lang="es-ES" sz="2400" b="1" dirty="0">
                <a:solidFill>
                  <a:schemeClr val="tx1">
                    <a:lumMod val="75000"/>
                    <a:lumOff val="25000"/>
                  </a:schemeClr>
                </a:solidFill>
                <a:latin typeface="Arial Black" panose="020B0604020202020204" pitchFamily="34" charset="0"/>
                <a:sym typeface="Century Gothic"/>
              </a:rPr>
              <a:t>ACCIONES CLAVE</a:t>
            </a:r>
          </a:p>
          <a:p>
            <a:pPr marL="0" marR="0" lvl="0" indent="0" algn="just" rtl="0">
              <a:lnSpc>
                <a:spcPct val="100000"/>
              </a:lnSpc>
              <a:spcBef>
                <a:spcPts val="0"/>
              </a:spcBef>
              <a:spcAft>
                <a:spcPts val="0"/>
              </a:spcAft>
              <a:buClr>
                <a:srgbClr val="000000"/>
              </a:buClr>
              <a:buSzPts val="2500"/>
              <a:buFont typeface="Helvetica Neue"/>
              <a:buNone/>
            </a:pPr>
            <a:endParaRPr lang="es-ES" sz="2400" dirty="0">
              <a:latin typeface="Century Gothic"/>
              <a:sym typeface="Century Gothic"/>
            </a:endParaRP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Implementación de un polígono de Bici-Parceros en la localidad y vinculación de más colegios al mismo.</a:t>
            </a:r>
          </a:p>
          <a:p>
            <a:pPr marL="457200" marR="0" lvl="0" indent="-387350" algn="just" rtl="0">
              <a:lnSpc>
                <a:spcPct val="100000"/>
              </a:lnSpc>
              <a:spcBef>
                <a:spcPts val="0"/>
              </a:spcBef>
              <a:spcAft>
                <a:spcPts val="0"/>
              </a:spcAft>
              <a:buClr>
                <a:schemeClr val="accent1"/>
              </a:buClr>
              <a:buSzPts val="2500"/>
              <a:buFont typeface="Century Gothic"/>
              <a:buChar char="●"/>
            </a:pPr>
            <a:endParaRPr lang="es-CO" sz="2400" dirty="0">
              <a:latin typeface="Century Gothic"/>
              <a:sym typeface="Century Gothic"/>
            </a:endParaRP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Apropiación de Bici-parceros en los colegios, por ejemplo, la IED Luis Carlos Galán permitió que los estudiantes entraran sus bicis a la IED, al unirse a </a:t>
            </a:r>
            <a:r>
              <a:rPr lang="es-CO" sz="2400" dirty="0" err="1">
                <a:latin typeface="Century Gothic"/>
                <a:sym typeface="Century Gothic"/>
              </a:rPr>
              <a:t>BiciParceros</a:t>
            </a:r>
            <a:r>
              <a:rPr lang="es-CO" sz="2400" dirty="0">
                <a:latin typeface="Century Gothic"/>
                <a:sym typeface="Century Gothic"/>
              </a:rPr>
              <a:t>.</a:t>
            </a:r>
          </a:p>
          <a:p>
            <a:pPr marL="457200" marR="0" lvl="0" indent="-387350" algn="just" rtl="0">
              <a:lnSpc>
                <a:spcPct val="100000"/>
              </a:lnSpc>
              <a:spcBef>
                <a:spcPts val="0"/>
              </a:spcBef>
              <a:spcAft>
                <a:spcPts val="0"/>
              </a:spcAft>
              <a:buClr>
                <a:schemeClr val="accent1"/>
              </a:buClr>
              <a:buSzPts val="2500"/>
              <a:buFont typeface="Century Gothic"/>
              <a:buChar char="●"/>
            </a:pPr>
            <a:endParaRPr lang="es-CO" sz="2400" dirty="0">
              <a:latin typeface="Century Gothic"/>
              <a:sym typeface="Century Gothic"/>
            </a:endParaRP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Mejoras en la articulación de las rutas de Al Colegio en Bici entre colegios.</a:t>
            </a:r>
          </a:p>
        </p:txBody>
      </p:sp>
      <p:pic>
        <p:nvPicPr>
          <p:cNvPr id="9" name="Imagen 8">
            <a:extLst>
              <a:ext uri="{FF2B5EF4-FFF2-40B4-BE49-F238E27FC236}">
                <a16:creationId xmlns:a16="http://schemas.microsoft.com/office/drawing/2014/main" id="{FEBF8409-0699-5AA5-9A80-E8EAD8FB9F42}"/>
              </a:ext>
            </a:extLst>
          </p:cNvPr>
          <p:cNvPicPr>
            <a:picLocks noChangeAspect="1"/>
          </p:cNvPicPr>
          <p:nvPr/>
        </p:nvPicPr>
        <p:blipFill>
          <a:blip r:embed="rId2"/>
          <a:stretch>
            <a:fillRect/>
          </a:stretch>
        </p:blipFill>
        <p:spPr>
          <a:xfrm>
            <a:off x="6882363" y="3093466"/>
            <a:ext cx="9965152" cy="5430341"/>
          </a:xfrm>
          <a:prstGeom prst="rect">
            <a:avLst/>
          </a:prstGeom>
        </p:spPr>
      </p:pic>
    </p:spTree>
    <p:extLst>
      <p:ext uri="{BB962C8B-B14F-4D97-AF65-F5344CB8AC3E}">
        <p14:creationId xmlns:p14="http://schemas.microsoft.com/office/powerpoint/2010/main" val="73173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1686" y="1233843"/>
            <a:ext cx="14814815" cy="1107996"/>
          </a:xfrm>
          <a:prstGeom prst="rect">
            <a:avLst/>
          </a:prstGeom>
          <a:noFill/>
        </p:spPr>
        <p:txBody>
          <a:bodyPr wrap="square" rtlCol="0">
            <a:spAutoFit/>
          </a:bodyPr>
          <a:lstStyle/>
          <a:p>
            <a:pPr rtl="0">
              <a:spcBef>
                <a:spcPts val="0"/>
              </a:spcBef>
              <a:spcAft>
                <a:spcPts val="800"/>
              </a:spcAft>
            </a:pPr>
            <a:r>
              <a:rPr lang="es-CO" sz="2400" b="0" i="0" u="none" strike="noStrike" dirty="0">
                <a:solidFill>
                  <a:srgbClr val="000000"/>
                </a:solidFill>
                <a:effectLst/>
                <a:latin typeface="Calibri" panose="020F0502020204030204" pitchFamily="34" charset="0"/>
              </a:rPr>
              <a:t>n el año 2021 la localidad de Puente Aranda reportó 2.275 siniestros de tránsito, de los cuales el 37% fueron siniestros graves (al menos un lesionado o víctima fatal en el siniestro).</a:t>
            </a:r>
            <a:r>
              <a:rPr lang="es-ES" sz="1100" dirty="0"/>
              <a:t/>
            </a:r>
            <a:br>
              <a:rPr lang="es-ES" sz="1100" dirty="0"/>
            </a:br>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610641" y="2403128"/>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3. Siniestralidad</a:t>
            </a:r>
          </a:p>
        </p:txBody>
      </p:sp>
      <p:sp>
        <p:nvSpPr>
          <p:cNvPr id="48" name="CuadroTexto 47">
            <a:extLst>
              <a:ext uri="{FF2B5EF4-FFF2-40B4-BE49-F238E27FC236}">
                <a16:creationId xmlns:a16="http://schemas.microsoft.com/office/drawing/2014/main" id="{9926E968-B324-9B9D-67BB-2DCFF2E27CEF}"/>
              </a:ext>
            </a:extLst>
          </p:cNvPr>
          <p:cNvSpPr txBox="1"/>
          <p:nvPr/>
        </p:nvSpPr>
        <p:spPr>
          <a:xfrm>
            <a:off x="6934572" y="7719054"/>
            <a:ext cx="8628870" cy="1815882"/>
          </a:xfrm>
          <a:prstGeom prst="rect">
            <a:avLst/>
          </a:prstGeom>
          <a:noFill/>
        </p:spPr>
        <p:txBody>
          <a:bodyPr wrap="square">
            <a:spAutoFit/>
          </a:bodyPr>
          <a:lstStyle/>
          <a:p>
            <a:pPr algn="ctr" rtl="0">
              <a:spcBef>
                <a:spcPts val="0"/>
              </a:spcBef>
              <a:spcAft>
                <a:spcPts val="800"/>
              </a:spcAft>
            </a:pPr>
            <a:r>
              <a:rPr lang="es-ES" sz="2800" b="1" i="0" u="none" strike="noStrike" dirty="0">
                <a:solidFill>
                  <a:srgbClr val="ED7D31"/>
                </a:solidFill>
                <a:effectLst/>
                <a:latin typeface="Calibri" panose="020F0502020204030204" pitchFamily="34" charset="0"/>
              </a:rPr>
              <a:t>PUENTE ARANDA </a:t>
            </a:r>
            <a:r>
              <a:rPr lang="es-ES" sz="2800" b="0" i="0" u="none" strike="noStrike" dirty="0">
                <a:solidFill>
                  <a:srgbClr val="ED7D31"/>
                </a:solidFill>
                <a:effectLst/>
                <a:latin typeface="Calibri" panose="020F0502020204030204" pitchFamily="34" charset="0"/>
              </a:rPr>
              <a:t>es una de las localidades </a:t>
            </a:r>
            <a:r>
              <a:rPr lang="es-ES" sz="2800" b="1" i="0" u="none" strike="noStrike" dirty="0">
                <a:solidFill>
                  <a:srgbClr val="ED7D31"/>
                </a:solidFill>
                <a:effectLst/>
                <a:latin typeface="Calibri" panose="020F0502020204030204" pitchFamily="34" charset="0"/>
              </a:rPr>
              <a:t>con un disminución en indicador </a:t>
            </a:r>
            <a:r>
              <a:rPr lang="es-ES" sz="2800" b="0" i="0" u="none" strike="noStrike" dirty="0">
                <a:solidFill>
                  <a:srgbClr val="ED7D31"/>
                </a:solidFill>
                <a:effectLst/>
                <a:latin typeface="Calibri" panose="020F0502020204030204" pitchFamily="34" charset="0"/>
              </a:rPr>
              <a:t>de cifras de victimas fatales por siniestros de tránsito en 2021, </a:t>
            </a:r>
            <a:r>
              <a:rPr lang="es-CO" sz="2800" b="1" i="0" u="none" strike="noStrike" dirty="0">
                <a:solidFill>
                  <a:srgbClr val="ED7D31"/>
                </a:solidFill>
                <a:effectLst/>
                <a:latin typeface="Calibri" panose="020F0502020204030204" pitchFamily="34" charset="0"/>
              </a:rPr>
              <a:t>pasando de </a:t>
            </a:r>
            <a:r>
              <a:rPr lang="es-CO" sz="2800" b="1" dirty="0">
                <a:solidFill>
                  <a:srgbClr val="ED7D31"/>
                </a:solidFill>
                <a:latin typeface="Calibri" panose="020F0502020204030204" pitchFamily="34" charset="0"/>
              </a:rPr>
              <a:t>42</a:t>
            </a:r>
            <a:r>
              <a:rPr lang="es-CO" sz="2800" b="1" i="0" u="none" strike="noStrike" dirty="0">
                <a:solidFill>
                  <a:srgbClr val="ED7D31"/>
                </a:solidFill>
                <a:effectLst/>
                <a:latin typeface="Calibri" panose="020F0502020204030204" pitchFamily="34" charset="0"/>
              </a:rPr>
              <a:t> muertes en 2019 a </a:t>
            </a:r>
            <a:r>
              <a:rPr lang="es-CO" sz="2800" b="1" dirty="0">
                <a:solidFill>
                  <a:srgbClr val="ED7D31"/>
                </a:solidFill>
                <a:latin typeface="Calibri" panose="020F0502020204030204" pitchFamily="34" charset="0"/>
              </a:rPr>
              <a:t>31</a:t>
            </a:r>
            <a:r>
              <a:rPr lang="es-CO" sz="2800" b="1" i="0" u="none" strike="noStrike" dirty="0">
                <a:solidFill>
                  <a:srgbClr val="ED7D31"/>
                </a:solidFill>
                <a:effectLst/>
                <a:latin typeface="Calibri" panose="020F0502020204030204" pitchFamily="34" charset="0"/>
              </a:rPr>
              <a:t> muertes en 2021.</a:t>
            </a:r>
            <a:r>
              <a:rPr lang="es-ES" sz="2800" b="0" i="0" u="none" strike="noStrike" dirty="0">
                <a:solidFill>
                  <a:srgbClr val="ED7D31"/>
                </a:solidFill>
                <a:effectLst/>
                <a:latin typeface="Calibri" panose="020F0502020204030204" pitchFamily="34" charset="0"/>
              </a:rPr>
              <a:t>.</a:t>
            </a:r>
            <a:endParaRPr lang="es-ES" dirty="0"/>
          </a:p>
        </p:txBody>
      </p:sp>
      <p:pic>
        <p:nvPicPr>
          <p:cNvPr id="7" name="Imagen 6">
            <a:extLst>
              <a:ext uri="{FF2B5EF4-FFF2-40B4-BE49-F238E27FC236}">
                <a16:creationId xmlns:a16="http://schemas.microsoft.com/office/drawing/2014/main" id="{A08C1931-4A32-6228-2F7E-E1E00E44CF3D}"/>
              </a:ext>
            </a:extLst>
          </p:cNvPr>
          <p:cNvPicPr>
            <a:picLocks noChangeAspect="1"/>
          </p:cNvPicPr>
          <p:nvPr/>
        </p:nvPicPr>
        <p:blipFill>
          <a:blip r:embed="rId2"/>
          <a:stretch>
            <a:fillRect/>
          </a:stretch>
        </p:blipFill>
        <p:spPr>
          <a:xfrm>
            <a:off x="6393382" y="2564116"/>
            <a:ext cx="9758214" cy="5203398"/>
          </a:xfrm>
          <a:prstGeom prst="rect">
            <a:avLst/>
          </a:prstGeom>
        </p:spPr>
      </p:pic>
      <p:pic>
        <p:nvPicPr>
          <p:cNvPr id="13" name="Imagen 12">
            <a:extLst>
              <a:ext uri="{FF2B5EF4-FFF2-40B4-BE49-F238E27FC236}">
                <a16:creationId xmlns:a16="http://schemas.microsoft.com/office/drawing/2014/main" id="{99E35D66-AFCC-D0C9-F6A9-F80E9DF9DF43}"/>
              </a:ext>
            </a:extLst>
          </p:cNvPr>
          <p:cNvPicPr>
            <a:picLocks noChangeAspect="1"/>
          </p:cNvPicPr>
          <p:nvPr/>
        </p:nvPicPr>
        <p:blipFill rotWithShape="1">
          <a:blip r:embed="rId3"/>
          <a:srcRect l="25273" t="11824" r="41882" b="5109"/>
          <a:stretch/>
        </p:blipFill>
        <p:spPr bwMode="auto">
          <a:xfrm>
            <a:off x="785699" y="2563258"/>
            <a:ext cx="4730115" cy="6728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81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4. Acciones de gestión en vía</a:t>
            </a:r>
          </a:p>
        </p:txBody>
      </p:sp>
      <p:sp>
        <p:nvSpPr>
          <p:cNvPr id="76" name="Google Shape;195;p5">
            <a:extLst>
              <a:ext uri="{FF2B5EF4-FFF2-40B4-BE49-F238E27FC236}">
                <a16:creationId xmlns:a16="http://schemas.microsoft.com/office/drawing/2014/main" id="{88022181-CD52-15EB-3ECA-95ECF098B316}"/>
              </a:ext>
            </a:extLst>
          </p:cNvPr>
          <p:cNvSpPr/>
          <p:nvPr/>
        </p:nvSpPr>
        <p:spPr>
          <a:xfrm>
            <a:off x="1317948" y="1655201"/>
            <a:ext cx="6575193" cy="817245"/>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CO" sz="2400" b="1" i="1" u="none" strike="noStrike" cap="none" dirty="0">
                <a:solidFill>
                  <a:srgbClr val="171C3B"/>
                </a:solidFill>
                <a:latin typeface="Calibri"/>
                <a:ea typeface="Calibri"/>
                <a:cs typeface="Calibri"/>
                <a:sym typeface="Calibri"/>
              </a:rPr>
              <a:t>Reordenamiento vial de la Cl 18 sur desde la Kr 68 hasta Kr 58</a:t>
            </a:r>
            <a:endParaRPr lang="es-ES" sz="2400" b="1" i="1" u="none" strike="noStrike" cap="none" dirty="0">
              <a:solidFill>
                <a:srgbClr val="171C3B"/>
              </a:solidFill>
              <a:latin typeface="Calibri"/>
              <a:ea typeface="Calibri"/>
              <a:cs typeface="Calibri"/>
              <a:sym typeface="Calibri"/>
            </a:endParaRPr>
          </a:p>
        </p:txBody>
      </p:sp>
      <p:sp>
        <p:nvSpPr>
          <p:cNvPr id="77" name="Google Shape;189;p5">
            <a:extLst>
              <a:ext uri="{FF2B5EF4-FFF2-40B4-BE49-F238E27FC236}">
                <a16:creationId xmlns:a16="http://schemas.microsoft.com/office/drawing/2014/main" id="{FA68E18F-1570-BAB4-3B8B-993DA3678389}"/>
              </a:ext>
            </a:extLst>
          </p:cNvPr>
          <p:cNvSpPr/>
          <p:nvPr/>
        </p:nvSpPr>
        <p:spPr>
          <a:xfrm>
            <a:off x="1749996" y="2547144"/>
            <a:ext cx="6143145" cy="1702594"/>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CO" sz="2000" b="0" i="0" u="none" strike="noStrike" cap="none" dirty="0">
                <a:solidFill>
                  <a:schemeClr val="lt1"/>
                </a:solidFill>
                <a:latin typeface="Helvetica Neue"/>
                <a:ea typeface="Helvetica Neue"/>
                <a:cs typeface="Helvetica Neue"/>
                <a:sym typeface="Helvetica Neue"/>
              </a:rPr>
              <a:t>Objetivo: Mejorar las condiciones de movilidad del sector del Barrio Milenta, eliminando las maniobras peligrosas en la Calle 18 Sur y mejorar los tiempos de viaje en el sector del Barrio Milenta de la Localidad de Puente Aranda.</a:t>
            </a:r>
            <a:endParaRPr sz="2000" b="0" i="0" u="none" strike="noStrike" cap="none" dirty="0">
              <a:solidFill>
                <a:schemeClr val="lt1"/>
              </a:solidFill>
              <a:latin typeface="Helvetica Neue"/>
              <a:ea typeface="Helvetica Neue"/>
              <a:cs typeface="Helvetica Neue"/>
              <a:sym typeface="Helvetica Neue"/>
            </a:endParaRPr>
          </a:p>
        </p:txBody>
      </p:sp>
      <p:sp>
        <p:nvSpPr>
          <p:cNvPr id="78" name="Google Shape;204;p5">
            <a:extLst>
              <a:ext uri="{FF2B5EF4-FFF2-40B4-BE49-F238E27FC236}">
                <a16:creationId xmlns:a16="http://schemas.microsoft.com/office/drawing/2014/main" id="{28F8D1F9-39EE-2A18-761F-7F24BFB9548D}"/>
              </a:ext>
            </a:extLst>
          </p:cNvPr>
          <p:cNvSpPr/>
          <p:nvPr/>
        </p:nvSpPr>
        <p:spPr>
          <a:xfrm>
            <a:off x="656998" y="2545170"/>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79" name="Google Shape;207;p5">
            <a:extLst>
              <a:ext uri="{FF2B5EF4-FFF2-40B4-BE49-F238E27FC236}">
                <a16:creationId xmlns:a16="http://schemas.microsoft.com/office/drawing/2014/main" id="{467F540E-2256-E29F-3818-E9C52D8ECD1E}"/>
              </a:ext>
            </a:extLst>
          </p:cNvPr>
          <p:cNvSpPr/>
          <p:nvPr/>
        </p:nvSpPr>
        <p:spPr>
          <a:xfrm>
            <a:off x="1424154" y="5056653"/>
            <a:ext cx="643659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CO" sz="2400" b="1" i="1" u="none" strike="noStrike" cap="none" dirty="0">
                <a:solidFill>
                  <a:srgbClr val="171C3B"/>
                </a:solidFill>
                <a:latin typeface="Calibri"/>
                <a:ea typeface="Calibri"/>
                <a:cs typeface="Calibri"/>
                <a:sym typeface="Calibri"/>
              </a:rPr>
              <a:t>Agilización Américas con Kr 46 - Retorno</a:t>
            </a:r>
            <a:endParaRPr lang="es-ES" sz="2400" b="1" i="1" u="none" strike="noStrike" cap="none" dirty="0">
              <a:solidFill>
                <a:srgbClr val="171C3B"/>
              </a:solidFill>
              <a:latin typeface="Calibri"/>
              <a:ea typeface="Calibri"/>
              <a:cs typeface="Calibri"/>
              <a:sym typeface="Calibri"/>
            </a:endParaRPr>
          </a:p>
        </p:txBody>
      </p:sp>
      <p:sp>
        <p:nvSpPr>
          <p:cNvPr id="80" name="Google Shape;206;p5">
            <a:extLst>
              <a:ext uri="{FF2B5EF4-FFF2-40B4-BE49-F238E27FC236}">
                <a16:creationId xmlns:a16="http://schemas.microsoft.com/office/drawing/2014/main" id="{3CAD9753-FEEE-4133-F954-840477DA63F8}"/>
              </a:ext>
            </a:extLst>
          </p:cNvPr>
          <p:cNvSpPr/>
          <p:nvPr/>
        </p:nvSpPr>
        <p:spPr>
          <a:xfrm>
            <a:off x="1717608" y="5571480"/>
            <a:ext cx="6143145" cy="1021556"/>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CO" sz="2000" b="0" i="0" u="none" strike="noStrike" cap="none" dirty="0">
                <a:solidFill>
                  <a:schemeClr val="lt1"/>
                </a:solidFill>
                <a:latin typeface="Helvetica Neue"/>
                <a:ea typeface="Helvetica Neue"/>
                <a:cs typeface="Helvetica Neue"/>
                <a:sym typeface="Helvetica Neue"/>
              </a:rPr>
              <a:t>Objetivo: Agilizar los flujos WE y EW, mitigar conflictos en la salida del retorno por falta de carril de incorporación y minimizar la longitud de cola WE.</a:t>
            </a:r>
            <a:endParaRPr sz="2000" b="0" i="0" u="none" strike="noStrike" cap="none" dirty="0">
              <a:solidFill>
                <a:schemeClr val="lt1"/>
              </a:solidFill>
              <a:latin typeface="Helvetica Neue"/>
              <a:ea typeface="Helvetica Neue"/>
              <a:cs typeface="Helvetica Neue"/>
              <a:sym typeface="Helvetica Neue"/>
            </a:endParaRPr>
          </a:p>
        </p:txBody>
      </p:sp>
      <p:sp>
        <p:nvSpPr>
          <p:cNvPr id="82" name="Google Shape;208;p5">
            <a:extLst>
              <a:ext uri="{FF2B5EF4-FFF2-40B4-BE49-F238E27FC236}">
                <a16:creationId xmlns:a16="http://schemas.microsoft.com/office/drawing/2014/main" id="{1388B1C0-7C30-5C33-25F5-6AA5C322BF91}"/>
              </a:ext>
            </a:extLst>
          </p:cNvPr>
          <p:cNvSpPr/>
          <p:nvPr/>
        </p:nvSpPr>
        <p:spPr>
          <a:xfrm>
            <a:off x="766816" y="5642328"/>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pic>
        <p:nvPicPr>
          <p:cNvPr id="6" name="Imagen 5">
            <a:extLst>
              <a:ext uri="{FF2B5EF4-FFF2-40B4-BE49-F238E27FC236}">
                <a16:creationId xmlns:a16="http://schemas.microsoft.com/office/drawing/2014/main" id="{F717D699-5B7A-131E-C475-CFB2D2461FF0}"/>
              </a:ext>
            </a:extLst>
          </p:cNvPr>
          <p:cNvPicPr>
            <a:picLocks noChangeAspect="1"/>
          </p:cNvPicPr>
          <p:nvPr/>
        </p:nvPicPr>
        <p:blipFill>
          <a:blip r:embed="rId2"/>
          <a:stretch>
            <a:fillRect/>
          </a:stretch>
        </p:blipFill>
        <p:spPr>
          <a:xfrm>
            <a:off x="7953417" y="2331120"/>
            <a:ext cx="8990267" cy="6120680"/>
          </a:xfrm>
          <a:prstGeom prst="rect">
            <a:avLst/>
          </a:prstGeom>
        </p:spPr>
      </p:pic>
    </p:spTree>
    <p:extLst>
      <p:ext uri="{BB962C8B-B14F-4D97-AF65-F5344CB8AC3E}">
        <p14:creationId xmlns:p14="http://schemas.microsoft.com/office/powerpoint/2010/main" val="23105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5. Señalización</a:t>
            </a:r>
          </a:p>
        </p:txBody>
      </p:sp>
      <p:sp>
        <p:nvSpPr>
          <p:cNvPr id="42" name="CuadroTexto 41">
            <a:extLst>
              <a:ext uri="{FF2B5EF4-FFF2-40B4-BE49-F238E27FC236}">
                <a16:creationId xmlns:a16="http://schemas.microsoft.com/office/drawing/2014/main" id="{6FFCC1AA-030A-253B-B447-5CFB706105A6}"/>
              </a:ext>
            </a:extLst>
          </p:cNvPr>
          <p:cNvSpPr txBox="1"/>
          <p:nvPr/>
        </p:nvSpPr>
        <p:spPr>
          <a:xfrm>
            <a:off x="1029916" y="1034976"/>
            <a:ext cx="14617624" cy="1384995"/>
          </a:xfrm>
          <a:prstGeom prst="rect">
            <a:avLst/>
          </a:prstGeom>
          <a:noFill/>
        </p:spPr>
        <p:txBody>
          <a:bodyPr wrap="square">
            <a:spAutoFit/>
          </a:bodyPr>
          <a:lstStyle/>
          <a:p>
            <a:pPr algn="just"/>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Este proyecto tiene como objetivo general, mejorar las condiciones de seguridad vial, movilidad y accesibilidad para todos los usuarios de la vía, a través de las mejoras al sistema de señalización en Bogotá D.C. En </a:t>
            </a:r>
            <a:r>
              <a:rPr lang="es-CO" sz="2800" dirty="0">
                <a:highlight>
                  <a:srgbClr val="FFFFFF"/>
                </a:highlight>
                <a:latin typeface="Arial Narrow" panose="020B0606020202030204" pitchFamily="34" charset="0"/>
                <a:ea typeface="Arial Narrow" panose="020B0606020202030204" pitchFamily="34" charset="0"/>
                <a:cs typeface="Arial" panose="020B0604020202020204" pitchFamily="34" charset="0"/>
              </a:rPr>
              <a:t>     Puente </a:t>
            </a:r>
            <a:r>
              <a:rPr lang="es-CO" sz="2800" dirty="0" err="1">
                <a:highlight>
                  <a:srgbClr val="FFFFFF"/>
                </a:highlight>
                <a:latin typeface="Arial Narrow" panose="020B0606020202030204" pitchFamily="34" charset="0"/>
                <a:ea typeface="Arial Narrow" panose="020B0606020202030204" pitchFamily="34" charset="0"/>
                <a:cs typeface="Arial" panose="020B0604020202020204" pitchFamily="34" charset="0"/>
              </a:rPr>
              <a:t>aranda</a:t>
            </a:r>
            <a:r>
              <a:rPr lang="es-CO" sz="2800" dirty="0">
                <a:highlight>
                  <a:srgbClr val="FFFFFF"/>
                </a:highlight>
                <a:latin typeface="Arial Narrow" panose="020B0606020202030204" pitchFamily="34" charset="0"/>
                <a:ea typeface="Arial Narrow" panose="020B0606020202030204" pitchFamily="34" charset="0"/>
                <a:cs typeface="Arial" panose="020B0604020202020204" pitchFamily="34" charset="0"/>
              </a:rPr>
              <a:t> </a:t>
            </a:r>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durante el año 2021 se realizó lo siguiente:</a:t>
            </a:r>
            <a:endParaRPr lang="es-ES" sz="2800" dirty="0"/>
          </a:p>
        </p:txBody>
      </p:sp>
      <p:pic>
        <p:nvPicPr>
          <p:cNvPr id="12" name="Imagen 11">
            <a:extLst>
              <a:ext uri="{FF2B5EF4-FFF2-40B4-BE49-F238E27FC236}">
                <a16:creationId xmlns:a16="http://schemas.microsoft.com/office/drawing/2014/main" id="{9B6E1D18-996F-9740-0E00-B98D7B61B6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0756" y="2793263"/>
            <a:ext cx="7920880" cy="6642919"/>
          </a:xfrm>
          <a:prstGeom prst="rect">
            <a:avLst/>
          </a:prstGeom>
          <a:noFill/>
        </p:spPr>
      </p:pic>
      <p:sp>
        <p:nvSpPr>
          <p:cNvPr id="3" name="Rectángulo 2">
            <a:extLst>
              <a:ext uri="{FF2B5EF4-FFF2-40B4-BE49-F238E27FC236}">
                <a16:creationId xmlns:a16="http://schemas.microsoft.com/office/drawing/2014/main" id="{D9B73397-0CA0-FAD8-E0C9-D779BAD40B0F}"/>
              </a:ext>
            </a:extLst>
          </p:cNvPr>
          <p:cNvSpPr/>
          <p:nvPr/>
        </p:nvSpPr>
        <p:spPr>
          <a:xfrm>
            <a:off x="9094812" y="4851400"/>
            <a:ext cx="1512168"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6,366</a:t>
            </a:r>
          </a:p>
        </p:txBody>
      </p:sp>
      <p:sp>
        <p:nvSpPr>
          <p:cNvPr id="5" name="Rectángulo 4">
            <a:extLst>
              <a:ext uri="{FF2B5EF4-FFF2-40B4-BE49-F238E27FC236}">
                <a16:creationId xmlns:a16="http://schemas.microsoft.com/office/drawing/2014/main" id="{DAC63C87-14E6-1846-8738-B1D87B9D65D8}"/>
              </a:ext>
            </a:extLst>
          </p:cNvPr>
          <p:cNvSpPr/>
          <p:nvPr/>
        </p:nvSpPr>
        <p:spPr>
          <a:xfrm>
            <a:off x="12047140" y="3555256"/>
            <a:ext cx="1080120" cy="486421"/>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7" name="Rectángulo 6">
            <a:extLst>
              <a:ext uri="{FF2B5EF4-FFF2-40B4-BE49-F238E27FC236}">
                <a16:creationId xmlns:a16="http://schemas.microsoft.com/office/drawing/2014/main" id="{81D91FB9-4A87-9C47-0B9B-5AD303764A3A}"/>
              </a:ext>
            </a:extLst>
          </p:cNvPr>
          <p:cNvSpPr/>
          <p:nvPr/>
        </p:nvSpPr>
        <p:spPr>
          <a:xfrm>
            <a:off x="11997856" y="5586048"/>
            <a:ext cx="1273419"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13</a:t>
            </a:r>
          </a:p>
        </p:txBody>
      </p:sp>
      <p:sp>
        <p:nvSpPr>
          <p:cNvPr id="13" name="Rectángulo 12">
            <a:extLst>
              <a:ext uri="{FF2B5EF4-FFF2-40B4-BE49-F238E27FC236}">
                <a16:creationId xmlns:a16="http://schemas.microsoft.com/office/drawing/2014/main" id="{3F82265F-8713-736B-797F-EAC614FC2FF1}"/>
              </a:ext>
            </a:extLst>
          </p:cNvPr>
          <p:cNvSpPr/>
          <p:nvPr/>
        </p:nvSpPr>
        <p:spPr>
          <a:xfrm>
            <a:off x="9310836" y="7875736"/>
            <a:ext cx="1152128"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14" name="Rectángulo 13">
            <a:extLst>
              <a:ext uri="{FF2B5EF4-FFF2-40B4-BE49-F238E27FC236}">
                <a16:creationId xmlns:a16="http://schemas.microsoft.com/office/drawing/2014/main" id="{498B564A-798C-5F09-B874-827CFCAAB9C6}"/>
              </a:ext>
            </a:extLst>
          </p:cNvPr>
          <p:cNvSpPr/>
          <p:nvPr/>
        </p:nvSpPr>
        <p:spPr>
          <a:xfrm>
            <a:off x="14639428" y="4707384"/>
            <a:ext cx="1296144"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362</a:t>
            </a:r>
          </a:p>
        </p:txBody>
      </p:sp>
      <p:sp>
        <p:nvSpPr>
          <p:cNvPr id="15" name="Rectángulo 14">
            <a:extLst>
              <a:ext uri="{FF2B5EF4-FFF2-40B4-BE49-F238E27FC236}">
                <a16:creationId xmlns:a16="http://schemas.microsoft.com/office/drawing/2014/main" id="{C7028878-DA8B-2E67-5A52-4048055B2C52}"/>
              </a:ext>
            </a:extLst>
          </p:cNvPr>
          <p:cNvSpPr/>
          <p:nvPr/>
        </p:nvSpPr>
        <p:spPr>
          <a:xfrm>
            <a:off x="14639428" y="7875736"/>
            <a:ext cx="1296144"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107</a:t>
            </a:r>
          </a:p>
        </p:txBody>
      </p:sp>
      <p:sp>
        <p:nvSpPr>
          <p:cNvPr id="16" name="Rectángulo 15">
            <a:extLst>
              <a:ext uri="{FF2B5EF4-FFF2-40B4-BE49-F238E27FC236}">
                <a16:creationId xmlns:a16="http://schemas.microsoft.com/office/drawing/2014/main" id="{123EAFC3-428F-8C88-11C1-C4FB16A4CA95}"/>
              </a:ext>
            </a:extLst>
          </p:cNvPr>
          <p:cNvSpPr/>
          <p:nvPr/>
        </p:nvSpPr>
        <p:spPr>
          <a:xfrm>
            <a:off x="11997856" y="7875736"/>
            <a:ext cx="1273419"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15.09</a:t>
            </a:r>
          </a:p>
        </p:txBody>
      </p:sp>
      <p:pic>
        <p:nvPicPr>
          <p:cNvPr id="18" name="Google Shape;438;g123e6691304_0_49">
            <a:extLst>
              <a:ext uri="{FF2B5EF4-FFF2-40B4-BE49-F238E27FC236}">
                <a16:creationId xmlns:a16="http://schemas.microsoft.com/office/drawing/2014/main" id="{B5C4A91E-6E86-0393-5FF6-A13C9DAE955E}"/>
              </a:ext>
            </a:extLst>
          </p:cNvPr>
          <p:cNvPicPr preferRelativeResize="0"/>
          <p:nvPr/>
        </p:nvPicPr>
        <p:blipFill>
          <a:blip r:embed="rId4">
            <a:alphaModFix/>
          </a:blip>
          <a:stretch>
            <a:fillRect/>
          </a:stretch>
        </p:blipFill>
        <p:spPr>
          <a:xfrm>
            <a:off x="251798" y="2927900"/>
            <a:ext cx="8374962" cy="6309124"/>
          </a:xfrm>
          <a:prstGeom prst="rect">
            <a:avLst/>
          </a:prstGeom>
          <a:noFill/>
          <a:ln>
            <a:noFill/>
          </a:ln>
        </p:spPr>
      </p:pic>
    </p:spTree>
    <p:extLst>
      <p:ext uri="{BB962C8B-B14F-4D97-AF65-F5344CB8AC3E}">
        <p14:creationId xmlns:p14="http://schemas.microsoft.com/office/powerpoint/2010/main" val="325786846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98A2CE9D5A1074F8E836708AE303CE6" ma:contentTypeVersion="2" ma:contentTypeDescription="Crear nuevo documento." ma:contentTypeScope="" ma:versionID="9599783145b1bcc5188dace7ef83590a">
  <xsd:schema xmlns:xsd="http://www.w3.org/2001/XMLSchema" xmlns:xs="http://www.w3.org/2001/XMLSchema" xmlns:p="http://schemas.microsoft.com/office/2006/metadata/properties" xmlns:ns2="2e1b66e6-84d5-4201-88fb-3f6ff4bcf672" targetNamespace="http://schemas.microsoft.com/office/2006/metadata/properties" ma:root="true" ma:fieldsID="4e8dd60d3ba1aa31804de6d85d7dda12" ns2:_="">
    <xsd:import namespace="2e1b66e6-84d5-4201-88fb-3f6ff4bcf6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66e6-84d5-4201-88fb-3f6ff4bcf67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84F853-20B9-4A30-B443-43137E5F5665}">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2e1b66e6-84d5-4201-88fb-3f6ff4bcf672"/>
    <ds:schemaRef ds:uri="http://www.w3.org/XML/1998/namespace"/>
  </ds:schemaRefs>
</ds:datastoreItem>
</file>

<file path=customXml/itemProps2.xml><?xml version="1.0" encoding="utf-8"?>
<ds:datastoreItem xmlns:ds="http://schemas.openxmlformats.org/officeDocument/2006/customXml" ds:itemID="{E6949A03-A692-4A21-B821-DAFF57D36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66e6-84d5-4201-88fb-3f6ff4bcf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C9AA40-FC45-407F-AF63-0C53EE3A2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42082</TotalTime>
  <Words>2008</Words>
  <Application>Microsoft Office PowerPoint</Application>
  <PresentationFormat>Personalizado</PresentationFormat>
  <Paragraphs>195</Paragraphs>
  <Slides>19</Slides>
  <Notes>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19</vt:i4>
      </vt:variant>
    </vt:vector>
  </HeadingPairs>
  <TitlesOfParts>
    <vt:vector size="32" baseType="lpstr">
      <vt:lpstr>Arial</vt:lpstr>
      <vt:lpstr>Arial Black</vt:lpstr>
      <vt:lpstr>Arial Narrow</vt:lpstr>
      <vt:lpstr>Calibri</vt:lpstr>
      <vt:lpstr>Century Gothic</vt:lpstr>
      <vt:lpstr>Helvetica Neue</vt:lpstr>
      <vt:lpstr>Segoe UI Symbol</vt:lpstr>
      <vt:lpstr>Symbol</vt:lpstr>
      <vt:lpstr>Tahoma</vt:lpstr>
      <vt:lpstr>Times New Roman</vt:lpstr>
      <vt:lpstr>Trebuchet MS</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Yaqueline Mateus Galeano</cp:lastModifiedBy>
  <cp:revision>2891</cp:revision>
  <cp:lastPrinted>2019-05-09T19:25:04Z</cp:lastPrinted>
  <dcterms:created xsi:type="dcterms:W3CDTF">2012-02-08T13:32:41Z</dcterms:created>
  <dcterms:modified xsi:type="dcterms:W3CDTF">2022-12-15T15:58:32Z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0x010100298A2CE9D5A1074F8E836708AE303CE6</vt:lpwstr>
  </property>
</Properties>
</file>