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7"/>
  </p:notesMasterIdLst>
  <p:sldIdLst>
    <p:sldId id="350" r:id="rId2"/>
    <p:sldId id="357" r:id="rId3"/>
    <p:sldId id="352" r:id="rId4"/>
    <p:sldId id="358" r:id="rId5"/>
    <p:sldId id="353" r:id="rId6"/>
    <p:sldId id="354" r:id="rId7"/>
    <p:sldId id="355" r:id="rId8"/>
    <p:sldId id="360" r:id="rId9"/>
    <p:sldId id="361" r:id="rId10"/>
    <p:sldId id="362" r:id="rId11"/>
    <p:sldId id="363" r:id="rId12"/>
    <p:sldId id="364" r:id="rId13"/>
    <p:sldId id="365" r:id="rId14"/>
    <p:sldId id="367" r:id="rId15"/>
    <p:sldId id="368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4569F-8C7C-46E1-96AB-0384A9E3F680}" type="datetimeFigureOut">
              <a:rPr lang="es-ES" smtClean="0"/>
              <a:t>15/12/2022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A0415-7710-4A4A-9B95-E87542B463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402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3E6AB-ED99-4F29-B627-20EF04452FE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56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D4DEFC8-1D92-0C42-93F0-269746E52F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"/>
            <a:ext cx="12192000" cy="68575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90472" y="2633482"/>
            <a:ext cx="6993649" cy="1325563"/>
          </a:xfrm>
          <a:prstGeom prst="rect">
            <a:avLst/>
          </a:prstGeom>
        </p:spPr>
        <p:txBody>
          <a:bodyPr anchor="ctr"/>
          <a:lstStyle>
            <a:lvl1pPr>
              <a:defRPr sz="4800" b="1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ES" dirty="0"/>
              <a:t>TÍTULO DE LA </a:t>
            </a:r>
            <a:br>
              <a:rPr lang="es-ES" dirty="0"/>
            </a:br>
            <a:r>
              <a:rPr lang="es-ES" dirty="0"/>
              <a:t>PRESENTACIÓN</a:t>
            </a:r>
            <a:endParaRPr lang="es-CO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1590472" y="4070964"/>
            <a:ext cx="6993649" cy="7667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 b="1" baseline="0">
                <a:solidFill>
                  <a:srgbClr val="1D8A72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Subtítulo si es necesario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8EE86-E2F7-4349-B02B-C6CF76674379}"/>
              </a:ext>
            </a:extLst>
          </p:cNvPr>
          <p:cNvSpPr txBox="1"/>
          <p:nvPr userDrawn="1"/>
        </p:nvSpPr>
        <p:spPr>
          <a:xfrm>
            <a:off x="0" y="6653959"/>
            <a:ext cx="1219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ADB608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FO-CO-03 Versión 6</a:t>
            </a:r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srgbClr val="ADB6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8" y="240873"/>
            <a:ext cx="2380939" cy="108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54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251605-C9A8-DC4B-B0B6-01A72D568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3"/>
            <a:ext cx="12192000" cy="68575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942829" y="2453738"/>
            <a:ext cx="8306341" cy="1325563"/>
          </a:xfrm>
          <a:prstGeom prst="rect">
            <a:avLst/>
          </a:prstGeom>
        </p:spPr>
        <p:txBody>
          <a:bodyPr anchor="ctr"/>
          <a:lstStyle>
            <a:lvl1pPr algn="ctr">
              <a:defRPr sz="5750" b="1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ES" dirty="0"/>
              <a:t>TÍTULO DEL TEMA</a:t>
            </a:r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1942829" y="3788418"/>
            <a:ext cx="8306341" cy="757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Subtítulo si es necesario</a:t>
            </a: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5" y="232446"/>
            <a:ext cx="2401722" cy="109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2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5C95638-E7B6-9F49-9875-13FA549463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"/>
            <a:ext cx="12192000" cy="6857554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820081" y="943616"/>
            <a:ext cx="7669404" cy="64921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000" b="1">
                <a:solidFill>
                  <a:srgbClr val="094456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Tema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2" hasCustomPrompt="1"/>
          </p:nvPr>
        </p:nvSpPr>
        <p:spPr>
          <a:xfrm>
            <a:off x="3820081" y="2853570"/>
            <a:ext cx="7669404" cy="69294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000" b="1">
                <a:solidFill>
                  <a:srgbClr val="094456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Tema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3820081" y="1913636"/>
            <a:ext cx="7669404" cy="61912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000" b="1">
                <a:solidFill>
                  <a:srgbClr val="094456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Tema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3820081" y="3867323"/>
            <a:ext cx="7669404" cy="6492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000" b="1">
                <a:solidFill>
                  <a:srgbClr val="094456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Tema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5" hasCustomPrompt="1"/>
          </p:nvPr>
        </p:nvSpPr>
        <p:spPr>
          <a:xfrm>
            <a:off x="3820081" y="4837420"/>
            <a:ext cx="7669404" cy="63420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000" b="1">
                <a:solidFill>
                  <a:srgbClr val="094456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Tema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3" y="359017"/>
            <a:ext cx="1848347" cy="8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6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5C95638-E7B6-9F49-9875-13FA549463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"/>
            <a:ext cx="12192000" cy="685755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5558328" y="2338785"/>
            <a:ext cx="5990693" cy="508616"/>
          </a:xfrm>
          <a:prstGeom prst="rect">
            <a:avLst/>
          </a:prstGeom>
        </p:spPr>
        <p:txBody>
          <a:bodyPr anchor="ctr"/>
          <a:lstStyle>
            <a:lvl1pPr>
              <a:defRPr sz="2200" b="1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ES" dirty="0"/>
              <a:t>PUEDE IR CON O SIN TÍTULO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8328" y="3111909"/>
            <a:ext cx="5990693" cy="2107791"/>
          </a:xfrm>
          <a:prstGeom prst="rect">
            <a:avLst/>
          </a:prstGeom>
        </p:spPr>
        <p:txBody>
          <a:bodyPr/>
          <a:lstStyle>
            <a:lvl1pPr marL="0" indent="0" algn="just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5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5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5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CO" dirty="0"/>
              <a:t>En este diseño de diapositiva se pueden poner dos imágenes acompañadas de textos, que no supere 7 líneas de extensión.</a:t>
            </a:r>
          </a:p>
        </p:txBody>
      </p:sp>
      <p:sp>
        <p:nvSpPr>
          <p:cNvPr id="13" name="Marcador de contenido 12"/>
          <p:cNvSpPr>
            <a:spLocks noGrp="1"/>
          </p:cNvSpPr>
          <p:nvPr>
            <p:ph sz="quarter" idx="12" hasCustomPrompt="1"/>
          </p:nvPr>
        </p:nvSpPr>
        <p:spPr>
          <a:xfrm>
            <a:off x="1165301" y="3613150"/>
            <a:ext cx="3879309" cy="2581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CO" dirty="0"/>
              <a:t>Insertar Imagen o grafica si es necesaria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3" y="359017"/>
            <a:ext cx="1848347" cy="8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2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B560690-00F7-F043-8F35-C7A32E55B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"/>
            <a:ext cx="12192000" cy="6857554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1430431" y="1126877"/>
            <a:ext cx="7418922" cy="3622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1D8A72"/>
                </a:solidFill>
              </a:defRPr>
            </a:lvl1pPr>
          </a:lstStyle>
          <a:p>
            <a:pPr lvl="0"/>
            <a:r>
              <a:rPr lang="es-CO" dirty="0"/>
              <a:t>Subtítulo si es necesario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1430431" y="435225"/>
            <a:ext cx="7418922" cy="618876"/>
          </a:xfrm>
          <a:prstGeom prst="rect">
            <a:avLst/>
          </a:prstGeom>
        </p:spPr>
        <p:txBody>
          <a:bodyPr anchor="ctr"/>
          <a:lstStyle>
            <a:lvl1pPr>
              <a:defRPr sz="2200" b="1" baseline="0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CO" dirty="0"/>
              <a:t>TEMA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41525" y="5524500"/>
            <a:ext cx="6647295" cy="1142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FontTx/>
              <a:buNone/>
              <a:defRPr sz="1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CO" dirty="0"/>
              <a:t>Si se pone una imagen o una tabla de datos y es necesario que vaya acompañado de texto, procurar que no sea más de tres líneas. Preferiblemente donde vayan imágenes o cuadros, no excederse en párrafos.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2" hasCustomPrompt="1"/>
          </p:nvPr>
        </p:nvSpPr>
        <p:spPr>
          <a:xfrm>
            <a:off x="1341525" y="5092700"/>
            <a:ext cx="4127769" cy="431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rgbClr val="1D8A72"/>
                </a:solidFill>
              </a:defRPr>
            </a:lvl1pPr>
          </a:lstStyle>
          <a:p>
            <a:pPr lvl="0"/>
            <a:r>
              <a:rPr lang="es-CO" dirty="0"/>
              <a:t>Puede ir con o sin título</a:t>
            </a:r>
          </a:p>
        </p:txBody>
      </p:sp>
      <p:sp>
        <p:nvSpPr>
          <p:cNvPr id="19" name="Marcador de contenido 18"/>
          <p:cNvSpPr>
            <a:spLocks noGrp="1"/>
          </p:cNvSpPr>
          <p:nvPr>
            <p:ph sz="quarter" idx="13" hasCustomPrompt="1"/>
          </p:nvPr>
        </p:nvSpPr>
        <p:spPr>
          <a:xfrm>
            <a:off x="2806883" y="1920902"/>
            <a:ext cx="7277574" cy="271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CO" dirty="0"/>
              <a:t>Insertar Imagen o grafica si es necesaria</a:t>
            </a:r>
          </a:p>
        </p:txBody>
      </p:sp>
      <p:sp>
        <p:nvSpPr>
          <p:cNvPr id="8" name="Elipse 10">
            <a:extLst>
              <a:ext uri="{FF2B5EF4-FFF2-40B4-BE49-F238E27FC236}">
                <a16:creationId xmlns:a16="http://schemas.microsoft.com/office/drawing/2014/main" id="{8B1AFB79-680D-4EE8-91F9-39DDC863151C}"/>
              </a:ext>
            </a:extLst>
          </p:cNvPr>
          <p:cNvSpPr/>
          <p:nvPr userDrawn="1"/>
        </p:nvSpPr>
        <p:spPr>
          <a:xfrm>
            <a:off x="641927" y="420057"/>
            <a:ext cx="649253" cy="64921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A266A0E-768F-4164-95F4-149EC37CBA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7714" y="527162"/>
            <a:ext cx="517559" cy="435002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#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51" y="233787"/>
            <a:ext cx="870469" cy="136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9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B560690-00F7-F043-8F35-C7A32E55B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"/>
            <a:ext cx="12192000" cy="6857554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1430431" y="1126877"/>
            <a:ext cx="7418922" cy="3622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1D8A72"/>
                </a:solidFill>
              </a:defRPr>
            </a:lvl1pPr>
          </a:lstStyle>
          <a:p>
            <a:pPr lvl="0"/>
            <a:r>
              <a:rPr lang="es-CO" dirty="0"/>
              <a:t>Subtítulo si es necesario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1430431" y="435225"/>
            <a:ext cx="7418922" cy="618876"/>
          </a:xfrm>
          <a:prstGeom prst="rect">
            <a:avLst/>
          </a:prstGeom>
        </p:spPr>
        <p:txBody>
          <a:bodyPr anchor="ctr"/>
          <a:lstStyle>
            <a:lvl1pPr>
              <a:defRPr sz="2200" b="1" baseline="0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CO" dirty="0"/>
              <a:t>TEMA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1430430" y="5276850"/>
            <a:ext cx="8318888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FontTx/>
              <a:buNone/>
              <a:defRPr sz="1800" baseline="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CO" dirty="0"/>
              <a:t>Si se pone una imagen o una tabla de datos y es necesario que vaya acompañado de texto, procurar que no sea más de tres líneas. Preferiblemente donde vayan imágenes o cuadros, no excederse en párrafos.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2" hasCustomPrompt="1"/>
          </p:nvPr>
        </p:nvSpPr>
        <p:spPr>
          <a:xfrm>
            <a:off x="2959292" y="1951838"/>
            <a:ext cx="7353779" cy="28622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CO" dirty="0"/>
              <a:t>Insertar Imagen o grafica si es necesaria</a:t>
            </a:r>
          </a:p>
        </p:txBody>
      </p:sp>
      <p:sp>
        <p:nvSpPr>
          <p:cNvPr id="2" name="Elipse 10">
            <a:extLst>
              <a:ext uri="{FF2B5EF4-FFF2-40B4-BE49-F238E27FC236}">
                <a16:creationId xmlns:a16="http://schemas.microsoft.com/office/drawing/2014/main" id="{6E682CF4-5839-4289-8D32-7825103FA47D}"/>
              </a:ext>
            </a:extLst>
          </p:cNvPr>
          <p:cNvSpPr/>
          <p:nvPr userDrawn="1"/>
        </p:nvSpPr>
        <p:spPr>
          <a:xfrm>
            <a:off x="641927" y="420057"/>
            <a:ext cx="649253" cy="64921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AF420A-C350-47BE-A735-9F025579E7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714" y="527162"/>
            <a:ext cx="517559" cy="435002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CO" dirty="0"/>
              <a:t>#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51" y="233787"/>
            <a:ext cx="870469" cy="136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6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B560690-00F7-F043-8F35-C7A32E55B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"/>
            <a:ext cx="12192000" cy="6857554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1430431" y="1126877"/>
            <a:ext cx="7418922" cy="3622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1D8A72"/>
                </a:solidFill>
              </a:defRPr>
            </a:lvl1pPr>
          </a:lstStyle>
          <a:p>
            <a:pPr lvl="0"/>
            <a:r>
              <a:rPr lang="es-CO" dirty="0"/>
              <a:t>Subtítulo si es necesario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1430431" y="435225"/>
            <a:ext cx="7418922" cy="618876"/>
          </a:xfrm>
          <a:prstGeom prst="rect">
            <a:avLst/>
          </a:prstGeom>
        </p:spPr>
        <p:txBody>
          <a:bodyPr anchor="ctr"/>
          <a:lstStyle>
            <a:lvl1pPr>
              <a:defRPr sz="2200" b="1" baseline="0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CO" dirty="0"/>
              <a:t>TEMA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1430430" y="5276850"/>
            <a:ext cx="8318888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FontTx/>
              <a:buNone/>
              <a:defRPr sz="1800" baseline="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CO" dirty="0"/>
              <a:t>Si se pone una imagen o una tabla de datos y es necesario que vaya acompañado de texto, procurar que no sea más de tres líneas. Preferiblemente donde vayan imágenes o cuadros, no excederse en párrafos.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2" hasCustomPrompt="1"/>
          </p:nvPr>
        </p:nvSpPr>
        <p:spPr>
          <a:xfrm>
            <a:off x="2959292" y="1951838"/>
            <a:ext cx="7353779" cy="28622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CO" dirty="0"/>
              <a:t>Insertar Imagen o grafica si es necesaria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51" y="233787"/>
            <a:ext cx="870469" cy="136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2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9CDE993-2874-8842-BA69-40FAE7093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554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 hasCustomPrompt="1"/>
          </p:nvPr>
        </p:nvSpPr>
        <p:spPr>
          <a:xfrm>
            <a:off x="1942829" y="2245518"/>
            <a:ext cx="8306341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baseline="0">
                <a:solidFill>
                  <a:srgbClr val="094456"/>
                </a:solidFill>
                <a:latin typeface="+mn-lt"/>
              </a:defRPr>
            </a:lvl1pPr>
          </a:lstStyle>
          <a:p>
            <a:r>
              <a:rPr lang="es-CO" dirty="0"/>
              <a:t>¡GRACIAS!</a:t>
            </a:r>
          </a:p>
        </p:txBody>
      </p:sp>
      <p:pic>
        <p:nvPicPr>
          <p:cNvPr id="2" name="Imagen 1">
            <a:hlinkClick r:id="rId3"/>
            <a:extLst>
              <a:ext uri="{FF2B5EF4-FFF2-40B4-BE49-F238E27FC236}">
                <a16:creationId xmlns:a16="http://schemas.microsoft.com/office/drawing/2014/main" id="{863508A7-0177-FF4B-9A98-3497669C1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916" y="4012838"/>
            <a:ext cx="432491" cy="440179"/>
          </a:xfrm>
          <a:prstGeom prst="rect">
            <a:avLst/>
          </a:prstGeom>
        </p:spPr>
      </p:pic>
      <p:pic>
        <p:nvPicPr>
          <p:cNvPr id="4" name="Imagen 3">
            <a:hlinkClick r:id="rId3"/>
            <a:extLst>
              <a:ext uri="{FF2B5EF4-FFF2-40B4-BE49-F238E27FC236}">
                <a16:creationId xmlns:a16="http://schemas.microsoft.com/office/drawing/2014/main" id="{45F7374E-487F-DB4A-A035-94B3DA802F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104" y="4004585"/>
            <a:ext cx="432491" cy="440179"/>
          </a:xfrm>
          <a:prstGeom prst="rect">
            <a:avLst/>
          </a:prstGeom>
        </p:spPr>
      </p:pic>
      <p:pic>
        <p:nvPicPr>
          <p:cNvPr id="6" name="Imagen 5">
            <a:hlinkClick r:id="rId3"/>
            <a:extLst>
              <a:ext uri="{FF2B5EF4-FFF2-40B4-BE49-F238E27FC236}">
                <a16:creationId xmlns:a16="http://schemas.microsoft.com/office/drawing/2014/main" id="{CB22CCBC-23CF-E240-A2D1-7047929D4A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262" y="4003589"/>
            <a:ext cx="432491" cy="4401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44A1AFE-B7AD-3948-9594-BC358EE500B2}"/>
              </a:ext>
            </a:extLst>
          </p:cNvPr>
          <p:cNvSpPr txBox="1"/>
          <p:nvPr userDrawn="1"/>
        </p:nvSpPr>
        <p:spPr>
          <a:xfrm>
            <a:off x="5571407" y="3494449"/>
            <a:ext cx="1243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843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Síguenos en</a:t>
            </a: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0843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</a:p>
        </p:txBody>
      </p:sp>
      <p:sp>
        <p:nvSpPr>
          <p:cNvPr id="8" name="Rectángulo 7">
            <a:hlinkClick r:id="rId3"/>
            <a:extLst>
              <a:ext uri="{FF2B5EF4-FFF2-40B4-BE49-F238E27FC236}">
                <a16:creationId xmlns:a16="http://schemas.microsoft.com/office/drawing/2014/main" id="{1E6E1841-5BCB-7544-A681-2B20C243BDCF}"/>
              </a:ext>
            </a:extLst>
          </p:cNvPr>
          <p:cNvSpPr/>
          <p:nvPr userDrawn="1"/>
        </p:nvSpPr>
        <p:spPr>
          <a:xfrm>
            <a:off x="5139519" y="4620270"/>
            <a:ext cx="2201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BED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www.idu.gov.co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8" y="390345"/>
            <a:ext cx="2380939" cy="108916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388C1E9D-27A7-40B1-A417-0FEADEC2CB4D}"/>
              </a:ext>
            </a:extLst>
          </p:cNvPr>
          <p:cNvSpPr txBox="1"/>
          <p:nvPr userDrawn="1"/>
        </p:nvSpPr>
        <p:spPr>
          <a:xfrm>
            <a:off x="0" y="6653959"/>
            <a:ext cx="1219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ADB608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FO-CO-03 Versión 6</a:t>
            </a:r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srgbClr val="ADB6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4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55" y="1932039"/>
            <a:ext cx="10515491" cy="424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O" dirty="0"/>
              <a:t>Las diapositivas no deben ir recargadas en textos.</a:t>
            </a:r>
          </a:p>
          <a:p>
            <a:pPr lvl="0"/>
            <a:r>
              <a:rPr lang="es-CO" dirty="0"/>
              <a:t>Procurar que la información que se proyecta sea clara y contundente</a:t>
            </a:r>
          </a:p>
          <a:p>
            <a:pPr lvl="0"/>
            <a:r>
              <a:rPr lang="es-CO" dirty="0"/>
              <a:t>Entre menos texto, mucho más legible agradable a la vista.</a:t>
            </a:r>
          </a:p>
          <a:p>
            <a:pPr lvl="0"/>
            <a:r>
              <a:rPr lang="es-CO" dirty="0"/>
              <a:t>No saturar las diapositivas de mucha información.</a:t>
            </a:r>
          </a:p>
          <a:p>
            <a:pPr lvl="0"/>
            <a:r>
              <a:rPr lang="es-CO" dirty="0"/>
              <a:t>No es necesario que la letra vaya en un tamaño exageradamente grande. La noción de espacio en la diapositiva genera dinamismo y no contamina la vista del receptor. </a:t>
            </a:r>
          </a:p>
        </p:txBody>
      </p:sp>
      <p:sp>
        <p:nvSpPr>
          <p:cNvPr id="4" name="Marcador de título 3"/>
          <p:cNvSpPr>
            <a:spLocks noGrp="1"/>
          </p:cNvSpPr>
          <p:nvPr>
            <p:ph type="title"/>
          </p:nvPr>
        </p:nvSpPr>
        <p:spPr>
          <a:xfrm>
            <a:off x="838255" y="471949"/>
            <a:ext cx="10515491" cy="1218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RECOMENDACIONES PARA EL USO DE ESTA PLANTILLA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3181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094456"/>
          </a:solidFill>
          <a:latin typeface="+mn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RENDICIÓN DE CUENTAS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270775" y="3511784"/>
            <a:ext cx="7633041" cy="1908313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LOCALIDAD DE Teusaquillo</a:t>
            </a:r>
          </a:p>
          <a:p>
            <a:pPr algn="ctr"/>
            <a:r>
              <a:rPr lang="es-CO" dirty="0"/>
              <a:t>Septiembre 2022</a:t>
            </a:r>
          </a:p>
        </p:txBody>
      </p:sp>
    </p:spTree>
    <p:extLst>
      <p:ext uri="{BB962C8B-B14F-4D97-AF65-F5344CB8AC3E}">
        <p14:creationId xmlns:p14="http://schemas.microsoft.com/office/powerpoint/2010/main" val="287557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63781" y="435225"/>
            <a:ext cx="7418922" cy="618876"/>
          </a:xfrm>
        </p:spPr>
        <p:txBody>
          <a:bodyPr/>
          <a:lstStyle/>
          <a:p>
            <a:r>
              <a:rPr lang="es-CO" dirty="0"/>
              <a:t> Conservación 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EEA595-D49E-9B8B-4C35-B775CFCEC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t="12821" r="22436" b="13960"/>
          <a:stretch/>
        </p:blipFill>
        <p:spPr bwMode="auto">
          <a:xfrm>
            <a:off x="191029" y="1098376"/>
            <a:ext cx="6599238" cy="4522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C609C1F-378F-0ADD-F76B-F3CFF8775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5" t="15955" r="35419" b="17379"/>
          <a:stretch/>
        </p:blipFill>
        <p:spPr bwMode="auto">
          <a:xfrm>
            <a:off x="6790267" y="839130"/>
            <a:ext cx="3826933" cy="4781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4796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63781" y="435225"/>
            <a:ext cx="7418922" cy="618876"/>
          </a:xfrm>
        </p:spPr>
        <p:txBody>
          <a:bodyPr/>
          <a:lstStyle/>
          <a:p>
            <a:r>
              <a:rPr lang="es-CO" dirty="0"/>
              <a:t> Conservación 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D4C95F-BB62-FAA5-BA5E-5C1A643B84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13390" r="21955" b="16240"/>
          <a:stretch/>
        </p:blipFill>
        <p:spPr bwMode="auto">
          <a:xfrm>
            <a:off x="161183" y="1347257"/>
            <a:ext cx="6625888" cy="4376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2DF0C1-735A-0093-592D-B08286EF1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5" t="18673" r="34257" b="19499"/>
          <a:stretch/>
        </p:blipFill>
        <p:spPr bwMode="auto">
          <a:xfrm>
            <a:off x="6787071" y="1376361"/>
            <a:ext cx="3914448" cy="431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4409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63781" y="435225"/>
            <a:ext cx="7418922" cy="618876"/>
          </a:xfrm>
        </p:spPr>
        <p:txBody>
          <a:bodyPr/>
          <a:lstStyle/>
          <a:p>
            <a:r>
              <a:rPr lang="es-CO" dirty="0"/>
              <a:t> Construcción 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DB247DB-B6F4-BE79-5285-64988D9DB2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 t="13959" r="23557" b="14816"/>
          <a:stretch/>
        </p:blipFill>
        <p:spPr bwMode="auto">
          <a:xfrm>
            <a:off x="241300" y="1489103"/>
            <a:ext cx="6142566" cy="4183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84AFB6A-0206-67DB-E33A-697EBAF00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6" t="14824" r="34670" b="22267"/>
          <a:stretch/>
        </p:blipFill>
        <p:spPr bwMode="auto">
          <a:xfrm>
            <a:off x="6383866" y="962164"/>
            <a:ext cx="4244353" cy="48143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639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63781" y="435225"/>
            <a:ext cx="7418922" cy="618876"/>
          </a:xfrm>
        </p:spPr>
        <p:txBody>
          <a:bodyPr/>
          <a:lstStyle/>
          <a:p>
            <a:r>
              <a:rPr lang="es-CO" dirty="0"/>
              <a:t> Construcción 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6F0DCD-68FF-57BB-52B0-54043DEDD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t="13390" r="22596" b="12535"/>
          <a:stretch/>
        </p:blipFill>
        <p:spPr bwMode="auto">
          <a:xfrm>
            <a:off x="176740" y="1346093"/>
            <a:ext cx="6296969" cy="4377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06B9393-8613-7543-0F90-A3834BD3B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 t="20320" r="34913" b="24082"/>
          <a:stretch/>
        </p:blipFill>
        <p:spPr bwMode="auto">
          <a:xfrm>
            <a:off x="6509811" y="1346093"/>
            <a:ext cx="4470167" cy="45297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3613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63781" y="435225"/>
            <a:ext cx="7418922" cy="618876"/>
          </a:xfrm>
        </p:spPr>
        <p:txBody>
          <a:bodyPr/>
          <a:lstStyle/>
          <a:p>
            <a:r>
              <a:rPr lang="es-CO" dirty="0"/>
              <a:t> Construcción 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3F0454-717B-1387-837E-AF29D4FDD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12536" r="22275" b="16809"/>
          <a:stretch/>
        </p:blipFill>
        <p:spPr bwMode="auto">
          <a:xfrm>
            <a:off x="120650" y="1422399"/>
            <a:ext cx="6613742" cy="4385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52C68D6-8DDD-9C5A-F729-8D1A0BA90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5" t="22223" r="45338" b="23076"/>
          <a:stretch/>
        </p:blipFill>
        <p:spPr bwMode="auto">
          <a:xfrm>
            <a:off x="6907962" y="1375833"/>
            <a:ext cx="4004836" cy="4601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8464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63781" y="435225"/>
            <a:ext cx="7418922" cy="618876"/>
          </a:xfrm>
        </p:spPr>
        <p:txBody>
          <a:bodyPr/>
          <a:lstStyle/>
          <a:p>
            <a:r>
              <a:rPr lang="es-MX" dirty="0"/>
              <a:t>A</a:t>
            </a:r>
            <a:r>
              <a:rPr lang="es-CO" dirty="0"/>
              <a:t>tención ciudadana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D0B5C0-028D-EB6E-0068-D02CC150E1D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26068" r="17855" b="24692"/>
          <a:stretch/>
        </p:blipFill>
        <p:spPr bwMode="auto">
          <a:xfrm>
            <a:off x="341219" y="962164"/>
            <a:ext cx="9525000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330983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Competencias malla vial 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8957C5F-F589-CE6E-7C56-9FE266D0C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518139"/>
              </p:ext>
            </p:extLst>
          </p:nvPr>
        </p:nvGraphicFramePr>
        <p:xfrm>
          <a:off x="1235273" y="962164"/>
          <a:ext cx="9448800" cy="5579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8887">
                  <a:extLst>
                    <a:ext uri="{9D8B030D-6E8A-4147-A177-3AD203B41FA5}">
                      <a16:colId xmlns:a16="http://schemas.microsoft.com/office/drawing/2014/main" val="2601456166"/>
                    </a:ext>
                  </a:extLst>
                </a:gridCol>
                <a:gridCol w="1780209">
                  <a:extLst>
                    <a:ext uri="{9D8B030D-6E8A-4147-A177-3AD203B41FA5}">
                      <a16:colId xmlns:a16="http://schemas.microsoft.com/office/drawing/2014/main" val="617965094"/>
                    </a:ext>
                  </a:extLst>
                </a:gridCol>
                <a:gridCol w="4039704">
                  <a:extLst>
                    <a:ext uri="{9D8B030D-6E8A-4147-A177-3AD203B41FA5}">
                      <a16:colId xmlns:a16="http://schemas.microsoft.com/office/drawing/2014/main" val="26763755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INTERVENCION Y TIPO DE MALLA VIAL</a:t>
                      </a:r>
                      <a:endParaRPr lang="es-MX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ENTIDAD COMPETENTE</a:t>
                      </a:r>
                      <a:endParaRPr lang="es-CO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MARCO NORMATIVO</a:t>
                      </a:r>
                      <a:endParaRPr lang="es-CO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3524482"/>
                  </a:ext>
                </a:extLst>
              </a:tr>
              <a:tr h="234124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    Construcción de Malla Vial Arterial Principal y Malla  Arterial. 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de Desarrollo Urbano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de Ordenamiento Territorial. – Decreto 190 de 2004    Artículo 172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6620171"/>
                  </a:ext>
                </a:extLst>
              </a:tr>
              <a:tr h="422933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    En sectores urbanos desarrollados </a:t>
                      </a:r>
                      <a:r>
                        <a:rPr lang="es-MX" sz="100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Podrá</a:t>
                      </a:r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Adelantar la construcción de las vías de la Malla Vial intermedia y Local. 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075436"/>
                  </a:ext>
                </a:extLst>
              </a:tr>
              <a:tr h="1366977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Adicionalmente, basados en la necesidad de priorizar lo público, el IDU colabora con la atención de los corredores de movilidad que soportan el Sistema Integrado de Transporte Público –SITP-, en proporción a los recursos dispuestos por la Secretaria Distrital de Hacienda. Sobre éstos estructura los modelos de priorización e intervención, en articulación con las políticas del Plan de Desarrollo vigente para la Ciudad.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66622"/>
                  </a:ext>
                </a:extLst>
              </a:tr>
              <a:tr h="234124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    Construcción de mantenimiento de Vías Locales intermedias.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Fondo de Desarrollo Local     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Acuerdo 6 de 1992:“Artículo 3º</a:t>
                      </a:r>
                      <a:b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(Reparto de Competencias y Organización Administrativa de las Localidades en el D.C.)</a:t>
                      </a:r>
                      <a:b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Acuerdo No. 740 de 2019  Articulo 5</a:t>
                      </a:r>
                      <a:b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“Por el cual se dictan normas en relación con la organización y el funcionamiento de las localidades de Bogotá, D.C.”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01218384"/>
                  </a:ext>
                </a:extLst>
              </a:tr>
              <a:tr h="989360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    Adelantar el diseño, construcción y conservación de la Malla Vial Local e intermedia, del espacio público y peatonal local e intermedio; así como de los puentes peatonales y/o vehiculares que pertenezcan a la Malla Vial Local e intermedia, incluidos los ubicados sobre los cuerpos de agua. 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874044"/>
                  </a:ext>
                </a:extLst>
              </a:tr>
              <a:tr h="611742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    Podrán coordinar con las entidades del Sector de Movilidad su participación en la conservación de la Malla Vial y espacio público, arterial, sin trasporte masivo.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Alcaldes Locales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685957"/>
                  </a:ext>
                </a:extLst>
              </a:tr>
              <a:tr h="23412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    Rehabilitación y mantenimiento periódico de la Malla Vial Local. 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Administrativa especial de Rehabilitación y Mantenimiento Vial.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Acuerdo 257 de 2006 Articulo 109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2665379"/>
                  </a:ext>
                </a:extLst>
              </a:tr>
              <a:tr h="61174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    </a:t>
                      </a:r>
                      <a:r>
                        <a:rPr lang="es-MX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Atencion</a:t>
                      </a:r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inmediata de todo el subsistema de Malla Vial cuando se presentan situaciones imprevistas que dificulten la movilidad en del Distrito Capital.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697950"/>
                  </a:ext>
                </a:extLst>
              </a:tr>
              <a:tr h="42293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Inventario y/o diagnóstico de la Malla Vial, y el espacio público construido en la Ciudad.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de Desarrollo Urbano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Acuerdo 02 de 1999 (Sistema de información de la Malla Vial)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099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3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Malla vías Teusaquillo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70258B-016B-EFE7-4AD5-26FFA23EA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20870" r="2500" b="14203"/>
          <a:stretch/>
        </p:blipFill>
        <p:spPr>
          <a:xfrm>
            <a:off x="1430431" y="1054101"/>
            <a:ext cx="9819862" cy="44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35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153A77-F024-7252-AE6C-E8279239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Estado de la Malla vial Teusaquillo</a:t>
            </a:r>
            <a:endParaRPr lang="es-CO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8556F784-9E07-DD51-498A-F2DB89DD16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t="23495" r="244" b="9461"/>
          <a:stretch/>
        </p:blipFill>
        <p:spPr>
          <a:xfrm>
            <a:off x="0" y="1054101"/>
            <a:ext cx="10601574" cy="4862663"/>
          </a:xfr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3E6CBED-A93D-B0EE-C473-CE1BE44CEE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1332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</a:t>
            </a:r>
            <a:r>
              <a:rPr lang="es-CO" dirty="0" err="1"/>
              <a:t>ed</a:t>
            </a:r>
            <a:r>
              <a:rPr lang="es-CO" dirty="0"/>
              <a:t> de ciclorrutas Teusaquillo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D28570-A3B7-248E-B7A7-120A1058A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4029" b="10556"/>
          <a:stretch/>
        </p:blipFill>
        <p:spPr>
          <a:xfrm>
            <a:off x="308767" y="1250839"/>
            <a:ext cx="10382250" cy="51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82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Red de andenes y ciclorrutas Teusaquillo</a:t>
            </a:r>
            <a:endParaRPr lang="es-CO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4B550E-6BF9-4455-3BA3-9830DA5F5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t="12486" b="10847"/>
          <a:stretch/>
        </p:blipFill>
        <p:spPr>
          <a:xfrm>
            <a:off x="328793" y="962164"/>
            <a:ext cx="10323419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63781" y="435225"/>
            <a:ext cx="7418922" cy="618876"/>
          </a:xfrm>
        </p:spPr>
        <p:txBody>
          <a:bodyPr/>
          <a:lstStyle/>
          <a:p>
            <a:r>
              <a:rPr lang="es-CO" dirty="0"/>
              <a:t> Estudios y diseños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6FF1F7-2B9C-2B2E-B7F0-8CE8FB87C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12535" r="24351" b="14244"/>
          <a:stretch/>
        </p:blipFill>
        <p:spPr bwMode="auto">
          <a:xfrm>
            <a:off x="189999" y="962164"/>
            <a:ext cx="6484043" cy="46575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D726058-C403-8A93-9A85-7CAAAC742D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5" t="13895" r="30769" b="11966"/>
          <a:stretch/>
        </p:blipFill>
        <p:spPr bwMode="auto">
          <a:xfrm>
            <a:off x="6674042" y="962164"/>
            <a:ext cx="3872442" cy="48655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6225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63781" y="435225"/>
            <a:ext cx="7418922" cy="618876"/>
          </a:xfrm>
        </p:spPr>
        <p:txBody>
          <a:bodyPr/>
          <a:lstStyle/>
          <a:p>
            <a:r>
              <a:rPr lang="es-CO" dirty="0"/>
              <a:t> Estudios y diseños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3B3F3AA-DDD8-5E38-39A5-103A7FEBA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0" t="13105" r="22274" b="13959"/>
          <a:stretch/>
        </p:blipFill>
        <p:spPr bwMode="auto">
          <a:xfrm>
            <a:off x="241300" y="1054101"/>
            <a:ext cx="6468312" cy="4451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04C583-1A6A-DAFE-9C18-5A2B98ADE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21940" r="37630" b="25675"/>
          <a:stretch/>
        </p:blipFill>
        <p:spPr bwMode="auto">
          <a:xfrm>
            <a:off x="6709612" y="1054101"/>
            <a:ext cx="3923672" cy="4663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6609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63781" y="435225"/>
            <a:ext cx="7418922" cy="618876"/>
          </a:xfrm>
        </p:spPr>
        <p:txBody>
          <a:bodyPr/>
          <a:lstStyle/>
          <a:p>
            <a:r>
              <a:rPr lang="es-CO" dirty="0"/>
              <a:t> Conservación 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94E3B1-635C-BD9C-5242-FD13D0947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13676" r="26331" b="13961"/>
          <a:stretch/>
        </p:blipFill>
        <p:spPr bwMode="auto">
          <a:xfrm>
            <a:off x="189865" y="962164"/>
            <a:ext cx="6414136" cy="4699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E846F5-86FB-D33D-5EAB-34ADCD45FA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5" t="13972" r="33527" b="20050"/>
          <a:stretch/>
        </p:blipFill>
        <p:spPr bwMode="auto">
          <a:xfrm>
            <a:off x="6604001" y="1054101"/>
            <a:ext cx="4024218" cy="4511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459197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presentacion IDU.potx" id="{70B74702-14AF-415A-B253-9342A6933604}" vid="{E7C3C400-F9F7-4AB1-8F61-1CA41E4A340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463</Words>
  <Application>Microsoft Office PowerPoint</Application>
  <PresentationFormat>Panorámica</PresentationFormat>
  <Paragraphs>52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Lucida Grande</vt:lpstr>
      <vt:lpstr>1_Tema de Office</vt:lpstr>
      <vt:lpstr>RENDICIÓN DE CUENTAS</vt:lpstr>
      <vt:lpstr>Competencias malla vial </vt:lpstr>
      <vt:lpstr>Malla vías Teusaquillo</vt:lpstr>
      <vt:lpstr>Estado de la Malla vial Teusaquillo</vt:lpstr>
      <vt:lpstr>Red de ciclorrutas Teusaquillo</vt:lpstr>
      <vt:lpstr>Red de andenes y ciclorrutas Teusaquillo</vt:lpstr>
      <vt:lpstr> Estudios y diseños</vt:lpstr>
      <vt:lpstr> Estudios y diseños</vt:lpstr>
      <vt:lpstr> Conservación </vt:lpstr>
      <vt:lpstr> Conservación </vt:lpstr>
      <vt:lpstr> Conservación </vt:lpstr>
      <vt:lpstr> Construcción </vt:lpstr>
      <vt:lpstr> Construcción </vt:lpstr>
      <vt:lpstr> Construcción </vt:lpstr>
      <vt:lpstr>Atención ciudadana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tamayo</dc:creator>
  <cp:lastModifiedBy>Yaqueline Mateus Galeano</cp:lastModifiedBy>
  <cp:revision>145</cp:revision>
  <dcterms:created xsi:type="dcterms:W3CDTF">2021-07-27T16:34:18Z</dcterms:created>
  <dcterms:modified xsi:type="dcterms:W3CDTF">2022-12-15T17:02:56Z</dcterms:modified>
</cp:coreProperties>
</file>