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Lst>
  <p:notesMasterIdLst>
    <p:notesMasterId r:id="rId35"/>
  </p:notesMasterIdLst>
  <p:sldIdLst>
    <p:sldId id="256" r:id="rId5"/>
    <p:sldId id="610" r:id="rId6"/>
    <p:sldId id="587" r:id="rId7"/>
    <p:sldId id="588" r:id="rId8"/>
    <p:sldId id="589" r:id="rId9"/>
    <p:sldId id="590" r:id="rId10"/>
    <p:sldId id="591" r:id="rId11"/>
    <p:sldId id="592" r:id="rId12"/>
    <p:sldId id="594" r:id="rId13"/>
    <p:sldId id="595" r:id="rId14"/>
    <p:sldId id="596" r:id="rId15"/>
    <p:sldId id="597" r:id="rId16"/>
    <p:sldId id="605" r:id="rId17"/>
    <p:sldId id="606" r:id="rId18"/>
    <p:sldId id="611" r:id="rId19"/>
    <p:sldId id="617" r:id="rId20"/>
    <p:sldId id="613" r:id="rId21"/>
    <p:sldId id="616" r:id="rId22"/>
    <p:sldId id="263" r:id="rId23"/>
    <p:sldId id="614" r:id="rId24"/>
    <p:sldId id="615" r:id="rId25"/>
    <p:sldId id="608" r:id="rId26"/>
    <p:sldId id="599" r:id="rId27"/>
    <p:sldId id="600" r:id="rId28"/>
    <p:sldId id="601" r:id="rId29"/>
    <p:sldId id="602" r:id="rId30"/>
    <p:sldId id="598" r:id="rId31"/>
    <p:sldId id="603" r:id="rId32"/>
    <p:sldId id="604" r:id="rId33"/>
    <p:sldId id="618" r:id="rId34"/>
  </p:sldIdLst>
  <p:sldSz cx="24382413" cy="13716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456"/>
    <a:srgbClr val="A9B918"/>
    <a:srgbClr val="1D8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91" autoAdjust="0"/>
  </p:normalViewPr>
  <p:slideViewPr>
    <p:cSldViewPr snapToGrid="0">
      <p:cViewPr varScale="1">
        <p:scale>
          <a:sx n="58" d="100"/>
          <a:sy n="58" d="100"/>
        </p:scale>
        <p:origin x="10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A9385-9A8C-46C8-8DC9-C05356B4D231}" type="datetimeFigureOut">
              <a:rPr lang="es-CO" smtClean="0"/>
              <a:t>15/12/2022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E6AB-ED99-4F29-B627-20EF04452FEA}" type="slidenum">
              <a:rPr lang="es-CO" smtClean="0"/>
              <a:t>‹Nº›</a:t>
            </a:fld>
            <a:endParaRPr lang="es-CO"/>
          </a:p>
        </p:txBody>
      </p:sp>
    </p:spTree>
    <p:extLst>
      <p:ext uri="{BB962C8B-B14F-4D97-AF65-F5344CB8AC3E}">
        <p14:creationId xmlns:p14="http://schemas.microsoft.com/office/powerpoint/2010/main" val="207131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a:t>
            </a:fld>
            <a:endParaRPr lang="es-CO"/>
          </a:p>
        </p:txBody>
      </p:sp>
    </p:spTree>
    <p:extLst>
      <p:ext uri="{BB962C8B-B14F-4D97-AF65-F5344CB8AC3E}">
        <p14:creationId xmlns:p14="http://schemas.microsoft.com/office/powerpoint/2010/main" val="369389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16</a:t>
            </a:fld>
            <a:endParaRPr lang="es-CO"/>
          </a:p>
        </p:txBody>
      </p:sp>
    </p:spTree>
    <p:extLst>
      <p:ext uri="{BB962C8B-B14F-4D97-AF65-F5344CB8AC3E}">
        <p14:creationId xmlns:p14="http://schemas.microsoft.com/office/powerpoint/2010/main" val="162525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17</a:t>
            </a:fld>
            <a:endParaRPr lang="es-CO"/>
          </a:p>
        </p:txBody>
      </p:sp>
    </p:spTree>
    <p:extLst>
      <p:ext uri="{BB962C8B-B14F-4D97-AF65-F5344CB8AC3E}">
        <p14:creationId xmlns:p14="http://schemas.microsoft.com/office/powerpoint/2010/main" val="60420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18</a:t>
            </a:fld>
            <a:endParaRPr lang="es-CO"/>
          </a:p>
        </p:txBody>
      </p:sp>
    </p:spTree>
    <p:extLst>
      <p:ext uri="{BB962C8B-B14F-4D97-AF65-F5344CB8AC3E}">
        <p14:creationId xmlns:p14="http://schemas.microsoft.com/office/powerpoint/2010/main" val="192385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19</a:t>
            </a:fld>
            <a:endParaRPr lang="es-CO"/>
          </a:p>
        </p:txBody>
      </p:sp>
    </p:spTree>
    <p:extLst>
      <p:ext uri="{BB962C8B-B14F-4D97-AF65-F5344CB8AC3E}">
        <p14:creationId xmlns:p14="http://schemas.microsoft.com/office/powerpoint/2010/main" val="201179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20</a:t>
            </a:fld>
            <a:endParaRPr lang="es-CO"/>
          </a:p>
        </p:txBody>
      </p:sp>
    </p:spTree>
    <p:extLst>
      <p:ext uri="{BB962C8B-B14F-4D97-AF65-F5344CB8AC3E}">
        <p14:creationId xmlns:p14="http://schemas.microsoft.com/office/powerpoint/2010/main" val="392454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21</a:t>
            </a:fld>
            <a:endParaRPr lang="es-CO"/>
          </a:p>
        </p:txBody>
      </p:sp>
    </p:spTree>
    <p:extLst>
      <p:ext uri="{BB962C8B-B14F-4D97-AF65-F5344CB8AC3E}">
        <p14:creationId xmlns:p14="http://schemas.microsoft.com/office/powerpoint/2010/main" val="25166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witter.com/idubogota?lang=en" TargetMode="External"/><Relationship Id="rId7" Type="http://schemas.openxmlformats.org/officeDocument/2006/relationships/hyperlink" Target="https://www.instagram.com/idubogota/" TargetMode="External"/><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10.emf"/><Relationship Id="rId5" Type="http://schemas.openxmlformats.org/officeDocument/2006/relationships/hyperlink" Target="https://www.facebook.com/IduBogota/?hc_ref=ARTLewPK_EkEJARPM14PLwBhh0-orDSl0P21c53a-mzv6WLEpyO2Qr6Dh0SvKxlNpXk&amp;fref=nf&amp;__tn__=kC-R" TargetMode="External"/><Relationship Id="rId10" Type="http://schemas.openxmlformats.org/officeDocument/2006/relationships/image" Target="../media/image2.png"/><Relationship Id="rId4" Type="http://schemas.openxmlformats.org/officeDocument/2006/relationships/image" Target="../media/image9.emf"/><Relationship Id="rId9" Type="http://schemas.openxmlformats.org/officeDocument/2006/relationships/hyperlink" Target="https://www.idu.gov.co/"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witter.com/idubogota?lang=en" TargetMode="External"/><Relationship Id="rId7" Type="http://schemas.openxmlformats.org/officeDocument/2006/relationships/hyperlink" Target="https://www.instagram.com/idubogota/" TargetMode="External"/><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10.emf"/><Relationship Id="rId5" Type="http://schemas.openxmlformats.org/officeDocument/2006/relationships/hyperlink" Target="https://www.facebook.com/IduBogota/?hc_ref=ARTLewPK_EkEJARPM14PLwBhh0-orDSl0P21c53a-mzv6WLEpyO2Qr6Dh0SvKxlNpXk&amp;fref=nf&amp;__tn__=kC-R" TargetMode="External"/><Relationship Id="rId10" Type="http://schemas.openxmlformats.org/officeDocument/2006/relationships/image" Target="../media/image2.png"/><Relationship Id="rId4" Type="http://schemas.openxmlformats.org/officeDocument/2006/relationships/image" Target="../media/image9.emf"/><Relationship Id="rId9" Type="http://schemas.openxmlformats.org/officeDocument/2006/relationships/hyperlink" Target="https://www.idu.gov.co/"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witter.com/idubogota?lang=en" TargetMode="External"/><Relationship Id="rId7" Type="http://schemas.openxmlformats.org/officeDocument/2006/relationships/hyperlink" Target="https://www.instagram.com/idubogota/" TargetMode="External"/><Relationship Id="rId2"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image" Target="../media/image10.emf"/><Relationship Id="rId5" Type="http://schemas.openxmlformats.org/officeDocument/2006/relationships/hyperlink" Target="https://www.facebook.com/IduBogota/?hc_ref=ARTLewPK_EkEJARPM14PLwBhh0-orDSl0P21c53a-mzv6WLEpyO2Qr6Dh0SvKxlNpXk&amp;fref=nf&amp;__tn__=kC-R" TargetMode="External"/><Relationship Id="rId10" Type="http://schemas.openxmlformats.org/officeDocument/2006/relationships/image" Target="../media/image2.png"/><Relationship Id="rId4" Type="http://schemas.openxmlformats.org/officeDocument/2006/relationships/image" Target="../media/image9.emf"/><Relationship Id="rId9" Type="http://schemas.openxmlformats.org/officeDocument/2006/relationships/hyperlink" Target="https://www.idu.gov.co/"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s://twitter.com/idubogota?lang=en" TargetMode="External"/><Relationship Id="rId7" Type="http://schemas.openxmlformats.org/officeDocument/2006/relationships/hyperlink" Target="https://www.instagram.com/idubogota/"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hyperlink" Target="https://www.facebook.com/IduBogota/?hc_ref=ARTLewPK_EkEJARPM14PLwBhh0-orDSl0P21c53a-mzv6WLEpyO2Qr6Dh0SvKxlNpXk&amp;fref=nf&amp;__tn__=kC-R" TargetMode="External"/><Relationship Id="rId10" Type="http://schemas.openxmlformats.org/officeDocument/2006/relationships/image" Target="../media/image2.png"/><Relationship Id="rId4" Type="http://schemas.openxmlformats.org/officeDocument/2006/relationships/image" Target="../media/image9.emf"/><Relationship Id="rId9" Type="http://schemas.openxmlformats.org/officeDocument/2006/relationships/hyperlink" Target="https://www.idu.gov.co/"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D4DEFC8-1D92-0C42-93F0-269746E52F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2" name="Título 1"/>
          <p:cNvSpPr>
            <a:spLocks noGrp="1"/>
          </p:cNvSpPr>
          <p:nvPr>
            <p:ph type="title" hasCustomPrompt="1"/>
          </p:nvPr>
        </p:nvSpPr>
        <p:spPr>
          <a:xfrm>
            <a:off x="3180736" y="5266963"/>
            <a:ext cx="13986387" cy="2651125"/>
          </a:xfrm>
          <a:prstGeom prst="rect">
            <a:avLst/>
          </a:prstGeom>
        </p:spPr>
        <p:txBody>
          <a:bodyPr anchor="ctr"/>
          <a:lstStyle>
            <a:lvl1pPr>
              <a:defRPr sz="9600" b="1">
                <a:solidFill>
                  <a:srgbClr val="094456"/>
                </a:solidFill>
                <a:latin typeface="+mn-lt"/>
              </a:defRPr>
            </a:lvl1pPr>
          </a:lstStyle>
          <a:p>
            <a:r>
              <a:rPr lang="es-ES" dirty="0"/>
              <a:t>TÍTULO DE LA </a:t>
            </a:r>
            <a:br>
              <a:rPr lang="es-ES" dirty="0"/>
            </a:br>
            <a:r>
              <a:rPr lang="es-ES" dirty="0"/>
              <a:t>PRESENTACIÓN</a:t>
            </a:r>
            <a:endParaRPr lang="es-CO" dirty="0"/>
          </a:p>
        </p:txBody>
      </p:sp>
      <p:sp>
        <p:nvSpPr>
          <p:cNvPr id="6" name="Marcador de texto 5"/>
          <p:cNvSpPr>
            <a:spLocks noGrp="1"/>
          </p:cNvSpPr>
          <p:nvPr>
            <p:ph type="body" sz="quarter" idx="10" hasCustomPrompt="1"/>
          </p:nvPr>
        </p:nvSpPr>
        <p:spPr>
          <a:xfrm>
            <a:off x="3180736" y="8141928"/>
            <a:ext cx="13986387" cy="1533525"/>
          </a:xfrm>
          <a:prstGeom prst="rect">
            <a:avLst/>
          </a:prstGeom>
        </p:spPr>
        <p:txBody>
          <a:bodyPr anchor="ctr"/>
          <a:lstStyle>
            <a:lvl1pPr marL="0" indent="0">
              <a:buNone/>
              <a:defRPr sz="5400" b="1" baseline="0">
                <a:solidFill>
                  <a:srgbClr val="1D8A72"/>
                </a:solidFill>
                <a:latin typeface="+mj-lt"/>
              </a:defRPr>
            </a:lvl1pPr>
          </a:lstStyle>
          <a:p>
            <a:pPr lvl="0"/>
            <a:r>
              <a:rPr lang="es-ES" dirty="0"/>
              <a:t>Subtítulo si es necesario</a:t>
            </a:r>
          </a:p>
        </p:txBody>
      </p:sp>
      <p:sp>
        <p:nvSpPr>
          <p:cNvPr id="7" name="TextBox 6">
            <a:extLst>
              <a:ext uri="{FF2B5EF4-FFF2-40B4-BE49-F238E27FC236}">
                <a16:creationId xmlns:a16="http://schemas.microsoft.com/office/drawing/2014/main" id="{E498EE86-E2F7-4349-B02B-C6CF76674379}"/>
              </a:ext>
            </a:extLst>
          </p:cNvPr>
          <p:cNvSpPr txBox="1"/>
          <p:nvPr userDrawn="1"/>
        </p:nvSpPr>
        <p:spPr>
          <a:xfrm>
            <a:off x="0" y="13307917"/>
            <a:ext cx="24382413" cy="369332"/>
          </a:xfrm>
          <a:prstGeom prst="rect">
            <a:avLst/>
          </a:prstGeom>
          <a:noFill/>
        </p:spPr>
        <p:txBody>
          <a:bodyPr wrap="square">
            <a:spAutoFit/>
          </a:bodyPr>
          <a:lstStyle/>
          <a:p>
            <a:pPr algn="ctr"/>
            <a:r>
              <a:rPr lang="es-CO" b="1" i="0" dirty="0">
                <a:solidFill>
                  <a:srgbClr val="ADB608"/>
                </a:solidFill>
                <a:effectLst/>
                <a:latin typeface="Lucida Grande"/>
              </a:rPr>
              <a:t>FO-CO-03 Versión 6</a:t>
            </a:r>
            <a:endParaRPr lang="es-CO" b="1" dirty="0">
              <a:solidFill>
                <a:srgbClr val="ADB608"/>
              </a:solidFill>
            </a:endParaRPr>
          </a:p>
        </p:txBody>
      </p:sp>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694" y="481745"/>
            <a:ext cx="4761568" cy="2178328"/>
          </a:xfrm>
          <a:prstGeom prst="rect">
            <a:avLst/>
          </a:prstGeom>
        </p:spPr>
      </p:pic>
    </p:spTree>
    <p:extLst>
      <p:ext uri="{BB962C8B-B14F-4D97-AF65-F5344CB8AC3E}">
        <p14:creationId xmlns:p14="http://schemas.microsoft.com/office/powerpoint/2010/main" val="242298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19B6E6B-8400-F14F-BFC1-C4C43CE9F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sp>
        <p:nvSpPr>
          <p:cNvPr id="2" name="TextBox 1">
            <a:extLst>
              <a:ext uri="{FF2B5EF4-FFF2-40B4-BE49-F238E27FC236}">
                <a16:creationId xmlns:a16="http://schemas.microsoft.com/office/drawing/2014/main" id="{AFF7BDDB-7DC3-4D89-A876-9D3B4DAA03E6}"/>
              </a:ext>
            </a:extLst>
          </p:cNvPr>
          <p:cNvSpPr txBox="1"/>
          <p:nvPr userDrawn="1"/>
        </p:nvSpPr>
        <p:spPr>
          <a:xfrm>
            <a:off x="0" y="13307917"/>
            <a:ext cx="24382413" cy="369332"/>
          </a:xfrm>
          <a:prstGeom prst="rect">
            <a:avLst/>
          </a:prstGeom>
          <a:noFill/>
        </p:spPr>
        <p:txBody>
          <a:bodyPr wrap="square">
            <a:spAutoFit/>
          </a:bodyPr>
          <a:lstStyle/>
          <a:p>
            <a:pPr algn="ctr"/>
            <a:r>
              <a:rPr lang="es-CO" b="1" i="0" dirty="0">
                <a:solidFill>
                  <a:srgbClr val="ADB608"/>
                </a:solidFill>
                <a:effectLst/>
                <a:latin typeface="Lucida Grande"/>
              </a:rPr>
              <a:t>FO-CO-03 Versión 6</a:t>
            </a:r>
            <a:endParaRPr lang="es-CO" b="1" dirty="0">
              <a:solidFill>
                <a:srgbClr val="ADB608"/>
              </a:solidFill>
            </a:endParaRPr>
          </a:p>
        </p:txBody>
      </p:sp>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694" y="481745"/>
            <a:ext cx="4761568" cy="2178328"/>
          </a:xfrm>
          <a:prstGeom prst="rect">
            <a:avLst/>
          </a:prstGeom>
        </p:spPr>
      </p:pic>
    </p:spTree>
    <p:extLst>
      <p:ext uri="{BB962C8B-B14F-4D97-AF65-F5344CB8AC3E}">
        <p14:creationId xmlns:p14="http://schemas.microsoft.com/office/powerpoint/2010/main" val="76794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EFE921D-DD65-554D-9B72-4334C08227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130" y="464892"/>
            <a:ext cx="4803132" cy="2197342"/>
          </a:xfrm>
          <a:prstGeom prst="rect">
            <a:avLst/>
          </a:prstGeom>
        </p:spPr>
      </p:pic>
    </p:spTree>
    <p:extLst>
      <p:ext uri="{BB962C8B-B14F-4D97-AF65-F5344CB8AC3E}">
        <p14:creationId xmlns:p14="http://schemas.microsoft.com/office/powerpoint/2010/main" val="174567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CCFA3EB-3EE7-204D-B7BA-DD1C087325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469" y="718034"/>
            <a:ext cx="3696454" cy="1691058"/>
          </a:xfrm>
          <a:prstGeom prst="rect">
            <a:avLst/>
          </a:prstGeom>
        </p:spPr>
      </p:pic>
    </p:spTree>
    <p:extLst>
      <p:ext uri="{BB962C8B-B14F-4D97-AF65-F5344CB8AC3E}">
        <p14:creationId xmlns:p14="http://schemas.microsoft.com/office/powerpoint/2010/main" val="421653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FD19BF-92FE-4B41-B45E-765593ED0D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285344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7568558-3A0B-F441-982F-95E48058E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sp>
        <p:nvSpPr>
          <p:cNvPr id="3" name="Título 1">
            <a:extLst>
              <a:ext uri="{FF2B5EF4-FFF2-40B4-BE49-F238E27FC236}">
                <a16:creationId xmlns:a16="http://schemas.microsoft.com/office/drawing/2014/main" id="{728EE3CE-BB0B-9E42-875D-DA858223667C}"/>
              </a:ext>
            </a:extLst>
          </p:cNvPr>
          <p:cNvSpPr>
            <a:spLocks noGrp="1"/>
          </p:cNvSpPr>
          <p:nvPr>
            <p:ph type="title" hasCustomPrompt="1"/>
          </p:nvPr>
        </p:nvSpPr>
        <p:spPr>
          <a:xfrm>
            <a:off x="3885406" y="4491035"/>
            <a:ext cx="16611600" cy="2651125"/>
          </a:xfrm>
          <a:prstGeom prst="rect">
            <a:avLst/>
          </a:prstGeom>
        </p:spPr>
        <p:txBody>
          <a:bodyPr anchor="ctr">
            <a:normAutofit/>
          </a:bodyPr>
          <a:lstStyle>
            <a:lvl1pPr algn="ctr">
              <a:defRPr sz="9600" b="1" baseline="0">
                <a:solidFill>
                  <a:srgbClr val="780C53"/>
                </a:solidFill>
                <a:latin typeface="+mn-lt"/>
              </a:defRPr>
            </a:lvl1pPr>
          </a:lstStyle>
          <a:p>
            <a:r>
              <a:rPr lang="es-CO" dirty="0"/>
              <a:t>¡GRACIAS!</a:t>
            </a:r>
          </a:p>
        </p:txBody>
      </p:sp>
      <p:pic>
        <p:nvPicPr>
          <p:cNvPr id="4" name="Imagen 3">
            <a:hlinkClick r:id="rId3"/>
            <a:extLst>
              <a:ext uri="{FF2B5EF4-FFF2-40B4-BE49-F238E27FC236}">
                <a16:creationId xmlns:a16="http://schemas.microsoft.com/office/drawing/2014/main" id="{5BF52F7F-8FD3-9E48-8E12-F33F20ECACC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162" y="8025676"/>
            <a:ext cx="864926" cy="880358"/>
          </a:xfrm>
          <a:prstGeom prst="rect">
            <a:avLst/>
          </a:prstGeom>
        </p:spPr>
      </p:pic>
      <p:pic>
        <p:nvPicPr>
          <p:cNvPr id="5" name="Imagen 4">
            <a:hlinkClick r:id="rId5"/>
            <a:extLst>
              <a:ext uri="{FF2B5EF4-FFF2-40B4-BE49-F238E27FC236}">
                <a16:creationId xmlns:a16="http://schemas.microsoft.com/office/drawing/2014/main" id="{774C4FBA-0374-DB4D-8537-E705F5F0D3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947430" y="8009169"/>
            <a:ext cx="864926" cy="880358"/>
          </a:xfrm>
          <a:prstGeom prst="rect">
            <a:avLst/>
          </a:prstGeom>
        </p:spPr>
      </p:pic>
      <p:pic>
        <p:nvPicPr>
          <p:cNvPr id="6" name="Imagen 5">
            <a:hlinkClick r:id="rId7"/>
            <a:extLst>
              <a:ext uri="{FF2B5EF4-FFF2-40B4-BE49-F238E27FC236}">
                <a16:creationId xmlns:a16="http://schemas.microsoft.com/office/drawing/2014/main" id="{C9A08118-330A-6E4F-AE6F-C92FE089193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593639" y="8007178"/>
            <a:ext cx="864926" cy="880358"/>
          </a:xfrm>
          <a:prstGeom prst="rect">
            <a:avLst/>
          </a:prstGeom>
        </p:spPr>
      </p:pic>
      <p:sp>
        <p:nvSpPr>
          <p:cNvPr id="7" name="CuadroTexto 6">
            <a:extLst>
              <a:ext uri="{FF2B5EF4-FFF2-40B4-BE49-F238E27FC236}">
                <a16:creationId xmlns:a16="http://schemas.microsoft.com/office/drawing/2014/main" id="{9268397B-DD3D-5F47-9935-4D42B6E0E0B8}"/>
              </a:ext>
            </a:extLst>
          </p:cNvPr>
          <p:cNvSpPr txBox="1"/>
          <p:nvPr userDrawn="1"/>
        </p:nvSpPr>
        <p:spPr>
          <a:xfrm>
            <a:off x="11142088" y="6988898"/>
            <a:ext cx="2485849" cy="584775"/>
          </a:xfrm>
          <a:prstGeom prst="rect">
            <a:avLst/>
          </a:prstGeom>
          <a:noFill/>
        </p:spPr>
        <p:txBody>
          <a:bodyPr wrap="square" rtlCol="0">
            <a:spAutoFit/>
          </a:bodyPr>
          <a:lstStyle/>
          <a:p>
            <a:r>
              <a:rPr lang="es-CO" sz="3200" b="1" dirty="0">
                <a:solidFill>
                  <a:srgbClr val="780C53"/>
                </a:solidFill>
              </a:rPr>
              <a:t>Síguenos en</a:t>
            </a:r>
            <a:r>
              <a:rPr lang="es-CO" b="1" dirty="0">
                <a:solidFill>
                  <a:srgbClr val="780C53"/>
                </a:solidFill>
              </a:rPr>
              <a:t>:  </a:t>
            </a:r>
          </a:p>
        </p:txBody>
      </p:sp>
      <p:sp>
        <p:nvSpPr>
          <p:cNvPr id="8" name="Rectángulo 7">
            <a:hlinkClick r:id="rId9"/>
            <a:extLst>
              <a:ext uri="{FF2B5EF4-FFF2-40B4-BE49-F238E27FC236}">
                <a16:creationId xmlns:a16="http://schemas.microsoft.com/office/drawing/2014/main" id="{18C744EA-3DCD-D44B-8B7A-3521C77B1576}"/>
              </a:ext>
            </a:extLst>
          </p:cNvPr>
          <p:cNvSpPr/>
          <p:nvPr userDrawn="1"/>
        </p:nvSpPr>
        <p:spPr>
          <a:xfrm>
            <a:off x="10278369" y="9240539"/>
            <a:ext cx="4401954" cy="830997"/>
          </a:xfrm>
          <a:prstGeom prst="rect">
            <a:avLst/>
          </a:prstGeom>
        </p:spPr>
        <p:txBody>
          <a:bodyPr wrap="square">
            <a:spAutoFit/>
          </a:bodyPr>
          <a:lstStyle/>
          <a:p>
            <a:r>
              <a:rPr lang="es-CO" sz="4800" b="1" dirty="0">
                <a:solidFill>
                  <a:srgbClr val="BED100"/>
                </a:solidFill>
              </a:rPr>
              <a:t>www.idu.gov.co</a:t>
            </a:r>
          </a:p>
        </p:txBody>
      </p:sp>
      <p:pic>
        <p:nvPicPr>
          <p:cNvPr id="10" name="Imagen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5694" y="780690"/>
            <a:ext cx="4761568" cy="2178328"/>
          </a:xfrm>
          <a:prstGeom prst="rect">
            <a:avLst/>
          </a:prstGeom>
        </p:spPr>
      </p:pic>
    </p:spTree>
    <p:extLst>
      <p:ext uri="{BB962C8B-B14F-4D97-AF65-F5344CB8AC3E}">
        <p14:creationId xmlns:p14="http://schemas.microsoft.com/office/powerpoint/2010/main" val="149767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ECD8176-9983-8844-8E79-F53B595C92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sp>
        <p:nvSpPr>
          <p:cNvPr id="2" name="TextBox 1">
            <a:extLst>
              <a:ext uri="{FF2B5EF4-FFF2-40B4-BE49-F238E27FC236}">
                <a16:creationId xmlns:a16="http://schemas.microsoft.com/office/drawing/2014/main" id="{09AF6921-FE50-4754-B38A-158D14D33525}"/>
              </a:ext>
            </a:extLst>
          </p:cNvPr>
          <p:cNvSpPr txBox="1"/>
          <p:nvPr userDrawn="1"/>
        </p:nvSpPr>
        <p:spPr>
          <a:xfrm>
            <a:off x="0" y="13307917"/>
            <a:ext cx="24382413" cy="369332"/>
          </a:xfrm>
          <a:prstGeom prst="rect">
            <a:avLst/>
          </a:prstGeom>
          <a:noFill/>
        </p:spPr>
        <p:txBody>
          <a:bodyPr wrap="square">
            <a:spAutoFit/>
          </a:bodyPr>
          <a:lstStyle/>
          <a:p>
            <a:pPr algn="ctr"/>
            <a:r>
              <a:rPr lang="es-CO" b="1" i="0" dirty="0">
                <a:solidFill>
                  <a:srgbClr val="ADB608"/>
                </a:solidFill>
                <a:effectLst/>
                <a:latin typeface="Lucida Grande"/>
              </a:rPr>
              <a:t>FO-CO-03 Versión 6</a:t>
            </a:r>
            <a:endParaRPr lang="es-CO" b="1" dirty="0">
              <a:solidFill>
                <a:srgbClr val="ADB608"/>
              </a:solidFill>
            </a:endParaRPr>
          </a:p>
        </p:txBody>
      </p:sp>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694" y="481745"/>
            <a:ext cx="4761568" cy="2178328"/>
          </a:xfrm>
          <a:prstGeom prst="rect">
            <a:avLst/>
          </a:prstGeom>
        </p:spPr>
      </p:pic>
    </p:spTree>
    <p:extLst>
      <p:ext uri="{BB962C8B-B14F-4D97-AF65-F5344CB8AC3E}">
        <p14:creationId xmlns:p14="http://schemas.microsoft.com/office/powerpoint/2010/main" val="1343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49523FD-D4C1-F64C-85B2-0062F7E7DD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130" y="464892"/>
            <a:ext cx="4803132" cy="2197342"/>
          </a:xfrm>
          <a:prstGeom prst="rect">
            <a:avLst/>
          </a:prstGeom>
        </p:spPr>
      </p:pic>
    </p:spTree>
    <p:extLst>
      <p:ext uri="{BB962C8B-B14F-4D97-AF65-F5344CB8AC3E}">
        <p14:creationId xmlns:p14="http://schemas.microsoft.com/office/powerpoint/2010/main" val="336886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12874F4-2EFC-9A4D-9B3B-BF4E592E01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469" y="718034"/>
            <a:ext cx="3696454" cy="1691058"/>
          </a:xfrm>
          <a:prstGeom prst="rect">
            <a:avLst/>
          </a:prstGeom>
        </p:spPr>
      </p:pic>
    </p:spTree>
    <p:extLst>
      <p:ext uri="{BB962C8B-B14F-4D97-AF65-F5344CB8AC3E}">
        <p14:creationId xmlns:p14="http://schemas.microsoft.com/office/powerpoint/2010/main" val="2108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1260993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9E7DF19-0946-214C-8F59-0FEE959AF8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3" name="Título 1">
            <a:extLst>
              <a:ext uri="{FF2B5EF4-FFF2-40B4-BE49-F238E27FC236}">
                <a16:creationId xmlns:a16="http://schemas.microsoft.com/office/drawing/2014/main" id="{FC233A07-ADAD-4543-BA3E-317B9A5FF2A5}"/>
              </a:ext>
            </a:extLst>
          </p:cNvPr>
          <p:cNvSpPr>
            <a:spLocks noGrp="1"/>
          </p:cNvSpPr>
          <p:nvPr>
            <p:ph type="title" hasCustomPrompt="1"/>
          </p:nvPr>
        </p:nvSpPr>
        <p:spPr>
          <a:xfrm>
            <a:off x="3885406" y="4491035"/>
            <a:ext cx="16611600" cy="2651125"/>
          </a:xfrm>
          <a:prstGeom prst="rect">
            <a:avLst/>
          </a:prstGeom>
        </p:spPr>
        <p:txBody>
          <a:bodyPr anchor="ctr">
            <a:normAutofit/>
          </a:bodyPr>
          <a:lstStyle>
            <a:lvl1pPr algn="ctr">
              <a:defRPr sz="9600" b="1" baseline="0">
                <a:solidFill>
                  <a:srgbClr val="094456"/>
                </a:solidFill>
                <a:latin typeface="+mn-lt"/>
              </a:defRPr>
            </a:lvl1pPr>
          </a:lstStyle>
          <a:p>
            <a:r>
              <a:rPr lang="es-CO" dirty="0"/>
              <a:t>¡GRACIAS!</a:t>
            </a:r>
          </a:p>
        </p:txBody>
      </p:sp>
      <p:pic>
        <p:nvPicPr>
          <p:cNvPr id="4" name="Imagen 3">
            <a:hlinkClick r:id="rId3"/>
            <a:extLst>
              <a:ext uri="{FF2B5EF4-FFF2-40B4-BE49-F238E27FC236}">
                <a16:creationId xmlns:a16="http://schemas.microsoft.com/office/drawing/2014/main" id="{61B59661-C487-EF42-ABAE-5422DA535D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162" y="8025676"/>
            <a:ext cx="864926" cy="880358"/>
          </a:xfrm>
          <a:prstGeom prst="rect">
            <a:avLst/>
          </a:prstGeom>
        </p:spPr>
      </p:pic>
      <p:pic>
        <p:nvPicPr>
          <p:cNvPr id="5" name="Imagen 4">
            <a:hlinkClick r:id="rId5"/>
            <a:extLst>
              <a:ext uri="{FF2B5EF4-FFF2-40B4-BE49-F238E27FC236}">
                <a16:creationId xmlns:a16="http://schemas.microsoft.com/office/drawing/2014/main" id="{359286D7-24C2-8D41-8DAE-A6C17FE8B4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947430" y="8009169"/>
            <a:ext cx="864926" cy="880358"/>
          </a:xfrm>
          <a:prstGeom prst="rect">
            <a:avLst/>
          </a:prstGeom>
        </p:spPr>
      </p:pic>
      <p:pic>
        <p:nvPicPr>
          <p:cNvPr id="6" name="Imagen 5">
            <a:hlinkClick r:id="rId7"/>
            <a:extLst>
              <a:ext uri="{FF2B5EF4-FFF2-40B4-BE49-F238E27FC236}">
                <a16:creationId xmlns:a16="http://schemas.microsoft.com/office/drawing/2014/main" id="{28BDFD46-D0D7-5542-9DDB-40EA5A541B3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593639" y="8007178"/>
            <a:ext cx="864926" cy="880358"/>
          </a:xfrm>
          <a:prstGeom prst="rect">
            <a:avLst/>
          </a:prstGeom>
        </p:spPr>
      </p:pic>
      <p:sp>
        <p:nvSpPr>
          <p:cNvPr id="7" name="CuadroTexto 6">
            <a:extLst>
              <a:ext uri="{FF2B5EF4-FFF2-40B4-BE49-F238E27FC236}">
                <a16:creationId xmlns:a16="http://schemas.microsoft.com/office/drawing/2014/main" id="{EB314F59-6E86-224A-8A8D-41DA4B65AEFD}"/>
              </a:ext>
            </a:extLst>
          </p:cNvPr>
          <p:cNvSpPr txBox="1"/>
          <p:nvPr userDrawn="1"/>
        </p:nvSpPr>
        <p:spPr>
          <a:xfrm>
            <a:off x="11142088" y="6988898"/>
            <a:ext cx="2485849" cy="584775"/>
          </a:xfrm>
          <a:prstGeom prst="rect">
            <a:avLst/>
          </a:prstGeom>
          <a:noFill/>
        </p:spPr>
        <p:txBody>
          <a:bodyPr wrap="square" rtlCol="0">
            <a:spAutoFit/>
          </a:bodyPr>
          <a:lstStyle/>
          <a:p>
            <a:r>
              <a:rPr lang="es-CO" sz="3200" b="1" dirty="0">
                <a:solidFill>
                  <a:srgbClr val="084356"/>
                </a:solidFill>
              </a:rPr>
              <a:t>Síguenos en</a:t>
            </a:r>
            <a:r>
              <a:rPr lang="es-CO" b="1" dirty="0">
                <a:solidFill>
                  <a:srgbClr val="084356"/>
                </a:solidFill>
              </a:rPr>
              <a:t>:  </a:t>
            </a:r>
          </a:p>
        </p:txBody>
      </p:sp>
      <p:sp>
        <p:nvSpPr>
          <p:cNvPr id="9" name="Rectángulo 8">
            <a:hlinkClick r:id="rId9"/>
            <a:extLst>
              <a:ext uri="{FF2B5EF4-FFF2-40B4-BE49-F238E27FC236}">
                <a16:creationId xmlns:a16="http://schemas.microsoft.com/office/drawing/2014/main" id="{2D03526A-C1F1-974F-9678-2DF9BE5FF518}"/>
              </a:ext>
            </a:extLst>
          </p:cNvPr>
          <p:cNvSpPr/>
          <p:nvPr userDrawn="1"/>
        </p:nvSpPr>
        <p:spPr>
          <a:xfrm>
            <a:off x="10278369" y="9240539"/>
            <a:ext cx="4401954" cy="830997"/>
          </a:xfrm>
          <a:prstGeom prst="rect">
            <a:avLst/>
          </a:prstGeom>
        </p:spPr>
        <p:txBody>
          <a:bodyPr wrap="square">
            <a:spAutoFit/>
          </a:bodyPr>
          <a:lstStyle/>
          <a:p>
            <a:r>
              <a:rPr lang="es-CO" sz="4800" b="1" dirty="0">
                <a:solidFill>
                  <a:srgbClr val="BED100"/>
                </a:solidFill>
              </a:rPr>
              <a:t>www.idu.gov.co</a:t>
            </a:r>
          </a:p>
        </p:txBody>
      </p:sp>
      <p:pic>
        <p:nvPicPr>
          <p:cNvPr id="10" name="Imagen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5694" y="780690"/>
            <a:ext cx="4761568" cy="2178328"/>
          </a:xfrm>
          <a:prstGeom prst="rect">
            <a:avLst/>
          </a:prstGeom>
        </p:spPr>
      </p:pic>
    </p:spTree>
    <p:extLst>
      <p:ext uri="{BB962C8B-B14F-4D97-AF65-F5344CB8AC3E}">
        <p14:creationId xmlns:p14="http://schemas.microsoft.com/office/powerpoint/2010/main" val="300570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4251605-C9A8-DC4B-B0B6-01A72D568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sp>
        <p:nvSpPr>
          <p:cNvPr id="2" name="Título 1"/>
          <p:cNvSpPr>
            <a:spLocks noGrp="1"/>
          </p:cNvSpPr>
          <p:nvPr>
            <p:ph type="title" hasCustomPrompt="1"/>
          </p:nvPr>
        </p:nvSpPr>
        <p:spPr>
          <a:xfrm>
            <a:off x="3885406" y="4907475"/>
            <a:ext cx="16611600" cy="2651125"/>
          </a:xfrm>
          <a:prstGeom prst="rect">
            <a:avLst/>
          </a:prstGeom>
        </p:spPr>
        <p:txBody>
          <a:bodyPr anchor="ctr"/>
          <a:lstStyle>
            <a:lvl1pPr algn="ctr">
              <a:defRPr sz="11500" b="1">
                <a:solidFill>
                  <a:srgbClr val="094456"/>
                </a:solidFill>
                <a:latin typeface="+mn-lt"/>
              </a:defRPr>
            </a:lvl1pPr>
          </a:lstStyle>
          <a:p>
            <a:r>
              <a:rPr lang="es-ES" dirty="0"/>
              <a:t>TÍTULO DEL TEMA</a:t>
            </a:r>
            <a:endParaRPr lang="es-CO" dirty="0"/>
          </a:p>
        </p:txBody>
      </p:sp>
      <p:sp>
        <p:nvSpPr>
          <p:cNvPr id="4" name="Marcador de texto 3"/>
          <p:cNvSpPr>
            <a:spLocks noGrp="1"/>
          </p:cNvSpPr>
          <p:nvPr>
            <p:ph type="body" sz="quarter" idx="10" hasCustomPrompt="1"/>
          </p:nvPr>
        </p:nvSpPr>
        <p:spPr>
          <a:xfrm>
            <a:off x="3885406" y="7576836"/>
            <a:ext cx="16611600" cy="1515597"/>
          </a:xfrm>
          <a:prstGeom prst="rect">
            <a:avLst/>
          </a:prstGeom>
        </p:spPr>
        <p:txBody>
          <a:bodyPr anchor="ctr">
            <a:normAutofit/>
          </a:bodyPr>
          <a:lstStyle>
            <a:lvl1pPr marL="0" indent="0" algn="ctr">
              <a:buNone/>
              <a:defRPr sz="7200" b="1">
                <a:solidFill>
                  <a:schemeClr val="bg1"/>
                </a:solidFill>
              </a:defRPr>
            </a:lvl1pPr>
          </a:lstStyle>
          <a:p>
            <a:pPr lvl="0"/>
            <a:r>
              <a:rPr lang="es-ES" dirty="0"/>
              <a:t>Subtítulo si es necesario</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130" y="464892"/>
            <a:ext cx="4803132" cy="2197342"/>
          </a:xfrm>
          <a:prstGeom prst="rect">
            <a:avLst/>
          </a:prstGeom>
        </p:spPr>
      </p:pic>
    </p:spTree>
    <p:extLst>
      <p:ext uri="{BB962C8B-B14F-4D97-AF65-F5344CB8AC3E}">
        <p14:creationId xmlns:p14="http://schemas.microsoft.com/office/powerpoint/2010/main" val="346988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90C795A-D096-7047-97BC-8D91C45696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sp>
        <p:nvSpPr>
          <p:cNvPr id="2" name="TextBox 1">
            <a:extLst>
              <a:ext uri="{FF2B5EF4-FFF2-40B4-BE49-F238E27FC236}">
                <a16:creationId xmlns:a16="http://schemas.microsoft.com/office/drawing/2014/main" id="{8E23602B-C4DA-4D6F-A209-2AA8F4881797}"/>
              </a:ext>
            </a:extLst>
          </p:cNvPr>
          <p:cNvSpPr txBox="1"/>
          <p:nvPr userDrawn="1"/>
        </p:nvSpPr>
        <p:spPr>
          <a:xfrm>
            <a:off x="0" y="13307917"/>
            <a:ext cx="24382413" cy="369332"/>
          </a:xfrm>
          <a:prstGeom prst="rect">
            <a:avLst/>
          </a:prstGeom>
          <a:noFill/>
        </p:spPr>
        <p:txBody>
          <a:bodyPr wrap="square">
            <a:spAutoFit/>
          </a:bodyPr>
          <a:lstStyle/>
          <a:p>
            <a:pPr algn="ctr"/>
            <a:r>
              <a:rPr lang="es-CO" b="1" i="0" dirty="0">
                <a:solidFill>
                  <a:srgbClr val="ADB608"/>
                </a:solidFill>
                <a:effectLst/>
                <a:latin typeface="Lucida Grande"/>
              </a:rPr>
              <a:t>FO-CO-03 Versión 6</a:t>
            </a:r>
            <a:endParaRPr lang="es-CO" b="1" dirty="0">
              <a:solidFill>
                <a:srgbClr val="ADB608"/>
              </a:solidFill>
            </a:endParaRPr>
          </a:p>
        </p:txBody>
      </p:sp>
      <p:pic>
        <p:nvPicPr>
          <p:cNvPr id="4" name="Imagen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694" y="481745"/>
            <a:ext cx="4761568" cy="2178328"/>
          </a:xfrm>
          <a:prstGeom prst="rect">
            <a:avLst/>
          </a:prstGeom>
        </p:spPr>
      </p:pic>
    </p:spTree>
    <p:extLst>
      <p:ext uri="{BB962C8B-B14F-4D97-AF65-F5344CB8AC3E}">
        <p14:creationId xmlns:p14="http://schemas.microsoft.com/office/powerpoint/2010/main" val="3222964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BCE7D89-CA98-E14E-8FE5-E654E8307E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130" y="464892"/>
            <a:ext cx="4803132" cy="2197342"/>
          </a:xfrm>
          <a:prstGeom prst="rect">
            <a:avLst/>
          </a:prstGeom>
        </p:spPr>
      </p:pic>
    </p:spTree>
    <p:extLst>
      <p:ext uri="{BB962C8B-B14F-4D97-AF65-F5344CB8AC3E}">
        <p14:creationId xmlns:p14="http://schemas.microsoft.com/office/powerpoint/2010/main" val="227914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DB946FE-6DDB-FA43-B948-8419C6571C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469" y="718034"/>
            <a:ext cx="3696454" cy="1691058"/>
          </a:xfrm>
          <a:prstGeom prst="rect">
            <a:avLst/>
          </a:prstGeom>
        </p:spPr>
      </p:pic>
    </p:spTree>
    <p:extLst>
      <p:ext uri="{BB962C8B-B14F-4D97-AF65-F5344CB8AC3E}">
        <p14:creationId xmlns:p14="http://schemas.microsoft.com/office/powerpoint/2010/main" val="2697476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63C2947-2C0A-134A-B510-C93ACC1D63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6"/>
            <a:ext cx="24382413" cy="13715107"/>
          </a:xfrm>
          <a:prstGeom prst="rect">
            <a:avLst/>
          </a:prstGeom>
        </p:spPr>
      </p:pic>
      <p:pic>
        <p:nvPicPr>
          <p:cNvPr id="3" name="Imagen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902060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E69DB5D-6FF2-D742-9C1D-A618D0E192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2413" cy="13715107"/>
          </a:xfrm>
          <a:prstGeom prst="rect">
            <a:avLst/>
          </a:prstGeom>
        </p:spPr>
      </p:pic>
      <p:sp>
        <p:nvSpPr>
          <p:cNvPr id="3" name="Título 1">
            <a:extLst>
              <a:ext uri="{FF2B5EF4-FFF2-40B4-BE49-F238E27FC236}">
                <a16:creationId xmlns:a16="http://schemas.microsoft.com/office/drawing/2014/main" id="{17C5BC2B-994D-0949-8876-08F4C6B83DCB}"/>
              </a:ext>
            </a:extLst>
          </p:cNvPr>
          <p:cNvSpPr>
            <a:spLocks noGrp="1"/>
          </p:cNvSpPr>
          <p:nvPr>
            <p:ph type="title" hasCustomPrompt="1"/>
          </p:nvPr>
        </p:nvSpPr>
        <p:spPr>
          <a:xfrm>
            <a:off x="3885406" y="4491035"/>
            <a:ext cx="16611600" cy="2651125"/>
          </a:xfrm>
          <a:prstGeom prst="rect">
            <a:avLst/>
          </a:prstGeom>
        </p:spPr>
        <p:txBody>
          <a:bodyPr anchor="ctr">
            <a:normAutofit/>
          </a:bodyPr>
          <a:lstStyle>
            <a:lvl1pPr algn="ctr">
              <a:defRPr sz="9600" b="1" baseline="0">
                <a:solidFill>
                  <a:srgbClr val="FB7400"/>
                </a:solidFill>
                <a:latin typeface="+mn-lt"/>
              </a:defRPr>
            </a:lvl1pPr>
          </a:lstStyle>
          <a:p>
            <a:r>
              <a:rPr lang="es-CO" dirty="0"/>
              <a:t>¡GRACIAS!</a:t>
            </a:r>
          </a:p>
        </p:txBody>
      </p:sp>
      <p:pic>
        <p:nvPicPr>
          <p:cNvPr id="4" name="Imagen 3">
            <a:hlinkClick r:id="rId3"/>
            <a:extLst>
              <a:ext uri="{FF2B5EF4-FFF2-40B4-BE49-F238E27FC236}">
                <a16:creationId xmlns:a16="http://schemas.microsoft.com/office/drawing/2014/main" id="{D310BA4E-9A98-654B-8CFE-6AFC01E0D2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162" y="8025676"/>
            <a:ext cx="864926" cy="880358"/>
          </a:xfrm>
          <a:prstGeom prst="rect">
            <a:avLst/>
          </a:prstGeom>
        </p:spPr>
      </p:pic>
      <p:pic>
        <p:nvPicPr>
          <p:cNvPr id="5" name="Imagen 4">
            <a:hlinkClick r:id="rId5"/>
            <a:extLst>
              <a:ext uri="{FF2B5EF4-FFF2-40B4-BE49-F238E27FC236}">
                <a16:creationId xmlns:a16="http://schemas.microsoft.com/office/drawing/2014/main" id="{A39583A5-FB8B-A344-999E-0E28BC61C63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947430" y="8009169"/>
            <a:ext cx="864926" cy="880358"/>
          </a:xfrm>
          <a:prstGeom prst="rect">
            <a:avLst/>
          </a:prstGeom>
        </p:spPr>
      </p:pic>
      <p:pic>
        <p:nvPicPr>
          <p:cNvPr id="6" name="Imagen 5">
            <a:hlinkClick r:id="rId7"/>
            <a:extLst>
              <a:ext uri="{FF2B5EF4-FFF2-40B4-BE49-F238E27FC236}">
                <a16:creationId xmlns:a16="http://schemas.microsoft.com/office/drawing/2014/main" id="{EAE5EB10-F6E0-8741-A26B-0EB68138DF7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593639" y="8007178"/>
            <a:ext cx="864926" cy="880358"/>
          </a:xfrm>
          <a:prstGeom prst="rect">
            <a:avLst/>
          </a:prstGeom>
        </p:spPr>
      </p:pic>
      <p:sp>
        <p:nvSpPr>
          <p:cNvPr id="7" name="CuadroTexto 6">
            <a:extLst>
              <a:ext uri="{FF2B5EF4-FFF2-40B4-BE49-F238E27FC236}">
                <a16:creationId xmlns:a16="http://schemas.microsoft.com/office/drawing/2014/main" id="{5D8294F2-51AF-C643-99C4-7EED3B928FD6}"/>
              </a:ext>
            </a:extLst>
          </p:cNvPr>
          <p:cNvSpPr txBox="1"/>
          <p:nvPr userDrawn="1"/>
        </p:nvSpPr>
        <p:spPr>
          <a:xfrm>
            <a:off x="11142088" y="6988898"/>
            <a:ext cx="2485849" cy="584775"/>
          </a:xfrm>
          <a:prstGeom prst="rect">
            <a:avLst/>
          </a:prstGeom>
          <a:noFill/>
        </p:spPr>
        <p:txBody>
          <a:bodyPr wrap="square" rtlCol="0">
            <a:spAutoFit/>
          </a:bodyPr>
          <a:lstStyle/>
          <a:p>
            <a:r>
              <a:rPr lang="es-CO" sz="3200" b="1" dirty="0">
                <a:solidFill>
                  <a:srgbClr val="FB7400"/>
                </a:solidFill>
              </a:rPr>
              <a:t>Síguenos en</a:t>
            </a:r>
            <a:r>
              <a:rPr lang="es-CO" b="1" dirty="0">
                <a:solidFill>
                  <a:srgbClr val="FB7400"/>
                </a:solidFill>
              </a:rPr>
              <a:t>:  </a:t>
            </a:r>
          </a:p>
        </p:txBody>
      </p:sp>
      <p:sp>
        <p:nvSpPr>
          <p:cNvPr id="9" name="Rectángulo 8">
            <a:hlinkClick r:id="rId9"/>
            <a:extLst>
              <a:ext uri="{FF2B5EF4-FFF2-40B4-BE49-F238E27FC236}">
                <a16:creationId xmlns:a16="http://schemas.microsoft.com/office/drawing/2014/main" id="{CCF92760-80C3-704C-BCD2-77B1CCD004F4}"/>
              </a:ext>
            </a:extLst>
          </p:cNvPr>
          <p:cNvSpPr/>
          <p:nvPr userDrawn="1"/>
        </p:nvSpPr>
        <p:spPr>
          <a:xfrm>
            <a:off x="10278369" y="9240539"/>
            <a:ext cx="4401954" cy="830997"/>
          </a:xfrm>
          <a:prstGeom prst="rect">
            <a:avLst/>
          </a:prstGeom>
        </p:spPr>
        <p:txBody>
          <a:bodyPr wrap="square">
            <a:spAutoFit/>
          </a:bodyPr>
          <a:lstStyle/>
          <a:p>
            <a:r>
              <a:rPr lang="es-CO" sz="4800" b="1" dirty="0">
                <a:solidFill>
                  <a:srgbClr val="BED100"/>
                </a:solidFill>
              </a:rPr>
              <a:t>www.idu.gov.co</a:t>
            </a:r>
          </a:p>
        </p:txBody>
      </p:sp>
      <p:pic>
        <p:nvPicPr>
          <p:cNvPr id="10" name="Imagen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5694" y="780690"/>
            <a:ext cx="4761568" cy="2178328"/>
          </a:xfrm>
          <a:prstGeom prst="rect">
            <a:avLst/>
          </a:prstGeom>
        </p:spPr>
      </p:pic>
    </p:spTree>
    <p:extLst>
      <p:ext uri="{BB962C8B-B14F-4D97-AF65-F5344CB8AC3E}">
        <p14:creationId xmlns:p14="http://schemas.microsoft.com/office/powerpoint/2010/main" val="222239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5C95638-E7B6-9F49-9875-13FA549463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3" name="Marcador de texto 2"/>
          <p:cNvSpPr>
            <a:spLocks noGrp="1"/>
          </p:cNvSpPr>
          <p:nvPr>
            <p:ph type="body" sz="quarter" idx="10" hasCustomPrompt="1"/>
          </p:nvPr>
        </p:nvSpPr>
        <p:spPr>
          <a:xfrm>
            <a:off x="7639665" y="1887231"/>
            <a:ext cx="15337810" cy="1298421"/>
          </a:xfrm>
          <a:prstGeom prst="rect">
            <a:avLst/>
          </a:prstGeom>
        </p:spPr>
        <p:txBody>
          <a:bodyPr anchor="ctr"/>
          <a:lstStyle>
            <a:lvl1pPr marL="0" indent="0" algn="l">
              <a:buNone/>
              <a:defRPr sz="6000" b="1">
                <a:solidFill>
                  <a:srgbClr val="094456"/>
                </a:solidFill>
                <a:latin typeface="+mn-lt"/>
              </a:defRPr>
            </a:lvl1pPr>
          </a:lstStyle>
          <a:p>
            <a:pPr lvl="0"/>
            <a:r>
              <a:rPr lang="es-CO" dirty="0"/>
              <a:t>Tema</a:t>
            </a:r>
          </a:p>
        </p:txBody>
      </p:sp>
      <p:sp>
        <p:nvSpPr>
          <p:cNvPr id="8" name="Marcador de texto 7"/>
          <p:cNvSpPr>
            <a:spLocks noGrp="1"/>
          </p:cNvSpPr>
          <p:nvPr>
            <p:ph type="body" sz="quarter" idx="12" hasCustomPrompt="1"/>
          </p:nvPr>
        </p:nvSpPr>
        <p:spPr>
          <a:xfrm>
            <a:off x="7639665" y="5707140"/>
            <a:ext cx="15337810" cy="1385887"/>
          </a:xfrm>
          <a:prstGeom prst="rect">
            <a:avLst/>
          </a:prstGeom>
        </p:spPr>
        <p:txBody>
          <a:bodyPr anchor="ctr"/>
          <a:lstStyle>
            <a:lvl1pPr marL="0" indent="0" algn="l">
              <a:buNone/>
              <a:defRPr sz="6000" b="1">
                <a:solidFill>
                  <a:srgbClr val="094456"/>
                </a:solidFill>
                <a:latin typeface="+mn-lt"/>
              </a:defRPr>
            </a:lvl1pPr>
          </a:lstStyle>
          <a:p>
            <a:pPr lvl="0"/>
            <a:r>
              <a:rPr lang="es-CO" dirty="0"/>
              <a:t>Tema</a:t>
            </a:r>
          </a:p>
        </p:txBody>
      </p:sp>
      <p:sp>
        <p:nvSpPr>
          <p:cNvPr id="10" name="Marcador de texto 9"/>
          <p:cNvSpPr>
            <a:spLocks noGrp="1"/>
          </p:cNvSpPr>
          <p:nvPr>
            <p:ph type="body" sz="quarter" idx="13" hasCustomPrompt="1"/>
          </p:nvPr>
        </p:nvSpPr>
        <p:spPr>
          <a:xfrm>
            <a:off x="7639665" y="3827271"/>
            <a:ext cx="15337810" cy="1238250"/>
          </a:xfrm>
          <a:prstGeom prst="rect">
            <a:avLst/>
          </a:prstGeom>
        </p:spPr>
        <p:txBody>
          <a:bodyPr anchor="ctr"/>
          <a:lstStyle>
            <a:lvl1pPr marL="0" indent="0" algn="l">
              <a:buNone/>
              <a:defRPr sz="6000" b="1">
                <a:solidFill>
                  <a:srgbClr val="094456"/>
                </a:solidFill>
                <a:latin typeface="+mn-lt"/>
              </a:defRPr>
            </a:lvl1pPr>
          </a:lstStyle>
          <a:p>
            <a:pPr lvl="0"/>
            <a:r>
              <a:rPr lang="es-CO" dirty="0"/>
              <a:t>Tema</a:t>
            </a:r>
          </a:p>
        </p:txBody>
      </p:sp>
      <p:sp>
        <p:nvSpPr>
          <p:cNvPr id="12" name="Marcador de texto 11"/>
          <p:cNvSpPr>
            <a:spLocks noGrp="1"/>
          </p:cNvSpPr>
          <p:nvPr>
            <p:ph type="body" sz="quarter" idx="14" hasCustomPrompt="1"/>
          </p:nvPr>
        </p:nvSpPr>
        <p:spPr>
          <a:xfrm>
            <a:off x="7639665" y="7734646"/>
            <a:ext cx="15337810" cy="1298575"/>
          </a:xfrm>
          <a:prstGeom prst="rect">
            <a:avLst/>
          </a:prstGeom>
        </p:spPr>
        <p:txBody>
          <a:bodyPr anchor="ctr"/>
          <a:lstStyle>
            <a:lvl1pPr marL="0" indent="0" algn="l">
              <a:buNone/>
              <a:defRPr sz="6000" b="1">
                <a:solidFill>
                  <a:srgbClr val="094456"/>
                </a:solidFill>
                <a:latin typeface="+mn-lt"/>
              </a:defRPr>
            </a:lvl1pPr>
          </a:lstStyle>
          <a:p>
            <a:pPr lvl="0"/>
            <a:r>
              <a:rPr lang="es-CO" dirty="0"/>
              <a:t>Tema</a:t>
            </a:r>
          </a:p>
        </p:txBody>
      </p:sp>
      <p:sp>
        <p:nvSpPr>
          <p:cNvPr id="14" name="Marcador de texto 13"/>
          <p:cNvSpPr>
            <a:spLocks noGrp="1"/>
          </p:cNvSpPr>
          <p:nvPr>
            <p:ph type="body" sz="quarter" idx="15" hasCustomPrompt="1"/>
          </p:nvPr>
        </p:nvSpPr>
        <p:spPr>
          <a:xfrm>
            <a:off x="7639665" y="9674839"/>
            <a:ext cx="15337810" cy="1268413"/>
          </a:xfrm>
          <a:prstGeom prst="rect">
            <a:avLst/>
          </a:prstGeom>
        </p:spPr>
        <p:txBody>
          <a:bodyPr anchor="ctr"/>
          <a:lstStyle>
            <a:lvl1pPr marL="0" indent="0" algn="l">
              <a:buNone/>
              <a:defRPr sz="6000" b="1">
                <a:solidFill>
                  <a:srgbClr val="094456"/>
                </a:solidFill>
                <a:latin typeface="+mn-lt"/>
              </a:defRPr>
            </a:lvl1pPr>
          </a:lstStyle>
          <a:p>
            <a:pPr lvl="0"/>
            <a:r>
              <a:rPr lang="es-CO" dirty="0"/>
              <a:t>Tema</a:t>
            </a: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469" y="718034"/>
            <a:ext cx="3696454" cy="1691058"/>
          </a:xfrm>
          <a:prstGeom prst="rect">
            <a:avLst/>
          </a:prstGeom>
        </p:spPr>
      </p:pic>
    </p:spTree>
    <p:extLst>
      <p:ext uri="{BB962C8B-B14F-4D97-AF65-F5344CB8AC3E}">
        <p14:creationId xmlns:p14="http://schemas.microsoft.com/office/powerpoint/2010/main" val="2248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5C95638-E7B6-9F49-9875-13FA549463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3" name="Título 2"/>
          <p:cNvSpPr>
            <a:spLocks noGrp="1"/>
          </p:cNvSpPr>
          <p:nvPr>
            <p:ph type="title" hasCustomPrompt="1"/>
          </p:nvPr>
        </p:nvSpPr>
        <p:spPr>
          <a:xfrm>
            <a:off x="11115932" y="4677569"/>
            <a:ext cx="11980606" cy="1017231"/>
          </a:xfrm>
          <a:prstGeom prst="rect">
            <a:avLst/>
          </a:prstGeom>
        </p:spPr>
        <p:txBody>
          <a:bodyPr anchor="ctr"/>
          <a:lstStyle>
            <a:lvl1pPr>
              <a:defRPr sz="4400" b="1">
                <a:solidFill>
                  <a:srgbClr val="094456"/>
                </a:solidFill>
                <a:latin typeface="+mn-lt"/>
              </a:defRPr>
            </a:lvl1pPr>
          </a:lstStyle>
          <a:p>
            <a:r>
              <a:rPr lang="es-ES" dirty="0"/>
              <a:t>PUEDE IR CON O SIN TÍTULO</a:t>
            </a:r>
            <a:endParaRPr lang="es-CO" dirty="0"/>
          </a:p>
        </p:txBody>
      </p:sp>
      <p:sp>
        <p:nvSpPr>
          <p:cNvPr id="5" name="Marcador de texto 4"/>
          <p:cNvSpPr>
            <a:spLocks noGrp="1"/>
          </p:cNvSpPr>
          <p:nvPr>
            <p:ph type="body" sz="quarter" idx="10" hasCustomPrompt="1"/>
          </p:nvPr>
        </p:nvSpPr>
        <p:spPr>
          <a:xfrm>
            <a:off x="11115932" y="6223818"/>
            <a:ext cx="11980606" cy="4215581"/>
          </a:xfrm>
          <a:prstGeom prst="rect">
            <a:avLst/>
          </a:prstGeom>
        </p:spPr>
        <p:txBody>
          <a:bodyPr/>
          <a:lstStyle>
            <a:lvl1pPr marL="0" indent="0" algn="just">
              <a:buFontTx/>
              <a:buNone/>
              <a:defRPr sz="3600">
                <a:solidFill>
                  <a:schemeClr val="tx1">
                    <a:lumMod val="65000"/>
                    <a:lumOff val="35000"/>
                  </a:schemeClr>
                </a:solidFill>
              </a:defRPr>
            </a:lvl1pPr>
            <a:lvl2pPr>
              <a:defRPr sz="1000">
                <a:solidFill>
                  <a:schemeClr val="tx1">
                    <a:lumMod val="65000"/>
                    <a:lumOff val="35000"/>
                  </a:schemeClr>
                </a:solidFill>
              </a:defRPr>
            </a:lvl2pPr>
            <a:lvl3pPr>
              <a:defRPr sz="1000">
                <a:solidFill>
                  <a:schemeClr val="tx1">
                    <a:lumMod val="65000"/>
                    <a:lumOff val="35000"/>
                  </a:schemeClr>
                </a:solidFill>
              </a:defRPr>
            </a:lvl3pPr>
            <a:lvl4pPr>
              <a:defRPr sz="1000">
                <a:solidFill>
                  <a:schemeClr val="tx1">
                    <a:lumMod val="65000"/>
                    <a:lumOff val="35000"/>
                  </a:schemeClr>
                </a:solidFill>
              </a:defRPr>
            </a:lvl4pPr>
            <a:lvl5pPr>
              <a:defRPr sz="1000">
                <a:solidFill>
                  <a:schemeClr val="tx1">
                    <a:lumMod val="65000"/>
                    <a:lumOff val="35000"/>
                  </a:schemeClr>
                </a:solidFill>
              </a:defRPr>
            </a:lvl5pPr>
          </a:lstStyle>
          <a:p>
            <a:pPr lvl="0"/>
            <a:r>
              <a:rPr lang="es-CO" dirty="0"/>
              <a:t>En este diseño de diapositiva se pueden poner dos imágenes acompañadas de textos, que no supere 7 líneas de extensión.</a:t>
            </a:r>
          </a:p>
        </p:txBody>
      </p:sp>
      <p:sp>
        <p:nvSpPr>
          <p:cNvPr id="13" name="Marcador de contenido 12"/>
          <p:cNvSpPr>
            <a:spLocks noGrp="1"/>
          </p:cNvSpPr>
          <p:nvPr>
            <p:ph sz="quarter" idx="12" hasCustomPrompt="1"/>
          </p:nvPr>
        </p:nvSpPr>
        <p:spPr>
          <a:xfrm>
            <a:off x="2330450" y="7226300"/>
            <a:ext cx="7758113" cy="5162550"/>
          </a:xfrm>
          <a:prstGeom prst="rect">
            <a:avLst/>
          </a:prstGeom>
        </p:spPr>
        <p:txBody>
          <a:bodyPr/>
          <a:lstStyle>
            <a:lvl1pPr marL="0" indent="0">
              <a:buNone/>
              <a:defRPr sz="40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CO" dirty="0"/>
              <a:t>Insertar Imagen o grafica si es necesaria</a:t>
            </a: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469" y="718034"/>
            <a:ext cx="3696454" cy="1691058"/>
          </a:xfrm>
          <a:prstGeom prst="rect">
            <a:avLst/>
          </a:prstGeom>
        </p:spPr>
      </p:pic>
    </p:spTree>
    <p:extLst>
      <p:ext uri="{BB962C8B-B14F-4D97-AF65-F5344CB8AC3E}">
        <p14:creationId xmlns:p14="http://schemas.microsoft.com/office/powerpoint/2010/main" val="406214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93"/>
            <a:ext cx="24382413" cy="13715107"/>
          </a:xfrm>
          <a:prstGeom prst="rect">
            <a:avLst/>
          </a:prstGeom>
        </p:spPr>
      </p:pic>
      <p:sp>
        <p:nvSpPr>
          <p:cNvPr id="3" name="Marcador de texto 2"/>
          <p:cNvSpPr>
            <a:spLocks noGrp="1"/>
          </p:cNvSpPr>
          <p:nvPr>
            <p:ph type="body" sz="quarter" idx="10" hasCustomPrompt="1"/>
          </p:nvPr>
        </p:nvSpPr>
        <p:spPr>
          <a:xfrm>
            <a:off x="2860675" y="2253753"/>
            <a:ext cx="14836878" cy="724451"/>
          </a:xfrm>
          <a:prstGeom prst="rect">
            <a:avLst/>
          </a:prstGeom>
        </p:spPr>
        <p:txBody>
          <a:bodyPr anchor="ctr">
            <a:normAutofit/>
          </a:bodyPr>
          <a:lstStyle>
            <a:lvl1pPr marL="0" indent="0">
              <a:buNone/>
              <a:defRPr sz="4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2860675" y="870449"/>
            <a:ext cx="14836878" cy="1237752"/>
          </a:xfrm>
          <a:prstGeom prst="rect">
            <a:avLst/>
          </a:prstGeom>
        </p:spPr>
        <p:txBody>
          <a:bodyPr anchor="ctr"/>
          <a:lstStyle>
            <a:lvl1pPr>
              <a:defRPr sz="44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2682874" y="11048999"/>
            <a:ext cx="13293725" cy="2285554"/>
          </a:xfrm>
          <a:prstGeom prst="rect">
            <a:avLst/>
          </a:prstGeom>
        </p:spPr>
        <p:txBody>
          <a:bodyPr>
            <a:noAutofit/>
          </a:bodyPr>
          <a:lstStyle>
            <a:lvl1pPr marL="0" indent="0" algn="just">
              <a:buFontTx/>
              <a:buNone/>
              <a:defRPr sz="3600"/>
            </a:lvl1pPr>
            <a:lvl2pPr>
              <a:defRPr sz="1600"/>
            </a:lvl2pPr>
            <a:lvl3pPr>
              <a:defRPr sz="1600"/>
            </a:lvl3pPr>
            <a:lvl4pPr>
              <a:defRPr sz="1600"/>
            </a:lvl4pPr>
            <a:lvl5pPr>
              <a:defRPr sz="16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17" name="Marcador de texto 16"/>
          <p:cNvSpPr>
            <a:spLocks noGrp="1"/>
          </p:cNvSpPr>
          <p:nvPr>
            <p:ph type="body" sz="quarter" idx="12" hasCustomPrompt="1"/>
          </p:nvPr>
        </p:nvSpPr>
        <p:spPr>
          <a:xfrm>
            <a:off x="2682875" y="10185399"/>
            <a:ext cx="8255000" cy="863600"/>
          </a:xfrm>
          <a:prstGeom prst="rect">
            <a:avLst/>
          </a:prstGeom>
        </p:spPr>
        <p:txBody>
          <a:bodyPr anchor="ctr">
            <a:normAutofit/>
          </a:bodyPr>
          <a:lstStyle>
            <a:lvl1pPr marL="0" indent="0" algn="l">
              <a:buNone/>
              <a:defRPr sz="4000" b="1">
                <a:solidFill>
                  <a:srgbClr val="1D8A72"/>
                </a:solidFill>
              </a:defRPr>
            </a:lvl1pPr>
          </a:lstStyle>
          <a:p>
            <a:pPr lvl="0"/>
            <a:r>
              <a:rPr lang="es-CO" dirty="0"/>
              <a:t>Puede ir con o sin título</a:t>
            </a:r>
          </a:p>
        </p:txBody>
      </p:sp>
      <p:sp>
        <p:nvSpPr>
          <p:cNvPr id="19" name="Marcador de contenido 18"/>
          <p:cNvSpPr>
            <a:spLocks noGrp="1"/>
          </p:cNvSpPr>
          <p:nvPr>
            <p:ph sz="quarter" idx="13" hasCustomPrompt="1"/>
          </p:nvPr>
        </p:nvSpPr>
        <p:spPr>
          <a:xfrm>
            <a:off x="5613400" y="3841804"/>
            <a:ext cx="14554200" cy="5435600"/>
          </a:xfrm>
          <a:prstGeom prst="rect">
            <a:avLst/>
          </a:prstGeom>
        </p:spPr>
        <p:txBody>
          <a:bodyPr/>
          <a:lstStyle>
            <a:lvl1pPr marL="0" indent="0">
              <a:buNone/>
              <a:defRPr sz="4400" baseline="0">
                <a:solidFill>
                  <a:schemeClr val="tx1">
                    <a:lumMod val="75000"/>
                    <a:lumOff val="25000"/>
                  </a:schemeClr>
                </a:solidFill>
                <a:latin typeface="+mj-lt"/>
              </a:defRPr>
            </a:lvl1pPr>
          </a:lstStyle>
          <a:p>
            <a:pPr lvl="0"/>
            <a:r>
              <a:rPr lang="es-CO" dirty="0"/>
              <a:t>Insertar Imagen o grafica si es necesaria</a:t>
            </a:r>
          </a:p>
        </p:txBody>
      </p:sp>
      <p:sp>
        <p:nvSpPr>
          <p:cNvPr id="8" name="Elipse 10">
            <a:extLst>
              <a:ext uri="{FF2B5EF4-FFF2-40B4-BE49-F238E27FC236}">
                <a16:creationId xmlns:a16="http://schemas.microsoft.com/office/drawing/2014/main" id="{8B1AFB79-680D-4EE8-91F9-39DDC863151C}"/>
              </a:ext>
            </a:extLst>
          </p:cNvPr>
          <p:cNvSpPr/>
          <p:nvPr userDrawn="1"/>
        </p:nvSpPr>
        <p:spPr>
          <a:xfrm>
            <a:off x="1283771" y="840114"/>
            <a:ext cx="1298421" cy="129842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600" b="1" dirty="0"/>
          </a:p>
        </p:txBody>
      </p:sp>
      <p:sp>
        <p:nvSpPr>
          <p:cNvPr id="10" name="Text Placeholder 7">
            <a:extLst>
              <a:ext uri="{FF2B5EF4-FFF2-40B4-BE49-F238E27FC236}">
                <a16:creationId xmlns:a16="http://schemas.microsoft.com/office/drawing/2014/main" id="{3A266A0E-768F-4164-95F4-149EC37CBA0D}"/>
              </a:ext>
            </a:extLst>
          </p:cNvPr>
          <p:cNvSpPr>
            <a:spLocks noGrp="1"/>
          </p:cNvSpPr>
          <p:nvPr>
            <p:ph type="body" sz="quarter" idx="14" hasCustomPrompt="1"/>
          </p:nvPr>
        </p:nvSpPr>
        <p:spPr>
          <a:xfrm>
            <a:off x="1435334" y="1054323"/>
            <a:ext cx="1035050" cy="870003"/>
          </a:xfrm>
        </p:spPr>
        <p:txBody>
          <a:bodyPr>
            <a:noAutofit/>
          </a:bodyPr>
          <a:lstStyle>
            <a:lvl1pPr marL="0" indent="0" algn="ctr">
              <a:buNone/>
              <a:defRPr sz="6000" b="1">
                <a:solidFill>
                  <a:schemeClr val="bg1"/>
                </a:solidFill>
                <a:latin typeface="+mn-lt"/>
              </a:defRPr>
            </a:lvl1pPr>
          </a:lstStyle>
          <a:p>
            <a:pPr lvl="0"/>
            <a:r>
              <a:rPr lang="es-CO" dirty="0"/>
              <a:t>#</a:t>
            </a:r>
          </a:p>
        </p:txBody>
      </p:sp>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10979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3" name="Marcador de texto 2"/>
          <p:cNvSpPr>
            <a:spLocks noGrp="1"/>
          </p:cNvSpPr>
          <p:nvPr>
            <p:ph type="body" sz="quarter" idx="10" hasCustomPrompt="1"/>
          </p:nvPr>
        </p:nvSpPr>
        <p:spPr>
          <a:xfrm>
            <a:off x="2860675" y="2253753"/>
            <a:ext cx="14836878" cy="724451"/>
          </a:xfrm>
          <a:prstGeom prst="rect">
            <a:avLst/>
          </a:prstGeom>
        </p:spPr>
        <p:txBody>
          <a:bodyPr anchor="ctr">
            <a:normAutofit/>
          </a:bodyPr>
          <a:lstStyle>
            <a:lvl1pPr marL="0" indent="0">
              <a:buNone/>
              <a:defRPr sz="4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2860675" y="870449"/>
            <a:ext cx="14836878" cy="1237752"/>
          </a:xfrm>
          <a:prstGeom prst="rect">
            <a:avLst/>
          </a:prstGeom>
        </p:spPr>
        <p:txBody>
          <a:bodyPr anchor="ctr"/>
          <a:lstStyle>
            <a:lvl1pPr>
              <a:defRPr sz="44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2860674" y="10553700"/>
            <a:ext cx="16636693" cy="2133600"/>
          </a:xfrm>
          <a:prstGeom prst="rect">
            <a:avLst/>
          </a:prstGeom>
        </p:spPr>
        <p:txBody>
          <a:bodyPr>
            <a:normAutofit/>
          </a:bodyPr>
          <a:lstStyle>
            <a:lvl1pPr marL="0" indent="0" algn="just">
              <a:buFontTx/>
              <a:buNone/>
              <a:defRPr sz="3600" baseline="0"/>
            </a:lvl1pPr>
            <a:lvl2pPr>
              <a:defRPr sz="1600"/>
            </a:lvl2pPr>
            <a:lvl3pPr>
              <a:defRPr sz="1600"/>
            </a:lvl3pPr>
            <a:lvl4pPr>
              <a:defRPr sz="1600"/>
            </a:lvl4pPr>
            <a:lvl5pPr>
              <a:defRPr sz="16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4" name="Marcador de contenido 3"/>
          <p:cNvSpPr>
            <a:spLocks noGrp="1"/>
          </p:cNvSpPr>
          <p:nvPr>
            <p:ph sz="quarter" idx="12" hasCustomPrompt="1"/>
          </p:nvPr>
        </p:nvSpPr>
        <p:spPr>
          <a:xfrm>
            <a:off x="5918200" y="3903676"/>
            <a:ext cx="14706600" cy="5724552"/>
          </a:xfrm>
          <a:prstGeom prst="rect">
            <a:avLst/>
          </a:prstGeom>
        </p:spPr>
        <p:txBody>
          <a:bodyPr/>
          <a:lstStyle>
            <a:lvl1pPr marL="0" indent="0">
              <a:buNone/>
              <a:defRPr sz="4400">
                <a:solidFill>
                  <a:schemeClr val="tx1">
                    <a:lumMod val="75000"/>
                    <a:lumOff val="25000"/>
                  </a:schemeClr>
                </a:solidFill>
                <a:latin typeface="+mj-lt"/>
              </a:defRPr>
            </a:lvl1pPr>
          </a:lstStyle>
          <a:p>
            <a:pPr lvl="0"/>
            <a:r>
              <a:rPr lang="es-CO" dirty="0"/>
              <a:t>Insertar Imagen o grafica si es necesaria</a:t>
            </a:r>
          </a:p>
        </p:txBody>
      </p:sp>
      <p:sp>
        <p:nvSpPr>
          <p:cNvPr id="2" name="Elipse 10">
            <a:extLst>
              <a:ext uri="{FF2B5EF4-FFF2-40B4-BE49-F238E27FC236}">
                <a16:creationId xmlns:a16="http://schemas.microsoft.com/office/drawing/2014/main" id="{6E682CF4-5839-4289-8D32-7825103FA47D}"/>
              </a:ext>
            </a:extLst>
          </p:cNvPr>
          <p:cNvSpPr/>
          <p:nvPr userDrawn="1"/>
        </p:nvSpPr>
        <p:spPr>
          <a:xfrm>
            <a:off x="1283771" y="840114"/>
            <a:ext cx="1298421" cy="129842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600" b="1" dirty="0"/>
          </a:p>
        </p:txBody>
      </p:sp>
      <p:sp>
        <p:nvSpPr>
          <p:cNvPr id="8" name="Text Placeholder 7">
            <a:extLst>
              <a:ext uri="{FF2B5EF4-FFF2-40B4-BE49-F238E27FC236}">
                <a16:creationId xmlns:a16="http://schemas.microsoft.com/office/drawing/2014/main" id="{6DAF420A-C350-47BE-A735-9F025579E7FC}"/>
              </a:ext>
            </a:extLst>
          </p:cNvPr>
          <p:cNvSpPr>
            <a:spLocks noGrp="1"/>
          </p:cNvSpPr>
          <p:nvPr>
            <p:ph type="body" sz="quarter" idx="13" hasCustomPrompt="1"/>
          </p:nvPr>
        </p:nvSpPr>
        <p:spPr>
          <a:xfrm>
            <a:off x="1435334" y="1054323"/>
            <a:ext cx="1035050" cy="870003"/>
          </a:xfrm>
        </p:spPr>
        <p:txBody>
          <a:bodyPr>
            <a:noAutofit/>
          </a:bodyPr>
          <a:lstStyle>
            <a:lvl1pPr marL="0" indent="0" algn="ctr">
              <a:buNone/>
              <a:defRPr sz="6000" b="1">
                <a:solidFill>
                  <a:schemeClr val="bg1"/>
                </a:solidFill>
                <a:latin typeface="+mn-lt"/>
              </a:defRPr>
            </a:lvl1pPr>
          </a:lstStyle>
          <a:p>
            <a:pPr lvl="0"/>
            <a:r>
              <a:rPr lang="es-CO" dirty="0"/>
              <a:t>#</a:t>
            </a:r>
          </a:p>
        </p:txBody>
      </p:sp>
      <p:pic>
        <p:nvPicPr>
          <p:cNvPr id="9" name="Imagen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263245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93"/>
            <a:ext cx="24382413" cy="13715107"/>
          </a:xfrm>
          <a:prstGeom prst="rect">
            <a:avLst/>
          </a:prstGeom>
        </p:spPr>
      </p:pic>
      <p:sp>
        <p:nvSpPr>
          <p:cNvPr id="3" name="Marcador de texto 2"/>
          <p:cNvSpPr>
            <a:spLocks noGrp="1"/>
          </p:cNvSpPr>
          <p:nvPr>
            <p:ph type="body" sz="quarter" idx="10" hasCustomPrompt="1"/>
          </p:nvPr>
        </p:nvSpPr>
        <p:spPr>
          <a:xfrm>
            <a:off x="2860675" y="2253753"/>
            <a:ext cx="14836878" cy="724451"/>
          </a:xfrm>
          <a:prstGeom prst="rect">
            <a:avLst/>
          </a:prstGeom>
        </p:spPr>
        <p:txBody>
          <a:bodyPr anchor="ctr">
            <a:normAutofit/>
          </a:bodyPr>
          <a:lstStyle>
            <a:lvl1pPr marL="0" indent="0">
              <a:buNone/>
              <a:defRPr sz="4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2860675" y="870449"/>
            <a:ext cx="14836878" cy="1237752"/>
          </a:xfrm>
          <a:prstGeom prst="rect">
            <a:avLst/>
          </a:prstGeom>
        </p:spPr>
        <p:txBody>
          <a:bodyPr anchor="ctr"/>
          <a:lstStyle>
            <a:lvl1pPr>
              <a:defRPr sz="44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2860674" y="10553700"/>
            <a:ext cx="16636693" cy="2133600"/>
          </a:xfrm>
          <a:prstGeom prst="rect">
            <a:avLst/>
          </a:prstGeom>
        </p:spPr>
        <p:txBody>
          <a:bodyPr>
            <a:normAutofit/>
          </a:bodyPr>
          <a:lstStyle>
            <a:lvl1pPr marL="0" indent="0" algn="just">
              <a:buFontTx/>
              <a:buNone/>
              <a:defRPr sz="3600" baseline="0"/>
            </a:lvl1pPr>
            <a:lvl2pPr>
              <a:defRPr sz="1600"/>
            </a:lvl2pPr>
            <a:lvl3pPr>
              <a:defRPr sz="1600"/>
            </a:lvl3pPr>
            <a:lvl4pPr>
              <a:defRPr sz="1600"/>
            </a:lvl4pPr>
            <a:lvl5pPr>
              <a:defRPr sz="16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4" name="Marcador de contenido 3"/>
          <p:cNvSpPr>
            <a:spLocks noGrp="1"/>
          </p:cNvSpPr>
          <p:nvPr>
            <p:ph sz="quarter" idx="12" hasCustomPrompt="1"/>
          </p:nvPr>
        </p:nvSpPr>
        <p:spPr>
          <a:xfrm>
            <a:off x="5918200" y="3903676"/>
            <a:ext cx="14706600" cy="5724552"/>
          </a:xfrm>
          <a:prstGeom prst="rect">
            <a:avLst/>
          </a:prstGeom>
        </p:spPr>
        <p:txBody>
          <a:bodyPr/>
          <a:lstStyle>
            <a:lvl1pPr marL="0" indent="0">
              <a:buNone/>
              <a:defRPr sz="4400">
                <a:solidFill>
                  <a:schemeClr val="tx1">
                    <a:lumMod val="75000"/>
                    <a:lumOff val="25000"/>
                  </a:schemeClr>
                </a:solidFill>
                <a:latin typeface="+mj-lt"/>
              </a:defRPr>
            </a:lvl1pPr>
          </a:lstStyle>
          <a:p>
            <a:pPr lvl="0"/>
            <a:r>
              <a:rPr lang="es-CO" dirty="0"/>
              <a:t>Insertar Imagen o grafica si es necesaria</a:t>
            </a:r>
          </a:p>
        </p:txBody>
      </p:sp>
      <p:pic>
        <p:nvPicPr>
          <p:cNvPr id="7" name="Imagen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59112" y="467573"/>
            <a:ext cx="1740825" cy="2737655"/>
          </a:xfrm>
          <a:prstGeom prst="rect">
            <a:avLst/>
          </a:prstGeom>
        </p:spPr>
      </p:pic>
    </p:spTree>
    <p:extLst>
      <p:ext uri="{BB962C8B-B14F-4D97-AF65-F5344CB8AC3E}">
        <p14:creationId xmlns:p14="http://schemas.microsoft.com/office/powerpoint/2010/main" val="376207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CDE993-2874-8842-BA69-40FAE7093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4382413" cy="13715107"/>
          </a:xfrm>
          <a:prstGeom prst="rect">
            <a:avLst/>
          </a:prstGeom>
        </p:spPr>
      </p:pic>
      <p:sp>
        <p:nvSpPr>
          <p:cNvPr id="3" name="Título 1"/>
          <p:cNvSpPr>
            <a:spLocks noGrp="1"/>
          </p:cNvSpPr>
          <p:nvPr>
            <p:ph type="title" hasCustomPrompt="1"/>
          </p:nvPr>
        </p:nvSpPr>
        <p:spPr>
          <a:xfrm>
            <a:off x="3885406" y="4491035"/>
            <a:ext cx="16611600" cy="2651125"/>
          </a:xfrm>
          <a:prstGeom prst="rect">
            <a:avLst/>
          </a:prstGeom>
        </p:spPr>
        <p:txBody>
          <a:bodyPr anchor="ctr">
            <a:normAutofit/>
          </a:bodyPr>
          <a:lstStyle>
            <a:lvl1pPr algn="ctr">
              <a:defRPr sz="9600" b="1" baseline="0">
                <a:solidFill>
                  <a:srgbClr val="094456"/>
                </a:solidFill>
                <a:latin typeface="+mn-lt"/>
              </a:defRPr>
            </a:lvl1pPr>
          </a:lstStyle>
          <a:p>
            <a:r>
              <a:rPr lang="es-CO" dirty="0"/>
              <a:t>¡GRACIAS!</a:t>
            </a:r>
          </a:p>
        </p:txBody>
      </p:sp>
      <p:pic>
        <p:nvPicPr>
          <p:cNvPr id="2" name="Imagen 1">
            <a:hlinkClick r:id="rId3"/>
            <a:extLst>
              <a:ext uri="{FF2B5EF4-FFF2-40B4-BE49-F238E27FC236}">
                <a16:creationId xmlns:a16="http://schemas.microsoft.com/office/drawing/2014/main" id="{863508A7-0177-FF4B-9A98-3497669C1D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77162" y="8025676"/>
            <a:ext cx="864926" cy="880358"/>
          </a:xfrm>
          <a:prstGeom prst="rect">
            <a:avLst/>
          </a:prstGeom>
        </p:spPr>
      </p:pic>
      <p:pic>
        <p:nvPicPr>
          <p:cNvPr id="4" name="Imagen 3">
            <a:hlinkClick r:id="rId5"/>
            <a:extLst>
              <a:ext uri="{FF2B5EF4-FFF2-40B4-BE49-F238E27FC236}">
                <a16:creationId xmlns:a16="http://schemas.microsoft.com/office/drawing/2014/main" id="{45F7374E-487F-DB4A-A035-94B3DA802F8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947430" y="8009169"/>
            <a:ext cx="864926" cy="880358"/>
          </a:xfrm>
          <a:prstGeom prst="rect">
            <a:avLst/>
          </a:prstGeom>
        </p:spPr>
      </p:pic>
      <p:pic>
        <p:nvPicPr>
          <p:cNvPr id="6" name="Imagen 5">
            <a:hlinkClick r:id="rId7"/>
            <a:extLst>
              <a:ext uri="{FF2B5EF4-FFF2-40B4-BE49-F238E27FC236}">
                <a16:creationId xmlns:a16="http://schemas.microsoft.com/office/drawing/2014/main" id="{CB22CCBC-23CF-E240-A2D1-7047929D4AD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3593639" y="8007178"/>
            <a:ext cx="864926" cy="880358"/>
          </a:xfrm>
          <a:prstGeom prst="rect">
            <a:avLst/>
          </a:prstGeom>
        </p:spPr>
      </p:pic>
      <p:sp>
        <p:nvSpPr>
          <p:cNvPr id="7" name="CuadroTexto 6">
            <a:extLst>
              <a:ext uri="{FF2B5EF4-FFF2-40B4-BE49-F238E27FC236}">
                <a16:creationId xmlns:a16="http://schemas.microsoft.com/office/drawing/2014/main" id="{244A1AFE-B7AD-3948-9594-BC358EE500B2}"/>
              </a:ext>
            </a:extLst>
          </p:cNvPr>
          <p:cNvSpPr txBox="1"/>
          <p:nvPr userDrawn="1"/>
        </p:nvSpPr>
        <p:spPr>
          <a:xfrm>
            <a:off x="11142088" y="6988898"/>
            <a:ext cx="2485849" cy="584775"/>
          </a:xfrm>
          <a:prstGeom prst="rect">
            <a:avLst/>
          </a:prstGeom>
          <a:noFill/>
        </p:spPr>
        <p:txBody>
          <a:bodyPr wrap="square" rtlCol="0">
            <a:spAutoFit/>
          </a:bodyPr>
          <a:lstStyle/>
          <a:p>
            <a:r>
              <a:rPr lang="es-CO" sz="3200" b="1" dirty="0">
                <a:solidFill>
                  <a:srgbClr val="084356"/>
                </a:solidFill>
              </a:rPr>
              <a:t>Síguenos en</a:t>
            </a:r>
            <a:r>
              <a:rPr lang="es-CO" b="1" dirty="0">
                <a:solidFill>
                  <a:srgbClr val="084356"/>
                </a:solidFill>
              </a:rPr>
              <a:t>:  </a:t>
            </a:r>
          </a:p>
        </p:txBody>
      </p:sp>
      <p:sp>
        <p:nvSpPr>
          <p:cNvPr id="8" name="Rectángulo 7">
            <a:hlinkClick r:id="rId9"/>
            <a:extLst>
              <a:ext uri="{FF2B5EF4-FFF2-40B4-BE49-F238E27FC236}">
                <a16:creationId xmlns:a16="http://schemas.microsoft.com/office/drawing/2014/main" id="{1E6E1841-5BCB-7544-A681-2B20C243BDCF}"/>
              </a:ext>
            </a:extLst>
          </p:cNvPr>
          <p:cNvSpPr/>
          <p:nvPr userDrawn="1"/>
        </p:nvSpPr>
        <p:spPr>
          <a:xfrm>
            <a:off x="10278369" y="9240539"/>
            <a:ext cx="4401954" cy="830997"/>
          </a:xfrm>
          <a:prstGeom prst="rect">
            <a:avLst/>
          </a:prstGeom>
        </p:spPr>
        <p:txBody>
          <a:bodyPr wrap="square">
            <a:spAutoFit/>
          </a:bodyPr>
          <a:lstStyle/>
          <a:p>
            <a:r>
              <a:rPr lang="es-CO" sz="4800" b="1" dirty="0">
                <a:solidFill>
                  <a:srgbClr val="BED100"/>
                </a:solidFill>
              </a:rPr>
              <a:t>www.idu.gov.co</a:t>
            </a:r>
          </a:p>
        </p:txBody>
      </p:sp>
      <p:pic>
        <p:nvPicPr>
          <p:cNvPr id="10" name="Imagen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5694" y="780690"/>
            <a:ext cx="4761568" cy="2178328"/>
          </a:xfrm>
          <a:prstGeom prst="rect">
            <a:avLst/>
          </a:prstGeom>
        </p:spPr>
      </p:pic>
      <p:sp>
        <p:nvSpPr>
          <p:cNvPr id="11" name="TextBox 1">
            <a:extLst>
              <a:ext uri="{FF2B5EF4-FFF2-40B4-BE49-F238E27FC236}">
                <a16:creationId xmlns:a16="http://schemas.microsoft.com/office/drawing/2014/main" id="{388C1E9D-27A7-40B1-A417-0FEADEC2CB4D}"/>
              </a:ext>
            </a:extLst>
          </p:cNvPr>
          <p:cNvSpPr txBox="1"/>
          <p:nvPr userDrawn="1"/>
        </p:nvSpPr>
        <p:spPr>
          <a:xfrm>
            <a:off x="0" y="13307917"/>
            <a:ext cx="24382413" cy="369332"/>
          </a:xfrm>
          <a:prstGeom prst="rect">
            <a:avLst/>
          </a:prstGeom>
          <a:noFill/>
        </p:spPr>
        <p:txBody>
          <a:bodyPr wrap="square">
            <a:spAutoFit/>
          </a:bodyPr>
          <a:lstStyle/>
          <a:p>
            <a:pPr algn="ctr"/>
            <a:r>
              <a:rPr lang="es-CO" b="1" i="0" dirty="0">
                <a:solidFill>
                  <a:srgbClr val="ADB608"/>
                </a:solidFill>
                <a:effectLst/>
                <a:latin typeface="Lucida Grande"/>
              </a:rPr>
              <a:t>FO-CO-03 Versión 6</a:t>
            </a:r>
            <a:endParaRPr lang="es-CO" b="1" dirty="0">
              <a:solidFill>
                <a:srgbClr val="ADB608"/>
              </a:solidFill>
            </a:endParaRPr>
          </a:p>
        </p:txBody>
      </p:sp>
    </p:spTree>
    <p:extLst>
      <p:ext uri="{BB962C8B-B14F-4D97-AF65-F5344CB8AC3E}">
        <p14:creationId xmlns:p14="http://schemas.microsoft.com/office/powerpoint/2010/main" val="94393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ln>
            <a:solidFill>
              <a:schemeClr val="bg1"/>
            </a:solidFill>
          </a:ln>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1676292" y="3651250"/>
            <a:ext cx="20758915" cy="8252884"/>
          </a:xfrm>
        </p:spPr>
        <p:txBody>
          <a:bodyPr/>
          <a:lstStyle>
            <a:lvl1pPr algn="just">
              <a:defRPr>
                <a:solidFill>
                  <a:srgbClr val="4C531E"/>
                </a:solidFill>
                <a:latin typeface="+mj-lt"/>
              </a:defRPr>
            </a:lvl1pPr>
            <a:lvl2pPr algn="just">
              <a:defRPr>
                <a:solidFill>
                  <a:srgbClr val="4C531E"/>
                </a:solidFill>
                <a:latin typeface="+mj-lt"/>
              </a:defRPr>
            </a:lvl2pPr>
            <a:lvl3pPr algn="just">
              <a:defRPr>
                <a:solidFill>
                  <a:srgbClr val="4C531E"/>
                </a:solidFill>
                <a:latin typeface="+mj-lt"/>
              </a:defRPr>
            </a:lvl3pPr>
            <a:lvl4pPr algn="just">
              <a:defRPr>
                <a:solidFill>
                  <a:srgbClr val="4C531E"/>
                </a:solidFill>
                <a:latin typeface="+mj-lt"/>
              </a:defRPr>
            </a:lvl4pPr>
            <a:lvl5pPr algn="just">
              <a:defRPr>
                <a:solidFill>
                  <a:srgbClr val="4C531E"/>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t="72913" r="92973"/>
          <a:stretch/>
        </p:blipFill>
        <p:spPr>
          <a:xfrm>
            <a:off x="1" y="10000736"/>
            <a:ext cx="1713358" cy="3715264"/>
          </a:xfrm>
          <a:prstGeom prst="rect">
            <a:avLst/>
          </a:prstGeom>
        </p:spPr>
      </p:pic>
      <p:pic>
        <p:nvPicPr>
          <p:cNvPr id="8" name="Imagen 7"/>
          <p:cNvPicPr>
            <a:picLocks noChangeAspect="1"/>
          </p:cNvPicPr>
          <p:nvPr userDrawn="1"/>
        </p:nvPicPr>
        <p:blipFill>
          <a:blip r:embed="rId3"/>
          <a:stretch>
            <a:fillRect/>
          </a:stretch>
        </p:blipFill>
        <p:spPr>
          <a:xfrm>
            <a:off x="20856848" y="11234412"/>
            <a:ext cx="2894180" cy="1820040"/>
          </a:xfrm>
          <a:prstGeom prst="rect">
            <a:avLst/>
          </a:prstGeom>
        </p:spPr>
      </p:pic>
    </p:spTree>
    <p:extLst>
      <p:ext uri="{BB962C8B-B14F-4D97-AF65-F5344CB8AC3E}">
        <p14:creationId xmlns:p14="http://schemas.microsoft.com/office/powerpoint/2010/main" val="172620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676400" y="3864077"/>
            <a:ext cx="21029613" cy="8489848"/>
          </a:xfrm>
          <a:prstGeom prst="rect">
            <a:avLst/>
          </a:prstGeom>
        </p:spPr>
        <p:txBody>
          <a:bodyPr vert="horz" lIns="91440" tIns="45720" rIns="91440" bIns="45720" rtlCol="0">
            <a:normAutofit/>
          </a:bodyPr>
          <a:lstStyle/>
          <a:p>
            <a:pPr lvl="0"/>
            <a:r>
              <a:rPr lang="es-CO" dirty="0"/>
              <a:t>Las diapositivas no deben ir recargadas en textos.</a:t>
            </a:r>
          </a:p>
          <a:p>
            <a:pPr lvl="0"/>
            <a:r>
              <a:rPr lang="es-CO" dirty="0"/>
              <a:t>Procurar que la información que se proyecta sea clara y contundente</a:t>
            </a:r>
          </a:p>
          <a:p>
            <a:pPr lvl="0"/>
            <a:r>
              <a:rPr lang="es-CO" dirty="0"/>
              <a:t>Entre menos texto, mucho más legible agradable a la vista.</a:t>
            </a:r>
          </a:p>
          <a:p>
            <a:pPr lvl="0"/>
            <a:r>
              <a:rPr lang="es-CO" dirty="0"/>
              <a:t>No saturar las diapositivas de mucha información.</a:t>
            </a:r>
          </a:p>
          <a:p>
            <a:pPr lvl="0"/>
            <a:r>
              <a:rPr lang="es-CO" dirty="0"/>
              <a:t>No es necesario que la letra vaya en un tamaño exageradamente grande. La noción de espacio en la diapositiva genera dinamismo y no contamina la vista del receptor. </a:t>
            </a:r>
          </a:p>
        </p:txBody>
      </p:sp>
      <p:sp>
        <p:nvSpPr>
          <p:cNvPr id="4" name="Marcador de título 3"/>
          <p:cNvSpPr>
            <a:spLocks noGrp="1"/>
          </p:cNvSpPr>
          <p:nvPr>
            <p:ph type="title"/>
          </p:nvPr>
        </p:nvSpPr>
        <p:spPr>
          <a:xfrm>
            <a:off x="1676400" y="943897"/>
            <a:ext cx="21029613" cy="2437478"/>
          </a:xfrm>
          <a:prstGeom prst="rect">
            <a:avLst/>
          </a:prstGeom>
        </p:spPr>
        <p:txBody>
          <a:bodyPr vert="horz" lIns="91440" tIns="45720" rIns="91440" bIns="45720" rtlCol="0" anchor="ctr">
            <a:normAutofit/>
          </a:bodyPr>
          <a:lstStyle/>
          <a:p>
            <a:r>
              <a:rPr lang="es-ES" dirty="0"/>
              <a:t>RECOMENDACIONES PARA EL USO DE ESTA PLANTILLA</a:t>
            </a:r>
            <a:endParaRPr lang="es-CO" dirty="0"/>
          </a:p>
        </p:txBody>
      </p:sp>
    </p:spTree>
    <p:extLst>
      <p:ext uri="{BB962C8B-B14F-4D97-AF65-F5344CB8AC3E}">
        <p14:creationId xmlns:p14="http://schemas.microsoft.com/office/powerpoint/2010/main" val="314078819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72" r:id="rId3"/>
    <p:sldLayoutId id="2147483662" r:id="rId4"/>
    <p:sldLayoutId id="2147483692" r:id="rId5"/>
    <p:sldLayoutId id="2147483693" r:id="rId6"/>
    <p:sldLayoutId id="2147483695" r:id="rId7"/>
    <p:sldLayoutId id="2147483664" r:id="rId8"/>
    <p:sldLayoutId id="2147483696" r:id="rId9"/>
  </p:sldLayoutIdLst>
  <p:txStyles>
    <p:titleStyle>
      <a:lvl1pPr algn="l" defTabSz="1828709" rtl="0" eaLnBrk="1" latinLnBrk="0" hangingPunct="1">
        <a:lnSpc>
          <a:spcPct val="90000"/>
        </a:lnSpc>
        <a:spcBef>
          <a:spcPct val="0"/>
        </a:spcBef>
        <a:buNone/>
        <a:defRPr sz="8000" b="1" kern="1200" baseline="0">
          <a:solidFill>
            <a:srgbClr val="094456"/>
          </a:solidFill>
          <a:latin typeface="+mn-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141431"/>
      </p:ext>
    </p:extLst>
  </p:cSld>
  <p:clrMap bg1="lt1" tx1="dk1" bg2="lt2" tx2="dk2" accent1="accent1" accent2="accent2" accent3="accent3" accent4="accent4" accent5="accent5" accent6="accent6" hlink="hlink" folHlink="folHlink"/>
  <p:sldLayoutIdLst>
    <p:sldLayoutId id="2147483679" r:id="rId1"/>
    <p:sldLayoutId id="2147483677"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112222"/>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3" r:id="rId3"/>
    <p:sldLayoutId id="2147483684"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68254"/>
      </p:ext>
    </p:extLst>
  </p:cSld>
  <p:clrMap bg1="lt1" tx1="dk1" bg2="lt2" tx2="dk2" accent1="accent1" accent2="accent2" accent3="accent3" accent4="accent4" accent5="accent5" accent6="accent6" hlink="hlink" folHlink="folHlink"/>
  <p:sldLayoutIdLst>
    <p:sldLayoutId id="2147483690" r:id="rId1"/>
    <p:sldLayoutId id="2147483687" r:id="rId2"/>
    <p:sldLayoutId id="2147483691" r:id="rId3"/>
    <p:sldLayoutId id="2147483688"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8511" y="3681664"/>
            <a:ext cx="14750716" cy="4676833"/>
          </a:xfrm>
        </p:spPr>
        <p:txBody>
          <a:bodyPr>
            <a:normAutofit/>
          </a:bodyPr>
          <a:lstStyle/>
          <a:p>
            <a:pPr algn="ctr"/>
            <a:r>
              <a:rPr lang="es-ES" dirty="0"/>
              <a:t> RENDICION DE CUENTAS SECTOR MOVILIDAD 2021  </a:t>
            </a:r>
            <a:r>
              <a:rPr lang="es-MX" dirty="0"/>
              <a:t>PUENTE ARANDA </a:t>
            </a:r>
            <a:endParaRPr lang="es-CO" dirty="0"/>
          </a:p>
        </p:txBody>
      </p:sp>
      <p:sp>
        <p:nvSpPr>
          <p:cNvPr id="3" name="Marcador de texto 2"/>
          <p:cNvSpPr>
            <a:spLocks noGrp="1"/>
          </p:cNvSpPr>
          <p:nvPr>
            <p:ph type="body" sz="quarter" idx="10"/>
          </p:nvPr>
        </p:nvSpPr>
        <p:spPr>
          <a:xfrm>
            <a:off x="1198511" y="9030890"/>
            <a:ext cx="13986387" cy="1003447"/>
          </a:xfrm>
        </p:spPr>
        <p:txBody>
          <a:bodyPr>
            <a:normAutofit fontScale="70000" lnSpcReduction="20000"/>
          </a:bodyPr>
          <a:lstStyle/>
          <a:p>
            <a:r>
              <a:rPr lang="es-MX" dirty="0"/>
              <a:t>                        INSTITUTO DE DESARROLLO URBANO – IDU</a:t>
            </a:r>
            <a:br>
              <a:rPr lang="es-MX" dirty="0"/>
            </a:br>
            <a:endParaRPr lang="es-MX" dirty="0"/>
          </a:p>
        </p:txBody>
      </p:sp>
    </p:spTree>
    <p:extLst>
      <p:ext uri="{BB962C8B-B14F-4D97-AF65-F5344CB8AC3E}">
        <p14:creationId xmlns:p14="http://schemas.microsoft.com/office/powerpoint/2010/main" val="36731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a:bodyPr>
          <a:lstStyle/>
          <a:p>
            <a:r>
              <a:rPr lang="es-MX" sz="7200" dirty="0">
                <a:cs typeface="Arial" panose="020B0604020202020204" pitchFamily="34" charset="0"/>
              </a:rPr>
              <a:t>Estado de la malla vial local </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2693" t="27957" r="26996" b="19405"/>
          <a:stretch/>
        </p:blipFill>
        <p:spPr>
          <a:xfrm>
            <a:off x="4018548" y="2528045"/>
            <a:ext cx="16687798" cy="9816356"/>
          </a:xfrm>
          <a:prstGeom prst="rect">
            <a:avLst/>
          </a:prstGeom>
        </p:spPr>
      </p:pic>
    </p:spTree>
    <p:extLst>
      <p:ext uri="{BB962C8B-B14F-4D97-AF65-F5344CB8AC3E}">
        <p14:creationId xmlns:p14="http://schemas.microsoft.com/office/powerpoint/2010/main" val="149264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a:bodyPr>
          <a:lstStyle/>
          <a:p>
            <a:r>
              <a:rPr lang="es-MX" sz="7200" dirty="0">
                <a:cs typeface="Arial" panose="020B0604020202020204" pitchFamily="34" charset="0"/>
              </a:rPr>
              <a:t>Consolidado malla vial urbana</a:t>
            </a:r>
            <a:endParaRPr lang="es-CO" sz="7200" dirty="0">
              <a:cs typeface="Arial" panose="020B0604020202020204" pitchFamily="34" charset="0"/>
            </a:endParaRPr>
          </a:p>
        </p:txBody>
      </p:sp>
      <p:pic>
        <p:nvPicPr>
          <p:cNvPr id="4" name="Imagen 3"/>
          <p:cNvPicPr>
            <a:picLocks noChangeAspect="1"/>
          </p:cNvPicPr>
          <p:nvPr/>
        </p:nvPicPr>
        <p:blipFill rotWithShape="1">
          <a:blip r:embed="rId2"/>
          <a:srcRect l="22508" t="33550" r="26811" b="18746"/>
          <a:stretch/>
        </p:blipFill>
        <p:spPr>
          <a:xfrm>
            <a:off x="2703374" y="2791327"/>
            <a:ext cx="17915598" cy="9480884"/>
          </a:xfrm>
          <a:prstGeom prst="rect">
            <a:avLst/>
          </a:prstGeom>
        </p:spPr>
      </p:pic>
    </p:spTree>
    <p:extLst>
      <p:ext uri="{BB962C8B-B14F-4D97-AF65-F5344CB8AC3E}">
        <p14:creationId xmlns:p14="http://schemas.microsoft.com/office/powerpoint/2010/main" val="40362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a:bodyPr>
          <a:lstStyle/>
          <a:p>
            <a:r>
              <a:rPr lang="es-MX" sz="7200" dirty="0">
                <a:cs typeface="Arial" panose="020B0604020202020204" pitchFamily="34" charset="0"/>
              </a:rPr>
              <a:t>Consolidado malla vial urbana</a:t>
            </a:r>
            <a:endParaRPr lang="es-CO" sz="7200" dirty="0">
              <a:cs typeface="Arial" panose="020B0604020202020204" pitchFamily="34" charset="0"/>
            </a:endParaRPr>
          </a:p>
        </p:txBody>
      </p:sp>
      <p:pic>
        <p:nvPicPr>
          <p:cNvPr id="5" name="Imagen 4"/>
          <p:cNvPicPr>
            <a:picLocks noChangeAspect="1"/>
          </p:cNvPicPr>
          <p:nvPr/>
        </p:nvPicPr>
        <p:blipFill rotWithShape="1">
          <a:blip r:embed="rId2"/>
          <a:srcRect l="21953" t="27629" r="26442" b="18417"/>
          <a:stretch/>
        </p:blipFill>
        <p:spPr>
          <a:xfrm>
            <a:off x="4069890" y="2847215"/>
            <a:ext cx="16242631" cy="9547638"/>
          </a:xfrm>
          <a:prstGeom prst="rect">
            <a:avLst/>
          </a:prstGeom>
        </p:spPr>
      </p:pic>
    </p:spTree>
    <p:extLst>
      <p:ext uri="{BB962C8B-B14F-4D97-AF65-F5344CB8AC3E}">
        <p14:creationId xmlns:p14="http://schemas.microsoft.com/office/powerpoint/2010/main" val="3756544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A1852DE9-44B6-51E3-EC55-3EF5BF9A9A7F}"/>
              </a:ext>
            </a:extLst>
          </p:cNvPr>
          <p:cNvGraphicFramePr>
            <a:graphicFrameLocks noGrp="1"/>
          </p:cNvGraphicFramePr>
          <p:nvPr>
            <p:extLst>
              <p:ext uri="{D42A27DB-BD31-4B8C-83A1-F6EECF244321}">
                <p14:modId xmlns:p14="http://schemas.microsoft.com/office/powerpoint/2010/main" val="4172645805"/>
              </p:ext>
            </p:extLst>
          </p:nvPr>
        </p:nvGraphicFramePr>
        <p:xfrm>
          <a:off x="3372402" y="3307883"/>
          <a:ext cx="17974492" cy="8229600"/>
        </p:xfrm>
        <a:graphic>
          <a:graphicData uri="http://schemas.openxmlformats.org/drawingml/2006/table">
            <a:tbl>
              <a:tblPr firstRow="1" bandRow="1">
                <a:tableStyleId>{10A1B5D5-9B99-4C35-A422-299274C87663}</a:tableStyleId>
              </a:tblPr>
              <a:tblGrid>
                <a:gridCol w="4375440">
                  <a:extLst>
                    <a:ext uri="{9D8B030D-6E8A-4147-A177-3AD203B41FA5}">
                      <a16:colId xmlns:a16="http://schemas.microsoft.com/office/drawing/2014/main" val="2158195478"/>
                    </a:ext>
                  </a:extLst>
                </a:gridCol>
                <a:gridCol w="6606863">
                  <a:extLst>
                    <a:ext uri="{9D8B030D-6E8A-4147-A177-3AD203B41FA5}">
                      <a16:colId xmlns:a16="http://schemas.microsoft.com/office/drawing/2014/main" val="175277992"/>
                    </a:ext>
                  </a:extLst>
                </a:gridCol>
                <a:gridCol w="3605348">
                  <a:extLst>
                    <a:ext uri="{9D8B030D-6E8A-4147-A177-3AD203B41FA5}">
                      <a16:colId xmlns:a16="http://schemas.microsoft.com/office/drawing/2014/main" val="1087502677"/>
                    </a:ext>
                  </a:extLst>
                </a:gridCol>
                <a:gridCol w="3386841">
                  <a:extLst>
                    <a:ext uri="{9D8B030D-6E8A-4147-A177-3AD203B41FA5}">
                      <a16:colId xmlns:a16="http://schemas.microsoft.com/office/drawing/2014/main" val="969440650"/>
                    </a:ext>
                  </a:extLst>
                </a:gridCol>
              </a:tblGrid>
              <a:tr h="0">
                <a:tc>
                  <a:txBody>
                    <a:bodyPr/>
                    <a:lstStyle/>
                    <a:p>
                      <a:pPr algn="ctr"/>
                      <a:endParaRPr lang="es-CO" sz="2800" dirty="0"/>
                    </a:p>
                    <a:p>
                      <a:pPr algn="ctr"/>
                      <a:r>
                        <a:rPr lang="es-CO" sz="2800" dirty="0"/>
                        <a:t>Número de contrato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Objeto del contrato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Fecha de inicio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t>Fecha de </a:t>
                      </a:r>
                    </a:p>
                    <a:p>
                      <a:pPr algn="ctr"/>
                      <a:r>
                        <a:rPr lang="es-CO" sz="2800" dirty="0"/>
                        <a:t>finalización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91336"/>
                  </a:ext>
                </a:extLst>
              </a:tr>
              <a:tr h="370840">
                <a:tc>
                  <a:txBody>
                    <a:bodyPr/>
                    <a:lstStyle/>
                    <a:p>
                      <a:r>
                        <a:rPr lang="es-CO" sz="2800" dirty="0"/>
                        <a:t>Contrato IDU-1647-2019 Interventoría IDU-1624-2019</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Interventoría integral para los estudios, diseños y construcción de paseos comerciales fase ii en la localidad de Puente Aranda en la ciudad de Bogotá, D.C.</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800" dirty="0"/>
                        <a:t>24 de marzo de 2020</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es-MX" sz="2800" dirty="0"/>
                    </a:p>
                    <a:p>
                      <a:pPr marL="0" marR="0" lvl="0" indent="0" algn="l" defTabSz="1828709" rtl="0" eaLnBrk="1" fontAlgn="auto" latinLnBrk="0" hangingPunct="1">
                        <a:lnSpc>
                          <a:spcPct val="100000"/>
                        </a:lnSpc>
                        <a:spcBef>
                          <a:spcPts val="0"/>
                        </a:spcBef>
                        <a:spcAft>
                          <a:spcPts val="0"/>
                        </a:spcAft>
                        <a:buClrTx/>
                        <a:buSzTx/>
                        <a:buFontTx/>
                        <a:buNone/>
                        <a:tabLst/>
                        <a:defRPr/>
                      </a:pPr>
                      <a:r>
                        <a:rPr lang="es-MX" sz="2800" dirty="0"/>
                        <a:t>07 de julio de 2022</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828458"/>
                  </a:ext>
                </a:extLst>
              </a:tr>
              <a:tr h="370840">
                <a:tc>
                  <a:txBody>
                    <a:bodyPr/>
                    <a:lstStyle/>
                    <a:p>
                      <a:r>
                        <a:rPr lang="es-CO" sz="2800" dirty="0"/>
                        <a:t>Contrato IDU 347-2020 </a:t>
                      </a:r>
                    </a:p>
                    <a:p>
                      <a:r>
                        <a:rPr lang="es-CO" sz="2800" dirty="0"/>
                        <a:t>Interventoría IDU-601-2020 </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Construcción para la adecuación del sistema TM de la Av. Congreso Eucarístico (Carrera 68) Grupo3</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25 de junio de 2020</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24 de febrero de 2030</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498862"/>
                  </a:ext>
                </a:extLst>
              </a:tr>
              <a:tr h="370840">
                <a:tc>
                  <a:txBody>
                    <a:bodyPr/>
                    <a:lstStyle/>
                    <a:p>
                      <a:r>
                        <a:rPr lang="es-CO" sz="2800" dirty="0"/>
                        <a:t>Contrato IDU 348-2020 </a:t>
                      </a:r>
                    </a:p>
                    <a:p>
                      <a:r>
                        <a:rPr lang="es-CO" sz="2800" dirty="0"/>
                        <a:t>Interventoría IDU-602-2020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Construcción para la adecuación del sistema TM de la Av. Congreso Eucarístico (Carrera 68) Grupo4</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12 de junio de 2020</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O" sz="2800" dirty="0"/>
                        <a:t>11 de febrero 2025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18175"/>
                  </a:ext>
                </a:extLst>
              </a:tr>
              <a:tr h="555302">
                <a:tc>
                  <a:txBody>
                    <a:bodyPr/>
                    <a:lstStyle/>
                    <a:p>
                      <a:r>
                        <a:rPr lang="es-CO" sz="2800" dirty="0"/>
                        <a:t>Contrato IDU 345-2020 </a:t>
                      </a:r>
                    </a:p>
                    <a:p>
                      <a:r>
                        <a:rPr lang="es-CO" sz="2800" dirty="0"/>
                        <a:t>Interventoría IDU-599-2020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Construcción para la adecuación del sistema TM de la Av. Congreso Eucarístico (Carrera 68) Grupo3</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25 de junio de 2020</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24 de febrero de 2031</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150518"/>
                  </a:ext>
                </a:extLst>
              </a:tr>
              <a:tr h="372387">
                <a:tc>
                  <a:txBody>
                    <a:bodyPr/>
                    <a:lstStyle/>
                    <a:p>
                      <a:r>
                        <a:rPr lang="es-CO" sz="2800" dirty="0"/>
                        <a:t>Contrato IDU 346-2020 </a:t>
                      </a:r>
                    </a:p>
                    <a:p>
                      <a:r>
                        <a:rPr lang="es-CO" sz="2800" dirty="0"/>
                        <a:t>Interventoría IDU-600-2020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Construcción para la adecuación del sistema TM de la Av. Congreso Eucarístico (Carrera 68) Grupo3</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solidFill>
                            <a:schemeClr val="tx1"/>
                          </a:solidFill>
                        </a:rPr>
                        <a:t>20 de junio de 2020</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solidFill>
                            <a:schemeClr val="tx1"/>
                          </a:solidFill>
                        </a:rPr>
                        <a:t>26 de febrero de 2035</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Elipse 11">
            <a:extLst>
              <a:ext uri="{FF2B5EF4-FFF2-40B4-BE49-F238E27FC236}">
                <a16:creationId xmlns:a16="http://schemas.microsoft.com/office/drawing/2014/main" id="{77E1B6AA-8F82-FF82-53A4-632F2CBEB09E}"/>
              </a:ext>
            </a:extLst>
          </p:cNvPr>
          <p:cNvSpPr/>
          <p:nvPr/>
        </p:nvSpPr>
        <p:spPr>
          <a:xfrm>
            <a:off x="1302477" y="859689"/>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2</a:t>
            </a:r>
          </a:p>
        </p:txBody>
      </p:sp>
      <p:sp>
        <p:nvSpPr>
          <p:cNvPr id="13" name="Marcador de texto 1">
            <a:extLst>
              <a:ext uri="{FF2B5EF4-FFF2-40B4-BE49-F238E27FC236}">
                <a16:creationId xmlns:a16="http://schemas.microsoft.com/office/drawing/2014/main" id="{101C3C51-A84F-7B90-5A1F-2AEDFAC5E962}"/>
              </a:ext>
            </a:extLst>
          </p:cNvPr>
          <p:cNvSpPr txBox="1">
            <a:spLocks/>
          </p:cNvSpPr>
          <p:nvPr/>
        </p:nvSpPr>
        <p:spPr>
          <a:xfrm>
            <a:off x="2825695" y="1182361"/>
            <a:ext cx="1533781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Cronograma de obras</a:t>
            </a:r>
            <a:endParaRPr lang="es-CO" b="1" dirty="0">
              <a:solidFill>
                <a:srgbClr val="094456"/>
              </a:solidFill>
              <a:latin typeface="+mn-lt"/>
            </a:endParaRPr>
          </a:p>
        </p:txBody>
      </p:sp>
    </p:spTree>
    <p:extLst>
      <p:ext uri="{BB962C8B-B14F-4D97-AF65-F5344CB8AC3E}">
        <p14:creationId xmlns:p14="http://schemas.microsoft.com/office/powerpoint/2010/main" val="179358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A1852DE9-44B6-51E3-EC55-3EF5BF9A9A7F}"/>
              </a:ext>
            </a:extLst>
          </p:cNvPr>
          <p:cNvGraphicFramePr>
            <a:graphicFrameLocks noGrp="1"/>
          </p:cNvGraphicFramePr>
          <p:nvPr>
            <p:extLst>
              <p:ext uri="{D42A27DB-BD31-4B8C-83A1-F6EECF244321}">
                <p14:modId xmlns:p14="http://schemas.microsoft.com/office/powerpoint/2010/main" val="551905883"/>
              </p:ext>
            </p:extLst>
          </p:nvPr>
        </p:nvGraphicFramePr>
        <p:xfrm>
          <a:off x="3203960" y="3048000"/>
          <a:ext cx="17974492" cy="8046720"/>
        </p:xfrm>
        <a:graphic>
          <a:graphicData uri="http://schemas.openxmlformats.org/drawingml/2006/table">
            <a:tbl>
              <a:tblPr firstRow="1" bandRow="1">
                <a:tableStyleId>{10A1B5D5-9B99-4C35-A422-299274C87663}</a:tableStyleId>
              </a:tblPr>
              <a:tblGrid>
                <a:gridCol w="4375440">
                  <a:extLst>
                    <a:ext uri="{9D8B030D-6E8A-4147-A177-3AD203B41FA5}">
                      <a16:colId xmlns:a16="http://schemas.microsoft.com/office/drawing/2014/main" val="2158195478"/>
                    </a:ext>
                  </a:extLst>
                </a:gridCol>
                <a:gridCol w="6606863">
                  <a:extLst>
                    <a:ext uri="{9D8B030D-6E8A-4147-A177-3AD203B41FA5}">
                      <a16:colId xmlns:a16="http://schemas.microsoft.com/office/drawing/2014/main" val="175277992"/>
                    </a:ext>
                  </a:extLst>
                </a:gridCol>
                <a:gridCol w="3605348">
                  <a:extLst>
                    <a:ext uri="{9D8B030D-6E8A-4147-A177-3AD203B41FA5}">
                      <a16:colId xmlns:a16="http://schemas.microsoft.com/office/drawing/2014/main" val="1087502677"/>
                    </a:ext>
                  </a:extLst>
                </a:gridCol>
                <a:gridCol w="3386841">
                  <a:extLst>
                    <a:ext uri="{9D8B030D-6E8A-4147-A177-3AD203B41FA5}">
                      <a16:colId xmlns:a16="http://schemas.microsoft.com/office/drawing/2014/main" val="969440650"/>
                    </a:ext>
                  </a:extLst>
                </a:gridCol>
              </a:tblGrid>
              <a:tr h="0">
                <a:tc>
                  <a:txBody>
                    <a:bodyPr/>
                    <a:lstStyle/>
                    <a:p>
                      <a:pPr algn="ctr"/>
                      <a:endParaRPr lang="es-CO" sz="2800" dirty="0"/>
                    </a:p>
                    <a:p>
                      <a:pPr algn="ctr"/>
                      <a:r>
                        <a:rPr lang="es-CO" sz="2800" dirty="0"/>
                        <a:t>Número de contrato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Objeto del contrato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Fecha de inicio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t>Fecha de </a:t>
                      </a:r>
                    </a:p>
                    <a:p>
                      <a:pPr algn="ctr"/>
                      <a:r>
                        <a:rPr lang="es-CO" sz="2800" dirty="0"/>
                        <a:t>finalización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91336"/>
                  </a:ext>
                </a:extLst>
              </a:tr>
              <a:tr h="568365">
                <a:tc>
                  <a:txBody>
                    <a:bodyPr/>
                    <a:lstStyle/>
                    <a:p>
                      <a:r>
                        <a:rPr lang="es-CO" sz="2800" dirty="0"/>
                        <a:t>Contrato IDU-1672-2020              Interventoría IDU-1552-2020</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Estudios y diseños de vías y espacio público asociado a las zonas industriales de Montevideo y Puente Aranda, en la ciudad de Bogotá, D.C – grupo 2. (UPZ 111 - Puente Aranda y UPZ 112 - Granjas de Techo).</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O" sz="2800" dirty="0">
                          <a:solidFill>
                            <a:schemeClr val="tx1"/>
                          </a:solidFill>
                        </a:rPr>
                        <a:t>25 febrero de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800" dirty="0">
                          <a:solidFill>
                            <a:schemeClr val="tx1"/>
                          </a:solidFill>
                        </a:rPr>
                        <a:t>30 noviembre de 2021</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828458"/>
                  </a:ext>
                </a:extLst>
              </a:tr>
              <a:tr h="370840">
                <a:tc>
                  <a:txBody>
                    <a:bodyPr/>
                    <a:lstStyle/>
                    <a:p>
                      <a:r>
                        <a:rPr lang="es-CO" sz="2800" dirty="0"/>
                        <a:t>Contrato IDU-1671-2020</a:t>
                      </a:r>
                    </a:p>
                    <a:p>
                      <a:r>
                        <a:rPr lang="es-CO" sz="2800" dirty="0"/>
                        <a:t>Interventoría IDU-1570-2020 </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Estudios y diseños de vías y espacio público asociado a las zonas industriales de Montevideo y Puente Aranda, en la ciudad de Bogotá, D.C – grupo 1. (UPZ 108 - Zona Industrial).</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CO" sz="2800" dirty="0">
                          <a:solidFill>
                            <a:schemeClr val="tx1"/>
                          </a:solidFill>
                        </a:rPr>
                        <a:t>25 febrero de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sz="2800" dirty="0">
                          <a:solidFill>
                            <a:schemeClr val="tx1"/>
                          </a:solidFill>
                        </a:rPr>
                        <a:t>30 noviembre de 2021</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498862"/>
                  </a:ext>
                </a:extLst>
              </a:tr>
              <a:tr h="370840">
                <a:tc>
                  <a:txBody>
                    <a:bodyPr/>
                    <a:lstStyle/>
                    <a:p>
                      <a:r>
                        <a:rPr lang="es-CO" sz="2800" dirty="0"/>
                        <a:t>Contrato IDU-1309-2018</a:t>
                      </a:r>
                      <a:br>
                        <a:rPr lang="es-CO" sz="2800" dirty="0"/>
                      </a:br>
                      <a:r>
                        <a:rPr lang="es-CO" sz="2800" dirty="0"/>
                        <a:t>Interventoría IDU-1327-2018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t>Estudios, diseños y construcción de las obras complementarias para el mejoramiento de la capacidad de estaciones del sistema Transmilenio, en Bogotá D.C., grupo 2.</a:t>
                      </a:r>
                      <a:r>
                        <a:rPr lang="es-MX" sz="2800" dirty="0"/>
                        <a:t>.</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solidFill>
                            <a:schemeClr val="tx1"/>
                          </a:solidFill>
                        </a:rPr>
                        <a:t>16</a:t>
                      </a:r>
                      <a:r>
                        <a:rPr lang="es-ES" sz="2800" baseline="0" dirty="0">
                          <a:solidFill>
                            <a:schemeClr val="tx1"/>
                          </a:solidFill>
                        </a:rPr>
                        <a:t> de septiembre </a:t>
                      </a:r>
                      <a:r>
                        <a:rPr lang="es-ES" sz="2800" dirty="0">
                          <a:solidFill>
                            <a:schemeClr val="tx1"/>
                          </a:solidFill>
                        </a:rPr>
                        <a:t>2018 Etapa de Estudios y Diseños</a:t>
                      </a:r>
                    </a:p>
                    <a:p>
                      <a:r>
                        <a:rPr lang="es-ES" sz="2800" dirty="0">
                          <a:solidFill>
                            <a:schemeClr val="tx1"/>
                          </a:solidFill>
                        </a:rPr>
                        <a:t>28 de julio 2020 Etapa de Construcción</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ES" sz="2800" dirty="0">
                          <a:solidFill>
                            <a:schemeClr val="tx1"/>
                          </a:solidFill>
                        </a:rPr>
                        <a:t>27</a:t>
                      </a:r>
                      <a:r>
                        <a:rPr lang="es-ES" sz="2800" baseline="0" dirty="0">
                          <a:solidFill>
                            <a:schemeClr val="tx1"/>
                          </a:solidFill>
                        </a:rPr>
                        <a:t> julio </a:t>
                      </a:r>
                      <a:r>
                        <a:rPr lang="es-ES" sz="2800" dirty="0">
                          <a:solidFill>
                            <a:schemeClr val="tx1"/>
                          </a:solidFill>
                        </a:rPr>
                        <a:t>2020 Etapa de Estudios y Diseños ,14-09-2021 Etapa de Construcción."</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18175"/>
                  </a:ext>
                </a:extLst>
              </a:tr>
            </a:tbl>
          </a:graphicData>
        </a:graphic>
      </p:graphicFrame>
      <p:sp>
        <p:nvSpPr>
          <p:cNvPr id="9" name="Elipse 8">
            <a:extLst>
              <a:ext uri="{FF2B5EF4-FFF2-40B4-BE49-F238E27FC236}">
                <a16:creationId xmlns:a16="http://schemas.microsoft.com/office/drawing/2014/main" id="{A4EDDEAC-E32E-B70A-E6F6-03A2203A06A0}"/>
              </a:ext>
            </a:extLst>
          </p:cNvPr>
          <p:cNvSpPr/>
          <p:nvPr/>
        </p:nvSpPr>
        <p:spPr>
          <a:xfrm>
            <a:off x="1302477" y="859689"/>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2</a:t>
            </a:r>
          </a:p>
        </p:txBody>
      </p:sp>
      <p:sp>
        <p:nvSpPr>
          <p:cNvPr id="10" name="Marcador de texto 1">
            <a:extLst>
              <a:ext uri="{FF2B5EF4-FFF2-40B4-BE49-F238E27FC236}">
                <a16:creationId xmlns:a16="http://schemas.microsoft.com/office/drawing/2014/main" id="{DE4E4C18-E4DC-DC9F-DB0F-2F811F105203}"/>
              </a:ext>
            </a:extLst>
          </p:cNvPr>
          <p:cNvSpPr txBox="1">
            <a:spLocks/>
          </p:cNvSpPr>
          <p:nvPr/>
        </p:nvSpPr>
        <p:spPr>
          <a:xfrm>
            <a:off x="2825695" y="1182361"/>
            <a:ext cx="1533781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Cronograma de obras</a:t>
            </a:r>
            <a:endParaRPr lang="es-CO" b="1" dirty="0">
              <a:solidFill>
                <a:srgbClr val="094456"/>
              </a:solidFill>
              <a:latin typeface="+mn-lt"/>
            </a:endParaRPr>
          </a:p>
        </p:txBody>
      </p:sp>
    </p:spTree>
    <p:extLst>
      <p:ext uri="{BB962C8B-B14F-4D97-AF65-F5344CB8AC3E}">
        <p14:creationId xmlns:p14="http://schemas.microsoft.com/office/powerpoint/2010/main" val="624206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8">
            <a:extLst>
              <a:ext uri="{FF2B5EF4-FFF2-40B4-BE49-F238E27FC236}">
                <a16:creationId xmlns:a16="http://schemas.microsoft.com/office/drawing/2014/main" id="{A1852DE9-44B6-51E3-EC55-3EF5BF9A9A7F}"/>
              </a:ext>
            </a:extLst>
          </p:cNvPr>
          <p:cNvGraphicFramePr>
            <a:graphicFrameLocks noGrp="1"/>
          </p:cNvGraphicFramePr>
          <p:nvPr>
            <p:extLst>
              <p:ext uri="{D42A27DB-BD31-4B8C-83A1-F6EECF244321}">
                <p14:modId xmlns:p14="http://schemas.microsoft.com/office/powerpoint/2010/main" val="2512305034"/>
              </p:ext>
            </p:extLst>
          </p:nvPr>
        </p:nvGraphicFramePr>
        <p:xfrm>
          <a:off x="2597035" y="1831572"/>
          <a:ext cx="18236314" cy="10363200"/>
        </p:xfrm>
        <a:graphic>
          <a:graphicData uri="http://schemas.openxmlformats.org/drawingml/2006/table">
            <a:tbl>
              <a:tblPr firstRow="1" bandRow="1">
                <a:tableStyleId>{10A1B5D5-9B99-4C35-A422-299274C87663}</a:tableStyleId>
              </a:tblPr>
              <a:tblGrid>
                <a:gridCol w="4375440">
                  <a:extLst>
                    <a:ext uri="{9D8B030D-6E8A-4147-A177-3AD203B41FA5}">
                      <a16:colId xmlns:a16="http://schemas.microsoft.com/office/drawing/2014/main" val="2158195478"/>
                    </a:ext>
                  </a:extLst>
                </a:gridCol>
                <a:gridCol w="6606863">
                  <a:extLst>
                    <a:ext uri="{9D8B030D-6E8A-4147-A177-3AD203B41FA5}">
                      <a16:colId xmlns:a16="http://schemas.microsoft.com/office/drawing/2014/main" val="175277992"/>
                    </a:ext>
                  </a:extLst>
                </a:gridCol>
                <a:gridCol w="3605348">
                  <a:extLst>
                    <a:ext uri="{9D8B030D-6E8A-4147-A177-3AD203B41FA5}">
                      <a16:colId xmlns:a16="http://schemas.microsoft.com/office/drawing/2014/main" val="1087502677"/>
                    </a:ext>
                  </a:extLst>
                </a:gridCol>
                <a:gridCol w="3648663">
                  <a:extLst>
                    <a:ext uri="{9D8B030D-6E8A-4147-A177-3AD203B41FA5}">
                      <a16:colId xmlns:a16="http://schemas.microsoft.com/office/drawing/2014/main" val="969440650"/>
                    </a:ext>
                  </a:extLst>
                </a:gridCol>
              </a:tblGrid>
              <a:tr h="0">
                <a:tc>
                  <a:txBody>
                    <a:bodyPr/>
                    <a:lstStyle/>
                    <a:p>
                      <a:pPr algn="ctr"/>
                      <a:endParaRPr lang="es-CO" sz="2800" dirty="0"/>
                    </a:p>
                    <a:p>
                      <a:pPr algn="ctr"/>
                      <a:r>
                        <a:rPr lang="es-CO" sz="2800" dirty="0"/>
                        <a:t>Número de contrato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Objeto del contrato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CO" sz="2800" dirty="0"/>
                    </a:p>
                    <a:p>
                      <a:pPr algn="ctr"/>
                      <a:r>
                        <a:rPr lang="es-CO" sz="2800" dirty="0"/>
                        <a:t>Fecha de inicio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t>Fecha de </a:t>
                      </a:r>
                    </a:p>
                    <a:p>
                      <a:pPr algn="ctr"/>
                      <a:r>
                        <a:rPr lang="es-CO" sz="2800" dirty="0"/>
                        <a:t>finalización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691336"/>
                  </a:ext>
                </a:extLst>
              </a:tr>
              <a:tr h="568365">
                <a:tc>
                  <a:txBody>
                    <a:bodyPr/>
                    <a:lstStyle/>
                    <a:p>
                      <a:r>
                        <a:rPr lang="es-CO" sz="2800" dirty="0"/>
                        <a:t>Contrato IDU-974-2020              Interventoría IDU-973-2020</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Construcción de la ampliación de estaciones del sistema Transmilenio en troncales fase I y fase II, por emergencia en Bogotá, D.C. - grupo III</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solidFill>
                            <a:schemeClr val="tx1"/>
                          </a:solidFill>
                        </a:rPr>
                        <a:t>11 de junio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solidFill>
                            <a:schemeClr val="tx1"/>
                          </a:solidFill>
                        </a:rPr>
                        <a:t>30 de diciembre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0828458"/>
                  </a:ext>
                </a:extLst>
              </a:tr>
              <a:tr h="370840">
                <a:tc>
                  <a:txBody>
                    <a:bodyPr/>
                    <a:lstStyle/>
                    <a:p>
                      <a:r>
                        <a:rPr lang="es-CO" sz="2800" dirty="0"/>
                        <a:t>Contrato IDU-1689-2020</a:t>
                      </a:r>
                    </a:p>
                    <a:p>
                      <a:r>
                        <a:rPr lang="es-CO" sz="2800" dirty="0"/>
                        <a:t>Interventoría IDU-1715-2020 </a:t>
                      </a:r>
                    </a:p>
                    <a:p>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“interventoría a la ejecución de las actividades y obras requeridas para la conservación de la malla vial arterial no troncal, en la ciudad de Bogotá, D.C. – Grupo 2</a:t>
                      </a:r>
                      <a:endParaRPr lang="es-CO"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800" dirty="0">
                          <a:solidFill>
                            <a:schemeClr val="tx1"/>
                          </a:solidFill>
                        </a:rPr>
                        <a:t>Enero 14 de 2021</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solidFill>
                            <a:schemeClr val="tx1"/>
                          </a:solidFill>
                        </a:rPr>
                        <a:t>marzo 13 de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498862"/>
                  </a:ext>
                </a:extLst>
              </a:tr>
              <a:tr h="370840">
                <a:tc>
                  <a:txBody>
                    <a:bodyPr/>
                    <a:lstStyle/>
                    <a:p>
                      <a:r>
                        <a:rPr lang="es-ES" sz="2800" dirty="0"/>
                        <a:t>IN HOUSE IDU</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PRE FACTIBILIDAD</a:t>
                      </a:r>
                      <a:r>
                        <a:rPr lang="es-ES" sz="2800" baseline="0" dirty="0"/>
                        <a:t> </a:t>
                      </a:r>
                      <a:r>
                        <a:rPr lang="es-ES" sz="2800" dirty="0"/>
                        <a:t>IN HOUSE CICLORRUTA BATALLÓN CALDAS</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800" dirty="0">
                          <a:solidFill>
                            <a:schemeClr val="tx1"/>
                          </a:solidFill>
                        </a:rPr>
                        <a:t>01 de diciembre 2021 </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2800" dirty="0">
                          <a:solidFill>
                            <a:schemeClr val="tx1"/>
                          </a:solidFill>
                        </a:rPr>
                        <a:t>04 de abril 2022</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6218175"/>
                  </a:ext>
                </a:extLst>
              </a:tr>
              <a:tr h="370840">
                <a:tc>
                  <a:txBody>
                    <a:bodyPr/>
                    <a:lstStyle/>
                    <a:p>
                      <a:r>
                        <a:rPr lang="es-CO" sz="2800" dirty="0"/>
                        <a:t>Contrato IDU-1627-2020</a:t>
                      </a:r>
                    </a:p>
                    <a:p>
                      <a:r>
                        <a:rPr lang="es-CO" sz="2800" dirty="0"/>
                        <a:t>Interventoría IDU-1643-2020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Interventoría a la ejecución de las obras y actividades necesarias para la conservación de la Malla Vial Arterial Troncal, en la ciudad de Bogotá D.C. Grupo 2</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800" kern="1200" baseline="0" dirty="0">
                          <a:solidFill>
                            <a:schemeClr val="tx1"/>
                          </a:solidFill>
                          <a:latin typeface="+mn-lt"/>
                          <a:ea typeface="+mn-ea"/>
                          <a:cs typeface="+mn-cs"/>
                        </a:rPr>
                        <a:t>1 de marzo de 2021</a:t>
                      </a:r>
                      <a:endParaRPr lang="es-CO" sz="280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kern="1200" baseline="0" dirty="0">
                          <a:solidFill>
                            <a:schemeClr val="tx1"/>
                          </a:solidFill>
                          <a:latin typeface="+mn-lt"/>
                          <a:ea typeface="+mn-ea"/>
                          <a:cs typeface="+mn-cs"/>
                        </a:rPr>
                        <a:t>27 de octubre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s-CO" sz="2800" dirty="0"/>
                        <a:t>Contrato IDU-1698-2020</a:t>
                      </a:r>
                    </a:p>
                    <a:p>
                      <a:r>
                        <a:rPr lang="es-CO" sz="2800" dirty="0"/>
                        <a:t>Interventoría IDU-1704-2020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ES" sz="2800" dirty="0"/>
                        <a:t>Interventoría a la ejecución de las actividades y obras requeridas para la conservación de la malla vial que soporta rutas del sistema integrado de transporte público- SITP, en la ciudad de Bogotá D.C. Grupo 3</a:t>
                      </a:r>
                      <a:endParaRPr lang="es-CO"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800" dirty="0">
                          <a:solidFill>
                            <a:schemeClr val="tx1"/>
                          </a:solidFill>
                        </a:rPr>
                        <a:t>22 de enero de 2021</a:t>
                      </a:r>
                      <a:endParaRPr lang="es-CO"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CO" sz="2800" dirty="0">
                          <a:solidFill>
                            <a:schemeClr val="tx1"/>
                          </a:solidFill>
                        </a:rPr>
                        <a:t>22</a:t>
                      </a:r>
                      <a:r>
                        <a:rPr lang="es-CO" sz="2800" baseline="0" dirty="0">
                          <a:solidFill>
                            <a:schemeClr val="tx1"/>
                          </a:solidFill>
                        </a:rPr>
                        <a:t> de noviembre </a:t>
                      </a:r>
                      <a:r>
                        <a:rPr lang="es-CO" sz="2800" dirty="0">
                          <a:solidFill>
                            <a:schemeClr val="tx1"/>
                          </a:solidFill>
                        </a:rPr>
                        <a:t>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Elipse 8">
            <a:extLst>
              <a:ext uri="{FF2B5EF4-FFF2-40B4-BE49-F238E27FC236}">
                <a16:creationId xmlns:a16="http://schemas.microsoft.com/office/drawing/2014/main" id="{A4EDDEAC-E32E-B70A-E6F6-03A2203A06A0}"/>
              </a:ext>
            </a:extLst>
          </p:cNvPr>
          <p:cNvSpPr/>
          <p:nvPr/>
        </p:nvSpPr>
        <p:spPr>
          <a:xfrm>
            <a:off x="1302477" y="859689"/>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2</a:t>
            </a:r>
          </a:p>
        </p:txBody>
      </p:sp>
      <p:sp>
        <p:nvSpPr>
          <p:cNvPr id="10" name="Marcador de texto 1">
            <a:extLst>
              <a:ext uri="{FF2B5EF4-FFF2-40B4-BE49-F238E27FC236}">
                <a16:creationId xmlns:a16="http://schemas.microsoft.com/office/drawing/2014/main" id="{DE4E4C18-E4DC-DC9F-DB0F-2F811F105203}"/>
              </a:ext>
            </a:extLst>
          </p:cNvPr>
          <p:cNvSpPr txBox="1">
            <a:spLocks/>
          </p:cNvSpPr>
          <p:nvPr/>
        </p:nvSpPr>
        <p:spPr>
          <a:xfrm>
            <a:off x="2825695" y="1182361"/>
            <a:ext cx="1533781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Cronograma de obras</a:t>
            </a:r>
            <a:endParaRPr lang="es-CO" b="1" dirty="0">
              <a:solidFill>
                <a:srgbClr val="094456"/>
              </a:solidFill>
              <a:latin typeface="+mn-lt"/>
            </a:endParaRPr>
          </a:p>
        </p:txBody>
      </p:sp>
    </p:spTree>
    <p:extLst>
      <p:ext uri="{BB962C8B-B14F-4D97-AF65-F5344CB8AC3E}">
        <p14:creationId xmlns:p14="http://schemas.microsoft.com/office/powerpoint/2010/main" val="90658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081" y="6507675"/>
            <a:ext cx="16611600" cy="2651125"/>
          </a:xfrm>
        </p:spPr>
        <p:txBody>
          <a:bodyPr>
            <a:normAutofit fontScale="90000"/>
          </a:bodyPr>
          <a:lstStyle/>
          <a:p>
            <a:r>
              <a:rPr lang="es-CO" sz="9600" dirty="0"/>
              <a:t>BALANCE GESTIÓN DIRECCIÓN TÉCNICA DE PROYECTOS 2021</a:t>
            </a:r>
            <a:br>
              <a:rPr lang="es-CO" sz="9600" dirty="0"/>
            </a:br>
            <a:endParaRPr lang="es-CO" dirty="0"/>
          </a:p>
        </p:txBody>
      </p:sp>
    </p:spTree>
    <p:extLst>
      <p:ext uri="{BB962C8B-B14F-4D97-AF65-F5344CB8AC3E}">
        <p14:creationId xmlns:p14="http://schemas.microsoft.com/office/powerpoint/2010/main" val="293999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2"/>
          <p:cNvSpPr txBox="1">
            <a:spLocks/>
          </p:cNvSpPr>
          <p:nvPr/>
        </p:nvSpPr>
        <p:spPr>
          <a:xfrm>
            <a:off x="2860675" y="870449"/>
            <a:ext cx="12588875" cy="1237752"/>
          </a:xfrm>
          <a:prstGeom prst="rect">
            <a:avLst/>
          </a:prstGeom>
        </p:spPr>
        <p:txBody>
          <a:bodyPr vert="horz" lIns="91440" tIns="45720" rIns="91440" bIns="4572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4800" dirty="0"/>
              <a:t>PROYECTOS DE INTEGRACIÓN REGIONAL </a:t>
            </a:r>
          </a:p>
        </p:txBody>
      </p:sp>
      <p:sp>
        <p:nvSpPr>
          <p:cNvPr id="20" name="Elipse 19"/>
          <p:cNvSpPr/>
          <p:nvPr/>
        </p:nvSpPr>
        <p:spPr>
          <a:xfrm>
            <a:off x="1276351" y="813645"/>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3</a:t>
            </a:r>
          </a:p>
        </p:txBody>
      </p:sp>
      <p:sp>
        <p:nvSpPr>
          <p:cNvPr id="3" name="Rectángulo 2"/>
          <p:cNvSpPr/>
          <p:nvPr/>
        </p:nvSpPr>
        <p:spPr>
          <a:xfrm>
            <a:off x="2860675" y="2744069"/>
            <a:ext cx="18504568" cy="9325630"/>
          </a:xfrm>
          <a:prstGeom prst="rect">
            <a:avLst/>
          </a:prstGeom>
        </p:spPr>
        <p:txBody>
          <a:bodyPr wrap="square">
            <a:spAutoFit/>
          </a:bodyPr>
          <a:lstStyle/>
          <a:p>
            <a:pPr algn="just"/>
            <a:r>
              <a:rPr lang="es-ES" sz="4000" dirty="0">
                <a:solidFill>
                  <a:schemeClr val="dk1"/>
                </a:solidFill>
              </a:rPr>
              <a:t>En virtud del convenio 150 de 2020 suscrito entre la ANI, ICCU e IDU (numeración IDU-1480-2020) se definieron los proyectos del borde occidental que van a ser estructurados de manera conjunta con las entidades:</a:t>
            </a:r>
          </a:p>
          <a:p>
            <a:pPr marL="571500" indent="-571500" algn="just">
              <a:buFontTx/>
              <a:buChar char="-"/>
            </a:pPr>
            <a:r>
              <a:rPr lang="es-ES" sz="4000" dirty="0">
                <a:solidFill>
                  <a:schemeClr val="dk1"/>
                </a:solidFill>
              </a:rPr>
              <a:t>Troncal Calle 13: Construcción como obra pública, mantenimiento del corredor de la Calle 13 en el distrito (Calle 13 entre puente Aranda y el río Bogotá), una vez el mismo sea construido y finalice el contrato que se suscriba para tal fin. Se prevé que este proyecto cuente con cofinanciación de la nación como Troncal Calle 13, para lo cual se ha venido presentando requisitos a la nación durante el 2021.</a:t>
            </a:r>
          </a:p>
          <a:p>
            <a:pPr marL="571500" indent="-571500" algn="just">
              <a:buFontTx/>
              <a:buChar char="-"/>
            </a:pPr>
            <a:endParaRPr lang="es-ES" sz="4000" dirty="0">
              <a:solidFill>
                <a:schemeClr val="dk1"/>
              </a:solidFill>
            </a:endParaRPr>
          </a:p>
          <a:p>
            <a:pPr algn="just"/>
            <a:r>
              <a:rPr lang="es-ES" sz="4000" dirty="0">
                <a:solidFill>
                  <a:schemeClr val="dk1"/>
                </a:solidFill>
              </a:rPr>
              <a:t>Para lograr este objetivo, en el 2021 hubo avances en los siguientes aspectos:</a:t>
            </a:r>
          </a:p>
          <a:p>
            <a:pPr algn="just"/>
            <a:endParaRPr lang="es-ES" sz="4000" dirty="0">
              <a:solidFill>
                <a:schemeClr val="dk1"/>
              </a:solidFill>
            </a:endParaRPr>
          </a:p>
          <a:p>
            <a:pPr algn="just"/>
            <a:r>
              <a:rPr lang="es-ES" sz="4000" dirty="0">
                <a:solidFill>
                  <a:schemeClr val="dk1"/>
                </a:solidFill>
              </a:rPr>
              <a:t>Se adelantó el proceso de ingeniería de valor al corredor de la Av. Centenario (Calle 13) entre la intersección de Puente Aranda (Carrera 50) y el Límite del Distrito, para ajustarlo a las condiciones de demanda de transporte público y de transporte privado armonizadas con el proyecto del </a:t>
            </a:r>
            <a:r>
              <a:rPr lang="es-ES" sz="4000" dirty="0" err="1">
                <a:solidFill>
                  <a:schemeClr val="dk1"/>
                </a:solidFill>
              </a:rPr>
              <a:t>Regiotram</a:t>
            </a:r>
            <a:r>
              <a:rPr lang="es-ES" sz="4000" dirty="0">
                <a:solidFill>
                  <a:schemeClr val="dk1"/>
                </a:solidFill>
              </a:rPr>
              <a:t> de Occidente</a:t>
            </a:r>
          </a:p>
        </p:txBody>
      </p:sp>
    </p:spTree>
    <p:extLst>
      <p:ext uri="{BB962C8B-B14F-4D97-AF65-F5344CB8AC3E}">
        <p14:creationId xmlns:p14="http://schemas.microsoft.com/office/powerpoint/2010/main" val="354037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081" y="6507675"/>
            <a:ext cx="16611600" cy="2651125"/>
          </a:xfrm>
        </p:spPr>
        <p:txBody>
          <a:bodyPr>
            <a:normAutofit fontScale="90000"/>
          </a:bodyPr>
          <a:lstStyle/>
          <a:p>
            <a:r>
              <a:rPr lang="es-CO" sz="9600" dirty="0"/>
              <a:t>BALANCE GESTIÓN DIRECCIÓN TÉCNICA DE CONSTRUCCIONES 2021</a:t>
            </a:r>
            <a:br>
              <a:rPr lang="es-CO" sz="9600" dirty="0"/>
            </a:br>
            <a:endParaRPr lang="es-CO" dirty="0"/>
          </a:p>
        </p:txBody>
      </p:sp>
    </p:spTree>
    <p:extLst>
      <p:ext uri="{BB962C8B-B14F-4D97-AF65-F5344CB8AC3E}">
        <p14:creationId xmlns:p14="http://schemas.microsoft.com/office/powerpoint/2010/main" val="2931943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1276351" y="813645"/>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000" b="1" dirty="0"/>
          </a:p>
        </p:txBody>
      </p:sp>
      <p:sp>
        <p:nvSpPr>
          <p:cNvPr id="17" name="Título 2"/>
          <p:cNvSpPr txBox="1">
            <a:spLocks/>
          </p:cNvSpPr>
          <p:nvPr/>
        </p:nvSpPr>
        <p:spPr>
          <a:xfrm>
            <a:off x="2860675" y="870449"/>
            <a:ext cx="14892487" cy="1237752"/>
          </a:xfrm>
          <a:prstGeom prst="rect">
            <a:avLst/>
          </a:prstGeom>
        </p:spPr>
        <p:txBody>
          <a:bodyPr vert="horz" lIns="91440" tIns="45720" rIns="91440" bIns="4572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4800" dirty="0"/>
              <a:t>INTERVENCIONES 2021 PUENTE ARANDA</a:t>
            </a:r>
            <a:endParaRPr lang="es-CO" sz="3200" dirty="0"/>
          </a:p>
        </p:txBody>
      </p:sp>
      <p:pic>
        <p:nvPicPr>
          <p:cNvPr id="2" name="Imagen 1"/>
          <p:cNvPicPr>
            <a:picLocks noChangeAspect="1"/>
          </p:cNvPicPr>
          <p:nvPr/>
        </p:nvPicPr>
        <p:blipFill rotWithShape="1">
          <a:blip r:embed="rId3"/>
          <a:srcRect l="23803" t="30589" r="28107" b="18417"/>
          <a:stretch/>
        </p:blipFill>
        <p:spPr>
          <a:xfrm>
            <a:off x="2860675" y="3402757"/>
            <a:ext cx="15547641" cy="9268786"/>
          </a:xfrm>
          <a:prstGeom prst="rect">
            <a:avLst/>
          </a:prstGeom>
        </p:spPr>
      </p:pic>
      <p:sp>
        <p:nvSpPr>
          <p:cNvPr id="16" name="Rectángulo redondeado 15"/>
          <p:cNvSpPr/>
          <p:nvPr/>
        </p:nvSpPr>
        <p:spPr>
          <a:xfrm>
            <a:off x="2570909" y="2108201"/>
            <a:ext cx="8829850" cy="1091383"/>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CONTRATO IDU-345-2021 META FISICA</a:t>
            </a:r>
            <a:endParaRPr lang="es-CO" sz="4000" dirty="0">
              <a:solidFill>
                <a:schemeClr val="bg1"/>
              </a:solidFill>
            </a:endParaRPr>
          </a:p>
        </p:txBody>
      </p:sp>
    </p:spTree>
    <p:extLst>
      <p:ext uri="{BB962C8B-B14F-4D97-AF65-F5344CB8AC3E}">
        <p14:creationId xmlns:p14="http://schemas.microsoft.com/office/powerpoint/2010/main" val="365949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50CD5B0-890D-D6FD-5438-4616CAB11AAE}"/>
              </a:ext>
            </a:extLst>
          </p:cNvPr>
          <p:cNvSpPr>
            <a:spLocks noGrp="1"/>
          </p:cNvSpPr>
          <p:nvPr>
            <p:ph type="body" sz="quarter" idx="10"/>
          </p:nvPr>
        </p:nvSpPr>
        <p:spPr/>
        <p:txBody>
          <a:bodyPr>
            <a:noAutofit/>
          </a:bodyPr>
          <a:lstStyle/>
          <a:p>
            <a:r>
              <a:rPr lang="es-MX" sz="4800" dirty="0"/>
              <a:t>1. Diagnóstico de la situación actual de las vías de la Localidad de Puente Aranda</a:t>
            </a:r>
            <a:endParaRPr lang="es-CO" sz="4800" dirty="0"/>
          </a:p>
        </p:txBody>
      </p:sp>
      <p:sp>
        <p:nvSpPr>
          <p:cNvPr id="3" name="Marcador de texto 2">
            <a:extLst>
              <a:ext uri="{FF2B5EF4-FFF2-40B4-BE49-F238E27FC236}">
                <a16:creationId xmlns:a16="http://schemas.microsoft.com/office/drawing/2014/main" id="{01B914AC-7F2E-2048-8620-0BB84997A28C}"/>
              </a:ext>
            </a:extLst>
          </p:cNvPr>
          <p:cNvSpPr>
            <a:spLocks noGrp="1"/>
          </p:cNvSpPr>
          <p:nvPr>
            <p:ph type="body" sz="quarter" idx="12"/>
          </p:nvPr>
        </p:nvSpPr>
        <p:spPr>
          <a:xfrm>
            <a:off x="7639665" y="5045489"/>
            <a:ext cx="15337810" cy="1385887"/>
          </a:xfrm>
        </p:spPr>
        <p:txBody>
          <a:bodyPr>
            <a:normAutofit lnSpcReduction="10000"/>
          </a:bodyPr>
          <a:lstStyle/>
          <a:p>
            <a:r>
              <a:rPr lang="es-MX" sz="4800" dirty="0"/>
              <a:t>3. Evaluación de las obras en la etapa de conservación de la infraestructura, construcciones y estudios y diseños</a:t>
            </a:r>
            <a:endParaRPr lang="es-CO" sz="4800" dirty="0"/>
          </a:p>
        </p:txBody>
      </p:sp>
      <p:sp>
        <p:nvSpPr>
          <p:cNvPr id="4" name="Marcador de texto 3">
            <a:extLst>
              <a:ext uri="{FF2B5EF4-FFF2-40B4-BE49-F238E27FC236}">
                <a16:creationId xmlns:a16="http://schemas.microsoft.com/office/drawing/2014/main" id="{0E609119-D333-DC8B-1162-7E702DB0B995}"/>
              </a:ext>
            </a:extLst>
          </p:cNvPr>
          <p:cNvSpPr>
            <a:spLocks noGrp="1"/>
          </p:cNvSpPr>
          <p:nvPr>
            <p:ph type="body" sz="quarter" idx="13"/>
          </p:nvPr>
        </p:nvSpPr>
        <p:spPr>
          <a:xfrm>
            <a:off x="7639665" y="3417013"/>
            <a:ext cx="15337810" cy="1238250"/>
          </a:xfrm>
        </p:spPr>
        <p:txBody>
          <a:bodyPr>
            <a:normAutofit/>
          </a:bodyPr>
          <a:lstStyle/>
          <a:p>
            <a:r>
              <a:rPr lang="es-CO" sz="4800" dirty="0"/>
              <a:t>2. Cronograma de obras</a:t>
            </a:r>
          </a:p>
        </p:txBody>
      </p:sp>
      <p:sp>
        <p:nvSpPr>
          <p:cNvPr id="5" name="Marcador de texto 4">
            <a:extLst>
              <a:ext uri="{FF2B5EF4-FFF2-40B4-BE49-F238E27FC236}">
                <a16:creationId xmlns:a16="http://schemas.microsoft.com/office/drawing/2014/main" id="{6C00EEE0-4158-7CEB-2EC7-2C2D84B1DC9E}"/>
              </a:ext>
            </a:extLst>
          </p:cNvPr>
          <p:cNvSpPr>
            <a:spLocks noGrp="1"/>
          </p:cNvSpPr>
          <p:nvPr>
            <p:ph type="body" sz="quarter" idx="14"/>
          </p:nvPr>
        </p:nvSpPr>
        <p:spPr>
          <a:xfrm>
            <a:off x="7639665" y="6772344"/>
            <a:ext cx="15337810" cy="1298575"/>
          </a:xfrm>
        </p:spPr>
        <p:txBody>
          <a:bodyPr>
            <a:normAutofit/>
          </a:bodyPr>
          <a:lstStyle/>
          <a:p>
            <a:r>
              <a:rPr lang="es-MX" sz="4800" dirty="0"/>
              <a:t>4. Informe de construcción de espacio público</a:t>
            </a:r>
            <a:endParaRPr lang="es-CO" sz="4800" dirty="0"/>
          </a:p>
        </p:txBody>
      </p:sp>
      <p:sp>
        <p:nvSpPr>
          <p:cNvPr id="7" name="Marcador de texto 4">
            <a:extLst>
              <a:ext uri="{FF2B5EF4-FFF2-40B4-BE49-F238E27FC236}">
                <a16:creationId xmlns:a16="http://schemas.microsoft.com/office/drawing/2014/main" id="{5FD25682-C4A2-96ED-1F92-39E009D27870}"/>
              </a:ext>
            </a:extLst>
          </p:cNvPr>
          <p:cNvSpPr txBox="1">
            <a:spLocks/>
          </p:cNvSpPr>
          <p:nvPr/>
        </p:nvSpPr>
        <p:spPr>
          <a:xfrm>
            <a:off x="7639665" y="8411887"/>
            <a:ext cx="15337810" cy="1298575"/>
          </a:xfrm>
          <a:prstGeom prst="rect">
            <a:avLst/>
          </a:prstGeom>
        </p:spPr>
        <p:txBody>
          <a:bodyPr vert="horz" lIns="91440" tIns="45720" rIns="91440" bIns="45720" rtlCol="0" anchor="ctr">
            <a:normAutofit/>
          </a:bodyPr>
          <a:lstStyle>
            <a:lvl1pPr marL="0" indent="0" algn="l" defTabSz="1828709" rtl="0" eaLnBrk="1" latinLnBrk="0" hangingPunct="1">
              <a:lnSpc>
                <a:spcPct val="90000"/>
              </a:lnSpc>
              <a:spcBef>
                <a:spcPts val="2000"/>
              </a:spcBef>
              <a:buFont typeface="Arial" panose="020B0604020202020204" pitchFamily="34" charset="0"/>
              <a:buNone/>
              <a:defRPr sz="6000" b="1" kern="1200">
                <a:solidFill>
                  <a:srgbClr val="094456"/>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4800" dirty="0"/>
              <a:t>5. Informe de construcción de puentes</a:t>
            </a:r>
            <a:endParaRPr lang="es-CO" sz="4800" dirty="0"/>
          </a:p>
        </p:txBody>
      </p:sp>
      <p:sp>
        <p:nvSpPr>
          <p:cNvPr id="8" name="Marcador de texto 4">
            <a:extLst>
              <a:ext uri="{FF2B5EF4-FFF2-40B4-BE49-F238E27FC236}">
                <a16:creationId xmlns:a16="http://schemas.microsoft.com/office/drawing/2014/main" id="{D82A325D-8CF3-1762-909A-7858E5E9C8C5}"/>
              </a:ext>
            </a:extLst>
          </p:cNvPr>
          <p:cNvSpPr txBox="1">
            <a:spLocks/>
          </p:cNvSpPr>
          <p:nvPr/>
        </p:nvSpPr>
        <p:spPr>
          <a:xfrm>
            <a:off x="7639665" y="10051430"/>
            <a:ext cx="15337810" cy="1298575"/>
          </a:xfrm>
          <a:prstGeom prst="rect">
            <a:avLst/>
          </a:prstGeom>
        </p:spPr>
        <p:txBody>
          <a:bodyPr vert="horz" lIns="91440" tIns="45720" rIns="91440" bIns="45720" rtlCol="0" anchor="ctr">
            <a:normAutofit/>
          </a:bodyPr>
          <a:lstStyle>
            <a:lvl1pPr marL="0" indent="0" algn="l" defTabSz="1828709" rtl="0" eaLnBrk="1" latinLnBrk="0" hangingPunct="1">
              <a:lnSpc>
                <a:spcPct val="90000"/>
              </a:lnSpc>
              <a:spcBef>
                <a:spcPts val="2000"/>
              </a:spcBef>
              <a:buFont typeface="Arial" panose="020B0604020202020204" pitchFamily="34" charset="0"/>
              <a:buNone/>
              <a:defRPr sz="6000" b="1" kern="1200">
                <a:solidFill>
                  <a:srgbClr val="094456"/>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MX" sz="4800" dirty="0"/>
              <a:t>6. Informe de construcción de ciclorrutas</a:t>
            </a:r>
            <a:endParaRPr lang="es-CO" sz="4800" dirty="0"/>
          </a:p>
        </p:txBody>
      </p:sp>
    </p:spTree>
    <p:extLst>
      <p:ext uri="{BB962C8B-B14F-4D97-AF65-F5344CB8AC3E}">
        <p14:creationId xmlns:p14="http://schemas.microsoft.com/office/powerpoint/2010/main" val="211855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1276351" y="813645"/>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000" b="1" dirty="0"/>
          </a:p>
        </p:txBody>
      </p:sp>
      <p:sp>
        <p:nvSpPr>
          <p:cNvPr id="17" name="Título 2"/>
          <p:cNvSpPr txBox="1">
            <a:spLocks/>
          </p:cNvSpPr>
          <p:nvPr/>
        </p:nvSpPr>
        <p:spPr>
          <a:xfrm>
            <a:off x="2860675" y="870449"/>
            <a:ext cx="14892487" cy="1237752"/>
          </a:xfrm>
          <a:prstGeom prst="rect">
            <a:avLst/>
          </a:prstGeom>
        </p:spPr>
        <p:txBody>
          <a:bodyPr vert="horz" lIns="91440" tIns="45720" rIns="91440" bIns="4572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4800" dirty="0"/>
              <a:t>INTERVENCIONES 2021 PUENTE ARANDA</a:t>
            </a:r>
            <a:endParaRPr lang="es-CO" sz="3200" dirty="0"/>
          </a:p>
        </p:txBody>
      </p:sp>
      <p:sp>
        <p:nvSpPr>
          <p:cNvPr id="16" name="Rectángulo redondeado 15"/>
          <p:cNvSpPr/>
          <p:nvPr/>
        </p:nvSpPr>
        <p:spPr>
          <a:xfrm>
            <a:off x="2570909" y="2108201"/>
            <a:ext cx="8829850" cy="1091383"/>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CONTRATO IDU-345-2021 AVANCE PROCESO CONSTRUCTIVO </a:t>
            </a:r>
            <a:endParaRPr lang="es-CO" sz="4000" dirty="0">
              <a:solidFill>
                <a:schemeClr val="bg1"/>
              </a:solidFill>
            </a:endParaRPr>
          </a:p>
        </p:txBody>
      </p:sp>
      <p:pic>
        <p:nvPicPr>
          <p:cNvPr id="3" name="Imagen 2"/>
          <p:cNvPicPr>
            <a:picLocks noChangeAspect="1"/>
          </p:cNvPicPr>
          <p:nvPr/>
        </p:nvPicPr>
        <p:blipFill rotWithShape="1">
          <a:blip r:embed="rId3"/>
          <a:srcRect l="23433" t="33551" r="41794" b="19733"/>
          <a:stretch/>
        </p:blipFill>
        <p:spPr>
          <a:xfrm>
            <a:off x="2860675" y="3402757"/>
            <a:ext cx="13022682" cy="9836285"/>
          </a:xfrm>
          <a:prstGeom prst="rect">
            <a:avLst/>
          </a:prstGeom>
        </p:spPr>
      </p:pic>
      <p:sp>
        <p:nvSpPr>
          <p:cNvPr id="7" name="Rectángulo redondeado 6"/>
          <p:cNvSpPr/>
          <p:nvPr/>
        </p:nvSpPr>
        <p:spPr>
          <a:xfrm>
            <a:off x="16398085" y="7874719"/>
            <a:ext cx="6267474" cy="3290586"/>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AVANCE DE OBRA</a:t>
            </a:r>
          </a:p>
          <a:p>
            <a:pPr algn="ctr"/>
            <a:r>
              <a:rPr lang="es-ES" sz="4000" dirty="0">
                <a:solidFill>
                  <a:schemeClr val="bg1"/>
                </a:solidFill>
              </a:rPr>
              <a:t>Programado = 3.1 %</a:t>
            </a:r>
          </a:p>
          <a:p>
            <a:pPr algn="ctr"/>
            <a:r>
              <a:rPr lang="es-ES" sz="4000" dirty="0">
                <a:solidFill>
                  <a:schemeClr val="bg1"/>
                </a:solidFill>
              </a:rPr>
              <a:t>Ejecutado = 2.8%</a:t>
            </a:r>
            <a:endParaRPr lang="es-CO" sz="4000" dirty="0">
              <a:solidFill>
                <a:schemeClr val="bg1"/>
              </a:solidFill>
            </a:endParaRPr>
          </a:p>
        </p:txBody>
      </p:sp>
      <p:sp>
        <p:nvSpPr>
          <p:cNvPr id="9" name="Rectángulo redondeado 8"/>
          <p:cNvSpPr/>
          <p:nvPr/>
        </p:nvSpPr>
        <p:spPr>
          <a:xfrm>
            <a:off x="16229643" y="3879715"/>
            <a:ext cx="7444707" cy="3345594"/>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Demolición de andenes</a:t>
            </a:r>
          </a:p>
          <a:p>
            <a:pPr algn="ctr"/>
            <a:r>
              <a:rPr lang="es-ES" sz="4000" dirty="0">
                <a:solidFill>
                  <a:schemeClr val="bg1"/>
                </a:solidFill>
              </a:rPr>
              <a:t>existentes, losas en concreto.</a:t>
            </a:r>
          </a:p>
          <a:p>
            <a:pPr algn="ctr"/>
            <a:r>
              <a:rPr lang="es-ES" sz="4000" dirty="0">
                <a:solidFill>
                  <a:schemeClr val="bg1"/>
                </a:solidFill>
              </a:rPr>
              <a:t>Excavaciones de cajeo de vía</a:t>
            </a:r>
          </a:p>
          <a:p>
            <a:pPr algn="ctr"/>
            <a:r>
              <a:rPr lang="es-ES" sz="4000" dirty="0">
                <a:solidFill>
                  <a:schemeClr val="bg1"/>
                </a:solidFill>
              </a:rPr>
              <a:t>para estructura e instalación de</a:t>
            </a:r>
          </a:p>
          <a:p>
            <a:pPr algn="ctr"/>
            <a:r>
              <a:rPr lang="es-ES" sz="4000" dirty="0">
                <a:solidFill>
                  <a:schemeClr val="bg1"/>
                </a:solidFill>
              </a:rPr>
              <a:t>redes hidrosanitarias</a:t>
            </a:r>
            <a:endParaRPr lang="es-CO" sz="4000" dirty="0">
              <a:solidFill>
                <a:schemeClr val="bg1"/>
              </a:solidFill>
            </a:endParaRPr>
          </a:p>
        </p:txBody>
      </p:sp>
    </p:spTree>
    <p:extLst>
      <p:ext uri="{BB962C8B-B14F-4D97-AF65-F5344CB8AC3E}">
        <p14:creationId xmlns:p14="http://schemas.microsoft.com/office/powerpoint/2010/main" val="2958009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1276351" y="813645"/>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6000" b="1" dirty="0"/>
          </a:p>
        </p:txBody>
      </p:sp>
      <p:sp>
        <p:nvSpPr>
          <p:cNvPr id="17" name="Título 2"/>
          <p:cNvSpPr txBox="1">
            <a:spLocks/>
          </p:cNvSpPr>
          <p:nvPr/>
        </p:nvSpPr>
        <p:spPr>
          <a:xfrm>
            <a:off x="2860675" y="870449"/>
            <a:ext cx="14892487" cy="1237752"/>
          </a:xfrm>
          <a:prstGeom prst="rect">
            <a:avLst/>
          </a:prstGeom>
        </p:spPr>
        <p:txBody>
          <a:bodyPr vert="horz" lIns="91440" tIns="45720" rIns="91440" bIns="45720" rtlCol="0" anchor="ctr">
            <a:normAutofit/>
          </a:bodyPr>
          <a:lstStyle>
            <a:lvl1pPr algn="l" defTabSz="1828709" rtl="0" eaLnBrk="1" latinLnBrk="0" hangingPunct="1">
              <a:lnSpc>
                <a:spcPct val="90000"/>
              </a:lnSpc>
              <a:spcBef>
                <a:spcPct val="0"/>
              </a:spcBef>
              <a:buNone/>
              <a:defRPr sz="4400" b="1" kern="1200" baseline="0">
                <a:solidFill>
                  <a:srgbClr val="094456"/>
                </a:solidFill>
                <a:latin typeface="+mn-lt"/>
                <a:ea typeface="+mj-ea"/>
                <a:cs typeface="+mj-cs"/>
              </a:defRPr>
            </a:lvl1pPr>
          </a:lstStyle>
          <a:p>
            <a:r>
              <a:rPr lang="es-CO" sz="4800" dirty="0"/>
              <a:t>INTERVENCIONES 2021 PUENTE ARANDA</a:t>
            </a:r>
            <a:endParaRPr lang="es-CO" sz="3200" dirty="0"/>
          </a:p>
        </p:txBody>
      </p:sp>
      <p:sp>
        <p:nvSpPr>
          <p:cNvPr id="16" name="Rectángulo redondeado 15"/>
          <p:cNvSpPr/>
          <p:nvPr/>
        </p:nvSpPr>
        <p:spPr>
          <a:xfrm>
            <a:off x="2570909" y="2108201"/>
            <a:ext cx="8829850" cy="1091383"/>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CONTRATO IDU-346-2021 AVANCE PROCESO CONSTRUCTIVO </a:t>
            </a:r>
            <a:endParaRPr lang="es-CO" sz="4000" dirty="0">
              <a:solidFill>
                <a:schemeClr val="bg1"/>
              </a:solidFill>
            </a:endParaRPr>
          </a:p>
        </p:txBody>
      </p:sp>
      <p:sp>
        <p:nvSpPr>
          <p:cNvPr id="7" name="Rectángulo redondeado 6"/>
          <p:cNvSpPr/>
          <p:nvPr/>
        </p:nvSpPr>
        <p:spPr>
          <a:xfrm>
            <a:off x="15230090" y="8380046"/>
            <a:ext cx="6595193" cy="3290586"/>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Excavación de la caja a nivel de </a:t>
            </a:r>
            <a:r>
              <a:rPr lang="es-ES" sz="4000" dirty="0" err="1">
                <a:solidFill>
                  <a:schemeClr val="bg1"/>
                </a:solidFill>
              </a:rPr>
              <a:t>subrasante</a:t>
            </a:r>
            <a:r>
              <a:rPr lang="es-ES" sz="4000" dirty="0">
                <a:solidFill>
                  <a:schemeClr val="bg1"/>
                </a:solidFill>
              </a:rPr>
              <a:t> del k3+300 al k3+340 en el</a:t>
            </a:r>
          </a:p>
          <a:p>
            <a:pPr algn="ctr"/>
            <a:r>
              <a:rPr lang="es-ES" sz="4000" dirty="0">
                <a:solidFill>
                  <a:schemeClr val="bg1"/>
                </a:solidFill>
              </a:rPr>
              <a:t>carril izquierdo sentido norte – sur del sector 2A</a:t>
            </a:r>
            <a:endParaRPr lang="es-CO" sz="4000" dirty="0">
              <a:solidFill>
                <a:schemeClr val="bg1"/>
              </a:solidFill>
            </a:endParaRPr>
          </a:p>
        </p:txBody>
      </p:sp>
      <p:sp>
        <p:nvSpPr>
          <p:cNvPr id="9" name="Rectángulo redondeado 8"/>
          <p:cNvSpPr/>
          <p:nvPr/>
        </p:nvSpPr>
        <p:spPr>
          <a:xfrm>
            <a:off x="15026486" y="4205957"/>
            <a:ext cx="6798797" cy="3345594"/>
          </a:xfrm>
          <a:prstGeom prst="roundRect">
            <a:avLst/>
          </a:prstGeom>
          <a:solidFill>
            <a:srgbClr val="1D8A72"/>
          </a:solidFill>
          <a:ln>
            <a:noFill/>
          </a:ln>
          <a:effectLst>
            <a:outerShdw blurRad="127000" dist="101600" dir="7680000" sx="99000" sy="99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a:solidFill>
                  <a:schemeClr val="bg1"/>
                </a:solidFill>
              </a:rPr>
              <a:t>Se inicia la excavación, y el entubado en el sector 3 para la instalación de</a:t>
            </a:r>
          </a:p>
          <a:p>
            <a:pPr algn="ctr"/>
            <a:r>
              <a:rPr lang="es-ES" sz="4000" dirty="0">
                <a:solidFill>
                  <a:schemeClr val="bg1"/>
                </a:solidFill>
              </a:rPr>
              <a:t>red sanitaria de 10” </a:t>
            </a:r>
            <a:endParaRPr lang="es-CO" sz="4000" dirty="0">
              <a:solidFill>
                <a:schemeClr val="bg1"/>
              </a:solidFill>
            </a:endParaRPr>
          </a:p>
        </p:txBody>
      </p:sp>
      <p:pic>
        <p:nvPicPr>
          <p:cNvPr id="2" name="Imagen 1"/>
          <p:cNvPicPr>
            <a:picLocks noChangeAspect="1"/>
          </p:cNvPicPr>
          <p:nvPr/>
        </p:nvPicPr>
        <p:blipFill rotWithShape="1">
          <a:blip r:embed="rId3"/>
          <a:srcRect l="14184" t="35854" r="20153" b="20720"/>
          <a:stretch/>
        </p:blipFill>
        <p:spPr>
          <a:xfrm>
            <a:off x="2860675" y="3789529"/>
            <a:ext cx="11237495" cy="4178450"/>
          </a:xfrm>
          <a:prstGeom prst="rect">
            <a:avLst/>
          </a:prstGeom>
        </p:spPr>
      </p:pic>
      <p:pic>
        <p:nvPicPr>
          <p:cNvPr id="4" name="Imagen 3"/>
          <p:cNvPicPr>
            <a:picLocks noChangeAspect="1"/>
          </p:cNvPicPr>
          <p:nvPr/>
        </p:nvPicPr>
        <p:blipFill rotWithShape="1">
          <a:blip r:embed="rId4"/>
          <a:srcRect l="12889" t="30589" r="19228" b="21049"/>
          <a:stretch/>
        </p:blipFill>
        <p:spPr>
          <a:xfrm>
            <a:off x="2570909" y="7967979"/>
            <a:ext cx="11647077" cy="4665179"/>
          </a:xfrm>
          <a:prstGeom prst="rect">
            <a:avLst/>
          </a:prstGeom>
        </p:spPr>
      </p:pic>
    </p:spTree>
    <p:extLst>
      <p:ext uri="{BB962C8B-B14F-4D97-AF65-F5344CB8AC3E}">
        <p14:creationId xmlns:p14="http://schemas.microsoft.com/office/powerpoint/2010/main" val="48881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4863436" y="1968061"/>
            <a:ext cx="14655539" cy="1459668"/>
          </a:xfrm>
        </p:spPr>
        <p:txBody>
          <a:bodyPr>
            <a:normAutofit fontScale="90000"/>
          </a:bodyPr>
          <a:lstStyle/>
          <a:p>
            <a:pPr algn="ctr"/>
            <a:r>
              <a:rPr lang="es-MX" sz="7200" dirty="0">
                <a:cs typeface="Arial" panose="020B0604020202020204" pitchFamily="34" charset="0"/>
              </a:rPr>
              <a:t>Estadísticas extensión de la red de andenes de la localidad de Puente Aranda</a:t>
            </a:r>
            <a:endParaRPr lang="es-CO" sz="7200" dirty="0">
              <a:cs typeface="Arial" panose="020B0604020202020204" pitchFamily="34" charset="0"/>
            </a:endParaRPr>
          </a:p>
        </p:txBody>
      </p:sp>
      <p:sp>
        <p:nvSpPr>
          <p:cNvPr id="11" name="Elipse 10">
            <a:extLst>
              <a:ext uri="{FF2B5EF4-FFF2-40B4-BE49-F238E27FC236}">
                <a16:creationId xmlns:a16="http://schemas.microsoft.com/office/drawing/2014/main" id="{1B266E2B-1BA8-B0DC-A06C-5B02A72269AD}"/>
              </a:ext>
            </a:extLst>
          </p:cNvPr>
          <p:cNvSpPr/>
          <p:nvPr/>
        </p:nvSpPr>
        <p:spPr>
          <a:xfrm>
            <a:off x="1208148" y="337928"/>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4</a:t>
            </a:r>
          </a:p>
        </p:txBody>
      </p:sp>
      <p:sp>
        <p:nvSpPr>
          <p:cNvPr id="12" name="Marcador de texto 1">
            <a:extLst>
              <a:ext uri="{FF2B5EF4-FFF2-40B4-BE49-F238E27FC236}">
                <a16:creationId xmlns:a16="http://schemas.microsoft.com/office/drawing/2014/main" id="{52697739-D9D9-AC81-EF92-B8D8B690F979}"/>
              </a:ext>
            </a:extLst>
          </p:cNvPr>
          <p:cNvSpPr txBox="1">
            <a:spLocks/>
          </p:cNvSpPr>
          <p:nvPr/>
        </p:nvSpPr>
        <p:spPr>
          <a:xfrm>
            <a:off x="2731366" y="660600"/>
            <a:ext cx="1533781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Informe de construcción de espacio público</a:t>
            </a:r>
            <a:endParaRPr lang="es-CO" b="1" dirty="0">
              <a:solidFill>
                <a:srgbClr val="094456"/>
              </a:solidFill>
              <a:latin typeface="+mn-lt"/>
            </a:endParaRPr>
          </a:p>
        </p:txBody>
      </p:sp>
      <p:pic>
        <p:nvPicPr>
          <p:cNvPr id="3" name="Imagen 2"/>
          <p:cNvPicPr>
            <a:picLocks noChangeAspect="1"/>
          </p:cNvPicPr>
          <p:nvPr/>
        </p:nvPicPr>
        <p:blipFill rotWithShape="1">
          <a:blip r:embed="rId2"/>
          <a:srcRect l="22437" t="28859" r="58529" b="36056"/>
          <a:stretch/>
        </p:blipFill>
        <p:spPr>
          <a:xfrm>
            <a:off x="4692316" y="4066674"/>
            <a:ext cx="8903368" cy="9227127"/>
          </a:xfrm>
          <a:prstGeom prst="rect">
            <a:avLst/>
          </a:prstGeom>
        </p:spPr>
      </p:pic>
      <p:pic>
        <p:nvPicPr>
          <p:cNvPr id="4" name="Imagen 3"/>
          <p:cNvPicPr>
            <a:picLocks noChangeAspect="1"/>
          </p:cNvPicPr>
          <p:nvPr/>
        </p:nvPicPr>
        <p:blipFill rotWithShape="1">
          <a:blip r:embed="rId2"/>
          <a:srcRect l="22508" t="20391" r="59180" b="72371"/>
          <a:stretch/>
        </p:blipFill>
        <p:spPr>
          <a:xfrm>
            <a:off x="13870154" y="6304546"/>
            <a:ext cx="9745574" cy="2165685"/>
          </a:xfrm>
          <a:prstGeom prst="rect">
            <a:avLst/>
          </a:prstGeom>
        </p:spPr>
      </p:pic>
    </p:spTree>
    <p:extLst>
      <p:ext uri="{BB962C8B-B14F-4D97-AF65-F5344CB8AC3E}">
        <p14:creationId xmlns:p14="http://schemas.microsoft.com/office/powerpoint/2010/main" val="118148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973896"/>
            <a:ext cx="11840096" cy="1459668"/>
          </a:xfrm>
        </p:spPr>
        <p:txBody>
          <a:bodyPr>
            <a:normAutofit fontScale="90000"/>
          </a:bodyPr>
          <a:lstStyle/>
          <a:p>
            <a:pPr algn="ctr"/>
            <a:r>
              <a:rPr lang="es-MX" sz="7200" dirty="0">
                <a:cs typeface="Arial" panose="020B0604020202020204" pitchFamily="34" charset="0"/>
              </a:rPr>
              <a:t>Inventario de puentes peatonales </a:t>
            </a:r>
            <a:endParaRPr lang="es-CO" sz="7200" dirty="0">
              <a:cs typeface="Arial" panose="020B0604020202020204" pitchFamily="34" charset="0"/>
            </a:endParaRPr>
          </a:p>
        </p:txBody>
      </p:sp>
      <p:pic>
        <p:nvPicPr>
          <p:cNvPr id="4" name="Imagen 3">
            <a:extLst>
              <a:ext uri="{FF2B5EF4-FFF2-40B4-BE49-F238E27FC236}">
                <a16:creationId xmlns:a16="http://schemas.microsoft.com/office/drawing/2014/main" id="{E8C26357-3A91-FD93-04DD-121B2DCD1B6B}"/>
              </a:ext>
            </a:extLst>
          </p:cNvPr>
          <p:cNvPicPr>
            <a:picLocks noChangeAspect="1"/>
          </p:cNvPicPr>
          <p:nvPr/>
        </p:nvPicPr>
        <p:blipFill>
          <a:blip r:embed="rId2"/>
          <a:stretch>
            <a:fillRect/>
          </a:stretch>
        </p:blipFill>
        <p:spPr>
          <a:xfrm>
            <a:off x="3579106" y="3467262"/>
            <a:ext cx="17224200" cy="9588138"/>
          </a:xfrm>
          <a:prstGeom prst="rect">
            <a:avLst/>
          </a:prstGeom>
        </p:spPr>
      </p:pic>
      <p:sp>
        <p:nvSpPr>
          <p:cNvPr id="5" name="Elipse 4">
            <a:extLst>
              <a:ext uri="{FF2B5EF4-FFF2-40B4-BE49-F238E27FC236}">
                <a16:creationId xmlns:a16="http://schemas.microsoft.com/office/drawing/2014/main" id="{CA283377-8557-7021-4DF1-94CBCAD8A7DC}"/>
              </a:ext>
            </a:extLst>
          </p:cNvPr>
          <p:cNvSpPr/>
          <p:nvPr/>
        </p:nvSpPr>
        <p:spPr>
          <a:xfrm>
            <a:off x="1208148" y="337928"/>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5</a:t>
            </a:r>
          </a:p>
        </p:txBody>
      </p:sp>
      <p:sp>
        <p:nvSpPr>
          <p:cNvPr id="6" name="Marcador de texto 1">
            <a:extLst>
              <a:ext uri="{FF2B5EF4-FFF2-40B4-BE49-F238E27FC236}">
                <a16:creationId xmlns:a16="http://schemas.microsoft.com/office/drawing/2014/main" id="{60655C3E-BF55-7FCC-A9E3-545EA86E48D9}"/>
              </a:ext>
            </a:extLst>
          </p:cNvPr>
          <p:cNvSpPr txBox="1">
            <a:spLocks/>
          </p:cNvSpPr>
          <p:nvPr/>
        </p:nvSpPr>
        <p:spPr>
          <a:xfrm>
            <a:off x="2731366" y="660600"/>
            <a:ext cx="1533781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Informe de construcción de puentes</a:t>
            </a:r>
            <a:endParaRPr lang="es-CO" b="1" dirty="0">
              <a:solidFill>
                <a:srgbClr val="094456"/>
              </a:solidFill>
              <a:latin typeface="+mn-lt"/>
            </a:endParaRPr>
          </a:p>
        </p:txBody>
      </p:sp>
    </p:spTree>
    <p:extLst>
      <p:ext uri="{BB962C8B-B14F-4D97-AF65-F5344CB8AC3E}">
        <p14:creationId xmlns:p14="http://schemas.microsoft.com/office/powerpoint/2010/main" val="149860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fontScale="90000"/>
          </a:bodyPr>
          <a:lstStyle/>
          <a:p>
            <a:pPr algn="ctr"/>
            <a:r>
              <a:rPr lang="es-MX" sz="7200" dirty="0">
                <a:cs typeface="Arial" panose="020B0604020202020204" pitchFamily="34" charset="0"/>
              </a:rPr>
              <a:t>Inventario de puentes peatonales sobre vía  </a:t>
            </a:r>
            <a:endParaRPr lang="es-CO" sz="7200" dirty="0">
              <a:cs typeface="Arial" panose="020B0604020202020204" pitchFamily="34" charset="0"/>
            </a:endParaRPr>
          </a:p>
        </p:txBody>
      </p:sp>
      <p:pic>
        <p:nvPicPr>
          <p:cNvPr id="5" name="Imagen 4">
            <a:extLst>
              <a:ext uri="{FF2B5EF4-FFF2-40B4-BE49-F238E27FC236}">
                <a16:creationId xmlns:a16="http://schemas.microsoft.com/office/drawing/2014/main" id="{BE73176D-3DE2-68A0-8275-46832D874A87}"/>
              </a:ext>
            </a:extLst>
          </p:cNvPr>
          <p:cNvPicPr>
            <a:picLocks noChangeAspect="1"/>
          </p:cNvPicPr>
          <p:nvPr/>
        </p:nvPicPr>
        <p:blipFill>
          <a:blip r:embed="rId2"/>
          <a:stretch>
            <a:fillRect/>
          </a:stretch>
        </p:blipFill>
        <p:spPr>
          <a:xfrm>
            <a:off x="3823476" y="3177676"/>
            <a:ext cx="16735460" cy="9280744"/>
          </a:xfrm>
          <a:prstGeom prst="rect">
            <a:avLst/>
          </a:prstGeom>
        </p:spPr>
      </p:pic>
    </p:spTree>
    <p:extLst>
      <p:ext uri="{BB962C8B-B14F-4D97-AF65-F5344CB8AC3E}">
        <p14:creationId xmlns:p14="http://schemas.microsoft.com/office/powerpoint/2010/main" val="235034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fontScale="90000"/>
          </a:bodyPr>
          <a:lstStyle/>
          <a:p>
            <a:pPr algn="ctr"/>
            <a:r>
              <a:rPr lang="es-MX" sz="7200" dirty="0">
                <a:cs typeface="Arial" panose="020B0604020202020204" pitchFamily="34" charset="0"/>
              </a:rPr>
              <a:t>Inventario de puentes peatonales sobre cuerpo de agua </a:t>
            </a:r>
            <a:endParaRPr lang="es-CO" sz="7200" dirty="0">
              <a:cs typeface="Arial" panose="020B0604020202020204" pitchFamily="34" charset="0"/>
            </a:endParaRPr>
          </a:p>
        </p:txBody>
      </p:sp>
      <p:pic>
        <p:nvPicPr>
          <p:cNvPr id="4" name="Imagen 3">
            <a:extLst>
              <a:ext uri="{FF2B5EF4-FFF2-40B4-BE49-F238E27FC236}">
                <a16:creationId xmlns:a16="http://schemas.microsoft.com/office/drawing/2014/main" id="{B04CC04E-DA52-9496-7BF3-9F920446D12C}"/>
              </a:ext>
            </a:extLst>
          </p:cNvPr>
          <p:cNvPicPr>
            <a:picLocks noChangeAspect="1"/>
          </p:cNvPicPr>
          <p:nvPr/>
        </p:nvPicPr>
        <p:blipFill>
          <a:blip r:embed="rId2"/>
          <a:stretch>
            <a:fillRect/>
          </a:stretch>
        </p:blipFill>
        <p:spPr>
          <a:xfrm>
            <a:off x="3780187" y="3225165"/>
            <a:ext cx="16822038" cy="9233430"/>
          </a:xfrm>
          <a:prstGeom prst="rect">
            <a:avLst/>
          </a:prstGeom>
        </p:spPr>
      </p:pic>
    </p:spTree>
    <p:extLst>
      <p:ext uri="{BB962C8B-B14F-4D97-AF65-F5344CB8AC3E}">
        <p14:creationId xmlns:p14="http://schemas.microsoft.com/office/powerpoint/2010/main" val="293435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fontScale="90000"/>
          </a:bodyPr>
          <a:lstStyle/>
          <a:p>
            <a:pPr algn="ctr"/>
            <a:r>
              <a:rPr lang="es-MX" sz="7200" dirty="0">
                <a:cs typeface="Arial" panose="020B0604020202020204" pitchFamily="34" charset="0"/>
              </a:rPr>
              <a:t>Inventario de puentes peatonales sobre vía y cuerpo de agua </a:t>
            </a:r>
            <a:endParaRPr lang="es-CO" sz="7200" dirty="0">
              <a:cs typeface="Arial" panose="020B0604020202020204" pitchFamily="34" charset="0"/>
            </a:endParaRPr>
          </a:p>
        </p:txBody>
      </p:sp>
      <p:pic>
        <p:nvPicPr>
          <p:cNvPr id="5" name="Imagen 4">
            <a:extLst>
              <a:ext uri="{FF2B5EF4-FFF2-40B4-BE49-F238E27FC236}">
                <a16:creationId xmlns:a16="http://schemas.microsoft.com/office/drawing/2014/main" id="{0FB1C32D-07DC-3E62-9550-F32F64B8B2F0}"/>
              </a:ext>
            </a:extLst>
          </p:cNvPr>
          <p:cNvPicPr>
            <a:picLocks noChangeAspect="1"/>
          </p:cNvPicPr>
          <p:nvPr/>
        </p:nvPicPr>
        <p:blipFill>
          <a:blip r:embed="rId2"/>
          <a:stretch>
            <a:fillRect/>
          </a:stretch>
        </p:blipFill>
        <p:spPr>
          <a:xfrm>
            <a:off x="3831037" y="3263725"/>
            <a:ext cx="16720338" cy="8963109"/>
          </a:xfrm>
          <a:prstGeom prst="rect">
            <a:avLst/>
          </a:prstGeom>
        </p:spPr>
      </p:pic>
    </p:spTree>
    <p:extLst>
      <p:ext uri="{BB962C8B-B14F-4D97-AF65-F5344CB8AC3E}">
        <p14:creationId xmlns:p14="http://schemas.microsoft.com/office/powerpoint/2010/main" val="1176533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fontScale="90000"/>
          </a:bodyPr>
          <a:lstStyle/>
          <a:p>
            <a:pPr algn="ctr"/>
            <a:r>
              <a:rPr lang="es-MX" sz="7200" dirty="0">
                <a:cs typeface="Arial" panose="020B0604020202020204" pitchFamily="34" charset="0"/>
              </a:rPr>
              <a:t>Inventario de puentes vehiculares </a:t>
            </a:r>
            <a:endParaRPr lang="es-CO" sz="7200" dirty="0">
              <a:cs typeface="Arial" panose="020B0604020202020204" pitchFamily="34" charset="0"/>
            </a:endParaRPr>
          </a:p>
        </p:txBody>
      </p:sp>
      <p:pic>
        <p:nvPicPr>
          <p:cNvPr id="7" name="Imagen 6">
            <a:extLst>
              <a:ext uri="{FF2B5EF4-FFF2-40B4-BE49-F238E27FC236}">
                <a16:creationId xmlns:a16="http://schemas.microsoft.com/office/drawing/2014/main" id="{B5FF414F-F706-232D-CB24-4CD0270CA536}"/>
              </a:ext>
            </a:extLst>
          </p:cNvPr>
          <p:cNvPicPr>
            <a:picLocks noChangeAspect="1"/>
          </p:cNvPicPr>
          <p:nvPr/>
        </p:nvPicPr>
        <p:blipFill>
          <a:blip r:embed="rId2"/>
          <a:stretch>
            <a:fillRect/>
          </a:stretch>
        </p:blipFill>
        <p:spPr>
          <a:xfrm>
            <a:off x="4284617" y="2838109"/>
            <a:ext cx="17026096" cy="9364353"/>
          </a:xfrm>
          <a:prstGeom prst="rect">
            <a:avLst/>
          </a:prstGeom>
        </p:spPr>
      </p:pic>
    </p:spTree>
    <p:extLst>
      <p:ext uri="{BB962C8B-B14F-4D97-AF65-F5344CB8AC3E}">
        <p14:creationId xmlns:p14="http://schemas.microsoft.com/office/powerpoint/2010/main" val="3429800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8" y="1048400"/>
            <a:ext cx="11840096" cy="1459668"/>
          </a:xfrm>
        </p:spPr>
        <p:txBody>
          <a:bodyPr>
            <a:normAutofit fontScale="90000"/>
          </a:bodyPr>
          <a:lstStyle/>
          <a:p>
            <a:pPr algn="ctr"/>
            <a:r>
              <a:rPr lang="es-MX" sz="7200" dirty="0">
                <a:cs typeface="Arial" panose="020B0604020202020204" pitchFamily="34" charset="0"/>
              </a:rPr>
              <a:t>Inventario de puentes vehiculares sobre vía </a:t>
            </a:r>
            <a:endParaRPr lang="es-CO" sz="7200" dirty="0">
              <a:cs typeface="Arial" panose="020B0604020202020204" pitchFamily="34" charset="0"/>
            </a:endParaRPr>
          </a:p>
        </p:txBody>
      </p:sp>
      <p:pic>
        <p:nvPicPr>
          <p:cNvPr id="4" name="Imagen 3">
            <a:extLst>
              <a:ext uri="{FF2B5EF4-FFF2-40B4-BE49-F238E27FC236}">
                <a16:creationId xmlns:a16="http://schemas.microsoft.com/office/drawing/2014/main" id="{23748687-9F50-9F46-D9F7-7995D6167D5B}"/>
              </a:ext>
            </a:extLst>
          </p:cNvPr>
          <p:cNvPicPr>
            <a:picLocks noChangeAspect="1"/>
          </p:cNvPicPr>
          <p:nvPr/>
        </p:nvPicPr>
        <p:blipFill>
          <a:blip r:embed="rId2"/>
          <a:stretch>
            <a:fillRect/>
          </a:stretch>
        </p:blipFill>
        <p:spPr>
          <a:xfrm>
            <a:off x="4169795" y="3367631"/>
            <a:ext cx="16042822" cy="8859203"/>
          </a:xfrm>
          <a:prstGeom prst="rect">
            <a:avLst/>
          </a:prstGeom>
        </p:spPr>
      </p:pic>
    </p:spTree>
    <p:extLst>
      <p:ext uri="{BB962C8B-B14F-4D97-AF65-F5344CB8AC3E}">
        <p14:creationId xmlns:p14="http://schemas.microsoft.com/office/powerpoint/2010/main" val="2342536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7" y="160125"/>
            <a:ext cx="11840096" cy="1459668"/>
          </a:xfrm>
        </p:spPr>
        <p:txBody>
          <a:bodyPr>
            <a:normAutofit fontScale="90000"/>
          </a:bodyPr>
          <a:lstStyle/>
          <a:p>
            <a:pPr algn="ctr"/>
            <a:r>
              <a:rPr lang="es-MX" sz="7200" dirty="0">
                <a:cs typeface="Arial" panose="020B0604020202020204" pitchFamily="34" charset="0"/>
              </a:rPr>
              <a:t>Inventario  de puentes en la Localidad de Puente Aranda</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1953" t="22364" r="18488" b="20267"/>
          <a:stretch/>
        </p:blipFill>
        <p:spPr>
          <a:xfrm>
            <a:off x="2430379" y="2004417"/>
            <a:ext cx="18155036" cy="10532488"/>
          </a:xfrm>
          <a:prstGeom prst="rect">
            <a:avLst/>
          </a:prstGeom>
        </p:spPr>
      </p:pic>
    </p:spTree>
    <p:extLst>
      <p:ext uri="{BB962C8B-B14F-4D97-AF65-F5344CB8AC3E}">
        <p14:creationId xmlns:p14="http://schemas.microsoft.com/office/powerpoint/2010/main" val="428477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271157" y="2354687"/>
            <a:ext cx="11840096" cy="1459668"/>
          </a:xfrm>
        </p:spPr>
        <p:txBody>
          <a:bodyPr>
            <a:normAutofit/>
          </a:bodyPr>
          <a:lstStyle/>
          <a:p>
            <a:r>
              <a:rPr lang="es-MX" sz="7200" dirty="0">
                <a:cs typeface="Arial" panose="020B0604020202020204" pitchFamily="34" charset="0"/>
              </a:rPr>
              <a:t>Estado de la malla vial troncal </a:t>
            </a:r>
            <a:endParaRPr lang="es-CO" sz="7200" dirty="0">
              <a:cs typeface="Arial" panose="020B0604020202020204" pitchFamily="34" charset="0"/>
            </a:endParaRPr>
          </a:p>
        </p:txBody>
      </p:sp>
      <p:sp>
        <p:nvSpPr>
          <p:cNvPr id="4" name="Elipse 3">
            <a:extLst>
              <a:ext uri="{FF2B5EF4-FFF2-40B4-BE49-F238E27FC236}">
                <a16:creationId xmlns:a16="http://schemas.microsoft.com/office/drawing/2014/main" id="{EE92A2EA-D739-78A9-6D97-1FFAD3253879}"/>
              </a:ext>
            </a:extLst>
          </p:cNvPr>
          <p:cNvSpPr/>
          <p:nvPr/>
        </p:nvSpPr>
        <p:spPr>
          <a:xfrm>
            <a:off x="1250225" y="865897"/>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1</a:t>
            </a:r>
          </a:p>
        </p:txBody>
      </p:sp>
      <p:sp>
        <p:nvSpPr>
          <p:cNvPr id="10" name="Marcador de texto 1">
            <a:extLst>
              <a:ext uri="{FF2B5EF4-FFF2-40B4-BE49-F238E27FC236}">
                <a16:creationId xmlns:a16="http://schemas.microsoft.com/office/drawing/2014/main" id="{409928B9-0111-75A8-71E0-348517A093CA}"/>
              </a:ext>
            </a:extLst>
          </p:cNvPr>
          <p:cNvSpPr txBox="1">
            <a:spLocks/>
          </p:cNvSpPr>
          <p:nvPr/>
        </p:nvSpPr>
        <p:spPr>
          <a:xfrm>
            <a:off x="2773443" y="1188569"/>
            <a:ext cx="18179380" cy="649211"/>
          </a:xfrm>
          <a:prstGeom prst="rect">
            <a:avLst/>
          </a:prstGeom>
        </p:spPr>
        <p:txBody>
          <a:bodyPr>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4800" kern="1200">
                <a:solidFill>
                  <a:schemeClr val="tx1">
                    <a:lumMod val="75000"/>
                    <a:lumOff val="25000"/>
                  </a:schemeClr>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s-MX" b="1" dirty="0">
                <a:solidFill>
                  <a:srgbClr val="094456"/>
                </a:solidFill>
                <a:latin typeface="+mn-lt"/>
              </a:rPr>
              <a:t>Diagnóstico de la situación actual de la Localidad de Puente Aranda</a:t>
            </a:r>
            <a:endParaRPr lang="es-CO" b="1" dirty="0">
              <a:solidFill>
                <a:srgbClr val="094456"/>
              </a:solidFill>
              <a:latin typeface="+mn-lt"/>
            </a:endParaRPr>
          </a:p>
        </p:txBody>
      </p:sp>
      <p:pic>
        <p:nvPicPr>
          <p:cNvPr id="3" name="Imagen 2"/>
          <p:cNvPicPr>
            <a:picLocks noChangeAspect="1"/>
          </p:cNvPicPr>
          <p:nvPr/>
        </p:nvPicPr>
        <p:blipFill rotWithShape="1">
          <a:blip r:embed="rId2"/>
          <a:srcRect l="24769" t="18032" r="24902" b="34290"/>
          <a:stretch/>
        </p:blipFill>
        <p:spPr>
          <a:xfrm>
            <a:off x="2773443" y="3814355"/>
            <a:ext cx="17169069" cy="9144564"/>
          </a:xfrm>
          <a:prstGeom prst="rect">
            <a:avLst/>
          </a:prstGeom>
        </p:spPr>
      </p:pic>
    </p:spTree>
    <p:extLst>
      <p:ext uri="{BB962C8B-B14F-4D97-AF65-F5344CB8AC3E}">
        <p14:creationId xmlns:p14="http://schemas.microsoft.com/office/powerpoint/2010/main" val="3205230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3777915" y="1048400"/>
            <a:ext cx="17108905" cy="1459668"/>
          </a:xfrm>
        </p:spPr>
        <p:txBody>
          <a:bodyPr>
            <a:normAutofit fontScale="90000"/>
          </a:bodyPr>
          <a:lstStyle/>
          <a:p>
            <a:r>
              <a:rPr lang="es-ES" sz="7200" dirty="0">
                <a:cs typeface="Arial" panose="020B0604020202020204" pitchFamily="34" charset="0"/>
              </a:rPr>
              <a:t>Estadísticas extensión de la red de </a:t>
            </a:r>
            <a:r>
              <a:rPr lang="es-ES" sz="7200" dirty="0" err="1">
                <a:cs typeface="Arial" panose="020B0604020202020204" pitchFamily="34" charset="0"/>
              </a:rPr>
              <a:t>Ciclorrutas</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1456" t="21055" r="19598" b="6903"/>
          <a:stretch/>
        </p:blipFill>
        <p:spPr>
          <a:xfrm>
            <a:off x="3561347" y="2159269"/>
            <a:ext cx="15838158" cy="10882962"/>
          </a:xfrm>
          <a:prstGeom prst="rect">
            <a:avLst/>
          </a:prstGeom>
        </p:spPr>
      </p:pic>
      <p:sp>
        <p:nvSpPr>
          <p:cNvPr id="6" name="Elipse 5">
            <a:extLst>
              <a:ext uri="{FF2B5EF4-FFF2-40B4-BE49-F238E27FC236}">
                <a16:creationId xmlns:a16="http://schemas.microsoft.com/office/drawing/2014/main" id="{EE92A2EA-D739-78A9-6D97-1FFAD3253879}"/>
              </a:ext>
            </a:extLst>
          </p:cNvPr>
          <p:cNvSpPr/>
          <p:nvPr/>
        </p:nvSpPr>
        <p:spPr>
          <a:xfrm>
            <a:off x="1250225" y="865897"/>
            <a:ext cx="1294558" cy="1294556"/>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6000" b="1" dirty="0"/>
              <a:t>6</a:t>
            </a:r>
          </a:p>
        </p:txBody>
      </p:sp>
    </p:spTree>
    <p:extLst>
      <p:ext uri="{BB962C8B-B14F-4D97-AF65-F5344CB8AC3E}">
        <p14:creationId xmlns:p14="http://schemas.microsoft.com/office/powerpoint/2010/main" val="183322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a:bodyPr>
          <a:lstStyle/>
          <a:p>
            <a:r>
              <a:rPr lang="es-MX" sz="7200" dirty="0">
                <a:cs typeface="Arial" panose="020B0604020202020204" pitchFamily="34" charset="0"/>
              </a:rPr>
              <a:t>Estado de la malla vial troncal </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4168" t="28390" r="25226" b="18031"/>
          <a:stretch/>
        </p:blipFill>
        <p:spPr>
          <a:xfrm>
            <a:off x="3208314" y="2481943"/>
            <a:ext cx="17161457" cy="10215154"/>
          </a:xfrm>
          <a:prstGeom prst="rect">
            <a:avLst/>
          </a:prstGeom>
        </p:spPr>
      </p:pic>
    </p:spTree>
    <p:extLst>
      <p:ext uri="{BB962C8B-B14F-4D97-AF65-F5344CB8AC3E}">
        <p14:creationId xmlns:p14="http://schemas.microsoft.com/office/powerpoint/2010/main" val="34306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a:bodyPr>
          <a:lstStyle/>
          <a:p>
            <a:r>
              <a:rPr lang="es-MX" sz="7200" dirty="0">
                <a:cs typeface="Arial" panose="020B0604020202020204" pitchFamily="34" charset="0"/>
              </a:rPr>
              <a:t>Estado de la malla vial arterial </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3564" t="31605" r="25427" b="20532"/>
          <a:stretch/>
        </p:blipFill>
        <p:spPr>
          <a:xfrm>
            <a:off x="3611123" y="2800350"/>
            <a:ext cx="16935453" cy="8934450"/>
          </a:xfrm>
          <a:prstGeom prst="rect">
            <a:avLst/>
          </a:prstGeom>
        </p:spPr>
      </p:pic>
    </p:spTree>
    <p:extLst>
      <p:ext uri="{BB962C8B-B14F-4D97-AF65-F5344CB8AC3E}">
        <p14:creationId xmlns:p14="http://schemas.microsoft.com/office/powerpoint/2010/main" val="371957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a:bodyPr>
          <a:lstStyle/>
          <a:p>
            <a:r>
              <a:rPr lang="es-MX" sz="7200" dirty="0">
                <a:cs typeface="Arial" panose="020B0604020202020204" pitchFamily="34" charset="0"/>
              </a:rPr>
              <a:t>Estado de la malla vial arterial </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3063" t="27957" r="25702" b="19405"/>
          <a:stretch/>
        </p:blipFill>
        <p:spPr>
          <a:xfrm>
            <a:off x="3747689" y="3128210"/>
            <a:ext cx="16296922" cy="9413389"/>
          </a:xfrm>
          <a:prstGeom prst="rect">
            <a:avLst/>
          </a:prstGeom>
        </p:spPr>
      </p:pic>
    </p:spTree>
    <p:extLst>
      <p:ext uri="{BB962C8B-B14F-4D97-AF65-F5344CB8AC3E}">
        <p14:creationId xmlns:p14="http://schemas.microsoft.com/office/powerpoint/2010/main" val="334843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fontScale="90000"/>
          </a:bodyPr>
          <a:lstStyle/>
          <a:p>
            <a:r>
              <a:rPr lang="es-MX" sz="7200" dirty="0">
                <a:cs typeface="Arial" panose="020B0604020202020204" pitchFamily="34" charset="0"/>
              </a:rPr>
              <a:t>Estado de la malla vial intermedia</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3432" t="34538" r="26073" b="17758"/>
          <a:stretch/>
        </p:blipFill>
        <p:spPr>
          <a:xfrm>
            <a:off x="3311087" y="2815390"/>
            <a:ext cx="17351865" cy="9216190"/>
          </a:xfrm>
          <a:prstGeom prst="rect">
            <a:avLst/>
          </a:prstGeom>
        </p:spPr>
      </p:pic>
    </p:spTree>
    <p:extLst>
      <p:ext uri="{BB962C8B-B14F-4D97-AF65-F5344CB8AC3E}">
        <p14:creationId xmlns:p14="http://schemas.microsoft.com/office/powerpoint/2010/main" val="369032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fontScale="90000"/>
          </a:bodyPr>
          <a:lstStyle/>
          <a:p>
            <a:r>
              <a:rPr lang="es-MX" sz="7200" dirty="0">
                <a:cs typeface="Arial" panose="020B0604020202020204" pitchFamily="34" charset="0"/>
              </a:rPr>
              <a:t>Estado de la malla vial intermedia</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2693" t="30918" r="26627" b="15785"/>
          <a:stretch/>
        </p:blipFill>
        <p:spPr>
          <a:xfrm>
            <a:off x="4181939" y="2583013"/>
            <a:ext cx="16632100" cy="9833576"/>
          </a:xfrm>
          <a:prstGeom prst="rect">
            <a:avLst/>
          </a:prstGeom>
        </p:spPr>
      </p:pic>
    </p:spTree>
    <p:extLst>
      <p:ext uri="{BB962C8B-B14F-4D97-AF65-F5344CB8AC3E}">
        <p14:creationId xmlns:p14="http://schemas.microsoft.com/office/powerpoint/2010/main" val="139110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B7132-FBDE-E863-A485-751239F830E7}"/>
              </a:ext>
            </a:extLst>
          </p:cNvPr>
          <p:cNvSpPr>
            <a:spLocks noGrp="1"/>
          </p:cNvSpPr>
          <p:nvPr>
            <p:ph type="title"/>
          </p:nvPr>
        </p:nvSpPr>
        <p:spPr>
          <a:xfrm>
            <a:off x="6630784" y="1022275"/>
            <a:ext cx="11840096" cy="1459668"/>
          </a:xfrm>
        </p:spPr>
        <p:txBody>
          <a:bodyPr>
            <a:normAutofit/>
          </a:bodyPr>
          <a:lstStyle/>
          <a:p>
            <a:r>
              <a:rPr lang="es-MX" sz="7200" dirty="0">
                <a:cs typeface="Arial" panose="020B0604020202020204" pitchFamily="34" charset="0"/>
              </a:rPr>
              <a:t>Estado de la malla vial local </a:t>
            </a:r>
            <a:endParaRPr lang="es-CO" sz="7200" dirty="0">
              <a:cs typeface="Arial" panose="020B0604020202020204" pitchFamily="34" charset="0"/>
            </a:endParaRPr>
          </a:p>
        </p:txBody>
      </p:sp>
      <p:pic>
        <p:nvPicPr>
          <p:cNvPr id="3" name="Imagen 2"/>
          <p:cNvPicPr>
            <a:picLocks noChangeAspect="1"/>
          </p:cNvPicPr>
          <p:nvPr/>
        </p:nvPicPr>
        <p:blipFill rotWithShape="1">
          <a:blip r:embed="rId2"/>
          <a:srcRect l="23617" t="21707" r="25887" b="30919"/>
          <a:stretch/>
        </p:blipFill>
        <p:spPr>
          <a:xfrm>
            <a:off x="3922295" y="2717285"/>
            <a:ext cx="17202149" cy="9073662"/>
          </a:xfrm>
          <a:prstGeom prst="rect">
            <a:avLst/>
          </a:prstGeom>
        </p:spPr>
      </p:pic>
    </p:spTree>
    <p:extLst>
      <p:ext uri="{BB962C8B-B14F-4D97-AF65-F5344CB8AC3E}">
        <p14:creationId xmlns:p14="http://schemas.microsoft.com/office/powerpoint/2010/main" val="278477234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IDU.potx" id="{70B74702-14AF-415A-B253-9342A6933604}" vid="{E7C3C400-F9F7-4AB1-8F61-1CA41E4A340D}"/>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IDU.potx" id="{70B74702-14AF-415A-B253-9342A6933604}" vid="{14FA3E14-DFF9-4148-AEA6-630B6E1FB3E0}"/>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IDU.potx" id="{70B74702-14AF-415A-B253-9342A6933604}" vid="{D25C18F0-FF73-4D3F-8DBB-F5ABDEC46E70}"/>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IDU.potx" id="{70B74702-14AF-415A-B253-9342A6933604}" vid="{36E49B31-B63C-40F6-B3D6-C619A624F7A5}"/>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1131</Words>
  <Application>Microsoft Office PowerPoint</Application>
  <PresentationFormat>Personalizado</PresentationFormat>
  <Paragraphs>161</Paragraphs>
  <Slides>30</Slides>
  <Notes>7</Notes>
  <HiddenSlides>0</HiddenSlides>
  <MMClips>0</MMClips>
  <ScaleCrop>false</ScaleCrop>
  <HeadingPairs>
    <vt:vector size="6" baseType="variant">
      <vt:variant>
        <vt:lpstr>Fuentes usadas</vt:lpstr>
      </vt:variant>
      <vt:variant>
        <vt:i4>4</vt:i4>
      </vt:variant>
      <vt:variant>
        <vt:lpstr>Tema</vt:lpstr>
      </vt:variant>
      <vt:variant>
        <vt:i4>4</vt:i4>
      </vt:variant>
      <vt:variant>
        <vt:lpstr>Títulos de diapositiva</vt:lpstr>
      </vt:variant>
      <vt:variant>
        <vt:i4>30</vt:i4>
      </vt:variant>
    </vt:vector>
  </HeadingPairs>
  <TitlesOfParts>
    <vt:vector size="38" baseType="lpstr">
      <vt:lpstr>Arial</vt:lpstr>
      <vt:lpstr>Calibri</vt:lpstr>
      <vt:lpstr>Calibri Light</vt:lpstr>
      <vt:lpstr>Lucida Grande</vt:lpstr>
      <vt:lpstr>Tema de Office</vt:lpstr>
      <vt:lpstr>Diseño personalizado</vt:lpstr>
      <vt:lpstr>1_Diseño personalizado</vt:lpstr>
      <vt:lpstr>2_Diseño personalizado</vt:lpstr>
      <vt:lpstr> RENDICION DE CUENTAS SECTOR MOVILIDAD 2021  PUENTE ARANDA </vt:lpstr>
      <vt:lpstr>Presentación de PowerPoint</vt:lpstr>
      <vt:lpstr>Estado de la malla vial troncal </vt:lpstr>
      <vt:lpstr>Estado de la malla vial troncal </vt:lpstr>
      <vt:lpstr>Estado de la malla vial arterial </vt:lpstr>
      <vt:lpstr>Estado de la malla vial arterial </vt:lpstr>
      <vt:lpstr>Estado de la malla vial intermedia</vt:lpstr>
      <vt:lpstr>Estado de la malla vial intermedia</vt:lpstr>
      <vt:lpstr>Estado de la malla vial local </vt:lpstr>
      <vt:lpstr>Estado de la malla vial local </vt:lpstr>
      <vt:lpstr>Consolidado malla vial urbana</vt:lpstr>
      <vt:lpstr>Consolidado malla vial urbana</vt:lpstr>
      <vt:lpstr>Presentación de PowerPoint</vt:lpstr>
      <vt:lpstr>Presentación de PowerPoint</vt:lpstr>
      <vt:lpstr>Presentación de PowerPoint</vt:lpstr>
      <vt:lpstr>BALANCE GESTIÓN DIRECCIÓN TÉCNICA DE PROYECTOS 2021 </vt:lpstr>
      <vt:lpstr>Presentación de PowerPoint</vt:lpstr>
      <vt:lpstr>BALANCE GESTIÓN DIRECCIÓN TÉCNICA DE CONSTRUCCIONES 2021 </vt:lpstr>
      <vt:lpstr>Presentación de PowerPoint</vt:lpstr>
      <vt:lpstr>Presentación de PowerPoint</vt:lpstr>
      <vt:lpstr>Presentación de PowerPoint</vt:lpstr>
      <vt:lpstr>Estadísticas extensión de la red de andenes de la localidad de Puente Aranda</vt:lpstr>
      <vt:lpstr>Inventario de puentes peatonales </vt:lpstr>
      <vt:lpstr>Inventario de puentes peatonales sobre vía  </vt:lpstr>
      <vt:lpstr>Inventario de puentes peatonales sobre cuerpo de agua </vt:lpstr>
      <vt:lpstr>Inventario de puentes peatonales sobre vía y cuerpo de agua </vt:lpstr>
      <vt:lpstr>Inventario de puentes vehiculares </vt:lpstr>
      <vt:lpstr>Inventario de puentes vehiculares sobre vía </vt:lpstr>
      <vt:lpstr>Inventario  de puentes en la Localidad de Puente Aranda</vt:lpstr>
      <vt:lpstr>Estadísticas extensión de la red de Ciclorrutas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LOCALIDAD DE ENGATIVÁ  AÑO 2021</dc:title>
  <dc:creator>Tatiana Castaño Naranjo</dc:creator>
  <cp:lastModifiedBy>Yaqueline Mateus Galeano</cp:lastModifiedBy>
  <cp:revision>172</cp:revision>
  <dcterms:modified xsi:type="dcterms:W3CDTF">2022-12-15T15:57:11Z</dcterms:modified>
</cp:coreProperties>
</file>