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0" r:id="rId3"/>
    <p:sldId id="283" r:id="rId4"/>
    <p:sldId id="284" r:id="rId5"/>
    <p:sldId id="285" r:id="rId6"/>
    <p:sldId id="286" r:id="rId7"/>
    <p:sldId id="287" r:id="rId8"/>
    <p:sldId id="288" r:id="rId9"/>
    <p:sldId id="289" r:id="rId10"/>
    <p:sldId id="290" r:id="rId11"/>
    <p:sldId id="291" r:id="rId12"/>
    <p:sldId id="292" r:id="rId13"/>
    <p:sldId id="293" r:id="rId14"/>
    <p:sldId id="282" r:id="rId15"/>
    <p:sldId id="281" r:id="rId1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D000"/>
    <a:srgbClr val="4C531E"/>
    <a:srgbClr val="C8D423"/>
    <a:srgbClr val="879225"/>
    <a:srgbClr val="FFB718"/>
    <a:srgbClr val="E2C200"/>
    <a:srgbClr val="E2B40B"/>
    <a:srgbClr val="E2D200"/>
    <a:srgbClr val="E20202"/>
    <a:srgbClr val="EB02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9" autoAdjust="0"/>
    <p:restoredTop sz="92945" autoAdjust="0"/>
  </p:normalViewPr>
  <p:slideViewPr>
    <p:cSldViewPr snapToGrid="0">
      <p:cViewPr varScale="1">
        <p:scale>
          <a:sx n="64" d="100"/>
          <a:sy n="64" d="100"/>
        </p:scale>
        <p:origin x="764"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89430D-AA30-4BA1-9BBD-1F6E63DE0C70}" type="doc">
      <dgm:prSet loTypeId="urn:microsoft.com/office/officeart/2005/8/layout/process1" loCatId="process" qsTypeId="urn:microsoft.com/office/officeart/2005/8/quickstyle/simple1" qsCatId="simple" csTypeId="urn:microsoft.com/office/officeart/2005/8/colors/accent2_1" csCatId="accent2" phldr="1"/>
      <dgm:spPr/>
      <dgm:t>
        <a:bodyPr/>
        <a:lstStyle/>
        <a:p>
          <a:endParaRPr lang="es-CO"/>
        </a:p>
      </dgm:t>
    </dgm:pt>
    <dgm:pt modelId="{7621410E-67A7-4B6F-B112-7D766A64A7E0}">
      <dgm:prSet phldrT="[Texto]" custT="1"/>
      <dgm:spPr/>
      <dgm:t>
        <a:bodyPr/>
        <a:lstStyle/>
        <a:p>
          <a:pPr algn="ctr"/>
          <a:r>
            <a:rPr lang="es-CO" sz="1400" b="1" dirty="0">
              <a:latin typeface="Century Gothic" panose="020B0502020202020204" pitchFamily="34" charset="0"/>
            </a:rPr>
            <a:t>Propósito: 5 “Construir Bogotá Región con gobierno abierto, transparente y ciudadanía consciente”   </a:t>
          </a:r>
        </a:p>
      </dgm:t>
    </dgm:pt>
    <dgm:pt modelId="{670E99CB-0447-4767-82D9-1FAD28D5E4F8}" type="parTrans" cxnId="{80A8C071-01E3-40B9-B4D2-8B56ECAFB21F}">
      <dgm:prSet/>
      <dgm:spPr/>
      <dgm:t>
        <a:bodyPr/>
        <a:lstStyle/>
        <a:p>
          <a:endParaRPr lang="es-CO" sz="1600" b="1">
            <a:latin typeface="Century Gothic" panose="020B0502020202020204" pitchFamily="34" charset="0"/>
          </a:endParaRPr>
        </a:p>
      </dgm:t>
    </dgm:pt>
    <dgm:pt modelId="{3B888D88-B571-4374-9C8D-CA5A2482E145}" type="sibTrans" cxnId="{80A8C071-01E3-40B9-B4D2-8B56ECAFB21F}">
      <dgm:prSet custT="1"/>
      <dgm:spPr/>
      <dgm:t>
        <a:bodyPr/>
        <a:lstStyle/>
        <a:p>
          <a:endParaRPr lang="es-CO" sz="1600" b="1">
            <a:latin typeface="Century Gothic" panose="020B0502020202020204" pitchFamily="34" charset="0"/>
          </a:endParaRPr>
        </a:p>
      </dgm:t>
    </dgm:pt>
    <dgm:pt modelId="{EC063E3B-5EEC-49ED-B6C6-56C82DAAE300}">
      <dgm:prSet phldrT="[Texto]" custT="1"/>
      <dgm:spPr/>
      <dgm:t>
        <a:bodyPr/>
        <a:lstStyle/>
        <a:p>
          <a:pPr algn="ctr"/>
          <a:r>
            <a:rPr lang="es-ES" sz="1400" b="1" i="0" dirty="0">
              <a:latin typeface="Century Gothic" panose="020B0502020202020204" pitchFamily="34" charset="0"/>
            </a:rPr>
            <a:t>Programa No. 56 Gestión Pública Eficiente </a:t>
          </a:r>
          <a:endParaRPr lang="es-CO" sz="1400" b="1" dirty="0">
            <a:latin typeface="Century Gothic" panose="020B0502020202020204" pitchFamily="34" charset="0"/>
          </a:endParaRPr>
        </a:p>
      </dgm:t>
    </dgm:pt>
    <dgm:pt modelId="{55269AF2-7FC0-4A08-8FB3-861F621562F8}" type="parTrans" cxnId="{B6BFE664-C9DA-45E8-8F5B-AA29A31B8D72}">
      <dgm:prSet/>
      <dgm:spPr/>
      <dgm:t>
        <a:bodyPr/>
        <a:lstStyle/>
        <a:p>
          <a:endParaRPr lang="es-CO" sz="1600" b="1">
            <a:latin typeface="Century Gothic" panose="020B0502020202020204" pitchFamily="34" charset="0"/>
          </a:endParaRPr>
        </a:p>
      </dgm:t>
    </dgm:pt>
    <dgm:pt modelId="{287F27BC-A97D-4093-B838-5B597151310B}" type="sibTrans" cxnId="{B6BFE664-C9DA-45E8-8F5B-AA29A31B8D72}">
      <dgm:prSet custT="1"/>
      <dgm:spPr/>
      <dgm:t>
        <a:bodyPr/>
        <a:lstStyle/>
        <a:p>
          <a:endParaRPr lang="es-CO" sz="1600" b="1">
            <a:latin typeface="Century Gothic" panose="020B0502020202020204" pitchFamily="34" charset="0"/>
          </a:endParaRPr>
        </a:p>
      </dgm:t>
    </dgm:pt>
    <dgm:pt modelId="{DF5855BD-2197-440E-893B-32A512163BCF}" type="pres">
      <dgm:prSet presAssocID="{5189430D-AA30-4BA1-9BBD-1F6E63DE0C70}" presName="Name0" presStyleCnt="0">
        <dgm:presLayoutVars>
          <dgm:dir/>
          <dgm:resizeHandles val="exact"/>
        </dgm:presLayoutVars>
      </dgm:prSet>
      <dgm:spPr/>
      <dgm:t>
        <a:bodyPr/>
        <a:lstStyle/>
        <a:p>
          <a:endParaRPr lang="es-ES"/>
        </a:p>
      </dgm:t>
    </dgm:pt>
    <dgm:pt modelId="{FFA522F7-D443-4164-BEB2-B5D7FDB12588}" type="pres">
      <dgm:prSet presAssocID="{7621410E-67A7-4B6F-B112-7D766A64A7E0}" presName="node" presStyleLbl="node1" presStyleIdx="0" presStyleCnt="2">
        <dgm:presLayoutVars>
          <dgm:bulletEnabled val="1"/>
        </dgm:presLayoutVars>
      </dgm:prSet>
      <dgm:spPr/>
      <dgm:t>
        <a:bodyPr/>
        <a:lstStyle/>
        <a:p>
          <a:endParaRPr lang="es-ES"/>
        </a:p>
      </dgm:t>
    </dgm:pt>
    <dgm:pt modelId="{B161B989-910B-45E3-8A99-FAC54D4685A5}" type="pres">
      <dgm:prSet presAssocID="{3B888D88-B571-4374-9C8D-CA5A2482E145}" presName="sibTrans" presStyleLbl="sibTrans2D1" presStyleIdx="0" presStyleCnt="1"/>
      <dgm:spPr/>
      <dgm:t>
        <a:bodyPr/>
        <a:lstStyle/>
        <a:p>
          <a:endParaRPr lang="es-ES"/>
        </a:p>
      </dgm:t>
    </dgm:pt>
    <dgm:pt modelId="{A2E84645-9751-442B-9E35-03657AFB81F2}" type="pres">
      <dgm:prSet presAssocID="{3B888D88-B571-4374-9C8D-CA5A2482E145}" presName="connectorText" presStyleLbl="sibTrans2D1" presStyleIdx="0" presStyleCnt="1"/>
      <dgm:spPr/>
      <dgm:t>
        <a:bodyPr/>
        <a:lstStyle/>
        <a:p>
          <a:endParaRPr lang="es-ES"/>
        </a:p>
      </dgm:t>
    </dgm:pt>
    <dgm:pt modelId="{935A5B50-E5C5-4074-84B2-7A544A52798B}" type="pres">
      <dgm:prSet presAssocID="{EC063E3B-5EEC-49ED-B6C6-56C82DAAE300}" presName="node" presStyleLbl="node1" presStyleIdx="1" presStyleCnt="2">
        <dgm:presLayoutVars>
          <dgm:bulletEnabled val="1"/>
        </dgm:presLayoutVars>
      </dgm:prSet>
      <dgm:spPr/>
      <dgm:t>
        <a:bodyPr/>
        <a:lstStyle/>
        <a:p>
          <a:endParaRPr lang="es-ES"/>
        </a:p>
      </dgm:t>
    </dgm:pt>
  </dgm:ptLst>
  <dgm:cxnLst>
    <dgm:cxn modelId="{1453FC43-7CDD-4538-B7A3-BE0A14C0BC89}" type="presOf" srcId="{EC063E3B-5EEC-49ED-B6C6-56C82DAAE300}" destId="{935A5B50-E5C5-4074-84B2-7A544A52798B}" srcOrd="0" destOrd="0" presId="urn:microsoft.com/office/officeart/2005/8/layout/process1"/>
    <dgm:cxn modelId="{D985DD57-0F2F-4920-802D-CD4F7682D391}" type="presOf" srcId="{5189430D-AA30-4BA1-9BBD-1F6E63DE0C70}" destId="{DF5855BD-2197-440E-893B-32A512163BCF}" srcOrd="0" destOrd="0" presId="urn:microsoft.com/office/officeart/2005/8/layout/process1"/>
    <dgm:cxn modelId="{9F099FEE-AFF7-436F-BFF9-AE1816F431FD}" type="presOf" srcId="{3B888D88-B571-4374-9C8D-CA5A2482E145}" destId="{A2E84645-9751-442B-9E35-03657AFB81F2}" srcOrd="1" destOrd="0" presId="urn:microsoft.com/office/officeart/2005/8/layout/process1"/>
    <dgm:cxn modelId="{8B16AF89-6D1B-4073-BC24-F5E88548E856}" type="presOf" srcId="{7621410E-67A7-4B6F-B112-7D766A64A7E0}" destId="{FFA522F7-D443-4164-BEB2-B5D7FDB12588}" srcOrd="0" destOrd="0" presId="urn:microsoft.com/office/officeart/2005/8/layout/process1"/>
    <dgm:cxn modelId="{934695F9-8163-4973-9FEA-4CA35FDD54C2}" type="presOf" srcId="{3B888D88-B571-4374-9C8D-CA5A2482E145}" destId="{B161B989-910B-45E3-8A99-FAC54D4685A5}" srcOrd="0" destOrd="0" presId="urn:microsoft.com/office/officeart/2005/8/layout/process1"/>
    <dgm:cxn modelId="{80A8C071-01E3-40B9-B4D2-8B56ECAFB21F}" srcId="{5189430D-AA30-4BA1-9BBD-1F6E63DE0C70}" destId="{7621410E-67A7-4B6F-B112-7D766A64A7E0}" srcOrd="0" destOrd="0" parTransId="{670E99CB-0447-4767-82D9-1FAD28D5E4F8}" sibTransId="{3B888D88-B571-4374-9C8D-CA5A2482E145}"/>
    <dgm:cxn modelId="{B6BFE664-C9DA-45E8-8F5B-AA29A31B8D72}" srcId="{5189430D-AA30-4BA1-9BBD-1F6E63DE0C70}" destId="{EC063E3B-5EEC-49ED-B6C6-56C82DAAE300}" srcOrd="1" destOrd="0" parTransId="{55269AF2-7FC0-4A08-8FB3-861F621562F8}" sibTransId="{287F27BC-A97D-4093-B838-5B597151310B}"/>
    <dgm:cxn modelId="{35F98666-43E5-4A24-8DFA-EECFFFCCAF2B}" type="presParOf" srcId="{DF5855BD-2197-440E-893B-32A512163BCF}" destId="{FFA522F7-D443-4164-BEB2-B5D7FDB12588}" srcOrd="0" destOrd="0" presId="urn:microsoft.com/office/officeart/2005/8/layout/process1"/>
    <dgm:cxn modelId="{F2BBE73A-7773-4735-A762-0663D758039D}" type="presParOf" srcId="{DF5855BD-2197-440E-893B-32A512163BCF}" destId="{B161B989-910B-45E3-8A99-FAC54D4685A5}" srcOrd="1" destOrd="0" presId="urn:microsoft.com/office/officeart/2005/8/layout/process1"/>
    <dgm:cxn modelId="{41696916-619B-4D6A-9100-2D70D7251748}" type="presParOf" srcId="{B161B989-910B-45E3-8A99-FAC54D4685A5}" destId="{A2E84645-9751-442B-9E35-03657AFB81F2}" srcOrd="0" destOrd="0" presId="urn:microsoft.com/office/officeart/2005/8/layout/process1"/>
    <dgm:cxn modelId="{E1F237C5-2B74-4163-8030-8399ADCBCF15}" type="presParOf" srcId="{DF5855BD-2197-440E-893B-32A512163BCF}" destId="{935A5B50-E5C5-4074-84B2-7A544A52798B}" srcOrd="2"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89430D-AA30-4BA1-9BBD-1F6E63DE0C70}"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s-CO"/>
        </a:p>
      </dgm:t>
    </dgm:pt>
    <dgm:pt modelId="{7621410E-67A7-4B6F-B112-7D766A64A7E0}">
      <dgm:prSet phldrT="[Texto]"/>
      <dgm:spPr/>
      <dgm:t>
        <a:bodyPr/>
        <a:lstStyle/>
        <a:p>
          <a:pPr algn="ctr"/>
          <a:r>
            <a:rPr lang="es-ES" dirty="0">
              <a:latin typeface="Century Gothic" panose="020B0502020202020204" pitchFamily="34" charset="0"/>
            </a:rPr>
            <a:t>Análisis</a:t>
          </a:r>
          <a:r>
            <a:rPr lang="es-CO" dirty="0">
              <a:latin typeface="Century Gothic" panose="020B0502020202020204" pitchFamily="34" charset="0"/>
            </a:rPr>
            <a:t> información procesal del D.C. en materia de recuperación del  patrimonio público : Procesos administrativo y penales </a:t>
          </a:r>
          <a:endParaRPr lang="es-CO" dirty="0"/>
        </a:p>
      </dgm:t>
    </dgm:pt>
    <dgm:pt modelId="{670E99CB-0447-4767-82D9-1FAD28D5E4F8}" type="parTrans" cxnId="{80A8C071-01E3-40B9-B4D2-8B56ECAFB21F}">
      <dgm:prSet/>
      <dgm:spPr/>
      <dgm:t>
        <a:bodyPr/>
        <a:lstStyle/>
        <a:p>
          <a:endParaRPr lang="es-CO"/>
        </a:p>
      </dgm:t>
    </dgm:pt>
    <dgm:pt modelId="{3B888D88-B571-4374-9C8D-CA5A2482E145}" type="sibTrans" cxnId="{80A8C071-01E3-40B9-B4D2-8B56ECAFB21F}">
      <dgm:prSet/>
      <dgm:spPr/>
      <dgm:t>
        <a:bodyPr/>
        <a:lstStyle/>
        <a:p>
          <a:endParaRPr lang="es-CO"/>
        </a:p>
      </dgm:t>
    </dgm:pt>
    <dgm:pt modelId="{EC063E3B-5EEC-49ED-B6C6-56C82DAAE300}">
      <dgm:prSet phldrT="[Texto]"/>
      <dgm:spPr/>
      <dgm:t>
        <a:bodyPr/>
        <a:lstStyle/>
        <a:p>
          <a:pPr algn="ctr"/>
          <a:r>
            <a:rPr lang="es-ES" dirty="0">
              <a:latin typeface="Century Gothic" panose="020B0502020202020204" pitchFamily="34" charset="0"/>
            </a:rPr>
            <a:t>Análisis</a:t>
          </a:r>
          <a:r>
            <a:rPr lang="es-CO" dirty="0">
              <a:latin typeface="Century Gothic" panose="020B0502020202020204" pitchFamily="34" charset="0"/>
            </a:rPr>
            <a:t> información procesal del D.C. en materia de recuperación del  patrimonio público : Procesos administrativo y penales </a:t>
          </a:r>
          <a:endParaRPr lang="es-CO" dirty="0"/>
        </a:p>
      </dgm:t>
    </dgm:pt>
    <dgm:pt modelId="{55269AF2-7FC0-4A08-8FB3-861F621562F8}" type="parTrans" cxnId="{B6BFE664-C9DA-45E8-8F5B-AA29A31B8D72}">
      <dgm:prSet/>
      <dgm:spPr/>
      <dgm:t>
        <a:bodyPr/>
        <a:lstStyle/>
        <a:p>
          <a:endParaRPr lang="es-CO"/>
        </a:p>
      </dgm:t>
    </dgm:pt>
    <dgm:pt modelId="{287F27BC-A97D-4093-B838-5B597151310B}" type="sibTrans" cxnId="{B6BFE664-C9DA-45E8-8F5B-AA29A31B8D72}">
      <dgm:prSet/>
      <dgm:spPr/>
      <dgm:t>
        <a:bodyPr/>
        <a:lstStyle/>
        <a:p>
          <a:endParaRPr lang="es-CO"/>
        </a:p>
      </dgm:t>
    </dgm:pt>
    <dgm:pt modelId="{174CE9D0-24BE-425F-BBDB-688D38F143FA}">
      <dgm:prSet phldrT="[Texto]"/>
      <dgm:spPr/>
      <dgm:t>
        <a:bodyPr/>
        <a:lstStyle/>
        <a:p>
          <a:pPr algn="ctr"/>
          <a:r>
            <a:rPr lang="es-CO" dirty="0">
              <a:latin typeface="Century Gothic" panose="020B0502020202020204" pitchFamily="34" charset="0"/>
            </a:rPr>
            <a:t>Diagnóstico incidentes de reparación integral D.C. - Víctima </a:t>
          </a:r>
        </a:p>
        <a:p>
          <a:pPr algn="ctr" rtl="0"/>
          <a:r>
            <a:rPr lang="es-CO" dirty="0">
              <a:latin typeface="Century Gothic" panose="020B0502020202020204" pitchFamily="34" charset="0"/>
            </a:rPr>
            <a:t>Bases conceptuales  para la formulación del Plan Maestro </a:t>
          </a:r>
          <a:endParaRPr lang="es-CO" dirty="0"/>
        </a:p>
      </dgm:t>
    </dgm:pt>
    <dgm:pt modelId="{54FFC4AA-277A-4C4F-A6B7-31F4CD7DE2A1}" type="parTrans" cxnId="{84052206-1BC6-4C2B-BE0E-E43605F62254}">
      <dgm:prSet/>
      <dgm:spPr/>
      <dgm:t>
        <a:bodyPr/>
        <a:lstStyle/>
        <a:p>
          <a:endParaRPr lang="es-CO"/>
        </a:p>
      </dgm:t>
    </dgm:pt>
    <dgm:pt modelId="{0398DE3A-146F-4B92-9A74-CCE659B397D6}" type="sibTrans" cxnId="{84052206-1BC6-4C2B-BE0E-E43605F62254}">
      <dgm:prSet/>
      <dgm:spPr/>
      <dgm:t>
        <a:bodyPr/>
        <a:lstStyle/>
        <a:p>
          <a:endParaRPr lang="es-CO"/>
        </a:p>
      </dgm:t>
    </dgm:pt>
    <dgm:pt modelId="{F48E8171-357F-4AB8-8EF6-A3CF6DEEC4B4}" type="pres">
      <dgm:prSet presAssocID="{5189430D-AA30-4BA1-9BBD-1F6E63DE0C70}" presName="outerComposite" presStyleCnt="0">
        <dgm:presLayoutVars>
          <dgm:chMax val="5"/>
          <dgm:dir/>
          <dgm:resizeHandles val="exact"/>
        </dgm:presLayoutVars>
      </dgm:prSet>
      <dgm:spPr/>
      <dgm:t>
        <a:bodyPr/>
        <a:lstStyle/>
        <a:p>
          <a:endParaRPr lang="es-ES"/>
        </a:p>
      </dgm:t>
    </dgm:pt>
    <dgm:pt modelId="{3CFA5EED-9AF7-46F3-AA35-04D8A1B1FE16}" type="pres">
      <dgm:prSet presAssocID="{5189430D-AA30-4BA1-9BBD-1F6E63DE0C70}" presName="dummyMaxCanvas" presStyleCnt="0">
        <dgm:presLayoutVars/>
      </dgm:prSet>
      <dgm:spPr/>
    </dgm:pt>
    <dgm:pt modelId="{CEBA0AD1-D8C1-40D3-A7CC-DD12326F91F2}" type="pres">
      <dgm:prSet presAssocID="{5189430D-AA30-4BA1-9BBD-1F6E63DE0C70}" presName="ThreeNodes_1" presStyleLbl="node1" presStyleIdx="0" presStyleCnt="3">
        <dgm:presLayoutVars>
          <dgm:bulletEnabled val="1"/>
        </dgm:presLayoutVars>
      </dgm:prSet>
      <dgm:spPr/>
      <dgm:t>
        <a:bodyPr/>
        <a:lstStyle/>
        <a:p>
          <a:endParaRPr lang="es-ES"/>
        </a:p>
      </dgm:t>
    </dgm:pt>
    <dgm:pt modelId="{FFABAD58-8012-4DC1-86EE-F78AA49E9076}" type="pres">
      <dgm:prSet presAssocID="{5189430D-AA30-4BA1-9BBD-1F6E63DE0C70}" presName="ThreeNodes_2" presStyleLbl="node1" presStyleIdx="1" presStyleCnt="3">
        <dgm:presLayoutVars>
          <dgm:bulletEnabled val="1"/>
        </dgm:presLayoutVars>
      </dgm:prSet>
      <dgm:spPr/>
      <dgm:t>
        <a:bodyPr/>
        <a:lstStyle/>
        <a:p>
          <a:endParaRPr lang="es-ES"/>
        </a:p>
      </dgm:t>
    </dgm:pt>
    <dgm:pt modelId="{A7EBC6DE-11BE-4EFB-9367-E2BA66D8423D}" type="pres">
      <dgm:prSet presAssocID="{5189430D-AA30-4BA1-9BBD-1F6E63DE0C70}" presName="ThreeNodes_3" presStyleLbl="node1" presStyleIdx="2" presStyleCnt="3">
        <dgm:presLayoutVars>
          <dgm:bulletEnabled val="1"/>
        </dgm:presLayoutVars>
      </dgm:prSet>
      <dgm:spPr/>
      <dgm:t>
        <a:bodyPr/>
        <a:lstStyle/>
        <a:p>
          <a:endParaRPr lang="es-ES"/>
        </a:p>
      </dgm:t>
    </dgm:pt>
    <dgm:pt modelId="{B2B90FD6-6BC0-4B01-A382-6B80068D25BB}" type="pres">
      <dgm:prSet presAssocID="{5189430D-AA30-4BA1-9BBD-1F6E63DE0C70}" presName="ThreeConn_1-2" presStyleLbl="fgAccFollowNode1" presStyleIdx="0" presStyleCnt="2" custLinFactNeighborX="19347" custLinFactNeighborY="1411">
        <dgm:presLayoutVars>
          <dgm:bulletEnabled val="1"/>
        </dgm:presLayoutVars>
      </dgm:prSet>
      <dgm:spPr/>
      <dgm:t>
        <a:bodyPr/>
        <a:lstStyle/>
        <a:p>
          <a:endParaRPr lang="es-ES"/>
        </a:p>
      </dgm:t>
    </dgm:pt>
    <dgm:pt modelId="{A211DF38-93E5-461A-8F68-4535F566EA99}" type="pres">
      <dgm:prSet presAssocID="{5189430D-AA30-4BA1-9BBD-1F6E63DE0C70}" presName="ThreeConn_2-3" presStyleLbl="fgAccFollowNode1" presStyleIdx="1" presStyleCnt="2">
        <dgm:presLayoutVars>
          <dgm:bulletEnabled val="1"/>
        </dgm:presLayoutVars>
      </dgm:prSet>
      <dgm:spPr/>
      <dgm:t>
        <a:bodyPr/>
        <a:lstStyle/>
        <a:p>
          <a:endParaRPr lang="es-ES"/>
        </a:p>
      </dgm:t>
    </dgm:pt>
    <dgm:pt modelId="{5A8F63E3-9F2E-4B19-9C27-3C235E718417}" type="pres">
      <dgm:prSet presAssocID="{5189430D-AA30-4BA1-9BBD-1F6E63DE0C70}" presName="ThreeNodes_1_text" presStyleLbl="node1" presStyleIdx="2" presStyleCnt="3">
        <dgm:presLayoutVars>
          <dgm:bulletEnabled val="1"/>
        </dgm:presLayoutVars>
      </dgm:prSet>
      <dgm:spPr/>
      <dgm:t>
        <a:bodyPr/>
        <a:lstStyle/>
        <a:p>
          <a:endParaRPr lang="es-ES"/>
        </a:p>
      </dgm:t>
    </dgm:pt>
    <dgm:pt modelId="{62D8CCE4-91BC-4EEC-BE01-F4F0C295C182}" type="pres">
      <dgm:prSet presAssocID="{5189430D-AA30-4BA1-9BBD-1F6E63DE0C70}" presName="ThreeNodes_2_text" presStyleLbl="node1" presStyleIdx="2" presStyleCnt="3">
        <dgm:presLayoutVars>
          <dgm:bulletEnabled val="1"/>
        </dgm:presLayoutVars>
      </dgm:prSet>
      <dgm:spPr/>
      <dgm:t>
        <a:bodyPr/>
        <a:lstStyle/>
        <a:p>
          <a:endParaRPr lang="es-ES"/>
        </a:p>
      </dgm:t>
    </dgm:pt>
    <dgm:pt modelId="{DFC9534A-8145-49CE-80A1-9598A530E4B6}" type="pres">
      <dgm:prSet presAssocID="{5189430D-AA30-4BA1-9BBD-1F6E63DE0C70}" presName="ThreeNodes_3_text" presStyleLbl="node1" presStyleIdx="2" presStyleCnt="3">
        <dgm:presLayoutVars>
          <dgm:bulletEnabled val="1"/>
        </dgm:presLayoutVars>
      </dgm:prSet>
      <dgm:spPr/>
      <dgm:t>
        <a:bodyPr/>
        <a:lstStyle/>
        <a:p>
          <a:endParaRPr lang="es-ES"/>
        </a:p>
      </dgm:t>
    </dgm:pt>
  </dgm:ptLst>
  <dgm:cxnLst>
    <dgm:cxn modelId="{ABA6ED67-F877-4D50-8759-EC802E5D7E07}" type="presOf" srcId="{5189430D-AA30-4BA1-9BBD-1F6E63DE0C70}" destId="{F48E8171-357F-4AB8-8EF6-A3CF6DEEC4B4}" srcOrd="0" destOrd="0" presId="urn:microsoft.com/office/officeart/2005/8/layout/vProcess5"/>
    <dgm:cxn modelId="{555B91B2-9F2D-4287-88C0-469C4DB2A01F}" type="presOf" srcId="{287F27BC-A97D-4093-B838-5B597151310B}" destId="{A211DF38-93E5-461A-8F68-4535F566EA99}" srcOrd="0" destOrd="0" presId="urn:microsoft.com/office/officeart/2005/8/layout/vProcess5"/>
    <dgm:cxn modelId="{3FA8AAE1-31B1-48DC-8430-2483AB6B489A}" type="presOf" srcId="{174CE9D0-24BE-425F-BBDB-688D38F143FA}" destId="{A7EBC6DE-11BE-4EFB-9367-E2BA66D8423D}" srcOrd="0" destOrd="0" presId="urn:microsoft.com/office/officeart/2005/8/layout/vProcess5"/>
    <dgm:cxn modelId="{84052206-1BC6-4C2B-BE0E-E43605F62254}" srcId="{5189430D-AA30-4BA1-9BBD-1F6E63DE0C70}" destId="{174CE9D0-24BE-425F-BBDB-688D38F143FA}" srcOrd="2" destOrd="0" parTransId="{54FFC4AA-277A-4C4F-A6B7-31F4CD7DE2A1}" sibTransId="{0398DE3A-146F-4B92-9A74-CCE659B397D6}"/>
    <dgm:cxn modelId="{80A8C071-01E3-40B9-B4D2-8B56ECAFB21F}" srcId="{5189430D-AA30-4BA1-9BBD-1F6E63DE0C70}" destId="{7621410E-67A7-4B6F-B112-7D766A64A7E0}" srcOrd="0" destOrd="0" parTransId="{670E99CB-0447-4767-82D9-1FAD28D5E4F8}" sibTransId="{3B888D88-B571-4374-9C8D-CA5A2482E145}"/>
    <dgm:cxn modelId="{B6BFE664-C9DA-45E8-8F5B-AA29A31B8D72}" srcId="{5189430D-AA30-4BA1-9BBD-1F6E63DE0C70}" destId="{EC063E3B-5EEC-49ED-B6C6-56C82DAAE300}" srcOrd="1" destOrd="0" parTransId="{55269AF2-7FC0-4A08-8FB3-861F621562F8}" sibTransId="{287F27BC-A97D-4093-B838-5B597151310B}"/>
    <dgm:cxn modelId="{FA4C26A2-FE51-4D95-AC0E-39522A7766B7}" type="presOf" srcId="{EC063E3B-5EEC-49ED-B6C6-56C82DAAE300}" destId="{62D8CCE4-91BC-4EEC-BE01-F4F0C295C182}" srcOrd="1" destOrd="0" presId="urn:microsoft.com/office/officeart/2005/8/layout/vProcess5"/>
    <dgm:cxn modelId="{9E6E6035-1156-4ACA-AEC2-051381D39FB1}" type="presOf" srcId="{3B888D88-B571-4374-9C8D-CA5A2482E145}" destId="{B2B90FD6-6BC0-4B01-A382-6B80068D25BB}" srcOrd="0" destOrd="0" presId="urn:microsoft.com/office/officeart/2005/8/layout/vProcess5"/>
    <dgm:cxn modelId="{6681D5C4-1C9D-4558-A596-F5BB7BBECF18}" type="presOf" srcId="{7621410E-67A7-4B6F-B112-7D766A64A7E0}" destId="{5A8F63E3-9F2E-4B19-9C27-3C235E718417}" srcOrd="1" destOrd="0" presId="urn:microsoft.com/office/officeart/2005/8/layout/vProcess5"/>
    <dgm:cxn modelId="{57231DAE-9CC8-41EA-A8C9-FBEEC2A18F56}" type="presOf" srcId="{7621410E-67A7-4B6F-B112-7D766A64A7E0}" destId="{CEBA0AD1-D8C1-40D3-A7CC-DD12326F91F2}" srcOrd="0" destOrd="0" presId="urn:microsoft.com/office/officeart/2005/8/layout/vProcess5"/>
    <dgm:cxn modelId="{84363653-BFC1-4F40-99D5-A7271F71FE89}" type="presOf" srcId="{EC063E3B-5EEC-49ED-B6C6-56C82DAAE300}" destId="{FFABAD58-8012-4DC1-86EE-F78AA49E9076}" srcOrd="0" destOrd="0" presId="urn:microsoft.com/office/officeart/2005/8/layout/vProcess5"/>
    <dgm:cxn modelId="{716E4277-6436-42F0-A015-64FA3BB6F7F5}" type="presOf" srcId="{174CE9D0-24BE-425F-BBDB-688D38F143FA}" destId="{DFC9534A-8145-49CE-80A1-9598A530E4B6}" srcOrd="1" destOrd="0" presId="urn:microsoft.com/office/officeart/2005/8/layout/vProcess5"/>
    <dgm:cxn modelId="{D180D9D6-CA0E-40CC-B46C-12302B090250}" type="presParOf" srcId="{F48E8171-357F-4AB8-8EF6-A3CF6DEEC4B4}" destId="{3CFA5EED-9AF7-46F3-AA35-04D8A1B1FE16}" srcOrd="0" destOrd="0" presId="urn:microsoft.com/office/officeart/2005/8/layout/vProcess5"/>
    <dgm:cxn modelId="{8B821911-7079-4738-8DD2-A50AD8706307}" type="presParOf" srcId="{F48E8171-357F-4AB8-8EF6-A3CF6DEEC4B4}" destId="{CEBA0AD1-D8C1-40D3-A7CC-DD12326F91F2}" srcOrd="1" destOrd="0" presId="urn:microsoft.com/office/officeart/2005/8/layout/vProcess5"/>
    <dgm:cxn modelId="{F9CEF0F4-5161-4CFE-B35C-F9260656F7CC}" type="presParOf" srcId="{F48E8171-357F-4AB8-8EF6-A3CF6DEEC4B4}" destId="{FFABAD58-8012-4DC1-86EE-F78AA49E9076}" srcOrd="2" destOrd="0" presId="urn:microsoft.com/office/officeart/2005/8/layout/vProcess5"/>
    <dgm:cxn modelId="{FEABDA3C-D561-4474-8BBB-6E45B58112A6}" type="presParOf" srcId="{F48E8171-357F-4AB8-8EF6-A3CF6DEEC4B4}" destId="{A7EBC6DE-11BE-4EFB-9367-E2BA66D8423D}" srcOrd="3" destOrd="0" presId="urn:microsoft.com/office/officeart/2005/8/layout/vProcess5"/>
    <dgm:cxn modelId="{132D0933-2D57-4041-B891-A945D3D55A0B}" type="presParOf" srcId="{F48E8171-357F-4AB8-8EF6-A3CF6DEEC4B4}" destId="{B2B90FD6-6BC0-4B01-A382-6B80068D25BB}" srcOrd="4" destOrd="0" presId="urn:microsoft.com/office/officeart/2005/8/layout/vProcess5"/>
    <dgm:cxn modelId="{A0BE4DC9-B98E-425E-AC94-50484C06E9C9}" type="presParOf" srcId="{F48E8171-357F-4AB8-8EF6-A3CF6DEEC4B4}" destId="{A211DF38-93E5-461A-8F68-4535F566EA99}" srcOrd="5" destOrd="0" presId="urn:microsoft.com/office/officeart/2005/8/layout/vProcess5"/>
    <dgm:cxn modelId="{E2348D7F-5448-4995-8051-2F7256F27A95}" type="presParOf" srcId="{F48E8171-357F-4AB8-8EF6-A3CF6DEEC4B4}" destId="{5A8F63E3-9F2E-4B19-9C27-3C235E718417}" srcOrd="6" destOrd="0" presId="urn:microsoft.com/office/officeart/2005/8/layout/vProcess5"/>
    <dgm:cxn modelId="{8D55516C-E316-48D6-8F42-AA9644B989F2}" type="presParOf" srcId="{F48E8171-357F-4AB8-8EF6-A3CF6DEEC4B4}" destId="{62D8CCE4-91BC-4EEC-BE01-F4F0C295C182}" srcOrd="7" destOrd="0" presId="urn:microsoft.com/office/officeart/2005/8/layout/vProcess5"/>
    <dgm:cxn modelId="{6A3F1B86-790C-41E2-A839-FCAF49208A3A}" type="presParOf" srcId="{F48E8171-357F-4AB8-8EF6-A3CF6DEEC4B4}" destId="{DFC9534A-8145-49CE-80A1-9598A530E4B6}" srcOrd="8" destOrd="0" presId="urn:microsoft.com/office/officeart/2005/8/layout/vProcess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20F4F3-3771-47F4-B63E-8A101495C896}"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CO"/>
        </a:p>
      </dgm:t>
    </dgm:pt>
    <dgm:pt modelId="{553C9697-26BA-4949-B194-E50BD9AD0E6F}">
      <dgm:prSet phldrT="[Texto]" custT="1"/>
      <dgm:spPr/>
      <dgm:t>
        <a:bodyPr/>
        <a:lstStyle/>
        <a:p>
          <a:r>
            <a:rPr lang="es-CO" sz="2000" dirty="0"/>
            <a:t>Función de Inspección, Vigilancia y Control – I.V.C. y Función Disciplinaria</a:t>
          </a:r>
        </a:p>
      </dgm:t>
    </dgm:pt>
    <dgm:pt modelId="{1BDCBC72-D0DD-45D9-BA19-96E4CB6F5FBA}" type="parTrans" cxnId="{ECB1F8B1-87B8-4CF1-A2B8-62BCCE94DD4F}">
      <dgm:prSet/>
      <dgm:spPr/>
      <dgm:t>
        <a:bodyPr/>
        <a:lstStyle/>
        <a:p>
          <a:endParaRPr lang="es-CO"/>
        </a:p>
      </dgm:t>
    </dgm:pt>
    <dgm:pt modelId="{6010FFDA-3E4D-474F-8B43-E1A9387CEAA0}" type="sibTrans" cxnId="{ECB1F8B1-87B8-4CF1-A2B8-62BCCE94DD4F}">
      <dgm:prSet/>
      <dgm:spPr/>
      <dgm:t>
        <a:bodyPr/>
        <a:lstStyle/>
        <a:p>
          <a:endParaRPr lang="es-CO"/>
        </a:p>
      </dgm:t>
    </dgm:pt>
    <dgm:pt modelId="{F24DADD0-0BCF-4E68-A195-B58AE06A0E5C}">
      <dgm:prSet phldrT="[Texto]" custT="1"/>
      <dgm:spPr/>
      <dgm:t>
        <a:bodyPr/>
        <a:lstStyle/>
        <a:p>
          <a:r>
            <a:rPr lang="es-CO" sz="2000" dirty="0"/>
            <a:t>Derecho Policivo</a:t>
          </a:r>
        </a:p>
      </dgm:t>
    </dgm:pt>
    <dgm:pt modelId="{E76843B8-C6C3-4505-9CC2-9C97F2F0C5F5}" type="parTrans" cxnId="{0BD477A4-8B0C-48B9-A992-1E6F400EA757}">
      <dgm:prSet/>
      <dgm:spPr/>
      <dgm:t>
        <a:bodyPr/>
        <a:lstStyle/>
        <a:p>
          <a:endParaRPr lang="es-CO"/>
        </a:p>
      </dgm:t>
    </dgm:pt>
    <dgm:pt modelId="{FB8F71D1-EE09-4BEE-B96E-67EE04FD3305}" type="sibTrans" cxnId="{0BD477A4-8B0C-48B9-A992-1E6F400EA757}">
      <dgm:prSet/>
      <dgm:spPr/>
      <dgm:t>
        <a:bodyPr/>
        <a:lstStyle/>
        <a:p>
          <a:endParaRPr lang="es-CO"/>
        </a:p>
      </dgm:t>
    </dgm:pt>
    <dgm:pt modelId="{E75E1FFA-90D0-4C69-9B51-8EE904359F03}">
      <dgm:prSet phldrT="[Texto]" custT="1"/>
      <dgm:spPr/>
      <dgm:t>
        <a:bodyPr/>
        <a:lstStyle/>
        <a:p>
          <a:r>
            <a:rPr lang="es-CO" sz="2000" dirty="0"/>
            <a:t>Derecho administrativo y defensa judicial</a:t>
          </a:r>
        </a:p>
      </dgm:t>
    </dgm:pt>
    <dgm:pt modelId="{87B748B8-E036-40B4-B814-6754A4091DF0}" type="parTrans" cxnId="{32792EE6-2996-4D20-A8EF-6ECBE0B4F62F}">
      <dgm:prSet/>
      <dgm:spPr/>
      <dgm:t>
        <a:bodyPr/>
        <a:lstStyle/>
        <a:p>
          <a:endParaRPr lang="es-CO"/>
        </a:p>
      </dgm:t>
    </dgm:pt>
    <dgm:pt modelId="{9D2023C3-5A1C-47FE-88CD-C89528BCB069}" type="sibTrans" cxnId="{32792EE6-2996-4D20-A8EF-6ECBE0B4F62F}">
      <dgm:prSet/>
      <dgm:spPr/>
      <dgm:t>
        <a:bodyPr/>
        <a:lstStyle/>
        <a:p>
          <a:endParaRPr lang="es-CO"/>
        </a:p>
      </dgm:t>
    </dgm:pt>
    <dgm:pt modelId="{41C20708-509F-4D90-9AE2-84F4025DCFFD}">
      <dgm:prSet phldrT="[Texto]" custT="1"/>
      <dgm:spPr/>
      <dgm:t>
        <a:bodyPr/>
        <a:lstStyle/>
        <a:p>
          <a:r>
            <a:rPr lang="es-CO" sz="2000" dirty="0"/>
            <a:t>Filosofía del Derecho y Hermenéutica Jurídica</a:t>
          </a:r>
        </a:p>
      </dgm:t>
    </dgm:pt>
    <dgm:pt modelId="{26E503B3-388A-4ACB-B801-39C590A6D09B}" type="parTrans" cxnId="{AC246149-4103-4429-A65B-32E0BB6B89F3}">
      <dgm:prSet/>
      <dgm:spPr/>
      <dgm:t>
        <a:bodyPr/>
        <a:lstStyle/>
        <a:p>
          <a:endParaRPr lang="es-CO"/>
        </a:p>
      </dgm:t>
    </dgm:pt>
    <dgm:pt modelId="{21793B8E-2CFB-4979-B3BF-A0866FB9D3EF}" type="sibTrans" cxnId="{AC246149-4103-4429-A65B-32E0BB6B89F3}">
      <dgm:prSet/>
      <dgm:spPr/>
      <dgm:t>
        <a:bodyPr/>
        <a:lstStyle/>
        <a:p>
          <a:endParaRPr lang="es-CO"/>
        </a:p>
      </dgm:t>
    </dgm:pt>
    <dgm:pt modelId="{54136465-F1B3-4F94-85E3-7A6ECAD42FC7}" type="pres">
      <dgm:prSet presAssocID="{2120F4F3-3771-47F4-B63E-8A101495C896}" presName="linear" presStyleCnt="0">
        <dgm:presLayoutVars>
          <dgm:dir/>
          <dgm:animLvl val="lvl"/>
          <dgm:resizeHandles val="exact"/>
        </dgm:presLayoutVars>
      </dgm:prSet>
      <dgm:spPr/>
      <dgm:t>
        <a:bodyPr/>
        <a:lstStyle/>
        <a:p>
          <a:endParaRPr lang="es-ES"/>
        </a:p>
      </dgm:t>
    </dgm:pt>
    <dgm:pt modelId="{B6FE2E02-100D-44F5-A232-7D02A68CBE1D}" type="pres">
      <dgm:prSet presAssocID="{553C9697-26BA-4949-B194-E50BD9AD0E6F}" presName="parentLin" presStyleCnt="0"/>
      <dgm:spPr/>
    </dgm:pt>
    <dgm:pt modelId="{6C43B1F5-8F24-44BB-A302-9B01FB6C0CB9}" type="pres">
      <dgm:prSet presAssocID="{553C9697-26BA-4949-B194-E50BD9AD0E6F}" presName="parentLeftMargin" presStyleLbl="node1" presStyleIdx="0" presStyleCnt="4"/>
      <dgm:spPr/>
      <dgm:t>
        <a:bodyPr/>
        <a:lstStyle/>
        <a:p>
          <a:endParaRPr lang="es-ES"/>
        </a:p>
      </dgm:t>
    </dgm:pt>
    <dgm:pt modelId="{6BD35466-CEF2-4FA1-94C6-3B4ABE7A032B}" type="pres">
      <dgm:prSet presAssocID="{553C9697-26BA-4949-B194-E50BD9AD0E6F}" presName="parentText" presStyleLbl="node1" presStyleIdx="0" presStyleCnt="4">
        <dgm:presLayoutVars>
          <dgm:chMax val="0"/>
          <dgm:bulletEnabled val="1"/>
        </dgm:presLayoutVars>
      </dgm:prSet>
      <dgm:spPr/>
      <dgm:t>
        <a:bodyPr/>
        <a:lstStyle/>
        <a:p>
          <a:endParaRPr lang="es-ES"/>
        </a:p>
      </dgm:t>
    </dgm:pt>
    <dgm:pt modelId="{75153F11-8F0B-49FD-8753-067573428BA5}" type="pres">
      <dgm:prSet presAssocID="{553C9697-26BA-4949-B194-E50BD9AD0E6F}" presName="negativeSpace" presStyleCnt="0"/>
      <dgm:spPr/>
    </dgm:pt>
    <dgm:pt modelId="{1FCA4320-B831-4918-80AE-20D20FD16B25}" type="pres">
      <dgm:prSet presAssocID="{553C9697-26BA-4949-B194-E50BD9AD0E6F}" presName="childText" presStyleLbl="conFgAcc1" presStyleIdx="0" presStyleCnt="4">
        <dgm:presLayoutVars>
          <dgm:bulletEnabled val="1"/>
        </dgm:presLayoutVars>
      </dgm:prSet>
      <dgm:spPr/>
    </dgm:pt>
    <dgm:pt modelId="{8F64ADEA-73ED-4232-A92A-6A92D8175381}" type="pres">
      <dgm:prSet presAssocID="{6010FFDA-3E4D-474F-8B43-E1A9387CEAA0}" presName="spaceBetweenRectangles" presStyleCnt="0"/>
      <dgm:spPr/>
    </dgm:pt>
    <dgm:pt modelId="{472E4347-2276-4733-B1B4-7EBF98906F7E}" type="pres">
      <dgm:prSet presAssocID="{F24DADD0-0BCF-4E68-A195-B58AE06A0E5C}" presName="parentLin" presStyleCnt="0"/>
      <dgm:spPr/>
    </dgm:pt>
    <dgm:pt modelId="{2F893000-CEFA-4954-8FC8-D5357329FA6E}" type="pres">
      <dgm:prSet presAssocID="{F24DADD0-0BCF-4E68-A195-B58AE06A0E5C}" presName="parentLeftMargin" presStyleLbl="node1" presStyleIdx="0" presStyleCnt="4"/>
      <dgm:spPr/>
      <dgm:t>
        <a:bodyPr/>
        <a:lstStyle/>
        <a:p>
          <a:endParaRPr lang="es-ES"/>
        </a:p>
      </dgm:t>
    </dgm:pt>
    <dgm:pt modelId="{1200F70D-CDFE-4AAF-BDF4-4EF16B401307}" type="pres">
      <dgm:prSet presAssocID="{F24DADD0-0BCF-4E68-A195-B58AE06A0E5C}" presName="parentText" presStyleLbl="node1" presStyleIdx="1" presStyleCnt="4">
        <dgm:presLayoutVars>
          <dgm:chMax val="0"/>
          <dgm:bulletEnabled val="1"/>
        </dgm:presLayoutVars>
      </dgm:prSet>
      <dgm:spPr/>
      <dgm:t>
        <a:bodyPr/>
        <a:lstStyle/>
        <a:p>
          <a:endParaRPr lang="es-ES"/>
        </a:p>
      </dgm:t>
    </dgm:pt>
    <dgm:pt modelId="{36045556-76C2-45AA-8981-CF44EBC97B11}" type="pres">
      <dgm:prSet presAssocID="{F24DADD0-0BCF-4E68-A195-B58AE06A0E5C}" presName="negativeSpace" presStyleCnt="0"/>
      <dgm:spPr/>
    </dgm:pt>
    <dgm:pt modelId="{42264A93-D19A-46DC-86A1-98F63806EF80}" type="pres">
      <dgm:prSet presAssocID="{F24DADD0-0BCF-4E68-A195-B58AE06A0E5C}" presName="childText" presStyleLbl="conFgAcc1" presStyleIdx="1" presStyleCnt="4">
        <dgm:presLayoutVars>
          <dgm:bulletEnabled val="1"/>
        </dgm:presLayoutVars>
      </dgm:prSet>
      <dgm:spPr/>
    </dgm:pt>
    <dgm:pt modelId="{EE0199B3-2F74-4F02-830D-3E5A246AA068}" type="pres">
      <dgm:prSet presAssocID="{FB8F71D1-EE09-4BEE-B96E-67EE04FD3305}" presName="spaceBetweenRectangles" presStyleCnt="0"/>
      <dgm:spPr/>
    </dgm:pt>
    <dgm:pt modelId="{6E267DC0-1F21-4B5C-81B7-E5EE879C4F88}" type="pres">
      <dgm:prSet presAssocID="{E75E1FFA-90D0-4C69-9B51-8EE904359F03}" presName="parentLin" presStyleCnt="0"/>
      <dgm:spPr/>
    </dgm:pt>
    <dgm:pt modelId="{62862D8D-D7F1-4202-B570-5716BA8FD405}" type="pres">
      <dgm:prSet presAssocID="{E75E1FFA-90D0-4C69-9B51-8EE904359F03}" presName="parentLeftMargin" presStyleLbl="node1" presStyleIdx="1" presStyleCnt="4"/>
      <dgm:spPr/>
      <dgm:t>
        <a:bodyPr/>
        <a:lstStyle/>
        <a:p>
          <a:endParaRPr lang="es-ES"/>
        </a:p>
      </dgm:t>
    </dgm:pt>
    <dgm:pt modelId="{6B9AFF87-F759-422C-9738-B4F864EE27A3}" type="pres">
      <dgm:prSet presAssocID="{E75E1FFA-90D0-4C69-9B51-8EE904359F03}" presName="parentText" presStyleLbl="node1" presStyleIdx="2" presStyleCnt="4">
        <dgm:presLayoutVars>
          <dgm:chMax val="0"/>
          <dgm:bulletEnabled val="1"/>
        </dgm:presLayoutVars>
      </dgm:prSet>
      <dgm:spPr/>
      <dgm:t>
        <a:bodyPr/>
        <a:lstStyle/>
        <a:p>
          <a:endParaRPr lang="es-ES"/>
        </a:p>
      </dgm:t>
    </dgm:pt>
    <dgm:pt modelId="{4F79A2E7-06EE-4762-9ADC-D709165385F2}" type="pres">
      <dgm:prSet presAssocID="{E75E1FFA-90D0-4C69-9B51-8EE904359F03}" presName="negativeSpace" presStyleCnt="0"/>
      <dgm:spPr/>
    </dgm:pt>
    <dgm:pt modelId="{D4E83B44-6669-4AE2-8F47-D5C036A75C8D}" type="pres">
      <dgm:prSet presAssocID="{E75E1FFA-90D0-4C69-9B51-8EE904359F03}" presName="childText" presStyleLbl="conFgAcc1" presStyleIdx="2" presStyleCnt="4">
        <dgm:presLayoutVars>
          <dgm:bulletEnabled val="1"/>
        </dgm:presLayoutVars>
      </dgm:prSet>
      <dgm:spPr/>
    </dgm:pt>
    <dgm:pt modelId="{63913768-7420-4E7A-9939-546862043A44}" type="pres">
      <dgm:prSet presAssocID="{9D2023C3-5A1C-47FE-88CD-C89528BCB069}" presName="spaceBetweenRectangles" presStyleCnt="0"/>
      <dgm:spPr/>
    </dgm:pt>
    <dgm:pt modelId="{05C5E946-79AE-49C8-AE53-4BEBAC37B347}" type="pres">
      <dgm:prSet presAssocID="{41C20708-509F-4D90-9AE2-84F4025DCFFD}" presName="parentLin" presStyleCnt="0"/>
      <dgm:spPr/>
    </dgm:pt>
    <dgm:pt modelId="{9B8087C6-8038-4882-B58C-736BC50C2BC3}" type="pres">
      <dgm:prSet presAssocID="{41C20708-509F-4D90-9AE2-84F4025DCFFD}" presName="parentLeftMargin" presStyleLbl="node1" presStyleIdx="2" presStyleCnt="4"/>
      <dgm:spPr/>
      <dgm:t>
        <a:bodyPr/>
        <a:lstStyle/>
        <a:p>
          <a:endParaRPr lang="es-ES"/>
        </a:p>
      </dgm:t>
    </dgm:pt>
    <dgm:pt modelId="{6E73AC2F-B76B-443D-B5E0-40611692E2D7}" type="pres">
      <dgm:prSet presAssocID="{41C20708-509F-4D90-9AE2-84F4025DCFFD}" presName="parentText" presStyleLbl="node1" presStyleIdx="3" presStyleCnt="4">
        <dgm:presLayoutVars>
          <dgm:chMax val="0"/>
          <dgm:bulletEnabled val="1"/>
        </dgm:presLayoutVars>
      </dgm:prSet>
      <dgm:spPr/>
      <dgm:t>
        <a:bodyPr/>
        <a:lstStyle/>
        <a:p>
          <a:endParaRPr lang="es-ES"/>
        </a:p>
      </dgm:t>
    </dgm:pt>
    <dgm:pt modelId="{6E614171-C785-494C-B39D-998BA8454295}" type="pres">
      <dgm:prSet presAssocID="{41C20708-509F-4D90-9AE2-84F4025DCFFD}" presName="negativeSpace" presStyleCnt="0"/>
      <dgm:spPr/>
    </dgm:pt>
    <dgm:pt modelId="{2DE8BBDB-1BC2-4C67-8D88-2E89B51CF17A}" type="pres">
      <dgm:prSet presAssocID="{41C20708-509F-4D90-9AE2-84F4025DCFFD}" presName="childText" presStyleLbl="conFgAcc1" presStyleIdx="3" presStyleCnt="4">
        <dgm:presLayoutVars>
          <dgm:bulletEnabled val="1"/>
        </dgm:presLayoutVars>
      </dgm:prSet>
      <dgm:spPr/>
    </dgm:pt>
  </dgm:ptLst>
  <dgm:cxnLst>
    <dgm:cxn modelId="{FE408B4E-5593-4435-AE33-E31768FF6115}" type="presOf" srcId="{E75E1FFA-90D0-4C69-9B51-8EE904359F03}" destId="{62862D8D-D7F1-4202-B570-5716BA8FD405}" srcOrd="0" destOrd="0" presId="urn:microsoft.com/office/officeart/2005/8/layout/list1"/>
    <dgm:cxn modelId="{8EB0AC05-03C9-44EA-967A-20A5D13F27B4}" type="presOf" srcId="{41C20708-509F-4D90-9AE2-84F4025DCFFD}" destId="{9B8087C6-8038-4882-B58C-736BC50C2BC3}" srcOrd="0" destOrd="0" presId="urn:microsoft.com/office/officeart/2005/8/layout/list1"/>
    <dgm:cxn modelId="{ECB1F8B1-87B8-4CF1-A2B8-62BCCE94DD4F}" srcId="{2120F4F3-3771-47F4-B63E-8A101495C896}" destId="{553C9697-26BA-4949-B194-E50BD9AD0E6F}" srcOrd="0" destOrd="0" parTransId="{1BDCBC72-D0DD-45D9-BA19-96E4CB6F5FBA}" sibTransId="{6010FFDA-3E4D-474F-8B43-E1A9387CEAA0}"/>
    <dgm:cxn modelId="{32792EE6-2996-4D20-A8EF-6ECBE0B4F62F}" srcId="{2120F4F3-3771-47F4-B63E-8A101495C896}" destId="{E75E1FFA-90D0-4C69-9B51-8EE904359F03}" srcOrd="2" destOrd="0" parTransId="{87B748B8-E036-40B4-B814-6754A4091DF0}" sibTransId="{9D2023C3-5A1C-47FE-88CD-C89528BCB069}"/>
    <dgm:cxn modelId="{3F0484D2-BB2A-4485-9285-CD0E6A5C700B}" type="presOf" srcId="{2120F4F3-3771-47F4-B63E-8A101495C896}" destId="{54136465-F1B3-4F94-85E3-7A6ECAD42FC7}" srcOrd="0" destOrd="0" presId="urn:microsoft.com/office/officeart/2005/8/layout/list1"/>
    <dgm:cxn modelId="{59C2781A-8591-48B8-BEC2-6BA9DCAE8F9D}" type="presOf" srcId="{F24DADD0-0BCF-4E68-A195-B58AE06A0E5C}" destId="{2F893000-CEFA-4954-8FC8-D5357329FA6E}" srcOrd="0" destOrd="0" presId="urn:microsoft.com/office/officeart/2005/8/layout/list1"/>
    <dgm:cxn modelId="{AC246149-4103-4429-A65B-32E0BB6B89F3}" srcId="{2120F4F3-3771-47F4-B63E-8A101495C896}" destId="{41C20708-509F-4D90-9AE2-84F4025DCFFD}" srcOrd="3" destOrd="0" parTransId="{26E503B3-388A-4ACB-B801-39C590A6D09B}" sibTransId="{21793B8E-2CFB-4979-B3BF-A0866FB9D3EF}"/>
    <dgm:cxn modelId="{08D3CA78-9988-41FE-B9D5-B3E45EE2E3C4}" type="presOf" srcId="{553C9697-26BA-4949-B194-E50BD9AD0E6F}" destId="{6C43B1F5-8F24-44BB-A302-9B01FB6C0CB9}" srcOrd="0" destOrd="0" presId="urn:microsoft.com/office/officeart/2005/8/layout/list1"/>
    <dgm:cxn modelId="{8E2221F1-BC98-4494-84C2-1AF0CDA4A3B3}" type="presOf" srcId="{41C20708-509F-4D90-9AE2-84F4025DCFFD}" destId="{6E73AC2F-B76B-443D-B5E0-40611692E2D7}" srcOrd="1" destOrd="0" presId="urn:microsoft.com/office/officeart/2005/8/layout/list1"/>
    <dgm:cxn modelId="{96B0FD32-A501-4B8C-B6A5-057E09AE00EE}" type="presOf" srcId="{E75E1FFA-90D0-4C69-9B51-8EE904359F03}" destId="{6B9AFF87-F759-422C-9738-B4F864EE27A3}" srcOrd="1" destOrd="0" presId="urn:microsoft.com/office/officeart/2005/8/layout/list1"/>
    <dgm:cxn modelId="{893309D9-EAFB-40C6-AC06-8353650A113A}" type="presOf" srcId="{F24DADD0-0BCF-4E68-A195-B58AE06A0E5C}" destId="{1200F70D-CDFE-4AAF-BDF4-4EF16B401307}" srcOrd="1" destOrd="0" presId="urn:microsoft.com/office/officeart/2005/8/layout/list1"/>
    <dgm:cxn modelId="{84A8EDFC-07D8-41A8-B2FB-85F27146E0B1}" type="presOf" srcId="{553C9697-26BA-4949-B194-E50BD9AD0E6F}" destId="{6BD35466-CEF2-4FA1-94C6-3B4ABE7A032B}" srcOrd="1" destOrd="0" presId="urn:microsoft.com/office/officeart/2005/8/layout/list1"/>
    <dgm:cxn modelId="{0BD477A4-8B0C-48B9-A992-1E6F400EA757}" srcId="{2120F4F3-3771-47F4-B63E-8A101495C896}" destId="{F24DADD0-0BCF-4E68-A195-B58AE06A0E5C}" srcOrd="1" destOrd="0" parTransId="{E76843B8-C6C3-4505-9CC2-9C97F2F0C5F5}" sibTransId="{FB8F71D1-EE09-4BEE-B96E-67EE04FD3305}"/>
    <dgm:cxn modelId="{40056497-0774-49C9-A975-356652C62F14}" type="presParOf" srcId="{54136465-F1B3-4F94-85E3-7A6ECAD42FC7}" destId="{B6FE2E02-100D-44F5-A232-7D02A68CBE1D}" srcOrd="0" destOrd="0" presId="urn:microsoft.com/office/officeart/2005/8/layout/list1"/>
    <dgm:cxn modelId="{A1A49EF6-432E-4265-B10E-439B06AAF501}" type="presParOf" srcId="{B6FE2E02-100D-44F5-A232-7D02A68CBE1D}" destId="{6C43B1F5-8F24-44BB-A302-9B01FB6C0CB9}" srcOrd="0" destOrd="0" presId="urn:microsoft.com/office/officeart/2005/8/layout/list1"/>
    <dgm:cxn modelId="{B5380BE4-1CA9-4D05-BA76-F29D87BE397E}" type="presParOf" srcId="{B6FE2E02-100D-44F5-A232-7D02A68CBE1D}" destId="{6BD35466-CEF2-4FA1-94C6-3B4ABE7A032B}" srcOrd="1" destOrd="0" presId="urn:microsoft.com/office/officeart/2005/8/layout/list1"/>
    <dgm:cxn modelId="{A6F3F087-D0D2-45F0-8137-2562630495CC}" type="presParOf" srcId="{54136465-F1B3-4F94-85E3-7A6ECAD42FC7}" destId="{75153F11-8F0B-49FD-8753-067573428BA5}" srcOrd="1" destOrd="0" presId="urn:microsoft.com/office/officeart/2005/8/layout/list1"/>
    <dgm:cxn modelId="{44DE8856-1F31-481E-8B2A-8D7FA34759C3}" type="presParOf" srcId="{54136465-F1B3-4F94-85E3-7A6ECAD42FC7}" destId="{1FCA4320-B831-4918-80AE-20D20FD16B25}" srcOrd="2" destOrd="0" presId="urn:microsoft.com/office/officeart/2005/8/layout/list1"/>
    <dgm:cxn modelId="{766AEDE5-4988-411B-8DF6-0C7F3741E23A}" type="presParOf" srcId="{54136465-F1B3-4F94-85E3-7A6ECAD42FC7}" destId="{8F64ADEA-73ED-4232-A92A-6A92D8175381}" srcOrd="3" destOrd="0" presId="urn:microsoft.com/office/officeart/2005/8/layout/list1"/>
    <dgm:cxn modelId="{0D446C53-DBE0-4F64-91FB-1C1401670CF8}" type="presParOf" srcId="{54136465-F1B3-4F94-85E3-7A6ECAD42FC7}" destId="{472E4347-2276-4733-B1B4-7EBF98906F7E}" srcOrd="4" destOrd="0" presId="urn:microsoft.com/office/officeart/2005/8/layout/list1"/>
    <dgm:cxn modelId="{C9B57585-0A8D-4914-B87F-ACD343130EFE}" type="presParOf" srcId="{472E4347-2276-4733-B1B4-7EBF98906F7E}" destId="{2F893000-CEFA-4954-8FC8-D5357329FA6E}" srcOrd="0" destOrd="0" presId="urn:microsoft.com/office/officeart/2005/8/layout/list1"/>
    <dgm:cxn modelId="{2F1D2087-DCD5-44D5-BD2F-B391AC6040DB}" type="presParOf" srcId="{472E4347-2276-4733-B1B4-7EBF98906F7E}" destId="{1200F70D-CDFE-4AAF-BDF4-4EF16B401307}" srcOrd="1" destOrd="0" presId="urn:microsoft.com/office/officeart/2005/8/layout/list1"/>
    <dgm:cxn modelId="{F9FDF301-B093-4E69-A1C8-BF98CA784BDF}" type="presParOf" srcId="{54136465-F1B3-4F94-85E3-7A6ECAD42FC7}" destId="{36045556-76C2-45AA-8981-CF44EBC97B11}" srcOrd="5" destOrd="0" presId="urn:microsoft.com/office/officeart/2005/8/layout/list1"/>
    <dgm:cxn modelId="{27C1C532-F390-4F72-A52E-64BCE961AA8D}" type="presParOf" srcId="{54136465-F1B3-4F94-85E3-7A6ECAD42FC7}" destId="{42264A93-D19A-46DC-86A1-98F63806EF80}" srcOrd="6" destOrd="0" presId="urn:microsoft.com/office/officeart/2005/8/layout/list1"/>
    <dgm:cxn modelId="{6B4C14E1-2DD6-423C-8E26-3FECDDA7FD7E}" type="presParOf" srcId="{54136465-F1B3-4F94-85E3-7A6ECAD42FC7}" destId="{EE0199B3-2F74-4F02-830D-3E5A246AA068}" srcOrd="7" destOrd="0" presId="urn:microsoft.com/office/officeart/2005/8/layout/list1"/>
    <dgm:cxn modelId="{DB82CD23-A16F-4E5E-87EF-8682AFE665FB}" type="presParOf" srcId="{54136465-F1B3-4F94-85E3-7A6ECAD42FC7}" destId="{6E267DC0-1F21-4B5C-81B7-E5EE879C4F88}" srcOrd="8" destOrd="0" presId="urn:microsoft.com/office/officeart/2005/8/layout/list1"/>
    <dgm:cxn modelId="{AE937CCD-FBA8-4565-B481-61E4FC329794}" type="presParOf" srcId="{6E267DC0-1F21-4B5C-81B7-E5EE879C4F88}" destId="{62862D8D-D7F1-4202-B570-5716BA8FD405}" srcOrd="0" destOrd="0" presId="urn:microsoft.com/office/officeart/2005/8/layout/list1"/>
    <dgm:cxn modelId="{A63A933C-6C3B-4643-8B70-FC51B51B1642}" type="presParOf" srcId="{6E267DC0-1F21-4B5C-81B7-E5EE879C4F88}" destId="{6B9AFF87-F759-422C-9738-B4F864EE27A3}" srcOrd="1" destOrd="0" presId="urn:microsoft.com/office/officeart/2005/8/layout/list1"/>
    <dgm:cxn modelId="{7D28C1D3-C18C-428F-A70B-DC0D9359D40B}" type="presParOf" srcId="{54136465-F1B3-4F94-85E3-7A6ECAD42FC7}" destId="{4F79A2E7-06EE-4762-9ADC-D709165385F2}" srcOrd="9" destOrd="0" presId="urn:microsoft.com/office/officeart/2005/8/layout/list1"/>
    <dgm:cxn modelId="{CE847BF1-8B38-4FF4-BD66-03877C2CFB68}" type="presParOf" srcId="{54136465-F1B3-4F94-85E3-7A6ECAD42FC7}" destId="{D4E83B44-6669-4AE2-8F47-D5C036A75C8D}" srcOrd="10" destOrd="0" presId="urn:microsoft.com/office/officeart/2005/8/layout/list1"/>
    <dgm:cxn modelId="{7CE4DC20-330E-463E-9B57-8E932810BB21}" type="presParOf" srcId="{54136465-F1B3-4F94-85E3-7A6ECAD42FC7}" destId="{63913768-7420-4E7A-9939-546862043A44}" srcOrd="11" destOrd="0" presId="urn:microsoft.com/office/officeart/2005/8/layout/list1"/>
    <dgm:cxn modelId="{F41C1BB5-BD6E-4984-85BC-8F66DAD52E3F}" type="presParOf" srcId="{54136465-F1B3-4F94-85E3-7A6ECAD42FC7}" destId="{05C5E946-79AE-49C8-AE53-4BEBAC37B347}" srcOrd="12" destOrd="0" presId="urn:microsoft.com/office/officeart/2005/8/layout/list1"/>
    <dgm:cxn modelId="{A048F78A-0CD7-4D24-B7DA-D87D039A48CD}" type="presParOf" srcId="{05C5E946-79AE-49C8-AE53-4BEBAC37B347}" destId="{9B8087C6-8038-4882-B58C-736BC50C2BC3}" srcOrd="0" destOrd="0" presId="urn:microsoft.com/office/officeart/2005/8/layout/list1"/>
    <dgm:cxn modelId="{ADDAE665-9B7C-4534-8EF8-52A9C70BE3CA}" type="presParOf" srcId="{05C5E946-79AE-49C8-AE53-4BEBAC37B347}" destId="{6E73AC2F-B76B-443D-B5E0-40611692E2D7}" srcOrd="1" destOrd="0" presId="urn:microsoft.com/office/officeart/2005/8/layout/list1"/>
    <dgm:cxn modelId="{6F53ACD8-0614-4A59-AB85-74097655C51F}" type="presParOf" srcId="{54136465-F1B3-4F94-85E3-7A6ECAD42FC7}" destId="{6E614171-C785-494C-B39D-998BA8454295}" srcOrd="13" destOrd="0" presId="urn:microsoft.com/office/officeart/2005/8/layout/list1"/>
    <dgm:cxn modelId="{44F1C6C0-8EF5-48F2-8FD3-4C731FEB5D39}" type="presParOf" srcId="{54136465-F1B3-4F94-85E3-7A6ECAD42FC7}" destId="{2DE8BBDB-1BC2-4C67-8D88-2E89B51CF17A}"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522F7-D443-4164-BEB2-B5D7FDB12588}">
      <dsp:nvSpPr>
        <dsp:cNvPr id="0" name=""/>
        <dsp:cNvSpPr/>
      </dsp:nvSpPr>
      <dsp:spPr>
        <a:xfrm>
          <a:off x="961" y="0"/>
          <a:ext cx="2049739" cy="138499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b="1" kern="1200" dirty="0">
              <a:latin typeface="Century Gothic" panose="020B0502020202020204" pitchFamily="34" charset="0"/>
            </a:rPr>
            <a:t>Propósito: 5 “Construir Bogotá Región con gobierno abierto, transparente y ciudadanía consciente”   </a:t>
          </a:r>
        </a:p>
      </dsp:txBody>
      <dsp:txXfrm>
        <a:off x="41526" y="40565"/>
        <a:ext cx="1968609" cy="1303866"/>
      </dsp:txXfrm>
    </dsp:sp>
    <dsp:sp modelId="{B161B989-910B-45E3-8A99-FAC54D4685A5}">
      <dsp:nvSpPr>
        <dsp:cNvPr id="0" name=""/>
        <dsp:cNvSpPr/>
      </dsp:nvSpPr>
      <dsp:spPr>
        <a:xfrm>
          <a:off x="2255675" y="438330"/>
          <a:ext cx="434544" cy="50833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CO" sz="1600" b="1" kern="1200">
            <a:latin typeface="Century Gothic" panose="020B0502020202020204" pitchFamily="34" charset="0"/>
          </a:endParaRPr>
        </a:p>
      </dsp:txBody>
      <dsp:txXfrm>
        <a:off x="2255675" y="539997"/>
        <a:ext cx="304181" cy="305001"/>
      </dsp:txXfrm>
    </dsp:sp>
    <dsp:sp modelId="{935A5B50-E5C5-4074-84B2-7A544A52798B}">
      <dsp:nvSpPr>
        <dsp:cNvPr id="0" name=""/>
        <dsp:cNvSpPr/>
      </dsp:nvSpPr>
      <dsp:spPr>
        <a:xfrm>
          <a:off x="2870596" y="0"/>
          <a:ext cx="2049739" cy="138499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i="0" kern="1200" dirty="0">
              <a:latin typeface="Century Gothic" panose="020B0502020202020204" pitchFamily="34" charset="0"/>
            </a:rPr>
            <a:t>Programa No. 56 Gestión Pública Eficiente </a:t>
          </a:r>
          <a:endParaRPr lang="es-CO" sz="1400" b="1" kern="1200" dirty="0">
            <a:latin typeface="Century Gothic" panose="020B0502020202020204" pitchFamily="34" charset="0"/>
          </a:endParaRPr>
        </a:p>
      </dsp:txBody>
      <dsp:txXfrm>
        <a:off x="2911161" y="40565"/>
        <a:ext cx="1968609" cy="13038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A0AD1-D8C1-40D3-A7CC-DD12326F91F2}">
      <dsp:nvSpPr>
        <dsp:cNvPr id="0" name=""/>
        <dsp:cNvSpPr/>
      </dsp:nvSpPr>
      <dsp:spPr>
        <a:xfrm>
          <a:off x="0" y="0"/>
          <a:ext cx="3998843" cy="91142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a:latin typeface="Century Gothic" panose="020B0502020202020204" pitchFamily="34" charset="0"/>
            </a:rPr>
            <a:t>Análisis</a:t>
          </a:r>
          <a:r>
            <a:rPr lang="es-CO" sz="1200" kern="1200" dirty="0">
              <a:latin typeface="Century Gothic" panose="020B0502020202020204" pitchFamily="34" charset="0"/>
            </a:rPr>
            <a:t> información procesal del D.C. en materia de recuperación del  patrimonio público : Procesos administrativo y penales </a:t>
          </a:r>
          <a:endParaRPr lang="es-CO" sz="1200" kern="1200" dirty="0"/>
        </a:p>
      </dsp:txBody>
      <dsp:txXfrm>
        <a:off x="26695" y="26695"/>
        <a:ext cx="3015339" cy="858039"/>
      </dsp:txXfrm>
    </dsp:sp>
    <dsp:sp modelId="{FFABAD58-8012-4DC1-86EE-F78AA49E9076}">
      <dsp:nvSpPr>
        <dsp:cNvPr id="0" name=""/>
        <dsp:cNvSpPr/>
      </dsp:nvSpPr>
      <dsp:spPr>
        <a:xfrm>
          <a:off x="352839" y="1063334"/>
          <a:ext cx="3998843" cy="911429"/>
        </a:xfrm>
        <a:prstGeom prst="roundRect">
          <a:avLst>
            <a:gd name="adj" fmla="val 1000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a:latin typeface="Century Gothic" panose="020B0502020202020204" pitchFamily="34" charset="0"/>
            </a:rPr>
            <a:t>Análisis</a:t>
          </a:r>
          <a:r>
            <a:rPr lang="es-CO" sz="1200" kern="1200" dirty="0">
              <a:latin typeface="Century Gothic" panose="020B0502020202020204" pitchFamily="34" charset="0"/>
            </a:rPr>
            <a:t> información procesal del D.C. en materia de recuperación del  patrimonio público : Procesos administrativo y penales </a:t>
          </a:r>
          <a:endParaRPr lang="es-CO" sz="1200" kern="1200" dirty="0"/>
        </a:p>
      </dsp:txBody>
      <dsp:txXfrm>
        <a:off x="379534" y="1090029"/>
        <a:ext cx="3000185" cy="858039"/>
      </dsp:txXfrm>
    </dsp:sp>
    <dsp:sp modelId="{A7EBC6DE-11BE-4EFB-9367-E2BA66D8423D}">
      <dsp:nvSpPr>
        <dsp:cNvPr id="0" name=""/>
        <dsp:cNvSpPr/>
      </dsp:nvSpPr>
      <dsp:spPr>
        <a:xfrm>
          <a:off x="705678" y="2126669"/>
          <a:ext cx="3998843" cy="911429"/>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kern="1200" dirty="0">
              <a:latin typeface="Century Gothic" panose="020B0502020202020204" pitchFamily="34" charset="0"/>
            </a:rPr>
            <a:t>Diagnóstico incidentes de reparación integral D.C. - Víctima </a:t>
          </a:r>
        </a:p>
        <a:p>
          <a:pPr lvl="0" algn="ctr" defTabSz="533400" rtl="0">
            <a:lnSpc>
              <a:spcPct val="90000"/>
            </a:lnSpc>
            <a:spcBef>
              <a:spcPct val="0"/>
            </a:spcBef>
            <a:spcAft>
              <a:spcPct val="35000"/>
            </a:spcAft>
          </a:pPr>
          <a:r>
            <a:rPr lang="es-CO" sz="1200" kern="1200" dirty="0">
              <a:latin typeface="Century Gothic" panose="020B0502020202020204" pitchFamily="34" charset="0"/>
            </a:rPr>
            <a:t>Bases conceptuales  para la formulación del Plan Maestro </a:t>
          </a:r>
          <a:endParaRPr lang="es-CO" sz="1200" kern="1200" dirty="0"/>
        </a:p>
      </dsp:txBody>
      <dsp:txXfrm>
        <a:off x="732373" y="2153364"/>
        <a:ext cx="3000185" cy="858039"/>
      </dsp:txXfrm>
    </dsp:sp>
    <dsp:sp modelId="{B2B90FD6-6BC0-4B01-A382-6B80068D25BB}">
      <dsp:nvSpPr>
        <dsp:cNvPr id="0" name=""/>
        <dsp:cNvSpPr/>
      </dsp:nvSpPr>
      <dsp:spPr>
        <a:xfrm>
          <a:off x="3521031" y="699526"/>
          <a:ext cx="592429" cy="592429"/>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s-CO" sz="2700" kern="1200"/>
        </a:p>
      </dsp:txBody>
      <dsp:txXfrm>
        <a:off x="3654328" y="699526"/>
        <a:ext cx="325835" cy="445803"/>
      </dsp:txXfrm>
    </dsp:sp>
    <dsp:sp modelId="{A211DF38-93E5-461A-8F68-4535F566EA99}">
      <dsp:nvSpPr>
        <dsp:cNvPr id="0" name=""/>
        <dsp:cNvSpPr/>
      </dsp:nvSpPr>
      <dsp:spPr>
        <a:xfrm>
          <a:off x="3759253" y="1748425"/>
          <a:ext cx="592429" cy="592429"/>
        </a:xfrm>
        <a:prstGeom prst="downArrow">
          <a:avLst>
            <a:gd name="adj1" fmla="val 55000"/>
            <a:gd name="adj2" fmla="val 45000"/>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s-CO" sz="2700" kern="1200"/>
        </a:p>
      </dsp:txBody>
      <dsp:txXfrm>
        <a:off x="3892550" y="1748425"/>
        <a:ext cx="325835" cy="4458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A4320-B831-4918-80AE-20D20FD16B25}">
      <dsp:nvSpPr>
        <dsp:cNvPr id="0" name=""/>
        <dsp:cNvSpPr/>
      </dsp:nvSpPr>
      <dsp:spPr>
        <a:xfrm>
          <a:off x="0" y="381986"/>
          <a:ext cx="9684026" cy="604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D35466-CEF2-4FA1-94C6-3B4ABE7A032B}">
      <dsp:nvSpPr>
        <dsp:cNvPr id="0" name=""/>
        <dsp:cNvSpPr/>
      </dsp:nvSpPr>
      <dsp:spPr>
        <a:xfrm>
          <a:off x="484201" y="27746"/>
          <a:ext cx="6778818" cy="7084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223" tIns="0" rIns="256223" bIns="0" numCol="1" spcCol="1270" anchor="ctr" anchorCtr="0">
          <a:noAutofit/>
        </a:bodyPr>
        <a:lstStyle/>
        <a:p>
          <a:pPr lvl="0" algn="l" defTabSz="889000">
            <a:lnSpc>
              <a:spcPct val="90000"/>
            </a:lnSpc>
            <a:spcBef>
              <a:spcPct val="0"/>
            </a:spcBef>
            <a:spcAft>
              <a:spcPct val="35000"/>
            </a:spcAft>
          </a:pPr>
          <a:r>
            <a:rPr lang="es-CO" sz="2000" kern="1200" dirty="0"/>
            <a:t>Función de Inspección, Vigilancia y Control – I.V.C. y Función Disciplinaria</a:t>
          </a:r>
        </a:p>
      </dsp:txBody>
      <dsp:txXfrm>
        <a:off x="518786" y="62331"/>
        <a:ext cx="6709648" cy="639310"/>
      </dsp:txXfrm>
    </dsp:sp>
    <dsp:sp modelId="{42264A93-D19A-46DC-86A1-98F63806EF80}">
      <dsp:nvSpPr>
        <dsp:cNvPr id="0" name=""/>
        <dsp:cNvSpPr/>
      </dsp:nvSpPr>
      <dsp:spPr>
        <a:xfrm>
          <a:off x="0" y="1470626"/>
          <a:ext cx="9684026" cy="604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00F70D-CDFE-4AAF-BDF4-4EF16B401307}">
      <dsp:nvSpPr>
        <dsp:cNvPr id="0" name=""/>
        <dsp:cNvSpPr/>
      </dsp:nvSpPr>
      <dsp:spPr>
        <a:xfrm>
          <a:off x="484201" y="1116386"/>
          <a:ext cx="6778818" cy="7084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223" tIns="0" rIns="256223" bIns="0" numCol="1" spcCol="1270" anchor="ctr" anchorCtr="0">
          <a:noAutofit/>
        </a:bodyPr>
        <a:lstStyle/>
        <a:p>
          <a:pPr lvl="0" algn="l" defTabSz="889000">
            <a:lnSpc>
              <a:spcPct val="90000"/>
            </a:lnSpc>
            <a:spcBef>
              <a:spcPct val="0"/>
            </a:spcBef>
            <a:spcAft>
              <a:spcPct val="35000"/>
            </a:spcAft>
          </a:pPr>
          <a:r>
            <a:rPr lang="es-CO" sz="2000" kern="1200" dirty="0"/>
            <a:t>Derecho Policivo</a:t>
          </a:r>
        </a:p>
      </dsp:txBody>
      <dsp:txXfrm>
        <a:off x="518786" y="1150971"/>
        <a:ext cx="6709648" cy="639310"/>
      </dsp:txXfrm>
    </dsp:sp>
    <dsp:sp modelId="{D4E83B44-6669-4AE2-8F47-D5C036A75C8D}">
      <dsp:nvSpPr>
        <dsp:cNvPr id="0" name=""/>
        <dsp:cNvSpPr/>
      </dsp:nvSpPr>
      <dsp:spPr>
        <a:xfrm>
          <a:off x="0" y="2559266"/>
          <a:ext cx="9684026" cy="6048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9AFF87-F759-422C-9738-B4F864EE27A3}">
      <dsp:nvSpPr>
        <dsp:cNvPr id="0" name=""/>
        <dsp:cNvSpPr/>
      </dsp:nvSpPr>
      <dsp:spPr>
        <a:xfrm>
          <a:off x="484201" y="2205026"/>
          <a:ext cx="6778818" cy="7084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223" tIns="0" rIns="256223" bIns="0" numCol="1" spcCol="1270" anchor="ctr" anchorCtr="0">
          <a:noAutofit/>
        </a:bodyPr>
        <a:lstStyle/>
        <a:p>
          <a:pPr lvl="0" algn="l" defTabSz="889000">
            <a:lnSpc>
              <a:spcPct val="90000"/>
            </a:lnSpc>
            <a:spcBef>
              <a:spcPct val="0"/>
            </a:spcBef>
            <a:spcAft>
              <a:spcPct val="35000"/>
            </a:spcAft>
          </a:pPr>
          <a:r>
            <a:rPr lang="es-CO" sz="2000" kern="1200" dirty="0"/>
            <a:t>Derecho administrativo y defensa judicial</a:t>
          </a:r>
        </a:p>
      </dsp:txBody>
      <dsp:txXfrm>
        <a:off x="518786" y="2239611"/>
        <a:ext cx="6709648" cy="639310"/>
      </dsp:txXfrm>
    </dsp:sp>
    <dsp:sp modelId="{2DE8BBDB-1BC2-4C67-8D88-2E89B51CF17A}">
      <dsp:nvSpPr>
        <dsp:cNvPr id="0" name=""/>
        <dsp:cNvSpPr/>
      </dsp:nvSpPr>
      <dsp:spPr>
        <a:xfrm>
          <a:off x="0" y="3647906"/>
          <a:ext cx="9684026" cy="604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73AC2F-B76B-443D-B5E0-40611692E2D7}">
      <dsp:nvSpPr>
        <dsp:cNvPr id="0" name=""/>
        <dsp:cNvSpPr/>
      </dsp:nvSpPr>
      <dsp:spPr>
        <a:xfrm>
          <a:off x="484201" y="3293666"/>
          <a:ext cx="6778818" cy="7084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223" tIns="0" rIns="256223" bIns="0" numCol="1" spcCol="1270" anchor="ctr" anchorCtr="0">
          <a:noAutofit/>
        </a:bodyPr>
        <a:lstStyle/>
        <a:p>
          <a:pPr lvl="0" algn="l" defTabSz="889000">
            <a:lnSpc>
              <a:spcPct val="90000"/>
            </a:lnSpc>
            <a:spcBef>
              <a:spcPct val="0"/>
            </a:spcBef>
            <a:spcAft>
              <a:spcPct val="35000"/>
            </a:spcAft>
          </a:pPr>
          <a:r>
            <a:rPr lang="es-CO" sz="2000" kern="1200" dirty="0"/>
            <a:t>Filosofía del Derecho y Hermenéutica Jurídica</a:t>
          </a:r>
        </a:p>
      </dsp:txBody>
      <dsp:txXfrm>
        <a:off x="518786" y="3328251"/>
        <a:ext cx="6709648" cy="63931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8BDC91-34EA-4355-ABF4-893A2D297A89}" type="datetimeFigureOut">
              <a:rPr lang="es-CO" smtClean="0"/>
              <a:t>13/10/2020</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F351AC-B31A-4CAA-8FAF-33138B52417D}" type="slidenum">
              <a:rPr lang="es-CO" smtClean="0"/>
              <a:t>‹Nº›</a:t>
            </a:fld>
            <a:endParaRPr lang="es-CO"/>
          </a:p>
        </p:txBody>
      </p:sp>
    </p:spTree>
    <p:extLst>
      <p:ext uri="{BB962C8B-B14F-4D97-AF65-F5344CB8AC3E}">
        <p14:creationId xmlns:p14="http://schemas.microsoft.com/office/powerpoint/2010/main" val="4193398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0F351AC-B31A-4CAA-8FAF-33138B52417D}" type="slidenum">
              <a:rPr lang="es-CO" smtClean="0"/>
              <a:t>15</a:t>
            </a:fld>
            <a:endParaRPr lang="es-CO"/>
          </a:p>
        </p:txBody>
      </p:sp>
    </p:spTree>
    <p:extLst>
      <p:ext uri="{BB962C8B-B14F-4D97-AF65-F5344CB8AC3E}">
        <p14:creationId xmlns:p14="http://schemas.microsoft.com/office/powerpoint/2010/main" val="2634111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O"/>
          </a:p>
        </p:txBody>
      </p:sp>
      <p:sp>
        <p:nvSpPr>
          <p:cNvPr id="4" name="Marcador de fecha 3"/>
          <p:cNvSpPr>
            <a:spLocks noGrp="1"/>
          </p:cNvSpPr>
          <p:nvPr>
            <p:ph type="dt" sz="half" idx="10"/>
          </p:nvPr>
        </p:nvSpPr>
        <p:spPr/>
        <p:txBody>
          <a:bodyPr/>
          <a:lstStyle/>
          <a:p>
            <a:fld id="{D4479BA9-44D2-40C5-8099-27842EE4CB2A}" type="datetimeFigureOut">
              <a:rPr lang="es-CO" smtClean="0"/>
              <a:t>13/10/2020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BF1021A-0689-49A7-A3E2-CC71E7134BFA}" type="slidenum">
              <a:rPr lang="es-CO" smtClean="0"/>
              <a:t>‹Nº›</a:t>
            </a:fld>
            <a:endParaRPr lang="es-CO"/>
          </a:p>
        </p:txBody>
      </p:sp>
    </p:spTree>
    <p:extLst>
      <p:ext uri="{BB962C8B-B14F-4D97-AF65-F5344CB8AC3E}">
        <p14:creationId xmlns:p14="http://schemas.microsoft.com/office/powerpoint/2010/main" val="4186591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D4479BA9-44D2-40C5-8099-27842EE4CB2A}" type="datetimeFigureOut">
              <a:rPr lang="es-CO" smtClean="0"/>
              <a:t>13/10/2020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BF1021A-0689-49A7-A3E2-CC71E7134BFA}" type="slidenum">
              <a:rPr lang="es-CO" smtClean="0"/>
              <a:t>‹Nº›</a:t>
            </a:fld>
            <a:endParaRPr lang="es-CO"/>
          </a:p>
        </p:txBody>
      </p:sp>
    </p:spTree>
    <p:extLst>
      <p:ext uri="{BB962C8B-B14F-4D97-AF65-F5344CB8AC3E}">
        <p14:creationId xmlns:p14="http://schemas.microsoft.com/office/powerpoint/2010/main" val="1881751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D4479BA9-44D2-40C5-8099-27842EE4CB2A}" type="datetimeFigureOut">
              <a:rPr lang="es-CO" smtClean="0"/>
              <a:t>13/10/2020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BF1021A-0689-49A7-A3E2-CC71E7134BFA}" type="slidenum">
              <a:rPr lang="es-CO" smtClean="0"/>
              <a:t>‹Nº›</a:t>
            </a:fld>
            <a:endParaRPr lang="es-CO"/>
          </a:p>
        </p:txBody>
      </p:sp>
    </p:spTree>
    <p:extLst>
      <p:ext uri="{BB962C8B-B14F-4D97-AF65-F5344CB8AC3E}">
        <p14:creationId xmlns:p14="http://schemas.microsoft.com/office/powerpoint/2010/main" val="2136270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D4479BA9-44D2-40C5-8099-27842EE4CB2A}" type="datetimeFigureOut">
              <a:rPr lang="es-CO" smtClean="0"/>
              <a:t>13/10/2020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BF1021A-0689-49A7-A3E2-CC71E7134BFA}" type="slidenum">
              <a:rPr lang="es-CO" smtClean="0"/>
              <a:t>‹Nº›</a:t>
            </a:fld>
            <a:endParaRPr lang="es-CO"/>
          </a:p>
        </p:txBody>
      </p:sp>
    </p:spTree>
    <p:extLst>
      <p:ext uri="{BB962C8B-B14F-4D97-AF65-F5344CB8AC3E}">
        <p14:creationId xmlns:p14="http://schemas.microsoft.com/office/powerpoint/2010/main" val="1982071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D4479BA9-44D2-40C5-8099-27842EE4CB2A}" type="datetimeFigureOut">
              <a:rPr lang="es-CO" smtClean="0"/>
              <a:t>13/10/2020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BF1021A-0689-49A7-A3E2-CC71E7134BFA}" type="slidenum">
              <a:rPr lang="es-CO" smtClean="0"/>
              <a:t>‹Nº›</a:t>
            </a:fld>
            <a:endParaRPr lang="es-CO"/>
          </a:p>
        </p:txBody>
      </p:sp>
    </p:spTree>
    <p:extLst>
      <p:ext uri="{BB962C8B-B14F-4D97-AF65-F5344CB8AC3E}">
        <p14:creationId xmlns:p14="http://schemas.microsoft.com/office/powerpoint/2010/main" val="567590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D4479BA9-44D2-40C5-8099-27842EE4CB2A}" type="datetimeFigureOut">
              <a:rPr lang="es-CO" smtClean="0"/>
              <a:t>13/10/2020</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2BF1021A-0689-49A7-A3E2-CC71E7134BFA}" type="slidenum">
              <a:rPr lang="es-CO" smtClean="0"/>
              <a:t>‹Nº›</a:t>
            </a:fld>
            <a:endParaRPr lang="es-CO"/>
          </a:p>
        </p:txBody>
      </p:sp>
    </p:spTree>
    <p:extLst>
      <p:ext uri="{BB962C8B-B14F-4D97-AF65-F5344CB8AC3E}">
        <p14:creationId xmlns:p14="http://schemas.microsoft.com/office/powerpoint/2010/main" val="2473847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D4479BA9-44D2-40C5-8099-27842EE4CB2A}" type="datetimeFigureOut">
              <a:rPr lang="es-CO" smtClean="0"/>
              <a:t>13/10/2020</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2BF1021A-0689-49A7-A3E2-CC71E7134BFA}" type="slidenum">
              <a:rPr lang="es-CO" smtClean="0"/>
              <a:t>‹Nº›</a:t>
            </a:fld>
            <a:endParaRPr lang="es-CO"/>
          </a:p>
        </p:txBody>
      </p:sp>
    </p:spTree>
    <p:extLst>
      <p:ext uri="{BB962C8B-B14F-4D97-AF65-F5344CB8AC3E}">
        <p14:creationId xmlns:p14="http://schemas.microsoft.com/office/powerpoint/2010/main" val="1203441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D4479BA9-44D2-40C5-8099-27842EE4CB2A}" type="datetimeFigureOut">
              <a:rPr lang="es-CO" smtClean="0"/>
              <a:t>13/10/2020</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2BF1021A-0689-49A7-A3E2-CC71E7134BFA}" type="slidenum">
              <a:rPr lang="es-CO" smtClean="0"/>
              <a:t>‹Nº›</a:t>
            </a:fld>
            <a:endParaRPr lang="es-CO"/>
          </a:p>
        </p:txBody>
      </p:sp>
    </p:spTree>
    <p:extLst>
      <p:ext uri="{BB962C8B-B14F-4D97-AF65-F5344CB8AC3E}">
        <p14:creationId xmlns:p14="http://schemas.microsoft.com/office/powerpoint/2010/main" val="1178082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4479BA9-44D2-40C5-8099-27842EE4CB2A}" type="datetimeFigureOut">
              <a:rPr lang="es-CO" smtClean="0"/>
              <a:t>13/10/2020</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2BF1021A-0689-49A7-A3E2-CC71E7134BFA}" type="slidenum">
              <a:rPr lang="es-CO" smtClean="0"/>
              <a:t>‹Nº›</a:t>
            </a:fld>
            <a:endParaRPr lang="es-CO"/>
          </a:p>
        </p:txBody>
      </p:sp>
    </p:spTree>
    <p:extLst>
      <p:ext uri="{BB962C8B-B14F-4D97-AF65-F5344CB8AC3E}">
        <p14:creationId xmlns:p14="http://schemas.microsoft.com/office/powerpoint/2010/main" val="1865774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4479BA9-44D2-40C5-8099-27842EE4CB2A}" type="datetimeFigureOut">
              <a:rPr lang="es-CO" smtClean="0"/>
              <a:t>13/10/2020</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2BF1021A-0689-49A7-A3E2-CC71E7134BFA}" type="slidenum">
              <a:rPr lang="es-CO" smtClean="0"/>
              <a:t>‹Nº›</a:t>
            </a:fld>
            <a:endParaRPr lang="es-CO"/>
          </a:p>
        </p:txBody>
      </p:sp>
    </p:spTree>
    <p:extLst>
      <p:ext uri="{BB962C8B-B14F-4D97-AF65-F5344CB8AC3E}">
        <p14:creationId xmlns:p14="http://schemas.microsoft.com/office/powerpoint/2010/main" val="948135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4479BA9-44D2-40C5-8099-27842EE4CB2A}" type="datetimeFigureOut">
              <a:rPr lang="es-CO" smtClean="0"/>
              <a:t>13/10/2020</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2BF1021A-0689-49A7-A3E2-CC71E7134BFA}" type="slidenum">
              <a:rPr lang="es-CO" smtClean="0"/>
              <a:t>‹Nº›</a:t>
            </a:fld>
            <a:endParaRPr lang="es-CO"/>
          </a:p>
        </p:txBody>
      </p:sp>
    </p:spTree>
    <p:extLst>
      <p:ext uri="{BB962C8B-B14F-4D97-AF65-F5344CB8AC3E}">
        <p14:creationId xmlns:p14="http://schemas.microsoft.com/office/powerpoint/2010/main" val="3418678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479BA9-44D2-40C5-8099-27842EE4CB2A}" type="datetimeFigureOut">
              <a:rPr lang="es-CO" smtClean="0"/>
              <a:t>13/10/2020</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F1021A-0689-49A7-A3E2-CC71E7134BFA}" type="slidenum">
              <a:rPr lang="es-CO" smtClean="0"/>
              <a:t>‹Nº›</a:t>
            </a:fld>
            <a:endParaRPr lang="es-CO"/>
          </a:p>
        </p:txBody>
      </p:sp>
    </p:spTree>
    <p:extLst>
      <p:ext uri="{BB962C8B-B14F-4D97-AF65-F5344CB8AC3E}">
        <p14:creationId xmlns:p14="http://schemas.microsoft.com/office/powerpoint/2010/main" val="3413281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Layout" Target="../diagrams/layout2.xml"/><Relationship Id="rId3" Type="http://schemas.openxmlformats.org/officeDocument/2006/relationships/image" Target="../media/image6.png"/><Relationship Id="rId7" Type="http://schemas.openxmlformats.org/officeDocument/2006/relationships/diagramQuickStyle" Target="../diagrams/quickStyle1.xml"/><Relationship Id="rId12" Type="http://schemas.openxmlformats.org/officeDocument/2006/relationships/diagramData" Target="../diagrams/data2.xml"/><Relationship Id="rId2" Type="http://schemas.openxmlformats.org/officeDocument/2006/relationships/image" Target="../media/image5.jpg"/><Relationship Id="rId16" Type="http://schemas.microsoft.com/office/2007/relationships/diagramDrawing" Target="../diagrams/drawing2.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image" Target="../media/image6.svg"/><Relationship Id="rId5" Type="http://schemas.openxmlformats.org/officeDocument/2006/relationships/diagramData" Target="../diagrams/data1.xml"/><Relationship Id="rId15" Type="http://schemas.openxmlformats.org/officeDocument/2006/relationships/diagramColors" Target="../diagrams/colors2.xml"/><Relationship Id="rId10" Type="http://schemas.openxmlformats.org/officeDocument/2006/relationships/image" Target="../media/image7.png"/><Relationship Id="rId4" Type="http://schemas.openxmlformats.org/officeDocument/2006/relationships/image" Target="../media/image4.svg"/><Relationship Id="rId9" Type="http://schemas.microsoft.com/office/2007/relationships/diagramDrawing" Target="../diagrams/drawing1.xml"/><Relationship Id="rId1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5325991-F2B0-9846-8FB0-6C04397817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376" t="34568"/>
          <a:stretch/>
        </p:blipFill>
        <p:spPr>
          <a:xfrm>
            <a:off x="29182" y="2662470"/>
            <a:ext cx="7097949" cy="4487360"/>
          </a:xfrm>
          <a:prstGeom prst="rect">
            <a:avLst/>
          </a:prstGeom>
        </p:spPr>
      </p:pic>
      <p:sp>
        <p:nvSpPr>
          <p:cNvPr id="2" name="Título 1"/>
          <p:cNvSpPr>
            <a:spLocks noGrp="1"/>
          </p:cNvSpPr>
          <p:nvPr>
            <p:ph type="ctrTitle"/>
          </p:nvPr>
        </p:nvSpPr>
        <p:spPr>
          <a:xfrm>
            <a:off x="1528685" y="754796"/>
            <a:ext cx="9144000" cy="1544322"/>
          </a:xfrm>
        </p:spPr>
        <p:txBody>
          <a:bodyPr>
            <a:noAutofit/>
          </a:bodyPr>
          <a:lstStyle/>
          <a:p>
            <a:r>
              <a:rPr lang="es-CO" sz="4800" b="1" dirty="0" smtClean="0">
                <a:solidFill>
                  <a:srgbClr val="4C531E"/>
                </a:solidFill>
                <a:latin typeface="Arial Black" panose="020B0604020202020204" pitchFamily="34" charset="0"/>
                <a:cs typeface="Arial Black" panose="020B0604020202020204" pitchFamily="34" charset="0"/>
              </a:rPr>
              <a:t/>
            </a:r>
            <a:br>
              <a:rPr lang="es-CO" sz="4800" b="1" dirty="0" smtClean="0">
                <a:solidFill>
                  <a:srgbClr val="4C531E"/>
                </a:solidFill>
                <a:latin typeface="Arial Black" panose="020B0604020202020204" pitchFamily="34" charset="0"/>
                <a:cs typeface="Arial Black" panose="020B0604020202020204" pitchFamily="34" charset="0"/>
              </a:rPr>
            </a:br>
            <a:r>
              <a:rPr lang="es-CO" sz="4800" b="1" dirty="0">
                <a:solidFill>
                  <a:srgbClr val="4C531E"/>
                </a:solidFill>
                <a:latin typeface="Arial Black" panose="020B0604020202020204" pitchFamily="34" charset="0"/>
                <a:cs typeface="Arial Black" panose="020B0604020202020204" pitchFamily="34" charset="0"/>
              </a:rPr>
              <a:t/>
            </a:r>
            <a:br>
              <a:rPr lang="es-CO" sz="4800" b="1" dirty="0">
                <a:solidFill>
                  <a:srgbClr val="4C531E"/>
                </a:solidFill>
                <a:latin typeface="Arial Black" panose="020B0604020202020204" pitchFamily="34" charset="0"/>
                <a:cs typeface="Arial Black" panose="020B0604020202020204" pitchFamily="34" charset="0"/>
              </a:rPr>
            </a:br>
            <a:r>
              <a:rPr lang="es-CO" sz="4800" b="1" dirty="0" smtClean="0">
                <a:solidFill>
                  <a:srgbClr val="4C531E"/>
                </a:solidFill>
                <a:latin typeface="Arial Black" panose="020B0604020202020204" pitchFamily="34" charset="0"/>
                <a:cs typeface="Arial Black" panose="020B0604020202020204" pitchFamily="34" charset="0"/>
              </a:rPr>
              <a:t/>
            </a:r>
            <a:br>
              <a:rPr lang="es-CO" sz="4800" b="1" dirty="0" smtClean="0">
                <a:solidFill>
                  <a:srgbClr val="4C531E"/>
                </a:solidFill>
                <a:latin typeface="Arial Black" panose="020B0604020202020204" pitchFamily="34" charset="0"/>
                <a:cs typeface="Arial Black" panose="020B0604020202020204" pitchFamily="34" charset="0"/>
              </a:rPr>
            </a:br>
            <a:r>
              <a:rPr lang="es-CO" sz="4800" b="1" dirty="0" smtClean="0">
                <a:solidFill>
                  <a:srgbClr val="4C531E"/>
                </a:solidFill>
                <a:latin typeface="Arial Black" panose="020B0604020202020204" pitchFamily="34" charset="0"/>
                <a:cs typeface="Arial Black" panose="020B0604020202020204" pitchFamily="34" charset="0"/>
              </a:rPr>
              <a:t>COMITÉ INTERSECTORIAL DE COORDINACIÓN JURÍDICA</a:t>
            </a:r>
            <a:endParaRPr lang="es-CO" sz="4800" b="1" dirty="0">
              <a:solidFill>
                <a:srgbClr val="4C531E"/>
              </a:solidFill>
              <a:latin typeface="Arial Black" panose="020B0604020202020204" pitchFamily="34" charset="0"/>
              <a:cs typeface="Arial Black" panose="020B0604020202020204" pitchFamily="34" charset="0"/>
            </a:endParaRPr>
          </a:p>
        </p:txBody>
      </p:sp>
      <p:sp>
        <p:nvSpPr>
          <p:cNvPr id="9" name="CuadroTexto 8"/>
          <p:cNvSpPr txBox="1"/>
          <p:nvPr/>
        </p:nvSpPr>
        <p:spPr>
          <a:xfrm>
            <a:off x="4944751" y="2078012"/>
            <a:ext cx="2492991" cy="461665"/>
          </a:xfrm>
          <a:prstGeom prst="rect">
            <a:avLst/>
          </a:prstGeom>
          <a:noFill/>
        </p:spPr>
        <p:txBody>
          <a:bodyPr wrap="none" rtlCol="0">
            <a:spAutoFit/>
          </a:bodyPr>
          <a:lstStyle/>
          <a:p>
            <a:pPr algn="ctr"/>
            <a:r>
              <a:rPr lang="es-ES" sz="2400" b="1" dirty="0" smtClean="0">
                <a:solidFill>
                  <a:schemeClr val="tx1">
                    <a:lumMod val="75000"/>
                    <a:lumOff val="25000"/>
                  </a:schemeClr>
                </a:solidFill>
                <a:latin typeface="Arial" panose="020B0604020202020204" pitchFamily="34" charset="0"/>
                <a:cs typeface="Arial" panose="020B0604020202020204" pitchFamily="34" charset="0"/>
              </a:rPr>
              <a:t>IV SESIÓN 2020</a:t>
            </a:r>
            <a:endParaRPr lang="es-ES" sz="24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57E4BB30-270E-EE4D-AE52-960D69EA5621}"/>
              </a:ext>
            </a:extLst>
          </p:cNvPr>
          <p:cNvSpPr/>
          <p:nvPr/>
        </p:nvSpPr>
        <p:spPr>
          <a:xfrm>
            <a:off x="6567623" y="2652743"/>
            <a:ext cx="5295539" cy="4351172"/>
          </a:xfrm>
          <a:prstGeom prst="rect">
            <a:avLst/>
          </a:prstGeom>
          <a:solidFill>
            <a:srgbClr val="879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Recortar rectángulo de una esquina 3">
            <a:extLst>
              <a:ext uri="{FF2B5EF4-FFF2-40B4-BE49-F238E27FC236}">
                <a16:creationId xmlns:a16="http://schemas.microsoft.com/office/drawing/2014/main" id="{346EA250-0C3C-944B-AB77-DFE49921FE4B}"/>
              </a:ext>
            </a:extLst>
          </p:cNvPr>
          <p:cNvSpPr/>
          <p:nvPr/>
        </p:nvSpPr>
        <p:spPr>
          <a:xfrm flipH="1">
            <a:off x="8005862" y="2643015"/>
            <a:ext cx="4260716" cy="4351172"/>
          </a:xfrm>
          <a:custGeom>
            <a:avLst/>
            <a:gdLst>
              <a:gd name="connsiteX0" fmla="*/ 0 w 3446834"/>
              <a:gd name="connsiteY0" fmla="*/ 0 h 4214985"/>
              <a:gd name="connsiteX1" fmla="*/ 1723417 w 3446834"/>
              <a:gd name="connsiteY1" fmla="*/ 0 h 4214985"/>
              <a:gd name="connsiteX2" fmla="*/ 3446834 w 3446834"/>
              <a:gd name="connsiteY2" fmla="*/ 1723417 h 4214985"/>
              <a:gd name="connsiteX3" fmla="*/ 3446834 w 3446834"/>
              <a:gd name="connsiteY3" fmla="*/ 4214985 h 4214985"/>
              <a:gd name="connsiteX4" fmla="*/ 0 w 3446834"/>
              <a:gd name="connsiteY4" fmla="*/ 4214985 h 4214985"/>
              <a:gd name="connsiteX5" fmla="*/ 0 w 3446834"/>
              <a:gd name="connsiteY5" fmla="*/ 0 h 4214985"/>
              <a:gd name="connsiteX0" fmla="*/ 0 w 3446834"/>
              <a:gd name="connsiteY0" fmla="*/ 0 h 4214985"/>
              <a:gd name="connsiteX1" fmla="*/ 770107 w 3446834"/>
              <a:gd name="connsiteY1" fmla="*/ 9728 h 4214985"/>
              <a:gd name="connsiteX2" fmla="*/ 3446834 w 3446834"/>
              <a:gd name="connsiteY2" fmla="*/ 1723417 h 4214985"/>
              <a:gd name="connsiteX3" fmla="*/ 3446834 w 3446834"/>
              <a:gd name="connsiteY3" fmla="*/ 4214985 h 4214985"/>
              <a:gd name="connsiteX4" fmla="*/ 0 w 3446834"/>
              <a:gd name="connsiteY4" fmla="*/ 4214985 h 4214985"/>
              <a:gd name="connsiteX5" fmla="*/ 0 w 3446834"/>
              <a:gd name="connsiteY5" fmla="*/ 0 h 4214985"/>
              <a:gd name="connsiteX0" fmla="*/ 0 w 4049949"/>
              <a:gd name="connsiteY0" fmla="*/ 0 h 4214985"/>
              <a:gd name="connsiteX1" fmla="*/ 770107 w 4049949"/>
              <a:gd name="connsiteY1" fmla="*/ 9728 h 4214985"/>
              <a:gd name="connsiteX2" fmla="*/ 4049949 w 4049949"/>
              <a:gd name="connsiteY2" fmla="*/ 4106693 h 4214985"/>
              <a:gd name="connsiteX3" fmla="*/ 3446834 w 4049949"/>
              <a:gd name="connsiteY3" fmla="*/ 4214985 h 4214985"/>
              <a:gd name="connsiteX4" fmla="*/ 0 w 4049949"/>
              <a:gd name="connsiteY4" fmla="*/ 4214985 h 4214985"/>
              <a:gd name="connsiteX5" fmla="*/ 0 w 4049949"/>
              <a:gd name="connsiteY5" fmla="*/ 0 h 4214985"/>
              <a:gd name="connsiteX0" fmla="*/ 0 w 4156953"/>
              <a:gd name="connsiteY0" fmla="*/ 0 h 4223425"/>
              <a:gd name="connsiteX1" fmla="*/ 770107 w 4156953"/>
              <a:gd name="connsiteY1" fmla="*/ 9728 h 4223425"/>
              <a:gd name="connsiteX2" fmla="*/ 4156953 w 4156953"/>
              <a:gd name="connsiteY2" fmla="*/ 4223425 h 4223425"/>
              <a:gd name="connsiteX3" fmla="*/ 3446834 w 4156953"/>
              <a:gd name="connsiteY3" fmla="*/ 4214985 h 4223425"/>
              <a:gd name="connsiteX4" fmla="*/ 0 w 4156953"/>
              <a:gd name="connsiteY4" fmla="*/ 4214985 h 4223425"/>
              <a:gd name="connsiteX5" fmla="*/ 0 w 4156953"/>
              <a:gd name="connsiteY5" fmla="*/ 0 h 422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6953" h="4223425">
                <a:moveTo>
                  <a:pt x="0" y="0"/>
                </a:moveTo>
                <a:lnTo>
                  <a:pt x="770107" y="9728"/>
                </a:lnTo>
                <a:lnTo>
                  <a:pt x="4156953" y="4223425"/>
                </a:lnTo>
                <a:lnTo>
                  <a:pt x="3446834" y="4214985"/>
                </a:lnTo>
                <a:lnTo>
                  <a:pt x="0" y="4214985"/>
                </a:lnTo>
                <a:lnTo>
                  <a:pt x="0" y="0"/>
                </a:lnTo>
                <a:close/>
              </a:path>
            </a:pathLst>
          </a:custGeom>
          <a:solidFill>
            <a:srgbClr val="4C5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4C531E"/>
              </a:solidFill>
            </a:endParaRPr>
          </a:p>
        </p:txBody>
      </p:sp>
      <p:sp>
        <p:nvSpPr>
          <p:cNvPr id="6" name="Rectángulo 5">
            <a:extLst>
              <a:ext uri="{FF2B5EF4-FFF2-40B4-BE49-F238E27FC236}">
                <a16:creationId xmlns:a16="http://schemas.microsoft.com/office/drawing/2014/main" id="{192BC60A-5390-BB48-B346-860FADB8BCE3}"/>
              </a:ext>
            </a:extLst>
          </p:cNvPr>
          <p:cNvSpPr/>
          <p:nvPr/>
        </p:nvSpPr>
        <p:spPr>
          <a:xfrm>
            <a:off x="3793675" y="2652742"/>
            <a:ext cx="4614021" cy="4332455"/>
          </a:xfrm>
          <a:custGeom>
            <a:avLst/>
            <a:gdLst>
              <a:gd name="connsiteX0" fmla="*/ 0 w 3120326"/>
              <a:gd name="connsiteY0" fmla="*/ 0 h 4214985"/>
              <a:gd name="connsiteX1" fmla="*/ 3120326 w 3120326"/>
              <a:gd name="connsiteY1" fmla="*/ 0 h 4214985"/>
              <a:gd name="connsiteX2" fmla="*/ 3120326 w 3120326"/>
              <a:gd name="connsiteY2" fmla="*/ 4214985 h 4214985"/>
              <a:gd name="connsiteX3" fmla="*/ 0 w 3120326"/>
              <a:gd name="connsiteY3" fmla="*/ 4214985 h 4214985"/>
              <a:gd name="connsiteX4" fmla="*/ 0 w 3120326"/>
              <a:gd name="connsiteY4" fmla="*/ 0 h 4214985"/>
              <a:gd name="connsiteX0" fmla="*/ 0 w 4316828"/>
              <a:gd name="connsiteY0" fmla="*/ 9728 h 4214985"/>
              <a:gd name="connsiteX1" fmla="*/ 4316828 w 4316828"/>
              <a:gd name="connsiteY1" fmla="*/ 0 h 4214985"/>
              <a:gd name="connsiteX2" fmla="*/ 4316828 w 4316828"/>
              <a:gd name="connsiteY2" fmla="*/ 4214985 h 4214985"/>
              <a:gd name="connsiteX3" fmla="*/ 1196502 w 4316828"/>
              <a:gd name="connsiteY3" fmla="*/ 4214985 h 4214985"/>
              <a:gd name="connsiteX4" fmla="*/ 0 w 4316828"/>
              <a:gd name="connsiteY4" fmla="*/ 9728 h 4214985"/>
              <a:gd name="connsiteX0" fmla="*/ 0 w 4316828"/>
              <a:gd name="connsiteY0" fmla="*/ 1 h 4205258"/>
              <a:gd name="connsiteX1" fmla="*/ 2799313 w 4316828"/>
              <a:gd name="connsiteY1" fmla="*/ 0 h 4205258"/>
              <a:gd name="connsiteX2" fmla="*/ 4316828 w 4316828"/>
              <a:gd name="connsiteY2" fmla="*/ 4205258 h 4205258"/>
              <a:gd name="connsiteX3" fmla="*/ 1196502 w 4316828"/>
              <a:gd name="connsiteY3" fmla="*/ 4205258 h 4205258"/>
              <a:gd name="connsiteX4" fmla="*/ 0 w 4316828"/>
              <a:gd name="connsiteY4" fmla="*/ 1 h 4205258"/>
              <a:gd name="connsiteX0" fmla="*/ 0 w 4316828"/>
              <a:gd name="connsiteY0" fmla="*/ 1 h 4205258"/>
              <a:gd name="connsiteX1" fmla="*/ 2916044 w 4316828"/>
              <a:gd name="connsiteY1" fmla="*/ 0 h 4205258"/>
              <a:gd name="connsiteX2" fmla="*/ 4316828 w 4316828"/>
              <a:gd name="connsiteY2" fmla="*/ 4205258 h 4205258"/>
              <a:gd name="connsiteX3" fmla="*/ 1196502 w 4316828"/>
              <a:gd name="connsiteY3" fmla="*/ 4205258 h 4205258"/>
              <a:gd name="connsiteX4" fmla="*/ 0 w 4316828"/>
              <a:gd name="connsiteY4" fmla="*/ 1 h 4205258"/>
              <a:gd name="connsiteX0" fmla="*/ 0 w 4501654"/>
              <a:gd name="connsiteY0" fmla="*/ 9728 h 4205258"/>
              <a:gd name="connsiteX1" fmla="*/ 3100870 w 4501654"/>
              <a:gd name="connsiteY1" fmla="*/ 0 h 4205258"/>
              <a:gd name="connsiteX2" fmla="*/ 4501654 w 4501654"/>
              <a:gd name="connsiteY2" fmla="*/ 4205258 h 4205258"/>
              <a:gd name="connsiteX3" fmla="*/ 1381328 w 4501654"/>
              <a:gd name="connsiteY3" fmla="*/ 4205258 h 4205258"/>
              <a:gd name="connsiteX4" fmla="*/ 0 w 4501654"/>
              <a:gd name="connsiteY4" fmla="*/ 9728 h 4205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1654" h="4205258">
                <a:moveTo>
                  <a:pt x="0" y="9728"/>
                </a:moveTo>
                <a:lnTo>
                  <a:pt x="3100870" y="0"/>
                </a:lnTo>
                <a:lnTo>
                  <a:pt x="4501654" y="4205258"/>
                </a:lnTo>
                <a:lnTo>
                  <a:pt x="1381328" y="4205258"/>
                </a:lnTo>
                <a:lnTo>
                  <a:pt x="0" y="9728"/>
                </a:lnTo>
                <a:close/>
              </a:path>
            </a:pathLst>
          </a:custGeom>
          <a:solidFill>
            <a:srgbClr val="C8D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1" name="Imagen 10">
            <a:extLst>
              <a:ext uri="{FF2B5EF4-FFF2-40B4-BE49-F238E27FC236}">
                <a16:creationId xmlns:a16="http://schemas.microsoft.com/office/drawing/2014/main" id="{71A1F0D6-BD06-9441-AEAB-01F449022F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4378" y="4231532"/>
            <a:ext cx="5462859" cy="1189025"/>
          </a:xfrm>
          <a:prstGeom prst="rect">
            <a:avLst/>
          </a:prstGeom>
        </p:spPr>
      </p:pic>
    </p:spTree>
    <p:extLst>
      <p:ext uri="{BB962C8B-B14F-4D97-AF65-F5344CB8AC3E}">
        <p14:creationId xmlns:p14="http://schemas.microsoft.com/office/powerpoint/2010/main" val="12241989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a:extLst>
              <a:ext uri="{FF2B5EF4-FFF2-40B4-BE49-F238E27FC236}">
                <a16:creationId xmlns:a16="http://schemas.microsoft.com/office/drawing/2014/main" id="{9756DA6E-B0A2-944B-BF1A-1EB7A363124C}"/>
              </a:ext>
            </a:extLst>
          </p:cNvPr>
          <p:cNvPicPr>
            <a:picLocks noGrp="1" noChangeAspect="1"/>
          </p:cNvPicPr>
          <p:nvPr>
            <p:ph idx="1"/>
          </p:nvPr>
        </p:nvPicPr>
        <p:blipFill>
          <a:blip r:embed="rId2"/>
          <a:stretch>
            <a:fillRect/>
          </a:stretch>
        </p:blipFill>
        <p:spPr>
          <a:xfrm>
            <a:off x="85519" y="0"/>
            <a:ext cx="12188388" cy="6858000"/>
          </a:xfrm>
        </p:spPr>
      </p:pic>
      <p:sp>
        <p:nvSpPr>
          <p:cNvPr id="3" name="CuadroTexto 2"/>
          <p:cNvSpPr txBox="1"/>
          <p:nvPr/>
        </p:nvSpPr>
        <p:spPr>
          <a:xfrm>
            <a:off x="1352282" y="978795"/>
            <a:ext cx="9350062" cy="646331"/>
          </a:xfrm>
          <a:prstGeom prst="rect">
            <a:avLst/>
          </a:prstGeom>
          <a:noFill/>
        </p:spPr>
        <p:txBody>
          <a:bodyPr wrap="square" rtlCol="0">
            <a:spAutoFit/>
          </a:bodyPr>
          <a:lstStyle/>
          <a:p>
            <a:r>
              <a:rPr lang="es-CO" b="1" dirty="0"/>
              <a:t> </a:t>
            </a:r>
            <a:endParaRPr lang="en-US" dirty="0"/>
          </a:p>
          <a:p>
            <a:endParaRPr lang="en-US" dirty="0"/>
          </a:p>
        </p:txBody>
      </p:sp>
      <p:sp>
        <p:nvSpPr>
          <p:cNvPr id="8" name="Rectangle 1"/>
          <p:cNvSpPr>
            <a:spLocks noChangeArrowheads="1"/>
          </p:cNvSpPr>
          <p:nvPr/>
        </p:nvSpPr>
        <p:spPr bwMode="auto">
          <a:xfrm flipV="1">
            <a:off x="1428326" y="2311131"/>
            <a:ext cx="1409107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panose="020B0604020202020204" pitchFamily="34" charset="0"/>
              </a:rPr>
              <a:t/>
            </a:r>
            <a:br>
              <a:rPr kumimoji="0" lang="en-US" sz="1800" b="0" i="0" u="none" strike="noStrike" cap="none" normalizeH="0" baseline="0">
                <a:ln>
                  <a:noFill/>
                </a:ln>
                <a:solidFill>
                  <a:schemeClr val="tx1"/>
                </a:solidFill>
                <a:effectLst/>
                <a:latin typeface="Arial" panose="020B0604020202020204" pitchFamily="34" charset="0"/>
              </a:rPr>
            </a:b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9" name="CuadroTexto 8"/>
          <p:cNvSpPr txBox="1"/>
          <p:nvPr/>
        </p:nvSpPr>
        <p:spPr>
          <a:xfrm>
            <a:off x="1504682" y="281850"/>
            <a:ext cx="9350062" cy="707886"/>
          </a:xfrm>
          <a:prstGeom prst="rect">
            <a:avLst/>
          </a:prstGeom>
          <a:noFill/>
        </p:spPr>
        <p:txBody>
          <a:bodyPr wrap="square" rtlCol="0">
            <a:spAutoFit/>
          </a:bodyPr>
          <a:lstStyle/>
          <a:p>
            <a:pPr lvl="0"/>
            <a:r>
              <a:rPr lang="es-ES_tradnl" sz="2000" b="1" dirty="0"/>
              <a:t>Pregunta: ¿Su entidad tiene un tema de interés para ser presentado en la Plenaria Jurídica de Organismos y Entidades Distritales?</a:t>
            </a:r>
            <a:endParaRPr lang="en-US" sz="2000" dirty="0"/>
          </a:p>
        </p:txBody>
      </p:sp>
      <p:graphicFrame>
        <p:nvGraphicFramePr>
          <p:cNvPr id="4" name="Tabla 3"/>
          <p:cNvGraphicFramePr>
            <a:graphicFrameLocks noGrp="1"/>
          </p:cNvGraphicFramePr>
          <p:nvPr>
            <p:extLst/>
          </p:nvPr>
        </p:nvGraphicFramePr>
        <p:xfrm>
          <a:off x="1099930" y="1272209"/>
          <a:ext cx="10402957" cy="4558749"/>
        </p:xfrm>
        <a:graphic>
          <a:graphicData uri="http://schemas.openxmlformats.org/drawingml/2006/table">
            <a:tbl>
              <a:tblPr firstRow="1" firstCol="1" bandRow="1">
                <a:tableStyleId>{5C22544A-7EE6-4342-B048-85BDC9FD1C3A}</a:tableStyleId>
              </a:tblPr>
              <a:tblGrid>
                <a:gridCol w="1768201">
                  <a:extLst>
                    <a:ext uri="{9D8B030D-6E8A-4147-A177-3AD203B41FA5}">
                      <a16:colId xmlns:a16="http://schemas.microsoft.com/office/drawing/2014/main" val="20000"/>
                    </a:ext>
                  </a:extLst>
                </a:gridCol>
                <a:gridCol w="8634756">
                  <a:extLst>
                    <a:ext uri="{9D8B030D-6E8A-4147-A177-3AD203B41FA5}">
                      <a16:colId xmlns:a16="http://schemas.microsoft.com/office/drawing/2014/main" val="20001"/>
                    </a:ext>
                  </a:extLst>
                </a:gridCol>
              </a:tblGrid>
              <a:tr h="303917">
                <a:tc>
                  <a:txBody>
                    <a:bodyPr/>
                    <a:lstStyle/>
                    <a:p>
                      <a:pPr algn="ctr">
                        <a:spcAft>
                          <a:spcPts val="0"/>
                        </a:spcAft>
                      </a:pPr>
                      <a:r>
                        <a:rPr lang="es-ES_tradnl" sz="1600" dirty="0">
                          <a:effectLst/>
                        </a:rPr>
                        <a:t>Entidad</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_tradnl" sz="1600" dirty="0">
                          <a:effectLst/>
                        </a:rPr>
                        <a:t>Problemática</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519583">
                <a:tc>
                  <a:txBody>
                    <a:bodyPr/>
                    <a:lstStyle/>
                    <a:p>
                      <a:pPr algn="just">
                        <a:spcAft>
                          <a:spcPts val="0"/>
                        </a:spcAft>
                      </a:pPr>
                      <a:r>
                        <a:rPr lang="es-ES_tradnl" sz="1600">
                          <a:effectLst/>
                        </a:rPr>
                        <a:t>Dadep</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s-ES_tradnl" sz="1600" dirty="0">
                          <a:effectLst/>
                        </a:rPr>
                        <a:t>1.	Devolución de aportes del originador, cuando existe desistimiento de éste después del giro a la fiducia y antes del inicio de la evaluación, a la luz del artículo 116 de la Ley 1955 de 2019.</a:t>
                      </a:r>
                      <a:endParaRPr lang="en-US" sz="1600" dirty="0">
                        <a:effectLst/>
                      </a:endParaRPr>
                    </a:p>
                    <a:p>
                      <a:pPr algn="just">
                        <a:spcAft>
                          <a:spcPts val="0"/>
                        </a:spcAft>
                      </a:pPr>
                      <a:r>
                        <a:rPr lang="es-ES_tradnl" sz="1600" dirty="0">
                          <a:effectLst/>
                        </a:rPr>
                        <a:t>2.	Declaración de siniestro y afectación de garantías como mecanismo de control en contratos interadministrativos.</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607833">
                <a:tc>
                  <a:txBody>
                    <a:bodyPr/>
                    <a:lstStyle/>
                    <a:p>
                      <a:pPr algn="just">
                        <a:spcAft>
                          <a:spcPts val="0"/>
                        </a:spcAft>
                      </a:pPr>
                      <a:r>
                        <a:rPr lang="es-ES_tradnl" sz="1600">
                          <a:effectLst/>
                        </a:rPr>
                        <a:t>SUBRED Centro Oriente</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s-ES_tradnl" sz="1600" dirty="0">
                          <a:effectLst/>
                        </a:rPr>
                        <a:t>Demandas por  Contrato realidad</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607833">
                <a:tc>
                  <a:txBody>
                    <a:bodyPr/>
                    <a:lstStyle/>
                    <a:p>
                      <a:pPr algn="just">
                        <a:spcAft>
                          <a:spcPts val="0"/>
                        </a:spcAft>
                      </a:pPr>
                      <a:r>
                        <a:rPr lang="es-ES_tradnl" sz="1600">
                          <a:effectLst/>
                        </a:rPr>
                        <a:t>Foncep</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s-ES_tradnl" sz="1600" dirty="0">
                          <a:effectLst/>
                        </a:rPr>
                        <a:t>Manual de prevención del Daño antijurídico</a:t>
                      </a:r>
                      <a:endParaRPr lang="en-US" sz="1600" dirty="0">
                        <a:effectLst/>
                      </a:endParaRPr>
                    </a:p>
                    <a:p>
                      <a:pPr algn="just">
                        <a:spcAft>
                          <a:spcPts val="0"/>
                        </a:spcAft>
                      </a:pPr>
                      <a:r>
                        <a:rPr lang="es-ES_tradnl" sz="1600" dirty="0">
                          <a:effectLst/>
                        </a:rPr>
                        <a:t> </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607833">
                <a:tc>
                  <a:txBody>
                    <a:bodyPr/>
                    <a:lstStyle/>
                    <a:p>
                      <a:pPr algn="just">
                        <a:spcAft>
                          <a:spcPts val="0"/>
                        </a:spcAft>
                      </a:pPr>
                      <a:r>
                        <a:rPr lang="es-ES_tradnl" sz="1600">
                          <a:effectLst/>
                        </a:rPr>
                        <a:t>Transmilenio</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s-ES_tradnl" sz="1600" dirty="0">
                          <a:effectLst/>
                        </a:rPr>
                        <a:t>La experiencia en licitaciones de nuevas tecnologías, el tramite y resultado de la aplicación del art 78 del anterior plan de desarrollo frente a pequeños propietarios</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911750">
                <a:tc>
                  <a:txBody>
                    <a:bodyPr/>
                    <a:lstStyle/>
                    <a:p>
                      <a:pPr algn="just">
                        <a:spcAft>
                          <a:spcPts val="0"/>
                        </a:spcAft>
                      </a:pPr>
                      <a:r>
                        <a:rPr lang="es-ES_tradnl" sz="1600">
                          <a:effectLst/>
                        </a:rPr>
                        <a:t>Caja de Vivienda Popular</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49580" indent="-449580" algn="just">
                        <a:spcAft>
                          <a:spcPts val="0"/>
                        </a:spcAft>
                      </a:pPr>
                      <a:r>
                        <a:rPr lang="es-ES_tradnl" sz="1600" dirty="0">
                          <a:effectLst/>
                        </a:rPr>
                        <a:t>Demanda controversias contractuales 2019-270</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31240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a:extLst>
              <a:ext uri="{FF2B5EF4-FFF2-40B4-BE49-F238E27FC236}">
                <a16:creationId xmlns:a16="http://schemas.microsoft.com/office/drawing/2014/main" id="{9756DA6E-B0A2-944B-BF1A-1EB7A363124C}"/>
              </a:ext>
            </a:extLst>
          </p:cNvPr>
          <p:cNvPicPr>
            <a:picLocks noGrp="1" noChangeAspect="1"/>
          </p:cNvPicPr>
          <p:nvPr>
            <p:ph idx="1"/>
          </p:nvPr>
        </p:nvPicPr>
        <p:blipFill>
          <a:blip r:embed="rId2"/>
          <a:stretch>
            <a:fillRect/>
          </a:stretch>
        </p:blipFill>
        <p:spPr>
          <a:xfrm>
            <a:off x="85519" y="0"/>
            <a:ext cx="12188388" cy="6858000"/>
          </a:xfrm>
        </p:spPr>
      </p:pic>
      <p:sp>
        <p:nvSpPr>
          <p:cNvPr id="3" name="CuadroTexto 2"/>
          <p:cNvSpPr txBox="1"/>
          <p:nvPr/>
        </p:nvSpPr>
        <p:spPr>
          <a:xfrm>
            <a:off x="1352282" y="978795"/>
            <a:ext cx="9350062" cy="646331"/>
          </a:xfrm>
          <a:prstGeom prst="rect">
            <a:avLst/>
          </a:prstGeom>
          <a:noFill/>
        </p:spPr>
        <p:txBody>
          <a:bodyPr wrap="square" rtlCol="0">
            <a:spAutoFit/>
          </a:bodyPr>
          <a:lstStyle/>
          <a:p>
            <a:r>
              <a:rPr lang="es-CO" b="1" dirty="0"/>
              <a:t> </a:t>
            </a:r>
            <a:endParaRPr lang="en-US" dirty="0"/>
          </a:p>
          <a:p>
            <a:endParaRPr lang="en-US" dirty="0"/>
          </a:p>
        </p:txBody>
      </p:sp>
      <p:sp>
        <p:nvSpPr>
          <p:cNvPr id="8" name="Rectangle 1"/>
          <p:cNvSpPr>
            <a:spLocks noChangeArrowheads="1"/>
          </p:cNvSpPr>
          <p:nvPr/>
        </p:nvSpPr>
        <p:spPr bwMode="auto">
          <a:xfrm flipV="1">
            <a:off x="1428326" y="2311131"/>
            <a:ext cx="1409107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panose="020B0604020202020204" pitchFamily="34" charset="0"/>
              </a:rPr>
              <a:t/>
            </a:r>
            <a:br>
              <a:rPr kumimoji="0" lang="en-US" sz="1800" b="0" i="0" u="none" strike="noStrike" cap="none" normalizeH="0" baseline="0">
                <a:ln>
                  <a:noFill/>
                </a:ln>
                <a:solidFill>
                  <a:schemeClr val="tx1"/>
                </a:solidFill>
                <a:effectLst/>
                <a:latin typeface="Arial" panose="020B0604020202020204" pitchFamily="34" charset="0"/>
              </a:rPr>
            </a:b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9" name="CuadroTexto 8"/>
          <p:cNvSpPr txBox="1"/>
          <p:nvPr/>
        </p:nvSpPr>
        <p:spPr>
          <a:xfrm>
            <a:off x="1504682" y="281850"/>
            <a:ext cx="9350062" cy="707886"/>
          </a:xfrm>
          <a:prstGeom prst="rect">
            <a:avLst/>
          </a:prstGeom>
          <a:noFill/>
        </p:spPr>
        <p:txBody>
          <a:bodyPr wrap="square" rtlCol="0">
            <a:spAutoFit/>
          </a:bodyPr>
          <a:lstStyle/>
          <a:p>
            <a:pPr lvl="0"/>
            <a:r>
              <a:rPr lang="es-ES_tradnl" sz="2000" b="1" dirty="0"/>
              <a:t>¿Qué temas le gustaría que se trataran en la Plenaria Jurídica de entidades y organismos distritales?</a:t>
            </a:r>
            <a:endParaRPr lang="en-US" sz="2000" dirty="0"/>
          </a:p>
        </p:txBody>
      </p:sp>
      <p:sp>
        <p:nvSpPr>
          <p:cNvPr id="2" name="Rectángulo 1"/>
          <p:cNvSpPr/>
          <p:nvPr/>
        </p:nvSpPr>
        <p:spPr>
          <a:xfrm>
            <a:off x="587295" y="1085169"/>
            <a:ext cx="11184835" cy="4801314"/>
          </a:xfrm>
          <a:prstGeom prst="rect">
            <a:avLst/>
          </a:prstGeom>
        </p:spPr>
        <p:txBody>
          <a:bodyPr wrap="square">
            <a:spAutoFit/>
          </a:bodyPr>
          <a:lstStyle/>
          <a:p>
            <a:pPr marL="342900" lvl="0" indent="-342900" algn="just">
              <a:spcAft>
                <a:spcPts val="0"/>
              </a:spcAft>
              <a:buFont typeface="Symbol" panose="05050102010706020507" pitchFamily="18" charset="2"/>
              <a:buChar char=""/>
            </a:pPr>
            <a:r>
              <a:rPr lang="es-ES_tradnl" dirty="0">
                <a:latin typeface="Arial" panose="020B0604020202020204" pitchFamily="34" charset="0"/>
                <a:ea typeface="Times New Roman" panose="02020603050405020304" pitchFamily="18" charset="0"/>
              </a:rPr>
              <a:t>Contratos de prestación de servicios</a:t>
            </a:r>
            <a:endParaRPr lang="en-US"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s-ES_tradnl" dirty="0">
                <a:latin typeface="Arial" panose="020B0604020202020204" pitchFamily="34" charset="0"/>
                <a:ea typeface="Times New Roman" panose="02020603050405020304" pitchFamily="18" charset="0"/>
              </a:rPr>
              <a:t>Arbitramentos y procesos de alta cuantía</a:t>
            </a:r>
            <a:endParaRPr lang="en-US"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s-CO" dirty="0">
                <a:solidFill>
                  <a:srgbClr val="000000"/>
                </a:solidFill>
                <a:latin typeface="Arial" panose="020B0604020202020204" pitchFamily="34" charset="0"/>
                <a:ea typeface="Times New Roman" panose="02020603050405020304" pitchFamily="18" charset="0"/>
              </a:rPr>
              <a:t>Improcedencia de legalización de hechos cumplidos en contratación estatal</a:t>
            </a:r>
            <a:endParaRPr lang="en-US"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s-ES_tradnl" dirty="0">
                <a:latin typeface="Arial" panose="020B0604020202020204" pitchFamily="34" charset="0"/>
                <a:ea typeface="Times New Roman" panose="02020603050405020304" pitchFamily="18" charset="0"/>
              </a:rPr>
              <a:t>Actualización general jurídica</a:t>
            </a:r>
            <a:endParaRPr lang="en-US"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s-CO" dirty="0">
                <a:solidFill>
                  <a:srgbClr val="000000"/>
                </a:solidFill>
                <a:latin typeface="Arial" panose="020B0604020202020204" pitchFamily="34" charset="0"/>
                <a:ea typeface="Times New Roman" panose="02020603050405020304" pitchFamily="18" charset="0"/>
              </a:rPr>
              <a:t>¿Conflicto de leyes en el tiempo? ¿Cómo se debe aplicar las disposiciones del Decreto 806 de 2020? ¿A partir del 4 de junio de 2020, aplica a todos los procesos en el estado en que se encuentren? o ¿Sólo aplica para los procesos judiciales que se inicien a partir de la entrada en vigencia del decreto citado?</a:t>
            </a:r>
            <a:endParaRPr lang="en-US"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s-CO" dirty="0">
                <a:solidFill>
                  <a:srgbClr val="000000"/>
                </a:solidFill>
                <a:latin typeface="Arial" panose="020B0604020202020204" pitchFamily="34" charset="0"/>
                <a:ea typeface="Times New Roman" panose="02020603050405020304" pitchFamily="18" charset="0"/>
              </a:rPr>
              <a:t>¿Teniendo en cuenta que se puede declarar el incumplimiento contractual hasta el término para realizar la liquidación, se puede entender que las prescripciones de las acciones derivadas del contrato de seguro tienen el mismo plazo?</a:t>
            </a:r>
            <a:endParaRPr lang="en-US"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s-CO" dirty="0">
                <a:solidFill>
                  <a:srgbClr val="000000"/>
                </a:solidFill>
                <a:latin typeface="Arial" panose="020B0604020202020204" pitchFamily="34" charset="0"/>
                <a:ea typeface="Times New Roman" panose="02020603050405020304" pitchFamily="18" charset="0"/>
              </a:rPr>
              <a:t>¿En qué eventos opera la prescripción extraordinaria (5 años) art 1081 </a:t>
            </a:r>
            <a:r>
              <a:rPr lang="es-CO" dirty="0" err="1">
                <a:solidFill>
                  <a:srgbClr val="000000"/>
                </a:solidFill>
                <a:latin typeface="Arial" panose="020B0604020202020204" pitchFamily="34" charset="0"/>
                <a:ea typeface="Times New Roman" panose="02020603050405020304" pitchFamily="18" charset="0"/>
              </a:rPr>
              <a:t>C.Co</a:t>
            </a:r>
            <a:r>
              <a:rPr lang="es-CO" dirty="0">
                <a:solidFill>
                  <a:srgbClr val="000000"/>
                </a:solidFill>
                <a:latin typeface="Arial" panose="020B0604020202020204" pitchFamily="34" charset="0"/>
                <a:ea typeface="Times New Roman" panose="02020603050405020304" pitchFamily="18" charset="0"/>
              </a:rPr>
              <a:t>., a fin de imponer sanciones al contratista dentro del plazo para liquidar el contrato?</a:t>
            </a:r>
            <a:endParaRPr lang="en-US"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s-CO" dirty="0">
                <a:solidFill>
                  <a:srgbClr val="000000"/>
                </a:solidFill>
                <a:latin typeface="Arial" panose="020B0604020202020204" pitchFamily="34" charset="0"/>
                <a:ea typeface="Times New Roman" panose="02020603050405020304" pitchFamily="18" charset="0"/>
              </a:rPr>
              <a:t>¿Teniendo en cuenta que la aplicación de la cláusula penal puede realizarse hasta antes de la liquidación del contrato como se armoniza el tema de cara a la prescripción ordinaria del contrato de seguro contenida en el artículo 1081 del C de Co?</a:t>
            </a:r>
            <a:endParaRPr lang="en-US"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s-CO" dirty="0">
                <a:solidFill>
                  <a:srgbClr val="000000"/>
                </a:solidFill>
                <a:latin typeface="Arial" panose="020B0604020202020204" pitchFamily="34" charset="0"/>
                <a:ea typeface="Times New Roman" panose="02020603050405020304" pitchFamily="18" charset="0"/>
              </a:rPr>
              <a:t>Defensa de Procesos de Nulidad y Restablecimiento del Derecho por Contrato Realidad</a:t>
            </a:r>
            <a:endParaRPr lang="en-US" dirty="0">
              <a:latin typeface="Times New Roman" panose="02020603050405020304" pitchFamily="18" charset="0"/>
              <a:ea typeface="Times New Roman" panose="02020603050405020304" pitchFamily="18" charset="0"/>
            </a:endParaRPr>
          </a:p>
          <a:p>
            <a:pPr algn="just">
              <a:spcAft>
                <a:spcPts val="0"/>
              </a:spcAft>
            </a:pPr>
            <a:r>
              <a:rPr lang="es-ES_tradnl" dirty="0">
                <a:latin typeface="Arial" panose="020B0604020202020204" pitchFamily="34"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28189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a:extLst>
              <a:ext uri="{FF2B5EF4-FFF2-40B4-BE49-F238E27FC236}">
                <a16:creationId xmlns:a16="http://schemas.microsoft.com/office/drawing/2014/main" id="{9756DA6E-B0A2-944B-BF1A-1EB7A363124C}"/>
              </a:ext>
            </a:extLst>
          </p:cNvPr>
          <p:cNvPicPr>
            <a:picLocks noGrp="1" noChangeAspect="1"/>
          </p:cNvPicPr>
          <p:nvPr>
            <p:ph idx="1"/>
          </p:nvPr>
        </p:nvPicPr>
        <p:blipFill>
          <a:blip r:embed="rId2"/>
          <a:stretch>
            <a:fillRect/>
          </a:stretch>
        </p:blipFill>
        <p:spPr>
          <a:xfrm>
            <a:off x="0" y="0"/>
            <a:ext cx="12188388" cy="6858000"/>
          </a:xfrm>
        </p:spPr>
      </p:pic>
      <p:sp>
        <p:nvSpPr>
          <p:cNvPr id="3" name="CuadroTexto 2"/>
          <p:cNvSpPr txBox="1"/>
          <p:nvPr/>
        </p:nvSpPr>
        <p:spPr>
          <a:xfrm>
            <a:off x="1100491" y="606161"/>
            <a:ext cx="9350062" cy="646331"/>
          </a:xfrm>
          <a:prstGeom prst="rect">
            <a:avLst/>
          </a:prstGeom>
          <a:noFill/>
        </p:spPr>
        <p:txBody>
          <a:bodyPr wrap="square" rtlCol="0">
            <a:spAutoFit/>
          </a:bodyPr>
          <a:lstStyle/>
          <a:p>
            <a:r>
              <a:rPr lang="es-CO" b="1" dirty="0"/>
              <a:t> </a:t>
            </a:r>
            <a:endParaRPr lang="en-US" dirty="0"/>
          </a:p>
          <a:p>
            <a:endParaRPr lang="en-US" dirty="0"/>
          </a:p>
        </p:txBody>
      </p:sp>
      <p:sp>
        <p:nvSpPr>
          <p:cNvPr id="8" name="Rectangle 1"/>
          <p:cNvSpPr>
            <a:spLocks noChangeArrowheads="1"/>
          </p:cNvSpPr>
          <p:nvPr/>
        </p:nvSpPr>
        <p:spPr bwMode="auto">
          <a:xfrm flipV="1">
            <a:off x="1428326" y="2311131"/>
            <a:ext cx="1409107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panose="020B0604020202020204" pitchFamily="34" charset="0"/>
              </a:rPr>
              <a:t/>
            </a:r>
            <a:br>
              <a:rPr kumimoji="0" lang="en-US" sz="1800" b="0" i="0" u="none" strike="noStrike" cap="none" normalizeH="0" baseline="0">
                <a:ln>
                  <a:noFill/>
                </a:ln>
                <a:solidFill>
                  <a:schemeClr val="tx1"/>
                </a:solidFill>
                <a:effectLst/>
                <a:latin typeface="Arial" panose="020B0604020202020204" pitchFamily="34" charset="0"/>
              </a:rPr>
            </a:b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 name="Rectángulo 1"/>
          <p:cNvSpPr/>
          <p:nvPr/>
        </p:nvSpPr>
        <p:spPr>
          <a:xfrm>
            <a:off x="781877" y="914524"/>
            <a:ext cx="11184835" cy="4524315"/>
          </a:xfrm>
          <a:prstGeom prst="rect">
            <a:avLst/>
          </a:prstGeom>
        </p:spPr>
        <p:txBody>
          <a:bodyPr wrap="square">
            <a:spAutoFit/>
          </a:bodyPr>
          <a:lstStyle/>
          <a:p>
            <a:pPr marL="342900" lvl="0" indent="-342900" algn="just">
              <a:spcAft>
                <a:spcPts val="0"/>
              </a:spcAft>
              <a:buFont typeface="Symbol" panose="05050102010706020507" pitchFamily="18" charset="2"/>
              <a:buChar char=""/>
            </a:pPr>
            <a:r>
              <a:rPr lang="es-CO" dirty="0">
                <a:solidFill>
                  <a:srgbClr val="000000"/>
                </a:solidFill>
                <a:latin typeface="Arial" panose="020B0604020202020204" pitchFamily="34" charset="0"/>
                <a:ea typeface="Times New Roman" panose="02020603050405020304" pitchFamily="18" charset="0"/>
              </a:rPr>
              <a:t>Gestión normativa dentro de las entidades, como parte de gestión del conocimiento</a:t>
            </a:r>
            <a:endParaRPr lang="en-US"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s-CO" dirty="0">
                <a:solidFill>
                  <a:srgbClr val="000000"/>
                </a:solidFill>
                <a:latin typeface="Arial" panose="020B0604020202020204" pitchFamily="34" charset="0"/>
                <a:ea typeface="Times New Roman" panose="02020603050405020304" pitchFamily="18" charset="0"/>
              </a:rPr>
              <a:t>Contratación en época de pandemia, aplicación de tecnología y criterios aplicables.</a:t>
            </a:r>
            <a:endParaRPr lang="en-US"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s-CO" dirty="0">
                <a:solidFill>
                  <a:srgbClr val="000000"/>
                </a:solidFill>
                <a:latin typeface="Arial" panose="020B0604020202020204" pitchFamily="34" charset="0"/>
                <a:ea typeface="Times New Roman" panose="02020603050405020304" pitchFamily="18" charset="0"/>
              </a:rPr>
              <a:t>Defensa de Procesos de Nulidad y Restablecimiento del Derecho por Contrato Realidad</a:t>
            </a:r>
            <a:endParaRPr lang="en-US"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s-CO" dirty="0">
                <a:solidFill>
                  <a:srgbClr val="000000"/>
                </a:solidFill>
                <a:latin typeface="Arial" panose="020B0604020202020204" pitchFamily="34" charset="0"/>
                <a:ea typeface="Times New Roman" panose="02020603050405020304" pitchFamily="18" charset="0"/>
              </a:rPr>
              <a:t>Medios de control, cobro coactivo, sentencias de unificación sobre temas varios.</a:t>
            </a:r>
            <a:endParaRPr lang="en-US"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s-CO" dirty="0">
                <a:solidFill>
                  <a:srgbClr val="000000"/>
                </a:solidFill>
                <a:latin typeface="Arial" panose="020B0604020202020204" pitchFamily="34" charset="0"/>
                <a:ea typeface="Times New Roman" panose="02020603050405020304" pitchFamily="18" charset="0"/>
              </a:rPr>
              <a:t>Vacío interpretativo respecto del Decreto 552 de 2018 "Por medio del cual se establece el Marco Regulatorio del Aprovechamiento Económico del Espacio Público en el Distrito Capital de Bogotá y se dictan otras disposiciones" en el referente de los contratos de uso y aprovechamiento y la sentencia del Consejo de Estado Sala Plena, Sentencia SU-05001333100320090015701, Ago. 14/19. que dispone la improcedencia del contrato de arrendamiento sobre bienes públicos para el aprovechamiento de particulares; de cara a la naturaleza de las cláusulas contractuales que se aplican en los contratos de uso y aprovechamiento.</a:t>
            </a:r>
            <a:endParaRPr lang="en-US"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s-CO" dirty="0">
                <a:solidFill>
                  <a:srgbClr val="000000"/>
                </a:solidFill>
                <a:latin typeface="Arial" panose="020B0604020202020204" pitchFamily="34" charset="0"/>
                <a:ea typeface="Times New Roman" panose="02020603050405020304" pitchFamily="18" charset="0"/>
              </a:rPr>
              <a:t>Los retos jurídicos en la implementación del Acto Legislativo No. 2 de 2020 Región Metropolitana</a:t>
            </a:r>
            <a:endParaRPr lang="en-US"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s-CO" dirty="0">
                <a:solidFill>
                  <a:srgbClr val="000000"/>
                </a:solidFill>
                <a:latin typeface="Arial" panose="020B0604020202020204" pitchFamily="34" charset="0"/>
                <a:ea typeface="Times New Roman" panose="02020603050405020304" pitchFamily="18" charset="0"/>
              </a:rPr>
              <a:t>Creación de la Agencia de Educación Superior, ciencia e innovación</a:t>
            </a:r>
            <a:endParaRPr lang="en-US"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s-CO" dirty="0">
                <a:solidFill>
                  <a:srgbClr val="000000"/>
                </a:solidFill>
                <a:latin typeface="Arial" panose="020B0604020202020204" pitchFamily="34" charset="0"/>
                <a:ea typeface="Times New Roman" panose="02020603050405020304" pitchFamily="18" charset="0"/>
              </a:rPr>
              <a:t>Efectividad del proceso abreviado de policía como herramienta educativa de convivencia ciudadana</a:t>
            </a:r>
            <a:endParaRPr lang="en-US"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s-CO" dirty="0">
                <a:solidFill>
                  <a:srgbClr val="000000"/>
                </a:solidFill>
                <a:latin typeface="Arial" panose="020B0604020202020204" pitchFamily="34" charset="0"/>
                <a:ea typeface="Times New Roman" panose="02020603050405020304" pitchFamily="18" charset="0"/>
              </a:rPr>
              <a:t>Conciliaciones de temas jurídicos entre entidades distritales.</a:t>
            </a:r>
            <a:endParaRPr lang="en-US" dirty="0">
              <a:latin typeface="Times New Roman" panose="02020603050405020304" pitchFamily="18" charset="0"/>
              <a:ea typeface="Times New Roman" panose="02020603050405020304" pitchFamily="18" charset="0"/>
            </a:endParaRPr>
          </a:p>
          <a:p>
            <a:pPr algn="just">
              <a:spcAft>
                <a:spcPts val="0"/>
              </a:spcAft>
            </a:pPr>
            <a:r>
              <a:rPr lang="es-ES_tradnl" dirty="0">
                <a:latin typeface="Arial" panose="020B0604020202020204" pitchFamily="34"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13618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Marcador de contenido 6">
            <a:extLst>
              <a:ext uri="{FF2B5EF4-FFF2-40B4-BE49-F238E27FC236}">
                <a16:creationId xmlns:a16="http://schemas.microsoft.com/office/drawing/2014/main" id="{DD0289CD-F12E-43B0-8019-9DD92009E504}"/>
              </a:ext>
            </a:extLst>
          </p:cNvPr>
          <p:cNvPicPr>
            <a:picLocks noChangeAspect="1"/>
          </p:cNvPicPr>
          <p:nvPr/>
        </p:nvPicPr>
        <p:blipFill>
          <a:blip r:embed="rId2"/>
          <a:stretch>
            <a:fillRect/>
          </a:stretch>
        </p:blipFill>
        <p:spPr>
          <a:xfrm>
            <a:off x="0" y="0"/>
            <a:ext cx="12188388" cy="6858000"/>
          </a:xfrm>
          <a:prstGeom prst="rect">
            <a:avLst/>
          </a:prstGeom>
        </p:spPr>
      </p:pic>
      <p:sp>
        <p:nvSpPr>
          <p:cNvPr id="2" name="Título 1">
            <a:extLst>
              <a:ext uri="{FF2B5EF4-FFF2-40B4-BE49-F238E27FC236}">
                <a16:creationId xmlns:a16="http://schemas.microsoft.com/office/drawing/2014/main" id="{EB9B5C24-FB9C-4E73-AD35-87D7300FD4A6}"/>
              </a:ext>
            </a:extLst>
          </p:cNvPr>
          <p:cNvSpPr>
            <a:spLocks noGrp="1"/>
          </p:cNvSpPr>
          <p:nvPr>
            <p:ph type="title"/>
          </p:nvPr>
        </p:nvSpPr>
        <p:spPr>
          <a:xfrm>
            <a:off x="1076739" y="365125"/>
            <a:ext cx="10373139" cy="1325563"/>
          </a:xfrm>
        </p:spPr>
        <p:txBody>
          <a:bodyPr>
            <a:normAutofit/>
          </a:bodyPr>
          <a:lstStyle/>
          <a:p>
            <a:r>
              <a:rPr lang="es-CO" sz="3600" b="1" dirty="0">
                <a:solidFill>
                  <a:srgbClr val="FF0000"/>
                </a:solidFill>
              </a:rPr>
              <a:t>XVII Seminario Internacional de Gestión Jurídica Pública 12 y 13 de noviembre </a:t>
            </a:r>
            <a:endParaRPr lang="es-CO" dirty="0"/>
          </a:p>
        </p:txBody>
      </p:sp>
      <p:graphicFrame>
        <p:nvGraphicFramePr>
          <p:cNvPr id="5" name="Marcador de contenido 4">
            <a:extLst>
              <a:ext uri="{FF2B5EF4-FFF2-40B4-BE49-F238E27FC236}">
                <a16:creationId xmlns:a16="http://schemas.microsoft.com/office/drawing/2014/main" id="{A8977CAD-E848-40A8-B591-84240F08F583}"/>
              </a:ext>
            </a:extLst>
          </p:cNvPr>
          <p:cNvGraphicFramePr>
            <a:graphicFrameLocks noGrp="1"/>
          </p:cNvGraphicFramePr>
          <p:nvPr>
            <p:ph idx="1"/>
            <p:extLst/>
          </p:nvPr>
        </p:nvGraphicFramePr>
        <p:xfrm>
          <a:off x="904461" y="1650932"/>
          <a:ext cx="9684026" cy="4280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B4FC4E44-97E3-4B0F-AF81-9A365BDD1C95}"/>
              </a:ext>
            </a:extLst>
          </p:cNvPr>
          <p:cNvSpPr txBox="1"/>
          <p:nvPr/>
        </p:nvSpPr>
        <p:spPr>
          <a:xfrm>
            <a:off x="3432313" y="2703443"/>
            <a:ext cx="184731" cy="369332"/>
          </a:xfrm>
          <a:prstGeom prst="rect">
            <a:avLst/>
          </a:prstGeom>
          <a:noFill/>
        </p:spPr>
        <p:txBody>
          <a:bodyPr wrap="none" rtlCol="0">
            <a:spAutoFit/>
          </a:bodyPr>
          <a:lstStyle/>
          <a:p>
            <a:endParaRPr lang="es-CO" dirty="0"/>
          </a:p>
        </p:txBody>
      </p:sp>
      <p:sp>
        <p:nvSpPr>
          <p:cNvPr id="9" name="CuadroTexto 8">
            <a:extLst>
              <a:ext uri="{FF2B5EF4-FFF2-40B4-BE49-F238E27FC236}">
                <a16:creationId xmlns:a16="http://schemas.microsoft.com/office/drawing/2014/main" id="{D738069B-3532-4473-A9D6-9000FB63089F}"/>
              </a:ext>
            </a:extLst>
          </p:cNvPr>
          <p:cNvSpPr txBox="1"/>
          <p:nvPr/>
        </p:nvSpPr>
        <p:spPr>
          <a:xfrm>
            <a:off x="3617044" y="6123543"/>
            <a:ext cx="5907156" cy="369332"/>
          </a:xfrm>
          <a:prstGeom prst="rect">
            <a:avLst/>
          </a:prstGeom>
          <a:noFill/>
        </p:spPr>
        <p:txBody>
          <a:bodyPr wrap="square" rtlCol="0">
            <a:spAutoFit/>
          </a:bodyPr>
          <a:lstStyle/>
          <a:p>
            <a:r>
              <a:rPr lang="es-MX" dirty="0"/>
              <a:t>Transmisión será por el canal d </a:t>
            </a:r>
            <a:r>
              <a:rPr lang="es-MX" dirty="0" err="1"/>
              <a:t>You</a:t>
            </a:r>
            <a:r>
              <a:rPr lang="es-MX" dirty="0"/>
              <a:t> </a:t>
            </a:r>
            <a:r>
              <a:rPr lang="es-MX" dirty="0" err="1"/>
              <a:t>Tube</a:t>
            </a:r>
            <a:endParaRPr lang="es-CO" dirty="0"/>
          </a:p>
        </p:txBody>
      </p:sp>
    </p:spTree>
    <p:extLst>
      <p:ext uri="{BB962C8B-B14F-4D97-AF65-F5344CB8AC3E}">
        <p14:creationId xmlns:p14="http://schemas.microsoft.com/office/powerpoint/2010/main" val="2717875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3E8FFB1-B2A8-644C-97B3-4FD96B955ABD}"/>
              </a:ext>
            </a:extLst>
          </p:cNvPr>
          <p:cNvSpPr/>
          <p:nvPr/>
        </p:nvSpPr>
        <p:spPr>
          <a:xfrm>
            <a:off x="0" y="382691"/>
            <a:ext cx="12192000" cy="1078494"/>
          </a:xfrm>
          <a:prstGeom prst="rect">
            <a:avLst/>
          </a:prstGeom>
          <a:solidFill>
            <a:srgbClr val="C8D4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Título 1">
            <a:extLst>
              <a:ext uri="{FF2B5EF4-FFF2-40B4-BE49-F238E27FC236}">
                <a16:creationId xmlns:a16="http://schemas.microsoft.com/office/drawing/2014/main" id="{1AD7DF34-6160-8A47-A5E0-F482F9CB4AA4}"/>
              </a:ext>
            </a:extLst>
          </p:cNvPr>
          <p:cNvSpPr txBox="1">
            <a:spLocks/>
          </p:cNvSpPr>
          <p:nvPr/>
        </p:nvSpPr>
        <p:spPr>
          <a:xfrm>
            <a:off x="838200" y="31294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b="1" dirty="0" smtClean="0">
                <a:solidFill>
                  <a:schemeClr val="bg1"/>
                </a:solidFill>
                <a:latin typeface="Arial Black" panose="020B0604020202020204" pitchFamily="34" charset="0"/>
                <a:cs typeface="Arial Black" panose="020B0604020202020204" pitchFamily="34" charset="0"/>
              </a:rPr>
              <a:t>COMPROMISOS PENDIENTES</a:t>
            </a:r>
            <a:endParaRPr lang="es-CO" b="1" dirty="0">
              <a:solidFill>
                <a:schemeClr val="bg1"/>
              </a:solidFill>
              <a:latin typeface="Arial Black" panose="020B0604020202020204" pitchFamily="34" charset="0"/>
              <a:cs typeface="Arial Black" panose="020B0604020202020204" pitchFamily="34" charset="0"/>
            </a:endParaRPr>
          </a:p>
        </p:txBody>
      </p:sp>
      <p:pic>
        <p:nvPicPr>
          <p:cNvPr id="6" name="Imagen 5">
            <a:extLst>
              <a:ext uri="{FF2B5EF4-FFF2-40B4-BE49-F238E27FC236}">
                <a16:creationId xmlns:a16="http://schemas.microsoft.com/office/drawing/2014/main" id="{03A42E1C-3B29-324D-90BC-A77F7C1D75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1157" y="5918730"/>
            <a:ext cx="3472774" cy="816102"/>
          </a:xfrm>
          <a:prstGeom prst="rect">
            <a:avLst/>
          </a:prstGeom>
        </p:spPr>
      </p:pic>
      <p:sp>
        <p:nvSpPr>
          <p:cNvPr id="9" name="CuadroTexto 8">
            <a:extLst>
              <a:ext uri="{FF2B5EF4-FFF2-40B4-BE49-F238E27FC236}">
                <a16:creationId xmlns:a16="http://schemas.microsoft.com/office/drawing/2014/main" id="{B2C43690-B4A1-6045-91E1-408585C5994D}"/>
              </a:ext>
            </a:extLst>
          </p:cNvPr>
          <p:cNvSpPr txBox="1"/>
          <p:nvPr/>
        </p:nvSpPr>
        <p:spPr>
          <a:xfrm>
            <a:off x="1126787" y="2524427"/>
            <a:ext cx="9140757" cy="1877437"/>
          </a:xfrm>
          <a:prstGeom prst="rect">
            <a:avLst/>
          </a:prstGeom>
          <a:noFill/>
        </p:spPr>
        <p:txBody>
          <a:bodyPr wrap="square" rtlCol="0">
            <a:spAutoFit/>
          </a:bodyPr>
          <a:lstStyle/>
          <a:p>
            <a:pPr lvl="0" algn="just"/>
            <a:r>
              <a:rPr lang="es-CO" sz="2050" b="1" dirty="0"/>
              <a:t>1.   </a:t>
            </a:r>
            <a:r>
              <a:rPr lang="es-ES" dirty="0" smtClean="0"/>
              <a:t>Designación </a:t>
            </a:r>
            <a:r>
              <a:rPr lang="es-ES" dirty="0"/>
              <a:t>de un enlace por cada entidad. </a:t>
            </a:r>
            <a:r>
              <a:rPr lang="es-ES" b="1" dirty="0" smtClean="0"/>
              <a:t>TERMINAL – UMV - IDU</a:t>
            </a:r>
            <a:endParaRPr lang="es-CO" dirty="0"/>
          </a:p>
          <a:p>
            <a:pPr algn="just"/>
            <a:endParaRPr lang="es-ES" sz="2050" dirty="0" smtClean="0"/>
          </a:p>
          <a:p>
            <a:pPr algn="just"/>
            <a:r>
              <a:rPr lang="es-CO" sz="2050" b="1" dirty="0" smtClean="0"/>
              <a:t>2.</a:t>
            </a:r>
            <a:r>
              <a:rPr lang="es-CO" sz="2050" b="1" dirty="0"/>
              <a:t>  </a:t>
            </a:r>
            <a:r>
              <a:rPr lang="es-CO" sz="2050" b="1" dirty="0" smtClean="0"/>
              <a:t> </a:t>
            </a:r>
            <a:r>
              <a:rPr lang="es-ES" dirty="0"/>
              <a:t>Diligenciamiento del cuadro de producción normativa en los términos establecidos. </a:t>
            </a:r>
            <a:r>
              <a:rPr lang="es-ES" b="1" dirty="0"/>
              <a:t>TODOS</a:t>
            </a:r>
            <a:endParaRPr lang="es-CO" sz="2050" b="1" dirty="0" smtClean="0"/>
          </a:p>
          <a:p>
            <a:pPr algn="just"/>
            <a:endParaRPr lang="es-CO" sz="2050" b="1" dirty="0" smtClean="0"/>
          </a:p>
          <a:p>
            <a:pPr lvl="0"/>
            <a:endParaRPr lang="es-CO" dirty="0"/>
          </a:p>
          <a:p>
            <a:pPr marL="342900" indent="-342900" algn="just">
              <a:buAutoNum type="arabicPeriod"/>
            </a:pPr>
            <a:endParaRPr lang="es-CO" sz="1600"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8576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5325991-F2B0-9846-8FB0-6C04397817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376" t="34568"/>
          <a:stretch/>
        </p:blipFill>
        <p:spPr>
          <a:xfrm>
            <a:off x="29182" y="2662470"/>
            <a:ext cx="7097949" cy="4487360"/>
          </a:xfrm>
          <a:prstGeom prst="rect">
            <a:avLst/>
          </a:prstGeom>
        </p:spPr>
      </p:pic>
      <p:sp>
        <p:nvSpPr>
          <p:cNvPr id="2" name="Título 1"/>
          <p:cNvSpPr>
            <a:spLocks noGrp="1"/>
          </p:cNvSpPr>
          <p:nvPr>
            <p:ph type="ctrTitle"/>
          </p:nvPr>
        </p:nvSpPr>
        <p:spPr>
          <a:xfrm>
            <a:off x="1528685" y="754796"/>
            <a:ext cx="9144000" cy="1544322"/>
          </a:xfrm>
        </p:spPr>
        <p:txBody>
          <a:bodyPr>
            <a:noAutofit/>
          </a:bodyPr>
          <a:lstStyle/>
          <a:p>
            <a:r>
              <a:rPr lang="es-CO" sz="4800" b="1" dirty="0" smtClean="0">
                <a:solidFill>
                  <a:srgbClr val="4C531E"/>
                </a:solidFill>
                <a:latin typeface="Arial Black" panose="020B0604020202020204" pitchFamily="34" charset="0"/>
                <a:cs typeface="Arial Black" panose="020B0604020202020204" pitchFamily="34" charset="0"/>
              </a:rPr>
              <a:t/>
            </a:r>
            <a:br>
              <a:rPr lang="es-CO" sz="4800" b="1" dirty="0" smtClean="0">
                <a:solidFill>
                  <a:srgbClr val="4C531E"/>
                </a:solidFill>
                <a:latin typeface="Arial Black" panose="020B0604020202020204" pitchFamily="34" charset="0"/>
                <a:cs typeface="Arial Black" panose="020B0604020202020204" pitchFamily="34" charset="0"/>
              </a:rPr>
            </a:br>
            <a:r>
              <a:rPr lang="es-CO" sz="4800" b="1" dirty="0">
                <a:solidFill>
                  <a:srgbClr val="4C531E"/>
                </a:solidFill>
                <a:latin typeface="Arial Black" panose="020B0604020202020204" pitchFamily="34" charset="0"/>
                <a:cs typeface="Arial Black" panose="020B0604020202020204" pitchFamily="34" charset="0"/>
              </a:rPr>
              <a:t/>
            </a:r>
            <a:br>
              <a:rPr lang="es-CO" sz="4800" b="1" dirty="0">
                <a:solidFill>
                  <a:srgbClr val="4C531E"/>
                </a:solidFill>
                <a:latin typeface="Arial Black" panose="020B0604020202020204" pitchFamily="34" charset="0"/>
                <a:cs typeface="Arial Black" panose="020B0604020202020204" pitchFamily="34" charset="0"/>
              </a:rPr>
            </a:br>
            <a:r>
              <a:rPr lang="es-CO" sz="4800" b="1" dirty="0" smtClean="0">
                <a:solidFill>
                  <a:srgbClr val="4C531E"/>
                </a:solidFill>
                <a:latin typeface="Arial Black" panose="020B0604020202020204" pitchFamily="34" charset="0"/>
                <a:cs typeface="Arial Black" panose="020B0604020202020204" pitchFamily="34" charset="0"/>
              </a:rPr>
              <a:t/>
            </a:r>
            <a:br>
              <a:rPr lang="es-CO" sz="4800" b="1" dirty="0" smtClean="0">
                <a:solidFill>
                  <a:srgbClr val="4C531E"/>
                </a:solidFill>
                <a:latin typeface="Arial Black" panose="020B0604020202020204" pitchFamily="34" charset="0"/>
                <a:cs typeface="Arial Black" panose="020B0604020202020204" pitchFamily="34" charset="0"/>
              </a:rPr>
            </a:br>
            <a:r>
              <a:rPr lang="es-CO" sz="4800" b="1" dirty="0" smtClean="0">
                <a:solidFill>
                  <a:srgbClr val="4C531E"/>
                </a:solidFill>
                <a:latin typeface="Arial Black" panose="020B0604020202020204" pitchFamily="34" charset="0"/>
                <a:cs typeface="Arial Black" panose="020B0604020202020204" pitchFamily="34" charset="0"/>
              </a:rPr>
              <a:t>COMITÉ INTERSECTORIAL DE COORDINACIÓN JURÍDICA. GRACIAS!!</a:t>
            </a:r>
            <a:endParaRPr lang="es-CO" sz="4800" b="1" dirty="0">
              <a:solidFill>
                <a:srgbClr val="4C531E"/>
              </a:solidFill>
              <a:latin typeface="Arial Black" panose="020B0604020202020204" pitchFamily="34" charset="0"/>
              <a:cs typeface="Arial Black" panose="020B0604020202020204" pitchFamily="34" charset="0"/>
            </a:endParaRPr>
          </a:p>
        </p:txBody>
      </p:sp>
      <p:sp>
        <p:nvSpPr>
          <p:cNvPr id="9" name="CuadroTexto 8"/>
          <p:cNvSpPr txBox="1"/>
          <p:nvPr/>
        </p:nvSpPr>
        <p:spPr>
          <a:xfrm>
            <a:off x="5047343" y="2078012"/>
            <a:ext cx="2492990" cy="461665"/>
          </a:xfrm>
          <a:prstGeom prst="rect">
            <a:avLst/>
          </a:prstGeom>
          <a:noFill/>
        </p:spPr>
        <p:txBody>
          <a:bodyPr wrap="none" rtlCol="0">
            <a:spAutoFit/>
          </a:bodyPr>
          <a:lstStyle/>
          <a:p>
            <a:r>
              <a:rPr lang="es-ES" sz="2400" b="1" dirty="0" smtClean="0">
                <a:solidFill>
                  <a:schemeClr val="tx1">
                    <a:lumMod val="75000"/>
                    <a:lumOff val="25000"/>
                  </a:schemeClr>
                </a:solidFill>
                <a:latin typeface="Arial" panose="020B0604020202020204" pitchFamily="34" charset="0"/>
                <a:cs typeface="Arial" panose="020B0604020202020204" pitchFamily="34" charset="0"/>
              </a:rPr>
              <a:t>IV SESIÓN 2020</a:t>
            </a:r>
            <a:endParaRPr lang="es-ES" sz="24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57E4BB30-270E-EE4D-AE52-960D69EA5621}"/>
              </a:ext>
            </a:extLst>
          </p:cNvPr>
          <p:cNvSpPr/>
          <p:nvPr/>
        </p:nvSpPr>
        <p:spPr>
          <a:xfrm>
            <a:off x="6567623" y="2652743"/>
            <a:ext cx="5295539" cy="4351172"/>
          </a:xfrm>
          <a:prstGeom prst="rect">
            <a:avLst/>
          </a:prstGeom>
          <a:solidFill>
            <a:srgbClr val="879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Recortar rectángulo de una esquina 3">
            <a:extLst>
              <a:ext uri="{FF2B5EF4-FFF2-40B4-BE49-F238E27FC236}">
                <a16:creationId xmlns:a16="http://schemas.microsoft.com/office/drawing/2014/main" id="{346EA250-0C3C-944B-AB77-DFE49921FE4B}"/>
              </a:ext>
            </a:extLst>
          </p:cNvPr>
          <p:cNvSpPr/>
          <p:nvPr/>
        </p:nvSpPr>
        <p:spPr>
          <a:xfrm flipH="1">
            <a:off x="8005862" y="2643015"/>
            <a:ext cx="4260716" cy="4351172"/>
          </a:xfrm>
          <a:custGeom>
            <a:avLst/>
            <a:gdLst>
              <a:gd name="connsiteX0" fmla="*/ 0 w 3446834"/>
              <a:gd name="connsiteY0" fmla="*/ 0 h 4214985"/>
              <a:gd name="connsiteX1" fmla="*/ 1723417 w 3446834"/>
              <a:gd name="connsiteY1" fmla="*/ 0 h 4214985"/>
              <a:gd name="connsiteX2" fmla="*/ 3446834 w 3446834"/>
              <a:gd name="connsiteY2" fmla="*/ 1723417 h 4214985"/>
              <a:gd name="connsiteX3" fmla="*/ 3446834 w 3446834"/>
              <a:gd name="connsiteY3" fmla="*/ 4214985 h 4214985"/>
              <a:gd name="connsiteX4" fmla="*/ 0 w 3446834"/>
              <a:gd name="connsiteY4" fmla="*/ 4214985 h 4214985"/>
              <a:gd name="connsiteX5" fmla="*/ 0 w 3446834"/>
              <a:gd name="connsiteY5" fmla="*/ 0 h 4214985"/>
              <a:gd name="connsiteX0" fmla="*/ 0 w 3446834"/>
              <a:gd name="connsiteY0" fmla="*/ 0 h 4214985"/>
              <a:gd name="connsiteX1" fmla="*/ 770107 w 3446834"/>
              <a:gd name="connsiteY1" fmla="*/ 9728 h 4214985"/>
              <a:gd name="connsiteX2" fmla="*/ 3446834 w 3446834"/>
              <a:gd name="connsiteY2" fmla="*/ 1723417 h 4214985"/>
              <a:gd name="connsiteX3" fmla="*/ 3446834 w 3446834"/>
              <a:gd name="connsiteY3" fmla="*/ 4214985 h 4214985"/>
              <a:gd name="connsiteX4" fmla="*/ 0 w 3446834"/>
              <a:gd name="connsiteY4" fmla="*/ 4214985 h 4214985"/>
              <a:gd name="connsiteX5" fmla="*/ 0 w 3446834"/>
              <a:gd name="connsiteY5" fmla="*/ 0 h 4214985"/>
              <a:gd name="connsiteX0" fmla="*/ 0 w 4049949"/>
              <a:gd name="connsiteY0" fmla="*/ 0 h 4214985"/>
              <a:gd name="connsiteX1" fmla="*/ 770107 w 4049949"/>
              <a:gd name="connsiteY1" fmla="*/ 9728 h 4214985"/>
              <a:gd name="connsiteX2" fmla="*/ 4049949 w 4049949"/>
              <a:gd name="connsiteY2" fmla="*/ 4106693 h 4214985"/>
              <a:gd name="connsiteX3" fmla="*/ 3446834 w 4049949"/>
              <a:gd name="connsiteY3" fmla="*/ 4214985 h 4214985"/>
              <a:gd name="connsiteX4" fmla="*/ 0 w 4049949"/>
              <a:gd name="connsiteY4" fmla="*/ 4214985 h 4214985"/>
              <a:gd name="connsiteX5" fmla="*/ 0 w 4049949"/>
              <a:gd name="connsiteY5" fmla="*/ 0 h 4214985"/>
              <a:gd name="connsiteX0" fmla="*/ 0 w 4156953"/>
              <a:gd name="connsiteY0" fmla="*/ 0 h 4223425"/>
              <a:gd name="connsiteX1" fmla="*/ 770107 w 4156953"/>
              <a:gd name="connsiteY1" fmla="*/ 9728 h 4223425"/>
              <a:gd name="connsiteX2" fmla="*/ 4156953 w 4156953"/>
              <a:gd name="connsiteY2" fmla="*/ 4223425 h 4223425"/>
              <a:gd name="connsiteX3" fmla="*/ 3446834 w 4156953"/>
              <a:gd name="connsiteY3" fmla="*/ 4214985 h 4223425"/>
              <a:gd name="connsiteX4" fmla="*/ 0 w 4156953"/>
              <a:gd name="connsiteY4" fmla="*/ 4214985 h 4223425"/>
              <a:gd name="connsiteX5" fmla="*/ 0 w 4156953"/>
              <a:gd name="connsiteY5" fmla="*/ 0 h 422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6953" h="4223425">
                <a:moveTo>
                  <a:pt x="0" y="0"/>
                </a:moveTo>
                <a:lnTo>
                  <a:pt x="770107" y="9728"/>
                </a:lnTo>
                <a:lnTo>
                  <a:pt x="4156953" y="4223425"/>
                </a:lnTo>
                <a:lnTo>
                  <a:pt x="3446834" y="4214985"/>
                </a:lnTo>
                <a:lnTo>
                  <a:pt x="0" y="4214985"/>
                </a:lnTo>
                <a:lnTo>
                  <a:pt x="0" y="0"/>
                </a:lnTo>
                <a:close/>
              </a:path>
            </a:pathLst>
          </a:custGeom>
          <a:solidFill>
            <a:srgbClr val="4C5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4C531E"/>
              </a:solidFill>
            </a:endParaRPr>
          </a:p>
        </p:txBody>
      </p:sp>
      <p:sp>
        <p:nvSpPr>
          <p:cNvPr id="6" name="Rectángulo 5">
            <a:extLst>
              <a:ext uri="{FF2B5EF4-FFF2-40B4-BE49-F238E27FC236}">
                <a16:creationId xmlns:a16="http://schemas.microsoft.com/office/drawing/2014/main" id="{192BC60A-5390-BB48-B346-860FADB8BCE3}"/>
              </a:ext>
            </a:extLst>
          </p:cNvPr>
          <p:cNvSpPr/>
          <p:nvPr/>
        </p:nvSpPr>
        <p:spPr>
          <a:xfrm>
            <a:off x="3793675" y="2652742"/>
            <a:ext cx="4614021" cy="4332455"/>
          </a:xfrm>
          <a:custGeom>
            <a:avLst/>
            <a:gdLst>
              <a:gd name="connsiteX0" fmla="*/ 0 w 3120326"/>
              <a:gd name="connsiteY0" fmla="*/ 0 h 4214985"/>
              <a:gd name="connsiteX1" fmla="*/ 3120326 w 3120326"/>
              <a:gd name="connsiteY1" fmla="*/ 0 h 4214985"/>
              <a:gd name="connsiteX2" fmla="*/ 3120326 w 3120326"/>
              <a:gd name="connsiteY2" fmla="*/ 4214985 h 4214985"/>
              <a:gd name="connsiteX3" fmla="*/ 0 w 3120326"/>
              <a:gd name="connsiteY3" fmla="*/ 4214985 h 4214985"/>
              <a:gd name="connsiteX4" fmla="*/ 0 w 3120326"/>
              <a:gd name="connsiteY4" fmla="*/ 0 h 4214985"/>
              <a:gd name="connsiteX0" fmla="*/ 0 w 4316828"/>
              <a:gd name="connsiteY0" fmla="*/ 9728 h 4214985"/>
              <a:gd name="connsiteX1" fmla="*/ 4316828 w 4316828"/>
              <a:gd name="connsiteY1" fmla="*/ 0 h 4214985"/>
              <a:gd name="connsiteX2" fmla="*/ 4316828 w 4316828"/>
              <a:gd name="connsiteY2" fmla="*/ 4214985 h 4214985"/>
              <a:gd name="connsiteX3" fmla="*/ 1196502 w 4316828"/>
              <a:gd name="connsiteY3" fmla="*/ 4214985 h 4214985"/>
              <a:gd name="connsiteX4" fmla="*/ 0 w 4316828"/>
              <a:gd name="connsiteY4" fmla="*/ 9728 h 4214985"/>
              <a:gd name="connsiteX0" fmla="*/ 0 w 4316828"/>
              <a:gd name="connsiteY0" fmla="*/ 1 h 4205258"/>
              <a:gd name="connsiteX1" fmla="*/ 2799313 w 4316828"/>
              <a:gd name="connsiteY1" fmla="*/ 0 h 4205258"/>
              <a:gd name="connsiteX2" fmla="*/ 4316828 w 4316828"/>
              <a:gd name="connsiteY2" fmla="*/ 4205258 h 4205258"/>
              <a:gd name="connsiteX3" fmla="*/ 1196502 w 4316828"/>
              <a:gd name="connsiteY3" fmla="*/ 4205258 h 4205258"/>
              <a:gd name="connsiteX4" fmla="*/ 0 w 4316828"/>
              <a:gd name="connsiteY4" fmla="*/ 1 h 4205258"/>
              <a:gd name="connsiteX0" fmla="*/ 0 w 4316828"/>
              <a:gd name="connsiteY0" fmla="*/ 1 h 4205258"/>
              <a:gd name="connsiteX1" fmla="*/ 2916044 w 4316828"/>
              <a:gd name="connsiteY1" fmla="*/ 0 h 4205258"/>
              <a:gd name="connsiteX2" fmla="*/ 4316828 w 4316828"/>
              <a:gd name="connsiteY2" fmla="*/ 4205258 h 4205258"/>
              <a:gd name="connsiteX3" fmla="*/ 1196502 w 4316828"/>
              <a:gd name="connsiteY3" fmla="*/ 4205258 h 4205258"/>
              <a:gd name="connsiteX4" fmla="*/ 0 w 4316828"/>
              <a:gd name="connsiteY4" fmla="*/ 1 h 4205258"/>
              <a:gd name="connsiteX0" fmla="*/ 0 w 4501654"/>
              <a:gd name="connsiteY0" fmla="*/ 9728 h 4205258"/>
              <a:gd name="connsiteX1" fmla="*/ 3100870 w 4501654"/>
              <a:gd name="connsiteY1" fmla="*/ 0 h 4205258"/>
              <a:gd name="connsiteX2" fmla="*/ 4501654 w 4501654"/>
              <a:gd name="connsiteY2" fmla="*/ 4205258 h 4205258"/>
              <a:gd name="connsiteX3" fmla="*/ 1381328 w 4501654"/>
              <a:gd name="connsiteY3" fmla="*/ 4205258 h 4205258"/>
              <a:gd name="connsiteX4" fmla="*/ 0 w 4501654"/>
              <a:gd name="connsiteY4" fmla="*/ 9728 h 4205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1654" h="4205258">
                <a:moveTo>
                  <a:pt x="0" y="9728"/>
                </a:moveTo>
                <a:lnTo>
                  <a:pt x="3100870" y="0"/>
                </a:lnTo>
                <a:lnTo>
                  <a:pt x="4501654" y="4205258"/>
                </a:lnTo>
                <a:lnTo>
                  <a:pt x="1381328" y="4205258"/>
                </a:lnTo>
                <a:lnTo>
                  <a:pt x="0" y="9728"/>
                </a:lnTo>
                <a:close/>
              </a:path>
            </a:pathLst>
          </a:custGeom>
          <a:solidFill>
            <a:srgbClr val="C8D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1" name="Imagen 10">
            <a:extLst>
              <a:ext uri="{FF2B5EF4-FFF2-40B4-BE49-F238E27FC236}">
                <a16:creationId xmlns:a16="http://schemas.microsoft.com/office/drawing/2014/main" id="{71A1F0D6-BD06-9441-AEAB-01F449022F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4378" y="4231532"/>
            <a:ext cx="5462859" cy="1189025"/>
          </a:xfrm>
          <a:prstGeom prst="rect">
            <a:avLst/>
          </a:prstGeom>
        </p:spPr>
      </p:pic>
    </p:spTree>
    <p:extLst>
      <p:ext uri="{BB962C8B-B14F-4D97-AF65-F5344CB8AC3E}">
        <p14:creationId xmlns:p14="http://schemas.microsoft.com/office/powerpoint/2010/main" val="4106360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3E8FFB1-B2A8-644C-97B3-4FD96B955ABD}"/>
              </a:ext>
            </a:extLst>
          </p:cNvPr>
          <p:cNvSpPr/>
          <p:nvPr/>
        </p:nvSpPr>
        <p:spPr>
          <a:xfrm>
            <a:off x="0" y="362813"/>
            <a:ext cx="12192000" cy="1078494"/>
          </a:xfrm>
          <a:prstGeom prst="rect">
            <a:avLst/>
          </a:prstGeom>
          <a:solidFill>
            <a:srgbClr val="C8D4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Título 1">
            <a:extLst>
              <a:ext uri="{FF2B5EF4-FFF2-40B4-BE49-F238E27FC236}">
                <a16:creationId xmlns:a16="http://schemas.microsoft.com/office/drawing/2014/main" id="{1AD7DF34-6160-8A47-A5E0-F482F9CB4AA4}"/>
              </a:ext>
            </a:extLst>
          </p:cNvPr>
          <p:cNvSpPr txBox="1">
            <a:spLocks/>
          </p:cNvSpPr>
          <p:nvPr/>
        </p:nvSpPr>
        <p:spPr>
          <a:xfrm>
            <a:off x="838200" y="31294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b="1" dirty="0" smtClean="0">
                <a:solidFill>
                  <a:schemeClr val="bg1"/>
                </a:solidFill>
                <a:latin typeface="Arial Black" panose="020B0604020202020204" pitchFamily="34" charset="0"/>
                <a:cs typeface="Arial Black" panose="020B0604020202020204" pitchFamily="34" charset="0"/>
              </a:rPr>
              <a:t>ORDEN DEL DÍA</a:t>
            </a:r>
            <a:endParaRPr lang="es-CO" b="1" dirty="0">
              <a:solidFill>
                <a:schemeClr val="bg1"/>
              </a:solidFill>
              <a:latin typeface="Arial Black" panose="020B0604020202020204" pitchFamily="34" charset="0"/>
              <a:cs typeface="Arial Black" panose="020B0604020202020204" pitchFamily="34" charset="0"/>
            </a:endParaRPr>
          </a:p>
        </p:txBody>
      </p:sp>
      <p:pic>
        <p:nvPicPr>
          <p:cNvPr id="6" name="Imagen 5">
            <a:extLst>
              <a:ext uri="{FF2B5EF4-FFF2-40B4-BE49-F238E27FC236}">
                <a16:creationId xmlns:a16="http://schemas.microsoft.com/office/drawing/2014/main" id="{03A42E1C-3B29-324D-90BC-A77F7C1D75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1157" y="5918730"/>
            <a:ext cx="3472774" cy="816102"/>
          </a:xfrm>
          <a:prstGeom prst="rect">
            <a:avLst/>
          </a:prstGeom>
        </p:spPr>
      </p:pic>
      <p:sp>
        <p:nvSpPr>
          <p:cNvPr id="9" name="CuadroTexto 8">
            <a:extLst>
              <a:ext uri="{FF2B5EF4-FFF2-40B4-BE49-F238E27FC236}">
                <a16:creationId xmlns:a16="http://schemas.microsoft.com/office/drawing/2014/main" id="{B2C43690-B4A1-6045-91E1-408585C5994D}"/>
              </a:ext>
            </a:extLst>
          </p:cNvPr>
          <p:cNvSpPr txBox="1"/>
          <p:nvPr/>
        </p:nvSpPr>
        <p:spPr>
          <a:xfrm>
            <a:off x="838200" y="1886857"/>
            <a:ext cx="9140757" cy="4401205"/>
          </a:xfrm>
          <a:prstGeom prst="rect">
            <a:avLst/>
          </a:prstGeom>
          <a:noFill/>
        </p:spPr>
        <p:txBody>
          <a:bodyPr wrap="square" rtlCol="0">
            <a:spAutoFit/>
          </a:bodyPr>
          <a:lstStyle/>
          <a:p>
            <a:pPr algn="just"/>
            <a:r>
              <a:rPr lang="es-CO" sz="2050" b="1" dirty="0" smtClean="0"/>
              <a:t>1</a:t>
            </a:r>
            <a:r>
              <a:rPr lang="es-CO" sz="2050" b="1" dirty="0"/>
              <a:t>.   </a:t>
            </a:r>
            <a:r>
              <a:rPr lang="es-CO" sz="2050" b="1" dirty="0" smtClean="0"/>
              <a:t> Verificación </a:t>
            </a:r>
            <a:r>
              <a:rPr lang="es-CO" sz="2050" b="1" dirty="0"/>
              <a:t>de Quórum </a:t>
            </a:r>
            <a:endParaRPr lang="es-CO" sz="2050" b="1" dirty="0" smtClean="0"/>
          </a:p>
          <a:p>
            <a:pPr algn="just"/>
            <a:endParaRPr lang="es-CO" sz="2050" b="1" dirty="0" smtClean="0"/>
          </a:p>
          <a:p>
            <a:pPr algn="just"/>
            <a:r>
              <a:rPr lang="es-ES" sz="2050" b="1" dirty="0" smtClean="0"/>
              <a:t>2</a:t>
            </a:r>
            <a:r>
              <a:rPr lang="es-ES" sz="2050" b="1" dirty="0"/>
              <a:t>.   </a:t>
            </a:r>
            <a:r>
              <a:rPr lang="es-ES" sz="2050" b="1" dirty="0" smtClean="0"/>
              <a:t> </a:t>
            </a:r>
            <a:r>
              <a:rPr lang="es-CO" sz="2050" b="1" dirty="0" smtClean="0"/>
              <a:t>Socialización Comité Distrital de Apoyo a la Contratación</a:t>
            </a:r>
          </a:p>
          <a:p>
            <a:pPr algn="just"/>
            <a:endParaRPr lang="es-CO" sz="2050" b="1" dirty="0"/>
          </a:p>
          <a:p>
            <a:pPr marL="457200" indent="-457200" algn="just">
              <a:buAutoNum type="arabicPeriod" startAt="3"/>
            </a:pPr>
            <a:r>
              <a:rPr lang="es-CO" sz="2050" b="1" dirty="0" smtClean="0"/>
              <a:t>Socialización Comité Jurídico Distrital</a:t>
            </a:r>
          </a:p>
          <a:p>
            <a:pPr marL="457200" indent="-457200" algn="just">
              <a:buAutoNum type="arabicPeriod" startAt="3"/>
            </a:pPr>
            <a:endParaRPr lang="es-CO" sz="2050" b="1" dirty="0" smtClean="0"/>
          </a:p>
          <a:p>
            <a:pPr marL="457200" indent="-457200" algn="just">
              <a:buAutoNum type="arabicPeriod" startAt="3"/>
            </a:pPr>
            <a:r>
              <a:rPr lang="es-CO" sz="2050" b="1" dirty="0" smtClean="0"/>
              <a:t>Aprobación y votación Reglamento Interno del Comité Intersectorial de Coordinación Jurídica </a:t>
            </a:r>
            <a:endParaRPr lang="es-CO" sz="2050" dirty="0" smtClean="0"/>
          </a:p>
          <a:p>
            <a:pPr algn="just"/>
            <a:endParaRPr lang="es-CO" sz="2050" dirty="0" smtClean="0"/>
          </a:p>
          <a:p>
            <a:pPr algn="just"/>
            <a:r>
              <a:rPr lang="es-CO" sz="2050" b="1" dirty="0" smtClean="0"/>
              <a:t>5.</a:t>
            </a:r>
            <a:r>
              <a:rPr lang="es-CO" sz="2050" b="1" dirty="0"/>
              <a:t>  </a:t>
            </a:r>
            <a:r>
              <a:rPr lang="es-CO" sz="2050" b="1" dirty="0" smtClean="0"/>
              <a:t>  Verificación cumplimiento compromisos</a:t>
            </a:r>
          </a:p>
          <a:p>
            <a:pPr algn="just"/>
            <a:endParaRPr lang="es-CO" sz="2050" b="1" dirty="0" smtClean="0"/>
          </a:p>
          <a:p>
            <a:pPr algn="just"/>
            <a:r>
              <a:rPr lang="es-CO" sz="2050" b="1" dirty="0" smtClean="0"/>
              <a:t>6.    Proposiciones y varios</a:t>
            </a:r>
            <a:endParaRPr lang="es-CO" sz="2050" dirty="0"/>
          </a:p>
          <a:p>
            <a:pPr lvl="0"/>
            <a:endParaRPr lang="es-CO" dirty="0"/>
          </a:p>
          <a:p>
            <a:pPr marL="342900" indent="-342900" algn="just">
              <a:buAutoNum type="arabicPeriod"/>
            </a:pPr>
            <a:endParaRPr lang="es-CO" sz="1600"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7229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3E8FFB1-B2A8-644C-97B3-4FD96B955ABD}"/>
              </a:ext>
            </a:extLst>
          </p:cNvPr>
          <p:cNvSpPr/>
          <p:nvPr/>
        </p:nvSpPr>
        <p:spPr>
          <a:xfrm>
            <a:off x="0" y="362813"/>
            <a:ext cx="12192000" cy="1078494"/>
          </a:xfrm>
          <a:prstGeom prst="rect">
            <a:avLst/>
          </a:prstGeom>
          <a:solidFill>
            <a:srgbClr val="C8D4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Título 1">
            <a:extLst>
              <a:ext uri="{FF2B5EF4-FFF2-40B4-BE49-F238E27FC236}">
                <a16:creationId xmlns:a16="http://schemas.microsoft.com/office/drawing/2014/main" id="{1AD7DF34-6160-8A47-A5E0-F482F9CB4AA4}"/>
              </a:ext>
            </a:extLst>
          </p:cNvPr>
          <p:cNvSpPr txBox="1">
            <a:spLocks/>
          </p:cNvSpPr>
          <p:nvPr/>
        </p:nvSpPr>
        <p:spPr>
          <a:xfrm>
            <a:off x="838200" y="31294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b="1" dirty="0" smtClean="0">
                <a:solidFill>
                  <a:schemeClr val="bg1"/>
                </a:solidFill>
                <a:latin typeface="Arial Black" panose="020B0604020202020204" pitchFamily="34" charset="0"/>
                <a:cs typeface="Arial Black" panose="020B0604020202020204" pitchFamily="34" charset="0"/>
              </a:rPr>
              <a:t>COMITÉ DISTRITAL DE CONTRATACIÓN</a:t>
            </a:r>
            <a:endParaRPr lang="es-CO" b="1" dirty="0">
              <a:solidFill>
                <a:schemeClr val="bg1"/>
              </a:solidFill>
              <a:latin typeface="Arial Black" panose="020B0604020202020204" pitchFamily="34" charset="0"/>
              <a:cs typeface="Arial Black" panose="020B0604020202020204" pitchFamily="34" charset="0"/>
            </a:endParaRPr>
          </a:p>
        </p:txBody>
      </p:sp>
      <p:pic>
        <p:nvPicPr>
          <p:cNvPr id="6" name="Imagen 5">
            <a:extLst>
              <a:ext uri="{FF2B5EF4-FFF2-40B4-BE49-F238E27FC236}">
                <a16:creationId xmlns:a16="http://schemas.microsoft.com/office/drawing/2014/main" id="{03A42E1C-3B29-324D-90BC-A77F7C1D75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1157" y="5918730"/>
            <a:ext cx="3472774" cy="816102"/>
          </a:xfrm>
          <a:prstGeom prst="rect">
            <a:avLst/>
          </a:prstGeom>
        </p:spPr>
      </p:pic>
      <p:sp>
        <p:nvSpPr>
          <p:cNvPr id="9" name="CuadroTexto 8">
            <a:extLst>
              <a:ext uri="{FF2B5EF4-FFF2-40B4-BE49-F238E27FC236}">
                <a16:creationId xmlns:a16="http://schemas.microsoft.com/office/drawing/2014/main" id="{B2C43690-B4A1-6045-91E1-408585C5994D}"/>
              </a:ext>
            </a:extLst>
          </p:cNvPr>
          <p:cNvSpPr txBox="1"/>
          <p:nvPr/>
        </p:nvSpPr>
        <p:spPr>
          <a:xfrm>
            <a:off x="838200" y="1886857"/>
            <a:ext cx="9140757" cy="4331314"/>
          </a:xfrm>
          <a:prstGeom prst="rect">
            <a:avLst/>
          </a:prstGeom>
          <a:noFill/>
        </p:spPr>
        <p:txBody>
          <a:bodyPr wrap="square" rtlCol="0">
            <a:spAutoFit/>
          </a:bodyPr>
          <a:lstStyle/>
          <a:p>
            <a:pPr algn="just"/>
            <a:endParaRPr lang="es-CO" sz="2050" b="1" dirty="0"/>
          </a:p>
          <a:p>
            <a:pPr marL="285750" lvl="0" indent="-285750" algn="just">
              <a:lnSpc>
                <a:spcPct val="107000"/>
              </a:lnSpc>
              <a:spcAft>
                <a:spcPts val="800"/>
              </a:spcAft>
              <a:buFont typeface="Wingdings" panose="05000000000000000000" pitchFamily="2" charset="2"/>
              <a:buChar char="ü"/>
            </a:pPr>
            <a:r>
              <a:rPr lang="es-CO" b="1" dirty="0">
                <a:solidFill>
                  <a:srgbClr val="000000"/>
                </a:solidFill>
                <a:latin typeface="Arial" panose="020B0604020202020204" pitchFamily="34" charset="0"/>
                <a:ea typeface="Calibri" panose="020F0502020204030204" pitchFamily="34" charset="0"/>
                <a:cs typeface="Times New Roman" panose="02020603050405020304" pitchFamily="18" charset="0"/>
              </a:rPr>
              <a:t>Creación del Observatorio Distrital de Contratación y Lucha Anticorrupción.</a:t>
            </a:r>
          </a:p>
          <a:p>
            <a:pPr lvl="0" algn="just">
              <a:lnSpc>
                <a:spcPct val="107000"/>
              </a:lnSpc>
              <a:spcAft>
                <a:spcPts val="800"/>
              </a:spcAft>
            </a:pPr>
            <a:endParaRPr lang="es-CO"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r>
              <a:rPr lang="es-CO"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Obedece </a:t>
            </a:r>
            <a:r>
              <a:rPr lang="es-CO" dirty="0">
                <a:solidFill>
                  <a:srgbClr val="000000"/>
                </a:solidFill>
                <a:latin typeface="Arial" panose="020B0604020202020204" pitchFamily="34" charset="0"/>
                <a:ea typeface="Calibri" panose="020F0502020204030204" pitchFamily="34" charset="0"/>
                <a:cs typeface="Times New Roman" panose="02020603050405020304" pitchFamily="18" charset="0"/>
              </a:rPr>
              <a:t>a una meta </a:t>
            </a:r>
            <a:r>
              <a:rPr lang="es-CO"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del</a:t>
            </a:r>
            <a:r>
              <a:rPr lang="es-CO"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s-CO" dirty="0" smtClean="0">
                <a:solidFill>
                  <a:srgbClr val="000000"/>
                </a:solidFill>
                <a:latin typeface="Arial" panose="020B0604020202020204" pitchFamily="34" charset="0"/>
                <a:ea typeface="Calibri" panose="020F0502020204030204" pitchFamily="34" charset="0"/>
              </a:rPr>
              <a:t>Plan </a:t>
            </a:r>
            <a:r>
              <a:rPr lang="es-CO" dirty="0">
                <a:solidFill>
                  <a:srgbClr val="000000"/>
                </a:solidFill>
                <a:latin typeface="Arial" panose="020B0604020202020204" pitchFamily="34" charset="0"/>
                <a:ea typeface="Calibri" panose="020F0502020204030204" pitchFamily="34" charset="0"/>
              </a:rPr>
              <a:t>de Desarrollo Distrital 2020 - 2024, específicamente a la Meta No. 486 del programa estratégico “Gestión Pública Efectiva”</a:t>
            </a:r>
          </a:p>
          <a:p>
            <a:pPr marL="285750" lvl="0" indent="-285750" algn="just">
              <a:lnSpc>
                <a:spcPct val="107000"/>
              </a:lnSpc>
              <a:spcAft>
                <a:spcPts val="800"/>
              </a:spcAft>
              <a:buFont typeface="Wingdings" panose="05000000000000000000" pitchFamily="2" charset="2"/>
              <a:buChar char="q"/>
            </a:pPr>
            <a:endParaRPr lang="es-CO" dirty="0">
              <a:solidFill>
                <a:srgbClr val="000000"/>
              </a:solidFill>
              <a:latin typeface="Arial" panose="020B0604020202020204" pitchFamily="34" charset="0"/>
              <a:ea typeface="Calibri" panose="020F0502020204030204" pitchFamily="34" charset="0"/>
            </a:endParaRPr>
          </a:p>
          <a:p>
            <a:pPr marL="285750" lvl="0" indent="-285750" algn="just">
              <a:lnSpc>
                <a:spcPts val="1175"/>
              </a:lnSpc>
              <a:buFont typeface="Wingdings" panose="05000000000000000000" pitchFamily="2" charset="2"/>
              <a:buChar char="ü"/>
            </a:pPr>
            <a:r>
              <a:rPr lang="es-CO" dirty="0">
                <a:solidFill>
                  <a:srgbClr val="000000"/>
                </a:solidFill>
                <a:latin typeface="Arial" panose="020B0604020202020204" pitchFamily="34" charset="0"/>
                <a:ea typeface="Calibri" panose="020F0502020204030204" pitchFamily="34" charset="0"/>
              </a:rPr>
              <a:t>Socialización del documento de compilación y/o depuración normativa en temas </a:t>
            </a:r>
            <a:endParaRPr lang="es-CO" dirty="0" smtClean="0">
              <a:solidFill>
                <a:srgbClr val="000000"/>
              </a:solidFill>
              <a:latin typeface="Arial" panose="020B0604020202020204" pitchFamily="34" charset="0"/>
              <a:ea typeface="Calibri" panose="020F0502020204030204" pitchFamily="34" charset="0"/>
            </a:endParaRPr>
          </a:p>
          <a:p>
            <a:pPr lvl="0" algn="just">
              <a:lnSpc>
                <a:spcPts val="1175"/>
              </a:lnSpc>
            </a:pPr>
            <a:endParaRPr lang="es-CO" dirty="0">
              <a:solidFill>
                <a:srgbClr val="000000"/>
              </a:solidFill>
              <a:latin typeface="Arial" panose="020B0604020202020204" pitchFamily="34" charset="0"/>
              <a:ea typeface="Calibri" panose="020F0502020204030204" pitchFamily="34" charset="0"/>
            </a:endParaRPr>
          </a:p>
          <a:p>
            <a:pPr lvl="0" algn="just">
              <a:lnSpc>
                <a:spcPts val="1175"/>
              </a:lnSpc>
            </a:pPr>
            <a:r>
              <a:rPr lang="es-CO" dirty="0" smtClean="0">
                <a:solidFill>
                  <a:srgbClr val="000000"/>
                </a:solidFill>
                <a:latin typeface="Arial" panose="020B0604020202020204" pitchFamily="34" charset="0"/>
                <a:ea typeface="Calibri" panose="020F0502020204030204" pitchFamily="34" charset="0"/>
              </a:rPr>
              <a:t>contractuales</a:t>
            </a:r>
            <a:r>
              <a:rPr lang="es-CO" dirty="0">
                <a:solidFill>
                  <a:srgbClr val="000000"/>
                </a:solidFill>
                <a:latin typeface="Arial" panose="020B0604020202020204" pitchFamily="34" charset="0"/>
                <a:ea typeface="Calibri" panose="020F0502020204030204" pitchFamily="34" charset="0"/>
              </a:rPr>
              <a:t>.</a:t>
            </a:r>
          </a:p>
          <a:p>
            <a:pPr lvl="0" algn="just">
              <a:lnSpc>
                <a:spcPts val="1175"/>
              </a:lnSpc>
            </a:pPr>
            <a:endParaRPr lang="es-CO" dirty="0" smtClean="0">
              <a:solidFill>
                <a:srgbClr val="000000"/>
              </a:solidFill>
              <a:latin typeface="Arial" panose="020B0604020202020204" pitchFamily="34" charset="0"/>
              <a:ea typeface="Calibri" panose="020F0502020204030204" pitchFamily="34" charset="0"/>
            </a:endParaRPr>
          </a:p>
          <a:p>
            <a:pPr lvl="0" algn="just">
              <a:lnSpc>
                <a:spcPts val="1175"/>
              </a:lnSpc>
            </a:pPr>
            <a:endParaRPr lang="es-CO" dirty="0">
              <a:solidFill>
                <a:srgbClr val="000000"/>
              </a:solidFill>
              <a:latin typeface="Arial" panose="020B0604020202020204" pitchFamily="34" charset="0"/>
              <a:ea typeface="Calibri" panose="020F0502020204030204" pitchFamily="34" charset="0"/>
            </a:endParaRPr>
          </a:p>
          <a:p>
            <a:pPr lvl="0" algn="just">
              <a:lnSpc>
                <a:spcPts val="1175"/>
              </a:lnSpc>
            </a:pPr>
            <a:r>
              <a:rPr lang="es-CO" dirty="0">
                <a:solidFill>
                  <a:srgbClr val="000000"/>
                </a:solidFill>
                <a:latin typeface="Arial" panose="020B0604020202020204" pitchFamily="34" charset="0"/>
                <a:ea typeface="Calibri" panose="020F0502020204030204" pitchFamily="34" charset="0"/>
              </a:rPr>
              <a:t>Matriz </a:t>
            </a:r>
            <a:r>
              <a:rPr lang="es-CO" dirty="0" smtClean="0">
                <a:solidFill>
                  <a:srgbClr val="000000"/>
                </a:solidFill>
                <a:latin typeface="Arial" panose="020B0604020202020204" pitchFamily="34" charset="0"/>
                <a:ea typeface="Calibri" panose="020F0502020204030204" pitchFamily="34" charset="0"/>
              </a:rPr>
              <a:t>normativa</a:t>
            </a:r>
          </a:p>
          <a:p>
            <a:pPr lvl="0" algn="just">
              <a:lnSpc>
                <a:spcPts val="1175"/>
              </a:lnSpc>
            </a:pPr>
            <a:endParaRPr lang="es-CO" dirty="0">
              <a:solidFill>
                <a:srgbClr val="000000"/>
              </a:solidFill>
              <a:latin typeface="Arial" panose="020B0604020202020204" pitchFamily="34" charset="0"/>
              <a:ea typeface="Calibri" panose="020F0502020204030204" pitchFamily="34" charset="0"/>
            </a:endParaRPr>
          </a:p>
          <a:p>
            <a:pPr lvl="0" algn="just">
              <a:lnSpc>
                <a:spcPts val="1175"/>
              </a:lnSpc>
            </a:pPr>
            <a:r>
              <a:rPr lang="es-CO" dirty="0">
                <a:solidFill>
                  <a:srgbClr val="000000"/>
                </a:solidFill>
                <a:latin typeface="Arial" panose="020B0604020202020204" pitchFamily="34" charset="0"/>
                <a:ea typeface="Calibri" panose="020F0502020204030204" pitchFamily="34" charset="0"/>
              </a:rPr>
              <a:t> </a:t>
            </a:r>
            <a:endParaRPr lang="es-CO" dirty="0">
              <a:latin typeface="Times New Roman" panose="02020603050405020304" pitchFamily="18" charset="0"/>
              <a:ea typeface="Calibri" panose="020F0502020204030204" pitchFamily="34" charset="0"/>
            </a:endParaRPr>
          </a:p>
          <a:p>
            <a:pPr marL="285750" indent="-285750" algn="just">
              <a:buFont typeface="Wingdings" panose="05000000000000000000" pitchFamily="2" charset="2"/>
              <a:buChar char="ü"/>
            </a:pPr>
            <a:r>
              <a:rPr lang="es-CO" dirty="0">
                <a:solidFill>
                  <a:srgbClr val="000000"/>
                </a:solidFill>
                <a:latin typeface="Arial" panose="020B0604020202020204" pitchFamily="34" charset="0"/>
                <a:ea typeface="Calibri" panose="020F0502020204030204" pitchFamily="34" charset="0"/>
              </a:rPr>
              <a:t>Presentación Buenas prácticas en materia contractual </a:t>
            </a:r>
            <a:endParaRPr lang="es-CO" dirty="0">
              <a:latin typeface="Calibri" panose="020F0502020204030204" pitchFamily="34" charset="0"/>
              <a:ea typeface="Calibri" panose="020F0502020204030204" pitchFamily="34" charset="0"/>
              <a:cs typeface="Times New Roman" panose="02020603050405020304" pitchFamily="18" charset="0"/>
            </a:endParaRPr>
          </a:p>
          <a:p>
            <a:pPr algn="just"/>
            <a:endParaRPr lang="es-CO" dirty="0"/>
          </a:p>
          <a:p>
            <a:pPr marL="342900" indent="-342900" algn="just">
              <a:buAutoNum type="arabicPeriod"/>
            </a:pPr>
            <a:endParaRPr lang="es-CO" sz="1600"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6561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A66568F-7AA9-934E-B482-557CD4ED03A9}"/>
              </a:ext>
            </a:extLst>
          </p:cNvPr>
          <p:cNvPicPr>
            <a:picLocks noChangeAspect="1"/>
          </p:cNvPicPr>
          <p:nvPr/>
        </p:nvPicPr>
        <p:blipFill>
          <a:blip r:embed="rId2"/>
          <a:stretch>
            <a:fillRect/>
          </a:stretch>
        </p:blipFill>
        <p:spPr>
          <a:xfrm>
            <a:off x="-188695" y="15798"/>
            <a:ext cx="12380695" cy="6966204"/>
          </a:xfrm>
          <a:prstGeom prst="rect">
            <a:avLst/>
          </a:prstGeom>
        </p:spPr>
      </p:pic>
      <p:sp>
        <p:nvSpPr>
          <p:cNvPr id="2" name="Título 1">
            <a:extLst>
              <a:ext uri="{FF2B5EF4-FFF2-40B4-BE49-F238E27FC236}">
                <a16:creationId xmlns:a16="http://schemas.microsoft.com/office/drawing/2014/main" id="{A6C61845-6170-D240-BF04-359AC472B4E9}"/>
              </a:ext>
            </a:extLst>
          </p:cNvPr>
          <p:cNvSpPr>
            <a:spLocks noGrp="1"/>
          </p:cNvSpPr>
          <p:nvPr>
            <p:ph type="ctrTitle"/>
          </p:nvPr>
        </p:nvSpPr>
        <p:spPr>
          <a:xfrm>
            <a:off x="917790" y="549021"/>
            <a:ext cx="9144000" cy="2387600"/>
          </a:xfrm>
        </p:spPr>
        <p:txBody>
          <a:bodyPr/>
          <a:lstStyle/>
          <a:p>
            <a:r>
              <a:rPr lang="es-MX" b="1" dirty="0">
                <a:solidFill>
                  <a:srgbClr val="FF0000"/>
                </a:solidFill>
              </a:rPr>
              <a:t>S</a:t>
            </a:r>
            <a:r>
              <a:rPr lang="es-CO" b="1" dirty="0">
                <a:solidFill>
                  <a:srgbClr val="FF0000"/>
                </a:solidFill>
              </a:rPr>
              <a:t>OCIALIZACIÓN COMITÉ JURIDICO DISTRITAL</a:t>
            </a:r>
          </a:p>
        </p:txBody>
      </p:sp>
      <p:sp>
        <p:nvSpPr>
          <p:cNvPr id="5" name="Subtítulo 2">
            <a:extLst>
              <a:ext uri="{FF2B5EF4-FFF2-40B4-BE49-F238E27FC236}">
                <a16:creationId xmlns:a16="http://schemas.microsoft.com/office/drawing/2014/main" id="{3C5FF42F-7194-444A-BDDF-FC63C05CA5BA}"/>
              </a:ext>
            </a:extLst>
          </p:cNvPr>
          <p:cNvSpPr>
            <a:spLocks noGrp="1"/>
          </p:cNvSpPr>
          <p:nvPr>
            <p:ph type="subTitle" idx="1"/>
          </p:nvPr>
        </p:nvSpPr>
        <p:spPr>
          <a:xfrm>
            <a:off x="917790" y="2936621"/>
            <a:ext cx="9144000" cy="358612"/>
          </a:xfrm>
        </p:spPr>
        <p:txBody>
          <a:bodyPr>
            <a:normAutofit fontScale="92500" lnSpcReduction="20000"/>
          </a:bodyPr>
          <a:lstStyle/>
          <a:p>
            <a:r>
              <a:rPr lang="es-CO" dirty="0"/>
              <a:t>Cuarta sesión Octubre 7 de 2020</a:t>
            </a:r>
          </a:p>
        </p:txBody>
      </p:sp>
      <p:sp>
        <p:nvSpPr>
          <p:cNvPr id="6" name="CuadroTexto 5">
            <a:extLst>
              <a:ext uri="{FF2B5EF4-FFF2-40B4-BE49-F238E27FC236}">
                <a16:creationId xmlns:a16="http://schemas.microsoft.com/office/drawing/2014/main" id="{56861F7F-83D0-430F-8A17-16021F452B10}"/>
              </a:ext>
            </a:extLst>
          </p:cNvPr>
          <p:cNvSpPr txBox="1"/>
          <p:nvPr/>
        </p:nvSpPr>
        <p:spPr>
          <a:xfrm>
            <a:off x="1353833" y="4421428"/>
            <a:ext cx="7684149" cy="1754326"/>
          </a:xfrm>
          <a:prstGeom prst="rect">
            <a:avLst/>
          </a:prstGeom>
          <a:noFill/>
        </p:spPr>
        <p:txBody>
          <a:bodyPr wrap="square">
            <a:spAutoFit/>
          </a:bodyPr>
          <a:lstStyle/>
          <a:p>
            <a:pPr marL="342900" lvl="0" indent="-342900">
              <a:buFont typeface="+mj-lt"/>
              <a:buAutoNum type="arabicPeriod"/>
            </a:pPr>
            <a:r>
              <a:rPr lang="es-CO" b="1" dirty="0"/>
              <a:t>Socialización Plan Maestro de acciones judiciales.</a:t>
            </a:r>
            <a:r>
              <a:rPr lang="es-CO" b="1" i="1" dirty="0"/>
              <a:t> </a:t>
            </a:r>
            <a:endParaRPr lang="en-US" dirty="0"/>
          </a:p>
          <a:p>
            <a:pPr marL="342900" lvl="0" indent="-342900">
              <a:buFont typeface="+mj-lt"/>
              <a:buAutoNum type="arabicPeriod"/>
            </a:pPr>
            <a:r>
              <a:rPr lang="es-CO" b="1" dirty="0"/>
              <a:t>Presentación Revista científica</a:t>
            </a:r>
            <a:r>
              <a:rPr lang="es-CO" dirty="0"/>
              <a:t>. </a:t>
            </a:r>
            <a:endParaRPr lang="en-US" dirty="0"/>
          </a:p>
          <a:p>
            <a:pPr marL="342900" lvl="0" indent="-342900">
              <a:buFont typeface="+mj-lt"/>
              <a:buAutoNum type="arabicPeriod"/>
            </a:pPr>
            <a:r>
              <a:rPr lang="es-CO" b="1" dirty="0"/>
              <a:t>Tabulación encuesta temas de impacto distrital</a:t>
            </a:r>
            <a:endParaRPr lang="en-US" dirty="0"/>
          </a:p>
          <a:p>
            <a:pPr marL="342900" lvl="0" indent="-342900">
              <a:buFont typeface="+mj-lt"/>
              <a:buAutoNum type="arabicPeriod"/>
            </a:pPr>
            <a:r>
              <a:rPr lang="es-CO" b="1" dirty="0"/>
              <a:t>Proposiciones y varios: </a:t>
            </a:r>
            <a:endParaRPr lang="en-US" dirty="0"/>
          </a:p>
          <a:p>
            <a:pPr marL="285750" lvl="0" indent="-285750">
              <a:buFontTx/>
              <a:buChar char="-"/>
            </a:pPr>
            <a:r>
              <a:rPr lang="es-CO" b="1" dirty="0"/>
              <a:t>XVII Seminario Internacional de Gestión Jurídica Pública 12 y 13 de noviembre </a:t>
            </a:r>
            <a:endParaRPr lang="es-CO" dirty="0"/>
          </a:p>
        </p:txBody>
      </p:sp>
    </p:spTree>
    <p:extLst>
      <p:ext uri="{BB962C8B-B14F-4D97-AF65-F5344CB8AC3E}">
        <p14:creationId xmlns:p14="http://schemas.microsoft.com/office/powerpoint/2010/main" val="3112071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contenido 6">
            <a:extLst>
              <a:ext uri="{FF2B5EF4-FFF2-40B4-BE49-F238E27FC236}">
                <a16:creationId xmlns:a16="http://schemas.microsoft.com/office/drawing/2014/main" id="{5740B136-2279-4C73-ACC6-0FF44BAE8E9F}"/>
              </a:ext>
            </a:extLst>
          </p:cNvPr>
          <p:cNvPicPr>
            <a:picLocks noGrp="1" noChangeAspect="1"/>
          </p:cNvPicPr>
          <p:nvPr>
            <p:ph idx="1"/>
          </p:nvPr>
        </p:nvPicPr>
        <p:blipFill>
          <a:blip r:embed="rId2"/>
          <a:stretch>
            <a:fillRect/>
          </a:stretch>
        </p:blipFill>
        <p:spPr>
          <a:xfrm>
            <a:off x="0" y="0"/>
            <a:ext cx="12188388" cy="6858000"/>
          </a:xfrm>
        </p:spPr>
      </p:pic>
      <p:sp>
        <p:nvSpPr>
          <p:cNvPr id="5" name="Título 1">
            <a:extLst>
              <a:ext uri="{FF2B5EF4-FFF2-40B4-BE49-F238E27FC236}">
                <a16:creationId xmlns:a16="http://schemas.microsoft.com/office/drawing/2014/main" id="{ECCBA04A-2041-4753-98DA-B30E1287FF9B}"/>
              </a:ext>
            </a:extLst>
          </p:cNvPr>
          <p:cNvSpPr txBox="1">
            <a:spLocks/>
          </p:cNvSpPr>
          <p:nvPr/>
        </p:nvSpPr>
        <p:spPr>
          <a:xfrm>
            <a:off x="1410057" y="330275"/>
            <a:ext cx="10079578" cy="7312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2800" b="1" dirty="0">
                <a:solidFill>
                  <a:srgbClr val="FF0000"/>
                </a:solidFill>
                <a:latin typeface="Century Gothic" panose="020B0502020202020204" pitchFamily="34" charset="0"/>
              </a:rPr>
              <a:t>Plan maestro de acciones judiciales para la defensa y la recuperación del patrimonio público </a:t>
            </a:r>
          </a:p>
        </p:txBody>
      </p:sp>
      <p:pic>
        <p:nvPicPr>
          <p:cNvPr id="6" name="Gráfico 5" descr="Pesos desiguales">
            <a:extLst>
              <a:ext uri="{FF2B5EF4-FFF2-40B4-BE49-F238E27FC236}">
                <a16:creationId xmlns:a16="http://schemas.microsoft.com/office/drawing/2014/main" id="{D9E987BA-9C10-4C75-85EC-000D1065E86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32574" y="150481"/>
            <a:ext cx="1288578" cy="1288578"/>
          </a:xfrm>
          <a:prstGeom prst="rect">
            <a:avLst/>
          </a:prstGeom>
        </p:spPr>
      </p:pic>
      <p:graphicFrame>
        <p:nvGraphicFramePr>
          <p:cNvPr id="7" name="Diagrama 6">
            <a:extLst>
              <a:ext uri="{FF2B5EF4-FFF2-40B4-BE49-F238E27FC236}">
                <a16:creationId xmlns:a16="http://schemas.microsoft.com/office/drawing/2014/main" id="{5DCF8BFF-D4DA-4AE9-B0BB-8EA93378BE01}"/>
              </a:ext>
            </a:extLst>
          </p:cNvPr>
          <p:cNvGraphicFramePr/>
          <p:nvPr>
            <p:extLst/>
          </p:nvPr>
        </p:nvGraphicFramePr>
        <p:xfrm>
          <a:off x="745390" y="1487642"/>
          <a:ext cx="4921298" cy="13849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Gráfico 10" descr="Flecha: curva ligera">
            <a:extLst>
              <a:ext uri="{FF2B5EF4-FFF2-40B4-BE49-F238E27FC236}">
                <a16:creationId xmlns:a16="http://schemas.microsoft.com/office/drawing/2014/main" id="{10D83423-E910-4E46-AFA7-43763233EA1B}"/>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5666688" y="1385458"/>
            <a:ext cx="1609638" cy="1609638"/>
          </a:xfrm>
          <a:prstGeom prst="rect">
            <a:avLst/>
          </a:prstGeom>
        </p:spPr>
      </p:pic>
      <p:sp>
        <p:nvSpPr>
          <p:cNvPr id="9" name="Diagrama de flujo: conector 11">
            <a:extLst>
              <a:ext uri="{FF2B5EF4-FFF2-40B4-BE49-F238E27FC236}">
                <a16:creationId xmlns:a16="http://schemas.microsoft.com/office/drawing/2014/main" id="{F242F9A5-022C-42DB-9D9C-5863251DF68F}"/>
              </a:ext>
            </a:extLst>
          </p:cNvPr>
          <p:cNvSpPr/>
          <p:nvPr/>
        </p:nvSpPr>
        <p:spPr>
          <a:xfrm>
            <a:off x="7255527" y="1394732"/>
            <a:ext cx="1609638" cy="1384995"/>
          </a:xfrm>
          <a:prstGeom prst="flowChartConnector">
            <a:avLst/>
          </a:prstGeom>
          <a:solidFill>
            <a:schemeClr val="accent1">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CuadroTexto 9">
            <a:extLst>
              <a:ext uri="{FF2B5EF4-FFF2-40B4-BE49-F238E27FC236}">
                <a16:creationId xmlns:a16="http://schemas.microsoft.com/office/drawing/2014/main" id="{69B8C988-D217-4CC4-ABA7-7A62DEDCA95E}"/>
              </a:ext>
            </a:extLst>
          </p:cNvPr>
          <p:cNvSpPr txBox="1"/>
          <p:nvPr/>
        </p:nvSpPr>
        <p:spPr>
          <a:xfrm>
            <a:off x="7397218" y="1579397"/>
            <a:ext cx="1326256" cy="1015663"/>
          </a:xfrm>
          <a:prstGeom prst="rect">
            <a:avLst/>
          </a:prstGeom>
          <a:noFill/>
        </p:spPr>
        <p:txBody>
          <a:bodyPr wrap="square" rtlCol="0">
            <a:spAutoFit/>
          </a:bodyPr>
          <a:lstStyle/>
          <a:p>
            <a:pPr algn="ctr"/>
            <a:r>
              <a:rPr lang="es-ES" sz="2000" b="1" dirty="0">
                <a:latin typeface="Century Gothic" panose="020B0502020202020204" pitchFamily="34" charset="0"/>
              </a:rPr>
              <a:t>Meta </a:t>
            </a:r>
          </a:p>
          <a:p>
            <a:pPr algn="ctr"/>
            <a:endParaRPr lang="es-ES" sz="2000" b="1" dirty="0">
              <a:latin typeface="Century Gothic" panose="020B0502020202020204" pitchFamily="34" charset="0"/>
            </a:endParaRPr>
          </a:p>
          <a:p>
            <a:pPr algn="ctr"/>
            <a:r>
              <a:rPr lang="es-ES" sz="2000" b="1" dirty="0">
                <a:latin typeface="Century Gothic" panose="020B0502020202020204" pitchFamily="34" charset="0"/>
              </a:rPr>
              <a:t>515</a:t>
            </a:r>
            <a:endParaRPr lang="es-CO" sz="2000" b="1" dirty="0">
              <a:latin typeface="Century Gothic" panose="020B0502020202020204" pitchFamily="34" charset="0"/>
            </a:endParaRPr>
          </a:p>
        </p:txBody>
      </p:sp>
      <p:sp>
        <p:nvSpPr>
          <p:cNvPr id="11" name="CuadroTexto 10">
            <a:extLst>
              <a:ext uri="{FF2B5EF4-FFF2-40B4-BE49-F238E27FC236}">
                <a16:creationId xmlns:a16="http://schemas.microsoft.com/office/drawing/2014/main" id="{31114EF7-A502-43D2-8630-710E0D903748}"/>
              </a:ext>
            </a:extLst>
          </p:cNvPr>
          <p:cNvSpPr txBox="1"/>
          <p:nvPr/>
        </p:nvSpPr>
        <p:spPr>
          <a:xfrm>
            <a:off x="8986057" y="1164477"/>
            <a:ext cx="1937389" cy="2031325"/>
          </a:xfrm>
          <a:prstGeom prst="rect">
            <a:avLst/>
          </a:prstGeom>
          <a:noFill/>
        </p:spPr>
        <p:txBody>
          <a:bodyPr wrap="square" rtlCol="0">
            <a:spAutoFit/>
          </a:bodyPr>
          <a:lstStyle/>
          <a:p>
            <a:pPr algn="ctr"/>
            <a:r>
              <a:rPr lang="es-CO" dirty="0">
                <a:solidFill>
                  <a:srgbClr val="FF0000"/>
                </a:solidFill>
              </a:rPr>
              <a:t>Proyecto de Inversión No. 7621. </a:t>
            </a:r>
          </a:p>
          <a:p>
            <a:pPr algn="ctr"/>
            <a:r>
              <a:rPr lang="es-CO" dirty="0">
                <a:solidFill>
                  <a:srgbClr val="FF0000"/>
                </a:solidFill>
              </a:rPr>
              <a:t> Fortalecimiento de la Gestión Jurídica Pública del Distrito Capital </a:t>
            </a:r>
          </a:p>
        </p:txBody>
      </p:sp>
      <p:sp>
        <p:nvSpPr>
          <p:cNvPr id="12" name="CuadroTexto 11">
            <a:extLst>
              <a:ext uri="{FF2B5EF4-FFF2-40B4-BE49-F238E27FC236}">
                <a16:creationId xmlns:a16="http://schemas.microsoft.com/office/drawing/2014/main" id="{66B8D623-EBC1-43B5-9211-48186970E909}"/>
              </a:ext>
            </a:extLst>
          </p:cNvPr>
          <p:cNvSpPr txBox="1"/>
          <p:nvPr/>
        </p:nvSpPr>
        <p:spPr>
          <a:xfrm>
            <a:off x="6650359" y="3906258"/>
            <a:ext cx="4273087" cy="1815882"/>
          </a:xfrm>
          <a:prstGeom prst="rect">
            <a:avLst/>
          </a:prstGeom>
          <a:noFill/>
        </p:spPr>
        <p:txBody>
          <a:bodyPr wrap="square" rtlCol="0">
            <a:spAutoFit/>
          </a:bodyPr>
          <a:lstStyle/>
          <a:p>
            <a:pPr algn="ctr"/>
            <a:r>
              <a:rPr lang="es-CO" sz="2800" b="1" dirty="0">
                <a:solidFill>
                  <a:srgbClr val="FF0000"/>
                </a:solidFill>
                <a:latin typeface="Century Gothic" panose="020B0502020202020204" pitchFamily="34" charset="0"/>
              </a:rPr>
              <a:t>Análisis diagnóstico que servirá para la formulación del plan maestro 2021 </a:t>
            </a:r>
          </a:p>
        </p:txBody>
      </p:sp>
      <p:graphicFrame>
        <p:nvGraphicFramePr>
          <p:cNvPr id="13" name="Diagrama 12">
            <a:extLst>
              <a:ext uri="{FF2B5EF4-FFF2-40B4-BE49-F238E27FC236}">
                <a16:creationId xmlns:a16="http://schemas.microsoft.com/office/drawing/2014/main" id="{E37A34BD-3C43-422F-ACD3-762B76E7194F}"/>
              </a:ext>
            </a:extLst>
          </p:cNvPr>
          <p:cNvGraphicFramePr/>
          <p:nvPr>
            <p:extLst/>
          </p:nvPr>
        </p:nvGraphicFramePr>
        <p:xfrm>
          <a:off x="1139687" y="3298707"/>
          <a:ext cx="4704522" cy="303809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14" name="Gráfico 13" descr="Flecha: curva ligera">
            <a:extLst>
              <a:ext uri="{FF2B5EF4-FFF2-40B4-BE49-F238E27FC236}">
                <a16:creationId xmlns:a16="http://schemas.microsoft.com/office/drawing/2014/main" id="{2DADF4A3-A93F-45AE-8E58-D98BBF4EB96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5693042" y="4184399"/>
            <a:ext cx="957317" cy="957317"/>
          </a:xfrm>
          <a:prstGeom prst="rect">
            <a:avLst/>
          </a:prstGeom>
        </p:spPr>
      </p:pic>
    </p:spTree>
    <p:extLst>
      <p:ext uri="{BB962C8B-B14F-4D97-AF65-F5344CB8AC3E}">
        <p14:creationId xmlns:p14="http://schemas.microsoft.com/office/powerpoint/2010/main" val="510279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contenido 6">
            <a:extLst>
              <a:ext uri="{FF2B5EF4-FFF2-40B4-BE49-F238E27FC236}">
                <a16:creationId xmlns:a16="http://schemas.microsoft.com/office/drawing/2014/main" id="{54AC07BF-9BD1-4E00-993D-D1BC25862075}"/>
              </a:ext>
            </a:extLst>
          </p:cNvPr>
          <p:cNvPicPr>
            <a:picLocks noGrp="1" noChangeAspect="1"/>
          </p:cNvPicPr>
          <p:nvPr>
            <p:ph idx="1"/>
          </p:nvPr>
        </p:nvPicPr>
        <p:blipFill>
          <a:blip r:embed="rId2"/>
          <a:stretch>
            <a:fillRect/>
          </a:stretch>
        </p:blipFill>
        <p:spPr>
          <a:xfrm>
            <a:off x="0" y="-24533"/>
            <a:ext cx="12188388" cy="6858000"/>
          </a:xfrm>
        </p:spPr>
      </p:pic>
      <p:sp>
        <p:nvSpPr>
          <p:cNvPr id="17" name="Título 1">
            <a:extLst>
              <a:ext uri="{FF2B5EF4-FFF2-40B4-BE49-F238E27FC236}">
                <a16:creationId xmlns:a16="http://schemas.microsoft.com/office/drawing/2014/main" id="{9FBF0057-9802-4C43-B1E6-1D8BAA3A851E}"/>
              </a:ext>
            </a:extLst>
          </p:cNvPr>
          <p:cNvSpPr>
            <a:spLocks noGrp="1"/>
          </p:cNvSpPr>
          <p:nvPr>
            <p:ph type="title"/>
          </p:nvPr>
        </p:nvSpPr>
        <p:spPr>
          <a:xfrm>
            <a:off x="417742" y="-24533"/>
            <a:ext cx="10515600" cy="1325563"/>
          </a:xfrm>
        </p:spPr>
        <p:txBody>
          <a:bodyPr/>
          <a:lstStyle/>
          <a:p>
            <a:r>
              <a:rPr lang="es-MX" b="1" dirty="0">
                <a:solidFill>
                  <a:srgbClr val="FF0000"/>
                </a:solidFill>
                <a:latin typeface="Century Gothic" panose="020B0502020202020204" pitchFamily="34" charset="0"/>
              </a:rPr>
              <a:t>Revista Científica</a:t>
            </a:r>
            <a:endParaRPr lang="es-CO" b="1" dirty="0">
              <a:solidFill>
                <a:srgbClr val="FF0000"/>
              </a:solidFill>
              <a:latin typeface="Century Gothic" panose="020B0502020202020204" pitchFamily="34" charset="0"/>
            </a:endParaRPr>
          </a:p>
        </p:txBody>
      </p:sp>
      <p:pic>
        <p:nvPicPr>
          <p:cNvPr id="18" name="Imagen 17">
            <a:extLst>
              <a:ext uri="{FF2B5EF4-FFF2-40B4-BE49-F238E27FC236}">
                <a16:creationId xmlns:a16="http://schemas.microsoft.com/office/drawing/2014/main" id="{0C5373F3-2907-4FE3-BAEB-8ECB6647B87A}"/>
              </a:ext>
            </a:extLst>
          </p:cNvPr>
          <p:cNvPicPr>
            <a:picLocks noChangeAspect="1"/>
          </p:cNvPicPr>
          <p:nvPr/>
        </p:nvPicPr>
        <p:blipFill rotWithShape="1">
          <a:blip r:embed="rId3">
            <a:extLst>
              <a:ext uri="{28A0092B-C50C-407E-A947-70E740481C1C}">
                <a14:useLocalDpi xmlns:a14="http://schemas.microsoft.com/office/drawing/2010/main" val="0"/>
              </a:ext>
            </a:extLst>
          </a:blip>
          <a:srcRect t="21104" b="9199"/>
          <a:stretch/>
        </p:blipFill>
        <p:spPr>
          <a:xfrm>
            <a:off x="349581" y="968653"/>
            <a:ext cx="5321455" cy="2781670"/>
          </a:xfrm>
          <a:prstGeom prst="rect">
            <a:avLst/>
          </a:prstGeom>
        </p:spPr>
      </p:pic>
      <p:pic>
        <p:nvPicPr>
          <p:cNvPr id="19" name="Imagen 18">
            <a:extLst>
              <a:ext uri="{FF2B5EF4-FFF2-40B4-BE49-F238E27FC236}">
                <a16:creationId xmlns:a16="http://schemas.microsoft.com/office/drawing/2014/main" id="{F302EAD7-5E0A-45F2-84C3-5B1380B80D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0617" y="952245"/>
            <a:ext cx="4176680" cy="2781669"/>
          </a:xfrm>
          <a:prstGeom prst="rect">
            <a:avLst/>
          </a:prstGeom>
        </p:spPr>
      </p:pic>
      <p:sp>
        <p:nvSpPr>
          <p:cNvPr id="20" name="Marcador de contenido 2">
            <a:extLst>
              <a:ext uri="{FF2B5EF4-FFF2-40B4-BE49-F238E27FC236}">
                <a16:creationId xmlns:a16="http://schemas.microsoft.com/office/drawing/2014/main" id="{F175C7C1-5D1E-4F9F-9DA1-F8C29D94855D}"/>
              </a:ext>
            </a:extLst>
          </p:cNvPr>
          <p:cNvSpPr txBox="1">
            <a:spLocks/>
          </p:cNvSpPr>
          <p:nvPr/>
        </p:nvSpPr>
        <p:spPr>
          <a:xfrm>
            <a:off x="-44373" y="3805941"/>
            <a:ext cx="3224630" cy="6589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S" sz="3000" dirty="0">
                <a:latin typeface="Museo Sans 300" panose="02000000000000000000" pitchFamily="50" charset="0"/>
              </a:rPr>
              <a:t>Equipo editorial</a:t>
            </a:r>
          </a:p>
        </p:txBody>
      </p:sp>
      <p:sp>
        <p:nvSpPr>
          <p:cNvPr id="21" name="Marcador de contenido 2">
            <a:extLst>
              <a:ext uri="{FF2B5EF4-FFF2-40B4-BE49-F238E27FC236}">
                <a16:creationId xmlns:a16="http://schemas.microsoft.com/office/drawing/2014/main" id="{301E547E-9C2C-4B0D-ADF0-7F83B181CC5A}"/>
              </a:ext>
            </a:extLst>
          </p:cNvPr>
          <p:cNvSpPr txBox="1">
            <a:spLocks/>
          </p:cNvSpPr>
          <p:nvPr/>
        </p:nvSpPr>
        <p:spPr>
          <a:xfrm>
            <a:off x="47985" y="4240043"/>
            <a:ext cx="3224630" cy="6589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S" sz="3000" dirty="0">
                <a:latin typeface="Museo Sans 300" panose="02000000000000000000" pitchFamily="50" charset="0"/>
              </a:rPr>
              <a:t>Reglas editoriales </a:t>
            </a:r>
          </a:p>
        </p:txBody>
      </p:sp>
      <p:sp>
        <p:nvSpPr>
          <p:cNvPr id="22" name="Marcador de contenido 2">
            <a:extLst>
              <a:ext uri="{FF2B5EF4-FFF2-40B4-BE49-F238E27FC236}">
                <a16:creationId xmlns:a16="http://schemas.microsoft.com/office/drawing/2014/main" id="{5A697ED6-0675-436D-BECB-D1911F37CF13}"/>
              </a:ext>
            </a:extLst>
          </p:cNvPr>
          <p:cNvSpPr txBox="1">
            <a:spLocks/>
          </p:cNvSpPr>
          <p:nvPr/>
        </p:nvSpPr>
        <p:spPr>
          <a:xfrm>
            <a:off x="349581" y="4724504"/>
            <a:ext cx="3224630" cy="65899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S" sz="3000" dirty="0">
                <a:latin typeface="Museo Sans 300" panose="02000000000000000000" pitchFamily="50" charset="0"/>
              </a:rPr>
              <a:t>Proceso de indexación</a:t>
            </a:r>
          </a:p>
        </p:txBody>
      </p:sp>
      <p:pic>
        <p:nvPicPr>
          <p:cNvPr id="23" name="Imagen 22">
            <a:extLst>
              <a:ext uri="{FF2B5EF4-FFF2-40B4-BE49-F238E27FC236}">
                <a16:creationId xmlns:a16="http://schemas.microsoft.com/office/drawing/2014/main" id="{34955A4A-80BB-4124-B854-479AB75BD2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3792" y="3822906"/>
            <a:ext cx="5826402" cy="3053838"/>
          </a:xfrm>
          <a:prstGeom prst="rect">
            <a:avLst/>
          </a:prstGeom>
        </p:spPr>
      </p:pic>
    </p:spTree>
    <p:extLst>
      <p:ext uri="{BB962C8B-B14F-4D97-AF65-F5344CB8AC3E}">
        <p14:creationId xmlns:p14="http://schemas.microsoft.com/office/powerpoint/2010/main" val="378257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a:extLst>
              <a:ext uri="{FF2B5EF4-FFF2-40B4-BE49-F238E27FC236}">
                <a16:creationId xmlns:a16="http://schemas.microsoft.com/office/drawing/2014/main" id="{9756DA6E-B0A2-944B-BF1A-1EB7A363124C}"/>
              </a:ext>
            </a:extLst>
          </p:cNvPr>
          <p:cNvPicPr>
            <a:picLocks noGrp="1" noChangeAspect="1"/>
          </p:cNvPicPr>
          <p:nvPr>
            <p:ph idx="1"/>
          </p:nvPr>
        </p:nvPicPr>
        <p:blipFill>
          <a:blip r:embed="rId2"/>
          <a:stretch>
            <a:fillRect/>
          </a:stretch>
        </p:blipFill>
        <p:spPr>
          <a:xfrm>
            <a:off x="0" y="0"/>
            <a:ext cx="12188388" cy="6858000"/>
          </a:xfrm>
        </p:spPr>
      </p:pic>
      <p:sp>
        <p:nvSpPr>
          <p:cNvPr id="3" name="CuadroTexto 2"/>
          <p:cNvSpPr txBox="1"/>
          <p:nvPr/>
        </p:nvSpPr>
        <p:spPr>
          <a:xfrm>
            <a:off x="1352282" y="978795"/>
            <a:ext cx="9350062" cy="4647426"/>
          </a:xfrm>
          <a:prstGeom prst="rect">
            <a:avLst/>
          </a:prstGeom>
          <a:noFill/>
        </p:spPr>
        <p:txBody>
          <a:bodyPr wrap="square" rtlCol="0">
            <a:spAutoFit/>
          </a:bodyPr>
          <a:lstStyle/>
          <a:p>
            <a:r>
              <a:rPr lang="es-CO" b="1" dirty="0"/>
              <a:t> </a:t>
            </a:r>
            <a:endParaRPr lang="en-US" dirty="0"/>
          </a:p>
          <a:p>
            <a:pPr algn="just"/>
            <a:r>
              <a:rPr lang="es-ES_tradnl" sz="2000" b="1" dirty="0"/>
              <a:t>Objetivo: </a:t>
            </a:r>
            <a:endParaRPr lang="en-US" sz="2000" dirty="0"/>
          </a:p>
          <a:p>
            <a:pPr algn="just"/>
            <a:r>
              <a:rPr lang="es-ES_tradnl" sz="2000" b="1" dirty="0"/>
              <a:t> </a:t>
            </a:r>
            <a:endParaRPr lang="en-US" sz="2000" dirty="0"/>
          </a:p>
          <a:p>
            <a:pPr algn="just"/>
            <a:r>
              <a:rPr lang="es-ES_tradnl" sz="2000" dirty="0"/>
              <a:t>El formulario pretendió actualizar la información de contacto e indagar sobre los problemas jurídicos de impacto distrital identificados en la Entidad, Organismo y Órgano Distrital en el que usted se desempaña como Subsecretario (a), Director (a), Subdirector (a) o Jefe (a) Jurídico (a). </a:t>
            </a:r>
            <a:endParaRPr lang="en-US" sz="2000" dirty="0"/>
          </a:p>
          <a:p>
            <a:pPr algn="just"/>
            <a:r>
              <a:rPr lang="es-ES_tradnl" sz="2000" dirty="0"/>
              <a:t> </a:t>
            </a:r>
            <a:endParaRPr lang="en-US" sz="2000" dirty="0"/>
          </a:p>
          <a:p>
            <a:pPr algn="just"/>
            <a:r>
              <a:rPr lang="es-ES_tradnl" sz="2000" dirty="0"/>
              <a:t>Los temas de impacto o relevancia distrital incluyen aquellos que vinculan a varias entidades y sectores. La importancia, impacto o relevancia atañe a las actuaciones o a actividades generadas por la administración y que tienen una incidencia para el Distrito en su conjunto (temas de contenido ambiental, económico, social, entre otros), o a vacíos normativos o jurídicos que afectan el actuar de la administración o restringen el desarrollo de los proyectos  y programas del gobierno distrital.  </a:t>
            </a:r>
            <a:endParaRPr lang="en-US" sz="2000" dirty="0"/>
          </a:p>
          <a:p>
            <a:endParaRPr lang="en-US" dirty="0"/>
          </a:p>
        </p:txBody>
      </p:sp>
      <p:sp>
        <p:nvSpPr>
          <p:cNvPr id="5" name="CuadroTexto 4">
            <a:extLst>
              <a:ext uri="{FF2B5EF4-FFF2-40B4-BE49-F238E27FC236}">
                <a16:creationId xmlns:a16="http://schemas.microsoft.com/office/drawing/2014/main" id="{F0AB9228-9381-4EDA-A992-F0036DB005AB}"/>
              </a:ext>
            </a:extLst>
          </p:cNvPr>
          <p:cNvSpPr txBox="1"/>
          <p:nvPr/>
        </p:nvSpPr>
        <p:spPr>
          <a:xfrm>
            <a:off x="1352281" y="557318"/>
            <a:ext cx="8003753" cy="584775"/>
          </a:xfrm>
          <a:prstGeom prst="rect">
            <a:avLst/>
          </a:prstGeom>
          <a:noFill/>
        </p:spPr>
        <p:txBody>
          <a:bodyPr wrap="square">
            <a:spAutoFit/>
          </a:bodyPr>
          <a:lstStyle/>
          <a:p>
            <a:r>
              <a:rPr lang="es-CO" sz="3200" b="1" dirty="0">
                <a:solidFill>
                  <a:srgbClr val="FF0000"/>
                </a:solidFill>
              </a:rPr>
              <a:t>ENCUESTA TEMAS DE IMPACTO DISTRITAL </a:t>
            </a:r>
          </a:p>
        </p:txBody>
      </p:sp>
    </p:spTree>
    <p:extLst>
      <p:ext uri="{BB962C8B-B14F-4D97-AF65-F5344CB8AC3E}">
        <p14:creationId xmlns:p14="http://schemas.microsoft.com/office/powerpoint/2010/main" val="1623379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a:extLst>
              <a:ext uri="{FF2B5EF4-FFF2-40B4-BE49-F238E27FC236}">
                <a16:creationId xmlns:a16="http://schemas.microsoft.com/office/drawing/2014/main" id="{9756DA6E-B0A2-944B-BF1A-1EB7A363124C}"/>
              </a:ext>
            </a:extLst>
          </p:cNvPr>
          <p:cNvPicPr>
            <a:picLocks noGrp="1" noChangeAspect="1"/>
          </p:cNvPicPr>
          <p:nvPr>
            <p:ph idx="1"/>
          </p:nvPr>
        </p:nvPicPr>
        <p:blipFill>
          <a:blip r:embed="rId2"/>
          <a:stretch>
            <a:fillRect/>
          </a:stretch>
        </p:blipFill>
        <p:spPr>
          <a:xfrm>
            <a:off x="0" y="0"/>
            <a:ext cx="12188388" cy="6858000"/>
          </a:xfrm>
        </p:spPr>
      </p:pic>
      <p:sp>
        <p:nvSpPr>
          <p:cNvPr id="4" name="CuadroTexto 3"/>
          <p:cNvSpPr txBox="1"/>
          <p:nvPr/>
        </p:nvSpPr>
        <p:spPr>
          <a:xfrm>
            <a:off x="1197735" y="393299"/>
            <a:ext cx="10483403" cy="1569660"/>
          </a:xfrm>
          <a:prstGeom prst="rect">
            <a:avLst/>
          </a:prstGeom>
          <a:noFill/>
        </p:spPr>
        <p:txBody>
          <a:bodyPr wrap="square" rtlCol="0">
            <a:spAutoFit/>
          </a:bodyPr>
          <a:lstStyle/>
          <a:p>
            <a:pPr algn="just"/>
            <a:r>
              <a:rPr lang="es-CO" sz="2400" b="1" dirty="0"/>
              <a:t>Resultados de la encuesta </a:t>
            </a:r>
          </a:p>
          <a:p>
            <a:pPr algn="just"/>
            <a:endParaRPr lang="es-CO" sz="2400" b="1" dirty="0"/>
          </a:p>
          <a:p>
            <a:pPr algn="just"/>
            <a:r>
              <a:rPr lang="es-CO" sz="2400" dirty="0"/>
              <a:t>La encuesta fue resuelta por 21 entidades: </a:t>
            </a:r>
          </a:p>
          <a:p>
            <a:pPr algn="just"/>
            <a:endParaRPr lang="en-US" sz="2400" dirty="0"/>
          </a:p>
        </p:txBody>
      </p:sp>
      <p:graphicFrame>
        <p:nvGraphicFramePr>
          <p:cNvPr id="5" name="Tabla 4"/>
          <p:cNvGraphicFramePr>
            <a:graphicFrameLocks noGrp="1"/>
          </p:cNvGraphicFramePr>
          <p:nvPr>
            <p:extLst/>
          </p:nvPr>
        </p:nvGraphicFramePr>
        <p:xfrm>
          <a:off x="3850067" y="2356258"/>
          <a:ext cx="4488253" cy="2288824"/>
        </p:xfrm>
        <a:graphic>
          <a:graphicData uri="http://schemas.openxmlformats.org/drawingml/2006/table">
            <a:tbl>
              <a:tblPr firstRow="1" bandRow="1">
                <a:tableStyleId>{5C22544A-7EE6-4342-B048-85BDC9FD1C3A}</a:tableStyleId>
              </a:tblPr>
              <a:tblGrid>
                <a:gridCol w="3367067">
                  <a:extLst>
                    <a:ext uri="{9D8B030D-6E8A-4147-A177-3AD203B41FA5}">
                      <a16:colId xmlns:a16="http://schemas.microsoft.com/office/drawing/2014/main" val="20000"/>
                    </a:ext>
                  </a:extLst>
                </a:gridCol>
                <a:gridCol w="1121186">
                  <a:extLst>
                    <a:ext uri="{9D8B030D-6E8A-4147-A177-3AD203B41FA5}">
                      <a16:colId xmlns:a16="http://schemas.microsoft.com/office/drawing/2014/main" val="20001"/>
                    </a:ext>
                  </a:extLst>
                </a:gridCol>
              </a:tblGrid>
              <a:tr h="572206">
                <a:tc>
                  <a:txBody>
                    <a:bodyPr/>
                    <a:lstStyle/>
                    <a:p>
                      <a:r>
                        <a:rPr lang="es-ES" dirty="0"/>
                        <a:t>Total </a:t>
                      </a:r>
                      <a:endParaRPr lang="en-US" dirty="0"/>
                    </a:p>
                  </a:txBody>
                  <a:tcPr/>
                </a:tc>
                <a:tc>
                  <a:txBody>
                    <a:bodyPr/>
                    <a:lstStyle/>
                    <a:p>
                      <a:pPr algn="ctr"/>
                      <a:r>
                        <a:rPr lang="es-ES" dirty="0"/>
                        <a:t>21</a:t>
                      </a:r>
                      <a:endParaRPr lang="en-US" dirty="0"/>
                    </a:p>
                  </a:txBody>
                  <a:tcPr/>
                </a:tc>
                <a:extLst>
                  <a:ext uri="{0D108BD9-81ED-4DB2-BD59-A6C34878D82A}">
                    <a16:rowId xmlns:a16="http://schemas.microsoft.com/office/drawing/2014/main" val="10000"/>
                  </a:ext>
                </a:extLst>
              </a:tr>
              <a:tr h="572206">
                <a:tc>
                  <a:txBody>
                    <a:bodyPr/>
                    <a:lstStyle/>
                    <a:p>
                      <a:r>
                        <a:rPr lang="es-ES" dirty="0"/>
                        <a:t>Sector central</a:t>
                      </a:r>
                      <a:r>
                        <a:rPr lang="es-ES" baseline="0" dirty="0"/>
                        <a:t> </a:t>
                      </a:r>
                      <a:endParaRPr lang="en-US" dirty="0"/>
                    </a:p>
                  </a:txBody>
                  <a:tcPr/>
                </a:tc>
                <a:tc>
                  <a:txBody>
                    <a:bodyPr/>
                    <a:lstStyle/>
                    <a:p>
                      <a:pPr algn="ctr"/>
                      <a:r>
                        <a:rPr lang="es-ES" dirty="0"/>
                        <a:t>7</a:t>
                      </a:r>
                      <a:endParaRPr lang="en-US" dirty="0"/>
                    </a:p>
                  </a:txBody>
                  <a:tcPr/>
                </a:tc>
                <a:extLst>
                  <a:ext uri="{0D108BD9-81ED-4DB2-BD59-A6C34878D82A}">
                    <a16:rowId xmlns:a16="http://schemas.microsoft.com/office/drawing/2014/main" val="10001"/>
                  </a:ext>
                </a:extLst>
              </a:tr>
              <a:tr h="572206">
                <a:tc>
                  <a:txBody>
                    <a:bodyPr/>
                    <a:lstStyle/>
                    <a:p>
                      <a:r>
                        <a:rPr lang="es-ES" dirty="0"/>
                        <a:t>Sector descentralizado</a:t>
                      </a:r>
                      <a:r>
                        <a:rPr lang="es-ES" baseline="0" dirty="0"/>
                        <a:t> </a:t>
                      </a:r>
                      <a:endParaRPr lang="en-US" dirty="0"/>
                    </a:p>
                  </a:txBody>
                  <a:tcPr/>
                </a:tc>
                <a:tc>
                  <a:txBody>
                    <a:bodyPr/>
                    <a:lstStyle/>
                    <a:p>
                      <a:pPr algn="ctr"/>
                      <a:r>
                        <a:rPr lang="es-ES" dirty="0"/>
                        <a:t>13</a:t>
                      </a:r>
                      <a:endParaRPr lang="en-US" dirty="0"/>
                    </a:p>
                  </a:txBody>
                  <a:tcPr/>
                </a:tc>
                <a:extLst>
                  <a:ext uri="{0D108BD9-81ED-4DB2-BD59-A6C34878D82A}">
                    <a16:rowId xmlns:a16="http://schemas.microsoft.com/office/drawing/2014/main" val="10002"/>
                  </a:ext>
                </a:extLst>
              </a:tr>
              <a:tr h="572206">
                <a:tc>
                  <a:txBody>
                    <a:bodyPr/>
                    <a:lstStyle/>
                    <a:p>
                      <a:r>
                        <a:rPr lang="es-ES" dirty="0"/>
                        <a:t>Sector localidades</a:t>
                      </a:r>
                      <a:endParaRPr lang="en-US" dirty="0"/>
                    </a:p>
                  </a:txBody>
                  <a:tcPr/>
                </a:tc>
                <a:tc>
                  <a:txBody>
                    <a:bodyPr/>
                    <a:lstStyle/>
                    <a:p>
                      <a:pPr algn="ctr"/>
                      <a:r>
                        <a:rPr lang="es-ES" dirty="0"/>
                        <a:t>1</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46161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a:extLst>
              <a:ext uri="{FF2B5EF4-FFF2-40B4-BE49-F238E27FC236}">
                <a16:creationId xmlns:a16="http://schemas.microsoft.com/office/drawing/2014/main" id="{9756DA6E-B0A2-944B-BF1A-1EB7A363124C}"/>
              </a:ext>
            </a:extLst>
          </p:cNvPr>
          <p:cNvPicPr>
            <a:picLocks noGrp="1" noChangeAspect="1"/>
          </p:cNvPicPr>
          <p:nvPr>
            <p:ph idx="1"/>
          </p:nvPr>
        </p:nvPicPr>
        <p:blipFill>
          <a:blip r:embed="rId2"/>
          <a:stretch>
            <a:fillRect/>
          </a:stretch>
        </p:blipFill>
        <p:spPr>
          <a:xfrm>
            <a:off x="85519" y="0"/>
            <a:ext cx="12188388" cy="6858000"/>
          </a:xfrm>
        </p:spPr>
      </p:pic>
      <p:sp>
        <p:nvSpPr>
          <p:cNvPr id="3" name="CuadroTexto 2"/>
          <p:cNvSpPr txBox="1"/>
          <p:nvPr/>
        </p:nvSpPr>
        <p:spPr>
          <a:xfrm>
            <a:off x="1352282" y="978795"/>
            <a:ext cx="9350062" cy="646331"/>
          </a:xfrm>
          <a:prstGeom prst="rect">
            <a:avLst/>
          </a:prstGeom>
          <a:noFill/>
        </p:spPr>
        <p:txBody>
          <a:bodyPr wrap="square" rtlCol="0">
            <a:spAutoFit/>
          </a:bodyPr>
          <a:lstStyle/>
          <a:p>
            <a:r>
              <a:rPr lang="es-CO" b="1" dirty="0"/>
              <a:t> </a:t>
            </a:r>
            <a:endParaRPr lang="en-US" dirty="0"/>
          </a:p>
          <a:p>
            <a:endParaRPr lang="en-US" dirty="0"/>
          </a:p>
        </p:txBody>
      </p:sp>
      <p:sp>
        <p:nvSpPr>
          <p:cNvPr id="8" name="Rectangle 1"/>
          <p:cNvSpPr>
            <a:spLocks noChangeArrowheads="1"/>
          </p:cNvSpPr>
          <p:nvPr/>
        </p:nvSpPr>
        <p:spPr bwMode="auto">
          <a:xfrm flipV="1">
            <a:off x="1428326" y="2311131"/>
            <a:ext cx="1409107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panose="020B0604020202020204" pitchFamily="34" charset="0"/>
              </a:rPr>
              <a:t/>
            </a:r>
            <a:br>
              <a:rPr kumimoji="0" lang="en-US" sz="1800" b="0" i="0" u="none" strike="noStrike" cap="none" normalizeH="0" baseline="0">
                <a:ln>
                  <a:noFill/>
                </a:ln>
                <a:solidFill>
                  <a:schemeClr val="tx1"/>
                </a:solidFill>
                <a:effectLst/>
                <a:latin typeface="Arial" panose="020B0604020202020204" pitchFamily="34" charset="0"/>
              </a:rPr>
            </a:b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9" name="CuadroTexto 8"/>
          <p:cNvSpPr txBox="1"/>
          <p:nvPr/>
        </p:nvSpPr>
        <p:spPr>
          <a:xfrm>
            <a:off x="1504682" y="281850"/>
            <a:ext cx="9350062" cy="707886"/>
          </a:xfrm>
          <a:prstGeom prst="rect">
            <a:avLst/>
          </a:prstGeom>
          <a:noFill/>
        </p:spPr>
        <p:txBody>
          <a:bodyPr wrap="square" rtlCol="0">
            <a:spAutoFit/>
          </a:bodyPr>
          <a:lstStyle/>
          <a:p>
            <a:pPr lvl="0"/>
            <a:r>
              <a:rPr lang="es-ES_tradnl" sz="2000" b="1" dirty="0"/>
              <a:t>Pregunta: La entidad tiene una problemática jurídica de impacto distrital que pueda ser analizada en el Comité Jurídico Distrital o Plenaria Jurídica Distrital.  </a:t>
            </a:r>
            <a:endParaRPr lang="en-US" sz="2000" dirty="0"/>
          </a:p>
        </p:txBody>
      </p:sp>
      <p:graphicFrame>
        <p:nvGraphicFramePr>
          <p:cNvPr id="2" name="Tabla 1"/>
          <p:cNvGraphicFramePr>
            <a:graphicFrameLocks noGrp="1"/>
          </p:cNvGraphicFramePr>
          <p:nvPr>
            <p:extLst/>
          </p:nvPr>
        </p:nvGraphicFramePr>
        <p:xfrm>
          <a:off x="958357" y="1278795"/>
          <a:ext cx="10442712" cy="4552162"/>
        </p:xfrm>
        <a:graphic>
          <a:graphicData uri="http://schemas.openxmlformats.org/drawingml/2006/table">
            <a:tbl>
              <a:tblPr firstRow="1" firstCol="1" bandRow="1">
                <a:tableStyleId>{5C22544A-7EE6-4342-B048-85BDC9FD1C3A}</a:tableStyleId>
              </a:tblPr>
              <a:tblGrid>
                <a:gridCol w="1774959">
                  <a:extLst>
                    <a:ext uri="{9D8B030D-6E8A-4147-A177-3AD203B41FA5}">
                      <a16:colId xmlns:a16="http://schemas.microsoft.com/office/drawing/2014/main" val="20000"/>
                    </a:ext>
                  </a:extLst>
                </a:gridCol>
                <a:gridCol w="8667753">
                  <a:extLst>
                    <a:ext uri="{9D8B030D-6E8A-4147-A177-3AD203B41FA5}">
                      <a16:colId xmlns:a16="http://schemas.microsoft.com/office/drawing/2014/main" val="20001"/>
                    </a:ext>
                  </a:extLst>
                </a:gridCol>
              </a:tblGrid>
              <a:tr h="276919">
                <a:tc>
                  <a:txBody>
                    <a:bodyPr/>
                    <a:lstStyle/>
                    <a:p>
                      <a:pPr algn="ctr">
                        <a:spcAft>
                          <a:spcPts val="0"/>
                        </a:spcAft>
                      </a:pPr>
                      <a:r>
                        <a:rPr lang="es-ES_tradnl" sz="1400" dirty="0">
                          <a:effectLst/>
                        </a:rPr>
                        <a:t>Entidad</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_tradnl" sz="1400" dirty="0">
                          <a:effectLst/>
                        </a:rPr>
                        <a:t>Problemática</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76919">
                <a:tc>
                  <a:txBody>
                    <a:bodyPr/>
                    <a:lstStyle/>
                    <a:p>
                      <a:pPr algn="just">
                        <a:spcAft>
                          <a:spcPts val="0"/>
                        </a:spcAft>
                      </a:pPr>
                      <a:r>
                        <a:rPr lang="es-ES_tradnl" sz="1400">
                          <a:effectLst/>
                        </a:rPr>
                        <a:t>Lotería de Bogotá</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s-ES_tradnl" sz="1400" dirty="0">
                          <a:effectLst/>
                        </a:rPr>
                        <a:t>Aplicación del régimen propio de los juegos de suerte y azar, Artículo 60 Ley 1955 de 2019 versus la 1393 de 2010</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92070">
                <a:tc>
                  <a:txBody>
                    <a:bodyPr/>
                    <a:lstStyle/>
                    <a:p>
                      <a:pPr algn="just">
                        <a:spcAft>
                          <a:spcPts val="0"/>
                        </a:spcAft>
                      </a:pPr>
                      <a:r>
                        <a:rPr lang="es-ES_tradnl" sz="1400">
                          <a:effectLst/>
                        </a:rPr>
                        <a:t>SUBRED Centro Oriente</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s-ES_tradnl" sz="1400" dirty="0">
                          <a:effectLst/>
                        </a:rPr>
                        <a:t>Demandas por Contrato realidad</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984138">
                <a:tc>
                  <a:txBody>
                    <a:bodyPr/>
                    <a:lstStyle/>
                    <a:p>
                      <a:pPr algn="just">
                        <a:spcAft>
                          <a:spcPts val="0"/>
                        </a:spcAft>
                      </a:pPr>
                      <a:r>
                        <a:rPr lang="es-ES_tradnl" sz="1400">
                          <a:effectLst/>
                        </a:rPr>
                        <a:t>Foncep</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s-ES_tradnl" sz="1400" dirty="0">
                          <a:effectLst/>
                        </a:rPr>
                        <a:t>Acción popular 2017-00050, actor Oscar Quintero Arguello, demandado BOGOTA D.C., que cursa en el Juzgado 51 Administrativo del Circuito de Bogotá y que actualmente está en el Consejo de Estado, en el trámite de un recurso eventual de revisión y su relación con  acción popular anterior No. 2007-00564 en contra de FONCEP, que cursa en el Juzgado 30 Administrativo del Circuito.</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553838">
                <a:tc>
                  <a:txBody>
                    <a:bodyPr/>
                    <a:lstStyle/>
                    <a:p>
                      <a:pPr algn="just">
                        <a:spcAft>
                          <a:spcPts val="0"/>
                        </a:spcAft>
                      </a:pPr>
                      <a:r>
                        <a:rPr lang="es-ES_tradnl" sz="1400">
                          <a:effectLst/>
                        </a:rPr>
                        <a:t>Secretaría Distrital de Planeación </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s-ES_tradnl" sz="1400" dirty="0">
                          <a:solidFill>
                            <a:srgbClr val="FF0000"/>
                          </a:solidFill>
                          <a:effectLst/>
                        </a:rPr>
                        <a:t>Falencias en el procedimiento abreviado de policía en asuntos policivos de Ley 1801 de 2016</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1968278">
                <a:tc>
                  <a:txBody>
                    <a:bodyPr/>
                    <a:lstStyle/>
                    <a:p>
                      <a:pPr algn="just">
                        <a:spcAft>
                          <a:spcPts val="0"/>
                        </a:spcAft>
                      </a:pPr>
                      <a:r>
                        <a:rPr lang="es-ES_tradnl" sz="1400" dirty="0">
                          <a:effectLst/>
                        </a:rPr>
                        <a:t>Caja de vivienda Popular</a:t>
                      </a:r>
                      <a:endParaRPr lang="en-US" sz="1400" dirty="0">
                        <a:effectLst/>
                      </a:endParaRPr>
                    </a:p>
                    <a:p>
                      <a:pPr algn="just">
                        <a:spcAft>
                          <a:spcPts val="0"/>
                        </a:spcAft>
                      </a:pPr>
                      <a:r>
                        <a:rPr lang="es-ES_tradnl" sz="1400" dirty="0">
                          <a:effectLst/>
                        </a:rPr>
                        <a:t> </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s-ES_tradnl" sz="1400" dirty="0">
                          <a:effectLst/>
                        </a:rPr>
                        <a:t>DEMANDA CONTROVERSIAS CONTRACTUALES 2019-270: Se trata de un proceso mixto de la EAAB en contra de la CVP, cuyo fallo de primera instancia proferido por el Tribunal Administrativo de Cundinamarca, condenó a la Caja a pagar a la Empresa, la suma de $1.120.000.000, por concepto de incumplimiento contractual. Se considera de impacto Distrital, porque se debate un presunto incumplimiento por la no obtención de la carta de compromiso que expide la empresa para la ejecución de las obras en virtud del Convenio 530 de 3013, se precisa que las obras fueron efectivamente ejecutadas, que se encuentran en funcionamiento, que actualmente hacen parte de la infraestructura de las redes de la EAAB, sin embargo, la Caja es condenada a devolver el dinero ejecutado en las mismas, generándose un detrimento patrimonial para la Entidad.</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3743543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4210</TotalTime>
  <Words>1135</Words>
  <Application>Microsoft Office PowerPoint</Application>
  <PresentationFormat>Panorámica</PresentationFormat>
  <Paragraphs>143</Paragraphs>
  <Slides>15</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15</vt:i4>
      </vt:variant>
    </vt:vector>
  </HeadingPairs>
  <TitlesOfParts>
    <vt:vector size="25" baseType="lpstr">
      <vt:lpstr>Arial</vt:lpstr>
      <vt:lpstr>Arial Black</vt:lpstr>
      <vt:lpstr>Calibri</vt:lpstr>
      <vt:lpstr>Calibri Light</vt:lpstr>
      <vt:lpstr>Century Gothic</vt:lpstr>
      <vt:lpstr>Museo Sans 300</vt:lpstr>
      <vt:lpstr>Symbol</vt:lpstr>
      <vt:lpstr>Times New Roman</vt:lpstr>
      <vt:lpstr>Wingdings</vt:lpstr>
      <vt:lpstr>Tema de Office</vt:lpstr>
      <vt:lpstr>   COMITÉ INTERSECTORIAL DE COORDINACIÓN JURÍDICA</vt:lpstr>
      <vt:lpstr>Presentación de PowerPoint</vt:lpstr>
      <vt:lpstr>Presentación de PowerPoint</vt:lpstr>
      <vt:lpstr>SOCIALIZACIÓN COMITÉ JURIDICO DISTRITAL</vt:lpstr>
      <vt:lpstr>Presentación de PowerPoint</vt:lpstr>
      <vt:lpstr>Revista Científica</vt:lpstr>
      <vt:lpstr>Presentación de PowerPoint</vt:lpstr>
      <vt:lpstr>Presentación de PowerPoint</vt:lpstr>
      <vt:lpstr>Presentación de PowerPoint</vt:lpstr>
      <vt:lpstr>Presentación de PowerPoint</vt:lpstr>
      <vt:lpstr>Presentación de PowerPoint</vt:lpstr>
      <vt:lpstr>Presentación de PowerPoint</vt:lpstr>
      <vt:lpstr>XVII Seminario Internacional de Gestión Jurídica Pública 12 y 13 de noviembre </vt:lpstr>
      <vt:lpstr>Presentación de PowerPoint</vt:lpstr>
      <vt:lpstr>   COMITÉ INTERSECTORIAL DE COORDINACIÓN JURÍDICA. GRACIAS!!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PROPUESTA COMUNICACIÓN INTERNA</dc:title>
  <dc:creator>Karen Andrea Cortés Gutierrez</dc:creator>
  <cp:lastModifiedBy>diego valenzuela</cp:lastModifiedBy>
  <cp:revision>115</cp:revision>
  <dcterms:created xsi:type="dcterms:W3CDTF">2020-01-07T17:00:58Z</dcterms:created>
  <dcterms:modified xsi:type="dcterms:W3CDTF">2020-10-13T22:25:20Z</dcterms:modified>
</cp:coreProperties>
</file>