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</p:sldMasterIdLst>
  <p:notesMasterIdLst>
    <p:notesMasterId r:id="rId61"/>
  </p:notesMasterIdLst>
  <p:handoutMasterIdLst>
    <p:handoutMasterId r:id="rId62"/>
  </p:handoutMasterIdLst>
  <p:sldIdLst>
    <p:sldId id="315" r:id="rId4"/>
    <p:sldId id="596" r:id="rId5"/>
    <p:sldId id="449" r:id="rId6"/>
    <p:sldId id="506" r:id="rId7"/>
    <p:sldId id="507" r:id="rId8"/>
    <p:sldId id="508" r:id="rId9"/>
    <p:sldId id="504" r:id="rId10"/>
    <p:sldId id="509" r:id="rId11"/>
    <p:sldId id="422" r:id="rId12"/>
    <p:sldId id="520" r:id="rId13"/>
    <p:sldId id="521" r:id="rId14"/>
    <p:sldId id="441" r:id="rId15"/>
    <p:sldId id="524" r:id="rId16"/>
    <p:sldId id="525" r:id="rId17"/>
    <p:sldId id="526" r:id="rId18"/>
    <p:sldId id="443" r:id="rId19"/>
    <p:sldId id="531" r:id="rId20"/>
    <p:sldId id="532" r:id="rId21"/>
    <p:sldId id="533" r:id="rId22"/>
    <p:sldId id="534" r:id="rId23"/>
    <p:sldId id="588" r:id="rId24"/>
    <p:sldId id="589" r:id="rId25"/>
    <p:sldId id="590" r:id="rId26"/>
    <p:sldId id="591" r:id="rId27"/>
    <p:sldId id="592" r:id="rId28"/>
    <p:sldId id="593" r:id="rId29"/>
    <p:sldId id="442" r:id="rId30"/>
    <p:sldId id="511" r:id="rId31"/>
    <p:sldId id="512" r:id="rId32"/>
    <p:sldId id="557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598" r:id="rId43"/>
    <p:sldId id="583" r:id="rId44"/>
    <p:sldId id="584" r:id="rId45"/>
    <p:sldId id="585" r:id="rId46"/>
    <p:sldId id="586" r:id="rId47"/>
    <p:sldId id="587" r:id="rId48"/>
    <p:sldId id="549" r:id="rId49"/>
    <p:sldId id="597" r:id="rId50"/>
    <p:sldId id="573" r:id="rId51"/>
    <p:sldId id="551" r:id="rId52"/>
    <p:sldId id="594" r:id="rId53"/>
    <p:sldId id="552" r:id="rId54"/>
    <p:sldId id="553" r:id="rId55"/>
    <p:sldId id="554" r:id="rId56"/>
    <p:sldId id="555" r:id="rId57"/>
    <p:sldId id="556" r:id="rId58"/>
    <p:sldId id="572" r:id="rId59"/>
    <p:sldId id="595" r:id="rId60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4343" autoAdjust="0"/>
  </p:normalViewPr>
  <p:slideViewPr>
    <p:cSldViewPr snapToGrid="0" showGuides="1">
      <p:cViewPr varScale="1">
        <p:scale>
          <a:sx n="65" d="100"/>
          <a:sy n="65" d="100"/>
        </p:scale>
        <p:origin x="1188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etrodebogotagovco.sharepoint.com/sites/Intranet/Documentos%20compartidos/Gerencia%20Administrativa%20y%20Financiera/PRESUPUESTO/2021/Presentacion%20Ejecucion/Anexo%20grafica%20presentacion%20jul%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onic\Downloads\FURAG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onic\Downloads\FURAG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onic\Downloads\FURAG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onic\Downloads\FURAG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onic\Downloads\FURAG(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sanchez\Desktop\OAPI\CALCULO%20PRESENTACION%20SECTORIA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MV\OneDrive%20-%20uaermv\ANGELA%20MORENO\2021\PRESUPUESTO\SEGUIMIENTO%20MENSUAL\Informe%20de%20seguimiento%20presupuestal%20-%2026%20-%20JUL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MV\OneDrive%20-%20uaermv\ANGELA%20MORENO\2021\PRESUPUESTO\SEGUIMIENTO%20MENSUAL\Informe%20de%20seguimiento%20presupuestal%20-%2026%20-%20JUL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etrodebogotagovco.sharepoint.com/sites/Intranet/Documentos%20compartidos/Gerencia%20Administrativa%20y%20Financiera/PRESUPUESTO/2021/Presentacion%20Ejecucion/Anexo%20grafica%20presentacion%20jul%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etrodebogotagovco.sharepoint.com/sites/Intranet/Documentos%20compartidos/Gerencia%20Administrativa%20y%20Financiera/PRESUPUESTO/2021/Presentacion%20Ejecucion/Anexo%20grafica%20presentacion%20jul%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Hoja1!$B$1:$E$1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Hoja1!$B$2:$E$2</c:f>
              <c:numCache>
                <c:formatCode>_-* #,##0\ _€_-;\-* #,##0\ _€_-;_-* "-"??\ _€_-;_-@_-</c:formatCode>
                <c:ptCount val="4"/>
                <c:pt idx="0">
                  <c:v>386941</c:v>
                </c:pt>
                <c:pt idx="1">
                  <c:v>40923</c:v>
                </c:pt>
                <c:pt idx="2">
                  <c:v>71619</c:v>
                </c:pt>
                <c:pt idx="3">
                  <c:v>81414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5-4C95-BD7D-C095A6890B9F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Ejecución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Hoja1!$B$1:$E$1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Hoja1!$B$3:$E$3</c:f>
              <c:numCache>
                <c:formatCode>_-* #,##0\ _€_-;\-* #,##0\ _€_-;_-* "-"??\ _€_-;_-@_-</c:formatCode>
                <c:ptCount val="4"/>
                <c:pt idx="0">
                  <c:v>196202</c:v>
                </c:pt>
                <c:pt idx="1">
                  <c:v>35862</c:v>
                </c:pt>
                <c:pt idx="2">
                  <c:v>44346</c:v>
                </c:pt>
                <c:pt idx="3">
                  <c:v>53990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95-4C95-BD7D-C095A6890B9F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Hoja1!$B$1:$E$1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Hoja1!$B$4:$E$4</c:f>
              <c:numCache>
                <c:formatCode>_-* #,##0\ _€_-;\-* #,##0\ _€_-;_-* "-"??\ _€_-;_-@_-</c:formatCode>
                <c:ptCount val="4"/>
                <c:pt idx="0">
                  <c:v>57733</c:v>
                </c:pt>
                <c:pt idx="1">
                  <c:v>35099</c:v>
                </c:pt>
                <c:pt idx="2">
                  <c:v>33636</c:v>
                </c:pt>
                <c:pt idx="3">
                  <c:v>53990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95-4C95-BD7D-C095A6890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452096"/>
        <c:axId val="1107452928"/>
      </c:barChart>
      <c:catAx>
        <c:axId val="11074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7452928"/>
        <c:crosses val="autoZero"/>
        <c:auto val="1"/>
        <c:lblAlgn val="ctr"/>
        <c:lblOffset val="100"/>
        <c:noMultiLvlLbl val="0"/>
      </c:catAx>
      <c:valAx>
        <c:axId val="1107452928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7452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47279234955"/>
          <c:y val="0.10288097942444741"/>
          <c:w val="0.83420478832839962"/>
          <c:h val="0.62638633712452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datos!$B$48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datos!$A$49:$A$50</c:f>
              <c:strCache>
                <c:ptCount val="2"/>
                <c:pt idx="0">
                  <c:v>INVERSIÓN DIRECTA</c:v>
                </c:pt>
                <c:pt idx="1">
                  <c:v>CXP INVERSIÓN</c:v>
                </c:pt>
              </c:strCache>
            </c:strRef>
          </c:cat>
          <c:val>
            <c:numRef>
              <c:f>datos!$B$49:$B$50</c:f>
              <c:numCache>
                <c:formatCode>#,##0</c:formatCode>
                <c:ptCount val="2"/>
                <c:pt idx="0">
                  <c:v>656763.87080000003</c:v>
                </c:pt>
                <c:pt idx="1">
                  <c:v>391116.533818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D-4A48-834C-45537EE5F731}"/>
            </c:ext>
          </c:extLst>
        </c:ser>
        <c:ser>
          <c:idx val="1"/>
          <c:order val="1"/>
          <c:tx>
            <c:strRef>
              <c:f>datos!$C$48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BA15804-E108-44DB-B9C9-657273CD6D6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48D-4A48-834C-45537EE5F73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F341DA5-7934-4DF1-AD15-DB9EC5FFDBA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48D-4A48-834C-45537EE5F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datos!$A$49:$A$50</c:f>
              <c:strCache>
                <c:ptCount val="2"/>
                <c:pt idx="0">
                  <c:v>INVERSIÓN DIRECTA</c:v>
                </c:pt>
                <c:pt idx="1">
                  <c:v>CXP INVERSIÓN</c:v>
                </c:pt>
              </c:strCache>
            </c:strRef>
          </c:cat>
          <c:val>
            <c:numRef>
              <c:f>datos!$C$49:$C$50</c:f>
              <c:numCache>
                <c:formatCode>#,##0</c:formatCode>
                <c:ptCount val="2"/>
                <c:pt idx="0">
                  <c:v>405992.71716847998</c:v>
                </c:pt>
                <c:pt idx="1">
                  <c:v>390050.64730287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datos!$E$49:$E$50</c15:f>
                <c15:dlblRangeCache>
                  <c:ptCount val="2"/>
                  <c:pt idx="0">
                    <c:v>61,82%</c:v>
                  </c:pt>
                  <c:pt idx="1">
                    <c:v>99,73%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48D-4A48-834C-45537EE5F731}"/>
            </c:ext>
          </c:extLst>
        </c:ser>
        <c:ser>
          <c:idx val="2"/>
          <c:order val="2"/>
          <c:tx>
            <c:strRef>
              <c:f>datos!$D$48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274708E-3B42-416C-A460-B773F169F5F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48D-4A48-834C-45537EE5F73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5184045-60D1-4E75-B82B-987C5123F40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48D-4A48-834C-45537EE5F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datos!$A$49:$A$50</c:f>
              <c:strCache>
                <c:ptCount val="2"/>
                <c:pt idx="0">
                  <c:v>INVERSIÓN DIRECTA</c:v>
                </c:pt>
                <c:pt idx="1">
                  <c:v>CXP INVERSIÓN</c:v>
                </c:pt>
              </c:strCache>
            </c:strRef>
          </c:cat>
          <c:val>
            <c:numRef>
              <c:f>datos!$D$49:$D$50</c:f>
              <c:numCache>
                <c:formatCode>#,##0</c:formatCode>
                <c:ptCount val="2"/>
                <c:pt idx="0">
                  <c:v>42149.754417059994</c:v>
                </c:pt>
                <c:pt idx="1">
                  <c:v>135447.29985175002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datos!$F$49:$F$50</c15:f>
                <c15:dlblRangeCache>
                  <c:ptCount val="2"/>
                  <c:pt idx="0">
                    <c:v>6,42%</c:v>
                  </c:pt>
                  <c:pt idx="1">
                    <c:v>34,63%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048D-4A48-834C-45537EE5F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531104"/>
        <c:axId val="335507808"/>
      </c:barChart>
      <c:catAx>
        <c:axId val="335531104"/>
        <c:scaling>
          <c:orientation val="minMax"/>
        </c:scaling>
        <c:delete val="0"/>
        <c:axPos val="b"/>
        <c:numFmt formatCode="&quot;$&quot;\ 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07808"/>
        <c:crosses val="autoZero"/>
        <c:auto val="1"/>
        <c:lblAlgn val="ctr"/>
        <c:lblOffset val="100"/>
        <c:noMultiLvlLbl val="0"/>
      </c:catAx>
      <c:valAx>
        <c:axId val="33550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31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Hoja5!$C$1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Hoja5!$B$2:$B$4</c:f>
              <c:strCache>
                <c:ptCount val="3"/>
                <c:pt idx="0">
                  <c:v>vigencia</c:v>
                </c:pt>
                <c:pt idx="1">
                  <c:v>pasivos</c:v>
                </c:pt>
                <c:pt idx="2">
                  <c:v>reservas</c:v>
                </c:pt>
              </c:strCache>
            </c:strRef>
          </c:cat>
          <c:val>
            <c:numRef>
              <c:f>Hoja5!$C$2:$C$4</c:f>
              <c:numCache>
                <c:formatCode>_(* #,##0_);_(* \(#,##0\);_(* "-"_);_(@_)</c:formatCode>
                <c:ptCount val="3"/>
                <c:pt idx="0">
                  <c:v>1873513.4739999999</c:v>
                </c:pt>
                <c:pt idx="1">
                  <c:v>608976.29799999995</c:v>
                </c:pt>
                <c:pt idx="2">
                  <c:v>616361.45256200002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D-40E7-A99E-A64201D9367C}"/>
            </c:ext>
          </c:extLst>
        </c:ser>
        <c:ser>
          <c:idx val="1"/>
          <c:order val="1"/>
          <c:tx>
            <c:strRef>
              <c:f>Hoja5!$D$1</c:f>
              <c:strCache>
                <c:ptCount val="1"/>
                <c:pt idx="0">
                  <c:v>CRP´s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Hoja5!$B$2:$B$4</c:f>
              <c:strCache>
                <c:ptCount val="3"/>
                <c:pt idx="0">
                  <c:v>vigencia</c:v>
                </c:pt>
                <c:pt idx="1">
                  <c:v>pasivos</c:v>
                </c:pt>
                <c:pt idx="2">
                  <c:v>reservas</c:v>
                </c:pt>
              </c:strCache>
            </c:strRef>
          </c:cat>
          <c:val>
            <c:numRef>
              <c:f>Hoja5!$D$2:$D$4</c:f>
              <c:numCache>
                <c:formatCode>_(* #,##0_);_(* \(#,##0\);_(* "-"_);_(@_)</c:formatCode>
                <c:ptCount val="3"/>
                <c:pt idx="0">
                  <c:v>258142.86499999999</c:v>
                </c:pt>
                <c:pt idx="1">
                  <c:v>184787.10984200001</c:v>
                </c:pt>
                <c:pt idx="2">
                  <c:v>164615.32756199999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D-40E7-A99E-A64201D9367C}"/>
            </c:ext>
          </c:extLst>
        </c:ser>
        <c:ser>
          <c:idx val="2"/>
          <c:order val="2"/>
          <c:tx>
            <c:strRef>
              <c:f>Hoja5!$E$1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Hoja5!$B$2:$B$4</c:f>
              <c:strCache>
                <c:ptCount val="3"/>
                <c:pt idx="0">
                  <c:v>vigencia</c:v>
                </c:pt>
                <c:pt idx="1">
                  <c:v>pasivos</c:v>
                </c:pt>
                <c:pt idx="2">
                  <c:v>reservas</c:v>
                </c:pt>
              </c:strCache>
            </c:strRef>
          </c:cat>
          <c:val>
            <c:numRef>
              <c:f>Hoja5!$E$2:$E$4</c:f>
              <c:numCache>
                <c:formatCode>_(* #,##0_);_(* \(#,##0\);_(* "-"_);_(@_)</c:formatCode>
                <c:ptCount val="3"/>
                <c:pt idx="0">
                  <c:v>52105.422560999999</c:v>
                </c:pt>
                <c:pt idx="1">
                  <c:v>183295.337252</c:v>
                </c:pt>
                <c:pt idx="2">
                  <c:v>164615.32756199999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ED-40E7-A99E-A64201D93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859411808"/>
        <c:axId val="1859419296"/>
      </c:barChart>
      <c:catAx>
        <c:axId val="18594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9419296"/>
        <c:crosses val="autoZero"/>
        <c:auto val="1"/>
        <c:lblAlgn val="ctr"/>
        <c:lblOffset val="100"/>
        <c:noMultiLvlLbl val="0"/>
      </c:catAx>
      <c:valAx>
        <c:axId val="18594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9411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Hoja5!$H$1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Hoja5!$G$2:$G$4</c:f>
              <c:strCache>
                <c:ptCount val="3"/>
                <c:pt idx="0">
                  <c:v>vigencia</c:v>
                </c:pt>
                <c:pt idx="1">
                  <c:v>pasivos</c:v>
                </c:pt>
                <c:pt idx="2">
                  <c:v>reservas</c:v>
                </c:pt>
              </c:strCache>
            </c:strRef>
          </c:cat>
          <c:val>
            <c:numRef>
              <c:f>Hoja5!$H$2:$H$4</c:f>
              <c:numCache>
                <c:formatCode>_(* #,##0_);_(* \(#,##0\);_(* "-"_);_(@_)</c:formatCode>
                <c:ptCount val="3"/>
                <c:pt idx="0">
                  <c:v>1641291.237489</c:v>
                </c:pt>
                <c:pt idx="1">
                  <c:v>608976.29799999995</c:v>
                </c:pt>
                <c:pt idx="2">
                  <c:v>616361.45256200002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E-4987-BDCF-FB7ECF44F02D}"/>
            </c:ext>
          </c:extLst>
        </c:ser>
        <c:ser>
          <c:idx val="1"/>
          <c:order val="1"/>
          <c:tx>
            <c:strRef>
              <c:f>Hoja5!$I$1</c:f>
              <c:strCache>
                <c:ptCount val="1"/>
                <c:pt idx="0">
                  <c:v>CRP´s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Hoja5!$G$2:$G$4</c:f>
              <c:strCache>
                <c:ptCount val="3"/>
                <c:pt idx="0">
                  <c:v>vigencia</c:v>
                </c:pt>
                <c:pt idx="1">
                  <c:v>pasivos</c:v>
                </c:pt>
                <c:pt idx="2">
                  <c:v>reservas</c:v>
                </c:pt>
              </c:strCache>
            </c:strRef>
          </c:cat>
          <c:val>
            <c:numRef>
              <c:f>Hoja5!$I$2:$I$4</c:f>
              <c:numCache>
                <c:formatCode>_(* #,##0_);_(* \(#,##0\);_(* "-"_);_(@_)</c:formatCode>
                <c:ptCount val="3"/>
                <c:pt idx="0">
                  <c:v>258142.86499999999</c:v>
                </c:pt>
                <c:pt idx="1">
                  <c:v>184787.10984200001</c:v>
                </c:pt>
                <c:pt idx="2">
                  <c:v>164615.32756199999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E-4987-BDCF-FB7ECF44F02D}"/>
            </c:ext>
          </c:extLst>
        </c:ser>
        <c:ser>
          <c:idx val="2"/>
          <c:order val="2"/>
          <c:tx>
            <c:strRef>
              <c:f>Hoja5!$J$1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Hoja5!$G$2:$G$4</c:f>
              <c:strCache>
                <c:ptCount val="3"/>
                <c:pt idx="0">
                  <c:v>vigencia</c:v>
                </c:pt>
                <c:pt idx="1">
                  <c:v>pasivos</c:v>
                </c:pt>
                <c:pt idx="2">
                  <c:v>reservas</c:v>
                </c:pt>
              </c:strCache>
            </c:strRef>
          </c:cat>
          <c:val>
            <c:numRef>
              <c:f>Hoja5!$J$2:$J$4</c:f>
              <c:numCache>
                <c:formatCode>_(* #,##0_);_(* \(#,##0\);_(* "-"_);_(@_)</c:formatCode>
                <c:ptCount val="3"/>
                <c:pt idx="0">
                  <c:v>52105.422560999999</c:v>
                </c:pt>
                <c:pt idx="1">
                  <c:v>183295.337252</c:v>
                </c:pt>
                <c:pt idx="2">
                  <c:v>164615.32756199999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E-4987-BDCF-FB7ECF44F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859403904"/>
        <c:axId val="1859386016"/>
      </c:barChart>
      <c:catAx>
        <c:axId val="18594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9386016"/>
        <c:crosses val="autoZero"/>
        <c:auto val="1"/>
        <c:lblAlgn val="ctr"/>
        <c:lblOffset val="100"/>
        <c:noMultiLvlLbl val="0"/>
      </c:catAx>
      <c:valAx>
        <c:axId val="185938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9403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COMPARATIVO!$C$74</c:f>
              <c:strCache>
                <c:ptCount val="1"/>
                <c:pt idx="0">
                  <c:v>I05  Cambio cultural basado en la implementación del código de integridad del servicio público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COMPARATIVO!$B$75:$B$79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COMPARATIVO!$C$75:$C$79</c:f>
              <c:numCache>
                <c:formatCode>0.0</c:formatCode>
                <c:ptCount val="5"/>
                <c:pt idx="0">
                  <c:v>82.75</c:v>
                </c:pt>
                <c:pt idx="1">
                  <c:v>88.7</c:v>
                </c:pt>
                <c:pt idx="2">
                  <c:v>88.7</c:v>
                </c:pt>
                <c:pt idx="3">
                  <c:v>90.989999999999895</c:v>
                </c:pt>
                <c:pt idx="4">
                  <c:v>71.629999999999896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D-4015-8E1E-DD874E2C719D}"/>
            </c:ext>
          </c:extLst>
        </c:ser>
        <c:ser>
          <c:idx val="1"/>
          <c:order val="1"/>
          <c:tx>
            <c:strRef>
              <c:f>COMPARATIVO!$D$74</c:f>
              <c:strCache>
                <c:ptCount val="1"/>
                <c:pt idx="0">
                  <c:v>I06 Gestión adecuada de conflictos de interés y declaración oportuna de bienes y rentas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COMPARATIVO!$B$75:$B$79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COMPARATIVO!$D$75:$D$79</c:f>
              <c:numCache>
                <c:formatCode>0.0</c:formatCode>
                <c:ptCount val="5"/>
                <c:pt idx="0">
                  <c:v>89.239999999999895</c:v>
                </c:pt>
                <c:pt idx="1">
                  <c:v>75.040000000000006</c:v>
                </c:pt>
                <c:pt idx="2">
                  <c:v>99</c:v>
                </c:pt>
                <c:pt idx="3">
                  <c:v>66.12</c:v>
                </c:pt>
                <c:pt idx="4">
                  <c:v>86.89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D-4015-8E1E-DD874E2C719D}"/>
            </c:ext>
          </c:extLst>
        </c:ser>
        <c:ser>
          <c:idx val="2"/>
          <c:order val="2"/>
          <c:tx>
            <c:strRef>
              <c:f>COMPARATIVO!$E$74</c:f>
              <c:strCache>
                <c:ptCount val="1"/>
                <c:pt idx="0">
                  <c:v>I07 Coherencia entre la gestión de riesgos con el control y sanción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COMPARATIVO!$B$75:$B$79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COMPARATIVO!$E$75:$E$79</c:f>
              <c:numCache>
                <c:formatCode>0.0</c:formatCode>
                <c:ptCount val="5"/>
                <c:pt idx="0">
                  <c:v>91.53</c:v>
                </c:pt>
                <c:pt idx="1">
                  <c:v>84.89</c:v>
                </c:pt>
                <c:pt idx="2">
                  <c:v>91.53</c:v>
                </c:pt>
                <c:pt idx="3">
                  <c:v>70.849999999999895</c:v>
                </c:pt>
                <c:pt idx="4">
                  <c:v>76.040000000000006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D-4015-8E1E-DD874E2C7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5990880"/>
        <c:axId val="505992840"/>
      </c:barChart>
      <c:catAx>
        <c:axId val="5059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5992840"/>
        <c:crosses val="autoZero"/>
        <c:auto val="1"/>
        <c:lblAlgn val="ctr"/>
        <c:lblOffset val="100"/>
        <c:noMultiLvlLbl val="0"/>
      </c:catAx>
      <c:valAx>
        <c:axId val="505992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5990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722743933216484E-2"/>
          <c:y val="0.80618146045453376"/>
          <c:w val="0.77711090055249143"/>
          <c:h val="0.19381853954546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COMPARATIVO!$C$198</c:f>
              <c:strCache>
                <c:ptCount val="1"/>
                <c:pt idx="0">
                  <c:v>I52 Condiciones institucionales idóneas para la promoción de la participación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COMPARATIVO!$C$199:$C$203</c:f>
              <c:numCache>
                <c:formatCode>0.0</c:formatCode>
                <c:ptCount val="5"/>
                <c:pt idx="0">
                  <c:v>85.519999999999897</c:v>
                </c:pt>
                <c:pt idx="1">
                  <c:v>73.219999999999899</c:v>
                </c:pt>
                <c:pt idx="2">
                  <c:v>96.04</c:v>
                </c:pt>
                <c:pt idx="3">
                  <c:v>79.53</c:v>
                </c:pt>
                <c:pt idx="4">
                  <c:v>93.409999999999897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3-4312-A8AC-5382C02788D3}"/>
            </c:ext>
          </c:extLst>
        </c:ser>
        <c:ser>
          <c:idx val="1"/>
          <c:order val="1"/>
          <c:tx>
            <c:strRef>
              <c:f>COMPARATIVO!$D$198</c:f>
              <c:strCache>
                <c:ptCount val="1"/>
                <c:pt idx="0">
                  <c:v>I53 Grado involucramiento de ciudadanos y grupos de interés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COMPARATIVO!$D$199:$D$203</c:f>
              <c:numCache>
                <c:formatCode>0.0</c:formatCode>
                <c:ptCount val="5"/>
                <c:pt idx="0">
                  <c:v>80.769999999999897</c:v>
                </c:pt>
                <c:pt idx="1">
                  <c:v>80.31</c:v>
                </c:pt>
                <c:pt idx="2">
                  <c:v>98.003654080389694</c:v>
                </c:pt>
                <c:pt idx="3">
                  <c:v>69.62</c:v>
                </c:pt>
                <c:pt idx="4">
                  <c:v>80.769999999999897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3-4312-A8AC-5382C02788D3}"/>
            </c:ext>
          </c:extLst>
        </c:ser>
        <c:ser>
          <c:idx val="2"/>
          <c:order val="2"/>
          <c:tx>
            <c:strRef>
              <c:f>COMPARATIVO!$E$198</c:f>
              <c:strCache>
                <c:ptCount val="1"/>
                <c:pt idx="0">
                  <c:v>I54 Calidad de la participación ciudadana en la gestión pública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COMPARATIVO!$E$199:$E$203</c:f>
              <c:numCache>
                <c:formatCode>0.0</c:formatCode>
                <c:ptCount val="5"/>
                <c:pt idx="0">
                  <c:v>87.079999999999899</c:v>
                </c:pt>
                <c:pt idx="1">
                  <c:v>92.23</c:v>
                </c:pt>
                <c:pt idx="2">
                  <c:v>97.999455040871794</c:v>
                </c:pt>
                <c:pt idx="3">
                  <c:v>83.849999999999895</c:v>
                </c:pt>
                <c:pt idx="4">
                  <c:v>94.269999999999897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3-4312-A8AC-5382C02788D3}"/>
            </c:ext>
          </c:extLst>
        </c:ser>
        <c:ser>
          <c:idx val="3"/>
          <c:order val="3"/>
          <c:tx>
            <c:strRef>
              <c:f>COMPARATIVO!$F$198</c:f>
              <c:strCache>
                <c:ptCount val="1"/>
                <c:pt idx="0">
                  <c:v>I55 Eficacia de la participación ciudadana para mejorar la gestión institucional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COMPARATIVO!$F$199:$F$203</c:f>
              <c:numCache>
                <c:formatCode>0.0</c:formatCode>
                <c:ptCount val="5"/>
                <c:pt idx="0">
                  <c:v>92.45</c:v>
                </c:pt>
                <c:pt idx="1">
                  <c:v>64.909999999999897</c:v>
                </c:pt>
                <c:pt idx="2">
                  <c:v>96.43</c:v>
                </c:pt>
                <c:pt idx="3">
                  <c:v>72.2</c:v>
                </c:pt>
                <c:pt idx="4">
                  <c:v>88.829999999999899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03-4312-A8AC-5382C02788D3}"/>
            </c:ext>
          </c:extLst>
        </c:ser>
        <c:ser>
          <c:idx val="4"/>
          <c:order val="4"/>
          <c:tx>
            <c:strRef>
              <c:f>COMPARATIVO!$G$198</c:f>
              <c:strCache>
                <c:ptCount val="1"/>
                <c:pt idx="0">
                  <c:v>I56 Índice de Rendición de Cuentas en la Gestión Pública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COMPARATIVO!$G$199:$G$203</c:f>
              <c:numCache>
                <c:formatCode>0.0</c:formatCode>
                <c:ptCount val="5"/>
                <c:pt idx="0">
                  <c:v>85.269999999999897</c:v>
                </c:pt>
                <c:pt idx="1">
                  <c:v>78.25</c:v>
                </c:pt>
                <c:pt idx="2">
                  <c:v>97.809307030854697</c:v>
                </c:pt>
                <c:pt idx="3">
                  <c:v>81.62</c:v>
                </c:pt>
                <c:pt idx="4">
                  <c:v>97.050581689428299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3-4312-A8AC-5382C02788D3}"/>
            </c:ext>
          </c:extLst>
        </c:ser>
        <c:ser>
          <c:idx val="5"/>
          <c:order val="5"/>
          <c:tx>
            <c:strRef>
              <c:f>COMPARATIVO!$H$198</c:f>
              <c:strCache>
                <c:ptCount val="1"/>
                <c:pt idx="0">
                  <c:v>I57 Condiciones institucionales idóneas para la rendición de cuentas permanente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COMPARATIVO!$H$199:$H$203</c:f>
              <c:numCache>
                <c:formatCode>0.0</c:formatCode>
                <c:ptCount val="5"/>
                <c:pt idx="0">
                  <c:v>87.89</c:v>
                </c:pt>
                <c:pt idx="1">
                  <c:v>75.67</c:v>
                </c:pt>
                <c:pt idx="2">
                  <c:v>97.371287128712794</c:v>
                </c:pt>
                <c:pt idx="3">
                  <c:v>79.219999999999899</c:v>
                </c:pt>
                <c:pt idx="4">
                  <c:v>85.989999999999895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03-4312-A8AC-5382C02788D3}"/>
            </c:ext>
          </c:extLst>
        </c:ser>
        <c:ser>
          <c:idx val="6"/>
          <c:order val="6"/>
          <c:tx>
            <c:strRef>
              <c:f>COMPARATIVO!$I$198</c:f>
              <c:strCache>
                <c:ptCount val="1"/>
                <c:pt idx="0">
                  <c:v>I58 Información basada en resultados de gestión y en avance en garantía de derechos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COMPARATIVO!$I$199:$I$203</c:f>
              <c:numCache>
                <c:formatCode>0.0</c:formatCode>
                <c:ptCount val="5"/>
                <c:pt idx="0">
                  <c:v>87.42</c:v>
                </c:pt>
                <c:pt idx="1">
                  <c:v>79.599999999999895</c:v>
                </c:pt>
                <c:pt idx="2">
                  <c:v>91.799999999999898</c:v>
                </c:pt>
                <c:pt idx="3">
                  <c:v>80.680000000000007</c:v>
                </c:pt>
                <c:pt idx="4">
                  <c:v>96.06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03-4312-A8AC-5382C02788D3}"/>
            </c:ext>
          </c:extLst>
        </c:ser>
        <c:ser>
          <c:idx val="7"/>
          <c:order val="7"/>
          <c:tx>
            <c:strRef>
              <c:f>COMPARATIVO!$J$198</c:f>
              <c:strCache>
                <c:ptCount val="1"/>
                <c:pt idx="0">
                  <c:v>I59  Diálogo permanente e incluyente en diversos espacios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COMPARATIVO!$J$199:$J$203</c:f>
              <c:numCache>
                <c:formatCode>0.0</c:formatCode>
                <c:ptCount val="5"/>
                <c:pt idx="0">
                  <c:v>72.37</c:v>
                </c:pt>
                <c:pt idx="1">
                  <c:v>71.87</c:v>
                </c:pt>
                <c:pt idx="2">
                  <c:v>97.873469387754994</c:v>
                </c:pt>
                <c:pt idx="3">
                  <c:v>69.2</c:v>
                </c:pt>
                <c:pt idx="4">
                  <c:v>91.569999999999894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03-4312-A8AC-5382C02788D3}"/>
            </c:ext>
          </c:extLst>
        </c:ser>
        <c:ser>
          <c:idx val="8"/>
          <c:order val="8"/>
          <c:tx>
            <c:strRef>
              <c:f>COMPARATIVO!$K$198</c:f>
              <c:strCache>
                <c:ptCount val="1"/>
                <c:pt idx="0">
                  <c:v>I60Responsabilidad por resultados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COMPARATIVO!$B$199:$B$203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COMPARATIVO!$K$199:$K$203</c:f>
              <c:numCache>
                <c:formatCode>0.0</c:formatCode>
                <c:ptCount val="5"/>
                <c:pt idx="0">
                  <c:v>77.549999999999898</c:v>
                </c:pt>
                <c:pt idx="1">
                  <c:v>62.079999999999899</c:v>
                </c:pt>
                <c:pt idx="2">
                  <c:v>99</c:v>
                </c:pt>
                <c:pt idx="3">
                  <c:v>87.31</c:v>
                </c:pt>
                <c:pt idx="4">
                  <c:v>89.98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03-4312-A8AC-5382C0278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002248"/>
        <c:axId val="505990096"/>
      </c:barChart>
      <c:catAx>
        <c:axId val="50600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505990096"/>
        <c:crosses val="autoZero"/>
        <c:auto val="1"/>
        <c:lblAlgn val="ctr"/>
        <c:lblOffset val="100"/>
        <c:noMultiLvlLbl val="0"/>
      </c:catAx>
      <c:valAx>
        <c:axId val="5059900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50600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COMPARATIVO!$C$134</c:f>
              <c:strCache>
                <c:ptCount val="1"/>
                <c:pt idx="0">
                  <c:v>I22DEFENSA JURÍDICA Prevención del Daño Antijurídico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COMPARATIVO!$B$135:$B$139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COMPARATIVO!$C$135:$C$139</c:f>
              <c:numCache>
                <c:formatCode>0.0</c:formatCode>
                <c:ptCount val="5"/>
                <c:pt idx="0">
                  <c:v>64.73</c:v>
                </c:pt>
                <c:pt idx="1">
                  <c:v>84.099999999999895</c:v>
                </c:pt>
                <c:pt idx="2">
                  <c:v>84.099999999999895</c:v>
                </c:pt>
                <c:pt idx="3">
                  <c:v>79.379999999999896</c:v>
                </c:pt>
                <c:pt idx="4">
                  <c:v>84.099999999999895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1-4A6A-AE3B-AB8EF0733EFC}"/>
            </c:ext>
          </c:extLst>
        </c:ser>
        <c:ser>
          <c:idx val="1"/>
          <c:order val="1"/>
          <c:tx>
            <c:strRef>
              <c:f>COMPARATIVO!$D$134</c:f>
              <c:strCache>
                <c:ptCount val="1"/>
                <c:pt idx="0">
                  <c:v>I24DEFENSA JURÍDICA Gestión de los procesos judiciales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COMPARATIVO!$B$135:$B$139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COMPARATIVO!$D$135:$D$139</c:f>
              <c:numCache>
                <c:formatCode>0.0</c:formatCode>
                <c:ptCount val="5"/>
                <c:pt idx="0">
                  <c:v>81.03</c:v>
                </c:pt>
                <c:pt idx="1">
                  <c:v>71.62</c:v>
                </c:pt>
                <c:pt idx="2">
                  <c:v>85.42</c:v>
                </c:pt>
                <c:pt idx="3">
                  <c:v>81.03</c:v>
                </c:pt>
                <c:pt idx="4">
                  <c:v>85.42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C1-4A6A-AE3B-AB8EF0733EFC}"/>
            </c:ext>
          </c:extLst>
        </c:ser>
        <c:ser>
          <c:idx val="2"/>
          <c:order val="2"/>
          <c:tx>
            <c:strRef>
              <c:f>COMPARATIVO!$E$134</c:f>
              <c:strCache>
                <c:ptCount val="1"/>
                <c:pt idx="0">
                  <c:v>I27DEFENSA JURÍDICA Capacidad institucional para ejercer la defensa jurídica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COMPARATIVO!$B$135:$B$139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COMPARATIVO!$E$135:$E$139</c:f>
              <c:numCache>
                <c:formatCode>0.0</c:formatCode>
                <c:ptCount val="5"/>
                <c:pt idx="0">
                  <c:v>88.519999999999897</c:v>
                </c:pt>
                <c:pt idx="1">
                  <c:v>80.73</c:v>
                </c:pt>
                <c:pt idx="2">
                  <c:v>92.049999999999898</c:v>
                </c:pt>
                <c:pt idx="3">
                  <c:v>75.290000000000006</c:v>
                </c:pt>
                <c:pt idx="4">
                  <c:v>92.049999999999898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1-4A6A-AE3B-AB8EF0733EFC}"/>
            </c:ext>
          </c:extLst>
        </c:ser>
        <c:ser>
          <c:idx val="3"/>
          <c:order val="3"/>
          <c:tx>
            <c:strRef>
              <c:f>COMPARATIVO!$F$134</c:f>
              <c:strCache>
                <c:ptCount val="1"/>
                <c:pt idx="0">
                  <c:v>I28DEFENSA JURÍDICA Información estratégica para la toma de decisiones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COMPARATIVO!$B$135:$B$139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COMPARATIVO!$F$135:$F$139</c:f>
              <c:numCache>
                <c:formatCode>0.0</c:formatCode>
                <c:ptCount val="5"/>
                <c:pt idx="0">
                  <c:v>82.5</c:v>
                </c:pt>
                <c:pt idx="1">
                  <c:v>86.9</c:v>
                </c:pt>
                <c:pt idx="2">
                  <c:v>86.9</c:v>
                </c:pt>
                <c:pt idx="3">
                  <c:v>82.5</c:v>
                </c:pt>
                <c:pt idx="4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C1-4A6A-AE3B-AB8EF0733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8562288"/>
        <c:axId val="2028576848"/>
      </c:barChart>
      <c:catAx>
        <c:axId val="202856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8576848"/>
        <c:crosses val="autoZero"/>
        <c:auto val="1"/>
        <c:lblAlgn val="ctr"/>
        <c:lblOffset val="100"/>
        <c:noMultiLvlLbl val="0"/>
      </c:catAx>
      <c:valAx>
        <c:axId val="202857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85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24481827729063E-2"/>
          <c:y val="2.3216234546122615E-2"/>
          <c:w val="0.92417398475603862"/>
          <c:h val="0.60687901849006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COMPARATIVO!$C$254</c:f>
              <c:strCache>
                <c:ptCount val="1"/>
                <c:pt idx="0">
                  <c:v>I87 Planeación de la gestión del conocimiento y la innovación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COMPARATIVO!$B$255:$B$259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COMPARATIVO!$C$255:$C$259</c:f>
              <c:numCache>
                <c:formatCode>0.0</c:formatCode>
                <c:ptCount val="5"/>
                <c:pt idx="0">
                  <c:v>82.459999999999894</c:v>
                </c:pt>
                <c:pt idx="1">
                  <c:v>80.209999999999894</c:v>
                </c:pt>
                <c:pt idx="2">
                  <c:v>92</c:v>
                </c:pt>
                <c:pt idx="3">
                  <c:v>81.829999999999899</c:v>
                </c:pt>
                <c:pt idx="4">
                  <c:v>98.613160518444701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13B-B32B-04EB05C32C23}"/>
            </c:ext>
          </c:extLst>
        </c:ser>
        <c:ser>
          <c:idx val="1"/>
          <c:order val="1"/>
          <c:tx>
            <c:strRef>
              <c:f>COMPARATIVO!$D$254</c:f>
              <c:strCache>
                <c:ptCount val="1"/>
                <c:pt idx="0">
                  <c:v>I88 Generación y producción del conocimiento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COMPARATIVO!$B$255:$B$259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COMPARATIVO!$D$255:$D$259</c:f>
              <c:numCache>
                <c:formatCode>0.0</c:formatCode>
                <c:ptCount val="5"/>
                <c:pt idx="0">
                  <c:v>90.29</c:v>
                </c:pt>
                <c:pt idx="1">
                  <c:v>74.180000000000007</c:v>
                </c:pt>
                <c:pt idx="2">
                  <c:v>98.218859957776203</c:v>
                </c:pt>
                <c:pt idx="3">
                  <c:v>92.23</c:v>
                </c:pt>
                <c:pt idx="4">
                  <c:v>81.8599999999999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1-413B-B32B-04EB05C32C23}"/>
            </c:ext>
          </c:extLst>
        </c:ser>
        <c:ser>
          <c:idx val="2"/>
          <c:order val="2"/>
          <c:tx>
            <c:strRef>
              <c:f>COMPARATIVO!$E$254</c:f>
              <c:strCache>
                <c:ptCount val="1"/>
                <c:pt idx="0">
                  <c:v>I89 Generación de herramientas de uso y apropiación del conocimiento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COMPARATIVO!$B$255:$B$259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COMPARATIVO!$E$255:$E$259</c:f>
              <c:numCache>
                <c:formatCode>0.0</c:formatCode>
                <c:ptCount val="5"/>
                <c:pt idx="0">
                  <c:v>64.799999999999898</c:v>
                </c:pt>
                <c:pt idx="1">
                  <c:v>91.14</c:v>
                </c:pt>
                <c:pt idx="2">
                  <c:v>91.23</c:v>
                </c:pt>
                <c:pt idx="3">
                  <c:v>91.23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1-413B-B32B-04EB05C32C23}"/>
            </c:ext>
          </c:extLst>
        </c:ser>
        <c:ser>
          <c:idx val="3"/>
          <c:order val="3"/>
          <c:tx>
            <c:strRef>
              <c:f>COMPARATIVO!$F$254</c:f>
              <c:strCache>
                <c:ptCount val="1"/>
                <c:pt idx="0">
                  <c:v>I90 Generación de una cultura de propicia para la gestión del conocimiento y la innovación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COMPARATIVO!$B$255:$B$259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COMPARATIVO!$F$255:$F$259</c:f>
              <c:numCache>
                <c:formatCode>0.0</c:formatCode>
                <c:ptCount val="5"/>
                <c:pt idx="0">
                  <c:v>85.67</c:v>
                </c:pt>
                <c:pt idx="1">
                  <c:v>81.269999999999897</c:v>
                </c:pt>
                <c:pt idx="2">
                  <c:v>97.377792823290406</c:v>
                </c:pt>
                <c:pt idx="3">
                  <c:v>90.62</c:v>
                </c:pt>
                <c:pt idx="4">
                  <c:v>79.349999999999895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51-413B-B32B-04EB05C32C23}"/>
            </c:ext>
          </c:extLst>
        </c:ser>
        <c:ser>
          <c:idx val="4"/>
          <c:order val="4"/>
          <c:tx>
            <c:strRef>
              <c:f>COMPARATIVO!$G$254</c:f>
              <c:strCache>
                <c:ptCount val="1"/>
                <c:pt idx="0">
                  <c:v>I91Analítica institucional para la toma de decisiones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COMPARATIVO!$B$255:$B$259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COMPARATIVO!$G$255:$G$259</c:f>
              <c:numCache>
                <c:formatCode>0.0</c:formatCode>
                <c:ptCount val="5"/>
                <c:pt idx="0">
                  <c:v>86.849999999999895</c:v>
                </c:pt>
                <c:pt idx="1">
                  <c:v>86</c:v>
                </c:pt>
                <c:pt idx="2">
                  <c:v>86.849999999999895</c:v>
                </c:pt>
                <c:pt idx="3">
                  <c:v>66.549999999999898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51-413B-B32B-04EB05C32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045664"/>
        <c:axId val="2029044000"/>
      </c:barChart>
      <c:catAx>
        <c:axId val="20290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2029044000"/>
        <c:crosses val="autoZero"/>
        <c:auto val="1"/>
        <c:lblAlgn val="ctr"/>
        <c:lblOffset val="100"/>
        <c:noMultiLvlLbl val="0"/>
      </c:catAx>
      <c:valAx>
        <c:axId val="202904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202904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38243271975208E-4"/>
          <c:y val="0.71893938726870099"/>
          <c:w val="0.97662223195819853"/>
          <c:h val="0.2654078181490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COMPARATIVO!$C$223</c:f>
              <c:strCache>
                <c:ptCount val="1"/>
                <c:pt idx="0">
                  <c:v>I61 Mecanismos efectivos de seguimiento y evaluación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COMPARATIVO!$B$224:$B$228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COMPARATIVO!$C$224:$C$228</c:f>
              <c:numCache>
                <c:formatCode>0.0</c:formatCode>
                <c:ptCount val="5"/>
                <c:pt idx="0">
                  <c:v>97.363636363636402</c:v>
                </c:pt>
                <c:pt idx="1">
                  <c:v>95.069999999999894</c:v>
                </c:pt>
                <c:pt idx="2">
                  <c:v>93.93</c:v>
                </c:pt>
                <c:pt idx="3">
                  <c:v>89.09</c:v>
                </c:pt>
                <c:pt idx="4">
                  <c:v>94.969999999999899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6-4CDC-9A18-DA62A6D252C6}"/>
            </c:ext>
          </c:extLst>
        </c:ser>
        <c:ser>
          <c:idx val="1"/>
          <c:order val="1"/>
          <c:tx>
            <c:strRef>
              <c:f>COMPARATIVO!$D$223</c:f>
              <c:strCache>
                <c:ptCount val="1"/>
                <c:pt idx="0">
                  <c:v>I62 Documentación del seguimiento y la evaluación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COMPARATIVO!$B$224:$B$228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COMPARATIVO!$D$224:$D$228</c:f>
              <c:numCache>
                <c:formatCode>0.0</c:formatCode>
                <c:ptCount val="5"/>
                <c:pt idx="0">
                  <c:v>79.6099999999999</c:v>
                </c:pt>
                <c:pt idx="1">
                  <c:v>76.519999999999897</c:v>
                </c:pt>
                <c:pt idx="2">
                  <c:v>75.400000000000006</c:v>
                </c:pt>
                <c:pt idx="3">
                  <c:v>74.75</c:v>
                </c:pt>
                <c:pt idx="4">
                  <c:v>75.89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6-4CDC-9A18-DA62A6D252C6}"/>
            </c:ext>
          </c:extLst>
        </c:ser>
        <c:ser>
          <c:idx val="2"/>
          <c:order val="2"/>
          <c:tx>
            <c:strRef>
              <c:f>COMPARATIVO!$E$223</c:f>
              <c:strCache>
                <c:ptCount val="1"/>
                <c:pt idx="0">
                  <c:v>I63 Enfoque en la satisfacción ciudadana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COMPARATIVO!$B$224:$B$228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COMPARATIVO!$E$224:$E$228</c:f>
              <c:numCache>
                <c:formatCode>0.0</c:formatCode>
                <c:ptCount val="5"/>
                <c:pt idx="0">
                  <c:v>85.04</c:v>
                </c:pt>
                <c:pt idx="1">
                  <c:v>63.409999999999897</c:v>
                </c:pt>
                <c:pt idx="2">
                  <c:v>87.56</c:v>
                </c:pt>
                <c:pt idx="3">
                  <c:v>79.739999999999895</c:v>
                </c:pt>
                <c:pt idx="4">
                  <c:v>95.51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6-4CDC-9A18-DA62A6D252C6}"/>
            </c:ext>
          </c:extLst>
        </c:ser>
        <c:ser>
          <c:idx val="3"/>
          <c:order val="3"/>
          <c:tx>
            <c:strRef>
              <c:f>COMPARATIVO!$F$223</c:f>
              <c:strCache>
                <c:ptCount val="1"/>
                <c:pt idx="0">
                  <c:v>I64 Mejoramiento continuo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COMPARATIVO!$B$224:$B$228</c:f>
              <c:strCache>
                <c:ptCount val="5"/>
                <c:pt idx="0">
                  <c:v>EMPRESA DE TRANSPORTE DEL TERCER MILENIO TRANSMILENIO S.A.</c:v>
                </c:pt>
                <c:pt idx="1">
                  <c:v>INSTITUTO DE DESARROLLO URBANO - IDU</c:v>
                </c:pt>
                <c:pt idx="2">
                  <c:v>SECRETARÍA DISTRITAL DE MOVILIDAD</c:v>
                </c:pt>
                <c:pt idx="3">
                  <c:v>UNIDAD ADMINISTRATIVA ESPECIAL DE REHABILITACIÓN Y MANTENIMIENTO VIAL</c:v>
                </c:pt>
                <c:pt idx="4">
                  <c:v>METRO DE BOGOTÁ S.A.</c:v>
                </c:pt>
              </c:strCache>
            </c:strRef>
          </c:cat>
          <c:val>
            <c:numRef>
              <c:f>COMPARATIVO!$F$224:$F$228</c:f>
              <c:numCache>
                <c:formatCode>0.0</c:formatCode>
                <c:ptCount val="5"/>
                <c:pt idx="0">
                  <c:v>81.959999999999894</c:v>
                </c:pt>
                <c:pt idx="1">
                  <c:v>71.439999999999898</c:v>
                </c:pt>
                <c:pt idx="2">
                  <c:v>93.079999999999899</c:v>
                </c:pt>
                <c:pt idx="3">
                  <c:v>74.39</c:v>
                </c:pt>
                <c:pt idx="4">
                  <c:v>80.8599999999999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76-4CDC-9A18-DA62A6D25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6004208"/>
        <c:axId val="506004992"/>
      </c:barChart>
      <c:catAx>
        <c:axId val="50600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506004992"/>
        <c:crosses val="autoZero"/>
        <c:auto val="1"/>
        <c:lblAlgn val="ctr"/>
        <c:lblOffset val="100"/>
        <c:noMultiLvlLbl val="0"/>
      </c:catAx>
      <c:valAx>
        <c:axId val="5060049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506004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Hoja1!$A$36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Hoja1!$B$35:$C$35</c:f>
              <c:strCache>
                <c:ptCount val="2"/>
                <c:pt idx="0">
                  <c:v>Vigencia sin reduccion</c:v>
                </c:pt>
                <c:pt idx="1">
                  <c:v>Vigencia con reduccion</c:v>
                </c:pt>
              </c:strCache>
            </c:strRef>
          </c:cat>
          <c:val>
            <c:numRef>
              <c:f>Hoja1!$B$36:$C$36</c:f>
              <c:numCache>
                <c:formatCode>_-* #,##0\ _€_-;\-* #,##0\ _€_-;_-* "-"??\ _€_-;_-@_-</c:formatCode>
                <c:ptCount val="2"/>
                <c:pt idx="0">
                  <c:v>386941</c:v>
                </c:pt>
                <c:pt idx="1">
                  <c:v>326735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4-4F87-9437-8670090BA67B}"/>
            </c:ext>
          </c:extLst>
        </c:ser>
        <c:ser>
          <c:idx val="1"/>
          <c:order val="1"/>
          <c:tx>
            <c:strRef>
              <c:f>Hoja1!$A$37</c:f>
              <c:strCache>
                <c:ptCount val="1"/>
                <c:pt idx="0">
                  <c:v>Ejecución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Hoja1!$B$35:$C$35</c:f>
              <c:strCache>
                <c:ptCount val="2"/>
                <c:pt idx="0">
                  <c:v>Vigencia sin reduccion</c:v>
                </c:pt>
                <c:pt idx="1">
                  <c:v>Vigencia con reduccion</c:v>
                </c:pt>
              </c:strCache>
            </c:strRef>
          </c:cat>
          <c:val>
            <c:numRef>
              <c:f>Hoja1!$B$37:$C$37</c:f>
              <c:numCache>
                <c:formatCode>_-* #,##0\ _€_-;\-* #,##0\ _€_-;_-* "-"??\ _€_-;_-@_-</c:formatCode>
                <c:ptCount val="2"/>
                <c:pt idx="0">
                  <c:v>196202</c:v>
                </c:pt>
                <c:pt idx="1">
                  <c:v>196202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4-4F87-9437-8670090BA67B}"/>
            </c:ext>
          </c:extLst>
        </c:ser>
        <c:ser>
          <c:idx val="2"/>
          <c:order val="2"/>
          <c:tx>
            <c:strRef>
              <c:f>Hoja1!$A$38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Hoja1!$B$35:$C$35</c:f>
              <c:strCache>
                <c:ptCount val="2"/>
                <c:pt idx="0">
                  <c:v>Vigencia sin reduccion</c:v>
                </c:pt>
                <c:pt idx="1">
                  <c:v>Vigencia con reduccion</c:v>
                </c:pt>
              </c:strCache>
            </c:strRef>
          </c:cat>
          <c:val>
            <c:numRef>
              <c:f>Hoja1!$B$38:$C$38</c:f>
              <c:numCache>
                <c:formatCode>_-* #,##0\ _€_-;\-* #,##0\ _€_-;_-* "-"??\ _€_-;_-@_-</c:formatCode>
                <c:ptCount val="2"/>
                <c:pt idx="0">
                  <c:v>57733</c:v>
                </c:pt>
                <c:pt idx="1">
                  <c:v>57733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4-4F87-9437-8670090BA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009680"/>
        <c:axId val="1240010096"/>
      </c:barChart>
      <c:catAx>
        <c:axId val="12400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0010096"/>
        <c:crosses val="autoZero"/>
        <c:auto val="1"/>
        <c:lblAlgn val="ctr"/>
        <c:lblOffset val="100"/>
        <c:noMultiLvlLbl val="0"/>
      </c:catAx>
      <c:valAx>
        <c:axId val="1240010096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0009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GRÁFICAS!$B$2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GRÁFICAS!$A$27:$A$30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GRÁFICAS!$B$27:$B$30</c:f>
              <c:numCache>
                <c:formatCode>#,###,,</c:formatCode>
                <c:ptCount val="4"/>
                <c:pt idx="0">
                  <c:v>29022359000</c:v>
                </c:pt>
                <c:pt idx="1">
                  <c:v>129624195000</c:v>
                </c:pt>
                <c:pt idx="2">
                  <c:v>4237494000</c:v>
                </c:pt>
                <c:pt idx="3">
                  <c:v>40077770999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0-498A-8398-B68ACEE86C98}"/>
            </c:ext>
          </c:extLst>
        </c:ser>
        <c:ser>
          <c:idx val="1"/>
          <c:order val="1"/>
          <c:tx>
            <c:strRef>
              <c:f>GRÁFICAS!$C$2</c:f>
              <c:strCache>
                <c:ptCount val="1"/>
                <c:pt idx="0">
                  <c:v>Total Compromisos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GRÁFICAS!$A$27:$A$30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GRÁFICAS!$C$27:$C$30</c:f>
              <c:numCache>
                <c:formatCode>#,###,,</c:formatCode>
                <c:ptCount val="4"/>
                <c:pt idx="0">
                  <c:v>11448884107</c:v>
                </c:pt>
                <c:pt idx="1">
                  <c:v>101338526385</c:v>
                </c:pt>
                <c:pt idx="2">
                  <c:v>0</c:v>
                </c:pt>
                <c:pt idx="3">
                  <c:v>34476968167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0-498A-8398-B68ACEE86C98}"/>
            </c:ext>
          </c:extLst>
        </c:ser>
        <c:ser>
          <c:idx val="2"/>
          <c:order val="2"/>
          <c:tx>
            <c:strRef>
              <c:f>GRÁFICAS!$D$2</c:f>
              <c:strCache>
                <c:ptCount val="1"/>
                <c:pt idx="0">
                  <c:v>Total Giros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GRÁFICAS!$A$27:$A$30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GRÁFICAS!$D$27:$D$30</c:f>
              <c:numCache>
                <c:formatCode>#,###,,</c:formatCode>
                <c:ptCount val="4"/>
                <c:pt idx="0">
                  <c:v>10055790639</c:v>
                </c:pt>
                <c:pt idx="1">
                  <c:v>28027070130</c:v>
                </c:pt>
                <c:pt idx="2">
                  <c:v>0</c:v>
                </c:pt>
                <c:pt idx="3">
                  <c:v>34476968167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B0-498A-8398-B68ACEE86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316687"/>
        <c:axId val="914322095"/>
      </c:barChart>
      <c:catAx>
        <c:axId val="91431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22095"/>
        <c:crosses val="autoZero"/>
        <c:auto val="1"/>
        <c:lblAlgn val="ctr"/>
        <c:lblOffset val="100"/>
        <c:noMultiLvlLbl val="0"/>
      </c:catAx>
      <c:valAx>
        <c:axId val="914322095"/>
        <c:scaling>
          <c:orientation val="minMax"/>
        </c:scaling>
        <c:delete val="0"/>
        <c:axPos val="l"/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1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7926712985614"/>
          <c:y val="6.7940552016985137E-2"/>
          <c:w val="0.87132073287014389"/>
          <c:h val="0.85478442583212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GRÁFICAS!$B$2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GRÁFICAS!$A$8:$A$11</c:f>
              <c:numCache>
                <c:formatCode>General</c:formatCode>
                <c:ptCount val="4"/>
                <c:pt idx="0">
                  <c:v>7858</c:v>
                </c:pt>
                <c:pt idx="1">
                  <c:v>7903</c:v>
                </c:pt>
                <c:pt idx="2">
                  <c:v>7859</c:v>
                </c:pt>
                <c:pt idx="3">
                  <c:v>7860</c:v>
                </c:pt>
              </c:numCache>
            </c:numRef>
          </c:cat>
          <c:val>
            <c:numRef>
              <c:f>GRÁFICAS!$B$8:$B$11</c:f>
              <c:numCache>
                <c:formatCode>#,###,,</c:formatCode>
                <c:ptCount val="4"/>
                <c:pt idx="0">
                  <c:v>102283791000</c:v>
                </c:pt>
                <c:pt idx="1">
                  <c:v>4008049000</c:v>
                </c:pt>
                <c:pt idx="2">
                  <c:v>18147387000</c:v>
                </c:pt>
                <c:pt idx="3">
                  <c:v>5184968000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F-4DE5-BF7A-7779D7CC9FD3}"/>
            </c:ext>
          </c:extLst>
        </c:ser>
        <c:ser>
          <c:idx val="1"/>
          <c:order val="1"/>
          <c:tx>
            <c:strRef>
              <c:f>GRÁFICAS!$C$2</c:f>
              <c:strCache>
                <c:ptCount val="1"/>
                <c:pt idx="0">
                  <c:v>Total Compromisos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GRÁFICAS!$A$8:$A$11</c:f>
              <c:numCache>
                <c:formatCode>General</c:formatCode>
                <c:ptCount val="4"/>
                <c:pt idx="0">
                  <c:v>7858</c:v>
                </c:pt>
                <c:pt idx="1">
                  <c:v>7903</c:v>
                </c:pt>
                <c:pt idx="2">
                  <c:v>7859</c:v>
                </c:pt>
                <c:pt idx="3">
                  <c:v>7860</c:v>
                </c:pt>
              </c:numCache>
            </c:numRef>
          </c:cat>
          <c:val>
            <c:numRef>
              <c:f>GRÁFICAS!$C$8:$C$11</c:f>
              <c:numCache>
                <c:formatCode>#,###,,</c:formatCode>
                <c:ptCount val="4"/>
                <c:pt idx="0">
                  <c:v>80433585084</c:v>
                </c:pt>
                <c:pt idx="1">
                  <c:v>2340769281</c:v>
                </c:pt>
                <c:pt idx="2">
                  <c:v>15806845640</c:v>
                </c:pt>
                <c:pt idx="3">
                  <c:v>2757326380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1F-4DE5-BF7A-7779D7CC9FD3}"/>
            </c:ext>
          </c:extLst>
        </c:ser>
        <c:ser>
          <c:idx val="2"/>
          <c:order val="2"/>
          <c:tx>
            <c:strRef>
              <c:f>GRÁFICAS!$D$2</c:f>
              <c:strCache>
                <c:ptCount val="1"/>
                <c:pt idx="0">
                  <c:v>Total Giros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GRÁFICAS!$A$8:$A$11</c:f>
              <c:numCache>
                <c:formatCode>General</c:formatCode>
                <c:ptCount val="4"/>
                <c:pt idx="0">
                  <c:v>7858</c:v>
                </c:pt>
                <c:pt idx="1">
                  <c:v>7903</c:v>
                </c:pt>
                <c:pt idx="2">
                  <c:v>7859</c:v>
                </c:pt>
                <c:pt idx="3">
                  <c:v>7860</c:v>
                </c:pt>
              </c:numCache>
            </c:numRef>
          </c:cat>
          <c:val>
            <c:numRef>
              <c:f>GRÁFICAS!$D$8:$D$11</c:f>
              <c:numCache>
                <c:formatCode>#,###,,</c:formatCode>
                <c:ptCount val="4"/>
                <c:pt idx="0">
                  <c:v>19383557793</c:v>
                </c:pt>
                <c:pt idx="1">
                  <c:v>1358700536</c:v>
                </c:pt>
                <c:pt idx="2">
                  <c:v>6172244563</c:v>
                </c:pt>
                <c:pt idx="3">
                  <c:v>1112567238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1F-4DE5-BF7A-7779D7CC9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316687"/>
        <c:axId val="914322095"/>
      </c:barChart>
      <c:catAx>
        <c:axId val="91431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22095"/>
        <c:crosses val="autoZero"/>
        <c:auto val="1"/>
        <c:lblAlgn val="ctr"/>
        <c:lblOffset val="100"/>
        <c:noMultiLvlLbl val="0"/>
      </c:catAx>
      <c:valAx>
        <c:axId val="914322095"/>
        <c:scaling>
          <c:orientation val="minMax"/>
        </c:scaling>
        <c:delete val="0"/>
        <c:axPos val="l"/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1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Hoja2!$C$59</c:f>
              <c:strCache>
                <c:ptCount val="1"/>
                <c:pt idx="0">
                  <c:v>Rec Disponible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Hoja2!$B$60</c:f>
              <c:strCache>
                <c:ptCount val="1"/>
                <c:pt idx="0">
                  <c:v>TOTAL GASTOS</c:v>
                </c:pt>
              </c:strCache>
            </c:strRef>
          </c:cat>
          <c:val>
            <c:numRef>
              <c:f>Hoja2!$C$60</c:f>
              <c:numCache>
                <c:formatCode>_(* #,##0.00_);_(* \(#,##0.00\);_(* "-"??_);_(@_)</c:formatCode>
                <c:ptCount val="1"/>
                <c:pt idx="0">
                  <c:v>5050901.1502940003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3-47A7-8F09-564AD57A492C}"/>
            </c:ext>
          </c:extLst>
        </c:ser>
        <c:ser>
          <c:idx val="1"/>
          <c:order val="1"/>
          <c:tx>
            <c:strRef>
              <c:f>Hoja2!$D$59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Hoja2!$B$60</c:f>
              <c:strCache>
                <c:ptCount val="1"/>
                <c:pt idx="0">
                  <c:v>TOTAL GASTOS</c:v>
                </c:pt>
              </c:strCache>
            </c:strRef>
          </c:cat>
          <c:val>
            <c:numRef>
              <c:f>Hoja2!$D$60</c:f>
              <c:numCache>
                <c:formatCode>_(* #,##0.00_);_(* \(#,##0.00\);_(* "-"??_);_(@_)</c:formatCode>
                <c:ptCount val="1"/>
                <c:pt idx="0">
                  <c:v>3631668.6148837004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3-47A7-8F09-564AD57A492C}"/>
            </c:ext>
          </c:extLst>
        </c:ser>
        <c:ser>
          <c:idx val="3"/>
          <c:order val="3"/>
          <c:tx>
            <c:strRef>
              <c:f>Hoja2!$F$59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Hoja2!$B$60</c:f>
              <c:strCache>
                <c:ptCount val="1"/>
                <c:pt idx="0">
                  <c:v>TOTAL GASTOS</c:v>
                </c:pt>
              </c:strCache>
            </c:strRef>
          </c:cat>
          <c:val>
            <c:numRef>
              <c:f>Hoja2!$F$60</c:f>
              <c:numCache>
                <c:formatCode>_(* #,##0.00_);_(* \(#,##0.00\);_(* "-"??_);_(@_)</c:formatCode>
                <c:ptCount val="1"/>
                <c:pt idx="0">
                  <c:v>1864299.5052779999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3-47A7-8F09-564AD57A4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453640"/>
        <c:axId val="56445396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Hoja2!$E$59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Hoja2!$B$60</c15:sqref>
                        </c15:formulaRef>
                      </c:ext>
                    </c:extLst>
                    <c:strCache>
                      <c:ptCount val="1"/>
                      <c:pt idx="0">
                        <c:v>TOTAL GASTOS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Hoja2!$E$60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0.71901399509121455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123-47A7-8F09-564AD57A492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Hoja2!$G$59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Hoja2!$B$60</c15:sqref>
                        </c15:formulaRef>
                      </c:ext>
                    </c:extLst>
                    <c:strCache>
                      <c:ptCount val="1"/>
                      <c:pt idx="0">
                        <c:v>TOTAL GASTOS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Hoja2!$G$60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0.36910235417485526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123-47A7-8F09-564AD57A492C}"/>
                  </c:ext>
                </c:extLst>
              </c15:ser>
            </c15:filteredBarSeries>
          </c:ext>
        </c:extLst>
      </c:barChart>
      <c:catAx>
        <c:axId val="564453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4453968"/>
        <c:crosses val="autoZero"/>
        <c:auto val="1"/>
        <c:lblAlgn val="ctr"/>
        <c:lblOffset val="100"/>
        <c:noMultiLvlLbl val="0"/>
      </c:catAx>
      <c:valAx>
        <c:axId val="5644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445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>
                <a:solidFill>
                  <a:schemeClr val="tx1"/>
                </a:solidFill>
              </a:rPr>
              <a:t>EJECUCIÓN</a:t>
            </a:r>
            <a:r>
              <a:rPr lang="es-CO" sz="1400" b="1" baseline="0">
                <a:solidFill>
                  <a:schemeClr val="tx1"/>
                </a:solidFill>
              </a:rPr>
              <a:t> </a:t>
            </a:r>
            <a:r>
              <a:rPr lang="es-CO" sz="1400" b="1">
                <a:solidFill>
                  <a:schemeClr val="tx1"/>
                </a:solidFill>
              </a:rPr>
              <a:t>FUNCIONAMIENTO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GENERAL!$D$9</c:f>
              <c:strCache>
                <c:ptCount val="1"/>
                <c:pt idx="0">
                  <c:v>Rec. Disponibles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DFC-4D38-A252-E8A1AA164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GENERAL!$C$10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GENERAL!$D$10</c:f>
              <c:numCache>
                <c:formatCode>_(* #,##0.00_);_(* \(#,##0.00\);_(* "-"??_);_(@_)</c:formatCode>
                <c:ptCount val="1"/>
                <c:pt idx="0">
                  <c:v>145040.569521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5-4B05-8CAA-24E44C075F45}"/>
            </c:ext>
          </c:extLst>
        </c:ser>
        <c:ser>
          <c:idx val="1"/>
          <c:order val="1"/>
          <c:tx>
            <c:strRef>
              <c:f>GENERAL!$E$9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GENERAL!$C$10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GENERAL!$E$10</c:f>
              <c:numCache>
                <c:formatCode>_(* #,##0.00_);_(* \(#,##0.00\);_(* "-"??_);_(@_)</c:formatCode>
                <c:ptCount val="1"/>
                <c:pt idx="0">
                  <c:v>70054.068832999998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5-4B05-8CAA-24E44C075F45}"/>
            </c:ext>
          </c:extLst>
        </c:ser>
        <c:ser>
          <c:idx val="2"/>
          <c:order val="2"/>
          <c:tx>
            <c:strRef>
              <c:f>GENERAL!$F$9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GENERAL!$C$10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GENERAL!$F$10</c:f>
              <c:numCache>
                <c:formatCode>_(* #,##0.00_);_(* \(#,##0.00\);_(* "-"??_);_(@_)</c:formatCode>
                <c:ptCount val="1"/>
                <c:pt idx="0">
                  <c:v>46618.977707999999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5-4B05-8CAA-24E44C075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472424"/>
        <c:axId val="512472752"/>
      </c:barChart>
      <c:catAx>
        <c:axId val="512472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472752"/>
        <c:crosses val="autoZero"/>
        <c:auto val="1"/>
        <c:lblAlgn val="ctr"/>
        <c:lblOffset val="100"/>
        <c:noMultiLvlLbl val="0"/>
      </c:catAx>
      <c:valAx>
        <c:axId val="51247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247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/>
              <a:t>EJECUCIÓN DE INVERSIÓN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GENERAL!$D$25</c:f>
              <c:strCache>
                <c:ptCount val="1"/>
                <c:pt idx="0">
                  <c:v>Rec. Disponibles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GENERAL!$C$26</c:f>
              <c:strCache>
                <c:ptCount val="1"/>
                <c:pt idx="0">
                  <c:v>Inversion</c:v>
                </c:pt>
              </c:strCache>
            </c:strRef>
          </c:cat>
          <c:val>
            <c:numRef>
              <c:f>GENERAL!$D$26</c:f>
              <c:numCache>
                <c:formatCode>_(* #,##0.00_);_(* \(#,##0.00\);_(* "-"??_);_(@_)</c:formatCode>
                <c:ptCount val="1"/>
                <c:pt idx="0">
                  <c:v>4905860.5807729997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F-4594-A0D7-B64BE8E5793C}"/>
            </c:ext>
          </c:extLst>
        </c:ser>
        <c:ser>
          <c:idx val="1"/>
          <c:order val="1"/>
          <c:tx>
            <c:strRef>
              <c:f>GENERAL!$E$25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GENERAL!$C$26</c:f>
              <c:strCache>
                <c:ptCount val="1"/>
                <c:pt idx="0">
                  <c:v>Inversion</c:v>
                </c:pt>
              </c:strCache>
            </c:strRef>
          </c:cat>
          <c:val>
            <c:numRef>
              <c:f>GENERAL!$E$26</c:f>
              <c:numCache>
                <c:formatCode>_(* #,##0.00_);_(* \(#,##0.00\);_(* "-"??_);_(@_)</c:formatCode>
                <c:ptCount val="1"/>
                <c:pt idx="0">
                  <c:v>3561614.54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F-4594-A0D7-B64BE8E5793C}"/>
            </c:ext>
          </c:extLst>
        </c:ser>
        <c:ser>
          <c:idx val="2"/>
          <c:order val="2"/>
          <c:tx>
            <c:strRef>
              <c:f>GENERAL!$F$25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GENERAL!$C$26</c:f>
              <c:strCache>
                <c:ptCount val="1"/>
                <c:pt idx="0">
                  <c:v>Inversion</c:v>
                </c:pt>
              </c:strCache>
            </c:strRef>
          </c:cat>
          <c:val>
            <c:numRef>
              <c:f>GENERAL!$F$26</c:f>
              <c:numCache>
                <c:formatCode>_(* #,##0.00_);_(* \(#,##0.00\);_(* "-"??_);_(@_)</c:formatCode>
                <c:ptCount val="1"/>
                <c:pt idx="0">
                  <c:v>1817680.5275699999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F-4594-A0D7-B64BE8E57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186872"/>
        <c:axId val="439187856"/>
      </c:barChart>
      <c:catAx>
        <c:axId val="439186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187856"/>
        <c:crosses val="autoZero"/>
        <c:auto val="1"/>
        <c:lblAlgn val="ctr"/>
        <c:lblOffset val="100"/>
        <c:noMultiLvlLbl val="0"/>
      </c:catAx>
      <c:valAx>
        <c:axId val="43918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918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6172533227867"/>
          <c:y val="0.10288094196558764"/>
          <c:w val="0.83420478832839962"/>
          <c:h val="0.62638633712452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datos!$B$77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datos!$A$78</c:f>
              <c:numCache>
                <c:formatCode>General</c:formatCode>
                <c:ptCount val="1"/>
              </c:numCache>
            </c:numRef>
          </c:cat>
          <c:val>
            <c:numRef>
              <c:f>datos!$B$78</c:f>
              <c:numCache>
                <c:formatCode>#,##0</c:formatCode>
                <c:ptCount val="1"/>
                <c:pt idx="0">
                  <c:v>1097924.0061959999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3-4F18-98D2-16381207D5FC}"/>
            </c:ext>
          </c:extLst>
        </c:ser>
        <c:ser>
          <c:idx val="1"/>
          <c:order val="1"/>
          <c:tx>
            <c:strRef>
              <c:f>datos!$C$77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B887D6F-6188-4245-94FE-4946A31DF3A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C3-4F18-98D2-16381207D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datos!$A$78</c:f>
              <c:numCache>
                <c:formatCode>General</c:formatCode>
                <c:ptCount val="1"/>
              </c:numCache>
            </c:numRef>
          </c:cat>
          <c:val>
            <c:numRef>
              <c:f>datos!$C$78</c:f>
              <c:numCache>
                <c:formatCode>#,##0</c:formatCode>
                <c:ptCount val="1"/>
                <c:pt idx="0">
                  <c:v>821319.86330064654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datos!$E$78</c15:f>
                <c15:dlblRangeCache>
                  <c:ptCount val="1"/>
                  <c:pt idx="0">
                    <c:v>74,81%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F8C3-4F18-98D2-16381207D5FC}"/>
            </c:ext>
          </c:extLst>
        </c:ser>
        <c:ser>
          <c:idx val="2"/>
          <c:order val="2"/>
          <c:tx>
            <c:strRef>
              <c:f>datos!$D$77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0448800-1D11-4C46-9E36-1F075EC30A1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C3-4F18-98D2-16381207D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datos!$A$78</c:f>
              <c:numCache>
                <c:formatCode>General</c:formatCode>
                <c:ptCount val="1"/>
              </c:numCache>
            </c:numRef>
          </c:cat>
          <c:val>
            <c:numRef>
              <c:f>datos!$D$78</c:f>
              <c:numCache>
                <c:formatCode>#,##0</c:formatCode>
                <c:ptCount val="1"/>
                <c:pt idx="0">
                  <c:v>195574.96149402289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datos!$F$78</c15:f>
                <c15:dlblRangeCache>
                  <c:ptCount val="1"/>
                  <c:pt idx="0">
                    <c:v>17,81%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8C3-4F18-98D2-16381207D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3"/>
        <c:overlap val="-27"/>
        <c:axId val="335531104"/>
        <c:axId val="335507808"/>
      </c:barChart>
      <c:catAx>
        <c:axId val="335531104"/>
        <c:scaling>
          <c:orientation val="minMax"/>
        </c:scaling>
        <c:delete val="0"/>
        <c:axPos val="b"/>
        <c:numFmt formatCode="&quot;$&quot;\ 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07808"/>
        <c:crosses val="autoZero"/>
        <c:auto val="1"/>
        <c:lblAlgn val="ctr"/>
        <c:lblOffset val="100"/>
        <c:noMultiLvlLbl val="0"/>
      </c:catAx>
      <c:valAx>
        <c:axId val="33550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31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6176832224509"/>
          <c:y val="2.430720009415956E-2"/>
          <c:w val="0.83420478832839962"/>
          <c:h val="0.69777347194441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datos!$B$7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datos!$A$8:$A$11</c:f>
              <c:strCache>
                <c:ptCount val="4"/>
                <c:pt idx="0">
                  <c:v>FUNCIONAMIENTO</c:v>
                </c:pt>
                <c:pt idx="1">
                  <c:v>CXP FUNCIONAMIENTO</c:v>
                </c:pt>
                <c:pt idx="2">
                  <c:v>SERVICIO DEUDA</c:v>
                </c:pt>
                <c:pt idx="3">
                  <c:v>CXP SERVICIO DEUDA</c:v>
                </c:pt>
              </c:strCache>
            </c:strRef>
          </c:cat>
          <c:val>
            <c:numRef>
              <c:f>datos!$B$8:$B$11</c:f>
              <c:numCache>
                <c:formatCode>#,##0</c:formatCode>
                <c:ptCount val="4"/>
                <c:pt idx="0">
                  <c:v>41045.771610000003</c:v>
                </c:pt>
                <c:pt idx="1">
                  <c:v>3646.357947</c:v>
                </c:pt>
                <c:pt idx="2">
                  <c:v>4026.6819999999998</c:v>
                </c:pt>
                <c:pt idx="3">
                  <c:v>1324.790021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7-4D1C-8DD5-2D6C9BD081BB}"/>
            </c:ext>
          </c:extLst>
        </c:ser>
        <c:ser>
          <c:idx val="1"/>
          <c:order val="1"/>
          <c:tx>
            <c:strRef>
              <c:f>datos!$C$7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3D0CF3F-510B-420F-AAFD-AE3A958C45E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1E7-4D1C-8DD5-2D6C9BD081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D9651AD-5A8D-4111-B059-A1A89A88ADE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1E7-4D1C-8DD5-2D6C9BD081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43042E1-0E3B-4769-B0DF-DF7B62DA697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1E7-4D1C-8DD5-2D6C9BD081B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6E0871C-362D-46C8-AF40-EC5F736D4E0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1E7-4D1C-8DD5-2D6C9BD08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datos!$A$8:$A$11</c:f>
              <c:strCache>
                <c:ptCount val="4"/>
                <c:pt idx="0">
                  <c:v>FUNCIONAMIENTO</c:v>
                </c:pt>
                <c:pt idx="1">
                  <c:v>CXP FUNCIONAMIENTO</c:v>
                </c:pt>
                <c:pt idx="2">
                  <c:v>SERVICIO DEUDA</c:v>
                </c:pt>
                <c:pt idx="3">
                  <c:v>CXP SERVICIO DEUDA</c:v>
                </c:pt>
              </c:strCache>
            </c:strRef>
          </c:cat>
          <c:val>
            <c:numRef>
              <c:f>datos!$C$8:$C$11</c:f>
              <c:numCache>
                <c:formatCode>#,##0</c:formatCode>
                <c:ptCount val="4"/>
                <c:pt idx="0">
                  <c:v>19472.948206560002</c:v>
                </c:pt>
                <c:pt idx="1">
                  <c:v>3270.5310660999999</c:v>
                </c:pt>
                <c:pt idx="2">
                  <c:v>1208.2295361500001</c:v>
                </c:pt>
                <c:pt idx="3">
                  <c:v>1324.7900209000002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datos!$E$8:$E$11</c15:f>
                <c15:dlblRangeCache>
                  <c:ptCount val="4"/>
                  <c:pt idx="0">
                    <c:v>47,44%</c:v>
                  </c:pt>
                  <c:pt idx="1">
                    <c:v>89,69%</c:v>
                  </c:pt>
                  <c:pt idx="2">
                    <c:v>30,01%</c:v>
                  </c:pt>
                  <c:pt idx="3">
                    <c:v>100,00%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1E7-4D1C-8DD5-2D6C9BD081BB}"/>
            </c:ext>
          </c:extLst>
        </c:ser>
        <c:ser>
          <c:idx val="2"/>
          <c:order val="2"/>
          <c:tx>
            <c:strRef>
              <c:f>datos!$D$7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D1A6F61-99E1-414F-87FC-6EF85D8EC43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1E7-4D1C-8DD5-2D6C9BD081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C78301F-1030-4814-A545-F05B6249348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1E7-4D1C-8DD5-2D6C9BD081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5076D36-A6E5-4362-AD6F-810BE279EB0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1E7-4D1C-8DD5-2D6C9BD081B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CC1BB33-6DC9-4741-AAFA-712132D8B8A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1E7-4D1C-8DD5-2D6C9BD08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datos!$A$8:$A$11</c:f>
              <c:strCache>
                <c:ptCount val="4"/>
                <c:pt idx="0">
                  <c:v>FUNCIONAMIENTO</c:v>
                </c:pt>
                <c:pt idx="1">
                  <c:v>CXP FUNCIONAMIENTO</c:v>
                </c:pt>
                <c:pt idx="2">
                  <c:v>SERVICIO DEUDA</c:v>
                </c:pt>
                <c:pt idx="3">
                  <c:v>CXP SERVICIO DEUDA</c:v>
                </c:pt>
              </c:strCache>
            </c:strRef>
          </c:cat>
          <c:val>
            <c:numRef>
              <c:f>datos!$D$8:$D$11</c:f>
              <c:numCache>
                <c:formatCode>#,##0</c:formatCode>
                <c:ptCount val="4"/>
                <c:pt idx="0">
                  <c:v>12862.820483052879</c:v>
                </c:pt>
                <c:pt idx="1">
                  <c:v>2601.0452860099999</c:v>
                </c:pt>
                <c:pt idx="2">
                  <c:v>1208.2295361500001</c:v>
                </c:pt>
                <c:pt idx="3">
                  <c:v>1305.8119200000001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datos!$F$8:$F$11</c15:f>
                <c15:dlblRangeCache>
                  <c:ptCount val="4"/>
                  <c:pt idx="0">
                    <c:v>31,34%</c:v>
                  </c:pt>
                  <c:pt idx="1">
                    <c:v>71,33%</c:v>
                  </c:pt>
                  <c:pt idx="2">
                    <c:v>30,01%</c:v>
                  </c:pt>
                  <c:pt idx="3">
                    <c:v>98,57%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1E7-4D1C-8DD5-2D6C9BD08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531104"/>
        <c:axId val="335507808"/>
      </c:barChart>
      <c:catAx>
        <c:axId val="3355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07808"/>
        <c:crosses val="autoZero"/>
        <c:auto val="1"/>
        <c:lblAlgn val="ctr"/>
        <c:lblOffset val="100"/>
        <c:noMultiLvlLbl val="0"/>
      </c:catAx>
      <c:valAx>
        <c:axId val="335507808"/>
        <c:scaling>
          <c:orientation val="minMax"/>
          <c:max val="4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31104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0.63131</cdr:x>
      <cdr:y>0.48715</cdr:y>
    </cdr:from>
    <cdr:to>
      <cdr:x>0.74649</cdr:x>
      <cdr:y>0.56777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5361290" y="2417778"/>
          <a:ext cx="9781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000" b="1" dirty="0" smtClean="0"/>
            <a:t>61,92%</a:t>
          </a:r>
          <a:endParaRPr lang="es-ES" sz="2000" b="1" dirty="0"/>
        </a:p>
      </cdr:txBody>
    </cdr:sp>
  </cdr:relSizeAnchor>
  <cdr:relSizeAnchor xmlns:cdr="http://schemas.openxmlformats.org/drawingml/2006/chartDrawing">
    <cdr:from>
      <cdr:x>0.29415</cdr:x>
      <cdr:y>0.28827</cdr:y>
    </cdr:from>
    <cdr:to>
      <cdr:x>0.44126</cdr:x>
      <cdr:y>0.36889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498044" y="1430727"/>
          <a:ext cx="124930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000" b="1" dirty="0" smtClean="0"/>
            <a:t>50,71%</a:t>
          </a:r>
          <a:endParaRPr lang="es-ES" sz="2000" b="1" dirty="0"/>
        </a:p>
      </cdr:txBody>
    </cdr:sp>
  </cdr:relSizeAnchor>
  <cdr:relSizeAnchor xmlns:cdr="http://schemas.openxmlformats.org/drawingml/2006/chartDrawing">
    <cdr:from>
      <cdr:x>0.42798</cdr:x>
      <cdr:y>0.50876</cdr:y>
    </cdr:from>
    <cdr:to>
      <cdr:x>0.57202</cdr:x>
      <cdr:y>0.58938</cdr:y>
    </cdr:to>
    <cdr:sp macro="" textlink="">
      <cdr:nvSpPr>
        <cdr:cNvPr id="4" name="CuadroTexto 16"/>
        <cdr:cNvSpPr txBox="1"/>
      </cdr:nvSpPr>
      <cdr:spPr>
        <a:xfrm xmlns:a="http://schemas.openxmlformats.org/drawingml/2006/main">
          <a:off x="3634518" y="2525037"/>
          <a:ext cx="12233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000" b="1" dirty="0" smtClean="0"/>
            <a:t>87,63%</a:t>
          </a:r>
          <a:endParaRPr lang="es-ES" sz="2000" b="1" dirty="0"/>
        </a:p>
      </cdr:txBody>
    </cdr:sp>
  </cdr:relSizeAnchor>
  <cdr:relSizeAnchor xmlns:cdr="http://schemas.openxmlformats.org/drawingml/2006/chartDrawing">
    <cdr:from>
      <cdr:x>0.84312</cdr:x>
      <cdr:y>0.45969</cdr:y>
    </cdr:from>
    <cdr:to>
      <cdr:x>1</cdr:x>
      <cdr:y>0.54031</cdr:y>
    </cdr:to>
    <cdr:sp macro="" textlink="">
      <cdr:nvSpPr>
        <cdr:cNvPr id="5" name="CuadroTexto 17"/>
        <cdr:cNvSpPr txBox="1"/>
      </cdr:nvSpPr>
      <cdr:spPr>
        <a:xfrm xmlns:a="http://schemas.openxmlformats.org/drawingml/2006/main">
          <a:off x="7160056" y="2281489"/>
          <a:ext cx="133228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000" b="1" dirty="0" smtClean="0"/>
            <a:t>66,32%</a:t>
          </a:r>
          <a:endParaRPr lang="es-E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0.2662</cdr:y>
    </cdr:from>
    <cdr:to>
      <cdr:x>0.62647</cdr:x>
      <cdr:y>0.44072</cdr:y>
    </cdr:to>
    <cdr:sp macro="" textlink="">
      <cdr:nvSpPr>
        <cdr:cNvPr id="2" name="Flecha derecha 1"/>
        <cdr:cNvSpPr/>
      </cdr:nvSpPr>
      <cdr:spPr>
        <a:xfrm xmlns:a="http://schemas.openxmlformats.org/drawingml/2006/main">
          <a:off x="3941618" y="1319256"/>
          <a:ext cx="996966" cy="86489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0.35677</cdr:x>
      <cdr:y>0.32708</cdr:y>
    </cdr:from>
    <cdr:to>
      <cdr:x>0.49166</cdr:x>
      <cdr:y>0.39584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812502" y="1620972"/>
          <a:ext cx="1063401" cy="340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800" b="1" dirty="0" smtClean="0"/>
            <a:t>50,71%</a:t>
          </a:r>
          <a:endParaRPr lang="es-ES" sz="1800" b="1" dirty="0"/>
        </a:p>
      </cdr:txBody>
    </cdr:sp>
  </cdr:relSizeAnchor>
  <cdr:relSizeAnchor xmlns:cdr="http://schemas.openxmlformats.org/drawingml/2006/chartDrawing">
    <cdr:from>
      <cdr:x>0.80208</cdr:x>
      <cdr:y>0.30927</cdr:y>
    </cdr:from>
    <cdr:to>
      <cdr:x>0.9383</cdr:x>
      <cdr:y>0.38731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322960" y="1532709"/>
          <a:ext cx="1073908" cy="386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800" b="1" dirty="0" smtClean="0"/>
            <a:t>60,05%</a:t>
          </a:r>
          <a:endParaRPr lang="es-E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0.52438</cdr:x>
      <cdr:y>0.63839</cdr:y>
    </cdr:from>
    <cdr:to>
      <cdr:x>0.62427</cdr:x>
      <cdr:y>0.72774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E8A3EE9-65A1-4E24-A164-6F4A731A4651}"/>
            </a:ext>
          </a:extLst>
        </cdr:cNvPr>
        <cdr:cNvSpPr txBox="1"/>
      </cdr:nvSpPr>
      <cdr:spPr>
        <a:xfrm xmlns:a="http://schemas.openxmlformats.org/drawingml/2006/main">
          <a:off x="3897450" y="2269265"/>
          <a:ext cx="742446" cy="317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800" b="1" dirty="0"/>
            <a:t>72%</a:t>
          </a:r>
          <a:endParaRPr lang="es-CO" sz="1600" b="1" dirty="0"/>
        </a:p>
      </cdr:txBody>
    </cdr:sp>
  </cdr:relSizeAnchor>
  <cdr:relSizeAnchor xmlns:cdr="http://schemas.openxmlformats.org/drawingml/2006/chartDrawing">
    <cdr:from>
      <cdr:x>0.72173</cdr:x>
      <cdr:y>0.74069</cdr:y>
    </cdr:from>
    <cdr:to>
      <cdr:x>0.81873</cdr:x>
      <cdr:y>0.84646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3167DAB5-CF1E-4A51-9174-B8EC3CB3680B}"/>
            </a:ext>
          </a:extLst>
        </cdr:cNvPr>
        <cdr:cNvSpPr txBox="1"/>
      </cdr:nvSpPr>
      <cdr:spPr>
        <a:xfrm xmlns:a="http://schemas.openxmlformats.org/drawingml/2006/main">
          <a:off x="5364242" y="2632901"/>
          <a:ext cx="720996" cy="375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/>
            <a:t>37%</a:t>
          </a:r>
          <a:endParaRPr lang="es-CO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0.67656</cdr:x>
      <cdr:y>0.7594</cdr:y>
    </cdr:from>
    <cdr:to>
      <cdr:x>0.81821</cdr:x>
      <cdr:y>0.88745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E742925-EFD4-4A10-A837-79C56CD36DDD}"/>
            </a:ext>
          </a:extLst>
        </cdr:cNvPr>
        <cdr:cNvSpPr txBox="1"/>
      </cdr:nvSpPr>
      <cdr:spPr>
        <a:xfrm xmlns:a="http://schemas.openxmlformats.org/drawingml/2006/main">
          <a:off x="3608798" y="2672013"/>
          <a:ext cx="755597" cy="45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/>
            <a:t>32.1%</a:t>
          </a:r>
          <a:endParaRPr lang="es-CO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0.51609</cdr:x>
      <cdr:y>0.66233</cdr:y>
    </cdr:from>
    <cdr:to>
      <cdr:x>0.65517</cdr:x>
      <cdr:y>0.75887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340D848-1134-4E5F-AD71-56E139CC67F3}"/>
            </a:ext>
          </a:extLst>
        </cdr:cNvPr>
        <cdr:cNvSpPr txBox="1"/>
      </cdr:nvSpPr>
      <cdr:spPr>
        <a:xfrm xmlns:a="http://schemas.openxmlformats.org/drawingml/2006/main">
          <a:off x="2593426" y="2313548"/>
          <a:ext cx="698903" cy="337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/>
            <a:t>72.6%</a:t>
          </a:r>
          <a:endParaRPr lang="es-CO" sz="1600" b="1" dirty="0"/>
        </a:p>
      </cdr:txBody>
    </cdr:sp>
  </cdr:relSizeAnchor>
  <cdr:relSizeAnchor xmlns:cdr="http://schemas.openxmlformats.org/drawingml/2006/chartDrawing">
    <cdr:from>
      <cdr:x>0.70499</cdr:x>
      <cdr:y>0.77402</cdr:y>
    </cdr:from>
    <cdr:to>
      <cdr:x>0.87369</cdr:x>
      <cdr:y>0.87529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B51AA859-CEAC-42D7-9BD6-CA106AAA76DA}"/>
            </a:ext>
          </a:extLst>
        </cdr:cNvPr>
        <cdr:cNvSpPr txBox="1"/>
      </cdr:nvSpPr>
      <cdr:spPr>
        <a:xfrm xmlns:a="http://schemas.openxmlformats.org/drawingml/2006/main">
          <a:off x="3542692" y="2703688"/>
          <a:ext cx="847749" cy="353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/>
            <a:t>37%</a:t>
          </a:r>
          <a:endParaRPr lang="es-CO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F13AC-D46F-4632-B074-FAFF2067B078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68498C-5B4A-4263-9CA8-3720A7360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98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1667BF-72AC-4210-B20D-72C697719E02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DA6FB3-E5C5-4C2E-8D94-ABEBB39AF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18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1708E-BB9B-4008-8944-3436F983FE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2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Meta 6_ Meta</a:t>
            </a:r>
            <a:r>
              <a:rPr lang="es-ES" baseline="0" dirty="0" smtClean="0"/>
              <a:t> decreciente con Línea </a:t>
            </a:r>
            <a:r>
              <a:rPr lang="es-ES" baseline="0" dirty="0" smtClean="0"/>
              <a:t>Base. No aumentó la tarifa para población vulnerable. El reporte es anual.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8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Meta 265_meta de tipo creciente,</a:t>
            </a:r>
            <a:r>
              <a:rPr lang="es-ES" baseline="0" dirty="0" smtClean="0"/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línea base es de 2.112,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tanto la forma de medición es  la siguiente: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(4.196-2.112) / (6.500-2.112) = 47,49%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 266_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resultado tanto para SEGPLAN como para  proyecto estratégico reportado en el tablero de control de la Alcaldesa, con corte a junio 30 de  2021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3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387_meta</a:t>
            </a:r>
            <a:r>
              <a:rPr lang="es-ES" baseline="0" dirty="0" smtClean="0"/>
              <a:t> de tipología constante con fórmula de cálculo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Desarrollo Promedio Ejecutado de los años programados / Promedio Años Programados del Plan, por ello el porcentaje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avance PDD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389_meta </a:t>
            </a:r>
            <a:r>
              <a:rPr lang="es-ES" baseline="0" dirty="0" smtClean="0"/>
              <a:t>de tipología constante con fórmula de cálculo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Desarrollo Promedio Ejecutado de los años programados / Promedio Años Programados del Plan, por ello el porcentaje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avance PDD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7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482_</a:t>
            </a:r>
            <a:r>
              <a:rPr lang="es-ES" baseline="0" dirty="0" smtClean="0"/>
              <a:t> Meta de tipo creciente sectorial, cuya proyección se realizó con el promedio de avance de las 4 entidades (SDM/IDU/UMV/TMSA)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483_ Meta de tipo creciente sectorial, cuya proyección se realizó con el promedio de avance de las 5 entidades (SDM/IDU/UMV/TMSA/EMB)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8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5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390_Meta de tipo constante, para la magnitud</a:t>
            </a:r>
            <a:r>
              <a:rPr lang="es-ES" baseline="0" dirty="0" smtClean="0"/>
              <a:t> ejecutada se dejó el dato correspondiente al transcurrido PDD y el porcentaje de cumplimiento corresponde al programado/ejecutado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08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390_Meta de tipo constante, para la magnitud</a:t>
            </a:r>
            <a:r>
              <a:rPr lang="es-ES" baseline="0" dirty="0" smtClean="0"/>
              <a:t> ejecutada se dejó el dato correspondiente al transcurrido PDD y el porcentaje de cumplimiento corresponde al programado/ejecutado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39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395_meta de tipo constante cuya forma de</a:t>
            </a:r>
            <a:r>
              <a:rPr lang="es-ES" baseline="0" dirty="0" smtClean="0"/>
              <a:t> medición corresponde al promedio ejecutado/ promedio programado de todas las vigencias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1708E-BB9B-4008-8944-3436F983FE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15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1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Meta 6_ Meta</a:t>
            </a:r>
            <a:r>
              <a:rPr lang="es-ES" baseline="0" dirty="0" smtClean="0"/>
              <a:t> decreciente con Línea Base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0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El porcentaje 69,24% es sin reservas </a:t>
            </a:r>
          </a:p>
          <a:p>
            <a:r>
              <a:rPr lang="es-MX"/>
              <a:t>El valor de la apropiación disponible no contempla la reservas</a:t>
            </a:r>
          </a:p>
          <a:p>
            <a:endParaRPr lang="es-MX"/>
          </a:p>
          <a:p>
            <a:r>
              <a:rPr lang="es-MX" b="1"/>
              <a:t>%</a:t>
            </a:r>
            <a:r>
              <a:rPr lang="es-MX" b="1" baseline="0"/>
              <a:t> de giros</a:t>
            </a:r>
          </a:p>
          <a:p>
            <a:r>
              <a:rPr lang="es-MX" b="1" baseline="0"/>
              <a:t>Funcionamiento: </a:t>
            </a:r>
            <a:r>
              <a:rPr lang="es-MX" b="0" baseline="0"/>
              <a:t>35%</a:t>
            </a:r>
          </a:p>
          <a:p>
            <a:r>
              <a:rPr lang="es-MX" b="1" baseline="0"/>
              <a:t>Inversión: </a:t>
            </a:r>
            <a:r>
              <a:rPr lang="es-MX" b="0" baseline="0"/>
              <a:t>78,2%</a:t>
            </a:r>
          </a:p>
          <a:p>
            <a:r>
              <a:rPr lang="es-MX" b="1" baseline="0"/>
              <a:t>Pasivos: </a:t>
            </a:r>
            <a:r>
              <a:rPr lang="es-MX" b="0" baseline="0"/>
              <a:t>0</a:t>
            </a:r>
          </a:p>
          <a:p>
            <a:r>
              <a:rPr lang="es-MX" b="1" baseline="0"/>
              <a:t>Reservas: </a:t>
            </a:r>
            <a:r>
              <a:rPr lang="es-MX" b="0" baseline="0"/>
              <a:t>86%</a:t>
            </a:r>
            <a:endParaRPr lang="es-MX" b="0"/>
          </a:p>
          <a:p>
            <a:endParaRPr lang="es-MX" b="1"/>
          </a:p>
          <a:p>
            <a:endParaRPr lang="es-MX" b="1"/>
          </a:p>
          <a:p>
            <a:r>
              <a:rPr lang="es-MX" b="1"/>
              <a:t>Apropiación</a:t>
            </a:r>
            <a:r>
              <a:rPr lang="es-MX" b="1" baseline="0"/>
              <a:t> Inicial: 163.886.048.000</a:t>
            </a:r>
            <a:endParaRPr lang="es-MX" b="1"/>
          </a:p>
          <a:p>
            <a:r>
              <a:rPr lang="es-MX" b="1"/>
              <a:t>Reducción Total:</a:t>
            </a:r>
            <a:r>
              <a:rPr lang="es-MX" b="1" baseline="0"/>
              <a:t> </a:t>
            </a:r>
            <a:r>
              <a:rPr lang="es-MX" baseline="0"/>
              <a:t>$1.002.000.000</a:t>
            </a:r>
          </a:p>
          <a:p>
            <a:r>
              <a:rPr lang="es-MX" b="1" baseline="0"/>
              <a:t>     Funcionamiento:</a:t>
            </a:r>
            <a:r>
              <a:rPr lang="es-MX" baseline="0"/>
              <a:t> 530.000.000</a:t>
            </a:r>
          </a:p>
          <a:p>
            <a:r>
              <a:rPr lang="es-MX" b="1" baseline="0"/>
              <a:t>     7858: </a:t>
            </a:r>
            <a:r>
              <a:rPr lang="es-MX" baseline="0"/>
              <a:t>387.040.000</a:t>
            </a:r>
          </a:p>
          <a:p>
            <a:r>
              <a:rPr lang="es-MX" b="1" baseline="0"/>
              <a:t>     7859:</a:t>
            </a:r>
            <a:r>
              <a:rPr lang="es-MX" baseline="0"/>
              <a:t> 66.080.000</a:t>
            </a:r>
          </a:p>
          <a:p>
            <a:r>
              <a:rPr lang="es-MX" b="1" baseline="0"/>
              <a:t>     7860: </a:t>
            </a:r>
            <a:r>
              <a:rPr lang="es-MX" baseline="0"/>
              <a:t>18.880.000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/>
              <a:t>Apropiación</a:t>
            </a:r>
            <a:r>
              <a:rPr lang="es-MX" b="1" baseline="0"/>
              <a:t> Disponible: 162.884.048.000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/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11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aseline="0"/>
              <a:t>La apropiación disponible ya contempla la reducción presupuestal</a:t>
            </a:r>
          </a:p>
          <a:p>
            <a:r>
              <a:rPr lang="es-MX" baseline="0"/>
              <a:t>Las apropiaciones por proyecto no contemplan pasivos </a:t>
            </a:r>
          </a:p>
          <a:p>
            <a:endParaRPr lang="es-MX" baseline="0"/>
          </a:p>
          <a:p>
            <a:r>
              <a:rPr lang="es-MX" b="1" baseline="0"/>
              <a:t>% de giros</a:t>
            </a:r>
          </a:p>
          <a:p>
            <a:endParaRPr lang="es-MX" b="1" baseline="0"/>
          </a:p>
          <a:p>
            <a:r>
              <a:rPr lang="es-MX" b="1" baseline="0"/>
              <a:t>7858: </a:t>
            </a:r>
            <a:r>
              <a:rPr lang="es-MX" b="0" baseline="0"/>
              <a:t>19%</a:t>
            </a:r>
          </a:p>
          <a:p>
            <a:r>
              <a:rPr lang="es-MX" b="1" baseline="0"/>
              <a:t>7903: </a:t>
            </a:r>
            <a:r>
              <a:rPr lang="es-MX" b="0" baseline="0"/>
              <a:t>34%</a:t>
            </a:r>
          </a:p>
          <a:p>
            <a:r>
              <a:rPr lang="es-MX" b="1" baseline="0"/>
              <a:t>7859: </a:t>
            </a:r>
            <a:r>
              <a:rPr lang="es-MX" b="0" baseline="0"/>
              <a:t>34%</a:t>
            </a:r>
          </a:p>
          <a:p>
            <a:r>
              <a:rPr lang="es-MX" b="1" baseline="0"/>
              <a:t>7860: </a:t>
            </a:r>
            <a:r>
              <a:rPr lang="es-MX" b="0" baseline="0"/>
              <a:t>21%</a:t>
            </a:r>
          </a:p>
          <a:p>
            <a:endParaRPr lang="es-MX" baseline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3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0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1708E-BB9B-4008-8944-3436F983FE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3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3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1708E-BB9B-4008-8944-3436F983FE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57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1708E-BB9B-4008-8944-3436F983FE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20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97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1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4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9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5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33" y="-19567"/>
            <a:ext cx="12192000" cy="68776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578400" y="0"/>
            <a:ext cx="10614000" cy="55260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2532632"/>
            <a:ext cx="2100000" cy="4325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262900" y="1760300"/>
            <a:ext cx="4822400" cy="2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406567" y="4185600"/>
            <a:ext cx="26788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33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5550400" y="6639381"/>
            <a:ext cx="6641600" cy="218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433600" cy="61964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10185200" y="6529765"/>
            <a:ext cx="1397200" cy="2188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11351600" y="3212400"/>
            <a:ext cx="1247200" cy="43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10272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018317" y="2041167"/>
            <a:ext cx="5136800" cy="3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23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192401" y="3529447"/>
            <a:ext cx="192400" cy="12108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8"/>
          <p:cNvSpPr/>
          <p:nvPr/>
        </p:nvSpPr>
        <p:spPr>
          <a:xfrm>
            <a:off x="11484000" y="4560400"/>
            <a:ext cx="708000" cy="229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312200" y="1821900"/>
            <a:ext cx="5567600" cy="3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527400" y="3333000"/>
            <a:ext cx="1247200" cy="192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10951000" y="-355645"/>
            <a:ext cx="184400" cy="22976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200" y="6638861"/>
            <a:ext cx="2051200" cy="218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9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6098200"/>
            <a:ext cx="5320000" cy="4144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10800000">
            <a:off x="2943433" y="548533"/>
            <a:ext cx="9249600" cy="1436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/>
          <p:nvPr/>
        </p:nvSpPr>
        <p:spPr>
          <a:xfrm rot="10800000">
            <a:off x="9193400" y="620333"/>
            <a:ext cx="2381200" cy="3928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11"/>
          <p:cNvSpPr/>
          <p:nvPr/>
        </p:nvSpPr>
        <p:spPr>
          <a:xfrm rot="10800000">
            <a:off x="7744200" y="5196967"/>
            <a:ext cx="3830400" cy="1844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5892367" y="1831017"/>
            <a:ext cx="5256800" cy="2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7918152" y="4255184"/>
            <a:ext cx="3169600" cy="7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9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83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05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5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2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8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47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64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3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C871-FC7D-494D-B54C-2D7F1D1034E4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5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F8BADCE-791A-4B72-97D1-88CE06EBD034}"/>
              </a:ext>
            </a:extLst>
          </p:cNvPr>
          <p:cNvSpPr/>
          <p:nvPr userDrawn="1"/>
        </p:nvSpPr>
        <p:spPr>
          <a:xfrm>
            <a:off x="0" y="0"/>
            <a:ext cx="12192000" cy="595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72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06" y="-19690"/>
            <a:ext cx="1135761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085625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110" indent="-407110" algn="l" defTabSz="1085625" rtl="0" eaLnBrk="1" latinLnBrk="0" hangingPunct="1">
        <a:spcBef>
          <a:spcPct val="20000"/>
        </a:spcBef>
        <a:buFont typeface="Arial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1pPr>
      <a:lvl2pPr marL="882071" indent="-339258" algn="l" defTabSz="1085625" rtl="0" eaLnBrk="1" latinLnBrk="0" hangingPunct="1">
        <a:spcBef>
          <a:spcPct val="20000"/>
        </a:spcBef>
        <a:buFont typeface="Arial" pitchFamily="34" charset="0"/>
        <a:buChar char="–"/>
        <a:defRPr sz="3322" kern="1200">
          <a:solidFill>
            <a:schemeClr val="tx1"/>
          </a:solidFill>
          <a:latin typeface="+mn-lt"/>
          <a:ea typeface="+mn-ea"/>
          <a:cs typeface="+mn-cs"/>
        </a:defRPr>
      </a:lvl2pPr>
      <a:lvl3pPr marL="1357032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1899844" indent="-271406" algn="l" defTabSz="1085625" rtl="0" eaLnBrk="1" latinLnBrk="0" hangingPunct="1">
        <a:spcBef>
          <a:spcPct val="20000"/>
        </a:spcBef>
        <a:buFont typeface="Arial" pitchFamily="34" charset="0"/>
        <a:buChar char="–"/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2657" indent="-271406" algn="l" defTabSz="1085625" rtl="0" eaLnBrk="1" latinLnBrk="0" hangingPunct="1">
        <a:spcBef>
          <a:spcPct val="20000"/>
        </a:spcBef>
        <a:buFont typeface="Arial" pitchFamily="34" charset="0"/>
        <a:buChar char="»"/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2985470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528283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071096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613909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1pPr>
      <a:lvl2pPr marL="542813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85625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3pPr>
      <a:lvl4pPr marL="1628438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4pPr>
      <a:lvl5pPr marL="2171251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5pPr>
      <a:lvl6pPr marL="2714064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6pPr>
      <a:lvl7pPr marL="3256877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7pPr>
      <a:lvl8pPr marL="379969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8pPr>
      <a:lvl9pPr marL="4342502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233" y="1602333"/>
            <a:ext cx="10288800" cy="4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9643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9" name="Rectángulo 8"/>
          <p:cNvSpPr/>
          <p:nvPr/>
        </p:nvSpPr>
        <p:spPr>
          <a:xfrm>
            <a:off x="368037" y="1602382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es-CO" sz="4000" spc="-3" dirty="0" smtClean="0">
                <a:solidFill>
                  <a:srgbClr val="31CE39"/>
                </a:solidFill>
                <a:latin typeface="Arial Black"/>
                <a:ea typeface="+mj-ea"/>
                <a:cs typeface="Arial Black"/>
              </a:rPr>
              <a:t>COMITÉ SECTORIAL</a:t>
            </a:r>
            <a:endParaRPr lang="es-CO" sz="4000" spc="-3" dirty="0">
              <a:solidFill>
                <a:srgbClr val="31CE39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674239" y="2345807"/>
            <a:ext cx="10790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spc="-3" dirty="0" smtClean="0">
                <a:solidFill>
                  <a:srgbClr val="1C2046"/>
                </a:solidFill>
                <a:latin typeface="Arial Black"/>
                <a:cs typeface="Arial Black"/>
              </a:rPr>
              <a:t>30 </a:t>
            </a:r>
            <a:r>
              <a:rPr lang="es-CO" sz="3600" spc="-3" dirty="0" smtClean="0">
                <a:solidFill>
                  <a:srgbClr val="1C2046"/>
                </a:solidFill>
                <a:latin typeface="Arial Black"/>
                <a:cs typeface="Arial Black"/>
              </a:rPr>
              <a:t>de julio de 2021</a:t>
            </a:r>
            <a:endParaRPr lang="es-CO" sz="3600" spc="-3" dirty="0">
              <a:solidFill>
                <a:srgbClr val="1C2046"/>
              </a:solidFill>
              <a:latin typeface="Arial Black"/>
              <a:cs typeface="Arial Black"/>
            </a:endParaRP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655319" y="3776914"/>
            <a:ext cx="2881360" cy="1755315"/>
          </a:xfrm>
          <a:prstGeom prst="rect">
            <a:avLst/>
          </a:prstGeom>
          <a:solidFill>
            <a:srgbClr val="1C2046"/>
          </a:solidFill>
        </p:spPr>
      </p:pic>
    </p:spTree>
    <p:extLst>
      <p:ext uri="{BB962C8B-B14F-4D97-AF65-F5344CB8AC3E}">
        <p14:creationId xmlns:p14="http://schemas.microsoft.com/office/powerpoint/2010/main" val="5767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2703810" y="4520123"/>
            <a:ext cx="900265" cy="358797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38,7%</a:t>
            </a:r>
          </a:p>
        </p:txBody>
      </p:sp>
      <p:sp>
        <p:nvSpPr>
          <p:cNvPr id="13" name="CuadroTexto 4"/>
          <p:cNvSpPr txBox="1"/>
          <p:nvPr/>
        </p:nvSpPr>
        <p:spPr>
          <a:xfrm>
            <a:off x="5277463" y="2361441"/>
            <a:ext cx="986429" cy="40113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78,2%</a:t>
            </a:r>
          </a:p>
        </p:txBody>
      </p:sp>
      <p:sp>
        <p:nvSpPr>
          <p:cNvPr id="15" name="CuadroTexto 5"/>
          <p:cNvSpPr txBox="1"/>
          <p:nvPr/>
        </p:nvSpPr>
        <p:spPr>
          <a:xfrm>
            <a:off x="7475465" y="4725056"/>
            <a:ext cx="587375" cy="258898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0%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0026101" y="3955868"/>
            <a:ext cx="799612" cy="363386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86%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57831"/>
            <a:ext cx="10552439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UMV 2021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23 de julio de 2021</a:t>
            </a:r>
          </a:p>
        </p:txBody>
      </p:sp>
      <p:pic>
        <p:nvPicPr>
          <p:cNvPr id="39" name="Imagen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897"/>
            <a:ext cx="1805940" cy="582431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605314" y="981459"/>
            <a:ext cx="7828103" cy="7260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5036163" y="1203396"/>
            <a:ext cx="107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69,24%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3086657" y="1023118"/>
            <a:ext cx="2004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Compromisos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$112.787</a:t>
            </a:r>
            <a:endParaRPr kumimoji="0" lang="es-C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22592" y="1042973"/>
            <a:ext cx="1571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Giros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$38.082</a:t>
            </a:r>
            <a:endParaRPr kumimoji="0" lang="es-C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7566893" y="1178187"/>
            <a:ext cx="99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23,38%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5314" y="1009036"/>
            <a:ext cx="2536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Apropiación Disponible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$162.884</a:t>
            </a:r>
            <a:endParaRPr kumimoji="0" lang="es-C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816523" y="794072"/>
            <a:ext cx="3084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BogData</a:t>
            </a: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Corte: 23-07-2021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641948" y="6608207"/>
            <a:ext cx="341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Reducción total: </a:t>
            </a: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$1.002.000.000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662E5D8-8DCD-4F67-BB43-D4046CC715BF}"/>
              </a:ext>
            </a:extLst>
          </p:cNvPr>
          <p:cNvSpPr/>
          <p:nvPr/>
        </p:nvSpPr>
        <p:spPr>
          <a:xfrm>
            <a:off x="9488119" y="1932750"/>
            <a:ext cx="271722" cy="27172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AC116B2-DF4B-45C8-84A0-2B51516EB69A}"/>
              </a:ext>
            </a:extLst>
          </p:cNvPr>
          <p:cNvSpPr/>
          <p:nvPr/>
        </p:nvSpPr>
        <p:spPr>
          <a:xfrm>
            <a:off x="9488119" y="2364813"/>
            <a:ext cx="271722" cy="27172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EFB003C-DE8F-49DD-9015-3E5F7DEC5637}"/>
              </a:ext>
            </a:extLst>
          </p:cNvPr>
          <p:cNvSpPr/>
          <p:nvPr/>
        </p:nvSpPr>
        <p:spPr>
          <a:xfrm>
            <a:off x="9497316" y="2797088"/>
            <a:ext cx="271722" cy="27172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21D6E64-2C4F-4B80-A235-60B5C3AF4EB3}"/>
              </a:ext>
            </a:extLst>
          </p:cNvPr>
          <p:cNvSpPr txBox="1"/>
          <p:nvPr/>
        </p:nvSpPr>
        <p:spPr>
          <a:xfrm>
            <a:off x="9916482" y="1900797"/>
            <a:ext cx="219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Apropiación disponible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A3B39B-7283-4803-A095-B825D37D3552}"/>
              </a:ext>
            </a:extLst>
          </p:cNvPr>
          <p:cNvSpPr txBox="1"/>
          <p:nvPr/>
        </p:nvSpPr>
        <p:spPr>
          <a:xfrm>
            <a:off x="9925679" y="2315826"/>
            <a:ext cx="218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3196CC8-9606-4987-B568-3B4A3F346284}"/>
              </a:ext>
            </a:extLst>
          </p:cNvPr>
          <p:cNvSpPr txBox="1"/>
          <p:nvPr/>
        </p:nvSpPr>
        <p:spPr>
          <a:xfrm>
            <a:off x="9925679" y="2779657"/>
            <a:ext cx="160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Giros</a:t>
            </a:r>
          </a:p>
        </p:txBody>
      </p:sp>
      <p:graphicFrame>
        <p:nvGraphicFramePr>
          <p:cNvPr id="33" name="Gráfico 32"/>
          <p:cNvGraphicFramePr>
            <a:graphicFrameLocks/>
          </p:cNvGraphicFramePr>
          <p:nvPr>
            <p:extLst/>
          </p:nvPr>
        </p:nvGraphicFramePr>
        <p:xfrm>
          <a:off x="529842" y="1848682"/>
          <a:ext cx="10985499" cy="401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5855731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3262113" y="2590431"/>
            <a:ext cx="953723" cy="394313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78,6%</a:t>
            </a:r>
          </a:p>
        </p:txBody>
      </p:sp>
      <p:sp>
        <p:nvSpPr>
          <p:cNvPr id="13" name="CuadroTexto 4"/>
          <p:cNvSpPr txBox="1"/>
          <p:nvPr/>
        </p:nvSpPr>
        <p:spPr>
          <a:xfrm>
            <a:off x="5393694" y="5052942"/>
            <a:ext cx="874361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58,4%</a:t>
            </a:r>
          </a:p>
        </p:txBody>
      </p:sp>
      <p:sp>
        <p:nvSpPr>
          <p:cNvPr id="15" name="CuadroTexto 5"/>
          <p:cNvSpPr txBox="1"/>
          <p:nvPr/>
        </p:nvSpPr>
        <p:spPr>
          <a:xfrm>
            <a:off x="7965275" y="4646157"/>
            <a:ext cx="936284" cy="36434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87,1%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0182104" y="5063345"/>
            <a:ext cx="975619" cy="360193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53,2%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57831"/>
            <a:ext cx="10552439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UMV 2021 – Por Proyecto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23 de julio de 2021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662E5D8-8DCD-4F67-BB43-D4046CC715BF}"/>
              </a:ext>
            </a:extLst>
          </p:cNvPr>
          <p:cNvSpPr/>
          <p:nvPr/>
        </p:nvSpPr>
        <p:spPr>
          <a:xfrm>
            <a:off x="9549237" y="2137837"/>
            <a:ext cx="271722" cy="27172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AC116B2-DF4B-45C8-84A0-2B51516EB69A}"/>
              </a:ext>
            </a:extLst>
          </p:cNvPr>
          <p:cNvSpPr/>
          <p:nvPr/>
        </p:nvSpPr>
        <p:spPr>
          <a:xfrm>
            <a:off x="9549237" y="2569900"/>
            <a:ext cx="271722" cy="27172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EFB003C-DE8F-49DD-9015-3E5F7DEC5637}"/>
              </a:ext>
            </a:extLst>
          </p:cNvPr>
          <p:cNvSpPr/>
          <p:nvPr/>
        </p:nvSpPr>
        <p:spPr>
          <a:xfrm>
            <a:off x="9558434" y="3002175"/>
            <a:ext cx="271722" cy="27172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1D6E64-2C4F-4B80-A235-60B5C3AF4EB3}"/>
              </a:ext>
            </a:extLst>
          </p:cNvPr>
          <p:cNvSpPr txBox="1"/>
          <p:nvPr/>
        </p:nvSpPr>
        <p:spPr>
          <a:xfrm>
            <a:off x="9977600" y="2105884"/>
            <a:ext cx="219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Apropiación disponible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9A3B39B-7283-4803-A095-B825D37D3552}"/>
              </a:ext>
            </a:extLst>
          </p:cNvPr>
          <p:cNvSpPr txBox="1"/>
          <p:nvPr/>
        </p:nvSpPr>
        <p:spPr>
          <a:xfrm>
            <a:off x="9986797" y="2520913"/>
            <a:ext cx="218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3196CC8-9606-4987-B568-3B4A3F346284}"/>
              </a:ext>
            </a:extLst>
          </p:cNvPr>
          <p:cNvSpPr txBox="1"/>
          <p:nvPr/>
        </p:nvSpPr>
        <p:spPr>
          <a:xfrm>
            <a:off x="9986797" y="2984744"/>
            <a:ext cx="160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Giros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605314" y="981459"/>
            <a:ext cx="7828103" cy="7260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5036163" y="1203396"/>
            <a:ext cx="107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78,18%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3086657" y="1023118"/>
            <a:ext cx="2004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Compromisos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$101.338</a:t>
            </a:r>
            <a:endParaRPr kumimoji="0" lang="es-C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22592" y="1042973"/>
            <a:ext cx="1571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Giros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$28.027</a:t>
            </a:r>
            <a:endParaRPr kumimoji="0" lang="es-C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7566893" y="1178187"/>
            <a:ext cx="95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21,62%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5314" y="1009036"/>
            <a:ext cx="2536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Apropiación Disponible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$129.624</a:t>
            </a:r>
            <a:endParaRPr kumimoji="0" lang="es-C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816523" y="794072"/>
            <a:ext cx="3084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BogData</a:t>
            </a: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Corte: 23-07-2021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605314" y="1577686"/>
          <a:ext cx="10991200" cy="451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5914724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48" y="247618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Transmilenio S.A.</a:t>
            </a:r>
            <a:endParaRPr kumimoji="0" lang="es-CO" sz="4000" b="0" i="0" u="none" strike="noStrike" kern="1200" cap="none" spc="-3" normalizeH="0" baseline="0" noProof="0" dirty="0">
              <a:ln>
                <a:noFill/>
              </a:ln>
              <a:solidFill>
                <a:srgbClr val="31CE39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  <a:endParaRPr kumimoji="0" lang="es-CO" sz="3600" b="0" i="0" u="none" strike="noStrike" kern="1200" cap="none" spc="-3" normalizeH="0" baseline="0" noProof="0" dirty="0">
              <a:ln>
                <a:noFill/>
              </a:ln>
              <a:solidFill>
                <a:srgbClr val="1C2046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92DD2D2-AD2C-45FD-9750-FE5041B03269}"/>
              </a:ext>
            </a:extLst>
          </p:cNvPr>
          <p:cNvSpPr txBox="1"/>
          <p:nvPr/>
        </p:nvSpPr>
        <p:spPr>
          <a:xfrm>
            <a:off x="361333" y="100822"/>
            <a:ext cx="724229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Total Ejecución Gastos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15103F4A-4DE0-4C9D-9E38-86CB34E287D3}"/>
              </a:ext>
            </a:extLst>
          </p:cNvPr>
          <p:cNvSpPr/>
          <p:nvPr/>
        </p:nvSpPr>
        <p:spPr>
          <a:xfrm>
            <a:off x="361333" y="6090117"/>
            <a:ext cx="6169971" cy="35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96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Millones de Pesos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14787F6-460B-4246-BE30-CEEE372EC3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9110" y="1454183"/>
          <a:ext cx="7432492" cy="355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14F7F6-6199-45F5-8B4D-E0997A60F1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9110" y="5245291"/>
          <a:ext cx="7432490" cy="707738"/>
        </p:xfrm>
        <a:graphic>
          <a:graphicData uri="http://schemas.openxmlformats.org/drawingml/2006/table">
            <a:tbl>
              <a:tblPr/>
              <a:tblGrid>
                <a:gridCol w="2418448">
                  <a:extLst>
                    <a:ext uri="{9D8B030D-6E8A-4147-A177-3AD203B41FA5}">
                      <a16:colId xmlns:a16="http://schemas.microsoft.com/office/drawing/2014/main" val="2098039371"/>
                    </a:ext>
                  </a:extLst>
                </a:gridCol>
                <a:gridCol w="1421030">
                  <a:extLst>
                    <a:ext uri="{9D8B030D-6E8A-4147-A177-3AD203B41FA5}">
                      <a16:colId xmlns:a16="http://schemas.microsoft.com/office/drawing/2014/main" val="4179138018"/>
                    </a:ext>
                  </a:extLst>
                </a:gridCol>
                <a:gridCol w="1467243">
                  <a:extLst>
                    <a:ext uri="{9D8B030D-6E8A-4147-A177-3AD203B41FA5}">
                      <a16:colId xmlns:a16="http://schemas.microsoft.com/office/drawing/2014/main" val="130406108"/>
                    </a:ext>
                  </a:extLst>
                </a:gridCol>
                <a:gridCol w="492932">
                  <a:extLst>
                    <a:ext uri="{9D8B030D-6E8A-4147-A177-3AD203B41FA5}">
                      <a16:colId xmlns:a16="http://schemas.microsoft.com/office/drawing/2014/main" val="2161708021"/>
                    </a:ext>
                  </a:extLst>
                </a:gridCol>
                <a:gridCol w="1139905">
                  <a:extLst>
                    <a:ext uri="{9D8B030D-6E8A-4147-A177-3AD203B41FA5}">
                      <a16:colId xmlns:a16="http://schemas.microsoft.com/office/drawing/2014/main" val="3616980142"/>
                    </a:ext>
                  </a:extLst>
                </a:gridCol>
                <a:gridCol w="492932">
                  <a:extLst>
                    <a:ext uri="{9D8B030D-6E8A-4147-A177-3AD203B41FA5}">
                      <a16:colId xmlns:a16="http://schemas.microsoft.com/office/drawing/2014/main" val="4050773909"/>
                    </a:ext>
                  </a:extLst>
                </a:gridCol>
              </a:tblGrid>
              <a:tr h="3538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GENERAL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Rec. Disponible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Giros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16124"/>
                  </a:ext>
                </a:extLst>
              </a:tr>
              <a:tr h="35386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5.050.901,15 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3.631.668,61 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1.864.299,51 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4177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1" y="0"/>
            <a:ext cx="12192000" cy="83388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2DD2D2-AD2C-45FD-9750-FE5041B03269}"/>
              </a:ext>
            </a:extLst>
          </p:cNvPr>
          <p:cNvSpPr txBox="1"/>
          <p:nvPr/>
        </p:nvSpPr>
        <p:spPr>
          <a:xfrm>
            <a:off x="211792" y="-79350"/>
            <a:ext cx="10246510" cy="98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8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Ejecución </a:t>
            </a:r>
            <a:r>
              <a:rPr kumimoji="0" lang="es-ES" sz="3382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Gastos</a:t>
            </a:r>
          </a:p>
          <a:p>
            <a:pPr>
              <a:defRPr/>
            </a:pPr>
            <a:r>
              <a:rPr lang="es-CO" sz="2400" dirty="0">
                <a:solidFill>
                  <a:srgbClr val="31CE39"/>
                </a:solidFill>
                <a:latin typeface="Arial Black"/>
                <a:cs typeface="Arial Black"/>
              </a:rPr>
              <a:t>23 de julio de </a:t>
            </a:r>
            <a:r>
              <a:rPr lang="es-CO" sz="2400" dirty="0" smtClean="0">
                <a:solidFill>
                  <a:srgbClr val="31CE39"/>
                </a:solidFill>
                <a:latin typeface="Arial Black"/>
                <a:cs typeface="Arial Black"/>
              </a:rPr>
              <a:t>2021</a:t>
            </a:r>
            <a:endParaRPr kumimoji="0" lang="es-ES" sz="338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810568" y="5786322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361333" y="100822"/>
            <a:ext cx="724229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Ejecución Presupuestal Gastos 2021</a:t>
            </a:r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1285FA07-3F64-464C-8C89-89360889128B}"/>
              </a:ext>
            </a:extLst>
          </p:cNvPr>
          <p:cNvSpPr/>
          <p:nvPr/>
        </p:nvSpPr>
        <p:spPr>
          <a:xfrm>
            <a:off x="138051" y="6112042"/>
            <a:ext cx="6169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Millones de Pesos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ABFF88-4893-4404-B23B-C96EFD54A31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8234" y="1374850"/>
          <a:ext cx="5334075" cy="351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A8C62D6-D9E3-43B8-8D88-3E7EA7B3348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98578" y="1374849"/>
          <a:ext cx="5025188" cy="349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458039E-0284-4BBD-81E9-8EC8FDC78F85}"/>
              </a:ext>
            </a:extLst>
          </p:cNvPr>
          <p:cNvSpPr txBox="1"/>
          <p:nvPr/>
        </p:nvSpPr>
        <p:spPr>
          <a:xfrm>
            <a:off x="3327667" y="3916854"/>
            <a:ext cx="73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48,3%</a:t>
            </a:r>
            <a:endParaRPr kumimoji="0" lang="es-CO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1" y="0"/>
            <a:ext cx="12192000" cy="542765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138051" y="-65715"/>
            <a:ext cx="10246510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8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Ejecución Presupuestal Gastos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B3B641-1C18-4C95-B6C9-7F1E7F2ACA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1954" y="5213408"/>
          <a:ext cx="6818490" cy="1176094"/>
        </p:xfrm>
        <a:graphic>
          <a:graphicData uri="http://schemas.openxmlformats.org/drawingml/2006/table">
            <a:tbl>
              <a:tblPr/>
              <a:tblGrid>
                <a:gridCol w="1304472">
                  <a:extLst>
                    <a:ext uri="{9D8B030D-6E8A-4147-A177-3AD203B41FA5}">
                      <a16:colId xmlns:a16="http://schemas.microsoft.com/office/drawing/2014/main" val="813681954"/>
                    </a:ext>
                  </a:extLst>
                </a:gridCol>
                <a:gridCol w="1458004">
                  <a:extLst>
                    <a:ext uri="{9D8B030D-6E8A-4147-A177-3AD203B41FA5}">
                      <a16:colId xmlns:a16="http://schemas.microsoft.com/office/drawing/2014/main" val="3393953514"/>
                    </a:ext>
                  </a:extLst>
                </a:gridCol>
                <a:gridCol w="1479897">
                  <a:extLst>
                    <a:ext uri="{9D8B030D-6E8A-4147-A177-3AD203B41FA5}">
                      <a16:colId xmlns:a16="http://schemas.microsoft.com/office/drawing/2014/main" val="80506514"/>
                    </a:ext>
                  </a:extLst>
                </a:gridCol>
                <a:gridCol w="800241">
                  <a:extLst>
                    <a:ext uri="{9D8B030D-6E8A-4147-A177-3AD203B41FA5}">
                      <a16:colId xmlns:a16="http://schemas.microsoft.com/office/drawing/2014/main" val="86286093"/>
                    </a:ext>
                  </a:extLst>
                </a:gridCol>
                <a:gridCol w="1775876">
                  <a:extLst>
                    <a:ext uri="{9D8B030D-6E8A-4147-A177-3AD203B41FA5}">
                      <a16:colId xmlns:a16="http://schemas.microsoft.com/office/drawing/2014/main" val="988638298"/>
                    </a:ext>
                  </a:extLst>
                </a:gridCol>
              </a:tblGrid>
              <a:tr h="3651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Tipo 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Rec. Disponibles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447065"/>
                  </a:ext>
                </a:extLst>
              </a:tr>
              <a:tr h="205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145.040,57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70.054,07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46.618,98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324612"/>
                  </a:ext>
                </a:extLst>
              </a:tr>
              <a:tr h="205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4.905.860,58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3.561.614,54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1.817.680,53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157818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5.050.901,15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3.631.668,61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1.864.299,51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39274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894200" y="580145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0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361332" y="100822"/>
            <a:ext cx="8168485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Ejecución Presupuestal de Inversión</a:t>
            </a:r>
          </a:p>
        </p:txBody>
      </p:sp>
      <p:sp>
        <p:nvSpPr>
          <p:cNvPr id="11" name="1 Rectángulo">
            <a:extLst>
              <a:ext uri="{FF2B5EF4-FFF2-40B4-BE49-F238E27FC236}">
                <a16:creationId xmlns:a16="http://schemas.microsoft.com/office/drawing/2014/main" id="{9DAE5C04-0886-4711-A93C-F396A922F3BC}"/>
              </a:ext>
            </a:extLst>
          </p:cNvPr>
          <p:cNvSpPr/>
          <p:nvPr/>
        </p:nvSpPr>
        <p:spPr>
          <a:xfrm>
            <a:off x="197045" y="757233"/>
            <a:ext cx="6169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Millones de Pesos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1" y="0"/>
            <a:ext cx="12192000" cy="542765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197045" y="-19587"/>
            <a:ext cx="11556893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8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Ejecución Presupuestal de Inversión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85C6EE-D6D7-4724-AAA1-32542810B2E5}"/>
              </a:ext>
            </a:extLst>
          </p:cNvPr>
          <p:cNvSpPr txBox="1"/>
          <p:nvPr/>
        </p:nvSpPr>
        <p:spPr>
          <a:xfrm>
            <a:off x="361332" y="5807059"/>
            <a:ext cx="10935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noviembre se reducen los recursos suspendidos por caída del ingreso en TMSA y los no utilizados en gestión de infraestructura.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1BEB0B5-E2D2-CC4A-9B9F-413D2C254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946729"/>
              </p:ext>
            </p:extLst>
          </p:nvPr>
        </p:nvGraphicFramePr>
        <p:xfrm>
          <a:off x="789922" y="1078151"/>
          <a:ext cx="10371137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Hoja de cálculo" r:id="rId3" imgW="9420167" imgH="4343634" progId="Excel.Sheet.12">
                  <p:embed/>
                </p:oleObj>
              </mc:Choice>
              <mc:Fallback>
                <p:oleObj name="Hoja de cálculo" r:id="rId3" imgW="9420167" imgH="4343634" progId="Excel.Shee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1BEB0B5-E2D2-CC4A-9B9F-413D2C254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922" y="1078151"/>
                        <a:ext cx="10371137" cy="478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972800" y="5979639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9" name="Rectángulo 8"/>
          <p:cNvSpPr/>
          <p:nvPr/>
        </p:nvSpPr>
        <p:spPr>
          <a:xfrm>
            <a:off x="368037" y="237610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es-CO" sz="4000" spc="-3" dirty="0">
                <a:solidFill>
                  <a:srgbClr val="31CE39"/>
                </a:solidFill>
                <a:latin typeface="Arial Black"/>
                <a:ea typeface="+mj-ea"/>
                <a:cs typeface="Arial Black"/>
              </a:rPr>
              <a:t>Empresa Metro de Bogotá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600394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spc="-3" dirty="0">
                <a:solidFill>
                  <a:srgbClr val="1C2046"/>
                </a:solidFill>
                <a:latin typeface="Arial Black"/>
                <a:cs typeface="Arial Black"/>
              </a:rPr>
              <a:t>Ejecución Presupuestal</a:t>
            </a:r>
          </a:p>
          <a:p>
            <a:pPr algn="ctr"/>
            <a:r>
              <a:rPr lang="es-CO" sz="3600" spc="-3" dirty="0">
                <a:solidFill>
                  <a:srgbClr val="1C2046"/>
                </a:solidFill>
                <a:latin typeface="Arial Black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32FFB4AD-E32B-4846-9D82-72717ED66588}"/>
              </a:ext>
            </a:extLst>
          </p:cNvPr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73D329F-6BDE-4F8D-8FDC-11FCEF396707}"/>
              </a:ext>
            </a:extLst>
          </p:cNvPr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EMB 2021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23 de Julio de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C093B7-C9F6-4468-92EC-706468619AF3}"/>
              </a:ext>
            </a:extLst>
          </p:cNvPr>
          <p:cNvSpPr txBox="1"/>
          <p:nvPr/>
        </p:nvSpPr>
        <p:spPr>
          <a:xfrm>
            <a:off x="117475" y="2781456"/>
            <a:ext cx="257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Consolidado Funcionamiento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Inversión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496515-4664-4910-9421-ACF51ED54820}"/>
              </a:ext>
            </a:extLst>
          </p:cNvPr>
          <p:cNvSpPr txBox="1"/>
          <p:nvPr/>
        </p:nvSpPr>
        <p:spPr>
          <a:xfrm>
            <a:off x="0" y="6317411"/>
            <a:ext cx="635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34413" y="986782"/>
          <a:ext cx="7923839" cy="518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EMB 2021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23 de julio de 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919149" y="6274372"/>
            <a:ext cx="2853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7475" y="2781456"/>
            <a:ext cx="211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Funcionamiento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Servicio de la Deuda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45616" y="1058329"/>
          <a:ext cx="9825663" cy="55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9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EMB 2021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23 de julio de 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919149" y="6274372"/>
            <a:ext cx="2853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0217" y="2967335"/>
            <a:ext cx="205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215" y="965263"/>
          <a:ext cx="9543089" cy="518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5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8037" y="1602382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es-CO" sz="4000" spc="-3" dirty="0" smtClean="0">
                <a:solidFill>
                  <a:srgbClr val="31CE39"/>
                </a:solidFill>
                <a:latin typeface="Arial Black"/>
                <a:ea typeface="+mj-ea"/>
                <a:cs typeface="Arial Black"/>
              </a:rPr>
              <a:t>SECTOR MOVILIDAD</a:t>
            </a:r>
            <a:endParaRPr lang="es-CO" sz="4000" spc="-3" dirty="0">
              <a:solidFill>
                <a:srgbClr val="31CE39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674239" y="2345807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spc="-3" dirty="0" smtClean="0">
                <a:solidFill>
                  <a:srgbClr val="1C2046"/>
                </a:solidFill>
                <a:latin typeface="Arial Black"/>
                <a:cs typeface="Arial Black"/>
              </a:rPr>
              <a:t>Ejecución Presupuestal</a:t>
            </a:r>
          </a:p>
          <a:p>
            <a:pPr algn="ctr"/>
            <a:r>
              <a:rPr lang="es-CO" sz="3600" spc="-3" dirty="0" smtClean="0">
                <a:solidFill>
                  <a:srgbClr val="1C2046"/>
                </a:solidFill>
                <a:latin typeface="Arial Black"/>
                <a:cs typeface="Arial Black"/>
              </a:rPr>
              <a:t>30 </a:t>
            </a:r>
            <a:r>
              <a:rPr lang="es-CO" sz="3600" spc="-3" dirty="0" smtClean="0">
                <a:solidFill>
                  <a:srgbClr val="1C2046"/>
                </a:solidFill>
                <a:latin typeface="Arial Black"/>
                <a:cs typeface="Arial Black"/>
              </a:rPr>
              <a:t>de julio de 2021</a:t>
            </a:r>
            <a:endParaRPr lang="es-CO" sz="3600" spc="-3" dirty="0">
              <a:solidFill>
                <a:srgbClr val="1C2046"/>
              </a:solidFill>
              <a:latin typeface="Arial Black"/>
              <a:cs typeface="Arial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5058696" y="4130168"/>
            <a:ext cx="2168013" cy="1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1188548" y="1736161"/>
            <a:ext cx="396000" cy="396000"/>
          </a:xfrm>
          <a:prstGeom prst="ellipse">
            <a:avLst/>
          </a:prstGeom>
          <a:solidFill>
            <a:srgbClr val="00B050">
              <a:alpha val="6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1176546" y="3477328"/>
            <a:ext cx="396000" cy="396000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1176546" y="2919518"/>
            <a:ext cx="396000" cy="396000"/>
          </a:xfrm>
          <a:prstGeom prst="ellipse">
            <a:avLst/>
          </a:prstGeom>
          <a:solidFill>
            <a:srgbClr val="00B050">
              <a:alpha val="6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1188548" y="2368194"/>
            <a:ext cx="396000" cy="39600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Por proyectos de inversión EMB - 23 de julio de 2021</a:t>
            </a: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28566" y="56170"/>
            <a:ext cx="1137841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Avance en la Ejecución Presupuestal (Compromisos)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6183124"/>
            <a:ext cx="635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Sólo inversión directa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52AA2D-EA22-4CE1-B701-E13BD73A6D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716" y="1211745"/>
          <a:ext cx="10628026" cy="4026733"/>
        </p:xfrm>
        <a:graphic>
          <a:graphicData uri="http://schemas.openxmlformats.org/drawingml/2006/table">
            <a:tbl>
              <a:tblPr/>
              <a:tblGrid>
                <a:gridCol w="759134">
                  <a:extLst>
                    <a:ext uri="{9D8B030D-6E8A-4147-A177-3AD203B41FA5}">
                      <a16:colId xmlns:a16="http://schemas.microsoft.com/office/drawing/2014/main" val="3421283636"/>
                    </a:ext>
                  </a:extLst>
                </a:gridCol>
                <a:gridCol w="1265082">
                  <a:extLst>
                    <a:ext uri="{9D8B030D-6E8A-4147-A177-3AD203B41FA5}">
                      <a16:colId xmlns:a16="http://schemas.microsoft.com/office/drawing/2014/main" val="870503086"/>
                    </a:ext>
                  </a:extLst>
                </a:gridCol>
                <a:gridCol w="4091887">
                  <a:extLst>
                    <a:ext uri="{9D8B030D-6E8A-4147-A177-3AD203B41FA5}">
                      <a16:colId xmlns:a16="http://schemas.microsoft.com/office/drawing/2014/main" val="2995080979"/>
                    </a:ext>
                  </a:extLst>
                </a:gridCol>
                <a:gridCol w="1538673">
                  <a:extLst>
                    <a:ext uri="{9D8B030D-6E8A-4147-A177-3AD203B41FA5}">
                      <a16:colId xmlns:a16="http://schemas.microsoft.com/office/drawing/2014/main" val="2245855042"/>
                    </a:ext>
                  </a:extLst>
                </a:gridCol>
                <a:gridCol w="1588447">
                  <a:extLst>
                    <a:ext uri="{9D8B030D-6E8A-4147-A177-3AD203B41FA5}">
                      <a16:colId xmlns:a16="http://schemas.microsoft.com/office/drawing/2014/main" val="3803694232"/>
                    </a:ext>
                  </a:extLst>
                </a:gridCol>
                <a:gridCol w="1384803">
                  <a:extLst>
                    <a:ext uri="{9D8B030D-6E8A-4147-A177-3AD203B41FA5}">
                      <a16:colId xmlns:a16="http://schemas.microsoft.com/office/drawing/2014/main" val="2550772301"/>
                    </a:ext>
                  </a:extLst>
                </a:gridCol>
              </a:tblGrid>
              <a:tr h="199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Inversiones EMB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Apropiación 2021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Compromisos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comprometer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23085"/>
                  </a:ext>
                </a:extLst>
              </a:tr>
              <a:tr h="297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7501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PLMB - VF </a:t>
                      </a:r>
                    </a:p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(2016 - 2020)</a:t>
                      </a:r>
                    </a:p>
                    <a:p>
                      <a:pPr algn="l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Concesión PLMB-T1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PMO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Encargo Fiduciario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030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$ 192.407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99,99%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$ 19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94796"/>
                  </a:ext>
                </a:extLst>
              </a:tr>
              <a:tr h="297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7519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PLMB - PDD 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(2020 - 2024)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Predial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Traslado de Redes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Interventoría PLMB -T1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030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$ 418.002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40,67%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$ 248.001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17606"/>
                  </a:ext>
                </a:extLst>
              </a:tr>
              <a:tr h="209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7520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 2 de la PLMB.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factibilidad y estructuración de la línea 2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030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$ 45.320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95,06%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$ 2.239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04697"/>
                  </a:ext>
                </a:extLst>
              </a:tr>
              <a:tr h="40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7518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institucional 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Gestión Documental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Institucional (ERP).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Licencias y seguridad de la información 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030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$ 819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60,34%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$ 325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378193"/>
                  </a:ext>
                </a:extLst>
              </a:tr>
              <a:tr h="49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7521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cultura metro para Bogotá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•Construcción de identidad y marca del metro de Bogotá.</a:t>
                      </a:r>
                    </a:p>
                    <a:p>
                      <a:pPr algn="l" rtl="0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•Participación ciudadana activa.</a:t>
                      </a:r>
                    </a:p>
                    <a:p>
                      <a:pPr algn="l" rtl="0" fontAlgn="ctr"/>
                      <a:r>
                        <a:rPr lang="es-MX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•Actividades entre las dependencias de la EMB</a:t>
                      </a:r>
                    </a:p>
                  </a:txBody>
                  <a:tcPr marL="95030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$ 216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$ 216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384844"/>
                  </a:ext>
                </a:extLst>
              </a:tr>
              <a:tr h="367939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- INVERSION DIRECTA EMB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$ 656.764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61,82%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$ 250.800*</a:t>
                      </a:r>
                    </a:p>
                  </a:txBody>
                  <a:tcPr marL="5279" marR="5279" marT="5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29077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AC6BA2C5-7B5F-425B-86DD-D4C6718E77D9}"/>
              </a:ext>
            </a:extLst>
          </p:cNvPr>
          <p:cNvSpPr/>
          <p:nvPr/>
        </p:nvSpPr>
        <p:spPr>
          <a:xfrm>
            <a:off x="11176546" y="4367722"/>
            <a:ext cx="396000" cy="39600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49E085-065B-4E5D-BEE9-25567F4CEF82}"/>
              </a:ext>
            </a:extLst>
          </p:cNvPr>
          <p:cNvSpPr txBox="1"/>
          <p:nvPr/>
        </p:nvSpPr>
        <p:spPr>
          <a:xfrm>
            <a:off x="656388" y="5397246"/>
            <a:ext cx="911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El 87% de los compromisos pendientes corresponden a la gestión predial ($ 216.944 millones)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06695" y="5901671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48" y="247618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Instituto de Desarrollo Urbano IDU</a:t>
            </a:r>
            <a:endParaRPr kumimoji="0" lang="es-CO" sz="4000" b="0" i="0" u="none" strike="noStrike" kern="1200" cap="none" spc="-3" normalizeH="0" baseline="0" noProof="0" dirty="0">
              <a:ln>
                <a:noFill/>
              </a:ln>
              <a:solidFill>
                <a:srgbClr val="31CE39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1681653" y="1093075"/>
          <a:ext cx="10436775" cy="484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17820"/>
            <a:ext cx="9789795" cy="80060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</a:t>
            </a: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IDU 2021</a:t>
            </a:r>
          </a:p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25-jul-2021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31CE39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027465" y="6118942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" y="2263886"/>
            <a:ext cx="2072638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18%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33721" y="3952981"/>
            <a:ext cx="74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14%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023611" y="4087657"/>
            <a:ext cx="74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27%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0134673" y="4044748"/>
            <a:ext cx="74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31%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17475" y="589641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037774" y="0"/>
            <a:ext cx="1154226" cy="418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7475" y="24232"/>
            <a:ext cx="9789795" cy="78778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Reducción Presupuestal en Trámite </a:t>
            </a: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– Presupuesto de Inversión</a:t>
            </a:r>
            <a:endParaRPr kumimoji="0" lang="es-CO" sz="2000" b="0" i="0" u="none" strike="noStrike" kern="1200" cap="none" spc="5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82EEAAA-2662-46A1-AE09-421081DC8C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757" y="942214"/>
          <a:ext cx="11373546" cy="4853974"/>
        </p:xfrm>
        <a:graphic>
          <a:graphicData uri="http://schemas.openxmlformats.org/drawingml/2006/table">
            <a:tbl>
              <a:tblPr/>
              <a:tblGrid>
                <a:gridCol w="1602208">
                  <a:extLst>
                    <a:ext uri="{9D8B030D-6E8A-4147-A177-3AD203B41FA5}">
                      <a16:colId xmlns:a16="http://schemas.microsoft.com/office/drawing/2014/main" val="1105919183"/>
                    </a:ext>
                  </a:extLst>
                </a:gridCol>
                <a:gridCol w="6639256">
                  <a:extLst>
                    <a:ext uri="{9D8B030D-6E8A-4147-A177-3AD203B41FA5}">
                      <a16:colId xmlns:a16="http://schemas.microsoft.com/office/drawing/2014/main" val="1516316086"/>
                    </a:ext>
                  </a:extLst>
                </a:gridCol>
                <a:gridCol w="2205766">
                  <a:extLst>
                    <a:ext uri="{9D8B030D-6E8A-4147-A177-3AD203B41FA5}">
                      <a16:colId xmlns:a16="http://schemas.microsoft.com/office/drawing/2014/main" val="3279499633"/>
                    </a:ext>
                  </a:extLst>
                </a:gridCol>
                <a:gridCol w="926316">
                  <a:extLst>
                    <a:ext uri="{9D8B030D-6E8A-4147-A177-3AD203B41FA5}">
                      <a16:colId xmlns:a16="http://schemas.microsoft.com/office/drawing/2014/main" val="1697439806"/>
                    </a:ext>
                  </a:extLst>
                </a:gridCol>
              </a:tblGrid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</a:rPr>
                        <a:t>ÍTEM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</a:rPr>
                        <a:t>VALOR A REDUCIR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50325"/>
                  </a:ext>
                </a:extLst>
              </a:tr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419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$1.873.513.474.000</a:t>
                      </a:r>
                      <a:endParaRPr lang="es-419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36770"/>
                  </a:ext>
                </a:extLst>
              </a:tr>
              <a:tr h="70292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INFRAES PARA ESPACIO PÚBLICO Y ÁREAS VERDES DE LA CIUDAD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$30.061.769.531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82851"/>
                  </a:ext>
                </a:extLst>
              </a:tr>
              <a:tr h="71470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(-)CONSTRUCCIÓN DE VÍAS Y CICLOINFRAESTRUCTURA PARA LA MOVILIDAD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$26.884.304.480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26553"/>
                  </a:ext>
                </a:extLst>
              </a:tr>
              <a:tr h="70419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CONSERVACIÓN DE VÍAS Y CICLOINFRAESTRUCTURA PARA LA MOVILIDAD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$9.326.162.500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18539"/>
                  </a:ext>
                </a:extLst>
              </a:tr>
              <a:tr h="840828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INFRAESTRUCTURA PARA EL SISTEMA INTEGRADO DE TRANSPORTE PÚBLICO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$9.750.000.000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78216"/>
                  </a:ext>
                </a:extLst>
              </a:tr>
              <a:tr h="809296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7786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INTEGRACIÓN FUNCIONAL DEL</a:t>
                      </a:r>
                    </a:p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REGIOTRAM A LA ESTRUCTURA</a:t>
                      </a:r>
                    </a:p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URBANA DE LA CIUDAD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$156.200.000.000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8,33%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44816"/>
                  </a:ext>
                </a:extLst>
              </a:tr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Reducción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$232.222.236.511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19916"/>
                  </a:ext>
                </a:extLst>
              </a:tr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APROPIACIÓN FINAL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$1.641.291.247.489</a:t>
                      </a:r>
                      <a:endParaRPr lang="es-419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419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7215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21590" y="6179764"/>
            <a:ext cx="740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Reducción presupuestal de cupo de endeudamiento para el rescate social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5974374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 smtClean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Sin Reducción (a 25 de julio)</a:t>
            </a:r>
            <a:endParaRPr lang="es-CO" sz="2400" dirty="0">
              <a:solidFill>
                <a:srgbClr val="31CE39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228566" y="56170"/>
            <a:ext cx="978979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419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POR PROYECTOS DE INVERSIÓN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" y="6300354"/>
            <a:ext cx="258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A6E6DEF-6319-4B35-BBE4-27F5B3D3AD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8713" y="1524393"/>
          <a:ext cx="10814573" cy="3687320"/>
        </p:xfrm>
        <a:graphic>
          <a:graphicData uri="http://schemas.openxmlformats.org/drawingml/2006/table">
            <a:tbl>
              <a:tblPr/>
              <a:tblGrid>
                <a:gridCol w="1708199">
                  <a:extLst>
                    <a:ext uri="{9D8B030D-6E8A-4147-A177-3AD203B41FA5}">
                      <a16:colId xmlns:a16="http://schemas.microsoft.com/office/drawing/2014/main" val="3583855782"/>
                    </a:ext>
                  </a:extLst>
                </a:gridCol>
                <a:gridCol w="3957598">
                  <a:extLst>
                    <a:ext uri="{9D8B030D-6E8A-4147-A177-3AD203B41FA5}">
                      <a16:colId xmlns:a16="http://schemas.microsoft.com/office/drawing/2014/main" val="4061761767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865074716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2508869076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907298785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val="4254793647"/>
                    </a:ext>
                  </a:extLst>
                </a:gridCol>
                <a:gridCol w="858130">
                  <a:extLst>
                    <a:ext uri="{9D8B030D-6E8A-4147-A177-3AD203B41FA5}">
                      <a16:colId xmlns:a16="http://schemas.microsoft.com/office/drawing/2014/main" val="1386919928"/>
                    </a:ext>
                  </a:extLst>
                </a:gridCol>
              </a:tblGrid>
              <a:tr h="15803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VIGENCIA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EJE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80470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Y EFECTIVIDAD INSTITUCIONAL DE LA GESTIÓN PÚBLICA DEL IDU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144.941 </a:t>
                      </a:r>
                    </a:p>
                    <a:p>
                      <a:pPr lvl="1" algn="ctr" fontAlgn="ctr"/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112.771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34.826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3753"/>
                  </a:ext>
                </a:extLst>
              </a:tr>
              <a:tr h="30101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 PARA ESPACIO PÚBLICO Y ÁREAS VERDES DE LA CIUDAD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274.904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26.691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65358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741.699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91.340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13.407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55468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CONSERVACIÓN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335.816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20.195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04604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PARA EL SISTEMA INTEGRADO DE TRANSPORTE PÚBLICO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192.654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7.146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1.163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73372"/>
                  </a:ext>
                </a:extLst>
              </a:tr>
              <a:tr h="15201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INSERCIÓN URBANA AL REGIOTRAM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     </a:t>
                      </a: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183.500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855241"/>
                  </a:ext>
                </a:extLst>
              </a:tr>
              <a:tr h="15803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1,873,513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258.143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52.105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94737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06695" y="6023122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19330" y="44090"/>
            <a:ext cx="9789795" cy="74520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419" sz="24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POR PROYECTOS DE </a:t>
            </a:r>
            <a:r>
              <a:rPr kumimoji="0" lang="es-419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INVERSIÓN</a:t>
            </a:r>
          </a:p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Con reducción (a 25 de julio)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31CE39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" y="6300354"/>
            <a:ext cx="258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9C9D78D-EB75-4FC0-AFA7-FB4B70C24E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7397" y="1527006"/>
          <a:ext cx="11109595" cy="3818018"/>
        </p:xfrm>
        <a:graphic>
          <a:graphicData uri="http://schemas.openxmlformats.org/drawingml/2006/table">
            <a:tbl>
              <a:tblPr/>
              <a:tblGrid>
                <a:gridCol w="1934848">
                  <a:extLst>
                    <a:ext uri="{9D8B030D-6E8A-4147-A177-3AD203B41FA5}">
                      <a16:colId xmlns:a16="http://schemas.microsoft.com/office/drawing/2014/main" val="3157445402"/>
                    </a:ext>
                  </a:extLst>
                </a:gridCol>
                <a:gridCol w="3875610">
                  <a:extLst>
                    <a:ext uri="{9D8B030D-6E8A-4147-A177-3AD203B41FA5}">
                      <a16:colId xmlns:a16="http://schemas.microsoft.com/office/drawing/2014/main" val="820580914"/>
                    </a:ext>
                  </a:extLst>
                </a:gridCol>
                <a:gridCol w="1239564">
                  <a:extLst>
                    <a:ext uri="{9D8B030D-6E8A-4147-A177-3AD203B41FA5}">
                      <a16:colId xmlns:a16="http://schemas.microsoft.com/office/drawing/2014/main" val="1437202211"/>
                    </a:ext>
                  </a:extLst>
                </a:gridCol>
                <a:gridCol w="1332532">
                  <a:extLst>
                    <a:ext uri="{9D8B030D-6E8A-4147-A177-3AD203B41FA5}">
                      <a16:colId xmlns:a16="http://schemas.microsoft.com/office/drawing/2014/main" val="3695911359"/>
                    </a:ext>
                  </a:extLst>
                </a:gridCol>
                <a:gridCol w="1022640">
                  <a:extLst>
                    <a:ext uri="{9D8B030D-6E8A-4147-A177-3AD203B41FA5}">
                      <a16:colId xmlns:a16="http://schemas.microsoft.com/office/drawing/2014/main" val="3421626185"/>
                    </a:ext>
                  </a:extLst>
                </a:gridCol>
                <a:gridCol w="945168">
                  <a:extLst>
                    <a:ext uri="{9D8B030D-6E8A-4147-A177-3AD203B41FA5}">
                      <a16:colId xmlns:a16="http://schemas.microsoft.com/office/drawing/2014/main" val="2945948127"/>
                    </a:ext>
                  </a:extLst>
                </a:gridCol>
                <a:gridCol w="759233">
                  <a:extLst>
                    <a:ext uri="{9D8B030D-6E8A-4147-A177-3AD203B41FA5}">
                      <a16:colId xmlns:a16="http://schemas.microsoft.com/office/drawing/2014/main" val="4185897785"/>
                    </a:ext>
                  </a:extLst>
                </a:gridCol>
              </a:tblGrid>
              <a:tr h="217826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VIGENCIA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EJE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97734"/>
                  </a:ext>
                </a:extLst>
              </a:tr>
              <a:tr h="63863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Y EFECTIVIDAD INSTITUCIONAL DE LA GESTIÓN PÚBLICA DEL IDU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144.941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112.771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34.826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009"/>
                  </a:ext>
                </a:extLst>
              </a:tr>
              <a:tr h="428232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 PARA ESPACIO PÚBLICO Y ÁREAS VERDES DE LA CIUDAD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244.842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26.691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16867"/>
                  </a:ext>
                </a:extLst>
              </a:tr>
              <a:tr h="63863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714.815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91.340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13.407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34912"/>
                  </a:ext>
                </a:extLst>
              </a:tr>
              <a:tr h="63863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CONSERVACIÓN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326.490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20.195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01672"/>
                  </a:ext>
                </a:extLst>
              </a:tr>
              <a:tr h="66387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PARA EL SISTEMA INTEGRADO DE TRANSPORTE PÚBLICO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182.904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7.146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1.163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03248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INSERCIÓN URBANA AL REGIOTRAM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27.300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31211"/>
                  </a:ext>
                </a:extLst>
              </a:tr>
              <a:tr h="217826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1.641.292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258.143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52.105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s-419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4097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07329" y="5939328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/>
          </p:nvPr>
        </p:nvGraphicFramePr>
        <p:xfrm>
          <a:off x="1734206" y="1245998"/>
          <a:ext cx="10226565" cy="487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057577" y="6292735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2102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116424"/>
            <a:ext cx="10552439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</a:t>
            </a: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IDU </a:t>
            </a: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2021 – Con </a:t>
            </a: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reducción</a:t>
            </a:r>
            <a:endParaRPr kumimoji="0" lang="es-CO" sz="2800" b="0" i="0" u="none" strike="noStrike" kern="1200" cap="none" spc="5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90217" y="2402627"/>
            <a:ext cx="2072638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20%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7083973" y="3962667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27%</a:t>
            </a: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2" name="CuadroTexto 3">
            <a:extLst>
              <a:ext uri="{FF2B5EF4-FFF2-40B4-BE49-F238E27FC236}">
                <a16:creationId xmlns:a16="http://schemas.microsoft.com/office/drawing/2014/main" id="{76DA1AA0-1FD3-4E30-BF70-9F7DC993F778}"/>
              </a:ext>
            </a:extLst>
          </p:cNvPr>
          <p:cNvSpPr txBox="1"/>
          <p:nvPr/>
        </p:nvSpPr>
        <p:spPr>
          <a:xfrm>
            <a:off x="10259714" y="4098582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31%</a:t>
            </a: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5B28E3B5-5A79-407A-B562-F1228FFC0978}"/>
              </a:ext>
            </a:extLst>
          </p:cNvPr>
          <p:cNvSpPr txBox="1"/>
          <p:nvPr/>
        </p:nvSpPr>
        <p:spPr>
          <a:xfrm>
            <a:off x="4218944" y="3733056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16%</a:t>
            </a: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7475" y="523743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Con reducción (a 25 de 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julio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90217" y="5835632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2785" y="2538142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Terminal de Transportes de Bogotá</a:t>
            </a:r>
            <a:endParaRPr kumimoji="0" lang="es-CO" sz="4000" b="0" i="0" u="none" strike="noStrike" kern="1200" cap="none" spc="-3" normalizeH="0" baseline="0" noProof="0" dirty="0">
              <a:ln>
                <a:noFill/>
              </a:ln>
              <a:solidFill>
                <a:srgbClr val="31CE39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  <a:endParaRPr kumimoji="0" lang="es-CO" sz="3600" b="0" i="0" u="none" strike="noStrike" kern="1200" cap="none" spc="-3" normalizeH="0" baseline="0" noProof="0" dirty="0">
              <a:ln>
                <a:noFill/>
              </a:ln>
              <a:solidFill>
                <a:srgbClr val="1C2046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C7FAB49-07D7-4E4E-8A73-2ECB8B44337B}"/>
              </a:ext>
            </a:extLst>
          </p:cNvPr>
          <p:cNvSpPr txBox="1"/>
          <p:nvPr/>
        </p:nvSpPr>
        <p:spPr>
          <a:xfrm>
            <a:off x="3775707" y="733909"/>
            <a:ext cx="479490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CO" sz="1867" kern="0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Corte: Julio 23 de 2021 (Millones de pesos)</a:t>
            </a:r>
            <a:endParaRPr lang="es-CO" sz="1867" kern="0" dirty="0">
              <a:solidFill>
                <a:srgbClr val="000000"/>
              </a:solidFill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C0460387-2DB5-4306-9AEB-4FDFC907C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205" y="163039"/>
            <a:ext cx="10272000" cy="540800"/>
          </a:xfrm>
        </p:spPr>
        <p:txBody>
          <a:bodyPr/>
          <a:lstStyle/>
          <a:p>
            <a:r>
              <a:rPr lang="es-CO" dirty="0"/>
              <a:t>Ejecución presupuestal de ingresos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B793BE-6383-492C-9542-A3E56356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677" y="215647"/>
            <a:ext cx="1329600" cy="343263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386981" y="1144279"/>
          <a:ext cx="9518709" cy="5348240"/>
        </p:xfrm>
        <a:graphic>
          <a:graphicData uri="http://schemas.openxmlformats.org/drawingml/2006/table">
            <a:tbl>
              <a:tblPr/>
              <a:tblGrid>
                <a:gridCol w="4757423">
                  <a:extLst>
                    <a:ext uri="{9D8B030D-6E8A-4147-A177-3AD203B41FA5}">
                      <a16:colId xmlns:a16="http://schemas.microsoft.com/office/drawing/2014/main" val="2344254683"/>
                    </a:ext>
                  </a:extLst>
                </a:gridCol>
                <a:gridCol w="1946220">
                  <a:extLst>
                    <a:ext uri="{9D8B030D-6E8A-4147-A177-3AD203B41FA5}">
                      <a16:colId xmlns:a16="http://schemas.microsoft.com/office/drawing/2014/main" val="1089899096"/>
                    </a:ext>
                  </a:extLst>
                </a:gridCol>
                <a:gridCol w="1436495">
                  <a:extLst>
                    <a:ext uri="{9D8B030D-6E8A-4147-A177-3AD203B41FA5}">
                      <a16:colId xmlns:a16="http://schemas.microsoft.com/office/drawing/2014/main" val="1056212592"/>
                    </a:ext>
                  </a:extLst>
                </a:gridCol>
                <a:gridCol w="1378571">
                  <a:extLst>
                    <a:ext uri="{9D8B030D-6E8A-4147-A177-3AD203B41FA5}">
                      <a16:colId xmlns:a16="http://schemas.microsoft.com/office/drawing/2014/main" val="1399540949"/>
                    </a:ext>
                  </a:extLst>
                </a:gridCol>
              </a:tblGrid>
              <a:tr h="3342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62069"/>
                  </a:ext>
                </a:extLst>
              </a:tr>
              <a:tr h="3342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Acumulada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768322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113870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 de uso de la terminal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$ 20,957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$ 11,789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654087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$ 7,240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$ 2,648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122713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parqueadero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$ 4,871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$ 4,828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17593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costos y gastos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$ 624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321442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baños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$ 976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$ 333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957253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Rendimientos financieros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$ 300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$ 354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341360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módulo de excretas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$ 243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$ 72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672378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Guarda equipaje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711399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Extraordinarios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$ 290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5395%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188349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 proyectado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$ 14,127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$ 15,673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176782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de capital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$ 13,096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928016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9028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$ 62,446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$ 35,987 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1127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1091706" y="5770468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7D15D47F-3EC2-4960-9013-EB6B29CEC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205" y="163039"/>
            <a:ext cx="10272000" cy="540800"/>
          </a:xfrm>
        </p:spPr>
        <p:txBody>
          <a:bodyPr/>
          <a:lstStyle/>
          <a:p>
            <a:r>
              <a:rPr lang="es-CO" dirty="0"/>
              <a:t>Ejecución presupuestal de gastos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A482A4-B817-4CEB-BE04-FEF8F00D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677" y="215647"/>
            <a:ext cx="1329600" cy="3432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34D4BB-3862-4587-860D-F25237CB7118}"/>
              </a:ext>
            </a:extLst>
          </p:cNvPr>
          <p:cNvSpPr txBox="1"/>
          <p:nvPr/>
        </p:nvSpPr>
        <p:spPr>
          <a:xfrm>
            <a:off x="3761945" y="703839"/>
            <a:ext cx="479490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CO" sz="1867" kern="0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Corte: Julio 23 de 2021 (Millones de pesos)</a:t>
            </a:r>
            <a:endParaRPr lang="es-CO" sz="1867" kern="0" dirty="0">
              <a:solidFill>
                <a:srgbClr val="000000"/>
              </a:solidFill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543575" y="1114208"/>
          <a:ext cx="9549630" cy="5341488"/>
        </p:xfrm>
        <a:graphic>
          <a:graphicData uri="http://schemas.openxmlformats.org/drawingml/2006/table">
            <a:tbl>
              <a:tblPr/>
              <a:tblGrid>
                <a:gridCol w="4871504">
                  <a:extLst>
                    <a:ext uri="{9D8B030D-6E8A-4147-A177-3AD203B41FA5}">
                      <a16:colId xmlns:a16="http://schemas.microsoft.com/office/drawing/2014/main" val="3053286021"/>
                    </a:ext>
                  </a:extLst>
                </a:gridCol>
                <a:gridCol w="1678696">
                  <a:extLst>
                    <a:ext uri="{9D8B030D-6E8A-4147-A177-3AD203B41FA5}">
                      <a16:colId xmlns:a16="http://schemas.microsoft.com/office/drawing/2014/main" val="1383180084"/>
                    </a:ext>
                  </a:extLst>
                </a:gridCol>
                <a:gridCol w="1530573">
                  <a:extLst>
                    <a:ext uri="{9D8B030D-6E8A-4147-A177-3AD203B41FA5}">
                      <a16:colId xmlns:a16="http://schemas.microsoft.com/office/drawing/2014/main" val="3697305624"/>
                    </a:ext>
                  </a:extLst>
                </a:gridCol>
                <a:gridCol w="1468857">
                  <a:extLst>
                    <a:ext uri="{9D8B030D-6E8A-4147-A177-3AD203B41FA5}">
                      <a16:colId xmlns:a16="http://schemas.microsoft.com/office/drawing/2014/main" val="1947884663"/>
                    </a:ext>
                  </a:extLst>
                </a:gridCol>
              </a:tblGrid>
              <a:tr h="3338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16089"/>
                  </a:ext>
                </a:extLst>
              </a:tr>
              <a:tr h="3338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Acumulada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39734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23" marR="8723" marT="87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041403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 </a:t>
                      </a:r>
                      <a:r>
                        <a:rPr lang="es-CO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$ 18,675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$ 9,733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24458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Serv. Pers. Asoc. A la nómina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$ 11,542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$ 5,416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653837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Contrib. Inherentes a nómina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$ 3,127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$ 1,162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75128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Indemnizaciones laborales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$ 650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$ 435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923381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 indirectos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$ 3,356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$ 2,720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14944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generales </a:t>
                      </a:r>
                      <a:r>
                        <a:rPr lang="es-CO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$ 29,945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$ 18,904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83185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 de bienes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$ 2,535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$ 1,042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21538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 de servicios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$ 23,431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$ 15,197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848875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$ 3,979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$ 2,665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658946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 funcionamiento </a:t>
                      </a:r>
                      <a:r>
                        <a:rPr lang="es-CO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(1+2)</a:t>
                      </a:r>
                      <a:endParaRPr lang="es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$ 48,619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$ 28,637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104657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 </a:t>
                      </a:r>
                      <a:r>
                        <a:rPr lang="es-CO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$ 2,103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$ 2,098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216494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Reservas </a:t>
                      </a:r>
                      <a:r>
                        <a:rPr lang="es-CO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$ 11,724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$ 9,610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643850"/>
                  </a:ext>
                </a:extLst>
              </a:tr>
              <a:tr h="3338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 </a:t>
                      </a:r>
                      <a:r>
                        <a:rPr lang="es-CO" sz="2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(1+2+3+4)</a:t>
                      </a:r>
                      <a:endParaRPr lang="es-C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$ 62,446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$ 40,346 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8723" marR="8723" marT="8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7563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1091706" y="5870477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9" name="Rectángulo 8"/>
          <p:cNvSpPr/>
          <p:nvPr/>
        </p:nvSpPr>
        <p:spPr>
          <a:xfrm>
            <a:off x="368037" y="237610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es-CO" sz="4000" spc="-3" dirty="0" smtClean="0">
                <a:solidFill>
                  <a:srgbClr val="31CE39"/>
                </a:solidFill>
                <a:latin typeface="Arial Black"/>
                <a:ea typeface="+mj-ea"/>
                <a:cs typeface="Arial Black"/>
              </a:rPr>
              <a:t>Secretaría Distrital de Movilidad</a:t>
            </a:r>
            <a:endParaRPr lang="es-CO" sz="4000" spc="-3" dirty="0">
              <a:solidFill>
                <a:srgbClr val="31CE39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600394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spc="-3" dirty="0" smtClean="0">
                <a:solidFill>
                  <a:srgbClr val="1C2046"/>
                </a:solidFill>
                <a:latin typeface="Arial Black"/>
                <a:cs typeface="Arial Black"/>
              </a:rPr>
              <a:t>Ejecución Presupuestal</a:t>
            </a:r>
          </a:p>
          <a:p>
            <a:pPr algn="ctr"/>
            <a:r>
              <a:rPr lang="es-CO" sz="3600" spc="-3" dirty="0" smtClean="0">
                <a:solidFill>
                  <a:srgbClr val="1C2046"/>
                </a:solidFill>
                <a:latin typeface="Arial Black"/>
                <a:cs typeface="Arial Black"/>
              </a:rPr>
              <a:t>2021</a:t>
            </a:r>
            <a:endParaRPr lang="es-CO" sz="3600" spc="-3" dirty="0">
              <a:solidFill>
                <a:srgbClr val="1C2046"/>
              </a:solidFill>
              <a:latin typeface="Arial Black"/>
              <a:cs typeface="Arial Black"/>
            </a:endParaRP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703354" y="2141855"/>
            <a:ext cx="10740980" cy="27365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8891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DE METAS DEL </a:t>
            </a:r>
          </a:p>
          <a:p>
            <a:r>
              <a:rPr lang="es-ES" sz="3600" b="1" dirty="0" smtClean="0">
                <a:solidFill>
                  <a:srgbClr val="8891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DISTRITAL DE DESARROLLO</a:t>
            </a:r>
          </a:p>
          <a:p>
            <a:endParaRPr lang="es-ES" sz="2400" b="1" dirty="0" smtClean="0">
              <a:solidFill>
                <a:srgbClr val="8891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400" b="1" dirty="0" smtClean="0">
                <a:solidFill>
                  <a:srgbClr val="8891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b="1" dirty="0" smtClean="0">
                <a:solidFill>
                  <a:srgbClr val="8891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NUEVO CONTRATO SOCIAL Y AMBIENTAL PARA LA BOGOTA DEL SIGLO XXI</a:t>
            </a:r>
          </a:p>
          <a:p>
            <a:r>
              <a:rPr lang="es-ES" sz="2800" b="1" dirty="0" smtClean="0">
                <a:solidFill>
                  <a:srgbClr val="8891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2020-2024</a:t>
            </a:r>
            <a:endParaRPr lang="es-CO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5213981" y="5091374"/>
            <a:ext cx="1835748" cy="12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72151"/>
              </p:ext>
            </p:extLst>
          </p:nvPr>
        </p:nvGraphicFramePr>
        <p:xfrm>
          <a:off x="865715" y="1546301"/>
          <a:ext cx="10763907" cy="3807232"/>
        </p:xfrm>
        <a:graphic>
          <a:graphicData uri="http://schemas.openxmlformats.org/drawingml/2006/table">
            <a:tbl>
              <a:tblPr/>
              <a:tblGrid>
                <a:gridCol w="319113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531849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362123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59098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19707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14412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1_Diseñar e implementar 4 fuentes de fondeo para el SITP y el Sector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Movilidad (SDM)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1_Número de fuentes de fondeo implementadas para el sector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Movilidad*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s-E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18671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6_Reducir el gasto en transporte público de los hogares de mayor vulnerabilidad económica, con enfoque poblacional, diferencial y de género, para que represente el 15% de sus 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ingresos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(SDM)</a:t>
                      </a:r>
                      <a:endParaRPr lang="es-E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6_Porcentaje de gasto en transporte público de hogares estrato 1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81867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651_Porcentaje de gasto en transporte público de hogares estrato 2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669862"/>
                  </a:ext>
                </a:extLst>
              </a:tr>
            </a:tbl>
          </a:graphicData>
        </a:graphic>
      </p:graphicFrame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865716" y="393035"/>
            <a:ext cx="76343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04587"/>
              </p:ext>
            </p:extLst>
          </p:nvPr>
        </p:nvGraphicFramePr>
        <p:xfrm>
          <a:off x="553793" y="1429699"/>
          <a:ext cx="10960428" cy="4061600"/>
        </p:xfrm>
        <a:graphic>
          <a:graphicData uri="http://schemas.openxmlformats.org/drawingml/2006/table">
            <a:tbl>
              <a:tblPr/>
              <a:tblGrid>
                <a:gridCol w="3370397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174585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58392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9300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67754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628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8381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264_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en un 50% los viajes en bicicleta a través de la implementación de la política pública de la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bicicleta (SDM)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281_Número de viajes en bicicleta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1.320.551 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s-C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51,12%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353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265_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Generar las condiciones para aumentar a 6.500 los vehículos de cero y bajas emisiones en el parque automotor de Bogotá, incluyendo la implementación de 20 puntos públicos de carga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rápida (SDM)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282_Número de vehículos de cero y bajas emisiones en el parque automotor de Bogotá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4.388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2.084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47,49%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75259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642_Número de puntos públicos de carga rápida implementados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8353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266_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Gestionar la implementación de un sistema de bicicletas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públicas (SDM)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283_Porcentaje de avance en la implementación de un sistema de bicicletas públicas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2845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53793" y="5491299"/>
            <a:ext cx="7178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Nota. Meta 265 Magnitud programada: 4.388 + 2.112 LB = 6.500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260912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16384"/>
              </p:ext>
            </p:extLst>
          </p:nvPr>
        </p:nvGraphicFramePr>
        <p:xfrm>
          <a:off x="553793" y="1289267"/>
          <a:ext cx="10924333" cy="4810805"/>
        </p:xfrm>
        <a:graphic>
          <a:graphicData uri="http://schemas.openxmlformats.org/drawingml/2006/table">
            <a:tbl>
              <a:tblPr/>
              <a:tblGrid>
                <a:gridCol w="3676712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846716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53260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5383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6226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655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17487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267_Impulsar un esquema de transporte alternativo y ambientalmente sostenible mediante el fomento de la micromovilidad a través del uso de patinetas y bicicletas eléctricas como un medio de transporte que usa adecuadamente el espacio público y facilita la interconexión con el sistema masivo de servicio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público (SDM)</a:t>
                      </a:r>
                    </a:p>
                    <a:p>
                      <a:pPr algn="l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284_Porcentaje de implementación de la estrategia de fomento de la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micromovilidad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21,2%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21,2%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3873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271_Reducir en el 10% como promedio ponderado ciudad, la concentración de material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particulado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PM10 y PM2.5, mediante la implementación del Plan de Gestión Integral de Calidad de Aire (aporte de movilidad a meta del sector ambiente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Fuente:</a:t>
                      </a:r>
                      <a:r>
                        <a:rPr lang="es-E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Sec.Ambiente</a:t>
                      </a:r>
                      <a:r>
                        <a:rPr lang="es-E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288_ Concentración promedio ponderado de ciudad de material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particulado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PM 10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33,9%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34,4%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88,64%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755605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663_Concentración promedio ponderado de ciudad de material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particulado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PM 2,5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32027"/>
              </p:ext>
            </p:extLst>
          </p:nvPr>
        </p:nvGraphicFramePr>
        <p:xfrm>
          <a:off x="553793" y="1429699"/>
          <a:ext cx="10900269" cy="4195529"/>
        </p:xfrm>
        <a:graphic>
          <a:graphicData uri="http://schemas.openxmlformats.org/drawingml/2006/table">
            <a:tbl>
              <a:tblPr/>
              <a:tblGrid>
                <a:gridCol w="3668613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317383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277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58600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695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843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373_Reducir en 20% el número de víctimas fatales por siniestros viales para cada uno de los actores de la vía 2. Reducir en 20% el número de jóvenes (entre 14 y 28 años) fallecidos por siniestros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viales </a:t>
                      </a:r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(dato 2020)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  <a:endParaRPr lang="es-E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400_Número de personas fallecidas por siniestros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viales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404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108,89%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76014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643_Número de jóvenes fallecidos por siniestros viales en jóvenes entre 14 y 28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años</a:t>
                      </a:r>
                    </a:p>
                    <a:p>
                      <a:pPr algn="just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97,33%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76014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379_Consolidar y reforzar el programa de movilidad Niños y Niñas Primero con el fin de aumentar el número de beneficiados y facilitar el acceso a la educación de niñas, niños y 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adolescentes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</a:p>
                    <a:p>
                      <a:pPr marL="0" algn="just" defTabSz="914400" rtl="0" eaLnBrk="1" fontAlgn="ctr" latinLnBrk="0" hangingPunct="1"/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406_Número de Niños y niñas beneficiados con el programa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364.000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15.809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4,34%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76947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360609" y="236996"/>
            <a:ext cx="8139447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46101"/>
              </p:ext>
            </p:extLst>
          </p:nvPr>
        </p:nvGraphicFramePr>
        <p:xfrm>
          <a:off x="360609" y="1163505"/>
          <a:ext cx="10831132" cy="3657895"/>
        </p:xfrm>
        <a:graphic>
          <a:graphicData uri="http://schemas.openxmlformats.org/drawingml/2006/table">
            <a:tbl>
              <a:tblPr/>
              <a:tblGrid>
                <a:gridCol w="2884036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787221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388_Implementar 5.000 cupos de </a:t>
                      </a:r>
                      <a:r>
                        <a:rPr lang="es-ES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cicloparqueaderos</a:t>
                      </a: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(SDM-IDU)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680_Número de cupos de </a:t>
                      </a:r>
                      <a:r>
                        <a:rPr lang="es-ES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cicloparquederos</a:t>
                      </a: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gestionados en infraestructura pública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1.591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31,82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389_Implementar y operar el Centro de Orientación a Victimas por Siniestros </a:t>
                      </a: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Viales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  <a:endParaRPr lang="es-CO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416_Número de Centros de Orientación a Victimas por Siniestros Viales implementados y operando</a:t>
                      </a:r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97696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390_Mantener el tiempo promedio de viaje en los 14 corredores principales de la ciudad para todos los usuarios de la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vía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</a:p>
                    <a:p>
                      <a:pPr algn="l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417_Tiempo promedio de viaje en los 14 corredores principales de la ciudad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43,75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83158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60609" y="5044837"/>
            <a:ext cx="1022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388. A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hoy se cuenta con total de 36.298 que incluye sellos, cupos inventariados en parques, plazas y plazoletas, en equipamientos, reportados por entidades en el ranking y nuevos en infraestructura pública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02277" y="393035"/>
            <a:ext cx="7997779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52359"/>
              </p:ext>
            </p:extLst>
          </p:nvPr>
        </p:nvGraphicFramePr>
        <p:xfrm>
          <a:off x="502277" y="1429699"/>
          <a:ext cx="10689464" cy="4505880"/>
        </p:xfrm>
        <a:graphic>
          <a:graphicData uri="http://schemas.openxmlformats.org/drawingml/2006/table">
            <a:tbl>
              <a:tblPr/>
              <a:tblGrid>
                <a:gridCol w="4101807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695074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200899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7297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124043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383_Definir e implementar dos estrategias de cultura ciudadana para el sistema de movilidad, con enfoque diferencial, de género y territorial, donde una de ellas incluya la prevención, atención y sanción de la violencia contra la mujer en el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transporte 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(Sectorial)</a:t>
                      </a:r>
                      <a:endParaRPr lang="es-ES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410_Número de estrategias de cultura ciudadana implementadas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0,15%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126149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384_Definir e implementar un instrumento para la medición y seguimiento de la experiencia del usuario y del prestador del servicio en el transporte público </a:t>
                      </a: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  <a:endParaRPr lang="es-ES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just" defTabSz="914400" rtl="0" eaLnBrk="1" fontAlgn="ctr" latinLnBrk="0" hangingPunct="1"/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411_Número de Instrumentos implementados para la medición y seguimiento de la experiencia del usuario y del prestador del servicio de taxis</a:t>
                      </a:r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5,25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80040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385_ Diseñar, gestionar e implementar una estrategia para aumentar la ocupación promedio del vehículo privado en la </a:t>
                      </a: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ciudad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  <a:endParaRPr lang="es-ES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just" defTabSz="914400" rtl="0" eaLnBrk="1" fontAlgn="ctr" latinLnBrk="0" hangingPunct="1"/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412_Número de estrategias implementadas para el aumento de ocupación de vehículos privados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0,77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19,25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40914" y="393035"/>
            <a:ext cx="7959142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91180"/>
              </p:ext>
            </p:extLst>
          </p:nvPr>
        </p:nvGraphicFramePr>
        <p:xfrm>
          <a:off x="540914" y="1281239"/>
          <a:ext cx="10505628" cy="5084445"/>
        </p:xfrm>
        <a:graphic>
          <a:graphicData uri="http://schemas.openxmlformats.org/drawingml/2006/table">
            <a:tbl>
              <a:tblPr/>
              <a:tblGrid>
                <a:gridCol w="326417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949810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74521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222125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9500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  <a:p>
                      <a:pPr algn="ctr" fontAlgn="ctr"/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413_Diseñar y ejecutar una estrategia para la participación ciudadana incidente, orientada a promover dinámicas de movilidad segura, incluyente, sostenible y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accesible (SDM)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441_Número de estrategias para la participación ciudadana incidente, implementadas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482_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el índice de satisfacción al usuario de las entidades del Sector Movilidad en 5 puntos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porcentuales (Sectorial)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528_ Índice de satisfacción al usuario de las entidades del Sector Movilidad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88,58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85,92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754001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483_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en 5 puntos el Índice de Desempeño Institucional  para las entidades del Sector Movilidad, en el marco de las políticas de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MIPG (Sectorial)</a:t>
                      </a:r>
                      <a:endParaRPr lang="es-E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529_Índice de Desempeño Institucional para las entidades del Sector Movilidad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78,5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94,28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120,10%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3138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82401"/>
              </p:ext>
            </p:extLst>
          </p:nvPr>
        </p:nvGraphicFramePr>
        <p:xfrm>
          <a:off x="553793" y="1326525"/>
          <a:ext cx="10876208" cy="5023579"/>
        </p:xfrm>
        <a:graphic>
          <a:graphicData uri="http://schemas.openxmlformats.org/drawingml/2006/table">
            <a:tbl>
              <a:tblPr/>
              <a:tblGrid>
                <a:gridCol w="328027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214420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46418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0161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54939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825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  <a:p>
                      <a:pPr algn="ctr" fontAlgn="ctr"/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54158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374_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en 20% la oferta de transporte público del 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SITP 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(SDM-</a:t>
                      </a:r>
                      <a:r>
                        <a:rPr lang="es-E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401_ Número de sillas adicionales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166.954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82.835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49,62%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117107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375_Aumentar en 4 puntos porcentuales la confiabilidad del servicio del SITP en sus componentes troncal y zonal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402_Confiabilidad del servicio del SITP en el componente troncal y zonal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82,50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88,89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107,75%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116020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353_ Diseñar e implementar al 100% una (1) estrategia de intervención de entornos vulnerables, con especial énfasis en las Instituciones Educativas Distritales, el Sistema Integrado de Transporte Público, las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ciclorrutas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los parques y las zonas de rumba (aporte de movilidad a meta del sector seguridad)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380_  Porcentaje de avance en el diseño e implementación de una (1) estrategia de intervención de entornos vulnerables con énfasis en Instituciones Educativas Distritales, Sistema Integrado de Transporte Público,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Ciclorutas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parques y zonas de rumba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2845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865716" y="238270"/>
            <a:ext cx="76343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83860"/>
              </p:ext>
            </p:extLst>
          </p:nvPr>
        </p:nvGraphicFramePr>
        <p:xfrm>
          <a:off x="865716" y="1281239"/>
          <a:ext cx="10326024" cy="4596765"/>
        </p:xfrm>
        <a:graphic>
          <a:graphicData uri="http://schemas.openxmlformats.org/drawingml/2006/table">
            <a:tbl>
              <a:tblPr/>
              <a:tblGrid>
                <a:gridCol w="261158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412901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8713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386_Disminuir en un 10% el tiempo promedio en minutos, de acceso al Transporte Público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413_Tiempo promedio en minutos de acceso al Transporte Público (tiempo de caminata y tiempo de espera) para SITP provisional, Zonal y Troncal en la primera etapa para los hogares ubicados en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Bogotá</a:t>
                      </a:r>
                    </a:p>
                    <a:p>
                      <a:pPr algn="just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21,21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23,55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90,06%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80919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387_Formular e implementar una estrategia integral para mejorar la calidad del transporte público urbano regional (SDM-TMSA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414_Número de estrategias implementadas para mejorar la calidad del transporte público urbano regional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0,85 SDM</a:t>
                      </a:r>
                    </a:p>
                    <a:p>
                      <a:pPr algn="r" fontAlgn="ctr"/>
                      <a:endParaRPr lang="es-E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 TMSA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558213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399_Reducir en 2 puntos porcentuales la evasión en el SITP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426_Reducir en 2 puntos porcentuales la evasión en el componente troncal y zonal del SITP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13,36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15,36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9752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990897"/>
            <a:ext cx="1805940" cy="582431"/>
          </a:xfrm>
          <a:prstGeom prst="rect">
            <a:avLst/>
          </a:prstGeom>
        </p:spPr>
      </p:pic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SDM 2021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29 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de julio de 2021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31CE39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607" y="5706225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0217" y="2402627"/>
            <a:ext cx="2295776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Presupuestal de inversión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C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Vigencia+Pasivos</a:t>
            </a: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54,24%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868" y="3803020"/>
            <a:ext cx="982598" cy="1265467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25172"/>
              </p:ext>
            </p:extLst>
          </p:nvPr>
        </p:nvGraphicFramePr>
        <p:xfrm>
          <a:off x="3271291" y="1563029"/>
          <a:ext cx="8492340" cy="496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13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865716" y="238270"/>
            <a:ext cx="76343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55209"/>
              </p:ext>
            </p:extLst>
          </p:nvPr>
        </p:nvGraphicFramePr>
        <p:xfrm>
          <a:off x="865716" y="1281239"/>
          <a:ext cx="10326024" cy="3621405"/>
        </p:xfrm>
        <a:graphic>
          <a:graphicData uri="http://schemas.openxmlformats.org/drawingml/2006/table">
            <a:tbl>
              <a:tblPr/>
              <a:tblGrid>
                <a:gridCol w="261158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412901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8713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392_Conservar 360 km-carril de malla vial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troncal (IDU)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419_Kilómetros carril de malla vial troncal conservados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14,81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4,31%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1925"/>
                  </a:ext>
                </a:extLst>
              </a:tr>
              <a:tr h="77109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393_Mejoramiento de 43 estaciones del sistema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TransMilenio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(IDU-TMSA)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420_Número de estaciones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mejoradas (el indicador directo)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23,26%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377862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394_Diseñar y contratar la construcción de la estación central del Sistema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TransMilenio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(IDU-TMSA)</a:t>
                      </a:r>
                      <a:endParaRPr lang="es-CO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421_Número de estaciones centrales del sistema Transmilenio diseñadas y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contratadas (el indicador directo)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83401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865716" y="393035"/>
            <a:ext cx="76343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13912"/>
              </p:ext>
            </p:extLst>
          </p:nvPr>
        </p:nvGraphicFramePr>
        <p:xfrm>
          <a:off x="865716" y="1429699"/>
          <a:ext cx="10326024" cy="5038725"/>
        </p:xfrm>
        <a:graphic>
          <a:graphicData uri="http://schemas.openxmlformats.org/drawingml/2006/table">
            <a:tbl>
              <a:tblPr/>
              <a:tblGrid>
                <a:gridCol w="261158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412901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8713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76147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395_Mantenimiento del 100% de las estaciones del Sistema </a:t>
                      </a:r>
                      <a:r>
                        <a:rPr lang="es-ES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TransMilenio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(IDU-TMSA)</a:t>
                      </a: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422_Porcentaje de estaciones mantenidas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anualmente (constante</a:t>
                      </a:r>
                      <a:r>
                        <a:rPr lang="es-E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 directo)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79157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396_Diseñar y contratar la construcción de 6 patios troncales y zonales del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SITP (IDU-TMSA)</a:t>
                      </a:r>
                      <a:endParaRPr lang="es-CO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423/640_Número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patios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diseñados y troncales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zonales de SITP con su construcción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contratada (indicador directo)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1925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397_Ejecutar las obras para la adecuación de 29.6 km de corredores de transporte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masivo (IDU-TMSA)</a:t>
                      </a: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424_Kilómetros de corredores de transporte masivo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ejecutados (indicador directo)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29,6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377862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398_Ejecutar las obras para la adecuación de 20 Km del corredor verde de la carrera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séptima (IDU-TMSA)</a:t>
                      </a: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425_Kilómetros de corredor verde de la carrera séptima 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ejecutado (indicador directo)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79197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00712"/>
              </p:ext>
            </p:extLst>
          </p:nvPr>
        </p:nvGraphicFramePr>
        <p:xfrm>
          <a:off x="553793" y="1429699"/>
          <a:ext cx="10876208" cy="3828903"/>
        </p:xfrm>
        <a:graphic>
          <a:graphicData uri="http://schemas.openxmlformats.org/drawingml/2006/table">
            <a:tbl>
              <a:tblPr/>
              <a:tblGrid>
                <a:gridCol w="3793618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701072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46418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0161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54939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825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  <a:p>
                      <a:pPr algn="ctr" fontAlgn="ctr"/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6629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377_Conservar 190 km. de </a:t>
                      </a:r>
                      <a:r>
                        <a:rPr lang="es-E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cicloinfraestructura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(UMV-IDU-SDM)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404_Kilómetros de </a:t>
                      </a:r>
                      <a:r>
                        <a:rPr lang="es-E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ciclorruta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conservados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15,4</a:t>
                      </a:r>
                      <a:endParaRPr lang="es-CO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381_Construir 280 km. de </a:t>
                      </a:r>
                      <a:r>
                        <a:rPr lang="es-E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cicloinfraestructura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(IDU-SDM)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408_Kilómetros de </a:t>
                      </a:r>
                      <a:r>
                        <a:rPr lang="es-E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ciclorruta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construidos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39,76</a:t>
                      </a:r>
                      <a:endParaRPr lang="es-CO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14,2%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163065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378_Realizar actividades de conservación a 2.308 km carril de malla </a:t>
                      </a: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vial (UMV-IDU)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405_Kilómetros de malla vial conservada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2.308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482,74</a:t>
                      </a:r>
                      <a:endParaRPr lang="es-CO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20,91%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380_Construir 146 km. de malla vial. En esta construcción se contara con un 35% de mano de obra de la localidad donde se ejecute el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proyecto (IDU)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407_Kilómetros de malla vial construida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9,8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7,05%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2386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06439"/>
              </p:ext>
            </p:extLst>
          </p:nvPr>
        </p:nvGraphicFramePr>
        <p:xfrm>
          <a:off x="865715" y="1546301"/>
          <a:ext cx="10763907" cy="4323557"/>
        </p:xfrm>
        <a:graphic>
          <a:graphicData uri="http://schemas.openxmlformats.org/drawingml/2006/table">
            <a:tbl>
              <a:tblPr/>
              <a:tblGrid>
                <a:gridCol w="319113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531849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362123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59098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19707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635784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240_Conservar 1.505.155 m2 de espacio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público (UMV-IDU)</a:t>
                      </a:r>
                      <a:endParaRPr lang="es-E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256_Número de metros cuadrados de espacio público conservados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1.505.155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278.565,48</a:t>
                      </a:r>
                      <a:endParaRPr lang="es-CO" sz="15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 fontAlgn="ctr"/>
                      <a:endParaRPr lang="es-E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257_Número de metros cuadrados de espacio público construidos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2.718.592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116.214,37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91271"/>
                  </a:ext>
                </a:extLst>
              </a:tr>
              <a:tr h="9208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241_Construir 2.718.592 m2 de espacio público para el disfrute de los ciudadanos. En esta construcción se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contará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 un 35% de mano de obra de la localidad donde se ejecute el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proyecto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81411"/>
                  </a:ext>
                </a:extLst>
              </a:tr>
              <a:tr h="626567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242_Construir o reforzar 135 puentes peatonales</a:t>
                      </a:r>
                    </a:p>
                    <a:p>
                      <a:pPr marL="0" algn="l" defTabSz="914400" rtl="0" eaLnBrk="1" fontAlgn="ctr" latinLnBrk="0" hangingPunct="1"/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258_Número de puentes peatonales construidos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589935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636_Número de puentes peatonales conservados o reforzados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10,42%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669862"/>
                  </a:ext>
                </a:extLst>
              </a:tr>
            </a:tbl>
          </a:graphicData>
        </a:graphic>
      </p:graphicFrame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865716" y="393035"/>
            <a:ext cx="76343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02277" y="393035"/>
            <a:ext cx="7997779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502277" y="1429699"/>
          <a:ext cx="10689464" cy="4615990"/>
        </p:xfrm>
        <a:graphic>
          <a:graphicData uri="http://schemas.openxmlformats.org/drawingml/2006/table">
            <a:tbl>
              <a:tblPr/>
              <a:tblGrid>
                <a:gridCol w="2665926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863663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7297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4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45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382_Construir o reforzar 29 Puentes vehiculares e intersecciones a desnivel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409_ Número de Puentes vehiculares construidos (puentes vehiculares o intersecciones a desnivel)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4002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639_Número</a:t>
                      </a:r>
                      <a:r>
                        <a:rPr lang="es-E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puentes vehiculares reforzados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921665"/>
                  </a:ext>
                </a:extLst>
              </a:tr>
              <a:tr h="4002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376_</a:t>
                      </a:r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Avanzar en un 60% en la construcción del cable aéreo de San Cristóbal y el 100% de la estructuración de otros 2 cables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637_Porcentaje  de cable aéreo construido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030880"/>
                  </a:ext>
                </a:extLst>
              </a:tr>
              <a:tr h="400201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402_Gestionar el 100% de la inserción urbana del </a:t>
                      </a:r>
                      <a:r>
                        <a:rPr lang="es-ES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Occidente, diseñar una estrategia de apoyo a la estructuración del </a:t>
                      </a:r>
                      <a:r>
                        <a:rPr lang="es-ES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 Norte y estructuración del </a:t>
                      </a:r>
                      <a:r>
                        <a:rPr lang="es-ES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 sur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429_Número de </a:t>
                      </a:r>
                      <a:r>
                        <a:rPr lang="es-ES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Regiotrams</a:t>
                      </a:r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estructurados(2)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485299"/>
                  </a:ext>
                </a:extLst>
              </a:tr>
              <a:tr h="4002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641_Número</a:t>
                      </a:r>
                      <a:r>
                        <a:rPr lang="es-E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</a:t>
                      </a:r>
                      <a:r>
                        <a:rPr lang="es-ES" sz="15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Regiotrams</a:t>
                      </a:r>
                      <a:r>
                        <a:rPr lang="es-E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implementados(1)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14270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695459" y="393035"/>
            <a:ext cx="7804597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10174"/>
              </p:ext>
            </p:extLst>
          </p:nvPr>
        </p:nvGraphicFramePr>
        <p:xfrm>
          <a:off x="695459" y="1429700"/>
          <a:ext cx="10496281" cy="3133725"/>
        </p:xfrm>
        <a:graphic>
          <a:graphicData uri="http://schemas.openxmlformats.org/drawingml/2006/table">
            <a:tbl>
              <a:tblPr/>
              <a:tblGrid>
                <a:gridCol w="265464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469173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53126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20439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714950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825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</a:t>
                      </a:r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EJECUTADA PDD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777061">
                <a:tc>
                  <a:txBody>
                    <a:bodyPr/>
                    <a:lstStyle/>
                    <a:p>
                      <a:pPr algn="just" fontAlgn="ctr"/>
                      <a:endParaRPr lang="es-E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400_Alcanzar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100% del proceso de contratación para la expansión de la PLMB-Fase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427_Porcentaje de avance del Proceso de contratación para la expansión de la PLMB - Fase 2 culminado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8,48%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8,48%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1925"/>
                  </a:ext>
                </a:extLst>
              </a:tr>
              <a:tr h="683276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401_Alcanzar el 60 % del ciclo de vida del proyecto PLMB - Tramo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428_Porcentaje de Avance en el ciclo del proyecto PLMB - Tramo 1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21,13%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4,17%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37786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597510" y="2023736"/>
            <a:ext cx="5087852" cy="2637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CO" sz="4000" b="1" kern="1200" spc="-3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ÍNDICE DE DESEMPEÑO INSTITUCIONAL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CO" sz="4000" b="1" i="0" u="none" strike="noStrike" cap="none" spc="-3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2020</a:t>
            </a:r>
            <a:endParaRPr kumimoji="0" lang="es-CO" sz="4000" b="1" i="0" u="none" strike="noStrike" kern="1200" cap="none" spc="-3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2770" name="Imagen 30" descr="Un grupo de personas en una montaña&#10;&#10;Descripción generada automá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-1"/>
          <a:stretch/>
        </p:blipFill>
        <p:spPr bwMode="auto">
          <a:xfrm>
            <a:off x="6425388" y="737768"/>
            <a:ext cx="5129869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200" b="1" kern="1200" spc="-3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JULIO DE 2021</a:t>
            </a:r>
            <a:endParaRPr kumimoji="0" lang="en-US" sz="2200" b="1" i="0" u="none" strike="noStrike" kern="1200" cap="none" spc="-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7866837" y="4357776"/>
            <a:ext cx="2619265" cy="1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RESULTADOS 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IDI –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DISTRITO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202" b="6173"/>
          <a:stretch/>
        </p:blipFill>
        <p:spPr>
          <a:xfrm>
            <a:off x="884900" y="1342103"/>
            <a:ext cx="10022423" cy="51324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COMPARATIVO IDI 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SECTOR MOVILIDAD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/>
          <a:srcRect t="6449" b="7409"/>
          <a:stretch/>
        </p:blipFill>
        <p:spPr>
          <a:xfrm>
            <a:off x="2138373" y="1120876"/>
            <a:ext cx="8138918" cy="553064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RESULTADOS 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IDI –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Por dimensión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68C0F4D-E143-4B29-8A92-361F6209B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4587"/>
              </p:ext>
            </p:extLst>
          </p:nvPr>
        </p:nvGraphicFramePr>
        <p:xfrm>
          <a:off x="1487131" y="1249263"/>
          <a:ext cx="9529913" cy="46047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64880">
                  <a:extLst>
                    <a:ext uri="{9D8B030D-6E8A-4147-A177-3AD203B41FA5}">
                      <a16:colId xmlns:a16="http://schemas.microsoft.com/office/drawing/2014/main" val="176406629"/>
                    </a:ext>
                  </a:extLst>
                </a:gridCol>
                <a:gridCol w="1439421">
                  <a:extLst>
                    <a:ext uri="{9D8B030D-6E8A-4147-A177-3AD203B41FA5}">
                      <a16:colId xmlns:a16="http://schemas.microsoft.com/office/drawing/2014/main" val="239480461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420851651"/>
                    </a:ext>
                  </a:extLst>
                </a:gridCol>
                <a:gridCol w="1415846">
                  <a:extLst>
                    <a:ext uri="{9D8B030D-6E8A-4147-A177-3AD203B41FA5}">
                      <a16:colId xmlns:a16="http://schemas.microsoft.com/office/drawing/2014/main" val="743755803"/>
                    </a:ext>
                  </a:extLst>
                </a:gridCol>
                <a:gridCol w="1460090">
                  <a:extLst>
                    <a:ext uri="{9D8B030D-6E8A-4147-A177-3AD203B41FA5}">
                      <a16:colId xmlns:a16="http://schemas.microsoft.com/office/drawing/2014/main" val="3566787122"/>
                    </a:ext>
                  </a:extLst>
                </a:gridCol>
                <a:gridCol w="1533831">
                  <a:extLst>
                    <a:ext uri="{9D8B030D-6E8A-4147-A177-3AD203B41FA5}">
                      <a16:colId xmlns:a16="http://schemas.microsoft.com/office/drawing/2014/main" val="3509576924"/>
                    </a:ext>
                  </a:extLst>
                </a:gridCol>
              </a:tblGrid>
              <a:tr h="416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DIMENSIÓN /ENTIDAD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 err="1">
                          <a:effectLst/>
                        </a:rPr>
                        <a:t>SDM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 smtClean="0">
                          <a:effectLst/>
                        </a:rPr>
                        <a:t>TMSA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 err="1">
                          <a:effectLst/>
                        </a:rPr>
                        <a:t>IDU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 err="1">
                          <a:effectLst/>
                        </a:rPr>
                        <a:t>UMV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>
                          <a:effectLst/>
                        </a:rPr>
                        <a:t>METRO DE BOGOTÁ S.A.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965897"/>
                  </a:ext>
                </a:extLst>
              </a:tr>
              <a:tr h="174117"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 dirty="0">
                          <a:effectLst/>
                        </a:rPr>
                        <a:t>D1 Talento Humano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97,9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92,0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79,6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87,5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10095"/>
                  </a:ext>
                </a:extLst>
              </a:tr>
              <a:tr h="557176"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 dirty="0">
                          <a:effectLst/>
                        </a:rPr>
                        <a:t>D2Direccionamiento Estratégico y Planeación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98,1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94,8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84,7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68004"/>
                  </a:ext>
                </a:extLst>
              </a:tr>
              <a:tr h="557176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1" u="none" strike="noStrike" dirty="0">
                          <a:effectLst/>
                        </a:rPr>
                        <a:t>D3 Gestión para Resultados con Valores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98,0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98,0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92,1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88,4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97,8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93221"/>
                  </a:ext>
                </a:extLst>
              </a:tr>
              <a:tr h="557176"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 dirty="0">
                          <a:effectLst/>
                        </a:rPr>
                        <a:t>D4 Evaluación de Resultados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95,4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79,4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85,2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26066"/>
                  </a:ext>
                </a:extLst>
              </a:tr>
              <a:tr h="696470"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>
                          <a:effectLst/>
                        </a:rPr>
                        <a:t>D5 Información y Comunicación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97,9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97,3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88,7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87,1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95,7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77671"/>
                  </a:ext>
                </a:extLst>
              </a:tr>
              <a:tr h="557176"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 dirty="0">
                          <a:effectLst/>
                        </a:rPr>
                        <a:t>D6 Gestión del Conocimiento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90,4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81,3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86,8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90,5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08763"/>
                  </a:ext>
                </a:extLst>
              </a:tr>
              <a:tr h="278588"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>
                          <a:effectLst/>
                        </a:rPr>
                        <a:t>D7 Control Interno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97,7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97,1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83,2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97,2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91661"/>
                  </a:ext>
                </a:extLst>
              </a:tr>
              <a:tr h="4178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effectLst/>
                        </a:rPr>
                        <a:t>Índice de Desempeño Institucional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97,9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97,6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91,5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87,3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97,1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17" marR="8417" marT="841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9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037774" y="0"/>
            <a:ext cx="1154226" cy="418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0" y="5655983"/>
            <a:ext cx="2719070" cy="758825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7475" y="218131"/>
            <a:ext cx="978979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Reducción Presupuestal 2021</a:t>
            </a:r>
            <a:endParaRPr kumimoji="0" lang="es-CO" sz="2000" b="0" i="0" u="none" strike="noStrike" kern="1200" cap="none" spc="5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415846" y="1256083"/>
          <a:ext cx="9621928" cy="4399900"/>
        </p:xfrm>
        <a:graphic>
          <a:graphicData uri="http://schemas.openxmlformats.org/drawingml/2006/table">
            <a:tbl>
              <a:tblPr/>
              <a:tblGrid>
                <a:gridCol w="3680495">
                  <a:extLst>
                    <a:ext uri="{9D8B030D-6E8A-4147-A177-3AD203B41FA5}">
                      <a16:colId xmlns:a16="http://schemas.microsoft.com/office/drawing/2014/main" val="3730213531"/>
                    </a:ext>
                  </a:extLst>
                </a:gridCol>
                <a:gridCol w="3499748">
                  <a:extLst>
                    <a:ext uri="{9D8B030D-6E8A-4147-A177-3AD203B41FA5}">
                      <a16:colId xmlns:a16="http://schemas.microsoft.com/office/drawing/2014/main" val="976856409"/>
                    </a:ext>
                  </a:extLst>
                </a:gridCol>
                <a:gridCol w="2441685">
                  <a:extLst>
                    <a:ext uri="{9D8B030D-6E8A-4147-A177-3AD203B41FA5}">
                      <a16:colId xmlns:a16="http://schemas.microsoft.com/office/drawing/2014/main" val="1032423590"/>
                    </a:ext>
                  </a:extLst>
                </a:gridCol>
              </a:tblGrid>
              <a:tr h="5594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 REDUCIR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4276"/>
                  </a:ext>
                </a:extLst>
              </a:tr>
              <a:tr h="8391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APROPIACIÓN INICIAL DE LA VIGENCIA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390.264.307.000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73560"/>
                  </a:ext>
                </a:extLst>
              </a:tr>
              <a:tr h="8391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Multas </a:t>
                      </a:r>
                      <a:endParaRPr lang="es-CO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preventiva)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60.427.690.963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71414"/>
                  </a:ext>
                </a:extLst>
              </a:tr>
              <a:tr h="8391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Derechos de tránsito (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ya realizada)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3.013.000.000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25665"/>
                  </a:ext>
                </a:extLst>
              </a:tr>
              <a:tr h="5594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reducción 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63.440.690.963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16,26%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18108"/>
                  </a:ext>
                </a:extLst>
              </a:tr>
              <a:tr h="2797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Apropiación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CO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326.823.616.037 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49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RESULTADOS 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IDI –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Por políticas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0" y="6165446"/>
            <a:ext cx="2947038" cy="69255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A8703F4-CF4E-4D7A-A874-61753D2F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10001"/>
              </p:ext>
            </p:extLst>
          </p:nvPr>
        </p:nvGraphicFramePr>
        <p:xfrm>
          <a:off x="353962" y="703797"/>
          <a:ext cx="10441857" cy="601069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142083">
                  <a:extLst>
                    <a:ext uri="{9D8B030D-6E8A-4147-A177-3AD203B41FA5}">
                      <a16:colId xmlns:a16="http://schemas.microsoft.com/office/drawing/2014/main" val="3074688176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1661213755"/>
                    </a:ext>
                  </a:extLst>
                </a:gridCol>
                <a:gridCol w="1096418">
                  <a:extLst>
                    <a:ext uri="{9D8B030D-6E8A-4147-A177-3AD203B41FA5}">
                      <a16:colId xmlns:a16="http://schemas.microsoft.com/office/drawing/2014/main" val="1416269038"/>
                    </a:ext>
                  </a:extLst>
                </a:gridCol>
                <a:gridCol w="1200677">
                  <a:extLst>
                    <a:ext uri="{9D8B030D-6E8A-4147-A177-3AD203B41FA5}">
                      <a16:colId xmlns:a16="http://schemas.microsoft.com/office/drawing/2014/main" val="3625782683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720989749"/>
                    </a:ext>
                  </a:extLst>
                </a:gridCol>
                <a:gridCol w="1362685">
                  <a:extLst>
                    <a:ext uri="{9D8B030D-6E8A-4147-A177-3AD203B41FA5}">
                      <a16:colId xmlns:a16="http://schemas.microsoft.com/office/drawing/2014/main" val="2978065866"/>
                    </a:ext>
                  </a:extLst>
                </a:gridCol>
              </a:tblGrid>
              <a:tr h="4707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TRANSMILENIO S.A.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IDU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SDM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UMV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 DE BOGOTÁ S.A.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36580"/>
                  </a:ext>
                </a:extLst>
              </a:tr>
              <a:tr h="29098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 Gestión Estratégica del Talento Humano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79313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2 Integridad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86,5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76,1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80,9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97890"/>
                  </a:ext>
                </a:extLst>
              </a:tr>
              <a:tr h="29098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3 Planeación Institucional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1179"/>
                  </a:ext>
                </a:extLst>
              </a:tr>
              <a:tr h="29098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4 Gestión Presupuestal y Eficiencia del Gasto Público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para entidades </a:t>
                      </a:r>
                      <a:r>
                        <a:rPr lang="pt-BR" sz="14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territoriales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35514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5 Fortalecimiento Organizacional y Simplificación de Procesos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76333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6 Gobierno Digital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40507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7 Seguridad Digital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0982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8 Defensa Jurídica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90,3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81,6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232679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9 Transparencia, Acceso a la Información y lucha contra la Corrupción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88,8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43458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10 Servicio al ciudadano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34974"/>
                  </a:ext>
                </a:extLst>
              </a:tr>
              <a:tr h="29098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11 Racionalización de Trámites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N/A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22064"/>
                  </a:ext>
                </a:extLst>
              </a:tr>
              <a:tr h="29098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12 Participación Ciudadana en la Gestión Pública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95,1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52976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13 Seguimiento y Evaluación del Desempeño Institucional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95,4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79,4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51846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14 Gestión Documental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12670"/>
                  </a:ext>
                </a:extLst>
              </a:tr>
              <a:tr h="29098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15 Gestión del Conocimiento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86,8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90,5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3433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16 Control Interno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10115"/>
                  </a:ext>
                </a:extLst>
              </a:tr>
              <a:tr h="14910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17 Mejora Normativa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para esta medición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30176"/>
                  </a:ext>
                </a:extLst>
              </a:tr>
              <a:tr h="29098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18 Gestión de la Información Estadística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N/A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N/A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N/A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N/A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83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231270"/>
              </p:ext>
            </p:extLst>
          </p:nvPr>
        </p:nvGraphicFramePr>
        <p:xfrm>
          <a:off x="220375" y="943896"/>
          <a:ext cx="11631493" cy="591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Política de Integridad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Política</a:t>
            </a:r>
            <a:r>
              <a:rPr kumimoji="0" lang="es-CO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de Participación Ciudadana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396761"/>
              </p:ext>
            </p:extLst>
          </p:nvPr>
        </p:nvGraphicFramePr>
        <p:xfrm>
          <a:off x="922879" y="838901"/>
          <a:ext cx="10615978" cy="584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Política de Defensa Jurídica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20045CA-884E-4AF3-B5CB-A91399723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818240"/>
              </p:ext>
            </p:extLst>
          </p:nvPr>
        </p:nvGraphicFramePr>
        <p:xfrm>
          <a:off x="957943" y="646331"/>
          <a:ext cx="10254343" cy="571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Política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Gestión del Conocimiento y la Innovación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6076C5B-5D15-411E-AA0B-E70268E0F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324094"/>
              </p:ext>
            </p:extLst>
          </p:nvPr>
        </p:nvGraphicFramePr>
        <p:xfrm>
          <a:off x="2014921" y="722671"/>
          <a:ext cx="7760450" cy="601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1A88E1-917D-46D2-9AC4-96E45441C704}"/>
              </a:ext>
            </a:extLst>
          </p:cNvPr>
          <p:cNvSpPr txBox="1"/>
          <p:nvPr/>
        </p:nvSpPr>
        <p:spPr>
          <a:xfrm>
            <a:off x="1" y="0"/>
            <a:ext cx="12192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Política</a:t>
            </a:r>
            <a:r>
              <a:rPr kumimoji="0" lang="es-CO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Seguimiento y evaluación al Desempeño Institucional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5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90217"/>
              </p:ext>
            </p:extLst>
          </p:nvPr>
        </p:nvGraphicFramePr>
        <p:xfrm>
          <a:off x="1719943" y="1200329"/>
          <a:ext cx="8087734" cy="546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6AF03E8-44A8-4FC9-A015-E79AC8AC0B34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RECOMENDACIONES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7C164A-28A4-4E55-AA5B-D2E5D5081ADF}"/>
              </a:ext>
            </a:extLst>
          </p:cNvPr>
          <p:cNvSpPr txBox="1"/>
          <p:nvPr/>
        </p:nvSpPr>
        <p:spPr>
          <a:xfrm>
            <a:off x="494143" y="974780"/>
            <a:ext cx="61852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acciones para ser desarrolladas en planes de contingencia o en el Plan de adecuación y sostenibilidad del MIPG en caso de identificar brechas y con el fin de mantener y continuar mejorando los resultados obtenidos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lineamientos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para las entidades del sector, respecto a la forma como debe reportarse en el SEGPLAN los avances cuantitativos y cualitativos de las metas sectoriales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ejercicios de construcción del conocimiento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entidades con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índices más bajos,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adopten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mejores prácticas con relación a las acciones de participación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Logo Prevención · Transparencia · Incid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37" y="1564358"/>
            <a:ext cx="3895934" cy="18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37" y="4692316"/>
            <a:ext cx="4459915" cy="1628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9" name="Rectángulo 8"/>
          <p:cNvSpPr/>
          <p:nvPr/>
        </p:nvSpPr>
        <p:spPr>
          <a:xfrm>
            <a:off x="368036" y="2184738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es-CO" sz="4000" spc="-3" dirty="0" smtClean="0">
                <a:solidFill>
                  <a:srgbClr val="31CE39"/>
                </a:solidFill>
                <a:latin typeface="Arial Black"/>
                <a:ea typeface="+mj-ea"/>
                <a:cs typeface="Arial Black"/>
              </a:rPr>
              <a:t>¡GRACIAS!</a:t>
            </a:r>
            <a:endParaRPr lang="es-CO" sz="4000" spc="-3" dirty="0">
              <a:solidFill>
                <a:srgbClr val="31CE39"/>
              </a:solidFill>
              <a:latin typeface="Arial Black"/>
              <a:ea typeface="+mj-ea"/>
              <a:cs typeface="Arial Black"/>
            </a:endParaRP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655319" y="3776914"/>
            <a:ext cx="2881360" cy="1755315"/>
          </a:xfrm>
          <a:prstGeom prst="rect">
            <a:avLst/>
          </a:prstGeom>
          <a:solidFill>
            <a:srgbClr val="1C2046"/>
          </a:solidFill>
        </p:spPr>
      </p:pic>
    </p:spTree>
    <p:extLst>
      <p:ext uri="{BB962C8B-B14F-4D97-AF65-F5344CB8AC3E}">
        <p14:creationId xmlns:p14="http://schemas.microsoft.com/office/powerpoint/2010/main" val="17744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1718" y="6265550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218131"/>
            <a:ext cx="10552439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de la vigencia 2021 – Con reducción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190217" y="2402627"/>
            <a:ext cx="2295776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Presupuestal de inversión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C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Vigencia+Pasivos</a:t>
            </a:r>
            <a:r>
              <a:rPr kumimoji="0" lang="es-C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63,16%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49" y="3845380"/>
            <a:ext cx="981728" cy="1264347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30451"/>
              </p:ext>
            </p:extLst>
          </p:nvPr>
        </p:nvGraphicFramePr>
        <p:xfrm>
          <a:off x="3810000" y="1399309"/>
          <a:ext cx="7883236" cy="495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0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75948"/>
              </p:ext>
            </p:extLst>
          </p:nvPr>
        </p:nvGraphicFramePr>
        <p:xfrm>
          <a:off x="464645" y="1086094"/>
          <a:ext cx="11504442" cy="49871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27176">
                  <a:extLst>
                    <a:ext uri="{9D8B030D-6E8A-4147-A177-3AD203B41FA5}">
                      <a16:colId xmlns:a16="http://schemas.microsoft.com/office/drawing/2014/main" val="3663323626"/>
                    </a:ext>
                  </a:extLst>
                </a:gridCol>
                <a:gridCol w="4735370">
                  <a:extLst>
                    <a:ext uri="{9D8B030D-6E8A-4147-A177-3AD203B41FA5}">
                      <a16:colId xmlns:a16="http://schemas.microsoft.com/office/drawing/2014/main" val="4052057200"/>
                    </a:ext>
                  </a:extLst>
                </a:gridCol>
                <a:gridCol w="2457000">
                  <a:extLst>
                    <a:ext uri="{9D8B030D-6E8A-4147-A177-3AD203B41FA5}">
                      <a16:colId xmlns:a16="http://schemas.microsoft.com/office/drawing/2014/main" val="1963989448"/>
                    </a:ext>
                  </a:extLst>
                </a:gridCol>
                <a:gridCol w="2429302">
                  <a:extLst>
                    <a:ext uri="{9D8B030D-6E8A-4147-A177-3AD203B41FA5}">
                      <a16:colId xmlns:a16="http://schemas.microsoft.com/office/drawing/2014/main" val="108236537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1219178382"/>
                    </a:ext>
                  </a:extLst>
                </a:gridCol>
              </a:tblGrid>
              <a:tr h="11047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DE INVERSIÓN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 ASIGNADO</a:t>
                      </a:r>
                      <a:b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CON SUSPENSION PREVENTIVA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EJEC. </a:t>
                      </a:r>
                      <a:b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b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GIRO RP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961193"/>
                  </a:ext>
                </a:extLst>
              </a:tr>
              <a:tr h="823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7563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de las herramientas para la prevención de la corrupción en la Secretaría Distrital de Movilidad</a:t>
                      </a:r>
                      <a:endParaRPr lang="es-E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213.521.974</a:t>
                      </a:r>
                      <a:endParaRPr lang="es-E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77,76%</a:t>
                      </a:r>
                      <a:endParaRPr lang="es-E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27,15%</a:t>
                      </a:r>
                      <a:endParaRPr lang="es-E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141679"/>
                  </a:ext>
                </a:extLst>
              </a:tr>
              <a:tr h="611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7568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institucional de la Secretaria Distrital de Movilidad</a:t>
                      </a:r>
                      <a:endParaRPr lang="es-E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11.583.759.809</a:t>
                      </a:r>
                      <a:endParaRPr lang="es-E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49,60%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37,47%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797697"/>
                  </a:ext>
                </a:extLst>
              </a:tr>
              <a:tr h="917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7570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Actualización, mantenimiento y gestión de tecnologías de la información y las comunicaciones para la secretaría distrital de movilidad de Bogotá</a:t>
                      </a:r>
                      <a:endParaRPr lang="es-E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17.048.547.000</a:t>
                      </a:r>
                      <a:endParaRPr lang="es-E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73,55%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20,55%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83411"/>
                  </a:ext>
                </a:extLst>
              </a:tr>
              <a:tr h="611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7574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de la gestión documental de la Secretaría Distrital de Movilidad</a:t>
                      </a:r>
                      <a:endParaRPr lang="es-E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5.217.681.013</a:t>
                      </a:r>
                      <a:endParaRPr lang="es-E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41,66%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52,81%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829658"/>
                  </a:ext>
                </a:extLst>
              </a:tr>
              <a:tr h="611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7589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la gestión jurídica en la Secretaría Distrital de Movilidad en Bogotá</a:t>
                      </a:r>
                      <a:endParaRPr lang="es-E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16.736.369.071</a:t>
                      </a:r>
                      <a:endParaRPr lang="es-E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81,89%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34,55%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5671063"/>
                  </a:ext>
                </a:extLst>
              </a:tr>
              <a:tr h="3059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EJECUTORA 01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50.799.878.867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68,32%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30,27%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358495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 smtClean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Por proyectos de inversión – Unidad 1</a:t>
            </a:r>
            <a:endParaRPr lang="es-CO" sz="2400" dirty="0">
              <a:solidFill>
                <a:srgbClr val="31CE39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28566" y="56170"/>
            <a:ext cx="1137841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Avance en la Ejecución Presupuestal (Compromisos)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6301108"/>
            <a:ext cx="635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</a:t>
            </a: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pesos</a:t>
            </a:r>
          </a:p>
        </p:txBody>
      </p:sp>
      <p:sp>
        <p:nvSpPr>
          <p:cNvPr id="3" name="Elipse 2"/>
          <p:cNvSpPr/>
          <p:nvPr/>
        </p:nvSpPr>
        <p:spPr>
          <a:xfrm>
            <a:off x="10156798" y="2408744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0151567" y="5280463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0135521" y="4644953"/>
            <a:ext cx="412955" cy="3687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0150991" y="3144778"/>
            <a:ext cx="412955" cy="3687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0162818" y="3917316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076957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5530"/>
              </p:ext>
            </p:extLst>
          </p:nvPr>
        </p:nvGraphicFramePr>
        <p:xfrm>
          <a:off x="384903" y="913938"/>
          <a:ext cx="11422194" cy="55442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86994">
                  <a:extLst>
                    <a:ext uri="{9D8B030D-6E8A-4147-A177-3AD203B41FA5}">
                      <a16:colId xmlns:a16="http://schemas.microsoft.com/office/drawing/2014/main" val="2228527091"/>
                    </a:ext>
                  </a:extLst>
                </a:gridCol>
                <a:gridCol w="6589078">
                  <a:extLst>
                    <a:ext uri="{9D8B030D-6E8A-4147-A177-3AD203B41FA5}">
                      <a16:colId xmlns:a16="http://schemas.microsoft.com/office/drawing/2014/main" val="3961871325"/>
                    </a:ext>
                  </a:extLst>
                </a:gridCol>
                <a:gridCol w="1774452">
                  <a:extLst>
                    <a:ext uri="{9D8B030D-6E8A-4147-A177-3AD203B41FA5}">
                      <a16:colId xmlns:a16="http://schemas.microsoft.com/office/drawing/2014/main" val="2208369758"/>
                    </a:ext>
                  </a:extLst>
                </a:gridCol>
                <a:gridCol w="1266661">
                  <a:extLst>
                    <a:ext uri="{9D8B030D-6E8A-4147-A177-3AD203B41FA5}">
                      <a16:colId xmlns:a16="http://schemas.microsoft.com/office/drawing/2014/main" val="830566096"/>
                    </a:ext>
                  </a:extLst>
                </a:gridCol>
                <a:gridCol w="834852">
                  <a:extLst>
                    <a:ext uri="{9D8B030D-6E8A-4147-A177-3AD203B41FA5}">
                      <a16:colId xmlns:a16="http://schemas.microsoft.com/office/drawing/2014/main" val="3434337300"/>
                    </a:ext>
                  </a:extLst>
                </a:gridCol>
                <a:gridCol w="70157">
                  <a:extLst>
                    <a:ext uri="{9D8B030D-6E8A-4147-A177-3AD203B41FA5}">
                      <a16:colId xmlns:a16="http://schemas.microsoft.com/office/drawing/2014/main" val="3014126183"/>
                    </a:ext>
                  </a:extLst>
                </a:gridCol>
              </a:tblGrid>
              <a:tr h="6111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PROYECTO DE INVERSIÓN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PRESUPUESTO  ASIGNADO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2021 CON SUSPENSION PREVENTIVA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% DE EJEC. 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RP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% 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GIRO RP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241867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7596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Desarrollo de Lineamientos estratégicos e insumos con enfoques diferenciales para mejorar la movilidad en Bogotá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5.215.952.189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47,65</a:t>
                      </a: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46,81%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1112963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7588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Fortalecimiento de una movilidad sostenible y accesible para Bogotá y su Región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8.716.398.670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66,81%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44,09%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8438146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7583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Implementación del sistema de transportes de bajas y cero emisiones para Bogotá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4.877.445.648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71,29%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26,59%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9190120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7579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Implementación del plan distrital de seguridad vial en Bogotá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7.855.837.534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87,71%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13,76%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2935073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7581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Fortalecimiento de la comunicación y la cultura para la movilidad como elementos constructivos y pedagógicos del nuevo contrato social en Bogotá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5.457.912.339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89,01%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39,52%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0569344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7573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Apoyo a las acciones de regulación y control de tránsito y transporte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37.339.388.000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57,63%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65,95%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8707599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7576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Consolidación del programa niñas y niños primero para mejorar las experiencias de viaje de la población estudiantil en Bogotá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10.716.894.000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48,97%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34,91%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2103006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7587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Implementación de señalización para mejorar las condiciones de seguridad vial, movilidad y accesibilidad en Bogotá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54.825.312.500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50,27%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27,48%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494540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7578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Fortalecimiento de la gestión y control de la movilidad en Bogotá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121.009.738.169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60,12%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45,89%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5056684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7593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Investigación por infracción a las normas de tránsito y transporte público en Bogotá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28.170.045.000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92,67%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31,51%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4764627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7653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Implementación de políticas integrales y transparentes al servicio de la ciudadanía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27.752.299.655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63,75%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32,44%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566204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7595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Implementación de estrategias de participación ciudadana para una movilidad segura, incluyente, sostenible y accesible en Bogotá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3.732.847.722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74,29%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36,84%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8732246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7907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Consolidación del Centro de Orientación a Víctimas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966.597.744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0%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0%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1268437"/>
                  </a:ext>
                </a:extLst>
              </a:tr>
              <a:tr h="2510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UNIDAD EJECUTORA 02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316.636.669.170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</a:rPr>
                        <a:t>60,71%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</a:rPr>
                        <a:t>40,00%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9" marR="2199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316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 smtClean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Por proyectos de inversión – Unidad 2</a:t>
            </a:r>
            <a:endParaRPr lang="es-CO" sz="2400" dirty="0">
              <a:solidFill>
                <a:srgbClr val="31CE39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28566" y="56170"/>
            <a:ext cx="1137841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Avance en la Ejecución Presupuestal (Compromisos)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10477390" y="2524237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10477382" y="2811488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0477381" y="4978097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10477381" y="5230593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10477381" y="3898387"/>
            <a:ext cx="265471" cy="212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10463735" y="1917312"/>
            <a:ext cx="265471" cy="212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0477390" y="2273524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10477381" y="5952428"/>
            <a:ext cx="265471" cy="212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0477386" y="3154374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0477381" y="4355854"/>
            <a:ext cx="265471" cy="212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10477381" y="5563036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0477380" y="3521816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0481497" y="4685653"/>
            <a:ext cx="265471" cy="2125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202" y="2387697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Unidad Administrativa Especial</a:t>
            </a:r>
            <a:r>
              <a:rPr kumimoji="0" lang="es-CO" sz="4000" b="0" i="0" u="none" strike="noStrike" kern="1200" cap="none" spc="-3" normalizeH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de Rehabilitación y </a:t>
            </a:r>
            <a:r>
              <a:rPr kumimoji="0" lang="es-CO" sz="40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Mantenimiento Vial</a:t>
            </a:r>
            <a:endParaRPr kumimoji="0" lang="es-CO" sz="4000" b="0" i="0" u="none" strike="noStrike" kern="1200" cap="none" spc="-3" normalizeH="0" baseline="0" noProof="0" dirty="0">
              <a:ln>
                <a:noFill/>
              </a:ln>
              <a:solidFill>
                <a:srgbClr val="31CE39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818949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 smtClean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  <a:endParaRPr kumimoji="0" lang="es-CO" sz="3600" b="0" i="0" u="none" strike="noStrike" kern="1200" cap="none" spc="-3" normalizeH="0" baseline="0" noProof="0" dirty="0">
              <a:ln>
                <a:noFill/>
              </a:ln>
              <a:solidFill>
                <a:srgbClr val="1C2046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PRESENTACION INSTITUCIO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surance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D6C0"/>
      </a:accent1>
      <a:accent2>
        <a:srgbClr val="073763"/>
      </a:accent2>
      <a:accent3>
        <a:srgbClr val="0B5394"/>
      </a:accent3>
      <a:accent4>
        <a:srgbClr val="3D85C6"/>
      </a:accent4>
      <a:accent5>
        <a:srgbClr val="008275"/>
      </a:accent5>
      <a:accent6>
        <a:srgbClr val="00AE9D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11844</TotalTime>
  <Words>4767</Words>
  <Application>Microsoft Office PowerPoint</Application>
  <PresentationFormat>Panorámica</PresentationFormat>
  <Paragraphs>1251</Paragraphs>
  <Slides>57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Fira Sans Extra Condensed Medium</vt:lpstr>
      <vt:lpstr>MS Sans Serif</vt:lpstr>
      <vt:lpstr>Roboto Slab</vt:lpstr>
      <vt:lpstr>Tahoma</vt:lpstr>
      <vt:lpstr>Times New Roman</vt:lpstr>
      <vt:lpstr>Tema de Office</vt:lpstr>
      <vt:lpstr>3_Tema de Office</vt:lpstr>
      <vt:lpstr>Insurance Plan by Slidesgo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proyectos de inversión – Unidad 1</vt:lpstr>
      <vt:lpstr>Por proyectos de inversión – Unidad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proyectos de inversión EMB - 23 de julio de 2021</vt:lpstr>
      <vt:lpstr>Presentación de PowerPoint</vt:lpstr>
      <vt:lpstr>Presentación de PowerPoint</vt:lpstr>
      <vt:lpstr>Presentación de PowerPoint</vt:lpstr>
      <vt:lpstr>Sin Reducción (a 25 de julio)</vt:lpstr>
      <vt:lpstr>Presentación de PowerPoint</vt:lpstr>
      <vt:lpstr>Presentación de PowerPoint</vt:lpstr>
      <vt:lpstr>Presentación de PowerPoint</vt:lpstr>
      <vt:lpstr>Ejecución presupuestal de ingresos</vt:lpstr>
      <vt:lpstr>Ejecución presupuestal de gastos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Distrital de Movilidad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Personal Enero 2020</dc:title>
  <dc:creator>Diana Lizeth Mora Vargas</dc:creator>
  <cp:lastModifiedBy>Julieth Rojas Betancour</cp:lastModifiedBy>
  <cp:revision>525</cp:revision>
  <cp:lastPrinted>2020-01-23T21:14:44Z</cp:lastPrinted>
  <dcterms:created xsi:type="dcterms:W3CDTF">2020-01-22T11:26:47Z</dcterms:created>
  <dcterms:modified xsi:type="dcterms:W3CDTF">2021-07-29T23:25:37Z</dcterms:modified>
</cp:coreProperties>
</file>