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73" r:id="rId3"/>
    <p:sldId id="276" r:id="rId4"/>
    <p:sldId id="277"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Aleyzandra Gaona Uscategui" initials="SAG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225"/>
    <a:srgbClr val="BED000"/>
    <a:srgbClr val="FFB718"/>
    <a:srgbClr val="4C531E"/>
    <a:srgbClr val="2BA496"/>
    <a:srgbClr val="C8D423"/>
    <a:srgbClr val="E2C200"/>
    <a:srgbClr val="E2B40B"/>
    <a:srgbClr val="E2D200"/>
    <a:srgbClr val="E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autoAdjust="0"/>
    <p:restoredTop sz="96405" autoAdjust="0"/>
  </p:normalViewPr>
  <p:slideViewPr>
    <p:cSldViewPr snapToGrid="0">
      <p:cViewPr varScale="1">
        <p:scale>
          <a:sx n="126" d="100"/>
          <a:sy n="126" d="100"/>
        </p:scale>
        <p:origin x="1144" y="200"/>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7D1C9-E842-4F78-9351-8A0149C0497C}" type="datetimeFigureOut">
              <a:rPr lang="es-MX" smtClean="0"/>
              <a:t>29/07/21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D442D-6244-47E9-9CAE-5627A9AE68A2}" type="slidenum">
              <a:rPr lang="es-MX" smtClean="0"/>
              <a:t>‹Nº›</a:t>
            </a:fld>
            <a:endParaRPr lang="es-MX"/>
          </a:p>
        </p:txBody>
      </p:sp>
    </p:spTree>
    <p:extLst>
      <p:ext uri="{BB962C8B-B14F-4D97-AF65-F5344CB8AC3E}">
        <p14:creationId xmlns:p14="http://schemas.microsoft.com/office/powerpoint/2010/main" val="49640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48D442D-6244-47E9-9CAE-5627A9AE68A2}" type="slidenum">
              <a:rPr lang="es-MX" smtClean="0"/>
              <a:t>2</a:t>
            </a:fld>
            <a:endParaRPr lang="es-MX"/>
          </a:p>
        </p:txBody>
      </p:sp>
    </p:spTree>
    <p:extLst>
      <p:ext uri="{BB962C8B-B14F-4D97-AF65-F5344CB8AC3E}">
        <p14:creationId xmlns:p14="http://schemas.microsoft.com/office/powerpoint/2010/main" val="329131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29/07/21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418659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29/07/21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pic>
        <p:nvPicPr>
          <p:cNvPr id="7" name="Imagen 6">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188175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29/07/21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pic>
        <p:nvPicPr>
          <p:cNvPr id="7" name="Imagen 6">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213627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dirty="0"/>
          </a:p>
        </p:txBody>
      </p:sp>
      <p:sp>
        <p:nvSpPr>
          <p:cNvPr id="4" name="Content Placeholder 3">
            <a:extLst>
              <a:ext uri="{FF2B5EF4-FFF2-40B4-BE49-F238E27FC236}">
                <a16:creationId xmlns:a16="http://schemas.microsoft.com/office/drawing/2014/main" id="{FA5138B8-3143-7042-8D7B-523B271EE35D}"/>
              </a:ext>
            </a:extLst>
          </p:cNvPr>
          <p:cNvSpPr>
            <a:spLocks noGrp="1"/>
          </p:cNvSpPr>
          <p:nvPr>
            <p:ph sz="quarter" idx="11"/>
          </p:nvPr>
        </p:nvSpPr>
        <p:spPr>
          <a:xfrm>
            <a:off x="932140" y="1061350"/>
            <a:ext cx="3461646" cy="4924794"/>
          </a:xfrm>
        </p:spPr>
        <p:txBody>
          <a:bodyPr/>
          <a:lstStyle>
            <a:lvl1pPr>
              <a:defRPr sz="1514"/>
            </a:lvl1pPr>
            <a:lvl2pPr marL="0" indent="0">
              <a:lnSpc>
                <a:spcPct val="70000"/>
              </a:lnSpc>
              <a:spcAft>
                <a:spcPts val="771"/>
              </a:spcAft>
              <a:tabLst>
                <a:tab pos="321019" algn="l"/>
              </a:tabLst>
              <a:defRPr sz="1514"/>
            </a:lvl2pPr>
            <a:lvl3pPr>
              <a:lnSpc>
                <a:spcPct val="70000"/>
              </a:lnSpc>
              <a:spcAft>
                <a:spcPts val="771"/>
              </a:spcAft>
              <a:defRPr sz="1514"/>
            </a:lvl3pPr>
            <a:lvl4pPr>
              <a:lnSpc>
                <a:spcPct val="70000"/>
              </a:lnSpc>
              <a:spcAft>
                <a:spcPts val="771"/>
              </a:spcAft>
              <a:defRPr sz="1514"/>
            </a:lvl4pPr>
            <a:lvl5pPr>
              <a:lnSpc>
                <a:spcPct val="70000"/>
              </a:lnSpc>
              <a:spcAft>
                <a:spcPts val="771"/>
              </a:spcAft>
              <a:defRPr sz="151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3" name="Date Placeholder 3">
            <a:extLst>
              <a:ext uri="{FF2B5EF4-FFF2-40B4-BE49-F238E27FC236}">
                <a16:creationId xmlns:a16="http://schemas.microsoft.com/office/drawing/2014/main" id="{5EF01186-9B98-D544-A477-BD0F8A158D4B}"/>
              </a:ext>
            </a:extLst>
          </p:cNvPr>
          <p:cNvSpPr>
            <a:spLocks noGrp="1"/>
          </p:cNvSpPr>
          <p:nvPr>
            <p:ph type="dt" sz="half" idx="2"/>
          </p:nvPr>
        </p:nvSpPr>
        <p:spPr>
          <a:xfrm>
            <a:off x="1106832" y="6479808"/>
            <a:ext cx="2743201" cy="111637"/>
          </a:xfrm>
          <a:prstGeom prst="rect">
            <a:avLst/>
          </a:prstGeom>
        </p:spPr>
        <p:txBody>
          <a:bodyPr vert="horz" lIns="0" tIns="0" rIns="0" bIns="0" rtlCol="0" anchor="ctr">
            <a:spAutoFit/>
          </a:bodyPr>
          <a:lstStyle>
            <a:lvl1pPr marL="0" marR="0" indent="0" algn="l" defTabSz="794313" rtl="0" eaLnBrk="1" fontAlgn="auto" latinLnBrk="0" hangingPunct="1">
              <a:lnSpc>
                <a:spcPct val="100000"/>
              </a:lnSpc>
              <a:spcBef>
                <a:spcPts val="0"/>
              </a:spcBef>
              <a:spcAft>
                <a:spcPts val="0"/>
              </a:spcAft>
              <a:buClrTx/>
              <a:buSzTx/>
              <a:buFontTx/>
              <a:buNone/>
              <a:tabLst/>
              <a:defRPr lang="en-GB" sz="725" smtClean="0">
                <a:effectLst/>
              </a:defRPr>
            </a:lvl1pPr>
          </a:lstStyle>
          <a:p>
            <a:endParaRPr lang="es-ES" dirty="0"/>
          </a:p>
        </p:txBody>
      </p:sp>
      <p:sp>
        <p:nvSpPr>
          <p:cNvPr id="14" name="Slide Number Placeholder 5">
            <a:extLst>
              <a:ext uri="{FF2B5EF4-FFF2-40B4-BE49-F238E27FC236}">
                <a16:creationId xmlns:a16="http://schemas.microsoft.com/office/drawing/2014/main" id="{4DA331CF-68D2-9344-8A95-E174AF622F98}"/>
              </a:ext>
            </a:extLst>
          </p:cNvPr>
          <p:cNvSpPr>
            <a:spLocks noGrp="1"/>
          </p:cNvSpPr>
          <p:nvPr>
            <p:ph type="sldNum" sz="quarter" idx="4"/>
          </p:nvPr>
        </p:nvSpPr>
        <p:spPr>
          <a:xfrm>
            <a:off x="623704" y="6479808"/>
            <a:ext cx="349091" cy="111637"/>
          </a:xfrm>
          <a:prstGeom prst="rect">
            <a:avLst/>
          </a:prstGeom>
        </p:spPr>
        <p:txBody>
          <a:bodyPr vert="horz" wrap="square" lIns="0" tIns="0" rIns="0" bIns="0" rtlCol="0" anchor="ctr">
            <a:spAutoFit/>
          </a:bodyPr>
          <a:lstStyle>
            <a:lvl1pPr algn="r">
              <a:lnSpc>
                <a:spcPct val="100000"/>
              </a:lnSpc>
              <a:defRPr sz="725" b="0" i="0">
                <a:solidFill>
                  <a:schemeClr val="tx1"/>
                </a:solidFill>
                <a:latin typeface="+mn-lt"/>
                <a:cs typeface="Calibri Light" panose="020F0302020204030204" pitchFamily="34" charset="0"/>
              </a:defRPr>
            </a:lvl1pPr>
          </a:lstStyle>
          <a:p>
            <a:fld id="{91D568E7-61F5-D04E-995D-81EF41C01A2A}" type="slidenum">
              <a:rPr lang="es-ES" smtClean="0"/>
              <a:pPr/>
              <a:t>‹Nº›</a:t>
            </a:fld>
            <a:endParaRPr lang="es-ES" dirty="0"/>
          </a:p>
        </p:txBody>
      </p:sp>
      <p:sp>
        <p:nvSpPr>
          <p:cNvPr id="15" name="Footer Placeholder 20">
            <a:extLst>
              <a:ext uri="{FF2B5EF4-FFF2-40B4-BE49-F238E27FC236}">
                <a16:creationId xmlns:a16="http://schemas.microsoft.com/office/drawing/2014/main" id="{C5630E1C-6462-D341-933A-661462E0C0F1}"/>
              </a:ext>
            </a:extLst>
          </p:cNvPr>
          <p:cNvSpPr>
            <a:spLocks noGrp="1"/>
          </p:cNvSpPr>
          <p:nvPr>
            <p:ph type="ftr" sz="quarter" idx="3"/>
          </p:nvPr>
        </p:nvSpPr>
        <p:spPr>
          <a:xfrm>
            <a:off x="4114100" y="6479808"/>
            <a:ext cx="4353119" cy="111637"/>
          </a:xfrm>
          <a:prstGeom prst="rect">
            <a:avLst/>
          </a:prstGeom>
        </p:spPr>
        <p:txBody>
          <a:bodyPr vert="horz" wrap="square" lIns="0" tIns="0" rIns="0" bIns="0" rtlCol="0" anchor="ctr">
            <a:spAutoFit/>
          </a:bodyPr>
          <a:lstStyle>
            <a:lvl1pPr marL="0" marR="0" indent="0" algn="l" defTabSz="794313" rtl="0" eaLnBrk="1" fontAlgn="auto" latinLnBrk="0" hangingPunct="1">
              <a:lnSpc>
                <a:spcPct val="100000"/>
              </a:lnSpc>
              <a:spcBef>
                <a:spcPts val="0"/>
              </a:spcBef>
              <a:spcAft>
                <a:spcPts val="0"/>
              </a:spcAft>
              <a:buClrTx/>
              <a:buSzTx/>
              <a:buFontTx/>
              <a:buNone/>
              <a:tabLst/>
              <a:defRPr lang="en-GB" sz="725" b="0" i="0" spc="0" baseline="0">
                <a:cs typeface="Calibri Light" panose="020F0302020204030204" pitchFamily="34" charset="0"/>
              </a:defRPr>
            </a:lvl1pPr>
          </a:lstStyle>
          <a:p>
            <a:pPr algn="ctr"/>
            <a:endParaRPr lang="es-ES" dirty="0"/>
          </a:p>
        </p:txBody>
      </p:sp>
      <p:pic>
        <p:nvPicPr>
          <p:cNvPr id="8" name="Imagen 7">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6346464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29/07/21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98207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4479BA9-44D2-40C5-8099-27842EE4CB2A}" type="datetimeFigureOut">
              <a:rPr lang="es-CO" smtClean="0"/>
              <a:t>29/07/21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56759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4479BA9-44D2-40C5-8099-27842EE4CB2A}" type="datetimeFigureOut">
              <a:rPr lang="es-CO" smtClean="0"/>
              <a:t>29/07/21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24738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4479BA9-44D2-40C5-8099-27842EE4CB2A}" type="datetimeFigureOut">
              <a:rPr lang="es-CO" smtClean="0"/>
              <a:t>29/07/21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2034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4479BA9-44D2-40C5-8099-27842EE4CB2A}" type="datetimeFigureOut">
              <a:rPr lang="es-CO" smtClean="0"/>
              <a:t>29/07/21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BF1021A-0689-49A7-A3E2-CC71E7134BFA}" type="slidenum">
              <a:rPr lang="es-CO" smtClean="0"/>
              <a:t>‹Nº›</a:t>
            </a:fld>
            <a:endParaRPr lang="es-CO"/>
          </a:p>
        </p:txBody>
      </p:sp>
      <p:pic>
        <p:nvPicPr>
          <p:cNvPr id="6" name="Imagen 5">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117808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479BA9-44D2-40C5-8099-27842EE4CB2A}" type="datetimeFigureOut">
              <a:rPr lang="es-CO" smtClean="0"/>
              <a:t>29/07/21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BF1021A-0689-49A7-A3E2-CC71E7134BFA}" type="slidenum">
              <a:rPr lang="es-CO" smtClean="0"/>
              <a:t>‹Nº›</a:t>
            </a:fld>
            <a:endParaRPr lang="es-CO"/>
          </a:p>
        </p:txBody>
      </p:sp>
      <p:pic>
        <p:nvPicPr>
          <p:cNvPr id="5" name="Imagen 4">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186577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479BA9-44D2-40C5-8099-27842EE4CB2A}" type="datetimeFigureOut">
              <a:rPr lang="es-CO" smtClean="0"/>
              <a:t>29/07/21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pic>
        <p:nvPicPr>
          <p:cNvPr id="8" name="Imagen 7">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94813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479BA9-44D2-40C5-8099-27842EE4CB2A}" type="datetimeFigureOut">
              <a:rPr lang="es-CO" smtClean="0"/>
              <a:t>29/07/21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pic>
        <p:nvPicPr>
          <p:cNvPr id="8" name="Imagen 7">
            <a:extLst>
              <a:ext uri="{FF2B5EF4-FFF2-40B4-BE49-F238E27FC236}">
                <a16:creationId xmlns:a16="http://schemas.microsoft.com/office/drawing/2014/main" id="{03A42E1C-3B29-324D-90BC-A77F7C1D75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341867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79BA9-44D2-40C5-8099-27842EE4CB2A}" type="datetimeFigureOut">
              <a:rPr lang="es-CO" smtClean="0"/>
              <a:t>29/07/21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1021A-0689-49A7-A3E2-CC71E7134BFA}" type="slidenum">
              <a:rPr lang="es-CO" smtClean="0"/>
              <a:t>‹Nº›</a:t>
            </a:fld>
            <a:endParaRPr lang="es-CO"/>
          </a:p>
        </p:txBody>
      </p:sp>
    </p:spTree>
    <p:extLst>
      <p:ext uri="{BB962C8B-B14F-4D97-AF65-F5344CB8AC3E}">
        <p14:creationId xmlns:p14="http://schemas.microsoft.com/office/powerpoint/2010/main" val="341328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25991-F2B0-9846-8FB0-6C0439781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t="34568"/>
          <a:stretch/>
        </p:blipFill>
        <p:spPr>
          <a:xfrm>
            <a:off x="29182" y="2662470"/>
            <a:ext cx="7097949" cy="4487360"/>
          </a:xfrm>
          <a:prstGeom prst="rect">
            <a:avLst/>
          </a:prstGeom>
        </p:spPr>
      </p:pic>
      <p:sp>
        <p:nvSpPr>
          <p:cNvPr id="2" name="Título 1"/>
          <p:cNvSpPr>
            <a:spLocks noGrp="1"/>
          </p:cNvSpPr>
          <p:nvPr>
            <p:ph type="ctrTitle"/>
          </p:nvPr>
        </p:nvSpPr>
        <p:spPr>
          <a:xfrm>
            <a:off x="1529209" y="390536"/>
            <a:ext cx="9144000" cy="1544322"/>
          </a:xfrm>
        </p:spPr>
        <p:txBody>
          <a:bodyPr>
            <a:noAutofit/>
          </a:bodyPr>
          <a:lstStyle/>
          <a:p>
            <a:br>
              <a:rPr lang="es-MX" sz="4400" b="1" dirty="0">
                <a:solidFill>
                  <a:srgbClr val="CC0000"/>
                </a:solidFill>
                <a:latin typeface="Arial" panose="020B0604020202020204" pitchFamily="34" charset="0"/>
                <a:cs typeface="Arial" panose="020B0604020202020204" pitchFamily="34" charset="0"/>
              </a:rPr>
            </a:br>
            <a:r>
              <a:rPr lang="es-MX" sz="4000" b="1" dirty="0">
                <a:solidFill>
                  <a:srgbClr val="4C531E"/>
                </a:solidFill>
                <a:latin typeface="Arial" panose="020B0604020202020204" pitchFamily="34" charset="0"/>
                <a:cs typeface="Arial" panose="020B0604020202020204" pitchFamily="34" charset="0"/>
              </a:rPr>
              <a:t>Comité Sectorial de Gestión y Desempeño del Sector Movilidad</a:t>
            </a:r>
            <a:br>
              <a:rPr lang="es-MX" sz="4000" b="1" dirty="0">
                <a:solidFill>
                  <a:srgbClr val="4C531E"/>
                </a:solidFill>
                <a:latin typeface="Arial" panose="020B0604020202020204" pitchFamily="34" charset="0"/>
                <a:cs typeface="Arial" panose="020B0604020202020204" pitchFamily="34" charset="0"/>
              </a:rPr>
            </a:br>
            <a:r>
              <a:rPr lang="es-MX" sz="2800" b="1" dirty="0">
                <a:solidFill>
                  <a:srgbClr val="879225"/>
                </a:solidFill>
                <a:latin typeface="Arial" panose="020B0604020202020204" pitchFamily="34" charset="0"/>
                <a:cs typeface="Arial" panose="020B0604020202020204" pitchFamily="34" charset="0"/>
              </a:rPr>
              <a:t>Sesión ordinaria</a:t>
            </a:r>
            <a:endParaRPr lang="es-CO" sz="2000" b="1" dirty="0">
              <a:solidFill>
                <a:srgbClr val="879225"/>
              </a:solidFill>
              <a:latin typeface="Arial Black" panose="020B0604020202020204" pitchFamily="34" charset="0"/>
              <a:cs typeface="Arial Black" panose="020B0604020202020204" pitchFamily="34" charset="0"/>
            </a:endParaRPr>
          </a:p>
        </p:txBody>
      </p:sp>
      <p:sp>
        <p:nvSpPr>
          <p:cNvPr id="9" name="CuadroTexto 8"/>
          <p:cNvSpPr txBox="1"/>
          <p:nvPr/>
        </p:nvSpPr>
        <p:spPr>
          <a:xfrm>
            <a:off x="4685" y="1887944"/>
            <a:ext cx="12191999" cy="1200329"/>
          </a:xfrm>
          <a:prstGeom prst="rect">
            <a:avLst/>
          </a:prstGeom>
          <a:noFill/>
        </p:spPr>
        <p:txBody>
          <a:bodyPr wrap="square" rtlCol="0">
            <a:spAutoFit/>
          </a:bodyPr>
          <a:lstStyle/>
          <a:p>
            <a:pPr algn="ctr"/>
            <a:r>
              <a:rPr lang="es-MX" sz="2400" dirty="0">
                <a:solidFill>
                  <a:schemeClr val="bg1">
                    <a:lumMod val="50000"/>
                  </a:schemeClr>
                </a:solidFill>
                <a:cs typeface="Arial" panose="020B0604020202020204" pitchFamily="34" charset="0"/>
              </a:rPr>
              <a:t>Secretaría Distrital de Movilidad</a:t>
            </a:r>
          </a:p>
          <a:p>
            <a:pPr algn="ctr"/>
            <a:r>
              <a:rPr lang="es-ES" sz="2400" dirty="0">
                <a:solidFill>
                  <a:schemeClr val="bg1">
                    <a:lumMod val="50000"/>
                  </a:schemeClr>
                </a:solidFill>
                <a:cs typeface="Arial" panose="020B0604020202020204" pitchFamily="34" charset="0"/>
              </a:rPr>
              <a:t>Julio 2021</a:t>
            </a:r>
            <a:endParaRPr lang="es-MX" sz="2400" dirty="0">
              <a:solidFill>
                <a:schemeClr val="bg1">
                  <a:lumMod val="50000"/>
                </a:schemeClr>
              </a:solidFill>
              <a:cs typeface="Arial" panose="020B0604020202020204" pitchFamily="34" charset="0"/>
            </a:endParaRPr>
          </a:p>
          <a:p>
            <a:pPr algn="ctr"/>
            <a:endParaRPr lang="es-E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7E4BB30-270E-EE4D-AE52-960D69EA5621}"/>
              </a:ext>
            </a:extLst>
          </p:cNvPr>
          <p:cNvSpPr/>
          <p:nvPr/>
        </p:nvSpPr>
        <p:spPr>
          <a:xfrm>
            <a:off x="6567623" y="2652743"/>
            <a:ext cx="5295539" cy="4351172"/>
          </a:xfrm>
          <a:prstGeom prst="rect">
            <a:avLst/>
          </a:prstGeom>
          <a:solidFill>
            <a:srgbClr val="879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ortar rectángulo de una esquina 3">
            <a:extLst>
              <a:ext uri="{FF2B5EF4-FFF2-40B4-BE49-F238E27FC236}">
                <a16:creationId xmlns:a16="http://schemas.microsoft.com/office/drawing/2014/main" id="{346EA250-0C3C-944B-AB77-DFE49921FE4B}"/>
              </a:ext>
            </a:extLst>
          </p:cNvPr>
          <p:cNvSpPr/>
          <p:nvPr/>
        </p:nvSpPr>
        <p:spPr>
          <a:xfrm flipH="1">
            <a:off x="8005862" y="2643015"/>
            <a:ext cx="4260716" cy="4351172"/>
          </a:xfrm>
          <a:custGeom>
            <a:avLst/>
            <a:gdLst>
              <a:gd name="connsiteX0" fmla="*/ 0 w 3446834"/>
              <a:gd name="connsiteY0" fmla="*/ 0 h 4214985"/>
              <a:gd name="connsiteX1" fmla="*/ 1723417 w 3446834"/>
              <a:gd name="connsiteY1" fmla="*/ 0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3446834"/>
              <a:gd name="connsiteY0" fmla="*/ 0 h 4214985"/>
              <a:gd name="connsiteX1" fmla="*/ 770107 w 3446834"/>
              <a:gd name="connsiteY1" fmla="*/ 9728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4049949"/>
              <a:gd name="connsiteY0" fmla="*/ 0 h 4214985"/>
              <a:gd name="connsiteX1" fmla="*/ 770107 w 4049949"/>
              <a:gd name="connsiteY1" fmla="*/ 9728 h 4214985"/>
              <a:gd name="connsiteX2" fmla="*/ 4049949 w 4049949"/>
              <a:gd name="connsiteY2" fmla="*/ 4106693 h 4214985"/>
              <a:gd name="connsiteX3" fmla="*/ 3446834 w 4049949"/>
              <a:gd name="connsiteY3" fmla="*/ 4214985 h 4214985"/>
              <a:gd name="connsiteX4" fmla="*/ 0 w 4049949"/>
              <a:gd name="connsiteY4" fmla="*/ 4214985 h 4214985"/>
              <a:gd name="connsiteX5" fmla="*/ 0 w 4049949"/>
              <a:gd name="connsiteY5" fmla="*/ 0 h 4214985"/>
              <a:gd name="connsiteX0" fmla="*/ 0 w 4156953"/>
              <a:gd name="connsiteY0" fmla="*/ 0 h 4223425"/>
              <a:gd name="connsiteX1" fmla="*/ 770107 w 4156953"/>
              <a:gd name="connsiteY1" fmla="*/ 9728 h 4223425"/>
              <a:gd name="connsiteX2" fmla="*/ 4156953 w 4156953"/>
              <a:gd name="connsiteY2" fmla="*/ 4223425 h 4223425"/>
              <a:gd name="connsiteX3" fmla="*/ 3446834 w 4156953"/>
              <a:gd name="connsiteY3" fmla="*/ 4214985 h 4223425"/>
              <a:gd name="connsiteX4" fmla="*/ 0 w 4156953"/>
              <a:gd name="connsiteY4" fmla="*/ 4214985 h 4223425"/>
              <a:gd name="connsiteX5" fmla="*/ 0 w 4156953"/>
              <a:gd name="connsiteY5" fmla="*/ 0 h 42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953" h="4223425">
                <a:moveTo>
                  <a:pt x="0" y="0"/>
                </a:moveTo>
                <a:lnTo>
                  <a:pt x="770107" y="9728"/>
                </a:lnTo>
                <a:lnTo>
                  <a:pt x="4156953" y="4223425"/>
                </a:lnTo>
                <a:lnTo>
                  <a:pt x="3446834" y="4214985"/>
                </a:lnTo>
                <a:lnTo>
                  <a:pt x="0" y="4214985"/>
                </a:lnTo>
                <a:lnTo>
                  <a:pt x="0" y="0"/>
                </a:lnTo>
                <a:close/>
              </a:path>
            </a:pathLst>
          </a:cu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4C531E"/>
              </a:solidFill>
            </a:endParaRPr>
          </a:p>
        </p:txBody>
      </p:sp>
      <p:sp>
        <p:nvSpPr>
          <p:cNvPr id="6" name="Rectángulo 5">
            <a:extLst>
              <a:ext uri="{FF2B5EF4-FFF2-40B4-BE49-F238E27FC236}">
                <a16:creationId xmlns:a16="http://schemas.microsoft.com/office/drawing/2014/main" id="{192BC60A-5390-BB48-B346-860FADB8BCE3}"/>
              </a:ext>
            </a:extLst>
          </p:cNvPr>
          <p:cNvSpPr/>
          <p:nvPr/>
        </p:nvSpPr>
        <p:spPr>
          <a:xfrm>
            <a:off x="3793675" y="2652742"/>
            <a:ext cx="4614021" cy="4332455"/>
          </a:xfrm>
          <a:custGeom>
            <a:avLst/>
            <a:gdLst>
              <a:gd name="connsiteX0" fmla="*/ 0 w 3120326"/>
              <a:gd name="connsiteY0" fmla="*/ 0 h 4214985"/>
              <a:gd name="connsiteX1" fmla="*/ 3120326 w 3120326"/>
              <a:gd name="connsiteY1" fmla="*/ 0 h 4214985"/>
              <a:gd name="connsiteX2" fmla="*/ 3120326 w 3120326"/>
              <a:gd name="connsiteY2" fmla="*/ 4214985 h 4214985"/>
              <a:gd name="connsiteX3" fmla="*/ 0 w 3120326"/>
              <a:gd name="connsiteY3" fmla="*/ 4214985 h 4214985"/>
              <a:gd name="connsiteX4" fmla="*/ 0 w 3120326"/>
              <a:gd name="connsiteY4" fmla="*/ 0 h 4214985"/>
              <a:gd name="connsiteX0" fmla="*/ 0 w 4316828"/>
              <a:gd name="connsiteY0" fmla="*/ 9728 h 4214985"/>
              <a:gd name="connsiteX1" fmla="*/ 4316828 w 4316828"/>
              <a:gd name="connsiteY1" fmla="*/ 0 h 4214985"/>
              <a:gd name="connsiteX2" fmla="*/ 4316828 w 4316828"/>
              <a:gd name="connsiteY2" fmla="*/ 4214985 h 4214985"/>
              <a:gd name="connsiteX3" fmla="*/ 1196502 w 4316828"/>
              <a:gd name="connsiteY3" fmla="*/ 4214985 h 4214985"/>
              <a:gd name="connsiteX4" fmla="*/ 0 w 4316828"/>
              <a:gd name="connsiteY4" fmla="*/ 9728 h 4214985"/>
              <a:gd name="connsiteX0" fmla="*/ 0 w 4316828"/>
              <a:gd name="connsiteY0" fmla="*/ 1 h 4205258"/>
              <a:gd name="connsiteX1" fmla="*/ 2799313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316828"/>
              <a:gd name="connsiteY0" fmla="*/ 1 h 4205258"/>
              <a:gd name="connsiteX1" fmla="*/ 2916044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501654"/>
              <a:gd name="connsiteY0" fmla="*/ 9728 h 4205258"/>
              <a:gd name="connsiteX1" fmla="*/ 3100870 w 4501654"/>
              <a:gd name="connsiteY1" fmla="*/ 0 h 4205258"/>
              <a:gd name="connsiteX2" fmla="*/ 4501654 w 4501654"/>
              <a:gd name="connsiteY2" fmla="*/ 4205258 h 4205258"/>
              <a:gd name="connsiteX3" fmla="*/ 1381328 w 4501654"/>
              <a:gd name="connsiteY3" fmla="*/ 4205258 h 4205258"/>
              <a:gd name="connsiteX4" fmla="*/ 0 w 4501654"/>
              <a:gd name="connsiteY4" fmla="*/ 9728 h 42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54" h="4205258">
                <a:moveTo>
                  <a:pt x="0" y="9728"/>
                </a:moveTo>
                <a:lnTo>
                  <a:pt x="3100870" y="0"/>
                </a:lnTo>
                <a:lnTo>
                  <a:pt x="4501654" y="4205258"/>
                </a:lnTo>
                <a:lnTo>
                  <a:pt x="1381328" y="4205258"/>
                </a:lnTo>
                <a:lnTo>
                  <a:pt x="0" y="9728"/>
                </a:lnTo>
                <a:close/>
              </a:path>
            </a:pathLst>
          </a:custGeom>
          <a:solidFill>
            <a:srgbClr val="C8D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71A1F0D6-BD06-9441-AEAB-01F449022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378" y="4231532"/>
            <a:ext cx="5462859" cy="1189025"/>
          </a:xfrm>
          <a:prstGeom prst="rect">
            <a:avLst/>
          </a:prstGeom>
        </p:spPr>
      </p:pic>
    </p:spTree>
    <p:extLst>
      <p:ext uri="{BB962C8B-B14F-4D97-AF65-F5344CB8AC3E}">
        <p14:creationId xmlns:p14="http://schemas.microsoft.com/office/powerpoint/2010/main" val="1224198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641374B-EAFA-034A-8FF2-F0649B05E3D7}"/>
              </a:ext>
            </a:extLst>
          </p:cNvPr>
          <p:cNvSpPr txBox="1">
            <a:spLocks/>
          </p:cNvSpPr>
          <p:nvPr/>
        </p:nvSpPr>
        <p:spPr>
          <a:xfrm>
            <a:off x="857060" y="155591"/>
            <a:ext cx="9794047" cy="954122"/>
          </a:xfrm>
          <a:prstGeom prst="rect">
            <a:avLst/>
          </a:prstGeom>
        </p:spPr>
        <p:txBody>
          <a:bodyPr>
            <a:normAutofit/>
          </a:bodyPr>
          <a:lstStyle>
            <a:lvl1pPr marL="0" indent="0" algn="l" defTabSz="1008350" rtl="0" eaLnBrk="1" latinLnBrk="0" hangingPunct="1">
              <a:lnSpc>
                <a:spcPct val="110000"/>
              </a:lnSpc>
              <a:spcBef>
                <a:spcPts val="0"/>
              </a:spcBef>
              <a:buFont typeface="Arial" panose="020B0604020202020204" pitchFamily="34" charset="0"/>
              <a:buNone/>
              <a:defRPr sz="1764" kern="1200">
                <a:solidFill>
                  <a:schemeClr val="tx1"/>
                </a:solidFill>
                <a:latin typeface="+mn-lt"/>
                <a:ea typeface="+mn-ea"/>
                <a:cs typeface="+mn-cs"/>
              </a:defRPr>
            </a:lvl1pPr>
            <a:lvl2pPr marL="194534" indent="-194327" algn="l" defTabSz="1008350" rtl="0" eaLnBrk="1" latinLnBrk="0" hangingPunct="1">
              <a:lnSpc>
                <a:spcPct val="110000"/>
              </a:lnSpc>
              <a:spcBef>
                <a:spcPts val="0"/>
              </a:spcBef>
              <a:buFont typeface="System Font Regular"/>
              <a:buChar char="•"/>
              <a:tabLst/>
              <a:defRPr sz="1764" kern="1200">
                <a:solidFill>
                  <a:schemeClr val="tx1"/>
                </a:solidFill>
                <a:latin typeface="+mn-lt"/>
                <a:ea typeface="+mn-ea"/>
                <a:cs typeface="+mn-cs"/>
              </a:defRPr>
            </a:lvl2pPr>
            <a:lvl3pPr marL="519956" indent="-321253" algn="l" defTabSz="1008350" rtl="0" eaLnBrk="1" latinLnBrk="0" hangingPunct="1">
              <a:lnSpc>
                <a:spcPct val="110000"/>
              </a:lnSpc>
              <a:spcBef>
                <a:spcPts val="0"/>
              </a:spcBef>
              <a:buFont typeface="System Font Regular"/>
              <a:buChar char="–"/>
              <a:tabLst/>
              <a:defRPr sz="1764" kern="1200">
                <a:solidFill>
                  <a:schemeClr val="tx1"/>
                </a:solidFill>
                <a:latin typeface="+mn-lt"/>
                <a:ea typeface="+mn-ea"/>
                <a:cs typeface="+mn-cs"/>
              </a:defRPr>
            </a:lvl3pPr>
            <a:lvl4pPr marL="713408" indent="-203956" algn="l" defTabSz="1008350" rtl="0" eaLnBrk="1" latinLnBrk="0" hangingPunct="1">
              <a:lnSpc>
                <a:spcPct val="110000"/>
              </a:lnSpc>
              <a:spcBef>
                <a:spcPts val="0"/>
              </a:spcBef>
              <a:buClr>
                <a:schemeClr val="accent1"/>
              </a:buClr>
              <a:buSzPct val="100000"/>
              <a:buFont typeface="System Font Regular"/>
              <a:buChar char="•"/>
              <a:tabLst/>
              <a:defRPr sz="1764" kern="1200">
                <a:solidFill>
                  <a:schemeClr val="tx1"/>
                </a:solidFill>
                <a:latin typeface="+mn-lt"/>
                <a:ea typeface="+mn-ea"/>
                <a:cs typeface="+mn-cs"/>
              </a:defRPr>
            </a:lvl4pPr>
            <a:lvl5pPr marL="0" indent="0" algn="l" defTabSz="1008350" rtl="0" eaLnBrk="1" latinLnBrk="0" hangingPunct="1">
              <a:lnSpc>
                <a:spcPct val="110000"/>
              </a:lnSpc>
              <a:spcBef>
                <a:spcPts val="0"/>
              </a:spcBef>
              <a:buFont typeface="Arial" panose="020B0604020202020204" pitchFamily="34" charset="0"/>
              <a:buNone/>
              <a:tabLst/>
              <a:defRPr sz="1764" b="1" kern="1200">
                <a:solidFill>
                  <a:schemeClr val="tx1"/>
                </a:solidFill>
                <a:latin typeface="+mn-lt"/>
                <a:ea typeface="+mn-ea"/>
                <a:cs typeface="+mn-cs"/>
              </a:defRPr>
            </a:lvl5pPr>
            <a:lvl6pPr marL="2772962"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137"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312"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487"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nSpc>
                <a:spcPct val="100000"/>
              </a:lnSpc>
              <a:spcBef>
                <a:spcPts val="544"/>
              </a:spcBef>
              <a:spcAft>
                <a:spcPts val="544"/>
              </a:spcAft>
            </a:pPr>
            <a:endParaRPr lang="es-CO" sz="3899" b="1" dirty="0">
              <a:solidFill>
                <a:srgbClr val="CC0000"/>
              </a:solidFill>
              <a:latin typeface="+mj-lt"/>
            </a:endParaRPr>
          </a:p>
        </p:txBody>
      </p:sp>
      <p:sp>
        <p:nvSpPr>
          <p:cNvPr id="11" name="Rectángulo 10">
            <a:extLst>
              <a:ext uri="{FF2B5EF4-FFF2-40B4-BE49-F238E27FC236}">
                <a16:creationId xmlns:a16="http://schemas.microsoft.com/office/drawing/2014/main" id="{63E8FFB1-B2A8-644C-97B3-4FD96B955ABD}"/>
              </a:ext>
            </a:extLst>
          </p:cNvPr>
          <p:cNvSpPr/>
          <p:nvPr/>
        </p:nvSpPr>
        <p:spPr>
          <a:xfrm>
            <a:off x="0" y="382691"/>
            <a:ext cx="12192000" cy="566215"/>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a:solidFill>
                  <a:schemeClr val="bg1"/>
                </a:solidFill>
                <a:cs typeface="Arial" panose="020B0604020202020204" pitchFamily="34" charset="0"/>
              </a:rPr>
              <a:t> 	</a:t>
            </a:r>
            <a:r>
              <a:rPr lang="es-ES" sz="3200" b="1" dirty="0">
                <a:solidFill>
                  <a:schemeClr val="bg1"/>
                </a:solidFill>
                <a:cs typeface="Arial" panose="020B0604020202020204" pitchFamily="34" charset="0"/>
              </a:rPr>
              <a:t>CONTENIDO</a:t>
            </a:r>
            <a:endParaRPr lang="es-ES" sz="3200" dirty="0">
              <a:solidFill>
                <a:schemeClr val="bg1"/>
              </a:solidFill>
            </a:endParaRPr>
          </a:p>
        </p:txBody>
      </p:sp>
      <p:sp>
        <p:nvSpPr>
          <p:cNvPr id="10" name="Google Shape;347;p12"/>
          <p:cNvSpPr txBox="1">
            <a:spLocks/>
          </p:cNvSpPr>
          <p:nvPr/>
        </p:nvSpPr>
        <p:spPr>
          <a:xfrm>
            <a:off x="1167835" y="1109713"/>
            <a:ext cx="2737200" cy="577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MX" sz="3200" b="1" dirty="0">
                <a:solidFill>
                  <a:schemeClr val="accent6">
                    <a:lumMod val="50000"/>
                  </a:schemeClr>
                </a:solidFill>
              </a:rPr>
              <a:t>AGENDA</a:t>
            </a:r>
          </a:p>
        </p:txBody>
      </p:sp>
      <p:sp>
        <p:nvSpPr>
          <p:cNvPr id="15" name="Google Shape;348;p12"/>
          <p:cNvSpPr txBox="1">
            <a:spLocks/>
          </p:cNvSpPr>
          <p:nvPr/>
        </p:nvSpPr>
        <p:spPr>
          <a:xfrm>
            <a:off x="2820113" y="1921790"/>
            <a:ext cx="6807600" cy="577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s-MX" sz="3000" dirty="0"/>
          </a:p>
        </p:txBody>
      </p:sp>
      <p:sp>
        <p:nvSpPr>
          <p:cNvPr id="17" name="Google Shape;350;p12"/>
          <p:cNvSpPr txBox="1">
            <a:spLocks/>
          </p:cNvSpPr>
          <p:nvPr/>
        </p:nvSpPr>
        <p:spPr>
          <a:xfrm>
            <a:off x="4155425" y="3823766"/>
            <a:ext cx="6807600" cy="577800"/>
          </a:xfrm>
          <a:prstGeom prst="rect">
            <a:avLst/>
          </a:prstGeom>
        </p:spPr>
        <p:txBody>
          <a:bodyPr spcFirstLastPara="1" vert="horz" wrap="square" lIns="91425" tIns="91425" rIns="91425" bIns="91425" rtlCol="0" anchor="b" anchorCtr="0">
            <a:noAutofit/>
          </a:bodyPr>
          <a:lstStyle>
            <a:defPPr>
              <a:defRPr lang="es-CO"/>
            </a:defPPr>
            <a:lvl1pPr marL="0" marR="0" indent="0" algn="l" defTabSz="794313" rtl="0" eaLnBrk="1" fontAlgn="auto" latinLnBrk="0" hangingPunct="1">
              <a:lnSpc>
                <a:spcPct val="100000"/>
              </a:lnSpc>
              <a:spcBef>
                <a:spcPts val="0"/>
              </a:spcBef>
              <a:spcAft>
                <a:spcPts val="0"/>
              </a:spcAft>
              <a:buClrTx/>
              <a:buSzTx/>
              <a:buFontTx/>
              <a:buNone/>
              <a:tabLst/>
              <a:defRPr lang="en-GB" sz="725" b="0" i="0" kern="1200" spc="0" baseline="0">
                <a:solidFill>
                  <a:schemeClr val="tx1">
                    <a:tint val="75000"/>
                  </a:schemeClr>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4400" dirty="0">
              <a:solidFill>
                <a:schemeClr val="tx1"/>
              </a:solidFill>
              <a:latin typeface="+mj-lt"/>
              <a:ea typeface="+mj-ea"/>
              <a:cs typeface="+mj-cs"/>
            </a:endParaRPr>
          </a:p>
        </p:txBody>
      </p:sp>
      <p:cxnSp>
        <p:nvCxnSpPr>
          <p:cNvPr id="4" name="Conector recto 3"/>
          <p:cNvCxnSpPr/>
          <p:nvPr/>
        </p:nvCxnSpPr>
        <p:spPr>
          <a:xfrm>
            <a:off x="857060" y="1109713"/>
            <a:ext cx="60385" cy="5227608"/>
          </a:xfrm>
          <a:prstGeom prst="line">
            <a:avLst/>
          </a:prstGeom>
          <a:ln w="38100">
            <a:solidFill>
              <a:srgbClr val="879225"/>
            </a:solidFill>
          </a:ln>
        </p:spPr>
        <p:style>
          <a:lnRef idx="1">
            <a:schemeClr val="accent1"/>
          </a:lnRef>
          <a:fillRef idx="0">
            <a:schemeClr val="accent1"/>
          </a:fillRef>
          <a:effectRef idx="0">
            <a:schemeClr val="accent1"/>
          </a:effectRef>
          <a:fontRef idx="minor">
            <a:schemeClr val="tx1"/>
          </a:fontRef>
        </p:style>
      </p:cxnSp>
      <p:sp>
        <p:nvSpPr>
          <p:cNvPr id="23" name="Google Shape;348;p12"/>
          <p:cNvSpPr txBox="1">
            <a:spLocks/>
          </p:cNvSpPr>
          <p:nvPr/>
        </p:nvSpPr>
        <p:spPr>
          <a:xfrm>
            <a:off x="917445" y="2434236"/>
            <a:ext cx="9264770" cy="277905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s-MX" altLang="es-CO" sz="2800" dirty="0">
                <a:ea typeface="ＭＳ Ｐゴシック" pitchFamily="34" charset="-128"/>
              </a:rPr>
              <a:t>Verificación del quórum.</a:t>
            </a:r>
          </a:p>
          <a:p>
            <a:pPr marL="514350" indent="-514350">
              <a:buFont typeface="+mj-lt"/>
              <a:buAutoNum type="arabicPeriod"/>
            </a:pPr>
            <a:r>
              <a:rPr lang="es-MX" altLang="es-CO" sz="2800" dirty="0">
                <a:ea typeface="ＭＳ Ｐゴシック" pitchFamily="34" charset="-128"/>
              </a:rPr>
              <a:t>Aprobación orden del día.</a:t>
            </a:r>
          </a:p>
          <a:p>
            <a:pPr marL="514350" indent="-514350">
              <a:buFont typeface="+mj-lt"/>
              <a:buAutoNum type="arabicPeriod"/>
            </a:pPr>
            <a:r>
              <a:rPr lang="es-MX" altLang="es-CO" sz="2800" dirty="0">
                <a:ea typeface="ＭＳ Ｐゴシック" pitchFamily="34" charset="-128"/>
              </a:rPr>
              <a:t>Seguimiento compromisos.</a:t>
            </a:r>
          </a:p>
          <a:p>
            <a:pPr marL="514350" indent="-514350">
              <a:buFont typeface="+mj-lt"/>
              <a:buAutoNum type="arabicPeriod"/>
            </a:pPr>
            <a:r>
              <a:rPr lang="es-MX" altLang="es-CO" sz="2800" dirty="0">
                <a:latin typeface="Calibri Light" panose="020F0302020204030204" pitchFamily="34" charset="0"/>
                <a:ea typeface="ＭＳ Ｐゴシック" pitchFamily="34" charset="-128"/>
                <a:cs typeface="Calibri Light" panose="020F0302020204030204" pitchFamily="34" charset="0"/>
              </a:rPr>
              <a:t>Desarrollo de la sesión:</a:t>
            </a:r>
          </a:p>
          <a:p>
            <a:pPr marL="971550" lvl="1" indent="-514350">
              <a:buFont typeface="Arial" panose="020B0604020202020204" pitchFamily="34" charset="0"/>
              <a:buChar char="•"/>
            </a:pPr>
            <a:r>
              <a:rPr lang="es-MX" altLang="es-CO" sz="2800" dirty="0">
                <a:latin typeface="Calibri Light" panose="020F0302020204030204" pitchFamily="34" charset="0"/>
                <a:ea typeface="ＭＳ Ｐゴシック" pitchFamily="34" charset="-128"/>
                <a:cs typeface="Calibri Light" panose="020F0302020204030204" pitchFamily="34" charset="0"/>
              </a:rPr>
              <a:t>Ejecución presupuestal y avance metas PDD. (Todos)</a:t>
            </a:r>
          </a:p>
          <a:p>
            <a:pPr marL="971550" lvl="1" indent="-514350">
              <a:buFont typeface="Arial" panose="020B0604020202020204" pitchFamily="34" charset="0"/>
              <a:buChar char="•"/>
            </a:pPr>
            <a:r>
              <a:rPr lang="es-MX" altLang="es-CO" sz="2800" dirty="0">
                <a:latin typeface="Calibri Light" panose="020F0302020204030204" pitchFamily="34" charset="0"/>
                <a:ea typeface="ＭＳ Ｐゴシック" pitchFamily="34" charset="-128"/>
                <a:cs typeface="Calibri Light" panose="020F0302020204030204" pitchFamily="34" charset="0"/>
              </a:rPr>
              <a:t>Resultados del Índice de Desempeño Institucional (SDM)</a:t>
            </a:r>
          </a:p>
          <a:p>
            <a:pPr marL="514350" indent="-514350">
              <a:buFont typeface="+mj-lt"/>
              <a:buAutoNum type="arabicPeriod"/>
            </a:pPr>
            <a:r>
              <a:rPr lang="es-MX" altLang="es-CO" sz="2800" dirty="0">
                <a:ea typeface="ＭＳ Ｐゴシック" pitchFamily="34" charset="-128"/>
              </a:rPr>
              <a:t>Varios</a:t>
            </a:r>
          </a:p>
        </p:txBody>
      </p:sp>
    </p:spTree>
    <p:extLst>
      <p:ext uri="{BB962C8B-B14F-4D97-AF65-F5344CB8AC3E}">
        <p14:creationId xmlns:p14="http://schemas.microsoft.com/office/powerpoint/2010/main" val="1163739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641374B-EAFA-034A-8FF2-F0649B05E3D7}"/>
              </a:ext>
            </a:extLst>
          </p:cNvPr>
          <p:cNvSpPr txBox="1">
            <a:spLocks/>
          </p:cNvSpPr>
          <p:nvPr/>
        </p:nvSpPr>
        <p:spPr>
          <a:xfrm>
            <a:off x="857060" y="155591"/>
            <a:ext cx="9794047" cy="954122"/>
          </a:xfrm>
          <a:prstGeom prst="rect">
            <a:avLst/>
          </a:prstGeom>
        </p:spPr>
        <p:txBody>
          <a:bodyPr>
            <a:normAutofit/>
          </a:bodyPr>
          <a:lstStyle>
            <a:lvl1pPr marL="0" indent="0" algn="l" defTabSz="1008350" rtl="0" eaLnBrk="1" latinLnBrk="0" hangingPunct="1">
              <a:lnSpc>
                <a:spcPct val="110000"/>
              </a:lnSpc>
              <a:spcBef>
                <a:spcPts val="0"/>
              </a:spcBef>
              <a:buFont typeface="Arial" panose="020B0604020202020204" pitchFamily="34" charset="0"/>
              <a:buNone/>
              <a:defRPr sz="1764" kern="1200">
                <a:solidFill>
                  <a:schemeClr val="tx1"/>
                </a:solidFill>
                <a:latin typeface="+mn-lt"/>
                <a:ea typeface="+mn-ea"/>
                <a:cs typeface="+mn-cs"/>
              </a:defRPr>
            </a:lvl1pPr>
            <a:lvl2pPr marL="194534" indent="-194327" algn="l" defTabSz="1008350" rtl="0" eaLnBrk="1" latinLnBrk="0" hangingPunct="1">
              <a:lnSpc>
                <a:spcPct val="110000"/>
              </a:lnSpc>
              <a:spcBef>
                <a:spcPts val="0"/>
              </a:spcBef>
              <a:buFont typeface="System Font Regular"/>
              <a:buChar char="•"/>
              <a:tabLst/>
              <a:defRPr sz="1764" kern="1200">
                <a:solidFill>
                  <a:schemeClr val="tx1"/>
                </a:solidFill>
                <a:latin typeface="+mn-lt"/>
                <a:ea typeface="+mn-ea"/>
                <a:cs typeface="+mn-cs"/>
              </a:defRPr>
            </a:lvl2pPr>
            <a:lvl3pPr marL="519956" indent="-321253" algn="l" defTabSz="1008350" rtl="0" eaLnBrk="1" latinLnBrk="0" hangingPunct="1">
              <a:lnSpc>
                <a:spcPct val="110000"/>
              </a:lnSpc>
              <a:spcBef>
                <a:spcPts val="0"/>
              </a:spcBef>
              <a:buFont typeface="System Font Regular"/>
              <a:buChar char="–"/>
              <a:tabLst/>
              <a:defRPr sz="1764" kern="1200">
                <a:solidFill>
                  <a:schemeClr val="tx1"/>
                </a:solidFill>
                <a:latin typeface="+mn-lt"/>
                <a:ea typeface="+mn-ea"/>
                <a:cs typeface="+mn-cs"/>
              </a:defRPr>
            </a:lvl3pPr>
            <a:lvl4pPr marL="713408" indent="-203956" algn="l" defTabSz="1008350" rtl="0" eaLnBrk="1" latinLnBrk="0" hangingPunct="1">
              <a:lnSpc>
                <a:spcPct val="110000"/>
              </a:lnSpc>
              <a:spcBef>
                <a:spcPts val="0"/>
              </a:spcBef>
              <a:buClr>
                <a:schemeClr val="accent1"/>
              </a:buClr>
              <a:buSzPct val="100000"/>
              <a:buFont typeface="System Font Regular"/>
              <a:buChar char="•"/>
              <a:tabLst/>
              <a:defRPr sz="1764" kern="1200">
                <a:solidFill>
                  <a:schemeClr val="tx1"/>
                </a:solidFill>
                <a:latin typeface="+mn-lt"/>
                <a:ea typeface="+mn-ea"/>
                <a:cs typeface="+mn-cs"/>
              </a:defRPr>
            </a:lvl4pPr>
            <a:lvl5pPr marL="0" indent="0" algn="l" defTabSz="1008350" rtl="0" eaLnBrk="1" latinLnBrk="0" hangingPunct="1">
              <a:lnSpc>
                <a:spcPct val="110000"/>
              </a:lnSpc>
              <a:spcBef>
                <a:spcPts val="0"/>
              </a:spcBef>
              <a:buFont typeface="Arial" panose="020B0604020202020204" pitchFamily="34" charset="0"/>
              <a:buNone/>
              <a:tabLst/>
              <a:defRPr sz="1764" b="1" kern="1200">
                <a:solidFill>
                  <a:schemeClr val="tx1"/>
                </a:solidFill>
                <a:latin typeface="+mn-lt"/>
                <a:ea typeface="+mn-ea"/>
                <a:cs typeface="+mn-cs"/>
              </a:defRPr>
            </a:lvl5pPr>
            <a:lvl6pPr marL="2772962"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137"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312"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487"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nSpc>
                <a:spcPct val="100000"/>
              </a:lnSpc>
              <a:spcBef>
                <a:spcPts val="544"/>
              </a:spcBef>
              <a:spcAft>
                <a:spcPts val="544"/>
              </a:spcAft>
            </a:pPr>
            <a:endParaRPr lang="es-CO" sz="3899" b="1" dirty="0">
              <a:solidFill>
                <a:srgbClr val="CC0000"/>
              </a:solidFill>
              <a:latin typeface="+mj-lt"/>
            </a:endParaRPr>
          </a:p>
        </p:txBody>
      </p:sp>
      <p:sp>
        <p:nvSpPr>
          <p:cNvPr id="11" name="Rectángulo 10">
            <a:extLst>
              <a:ext uri="{FF2B5EF4-FFF2-40B4-BE49-F238E27FC236}">
                <a16:creationId xmlns:a16="http://schemas.microsoft.com/office/drawing/2014/main" id="{63E8FFB1-B2A8-644C-97B3-4FD96B955ABD}"/>
              </a:ext>
            </a:extLst>
          </p:cNvPr>
          <p:cNvSpPr/>
          <p:nvPr/>
        </p:nvSpPr>
        <p:spPr>
          <a:xfrm>
            <a:off x="0" y="382691"/>
            <a:ext cx="12192000" cy="566215"/>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a:solidFill>
                  <a:schemeClr val="bg1"/>
                </a:solidFill>
                <a:cs typeface="Arial" panose="020B0604020202020204" pitchFamily="34" charset="0"/>
              </a:rPr>
              <a:t> 	</a:t>
            </a:r>
            <a:r>
              <a:rPr lang="es-ES" sz="3200" b="1" dirty="0">
                <a:solidFill>
                  <a:schemeClr val="bg1"/>
                </a:solidFill>
                <a:cs typeface="Arial" panose="020B0604020202020204" pitchFamily="34" charset="0"/>
              </a:rPr>
              <a:t>SEGUIMIENTO COMPROMISOS</a:t>
            </a:r>
          </a:p>
        </p:txBody>
      </p:sp>
      <p:grpSp>
        <p:nvGrpSpPr>
          <p:cNvPr id="2" name="Grupo 1"/>
          <p:cNvGrpSpPr/>
          <p:nvPr/>
        </p:nvGrpSpPr>
        <p:grpSpPr>
          <a:xfrm>
            <a:off x="1052821" y="1084137"/>
            <a:ext cx="3615191" cy="5007558"/>
            <a:chOff x="350323" y="1176006"/>
            <a:chExt cx="3615191" cy="5007558"/>
          </a:xfrm>
        </p:grpSpPr>
        <p:sp>
          <p:nvSpPr>
            <p:cNvPr id="13" name="Redondear rectángulo de esquina del mismo lado 12"/>
            <p:cNvSpPr/>
            <p:nvPr/>
          </p:nvSpPr>
          <p:spPr>
            <a:xfrm>
              <a:off x="350323" y="3115019"/>
              <a:ext cx="3615191" cy="2661114"/>
            </a:xfrm>
            <a:prstGeom prst="round2SameRect">
              <a:avLst/>
            </a:prstGeom>
            <a:gradFill flip="none" rotWithShape="1">
              <a:gsLst>
                <a:gs pos="0">
                  <a:schemeClr val="accent3">
                    <a:lumMod val="110000"/>
                    <a:satMod val="105000"/>
                    <a:tint val="67000"/>
                    <a:alpha val="40000"/>
                  </a:schemeClr>
                </a:gs>
                <a:gs pos="50000">
                  <a:schemeClr val="accent3">
                    <a:lumMod val="105000"/>
                    <a:satMod val="103000"/>
                    <a:tint val="73000"/>
                    <a:alpha val="40000"/>
                  </a:schemeClr>
                </a:gs>
                <a:gs pos="100000">
                  <a:schemeClr val="accent3">
                    <a:lumMod val="105000"/>
                    <a:satMod val="109000"/>
                    <a:tint val="81000"/>
                    <a:alpha val="40000"/>
                  </a:schemeClr>
                </a:gs>
              </a:gsLst>
              <a:lin ang="5400000" scaled="0"/>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228600" indent="-228600">
                <a:buAutoNum type="arabicPeriod"/>
              </a:pPr>
              <a:r>
                <a:rPr lang="es-MX" dirty="0"/>
                <a:t>De acuerdo al compromiso se coordinó una reunión con el doctor William Mendieta, una vez termine el debate en el Concejo de Bogotá en el cual se efectúan unas modificaciones en materia hacendaria para el rescate social y económico </a:t>
              </a:r>
            </a:p>
          </p:txBody>
        </p:sp>
        <p:sp>
          <p:nvSpPr>
            <p:cNvPr id="14" name="CuadroTexto 13"/>
            <p:cNvSpPr txBox="1"/>
            <p:nvPr/>
          </p:nvSpPr>
          <p:spPr>
            <a:xfrm>
              <a:off x="1817335" y="5814232"/>
              <a:ext cx="660758" cy="369332"/>
            </a:xfrm>
            <a:prstGeom prst="rect">
              <a:avLst/>
            </a:prstGeom>
            <a:noFill/>
          </p:spPr>
          <p:txBody>
            <a:bodyPr wrap="none" rtlCol="0">
              <a:spAutoFit/>
            </a:bodyPr>
            <a:lstStyle/>
            <a:p>
              <a:r>
                <a:rPr lang="es-ES" dirty="0"/>
                <a:t>UMV</a:t>
              </a:r>
            </a:p>
          </p:txBody>
        </p:sp>
        <p:sp>
          <p:nvSpPr>
            <p:cNvPr id="16" name="Rectángulo 15"/>
            <p:cNvSpPr/>
            <p:nvPr/>
          </p:nvSpPr>
          <p:spPr>
            <a:xfrm>
              <a:off x="635000" y="2503171"/>
              <a:ext cx="3060699" cy="584775"/>
            </a:xfrm>
            <a:prstGeom prst="rect">
              <a:avLst/>
            </a:prstGeom>
          </p:spPr>
          <p:txBody>
            <a:bodyPr wrap="square">
              <a:spAutoFit/>
            </a:bodyPr>
            <a:lstStyle/>
            <a:p>
              <a:pPr algn="ctr"/>
              <a:r>
                <a:rPr lang="es-MX" sz="1600" b="1" dirty="0"/>
                <a:t>Retomar la revisión del aplicativo</a:t>
              </a:r>
            </a:p>
            <a:p>
              <a:pPr algn="ctr"/>
              <a:r>
                <a:rPr lang="es-MX" sz="1600" b="1" dirty="0"/>
                <a:t>de la UMV.</a:t>
              </a:r>
            </a:p>
          </p:txBody>
        </p:sp>
        <p:sp>
          <p:nvSpPr>
            <p:cNvPr id="51" name="Google Shape;4210;p68"/>
            <p:cNvSpPr/>
            <p:nvPr/>
          </p:nvSpPr>
          <p:spPr>
            <a:xfrm>
              <a:off x="1771574" y="1342617"/>
              <a:ext cx="721825" cy="70438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11;p68"/>
            <p:cNvSpPr/>
            <p:nvPr/>
          </p:nvSpPr>
          <p:spPr>
            <a:xfrm>
              <a:off x="1600837" y="1176006"/>
              <a:ext cx="1063422" cy="121201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12;p68"/>
            <p:cNvSpPr/>
            <p:nvPr/>
          </p:nvSpPr>
          <p:spPr>
            <a:xfrm>
              <a:off x="1985780" y="2311224"/>
              <a:ext cx="293410" cy="164875"/>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CuadroTexto 56"/>
            <p:cNvSpPr txBox="1"/>
            <p:nvPr/>
          </p:nvSpPr>
          <p:spPr>
            <a:xfrm>
              <a:off x="1962156" y="1448915"/>
              <a:ext cx="340658" cy="461665"/>
            </a:xfrm>
            <a:prstGeom prst="rect">
              <a:avLst/>
            </a:prstGeom>
            <a:noFill/>
          </p:spPr>
          <p:txBody>
            <a:bodyPr wrap="none" rtlCol="0">
              <a:spAutoFit/>
            </a:bodyPr>
            <a:lstStyle/>
            <a:p>
              <a:r>
                <a:rPr lang="es-ES" sz="2400" dirty="0">
                  <a:solidFill>
                    <a:schemeClr val="bg1"/>
                  </a:solidFill>
                </a:rPr>
                <a:t>1</a:t>
              </a:r>
            </a:p>
          </p:txBody>
        </p:sp>
      </p:grpSp>
      <p:sp>
        <p:nvSpPr>
          <p:cNvPr id="59" name="CuadroTexto 58"/>
          <p:cNvSpPr txBox="1"/>
          <p:nvPr/>
        </p:nvSpPr>
        <p:spPr>
          <a:xfrm>
            <a:off x="7670148" y="1366859"/>
            <a:ext cx="340658" cy="461665"/>
          </a:xfrm>
          <a:prstGeom prst="rect">
            <a:avLst/>
          </a:prstGeom>
          <a:noFill/>
        </p:spPr>
        <p:txBody>
          <a:bodyPr wrap="none" rtlCol="0">
            <a:spAutoFit/>
          </a:bodyPr>
          <a:lstStyle/>
          <a:p>
            <a:r>
              <a:rPr lang="es-ES" sz="2400" dirty="0">
                <a:solidFill>
                  <a:schemeClr val="bg1"/>
                </a:solidFill>
              </a:rPr>
              <a:t>2</a:t>
            </a:r>
          </a:p>
        </p:txBody>
      </p:sp>
      <p:grpSp>
        <p:nvGrpSpPr>
          <p:cNvPr id="15" name="Grupo 14"/>
          <p:cNvGrpSpPr/>
          <p:nvPr/>
        </p:nvGrpSpPr>
        <p:grpSpPr>
          <a:xfrm>
            <a:off x="7228450" y="1084137"/>
            <a:ext cx="3615191" cy="5007558"/>
            <a:chOff x="350323" y="1176006"/>
            <a:chExt cx="3615191" cy="5007558"/>
          </a:xfrm>
        </p:grpSpPr>
        <p:sp>
          <p:nvSpPr>
            <p:cNvPr id="17" name="Redondear rectángulo de esquina del mismo lado 16"/>
            <p:cNvSpPr/>
            <p:nvPr/>
          </p:nvSpPr>
          <p:spPr>
            <a:xfrm>
              <a:off x="350323" y="3115019"/>
              <a:ext cx="3615191" cy="2661114"/>
            </a:xfrm>
            <a:prstGeom prst="round2SameRect">
              <a:avLst/>
            </a:prstGeom>
            <a:gradFill flip="none" rotWithShape="1">
              <a:gsLst>
                <a:gs pos="0">
                  <a:schemeClr val="accent3">
                    <a:lumMod val="110000"/>
                    <a:satMod val="105000"/>
                    <a:tint val="67000"/>
                    <a:alpha val="40000"/>
                  </a:schemeClr>
                </a:gs>
                <a:gs pos="50000">
                  <a:schemeClr val="accent3">
                    <a:lumMod val="105000"/>
                    <a:satMod val="103000"/>
                    <a:tint val="73000"/>
                    <a:alpha val="40000"/>
                  </a:schemeClr>
                </a:gs>
                <a:gs pos="100000">
                  <a:schemeClr val="accent3">
                    <a:lumMod val="105000"/>
                    <a:satMod val="109000"/>
                    <a:tint val="81000"/>
                    <a:alpha val="40000"/>
                  </a:schemeClr>
                </a:gs>
              </a:gsLst>
              <a:lin ang="5400000" scaled="0"/>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228600" indent="-228600">
                <a:buAutoNum type="arabicPeriod"/>
              </a:pPr>
              <a:r>
                <a:rPr lang="es-MX" sz="1600" dirty="0"/>
                <a:t>Se realizó reunión el 23 de julio de 2021, con las entidades del Sector Movilidad, en la cual se presentó por SDM el Plan de Seguridad Vial y por parte de los representantes de las entidades se identificó el plan de acción en seguridad vial. Se adjunto como evidencia el acta de la sesión donde se establecen las acciones y compromisos.</a:t>
              </a:r>
            </a:p>
          </p:txBody>
        </p:sp>
        <p:sp>
          <p:nvSpPr>
            <p:cNvPr id="18" name="CuadroTexto 17"/>
            <p:cNvSpPr txBox="1"/>
            <p:nvPr/>
          </p:nvSpPr>
          <p:spPr>
            <a:xfrm>
              <a:off x="1144235" y="5814232"/>
              <a:ext cx="2003882" cy="369332"/>
            </a:xfrm>
            <a:prstGeom prst="rect">
              <a:avLst/>
            </a:prstGeom>
            <a:noFill/>
          </p:spPr>
          <p:txBody>
            <a:bodyPr wrap="none" rtlCol="0">
              <a:spAutoFit/>
            </a:bodyPr>
            <a:lstStyle/>
            <a:p>
              <a:r>
                <a:rPr lang="es-ES" dirty="0"/>
                <a:t>Todas las entidades</a:t>
              </a:r>
            </a:p>
          </p:txBody>
        </p:sp>
        <p:sp>
          <p:nvSpPr>
            <p:cNvPr id="19" name="Rectángulo 18"/>
            <p:cNvSpPr/>
            <p:nvPr/>
          </p:nvSpPr>
          <p:spPr>
            <a:xfrm>
              <a:off x="456120" y="2503171"/>
              <a:ext cx="3509394" cy="584775"/>
            </a:xfrm>
            <a:prstGeom prst="rect">
              <a:avLst/>
            </a:prstGeom>
          </p:spPr>
          <p:txBody>
            <a:bodyPr wrap="square">
              <a:spAutoFit/>
            </a:bodyPr>
            <a:lstStyle/>
            <a:p>
              <a:pPr algn="ctr"/>
              <a:r>
                <a:rPr lang="es-MX" sz="1600" b="1" dirty="0"/>
                <a:t>Metas y actividades realizadas para reducir la siniestralidad</a:t>
              </a:r>
            </a:p>
          </p:txBody>
        </p:sp>
        <p:sp>
          <p:nvSpPr>
            <p:cNvPr id="20" name="Google Shape;4210;p68"/>
            <p:cNvSpPr/>
            <p:nvPr/>
          </p:nvSpPr>
          <p:spPr>
            <a:xfrm>
              <a:off x="1771574" y="1342617"/>
              <a:ext cx="721825" cy="70438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11;p68"/>
            <p:cNvSpPr/>
            <p:nvPr/>
          </p:nvSpPr>
          <p:spPr>
            <a:xfrm>
              <a:off x="1600837" y="1176006"/>
              <a:ext cx="1063422" cy="121201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12;p68"/>
            <p:cNvSpPr/>
            <p:nvPr/>
          </p:nvSpPr>
          <p:spPr>
            <a:xfrm>
              <a:off x="1985780" y="2311224"/>
              <a:ext cx="293410" cy="164875"/>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CuadroTexto 22"/>
            <p:cNvSpPr txBox="1"/>
            <p:nvPr/>
          </p:nvSpPr>
          <p:spPr>
            <a:xfrm>
              <a:off x="1962156" y="1448915"/>
              <a:ext cx="340658" cy="461665"/>
            </a:xfrm>
            <a:prstGeom prst="rect">
              <a:avLst/>
            </a:prstGeom>
            <a:noFill/>
          </p:spPr>
          <p:txBody>
            <a:bodyPr wrap="none" rtlCol="0">
              <a:spAutoFit/>
            </a:bodyPr>
            <a:lstStyle/>
            <a:p>
              <a:r>
                <a:rPr lang="es-ES" sz="2400" dirty="0">
                  <a:solidFill>
                    <a:schemeClr val="bg1"/>
                  </a:solidFill>
                </a:rPr>
                <a:t>2</a:t>
              </a:r>
            </a:p>
          </p:txBody>
        </p:sp>
      </p:grpSp>
    </p:spTree>
    <p:extLst>
      <p:ext uri="{BB962C8B-B14F-4D97-AF65-F5344CB8AC3E}">
        <p14:creationId xmlns:p14="http://schemas.microsoft.com/office/powerpoint/2010/main" val="2826707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641374B-EAFA-034A-8FF2-F0649B05E3D7}"/>
              </a:ext>
            </a:extLst>
          </p:cNvPr>
          <p:cNvSpPr txBox="1">
            <a:spLocks/>
          </p:cNvSpPr>
          <p:nvPr/>
        </p:nvSpPr>
        <p:spPr>
          <a:xfrm>
            <a:off x="857060" y="155591"/>
            <a:ext cx="9794047" cy="954122"/>
          </a:xfrm>
          <a:prstGeom prst="rect">
            <a:avLst/>
          </a:prstGeom>
        </p:spPr>
        <p:txBody>
          <a:bodyPr>
            <a:normAutofit/>
          </a:bodyPr>
          <a:lstStyle>
            <a:lvl1pPr marL="0" indent="0" algn="l" defTabSz="1008350" rtl="0" eaLnBrk="1" latinLnBrk="0" hangingPunct="1">
              <a:lnSpc>
                <a:spcPct val="110000"/>
              </a:lnSpc>
              <a:spcBef>
                <a:spcPts val="0"/>
              </a:spcBef>
              <a:buFont typeface="Arial" panose="020B0604020202020204" pitchFamily="34" charset="0"/>
              <a:buNone/>
              <a:defRPr sz="1764" kern="1200">
                <a:solidFill>
                  <a:schemeClr val="tx1"/>
                </a:solidFill>
                <a:latin typeface="+mn-lt"/>
                <a:ea typeface="+mn-ea"/>
                <a:cs typeface="+mn-cs"/>
              </a:defRPr>
            </a:lvl1pPr>
            <a:lvl2pPr marL="194534" indent="-194327" algn="l" defTabSz="1008350" rtl="0" eaLnBrk="1" latinLnBrk="0" hangingPunct="1">
              <a:lnSpc>
                <a:spcPct val="110000"/>
              </a:lnSpc>
              <a:spcBef>
                <a:spcPts val="0"/>
              </a:spcBef>
              <a:buFont typeface="System Font Regular"/>
              <a:buChar char="•"/>
              <a:tabLst/>
              <a:defRPr sz="1764" kern="1200">
                <a:solidFill>
                  <a:schemeClr val="tx1"/>
                </a:solidFill>
                <a:latin typeface="+mn-lt"/>
                <a:ea typeface="+mn-ea"/>
                <a:cs typeface="+mn-cs"/>
              </a:defRPr>
            </a:lvl2pPr>
            <a:lvl3pPr marL="519956" indent="-321253" algn="l" defTabSz="1008350" rtl="0" eaLnBrk="1" latinLnBrk="0" hangingPunct="1">
              <a:lnSpc>
                <a:spcPct val="110000"/>
              </a:lnSpc>
              <a:spcBef>
                <a:spcPts val="0"/>
              </a:spcBef>
              <a:buFont typeface="System Font Regular"/>
              <a:buChar char="–"/>
              <a:tabLst/>
              <a:defRPr sz="1764" kern="1200">
                <a:solidFill>
                  <a:schemeClr val="tx1"/>
                </a:solidFill>
                <a:latin typeface="+mn-lt"/>
                <a:ea typeface="+mn-ea"/>
                <a:cs typeface="+mn-cs"/>
              </a:defRPr>
            </a:lvl3pPr>
            <a:lvl4pPr marL="713408" indent="-203956" algn="l" defTabSz="1008350" rtl="0" eaLnBrk="1" latinLnBrk="0" hangingPunct="1">
              <a:lnSpc>
                <a:spcPct val="110000"/>
              </a:lnSpc>
              <a:spcBef>
                <a:spcPts val="0"/>
              </a:spcBef>
              <a:buClr>
                <a:schemeClr val="accent1"/>
              </a:buClr>
              <a:buSzPct val="100000"/>
              <a:buFont typeface="System Font Regular"/>
              <a:buChar char="•"/>
              <a:tabLst/>
              <a:defRPr sz="1764" kern="1200">
                <a:solidFill>
                  <a:schemeClr val="tx1"/>
                </a:solidFill>
                <a:latin typeface="+mn-lt"/>
                <a:ea typeface="+mn-ea"/>
                <a:cs typeface="+mn-cs"/>
              </a:defRPr>
            </a:lvl4pPr>
            <a:lvl5pPr marL="0" indent="0" algn="l" defTabSz="1008350" rtl="0" eaLnBrk="1" latinLnBrk="0" hangingPunct="1">
              <a:lnSpc>
                <a:spcPct val="110000"/>
              </a:lnSpc>
              <a:spcBef>
                <a:spcPts val="0"/>
              </a:spcBef>
              <a:buFont typeface="Arial" panose="020B0604020202020204" pitchFamily="34" charset="0"/>
              <a:buNone/>
              <a:tabLst/>
              <a:defRPr sz="1764" b="1" kern="1200">
                <a:solidFill>
                  <a:schemeClr val="tx1"/>
                </a:solidFill>
                <a:latin typeface="+mn-lt"/>
                <a:ea typeface="+mn-ea"/>
                <a:cs typeface="+mn-cs"/>
              </a:defRPr>
            </a:lvl5pPr>
            <a:lvl6pPr marL="2772962"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137"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312"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487" indent="-252087" algn="l" defTabSz="100835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nSpc>
                <a:spcPct val="100000"/>
              </a:lnSpc>
              <a:spcBef>
                <a:spcPts val="544"/>
              </a:spcBef>
              <a:spcAft>
                <a:spcPts val="544"/>
              </a:spcAft>
            </a:pPr>
            <a:endParaRPr lang="es-CO" sz="3899" b="1" dirty="0">
              <a:solidFill>
                <a:srgbClr val="CC0000"/>
              </a:solidFill>
              <a:latin typeface="+mj-lt"/>
            </a:endParaRPr>
          </a:p>
        </p:txBody>
      </p:sp>
      <p:sp>
        <p:nvSpPr>
          <p:cNvPr id="11" name="Rectángulo 10">
            <a:extLst>
              <a:ext uri="{FF2B5EF4-FFF2-40B4-BE49-F238E27FC236}">
                <a16:creationId xmlns:a16="http://schemas.microsoft.com/office/drawing/2014/main" id="{63E8FFB1-B2A8-644C-97B3-4FD96B955ABD}"/>
              </a:ext>
            </a:extLst>
          </p:cNvPr>
          <p:cNvSpPr/>
          <p:nvPr/>
        </p:nvSpPr>
        <p:spPr>
          <a:xfrm>
            <a:off x="0" y="382691"/>
            <a:ext cx="12192000" cy="566215"/>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a:solidFill>
                  <a:schemeClr val="bg1"/>
                </a:solidFill>
                <a:cs typeface="Arial" panose="020B0604020202020204" pitchFamily="34" charset="0"/>
              </a:rPr>
              <a:t> 	</a:t>
            </a:r>
            <a:r>
              <a:rPr lang="es-ES" sz="3200" b="1" dirty="0">
                <a:solidFill>
                  <a:schemeClr val="bg1"/>
                </a:solidFill>
                <a:cs typeface="Arial" panose="020B0604020202020204" pitchFamily="34" charset="0"/>
              </a:rPr>
              <a:t>SEGUIMIENTO COMPROMISOS</a:t>
            </a:r>
          </a:p>
        </p:txBody>
      </p:sp>
      <p:grpSp>
        <p:nvGrpSpPr>
          <p:cNvPr id="2" name="Grupo 1"/>
          <p:cNvGrpSpPr/>
          <p:nvPr/>
        </p:nvGrpSpPr>
        <p:grpSpPr>
          <a:xfrm>
            <a:off x="6946900" y="1192365"/>
            <a:ext cx="4508499" cy="4991199"/>
            <a:chOff x="350323" y="1176006"/>
            <a:chExt cx="3615191" cy="4991199"/>
          </a:xfrm>
        </p:grpSpPr>
        <p:sp>
          <p:nvSpPr>
            <p:cNvPr id="13" name="Redondear rectángulo de esquina del mismo lado 12"/>
            <p:cNvSpPr/>
            <p:nvPr/>
          </p:nvSpPr>
          <p:spPr>
            <a:xfrm>
              <a:off x="350323" y="3115019"/>
              <a:ext cx="3615191" cy="2661114"/>
            </a:xfrm>
            <a:prstGeom prst="round2SameRect">
              <a:avLst/>
            </a:prstGeom>
            <a:gradFill flip="none" rotWithShape="1">
              <a:gsLst>
                <a:gs pos="0">
                  <a:schemeClr val="accent3">
                    <a:lumMod val="110000"/>
                    <a:satMod val="105000"/>
                    <a:tint val="67000"/>
                    <a:alpha val="40000"/>
                  </a:schemeClr>
                </a:gs>
                <a:gs pos="50000">
                  <a:schemeClr val="accent3">
                    <a:lumMod val="105000"/>
                    <a:satMod val="103000"/>
                    <a:tint val="73000"/>
                    <a:alpha val="40000"/>
                  </a:schemeClr>
                </a:gs>
                <a:gs pos="100000">
                  <a:schemeClr val="accent3">
                    <a:lumMod val="105000"/>
                    <a:satMod val="109000"/>
                    <a:tint val="81000"/>
                    <a:alpha val="40000"/>
                  </a:schemeClr>
                </a:gs>
              </a:gsLst>
              <a:lin ang="5400000" scaled="0"/>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228600" indent="-228600">
                <a:buAutoNum type="arabicPeriod"/>
              </a:pPr>
              <a:r>
                <a:rPr lang="es-MX" dirty="0"/>
                <a:t>Se revisó la propuesta con la Terminal. Se envió por parte de Metro y la Terminal el avance en la mesa de trabajo.</a:t>
              </a:r>
            </a:p>
            <a:p>
              <a:pPr marL="228600" indent="-228600">
                <a:buAutoNum type="arabicPeriod"/>
              </a:pPr>
              <a:endParaRPr lang="es-MX" dirty="0"/>
            </a:p>
            <a:p>
              <a:pPr marL="228600" indent="-228600">
                <a:buAutoNum type="arabicPeriod"/>
              </a:pPr>
              <a:r>
                <a:rPr lang="es-MX" dirty="0"/>
                <a:t>Se adjunta presentación</a:t>
              </a:r>
            </a:p>
          </p:txBody>
        </p:sp>
        <p:sp>
          <p:nvSpPr>
            <p:cNvPr id="14" name="CuadroTexto 13"/>
            <p:cNvSpPr txBox="1"/>
            <p:nvPr/>
          </p:nvSpPr>
          <p:spPr>
            <a:xfrm>
              <a:off x="1487815" y="5797873"/>
              <a:ext cx="1289340" cy="369332"/>
            </a:xfrm>
            <a:prstGeom prst="rect">
              <a:avLst/>
            </a:prstGeom>
            <a:noFill/>
          </p:spPr>
          <p:txBody>
            <a:bodyPr wrap="none" rtlCol="0">
              <a:spAutoFit/>
            </a:bodyPr>
            <a:lstStyle/>
            <a:p>
              <a:r>
                <a:rPr lang="es-ES" dirty="0"/>
                <a:t>Terminal - Metro</a:t>
              </a:r>
            </a:p>
          </p:txBody>
        </p:sp>
        <p:sp>
          <p:nvSpPr>
            <p:cNvPr id="16" name="Rectángulo 15"/>
            <p:cNvSpPr/>
            <p:nvPr/>
          </p:nvSpPr>
          <p:spPr>
            <a:xfrm>
              <a:off x="641332" y="2262282"/>
              <a:ext cx="3060699" cy="830997"/>
            </a:xfrm>
            <a:prstGeom prst="rect">
              <a:avLst/>
            </a:prstGeom>
          </p:spPr>
          <p:txBody>
            <a:bodyPr wrap="square">
              <a:spAutoFit/>
            </a:bodyPr>
            <a:lstStyle/>
            <a:p>
              <a:pPr algn="ctr"/>
              <a:r>
                <a:rPr lang="es-MX" sz="1600" b="1" dirty="0"/>
                <a:t>Mesa de trabajo revisión de integración regional con la Terminal de Transporte en los diseños de factibilidad de Línea 2</a:t>
              </a:r>
            </a:p>
          </p:txBody>
        </p:sp>
        <p:sp>
          <p:nvSpPr>
            <p:cNvPr id="51" name="Google Shape;4210;p68"/>
            <p:cNvSpPr/>
            <p:nvPr/>
          </p:nvSpPr>
          <p:spPr>
            <a:xfrm>
              <a:off x="1771574" y="1342617"/>
              <a:ext cx="549030" cy="63978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11;p68"/>
            <p:cNvSpPr/>
            <p:nvPr/>
          </p:nvSpPr>
          <p:spPr>
            <a:xfrm>
              <a:off x="1656743" y="1176006"/>
              <a:ext cx="799337" cy="1059395"/>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12;p68"/>
            <p:cNvSpPr/>
            <p:nvPr/>
          </p:nvSpPr>
          <p:spPr>
            <a:xfrm>
              <a:off x="1948510" y="2133424"/>
              <a:ext cx="223172" cy="149755"/>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CuadroTexto 56"/>
            <p:cNvSpPr txBox="1"/>
            <p:nvPr/>
          </p:nvSpPr>
          <p:spPr>
            <a:xfrm>
              <a:off x="1906250" y="1448915"/>
              <a:ext cx="340658" cy="461665"/>
            </a:xfrm>
            <a:prstGeom prst="rect">
              <a:avLst/>
            </a:prstGeom>
            <a:noFill/>
          </p:spPr>
          <p:txBody>
            <a:bodyPr wrap="none" rtlCol="0">
              <a:spAutoFit/>
            </a:bodyPr>
            <a:lstStyle/>
            <a:p>
              <a:r>
                <a:rPr lang="es-ES" sz="2400" dirty="0">
                  <a:solidFill>
                    <a:schemeClr val="bg1"/>
                  </a:solidFill>
                </a:rPr>
                <a:t>4</a:t>
              </a:r>
            </a:p>
          </p:txBody>
        </p:sp>
      </p:grpSp>
      <p:sp>
        <p:nvSpPr>
          <p:cNvPr id="59" name="CuadroTexto 58"/>
          <p:cNvSpPr txBox="1"/>
          <p:nvPr/>
        </p:nvSpPr>
        <p:spPr>
          <a:xfrm>
            <a:off x="7670148" y="1366859"/>
            <a:ext cx="340658" cy="461665"/>
          </a:xfrm>
          <a:prstGeom prst="rect">
            <a:avLst/>
          </a:prstGeom>
          <a:noFill/>
        </p:spPr>
        <p:txBody>
          <a:bodyPr wrap="none" rtlCol="0">
            <a:spAutoFit/>
          </a:bodyPr>
          <a:lstStyle/>
          <a:p>
            <a:r>
              <a:rPr lang="es-ES" sz="2400" dirty="0">
                <a:solidFill>
                  <a:schemeClr val="bg1"/>
                </a:solidFill>
              </a:rPr>
              <a:t>2</a:t>
            </a:r>
          </a:p>
        </p:txBody>
      </p:sp>
      <p:grpSp>
        <p:nvGrpSpPr>
          <p:cNvPr id="32" name="Grupo 31"/>
          <p:cNvGrpSpPr/>
          <p:nvPr/>
        </p:nvGrpSpPr>
        <p:grpSpPr>
          <a:xfrm>
            <a:off x="447981" y="1176006"/>
            <a:ext cx="4174819" cy="5007558"/>
            <a:chOff x="350323" y="1176006"/>
            <a:chExt cx="4174819" cy="5007558"/>
          </a:xfrm>
        </p:grpSpPr>
        <p:sp>
          <p:nvSpPr>
            <p:cNvPr id="33" name="Redondear rectángulo de esquina del mismo lado 32"/>
            <p:cNvSpPr/>
            <p:nvPr/>
          </p:nvSpPr>
          <p:spPr>
            <a:xfrm>
              <a:off x="350323" y="3115018"/>
              <a:ext cx="4174819" cy="2699213"/>
            </a:xfrm>
            <a:prstGeom prst="round2SameRect">
              <a:avLst/>
            </a:prstGeom>
            <a:gradFill flip="none" rotWithShape="1">
              <a:gsLst>
                <a:gs pos="0">
                  <a:schemeClr val="accent3">
                    <a:lumMod val="110000"/>
                    <a:satMod val="105000"/>
                    <a:tint val="67000"/>
                    <a:alpha val="40000"/>
                  </a:schemeClr>
                </a:gs>
                <a:gs pos="50000">
                  <a:schemeClr val="accent3">
                    <a:lumMod val="105000"/>
                    <a:satMod val="103000"/>
                    <a:tint val="73000"/>
                    <a:alpha val="40000"/>
                  </a:schemeClr>
                </a:gs>
                <a:gs pos="100000">
                  <a:schemeClr val="accent3">
                    <a:lumMod val="105000"/>
                    <a:satMod val="109000"/>
                    <a:tint val="81000"/>
                    <a:alpha val="40000"/>
                  </a:schemeClr>
                </a:gs>
              </a:gsLst>
              <a:lin ang="5400000" scaled="0"/>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228600" indent="-228600">
                <a:buAutoNum type="arabicPeriod"/>
              </a:pPr>
              <a:r>
                <a:rPr lang="es-MX" sz="1600" dirty="0"/>
                <a:t>Se revisaron las propuestas enviadas por la Terminal con Transmilenio y la SDM. Se adjunta presentación enviada por la Terminal con el desarrollo de las mesas de trabajo.</a:t>
              </a:r>
            </a:p>
            <a:p>
              <a:pPr marL="228600" indent="-228600">
                <a:buAutoNum type="arabicPeriod"/>
              </a:pPr>
              <a:r>
                <a:rPr lang="es-MX" sz="1600" dirty="0"/>
                <a:t>SDM apoyo con la modelación. Los resultados fueron expuestos y entregados a TMSA y Terminal. El análisis para el Terminal del Sur no fue favorable para las alternativas planteadas.</a:t>
              </a:r>
            </a:p>
          </p:txBody>
        </p:sp>
        <p:sp>
          <p:nvSpPr>
            <p:cNvPr id="34" name="CuadroTexto 33"/>
            <p:cNvSpPr txBox="1"/>
            <p:nvPr/>
          </p:nvSpPr>
          <p:spPr>
            <a:xfrm>
              <a:off x="1106135" y="5814232"/>
              <a:ext cx="2331344" cy="369332"/>
            </a:xfrm>
            <a:prstGeom prst="rect">
              <a:avLst/>
            </a:prstGeom>
            <a:noFill/>
          </p:spPr>
          <p:txBody>
            <a:bodyPr wrap="none" rtlCol="0">
              <a:spAutoFit/>
            </a:bodyPr>
            <a:lstStyle/>
            <a:p>
              <a:r>
                <a:rPr lang="es-ES" dirty="0"/>
                <a:t>Terminal – TMSA -SDM</a:t>
              </a:r>
            </a:p>
          </p:txBody>
        </p:sp>
        <p:sp>
          <p:nvSpPr>
            <p:cNvPr id="35" name="Rectángulo 34"/>
            <p:cNvSpPr/>
            <p:nvPr/>
          </p:nvSpPr>
          <p:spPr>
            <a:xfrm>
              <a:off x="850900" y="2503171"/>
              <a:ext cx="3060699" cy="584775"/>
            </a:xfrm>
            <a:prstGeom prst="rect">
              <a:avLst/>
            </a:prstGeom>
          </p:spPr>
          <p:txBody>
            <a:bodyPr wrap="square">
              <a:spAutoFit/>
            </a:bodyPr>
            <a:lstStyle/>
            <a:p>
              <a:pPr algn="ctr"/>
              <a:r>
                <a:rPr lang="es-MX" sz="1600" b="1" dirty="0"/>
                <a:t>Mesa trabajo revisión de</a:t>
              </a:r>
            </a:p>
            <a:p>
              <a:pPr algn="ctr"/>
              <a:r>
                <a:rPr lang="es-MX" sz="1600" b="1" dirty="0"/>
                <a:t>las propuestas de la Terminal.</a:t>
              </a:r>
            </a:p>
          </p:txBody>
        </p:sp>
        <p:sp>
          <p:nvSpPr>
            <p:cNvPr id="36" name="Google Shape;4210;p68"/>
            <p:cNvSpPr/>
            <p:nvPr/>
          </p:nvSpPr>
          <p:spPr>
            <a:xfrm>
              <a:off x="1987474" y="1342617"/>
              <a:ext cx="721825" cy="70438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11;p68"/>
            <p:cNvSpPr/>
            <p:nvPr/>
          </p:nvSpPr>
          <p:spPr>
            <a:xfrm>
              <a:off x="1816737" y="1176006"/>
              <a:ext cx="1063422" cy="121201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12;p68"/>
            <p:cNvSpPr/>
            <p:nvPr/>
          </p:nvSpPr>
          <p:spPr>
            <a:xfrm>
              <a:off x="2201681" y="2273124"/>
              <a:ext cx="293410" cy="164875"/>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CuadroTexto 38"/>
            <p:cNvSpPr txBox="1"/>
            <p:nvPr/>
          </p:nvSpPr>
          <p:spPr>
            <a:xfrm>
              <a:off x="2165356" y="1448915"/>
              <a:ext cx="340658" cy="461665"/>
            </a:xfrm>
            <a:prstGeom prst="rect">
              <a:avLst/>
            </a:prstGeom>
            <a:noFill/>
          </p:spPr>
          <p:txBody>
            <a:bodyPr wrap="none" rtlCol="0">
              <a:spAutoFit/>
            </a:bodyPr>
            <a:lstStyle/>
            <a:p>
              <a:r>
                <a:rPr lang="es-ES" sz="2400" dirty="0">
                  <a:solidFill>
                    <a:schemeClr val="bg1"/>
                  </a:solidFill>
                </a:rPr>
                <a:t>3</a:t>
              </a:r>
            </a:p>
          </p:txBody>
        </p:sp>
      </p:grpSp>
    </p:spTree>
    <p:extLst>
      <p:ext uri="{BB962C8B-B14F-4D97-AF65-F5344CB8AC3E}">
        <p14:creationId xmlns:p14="http://schemas.microsoft.com/office/powerpoint/2010/main" val="24068628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16574</TotalTime>
  <Words>329</Words>
  <Application>Microsoft Macintosh PowerPoint</Application>
  <PresentationFormat>Panorámica</PresentationFormat>
  <Paragraphs>38</Paragraphs>
  <Slides>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Black</vt:lpstr>
      <vt:lpstr>Calibri</vt:lpstr>
      <vt:lpstr>Calibri Light</vt:lpstr>
      <vt:lpstr>Tema de Office</vt:lpstr>
      <vt:lpstr> Comité Sectorial de Gestión y Desempeño del Sector Movilidad Sesión ordinaria</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COMUNICACIÓN INTERNA</dc:title>
  <dc:creator>Karen Andrea Cortés Gutierrez</dc:creator>
  <cp:lastModifiedBy>Microsoft Office User</cp:lastModifiedBy>
  <cp:revision>101</cp:revision>
  <dcterms:created xsi:type="dcterms:W3CDTF">2020-01-07T17:00:58Z</dcterms:created>
  <dcterms:modified xsi:type="dcterms:W3CDTF">2021-07-30T02:51:24Z</dcterms:modified>
</cp:coreProperties>
</file>