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Arial Black"/>
      <p:regular r:id="rId23"/>
    </p:embeddedFont>
    <p:embeddedFont>
      <p:font typeface="Roboto Mon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iRqrrazi2X8qTCqo9rG0JiChUSo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ohana Marcela Porras Peñaloz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2B9F142-43D2-4964-A1BF-FA11D3934838}">
  <a:tblStyle styleId="{F2B9F142-43D2-4964-A1BF-FA11D393483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Mono-regular.fntdata"/><Relationship Id="rId23" Type="http://schemas.openxmlformats.org/officeDocument/2006/relationships/font" Target="fonts/ArialBlack-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RobotoMono-italic.fntdata"/><Relationship Id="rId25" Type="http://schemas.openxmlformats.org/officeDocument/2006/relationships/font" Target="fonts/RobotoMono-bold.fntdata"/><Relationship Id="rId28" Type="http://customschemas.google.com/relationships/presentationmetadata" Target="metadata"/><Relationship Id="rId27" Type="http://schemas.openxmlformats.org/officeDocument/2006/relationships/font" Target="fonts/RobotoMon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6-01T15:15:03.449">
    <p:pos x="7595" y="960"/>
    <p:text/>
    <p:extLst>
      <p:ext uri="{C676402C-5697-4E1C-873F-D02D1690AC5C}">
        <p15:threadingInfo timeZoneBias="0"/>
      </p:ext>
      <p:ext uri="http://customooxmlschemas.google.com/">
        <go:slidesCustomData xmlns:go="http://customooxmlschemas.google.com/" commentPostId="AAAAyFYH4b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1828800" y="4945063"/>
            <a:ext cx="14630400" cy="40449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6062663" y="1284288"/>
            <a:ext cx="6162675" cy="3467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1828800" y="4945063"/>
            <a:ext cx="14630400" cy="40449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1:notes"/>
          <p:cNvSpPr/>
          <p:nvPr>
            <p:ph idx="2" type="sldImg"/>
          </p:nvPr>
        </p:nvSpPr>
        <p:spPr>
          <a:xfrm>
            <a:off x="6062663" y="1284288"/>
            <a:ext cx="6162675" cy="3467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1828800" y="4945063"/>
            <a:ext cx="14630400" cy="40449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2:notes"/>
          <p:cNvSpPr/>
          <p:nvPr>
            <p:ph idx="2" type="sldImg"/>
          </p:nvPr>
        </p:nvSpPr>
        <p:spPr>
          <a:xfrm>
            <a:off x="6062663" y="1284288"/>
            <a:ext cx="6162675" cy="3467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1828800" y="4945063"/>
            <a:ext cx="14630400" cy="40449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3:notes"/>
          <p:cNvSpPr/>
          <p:nvPr>
            <p:ph idx="2" type="sldImg"/>
          </p:nvPr>
        </p:nvSpPr>
        <p:spPr>
          <a:xfrm>
            <a:off x="6062663" y="1284288"/>
            <a:ext cx="6162675" cy="3467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69" name="Google Shape;2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1828800" y="4945063"/>
            <a:ext cx="14630400" cy="40449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6062663" y="1284288"/>
            <a:ext cx="6162675" cy="3467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1828800" y="4945063"/>
            <a:ext cx="14630400" cy="40449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7:notes"/>
          <p:cNvSpPr/>
          <p:nvPr>
            <p:ph idx="2" type="sldImg"/>
          </p:nvPr>
        </p:nvSpPr>
        <p:spPr>
          <a:xfrm>
            <a:off x="6062663" y="1284288"/>
            <a:ext cx="6162675" cy="3467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1828800" y="4945063"/>
            <a:ext cx="14630400" cy="40449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6062663" y="1284288"/>
            <a:ext cx="6162675" cy="3467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1828800" y="4945063"/>
            <a:ext cx="14630400" cy="40449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6062663" y="1284288"/>
            <a:ext cx="6162675" cy="3467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8" name="Shape 68"/>
        <p:cNvGrpSpPr/>
        <p:nvPr/>
      </p:nvGrpSpPr>
      <p:grpSpPr>
        <a:xfrm>
          <a:off x="0" y="0"/>
          <a:ext cx="0" cy="0"/>
          <a:chOff x="0" y="0"/>
          <a:chExt cx="0" cy="0"/>
        </a:xfrm>
      </p:grpSpPr>
      <p:sp>
        <p:nvSpPr>
          <p:cNvPr id="69" name="Google Shape;6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p:nvPr>
            <p:ph idx="2" type="pic"/>
          </p:nvPr>
        </p:nvSpPr>
        <p:spPr>
          <a:xfrm>
            <a:off x="5183188" y="987425"/>
            <a:ext cx="6172200" cy="4873625"/>
          </a:xfrm>
          <a:prstGeom prst="rect">
            <a:avLst/>
          </a:prstGeom>
          <a:noFill/>
          <a:ln>
            <a:noFill/>
          </a:ln>
        </p:spPr>
      </p:sp>
      <p:sp>
        <p:nvSpPr>
          <p:cNvPr id="71" name="Google Shape;71;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5" name="Shape 75"/>
        <p:cNvGrpSpPr/>
        <p:nvPr/>
      </p:nvGrpSpPr>
      <p:grpSpPr>
        <a:xfrm>
          <a:off x="0" y="0"/>
          <a:ext cx="0" cy="0"/>
          <a:chOff x="0" y="0"/>
          <a:chExt cx="0" cy="0"/>
        </a:xfrm>
      </p:grpSpPr>
      <p:sp>
        <p:nvSpPr>
          <p:cNvPr id="76" name="Google Shape;7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1" name="Shape 81"/>
        <p:cNvGrpSpPr/>
        <p:nvPr/>
      </p:nvGrpSpPr>
      <p:grpSpPr>
        <a:xfrm>
          <a:off x="0" y="0"/>
          <a:ext cx="0" cy="0"/>
          <a:chOff x="0" y="0"/>
          <a:chExt cx="0" cy="0"/>
        </a:xfrm>
      </p:grpSpPr>
      <p:sp>
        <p:nvSpPr>
          <p:cNvPr id="82" name="Google Shape;82;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7" name="Shape 27"/>
        <p:cNvGrpSpPr/>
        <p:nvPr/>
      </p:nvGrpSpPr>
      <p:grpSpPr>
        <a:xfrm>
          <a:off x="0" y="0"/>
          <a:ext cx="0" cy="0"/>
          <a:chOff x="0" y="0"/>
          <a:chExt cx="0" cy="0"/>
        </a:xfrm>
      </p:grpSpPr>
      <p:sp>
        <p:nvSpPr>
          <p:cNvPr id="28" name="Google Shape;2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Images and Contents Layout">
  <p:cSld name="9_Images and Contents Layout">
    <p:spTree>
      <p:nvGrpSpPr>
        <p:cNvPr id="34" name="Shape 34"/>
        <p:cNvGrpSpPr/>
        <p:nvPr/>
      </p:nvGrpSpPr>
      <p:grpSpPr>
        <a:xfrm>
          <a:off x="0" y="0"/>
          <a:ext cx="0" cy="0"/>
          <a:chOff x="0" y="0"/>
          <a:chExt cx="0" cy="0"/>
        </a:xfrm>
      </p:grpSpPr>
      <p:sp>
        <p:nvSpPr>
          <p:cNvPr id="35" name="Google Shape;35;p21"/>
          <p:cNvSpPr/>
          <p:nvPr>
            <p:ph idx="2" type="pic"/>
          </p:nvPr>
        </p:nvSpPr>
        <p:spPr>
          <a:xfrm>
            <a:off x="0" y="0"/>
            <a:ext cx="12192000" cy="4101075"/>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ontents slide layout">
  <p:cSld name="10_Contents slide layout">
    <p:bg>
      <p:bgPr>
        <a:blipFill>
          <a:blip r:embed="rId2">
            <a:alphaModFix/>
          </a:blip>
          <a:stretch>
            <a:fillRect/>
          </a:stretch>
        </a:blipFill>
      </p:bgPr>
    </p:bg>
    <p:spTree>
      <p:nvGrpSpPr>
        <p:cNvPr id="36" name="Shape 3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7" name="Shape 37"/>
        <p:cNvGrpSpPr/>
        <p:nvPr/>
      </p:nvGrpSpPr>
      <p:grpSpPr>
        <a:xfrm>
          <a:off x="0" y="0"/>
          <a:ext cx="0" cy="0"/>
          <a:chOff x="0" y="0"/>
          <a:chExt cx="0" cy="0"/>
        </a:xfrm>
      </p:grpSpPr>
      <p:sp>
        <p:nvSpPr>
          <p:cNvPr id="38" name="Google Shape;38;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3" name="Shape 43"/>
        <p:cNvGrpSpPr/>
        <p:nvPr/>
      </p:nvGrpSpPr>
      <p:grpSpPr>
        <a:xfrm>
          <a:off x="0" y="0"/>
          <a:ext cx="0" cy="0"/>
          <a:chOff x="0" y="0"/>
          <a:chExt cx="0" cy="0"/>
        </a:xfrm>
      </p:grpSpPr>
      <p:sp>
        <p:nvSpPr>
          <p:cNvPr id="44" name="Google Shape;44;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2" name="Shape 52"/>
        <p:cNvGrpSpPr/>
        <p:nvPr/>
      </p:nvGrpSpPr>
      <p:grpSpPr>
        <a:xfrm>
          <a:off x="0" y="0"/>
          <a:ext cx="0" cy="0"/>
          <a:chOff x="0" y="0"/>
          <a:chExt cx="0" cy="0"/>
        </a:xfrm>
      </p:grpSpPr>
      <p:sp>
        <p:nvSpPr>
          <p:cNvPr id="53" name="Google Shape;5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7" name="Shape 57"/>
        <p:cNvGrpSpPr/>
        <p:nvPr/>
      </p:nvGrpSpPr>
      <p:grpSpPr>
        <a:xfrm>
          <a:off x="0" y="0"/>
          <a:ext cx="0" cy="0"/>
          <a:chOff x="0" y="0"/>
          <a:chExt cx="0" cy="0"/>
        </a:xfrm>
      </p:grpSpPr>
      <p:sp>
        <p:nvSpPr>
          <p:cNvPr id="58" name="Google Shape;5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1.xml"/><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5.jpg"/><Relationship Id="rId5" Type="http://schemas.openxmlformats.org/officeDocument/2006/relationships/image" Target="../media/image9.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b="0" l="22375" r="0" t="34568"/>
          <a:stretch/>
        </p:blipFill>
        <p:spPr>
          <a:xfrm>
            <a:off x="12341" y="2308846"/>
            <a:ext cx="7097949" cy="4487360"/>
          </a:xfrm>
          <a:prstGeom prst="rect">
            <a:avLst/>
          </a:prstGeom>
          <a:noFill/>
          <a:ln>
            <a:noFill/>
          </a:ln>
        </p:spPr>
      </p:pic>
      <p:sp>
        <p:nvSpPr>
          <p:cNvPr id="92" name="Google Shape;92;p1"/>
          <p:cNvSpPr txBox="1"/>
          <p:nvPr>
            <p:ph type="ctrTitle"/>
          </p:nvPr>
        </p:nvSpPr>
        <p:spPr>
          <a:xfrm>
            <a:off x="1528685" y="754796"/>
            <a:ext cx="9144000" cy="154432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4C531E"/>
              </a:buClr>
              <a:buSzPts val="4800"/>
              <a:buFont typeface="Arial Black"/>
              <a:buNone/>
            </a:pPr>
            <a:br>
              <a:rPr b="1" lang="es-CO" sz="4800">
                <a:solidFill>
                  <a:srgbClr val="4C531E"/>
                </a:solidFill>
                <a:latin typeface="Arial Black"/>
                <a:ea typeface="Arial Black"/>
                <a:cs typeface="Arial Black"/>
                <a:sym typeface="Arial Black"/>
              </a:rPr>
            </a:br>
            <a:br>
              <a:rPr b="1" lang="es-CO" sz="4800">
                <a:solidFill>
                  <a:srgbClr val="4C531E"/>
                </a:solidFill>
                <a:latin typeface="Arial Black"/>
                <a:ea typeface="Arial Black"/>
                <a:cs typeface="Arial Black"/>
                <a:sym typeface="Arial Black"/>
              </a:rPr>
            </a:br>
            <a:br>
              <a:rPr b="1" lang="es-CO" sz="4800">
                <a:solidFill>
                  <a:srgbClr val="4C531E"/>
                </a:solidFill>
                <a:latin typeface="Arial Black"/>
                <a:ea typeface="Arial Black"/>
                <a:cs typeface="Arial Black"/>
                <a:sym typeface="Arial Black"/>
              </a:rPr>
            </a:br>
            <a:r>
              <a:rPr b="1" lang="es-CO" sz="3700">
                <a:solidFill>
                  <a:srgbClr val="92D050"/>
                </a:solidFill>
                <a:latin typeface="Arial Black"/>
                <a:ea typeface="Arial Black"/>
                <a:cs typeface="Arial Black"/>
                <a:sym typeface="Arial Black"/>
              </a:rPr>
              <a:t>COMITÉ INTERSECTORIAL DE COORDINACIÓN JURÍDICA </a:t>
            </a:r>
            <a:br>
              <a:rPr b="1" lang="es-CO" sz="3700">
                <a:solidFill>
                  <a:srgbClr val="92D050"/>
                </a:solidFill>
                <a:latin typeface="Arial Black"/>
                <a:ea typeface="Arial Black"/>
                <a:cs typeface="Arial Black"/>
                <a:sym typeface="Arial Black"/>
              </a:rPr>
            </a:br>
            <a:r>
              <a:rPr b="1" lang="es-CO" sz="3700">
                <a:solidFill>
                  <a:srgbClr val="92D050"/>
                </a:solidFill>
                <a:latin typeface="Arial Black"/>
                <a:ea typeface="Arial Black"/>
                <a:cs typeface="Arial Black"/>
                <a:sym typeface="Arial Black"/>
              </a:rPr>
              <a:t>2da Sesión 2023</a:t>
            </a:r>
            <a:endParaRPr b="1" sz="4800">
              <a:solidFill>
                <a:srgbClr val="92D050"/>
              </a:solidFill>
              <a:latin typeface="Arial Black"/>
              <a:ea typeface="Arial Black"/>
              <a:cs typeface="Arial Black"/>
              <a:sym typeface="Arial Black"/>
            </a:endParaRPr>
          </a:p>
        </p:txBody>
      </p:sp>
      <p:sp>
        <p:nvSpPr>
          <p:cNvPr id="93" name="Google Shape;93;p1"/>
          <p:cNvSpPr/>
          <p:nvPr/>
        </p:nvSpPr>
        <p:spPr>
          <a:xfrm>
            <a:off x="6505869" y="2299118"/>
            <a:ext cx="5295539" cy="4497088"/>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flipH="1">
            <a:off x="7919222" y="2327562"/>
            <a:ext cx="4105782" cy="4478371"/>
          </a:xfrm>
          <a:custGeom>
            <a:rect b="b" l="l" r="r" t="t"/>
            <a:pathLst>
              <a:path extrusionOk="0" h="4223425" w="4156953">
                <a:moveTo>
                  <a:pt x="0" y="0"/>
                </a:moveTo>
                <a:lnTo>
                  <a:pt x="770107" y="9728"/>
                </a:lnTo>
                <a:lnTo>
                  <a:pt x="4156953" y="4223425"/>
                </a:lnTo>
                <a:lnTo>
                  <a:pt x="3446834" y="4214985"/>
                </a:lnTo>
                <a:lnTo>
                  <a:pt x="0" y="4214985"/>
                </a:lnTo>
                <a:lnTo>
                  <a:pt x="0" y="0"/>
                </a:ln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4C531E"/>
              </a:solidFill>
              <a:latin typeface="Calibri"/>
              <a:ea typeface="Calibri"/>
              <a:cs typeface="Calibri"/>
              <a:sym typeface="Calibri"/>
            </a:endParaRPr>
          </a:p>
        </p:txBody>
      </p:sp>
      <p:sp>
        <p:nvSpPr>
          <p:cNvPr id="95" name="Google Shape;95;p1"/>
          <p:cNvSpPr/>
          <p:nvPr/>
        </p:nvSpPr>
        <p:spPr>
          <a:xfrm>
            <a:off x="3635733" y="2289391"/>
            <a:ext cx="4614021" cy="4470058"/>
          </a:xfrm>
          <a:custGeom>
            <a:rect b="b" l="l" r="r" t="t"/>
            <a:pathLst>
              <a:path extrusionOk="0" h="4205258" w="4501654">
                <a:moveTo>
                  <a:pt x="0" y="9728"/>
                </a:moveTo>
                <a:lnTo>
                  <a:pt x="3100870" y="0"/>
                </a:lnTo>
                <a:lnTo>
                  <a:pt x="4501654" y="4205258"/>
                </a:lnTo>
                <a:lnTo>
                  <a:pt x="1381328" y="4205258"/>
                </a:lnTo>
                <a:lnTo>
                  <a:pt x="0" y="9728"/>
                </a:lnTo>
                <a:close/>
              </a:path>
            </a:pathLst>
          </a:custGeom>
          <a:solidFill>
            <a:srgbClr val="C8D42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96" name="Google Shape;96;p1"/>
          <p:cNvPicPr preferRelativeResize="0"/>
          <p:nvPr/>
        </p:nvPicPr>
        <p:blipFill rotWithShape="1">
          <a:blip r:embed="rId4">
            <a:alphaModFix/>
          </a:blip>
          <a:srcRect b="0" l="0" r="0" t="0"/>
          <a:stretch/>
        </p:blipFill>
        <p:spPr>
          <a:xfrm>
            <a:off x="5191919" y="4045193"/>
            <a:ext cx="5462859" cy="1189025"/>
          </a:xfrm>
          <a:prstGeom prst="rect">
            <a:avLst/>
          </a:prstGeom>
          <a:noFill/>
          <a:ln>
            <a:noFill/>
          </a:ln>
        </p:spPr>
      </p:pic>
      <p:pic>
        <p:nvPicPr>
          <p:cNvPr id="97" name="Google Shape;97;p1"/>
          <p:cNvPicPr preferRelativeResize="0"/>
          <p:nvPr/>
        </p:nvPicPr>
        <p:blipFill rotWithShape="1">
          <a:blip r:embed="rId5">
            <a:alphaModFix/>
          </a:blip>
          <a:srcRect b="0" l="0" r="0" t="0"/>
          <a:stretch/>
        </p:blipFill>
        <p:spPr>
          <a:xfrm>
            <a:off x="0" y="5834047"/>
            <a:ext cx="1869975" cy="9621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p:nvPr/>
        </p:nvSpPr>
        <p:spPr>
          <a:xfrm>
            <a:off x="93663" y="6794500"/>
            <a:ext cx="12004675" cy="84138"/>
          </a:xfrm>
          <a:prstGeom prst="rect">
            <a:avLst/>
          </a:prstGeom>
          <a:solidFill>
            <a:srgbClr val="1E4E79"/>
          </a:solidFill>
          <a:ln cap="flat" cmpd="sng" w="9525">
            <a:solidFill>
              <a:schemeClr val="accent6"/>
            </a:solidFill>
            <a:prstDash val="solid"/>
            <a:round/>
            <a:headEnd len="sm" w="sm" type="none"/>
            <a:tailEnd len="sm" w="sm" type="none"/>
          </a:ln>
        </p:spPr>
        <p:txBody>
          <a:bodyPr anchorCtr="0" anchor="ctr" bIns="60900" lIns="121850" spcFirstLastPara="1" rIns="121850" wrap="square" tIns="60900">
            <a:noAutofit/>
          </a:bodyPr>
          <a:lstStyle/>
          <a:p>
            <a:pPr indent="0" lvl="0" marL="0" marR="0" rtl="0" algn="ctr">
              <a:spcBef>
                <a:spcPts val="0"/>
              </a:spcBef>
              <a:spcAft>
                <a:spcPts val="0"/>
              </a:spcAft>
              <a:buNone/>
            </a:pPr>
            <a:r>
              <a:t/>
            </a:r>
            <a:endParaRPr sz="295">
              <a:solidFill>
                <a:schemeClr val="lt1"/>
              </a:solidFill>
              <a:latin typeface="Arial"/>
              <a:ea typeface="Arial"/>
              <a:cs typeface="Arial"/>
              <a:sym typeface="Arial"/>
            </a:endParaRPr>
          </a:p>
        </p:txBody>
      </p:sp>
      <p:cxnSp>
        <p:nvCxnSpPr>
          <p:cNvPr id="195" name="Google Shape;195;p10"/>
          <p:cNvCxnSpPr/>
          <p:nvPr/>
        </p:nvCxnSpPr>
        <p:spPr>
          <a:xfrm>
            <a:off x="7604125" y="500063"/>
            <a:ext cx="4494213" cy="0"/>
          </a:xfrm>
          <a:prstGeom prst="straightConnector1">
            <a:avLst/>
          </a:prstGeom>
          <a:noFill/>
          <a:ln cap="flat" cmpd="sng" w="25400">
            <a:solidFill>
              <a:srgbClr val="D8D8D8"/>
            </a:solidFill>
            <a:prstDash val="solid"/>
            <a:miter lim="400000"/>
            <a:headEnd len="sm" w="sm" type="none"/>
            <a:tailEnd len="sm" w="sm" type="none"/>
          </a:ln>
        </p:spPr>
      </p:cxnSp>
      <p:sp>
        <p:nvSpPr>
          <p:cNvPr id="196" name="Google Shape;196;p10"/>
          <p:cNvSpPr txBox="1"/>
          <p:nvPr/>
        </p:nvSpPr>
        <p:spPr>
          <a:xfrm>
            <a:off x="2284449" y="1042294"/>
            <a:ext cx="9527586" cy="72424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CO" sz="4000">
                <a:solidFill>
                  <a:srgbClr val="92D050"/>
                </a:solidFill>
                <a:latin typeface="Impact"/>
                <a:ea typeface="Impact"/>
                <a:cs typeface="Impact"/>
                <a:sym typeface="Impact"/>
              </a:rPr>
              <a:t>SEGUNDO CARGO: RESPONSABILIDAD PERSONAL Y PRESUNCIÓN DE INOCENCIA</a:t>
            </a:r>
            <a:endParaRPr/>
          </a:p>
        </p:txBody>
      </p:sp>
      <p:sp>
        <p:nvSpPr>
          <p:cNvPr id="197" name="Google Shape;197;p10"/>
          <p:cNvSpPr txBox="1"/>
          <p:nvPr/>
        </p:nvSpPr>
        <p:spPr>
          <a:xfrm>
            <a:off x="570566" y="2192163"/>
            <a:ext cx="11241469" cy="36933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CO" sz="1800">
                <a:solidFill>
                  <a:schemeClr val="dk1"/>
                </a:solidFill>
                <a:latin typeface="Arial"/>
                <a:ea typeface="Arial"/>
                <a:cs typeface="Arial"/>
                <a:sym typeface="Arial"/>
              </a:rPr>
              <a:t>EXEQUIBILIDAD DE LOS LITERALES “A” Y “B”</a:t>
            </a:r>
            <a:endParaRPr/>
          </a:p>
          <a:p>
            <a:pPr indent="0" lvl="0" marL="0" marR="0" rtl="0" algn="just">
              <a:spcBef>
                <a:spcPts val="0"/>
              </a:spcBef>
              <a:spcAft>
                <a:spcPts val="0"/>
              </a:spcAft>
              <a:buNone/>
            </a:pPr>
            <a:r>
              <a:t/>
            </a:r>
            <a:endParaRPr b="1" sz="1800">
              <a:solidFill>
                <a:schemeClr val="dk1"/>
              </a:solidFill>
              <a:latin typeface="Arial"/>
              <a:ea typeface="Arial"/>
              <a:cs typeface="Arial"/>
              <a:sym typeface="Arial"/>
            </a:endParaRPr>
          </a:p>
          <a:p>
            <a:pPr indent="0" lvl="0" marL="0" marR="0" rtl="0" algn="just">
              <a:spcBef>
                <a:spcPts val="0"/>
              </a:spcBef>
              <a:spcAft>
                <a:spcPts val="0"/>
              </a:spcAft>
              <a:buNone/>
            </a:pPr>
            <a:r>
              <a:rPr lang="es-CO" sz="1800">
                <a:solidFill>
                  <a:schemeClr val="dk1"/>
                </a:solidFill>
                <a:latin typeface="Arial"/>
                <a:ea typeface="Arial"/>
                <a:cs typeface="Arial"/>
                <a:sym typeface="Arial"/>
              </a:rPr>
              <a:t>El análisis de conformidad constitucional deriva en las siguientes conclusiones:</a:t>
            </a:r>
            <a:endParaRPr/>
          </a:p>
          <a:p>
            <a:pPr indent="0" lvl="0" marL="0" marR="0" rtl="0" algn="just">
              <a:spcBef>
                <a:spcPts val="0"/>
              </a:spcBef>
              <a:spcAft>
                <a:spcPts val="0"/>
              </a:spcAft>
              <a:buNone/>
            </a:pPr>
            <a:r>
              <a:t/>
            </a:r>
            <a:endParaRPr b="1"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CO" sz="1800">
                <a:solidFill>
                  <a:schemeClr val="dk1"/>
                </a:solidFill>
                <a:latin typeface="Arial"/>
                <a:ea typeface="Arial"/>
                <a:cs typeface="Arial"/>
                <a:sym typeface="Arial"/>
              </a:rPr>
              <a:t>La demostración de la responsabilidad del propietario, en desarrollo del proceso administrativo sancionatorio, implica que la Administración debe probar: (i) que el vinculado al proceso tiene la condición de ser propietario de un vehículo, y (ii) que este vehículo circuló por las vías sin que se hubiese adquirido el Seguro Obligatorio de Accidentes de Tránsito o sin haber efectuado la revisión técnico-mecánica en el plazo establecido en la ley.</a:t>
            </a:r>
            <a:endParaRPr/>
          </a:p>
          <a:p>
            <a:pPr indent="-285750" lvl="0" marL="285750" marR="0" rtl="0" algn="just">
              <a:spcBef>
                <a:spcPts val="0"/>
              </a:spcBef>
              <a:spcAft>
                <a:spcPts val="0"/>
              </a:spcAft>
              <a:buClr>
                <a:schemeClr val="dk1"/>
              </a:buClr>
              <a:buSzPts val="1800"/>
              <a:buFont typeface="Arial"/>
              <a:buChar char="•"/>
            </a:pPr>
            <a:r>
              <a:rPr lang="es-CO" sz="1800">
                <a:solidFill>
                  <a:schemeClr val="dk1"/>
                </a:solidFill>
                <a:latin typeface="Arial"/>
                <a:ea typeface="Arial"/>
                <a:cs typeface="Arial"/>
                <a:sym typeface="Arial"/>
              </a:rPr>
              <a:t>El propietario podrá probar, en el marco del proceso para eximirse de responsabilidad: (i) que transfirió la propiedad del vehículo a un tercero antes de haberse producido algún evento infraccional al que alude la norma; y (ii) siendo propietario del vehículo, adquirió oportunamente el Seguro Obligatorio de Accidentes de Tránsito y efectuó la revisión técnico-mecánica en tiempo.</a:t>
            </a:r>
            <a:endParaRPr sz="1800">
              <a:solidFill>
                <a:schemeClr val="dk1"/>
              </a:solidFill>
              <a:latin typeface="Arial"/>
              <a:ea typeface="Arial"/>
              <a:cs typeface="Arial"/>
              <a:sym typeface="Arial"/>
            </a:endParaRPr>
          </a:p>
        </p:txBody>
      </p:sp>
      <p:pic>
        <p:nvPicPr>
          <p:cNvPr id="198" name="Google Shape;198;p10"/>
          <p:cNvPicPr preferRelativeResize="0"/>
          <p:nvPr/>
        </p:nvPicPr>
        <p:blipFill rotWithShape="1">
          <a:blip r:embed="rId3">
            <a:alphaModFix/>
          </a:blip>
          <a:srcRect b="0" l="0" r="0" t="0"/>
          <a:stretch/>
        </p:blipFill>
        <p:spPr>
          <a:xfrm>
            <a:off x="570566" y="189860"/>
            <a:ext cx="2272387" cy="852434"/>
          </a:xfrm>
          <a:prstGeom prst="rect">
            <a:avLst/>
          </a:prstGeom>
          <a:noFill/>
          <a:ln>
            <a:noFill/>
          </a:ln>
        </p:spPr>
      </p:pic>
      <p:pic>
        <p:nvPicPr>
          <p:cNvPr id="199" name="Google Shape;199;p10"/>
          <p:cNvPicPr preferRelativeResize="0"/>
          <p:nvPr/>
        </p:nvPicPr>
        <p:blipFill rotWithShape="1">
          <a:blip r:embed="rId4">
            <a:alphaModFix/>
          </a:blip>
          <a:srcRect b="0" l="0" r="0" t="0"/>
          <a:stretch/>
        </p:blipFill>
        <p:spPr>
          <a:xfrm>
            <a:off x="10831484" y="1"/>
            <a:ext cx="1360516" cy="7315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1"/>
          <p:cNvSpPr/>
          <p:nvPr/>
        </p:nvSpPr>
        <p:spPr>
          <a:xfrm>
            <a:off x="93663" y="6794500"/>
            <a:ext cx="12004675" cy="84138"/>
          </a:xfrm>
          <a:prstGeom prst="rect">
            <a:avLst/>
          </a:prstGeom>
          <a:solidFill>
            <a:srgbClr val="002060"/>
          </a:solidFill>
          <a:ln>
            <a:noFill/>
          </a:ln>
        </p:spPr>
        <p:txBody>
          <a:bodyPr anchorCtr="0" anchor="ctr" bIns="60900" lIns="121850" spcFirstLastPara="1" rIns="121850" wrap="square" tIns="60900">
            <a:noAutofit/>
          </a:bodyPr>
          <a:lstStyle/>
          <a:p>
            <a:pPr indent="0" lvl="0" marL="0" marR="0" rtl="0" algn="ctr">
              <a:spcBef>
                <a:spcPts val="0"/>
              </a:spcBef>
              <a:spcAft>
                <a:spcPts val="0"/>
              </a:spcAft>
              <a:buNone/>
            </a:pPr>
            <a:r>
              <a:t/>
            </a:r>
            <a:endParaRPr sz="295">
              <a:solidFill>
                <a:schemeClr val="lt1"/>
              </a:solidFill>
              <a:latin typeface="Arial"/>
              <a:ea typeface="Arial"/>
              <a:cs typeface="Arial"/>
              <a:sym typeface="Arial"/>
            </a:endParaRPr>
          </a:p>
        </p:txBody>
      </p:sp>
      <p:cxnSp>
        <p:nvCxnSpPr>
          <p:cNvPr id="205" name="Google Shape;205;p11"/>
          <p:cNvCxnSpPr/>
          <p:nvPr/>
        </p:nvCxnSpPr>
        <p:spPr>
          <a:xfrm>
            <a:off x="7604125" y="500063"/>
            <a:ext cx="4494213" cy="0"/>
          </a:xfrm>
          <a:prstGeom prst="straightConnector1">
            <a:avLst/>
          </a:prstGeom>
          <a:noFill/>
          <a:ln cap="flat" cmpd="sng" w="25400">
            <a:solidFill>
              <a:srgbClr val="D8D8D8"/>
            </a:solidFill>
            <a:prstDash val="solid"/>
            <a:miter lim="400000"/>
            <a:headEnd len="sm" w="sm" type="none"/>
            <a:tailEnd len="sm" w="sm" type="none"/>
          </a:ln>
        </p:spPr>
      </p:cxnSp>
      <p:sp>
        <p:nvSpPr>
          <p:cNvPr id="206" name="Google Shape;206;p11"/>
          <p:cNvSpPr txBox="1"/>
          <p:nvPr/>
        </p:nvSpPr>
        <p:spPr>
          <a:xfrm>
            <a:off x="2284449" y="1042294"/>
            <a:ext cx="9527586" cy="72424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CO" sz="4000">
                <a:solidFill>
                  <a:srgbClr val="92D050"/>
                </a:solidFill>
                <a:latin typeface="Impact"/>
                <a:ea typeface="Impact"/>
                <a:cs typeface="Impact"/>
                <a:sym typeface="Impact"/>
              </a:rPr>
              <a:t>SEGUNDO CARGO: RESPONSABILIDAD PERSONAL Y PRESUNCIÓN DE INOCENCIA</a:t>
            </a:r>
            <a:endParaRPr/>
          </a:p>
        </p:txBody>
      </p:sp>
      <p:sp>
        <p:nvSpPr>
          <p:cNvPr id="207" name="Google Shape;207;p11"/>
          <p:cNvSpPr txBox="1"/>
          <p:nvPr/>
        </p:nvSpPr>
        <p:spPr>
          <a:xfrm>
            <a:off x="570566" y="2192163"/>
            <a:ext cx="11241469"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CO" sz="1800">
                <a:solidFill>
                  <a:schemeClr val="dk1"/>
                </a:solidFill>
                <a:latin typeface="Arial"/>
                <a:ea typeface="Arial"/>
                <a:cs typeface="Arial"/>
                <a:sym typeface="Arial"/>
              </a:rPr>
              <a:t>SANCIONES APLICABLES EN VIRTUD DE LOS LITERALES “A” Y “B”</a:t>
            </a:r>
            <a:endParaRPr/>
          </a:p>
        </p:txBody>
      </p:sp>
      <p:graphicFrame>
        <p:nvGraphicFramePr>
          <p:cNvPr id="208" name="Google Shape;208;p11"/>
          <p:cNvGraphicFramePr/>
          <p:nvPr/>
        </p:nvGraphicFramePr>
        <p:xfrm>
          <a:off x="570566" y="2995429"/>
          <a:ext cx="3000000" cy="3000000"/>
        </p:xfrm>
        <a:graphic>
          <a:graphicData uri="http://schemas.openxmlformats.org/drawingml/2006/table">
            <a:tbl>
              <a:tblPr bandRow="1" firstCol="1" firstRow="1">
                <a:noFill/>
                <a:tableStyleId>{F2B9F142-43D2-4964-A1BF-FA11D3934838}</a:tableStyleId>
              </a:tblPr>
              <a:tblGrid>
                <a:gridCol w="3254225"/>
                <a:gridCol w="7987250"/>
              </a:tblGrid>
              <a:tr h="284475">
                <a:tc>
                  <a:txBody>
                    <a:bodyPr/>
                    <a:lstStyle/>
                    <a:p>
                      <a:pPr indent="0" lvl="0" marL="0" marR="31115" rtl="0" algn="ctr">
                        <a:spcBef>
                          <a:spcPts val="0"/>
                        </a:spcBef>
                        <a:spcAft>
                          <a:spcPts val="0"/>
                        </a:spcAft>
                        <a:buNone/>
                      </a:pPr>
                      <a:r>
                        <a:rPr lang="es-CO" sz="1800" u="none" cap="none" strike="noStrike">
                          <a:latin typeface="Arial"/>
                          <a:ea typeface="Arial"/>
                          <a:cs typeface="Arial"/>
                          <a:sym typeface="Arial"/>
                        </a:rPr>
                        <a:t>Obligación incumplida</a:t>
                      </a:r>
                      <a:endParaRPr sz="2000" u="none" cap="none" strike="noStrike">
                        <a:latin typeface="Arial"/>
                        <a:ea typeface="Arial"/>
                        <a:cs typeface="Arial"/>
                        <a:sym typeface="Arial"/>
                      </a:endParaRPr>
                    </a:p>
                  </a:txBody>
                  <a:tcPr marT="0" marB="0" marR="68575" marL="68575">
                    <a:solidFill>
                      <a:srgbClr val="1E4E79"/>
                    </a:solidFill>
                  </a:tcPr>
                </a:tc>
                <a:tc>
                  <a:txBody>
                    <a:bodyPr/>
                    <a:lstStyle/>
                    <a:p>
                      <a:pPr indent="0" lvl="0" marL="0" marR="31115" rtl="0" algn="ctr">
                        <a:spcBef>
                          <a:spcPts val="0"/>
                        </a:spcBef>
                        <a:spcAft>
                          <a:spcPts val="0"/>
                        </a:spcAft>
                        <a:buNone/>
                      </a:pPr>
                      <a:r>
                        <a:rPr lang="es-CO" sz="1800" u="none" cap="none" strike="noStrike">
                          <a:latin typeface="Arial"/>
                          <a:ea typeface="Arial"/>
                          <a:cs typeface="Arial"/>
                          <a:sym typeface="Arial"/>
                        </a:rPr>
                        <a:t>Sanción</a:t>
                      </a:r>
                      <a:endParaRPr sz="2000" u="none" cap="none" strike="noStrike">
                        <a:latin typeface="Arial"/>
                        <a:ea typeface="Arial"/>
                        <a:cs typeface="Arial"/>
                        <a:sym typeface="Arial"/>
                      </a:endParaRPr>
                    </a:p>
                  </a:txBody>
                  <a:tcPr marT="0" marB="0" marR="68575" marL="68575">
                    <a:solidFill>
                      <a:srgbClr val="1E4E79"/>
                    </a:solidFill>
                  </a:tcPr>
                </a:tc>
              </a:tr>
              <a:tr h="1422375">
                <a:tc>
                  <a:txBody>
                    <a:bodyPr/>
                    <a:lstStyle/>
                    <a:p>
                      <a:pPr indent="0" lvl="0" marL="0" marR="31115" rtl="0" algn="just">
                        <a:spcBef>
                          <a:spcPts val="0"/>
                        </a:spcBef>
                        <a:spcAft>
                          <a:spcPts val="0"/>
                        </a:spcAft>
                        <a:buNone/>
                      </a:pPr>
                      <a:r>
                        <a:rPr b="0" lang="es-CO" sz="1800" u="none" cap="none" strike="noStrike">
                          <a:latin typeface="Arial"/>
                          <a:ea typeface="Arial"/>
                          <a:cs typeface="Arial"/>
                          <a:sym typeface="Arial"/>
                        </a:rPr>
                        <a:t>Velar porque el vehículo de su propiedad circule habiendo adquirido el Seguro Obligatorio de Accidentes de Tránsito.</a:t>
                      </a:r>
                      <a:endParaRPr b="0" sz="2000" u="none" cap="none" strike="noStrike">
                        <a:latin typeface="Arial"/>
                        <a:ea typeface="Arial"/>
                        <a:cs typeface="Arial"/>
                        <a:sym typeface="Arial"/>
                      </a:endParaRPr>
                    </a:p>
                  </a:txBody>
                  <a:tcPr marT="0" marB="0" marR="68575" marL="68575">
                    <a:solidFill>
                      <a:srgbClr val="1E4E79"/>
                    </a:solidFill>
                  </a:tcPr>
                </a:tc>
                <a:tc>
                  <a:txBody>
                    <a:bodyPr/>
                    <a:lstStyle/>
                    <a:p>
                      <a:pPr indent="0" lvl="0" marL="0" marR="31115" rtl="0" algn="just">
                        <a:spcBef>
                          <a:spcPts val="0"/>
                        </a:spcBef>
                        <a:spcAft>
                          <a:spcPts val="0"/>
                        </a:spcAft>
                        <a:buNone/>
                      </a:pPr>
                      <a:r>
                        <a:rPr lang="es-CO" sz="1800" u="none" cap="none" strike="noStrike">
                          <a:latin typeface="Arial"/>
                          <a:ea typeface="Arial"/>
                          <a:cs typeface="Arial"/>
                          <a:sym typeface="Arial"/>
                        </a:rPr>
                        <a:t>El propietario del vehículo será sancionado con multa equivalente a treinta (30) salarios mínimos legales diarios vigentes y con la inmovilización del vehículo.</a:t>
                      </a:r>
                      <a:endParaRPr sz="2000" u="none" cap="none" strike="noStrike">
                        <a:latin typeface="Arial"/>
                        <a:ea typeface="Arial"/>
                        <a:cs typeface="Arial"/>
                        <a:sym typeface="Arial"/>
                      </a:endParaRPr>
                    </a:p>
                  </a:txBody>
                  <a:tcPr marT="0" marB="0" marR="68575" marL="68575"/>
                </a:tc>
              </a:tr>
              <a:tr h="1706850">
                <a:tc>
                  <a:txBody>
                    <a:bodyPr/>
                    <a:lstStyle/>
                    <a:p>
                      <a:pPr indent="0" lvl="0" marL="0" marR="31115" rtl="0" algn="just">
                        <a:spcBef>
                          <a:spcPts val="0"/>
                        </a:spcBef>
                        <a:spcAft>
                          <a:spcPts val="0"/>
                        </a:spcAft>
                        <a:buNone/>
                      </a:pPr>
                      <a:r>
                        <a:rPr b="0" lang="es-CO" sz="1800" u="none" cap="none" strike="noStrike">
                          <a:latin typeface="Arial"/>
                          <a:ea typeface="Arial"/>
                          <a:cs typeface="Arial"/>
                          <a:sym typeface="Arial"/>
                        </a:rPr>
                        <a:t>Velar porque el vehículo de su propiedad circule habiendo realizado la revisión técnico-mecánica en los plazos previstos por la ley</a:t>
                      </a:r>
                      <a:endParaRPr b="0" sz="2000" u="none" cap="none" strike="noStrike">
                        <a:latin typeface="Arial"/>
                        <a:ea typeface="Arial"/>
                        <a:cs typeface="Arial"/>
                        <a:sym typeface="Arial"/>
                      </a:endParaRPr>
                    </a:p>
                  </a:txBody>
                  <a:tcPr marT="0" marB="0" marR="68575" marL="68575">
                    <a:solidFill>
                      <a:srgbClr val="1E4E79"/>
                    </a:solidFill>
                  </a:tcPr>
                </a:tc>
                <a:tc>
                  <a:txBody>
                    <a:bodyPr/>
                    <a:lstStyle/>
                    <a:p>
                      <a:pPr indent="0" lvl="0" marL="0" marR="31115" rtl="0" algn="just">
                        <a:spcBef>
                          <a:spcPts val="0"/>
                        </a:spcBef>
                        <a:spcAft>
                          <a:spcPts val="0"/>
                        </a:spcAft>
                        <a:buNone/>
                      </a:pPr>
                      <a:r>
                        <a:rPr lang="es-CO" sz="1800" u="none" cap="none" strike="noStrike">
                          <a:latin typeface="Arial"/>
                          <a:ea typeface="Arial"/>
                          <a:cs typeface="Arial"/>
                          <a:sym typeface="Arial"/>
                        </a:rPr>
                        <a:t>El propietario del vehículo será sancionado con multa equivalente a quince (15) salarios mínimos legales diarios vigentes.</a:t>
                      </a:r>
                      <a:endParaRPr sz="2000" u="none" cap="none" strike="noStrike">
                        <a:latin typeface="Arial"/>
                        <a:ea typeface="Arial"/>
                        <a:cs typeface="Arial"/>
                        <a:sym typeface="Arial"/>
                      </a:endParaRPr>
                    </a:p>
                  </a:txBody>
                  <a:tcPr marT="0" marB="0" marR="68575" marL="68575"/>
                </a:tc>
              </a:tr>
            </a:tbl>
          </a:graphicData>
        </a:graphic>
      </p:graphicFrame>
      <p:pic>
        <p:nvPicPr>
          <p:cNvPr id="209" name="Google Shape;209;p11"/>
          <p:cNvPicPr preferRelativeResize="0"/>
          <p:nvPr/>
        </p:nvPicPr>
        <p:blipFill rotWithShape="1">
          <a:blip r:embed="rId3">
            <a:alphaModFix/>
          </a:blip>
          <a:srcRect b="0" l="0" r="0" t="0"/>
          <a:stretch/>
        </p:blipFill>
        <p:spPr>
          <a:xfrm>
            <a:off x="221431" y="189860"/>
            <a:ext cx="2272387" cy="852434"/>
          </a:xfrm>
          <a:prstGeom prst="rect">
            <a:avLst/>
          </a:prstGeom>
          <a:noFill/>
          <a:ln>
            <a:noFill/>
          </a:ln>
        </p:spPr>
      </p:pic>
      <p:pic>
        <p:nvPicPr>
          <p:cNvPr id="210" name="Google Shape;210;p11"/>
          <p:cNvPicPr preferRelativeResize="0"/>
          <p:nvPr/>
        </p:nvPicPr>
        <p:blipFill rotWithShape="1">
          <a:blip r:embed="rId4">
            <a:alphaModFix/>
          </a:blip>
          <a:srcRect b="0" l="0" r="0" t="0"/>
          <a:stretch/>
        </p:blipFill>
        <p:spPr>
          <a:xfrm>
            <a:off x="10737822" y="39659"/>
            <a:ext cx="1360516" cy="7315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p:nvPr/>
        </p:nvSpPr>
        <p:spPr>
          <a:xfrm>
            <a:off x="93663" y="6794500"/>
            <a:ext cx="12004675" cy="84138"/>
          </a:xfrm>
          <a:prstGeom prst="rect">
            <a:avLst/>
          </a:prstGeom>
          <a:solidFill>
            <a:srgbClr val="1E4E79"/>
          </a:solidFill>
          <a:ln>
            <a:noFill/>
          </a:ln>
        </p:spPr>
        <p:txBody>
          <a:bodyPr anchorCtr="0" anchor="ctr" bIns="60900" lIns="121850" spcFirstLastPara="1" rIns="121850" wrap="square" tIns="60900">
            <a:noAutofit/>
          </a:bodyPr>
          <a:lstStyle/>
          <a:p>
            <a:pPr indent="0" lvl="0" marL="0" marR="0" rtl="0" algn="ctr">
              <a:spcBef>
                <a:spcPts val="0"/>
              </a:spcBef>
              <a:spcAft>
                <a:spcPts val="0"/>
              </a:spcAft>
              <a:buNone/>
            </a:pPr>
            <a:r>
              <a:t/>
            </a:r>
            <a:endParaRPr sz="295">
              <a:solidFill>
                <a:schemeClr val="lt1"/>
              </a:solidFill>
              <a:latin typeface="Arial"/>
              <a:ea typeface="Arial"/>
              <a:cs typeface="Arial"/>
              <a:sym typeface="Arial"/>
            </a:endParaRPr>
          </a:p>
        </p:txBody>
      </p:sp>
      <p:cxnSp>
        <p:nvCxnSpPr>
          <p:cNvPr id="216" name="Google Shape;216;p12"/>
          <p:cNvCxnSpPr/>
          <p:nvPr/>
        </p:nvCxnSpPr>
        <p:spPr>
          <a:xfrm>
            <a:off x="7604125" y="500063"/>
            <a:ext cx="4494213" cy="0"/>
          </a:xfrm>
          <a:prstGeom prst="straightConnector1">
            <a:avLst/>
          </a:prstGeom>
          <a:noFill/>
          <a:ln cap="flat" cmpd="sng" w="25400">
            <a:solidFill>
              <a:srgbClr val="D8D8D8"/>
            </a:solidFill>
            <a:prstDash val="solid"/>
            <a:miter lim="400000"/>
            <a:headEnd len="sm" w="sm" type="none"/>
            <a:tailEnd len="sm" w="sm" type="none"/>
          </a:ln>
        </p:spPr>
      </p:cxnSp>
      <p:sp>
        <p:nvSpPr>
          <p:cNvPr id="217" name="Google Shape;217;p12"/>
          <p:cNvSpPr txBox="1"/>
          <p:nvPr/>
        </p:nvSpPr>
        <p:spPr>
          <a:xfrm>
            <a:off x="2284449" y="1042294"/>
            <a:ext cx="9527586" cy="72424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CO" sz="4000">
                <a:solidFill>
                  <a:srgbClr val="92D050"/>
                </a:solidFill>
                <a:latin typeface="Impact"/>
                <a:ea typeface="Impact"/>
                <a:cs typeface="Impact"/>
                <a:sym typeface="Impact"/>
              </a:rPr>
              <a:t>SEGUNDO CARGO: RESPONSABILIDAD PERSONAL Y PRESUNCIÓN DE INOCENCIA</a:t>
            </a:r>
            <a:endParaRPr/>
          </a:p>
        </p:txBody>
      </p:sp>
      <p:sp>
        <p:nvSpPr>
          <p:cNvPr id="218" name="Google Shape;218;p12"/>
          <p:cNvSpPr txBox="1"/>
          <p:nvPr/>
        </p:nvSpPr>
        <p:spPr>
          <a:xfrm>
            <a:off x="570566" y="2192163"/>
            <a:ext cx="11241469"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CO" sz="1800">
                <a:solidFill>
                  <a:schemeClr val="dk1"/>
                </a:solidFill>
                <a:latin typeface="Arial"/>
                <a:ea typeface="Arial"/>
                <a:cs typeface="Arial"/>
                <a:sym typeface="Arial"/>
              </a:rPr>
              <a:t>EXEQUIBILIDAD CONDICIONADA DE LOS LITERALES “C”, “D” Y “E”</a:t>
            </a:r>
            <a:endParaRPr/>
          </a:p>
          <a:p>
            <a:pPr indent="0" lvl="0" marL="0" marR="0" rtl="0" algn="just">
              <a:spcBef>
                <a:spcPts val="0"/>
              </a:spcBef>
              <a:spcAft>
                <a:spcPts val="0"/>
              </a:spcAft>
              <a:buNone/>
            </a:pPr>
            <a:r>
              <a:t/>
            </a:r>
            <a:endParaRPr b="1" sz="1800">
              <a:solidFill>
                <a:schemeClr val="dk1"/>
              </a:solidFill>
              <a:latin typeface="Arial"/>
              <a:ea typeface="Arial"/>
              <a:cs typeface="Arial"/>
              <a:sym typeface="Arial"/>
            </a:endParaRPr>
          </a:p>
          <a:p>
            <a:pPr indent="0" lvl="0" marL="0" marR="0" rtl="0" algn="just">
              <a:spcBef>
                <a:spcPts val="0"/>
              </a:spcBef>
              <a:spcAft>
                <a:spcPts val="0"/>
              </a:spcAft>
              <a:buNone/>
            </a:pPr>
            <a:r>
              <a:rPr lang="es-CO" sz="1800">
                <a:solidFill>
                  <a:schemeClr val="dk1"/>
                </a:solidFill>
                <a:latin typeface="Arial"/>
                <a:ea typeface="Arial"/>
                <a:cs typeface="Arial"/>
                <a:sym typeface="Arial"/>
              </a:rPr>
              <a:t>El análisis de conformidad constitucional deriva en las siguientes conclusiones:</a:t>
            </a:r>
            <a:endParaRPr/>
          </a:p>
          <a:p>
            <a:pPr indent="0" lvl="0" marL="0" marR="0" rtl="0" algn="just">
              <a:spcBef>
                <a:spcPts val="0"/>
              </a:spcBef>
              <a:spcAft>
                <a:spcPts val="0"/>
              </a:spcAft>
              <a:buNone/>
            </a:pPr>
            <a:r>
              <a:t/>
            </a:r>
            <a:endParaRPr b="1"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lang="es-CO" sz="1800">
                <a:solidFill>
                  <a:schemeClr val="dk1"/>
                </a:solidFill>
                <a:latin typeface="Arial"/>
                <a:ea typeface="Arial"/>
                <a:cs typeface="Arial"/>
                <a:sym typeface="Arial"/>
              </a:rPr>
              <a:t>Es conforme constitucionalmente la sanción al propietario que no vele porque el vehículo de su propiedad circule conforme a las normas básicas de tránsito, ya que esa regulación es propia del amplio margen de configuración del Legislador para establecer sanciones por infracciones a las normas de tránsito, y porque estas persiguen fines legítimos como promover la seguridad vial y la protección de los usuarios.</a:t>
            </a:r>
            <a:endParaRPr/>
          </a:p>
          <a:p>
            <a:pPr indent="-285750" lvl="0" marL="285750" marR="0" rtl="0" algn="just">
              <a:spcBef>
                <a:spcPts val="0"/>
              </a:spcBef>
              <a:spcAft>
                <a:spcPts val="0"/>
              </a:spcAft>
              <a:buClr>
                <a:schemeClr val="dk1"/>
              </a:buClr>
              <a:buSzPts val="1800"/>
              <a:buFont typeface="Arial"/>
              <a:buChar char="•"/>
            </a:pPr>
            <a:r>
              <a:rPr lang="es-CO" sz="1800">
                <a:solidFill>
                  <a:schemeClr val="dk1"/>
                </a:solidFill>
                <a:latin typeface="Arial"/>
                <a:ea typeface="Arial"/>
                <a:cs typeface="Arial"/>
                <a:sym typeface="Arial"/>
              </a:rPr>
              <a:t>La responsabilidad del propietario deberá establecerse al interior de un proceso administrativo contravencional de tránsito, que deberá adelantarse garantizando derechos de audiencia, defensa, contradicción y, en general, las garantías propias del derecho fundamental al debido proceso.</a:t>
            </a:r>
            <a:endParaRPr/>
          </a:p>
          <a:p>
            <a:pPr indent="-285750" lvl="0" marL="285750" marR="0" rtl="0" algn="just">
              <a:spcBef>
                <a:spcPts val="0"/>
              </a:spcBef>
              <a:spcAft>
                <a:spcPts val="0"/>
              </a:spcAft>
              <a:buClr>
                <a:schemeClr val="dk1"/>
              </a:buClr>
              <a:buSzPts val="1800"/>
              <a:buFont typeface="Arial"/>
              <a:buChar char="•"/>
            </a:pPr>
            <a:r>
              <a:rPr lang="es-CO" sz="1800">
                <a:solidFill>
                  <a:schemeClr val="dk1"/>
                </a:solidFill>
                <a:latin typeface="Arial"/>
                <a:ea typeface="Arial"/>
                <a:cs typeface="Arial"/>
                <a:sym typeface="Arial"/>
              </a:rPr>
              <a:t>El propietario podrá presentar pruebas de que existen causas que le eximen de responsabilidad en el proceso administrativo sancionatorio el propietario, en el que podrá demostrar que pese haber obrado con diligencia, el vehículo fue sustraído del ámbito de su cuidado por la fuerza, mediante fraude o la comisión de un ilícito.</a:t>
            </a:r>
            <a:endParaRPr sz="1800">
              <a:solidFill>
                <a:schemeClr val="dk1"/>
              </a:solidFill>
              <a:latin typeface="Arial"/>
              <a:ea typeface="Arial"/>
              <a:cs typeface="Arial"/>
              <a:sym typeface="Arial"/>
            </a:endParaRPr>
          </a:p>
        </p:txBody>
      </p:sp>
      <p:pic>
        <p:nvPicPr>
          <p:cNvPr id="219" name="Google Shape;219;p12"/>
          <p:cNvPicPr preferRelativeResize="0"/>
          <p:nvPr/>
        </p:nvPicPr>
        <p:blipFill rotWithShape="1">
          <a:blip r:embed="rId3">
            <a:alphaModFix/>
          </a:blip>
          <a:srcRect b="0" l="0" r="0" t="0"/>
          <a:stretch/>
        </p:blipFill>
        <p:spPr>
          <a:xfrm>
            <a:off x="246369" y="189860"/>
            <a:ext cx="2272387" cy="852434"/>
          </a:xfrm>
          <a:prstGeom prst="rect">
            <a:avLst/>
          </a:prstGeom>
          <a:noFill/>
          <a:ln>
            <a:noFill/>
          </a:ln>
        </p:spPr>
      </p:pic>
      <p:pic>
        <p:nvPicPr>
          <p:cNvPr id="220" name="Google Shape;220;p12"/>
          <p:cNvPicPr preferRelativeResize="0"/>
          <p:nvPr/>
        </p:nvPicPr>
        <p:blipFill rotWithShape="1">
          <a:blip r:embed="rId4">
            <a:alphaModFix/>
          </a:blip>
          <a:srcRect b="0" l="0" r="0" t="0"/>
          <a:stretch/>
        </p:blipFill>
        <p:spPr>
          <a:xfrm>
            <a:off x="10737822" y="101600"/>
            <a:ext cx="1360516" cy="7315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3"/>
          <p:cNvSpPr/>
          <p:nvPr/>
        </p:nvSpPr>
        <p:spPr>
          <a:xfrm>
            <a:off x="93663" y="6794500"/>
            <a:ext cx="12004675" cy="84138"/>
          </a:xfrm>
          <a:prstGeom prst="rect">
            <a:avLst/>
          </a:prstGeom>
          <a:solidFill>
            <a:srgbClr val="002060"/>
          </a:solidFill>
          <a:ln>
            <a:noFill/>
          </a:ln>
        </p:spPr>
        <p:txBody>
          <a:bodyPr anchorCtr="0" anchor="ctr" bIns="60900" lIns="121850" spcFirstLastPara="1" rIns="121850" wrap="square" tIns="60900">
            <a:noAutofit/>
          </a:bodyPr>
          <a:lstStyle/>
          <a:p>
            <a:pPr indent="0" lvl="0" marL="0" marR="0" rtl="0" algn="ctr">
              <a:spcBef>
                <a:spcPts val="0"/>
              </a:spcBef>
              <a:spcAft>
                <a:spcPts val="0"/>
              </a:spcAft>
              <a:buNone/>
            </a:pPr>
            <a:r>
              <a:t/>
            </a:r>
            <a:endParaRPr sz="295">
              <a:solidFill>
                <a:schemeClr val="lt1"/>
              </a:solidFill>
              <a:latin typeface="Arial"/>
              <a:ea typeface="Arial"/>
              <a:cs typeface="Arial"/>
              <a:sym typeface="Arial"/>
            </a:endParaRPr>
          </a:p>
        </p:txBody>
      </p:sp>
      <p:cxnSp>
        <p:nvCxnSpPr>
          <p:cNvPr id="226" name="Google Shape;226;p13"/>
          <p:cNvCxnSpPr/>
          <p:nvPr/>
        </p:nvCxnSpPr>
        <p:spPr>
          <a:xfrm>
            <a:off x="7604125" y="500063"/>
            <a:ext cx="4494213" cy="0"/>
          </a:xfrm>
          <a:prstGeom prst="straightConnector1">
            <a:avLst/>
          </a:prstGeom>
          <a:noFill/>
          <a:ln cap="flat" cmpd="sng" w="25400">
            <a:solidFill>
              <a:srgbClr val="D8D8D8"/>
            </a:solidFill>
            <a:prstDash val="solid"/>
            <a:miter lim="400000"/>
            <a:headEnd len="sm" w="sm" type="none"/>
            <a:tailEnd len="sm" w="sm" type="none"/>
          </a:ln>
        </p:spPr>
      </p:cxnSp>
      <p:sp>
        <p:nvSpPr>
          <p:cNvPr id="227" name="Google Shape;227;p13"/>
          <p:cNvSpPr txBox="1"/>
          <p:nvPr/>
        </p:nvSpPr>
        <p:spPr>
          <a:xfrm>
            <a:off x="2284449" y="1042294"/>
            <a:ext cx="9527586" cy="72424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CO" sz="4000">
                <a:solidFill>
                  <a:srgbClr val="92D050"/>
                </a:solidFill>
                <a:latin typeface="Impact"/>
                <a:ea typeface="Impact"/>
                <a:cs typeface="Impact"/>
                <a:sym typeface="Impact"/>
              </a:rPr>
              <a:t>SEGUNDO CARGO: RESPONSABILIDAD PERSONAL Y PRESUNCIÓN DE INOCENCIA</a:t>
            </a:r>
            <a:endParaRPr/>
          </a:p>
        </p:txBody>
      </p:sp>
      <p:sp>
        <p:nvSpPr>
          <p:cNvPr id="228" name="Google Shape;228;p13"/>
          <p:cNvSpPr txBox="1"/>
          <p:nvPr/>
        </p:nvSpPr>
        <p:spPr>
          <a:xfrm>
            <a:off x="570566" y="2192163"/>
            <a:ext cx="11241469"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CO" sz="1800">
                <a:solidFill>
                  <a:schemeClr val="dk1"/>
                </a:solidFill>
                <a:latin typeface="Arial"/>
                <a:ea typeface="Arial"/>
                <a:cs typeface="Arial"/>
                <a:sym typeface="Arial"/>
              </a:rPr>
              <a:t>SANCIONES APLICABLES EN VIRTUD DE LOS LITERALES “C”, “D” Y “E”</a:t>
            </a:r>
            <a:endParaRPr/>
          </a:p>
        </p:txBody>
      </p:sp>
      <p:graphicFrame>
        <p:nvGraphicFramePr>
          <p:cNvPr id="229" name="Google Shape;229;p13"/>
          <p:cNvGraphicFramePr/>
          <p:nvPr/>
        </p:nvGraphicFramePr>
        <p:xfrm>
          <a:off x="570565" y="2987117"/>
          <a:ext cx="3000000" cy="3000000"/>
        </p:xfrm>
        <a:graphic>
          <a:graphicData uri="http://schemas.openxmlformats.org/drawingml/2006/table">
            <a:tbl>
              <a:tblPr bandRow="1" firstCol="1" firstRow="1">
                <a:noFill/>
                <a:tableStyleId>{F2B9F142-43D2-4964-A1BF-FA11D3934838}</a:tableStyleId>
              </a:tblPr>
              <a:tblGrid>
                <a:gridCol w="2928800"/>
                <a:gridCol w="8312650"/>
              </a:tblGrid>
              <a:tr h="301500">
                <a:tc>
                  <a:txBody>
                    <a:bodyPr/>
                    <a:lstStyle/>
                    <a:p>
                      <a:pPr indent="0" lvl="0" marL="0" marR="32385" rtl="0" algn="ctr">
                        <a:spcBef>
                          <a:spcPts val="0"/>
                        </a:spcBef>
                        <a:spcAft>
                          <a:spcPts val="0"/>
                        </a:spcAft>
                        <a:buNone/>
                      </a:pPr>
                      <a:r>
                        <a:rPr lang="es-CO" sz="1600" u="none" cap="none" strike="noStrike">
                          <a:latin typeface="Arial"/>
                          <a:ea typeface="Arial"/>
                          <a:cs typeface="Arial"/>
                          <a:sym typeface="Arial"/>
                        </a:rPr>
                        <a:t>Obligación incumplida</a:t>
                      </a:r>
                      <a:endParaRPr sz="1800" u="none" cap="none" strike="noStrike">
                        <a:latin typeface="Arial"/>
                        <a:ea typeface="Arial"/>
                        <a:cs typeface="Arial"/>
                        <a:sym typeface="Arial"/>
                      </a:endParaRPr>
                    </a:p>
                  </a:txBody>
                  <a:tcPr marT="0" marB="0" marR="68575" marL="68575"/>
                </a:tc>
                <a:tc>
                  <a:txBody>
                    <a:bodyPr/>
                    <a:lstStyle/>
                    <a:p>
                      <a:pPr indent="0" lvl="0" marL="0" marR="32385" rtl="0" algn="ctr">
                        <a:spcBef>
                          <a:spcPts val="0"/>
                        </a:spcBef>
                        <a:spcAft>
                          <a:spcPts val="0"/>
                        </a:spcAft>
                        <a:buNone/>
                      </a:pPr>
                      <a:r>
                        <a:rPr lang="es-CO" sz="1600" u="none" cap="none" strike="noStrike">
                          <a:latin typeface="Arial"/>
                          <a:ea typeface="Arial"/>
                          <a:cs typeface="Arial"/>
                          <a:sym typeface="Arial"/>
                        </a:rPr>
                        <a:t>Sanción</a:t>
                      </a:r>
                      <a:endParaRPr sz="1800" u="none" cap="none" strike="noStrike">
                        <a:latin typeface="Arial"/>
                        <a:ea typeface="Arial"/>
                        <a:cs typeface="Arial"/>
                        <a:sym typeface="Arial"/>
                      </a:endParaRPr>
                    </a:p>
                  </a:txBody>
                  <a:tcPr marT="0" marB="0" marR="68575" marL="68575"/>
                </a:tc>
              </a:tr>
              <a:tr h="1122600">
                <a:tc>
                  <a:txBody>
                    <a:bodyPr/>
                    <a:lstStyle/>
                    <a:p>
                      <a:pPr indent="0" lvl="0" marL="0" marR="32385" rtl="0" algn="just">
                        <a:spcBef>
                          <a:spcPts val="0"/>
                        </a:spcBef>
                        <a:spcAft>
                          <a:spcPts val="0"/>
                        </a:spcAft>
                        <a:buNone/>
                      </a:pPr>
                      <a:r>
                        <a:rPr b="0" lang="es-CO" sz="1600" u="none" cap="none" strike="noStrike">
                          <a:latin typeface="Arial"/>
                          <a:ea typeface="Arial"/>
                          <a:cs typeface="Arial"/>
                          <a:sym typeface="Arial"/>
                        </a:rPr>
                        <a:t>Velar porque el vehículo de su propiedad circule por lugares y en horarios que estén permitidos</a:t>
                      </a:r>
                      <a:endParaRPr b="0" sz="1800" u="none" cap="none" strike="noStrike">
                        <a:latin typeface="Arial"/>
                        <a:ea typeface="Arial"/>
                        <a:cs typeface="Arial"/>
                        <a:sym typeface="Arial"/>
                      </a:endParaRPr>
                    </a:p>
                  </a:txBody>
                  <a:tcPr marT="0" marB="0" marR="68575" marL="68575"/>
                </a:tc>
                <a:tc>
                  <a:txBody>
                    <a:bodyPr/>
                    <a:lstStyle/>
                    <a:p>
                      <a:pPr indent="0" lvl="0" marL="0" marR="32385" rtl="0" algn="just">
                        <a:spcBef>
                          <a:spcPts val="0"/>
                        </a:spcBef>
                        <a:spcAft>
                          <a:spcPts val="0"/>
                        </a:spcAft>
                        <a:buNone/>
                      </a:pPr>
                      <a:r>
                        <a:rPr lang="es-CO" sz="1600" u="none" cap="none" strike="noStrike">
                          <a:latin typeface="Arial"/>
                          <a:ea typeface="Arial"/>
                          <a:cs typeface="Arial"/>
                          <a:sym typeface="Arial"/>
                        </a:rPr>
                        <a:t>El propietario del vehículo será sancionado con multa equivalente a quince (15) salarios mínimos legales diarios vigentes. Además, el vehículo será inmovilizado.</a:t>
                      </a:r>
                      <a:endParaRPr sz="1800" u="none" cap="none" strike="noStrike">
                        <a:latin typeface="Arial"/>
                        <a:ea typeface="Arial"/>
                        <a:cs typeface="Arial"/>
                        <a:sym typeface="Arial"/>
                      </a:endParaRPr>
                    </a:p>
                  </a:txBody>
                  <a:tcPr marT="0" marB="0" marR="68575" marL="68575"/>
                </a:tc>
              </a:tr>
              <a:tr h="1122600">
                <a:tc>
                  <a:txBody>
                    <a:bodyPr/>
                    <a:lstStyle/>
                    <a:p>
                      <a:pPr indent="0" lvl="0" marL="0" marR="32385" rtl="0" algn="just">
                        <a:spcBef>
                          <a:spcPts val="0"/>
                        </a:spcBef>
                        <a:spcAft>
                          <a:spcPts val="0"/>
                        </a:spcAft>
                        <a:buNone/>
                      </a:pPr>
                      <a:r>
                        <a:rPr b="0" lang="es-CO" sz="1600" u="none" cap="none" strike="noStrike">
                          <a:latin typeface="Arial"/>
                          <a:ea typeface="Arial"/>
                          <a:cs typeface="Arial"/>
                          <a:sym typeface="Arial"/>
                        </a:rPr>
                        <a:t>Velar porque el vehículo de su propiedad circule sin exceder los límites de velocidad permitidos</a:t>
                      </a:r>
                      <a:endParaRPr b="0" sz="1800" u="none" cap="none" strike="noStrike">
                        <a:latin typeface="Arial"/>
                        <a:ea typeface="Arial"/>
                        <a:cs typeface="Arial"/>
                        <a:sym typeface="Arial"/>
                      </a:endParaRPr>
                    </a:p>
                  </a:txBody>
                  <a:tcPr marT="0" marB="0" marR="68575" marL="68575"/>
                </a:tc>
                <a:tc>
                  <a:txBody>
                    <a:bodyPr/>
                    <a:lstStyle/>
                    <a:p>
                      <a:pPr indent="0" lvl="0" marL="0" marR="32385" rtl="0" algn="just">
                        <a:spcBef>
                          <a:spcPts val="0"/>
                        </a:spcBef>
                        <a:spcAft>
                          <a:spcPts val="0"/>
                        </a:spcAft>
                        <a:buNone/>
                      </a:pPr>
                      <a:r>
                        <a:rPr lang="es-CO" sz="1600" u="none" cap="none" strike="noStrike">
                          <a:latin typeface="Arial"/>
                          <a:ea typeface="Arial"/>
                          <a:cs typeface="Arial"/>
                          <a:sym typeface="Arial"/>
                        </a:rPr>
                        <a:t>El propietario del vehículo será sancionado con multa equivalente a quince (15) salarios mínimos legales diarios vigentes. Además, el vehículo será inmovilizado.</a:t>
                      </a:r>
                      <a:endParaRPr sz="1800" u="none" cap="none" strike="noStrike">
                        <a:latin typeface="Arial"/>
                        <a:ea typeface="Arial"/>
                        <a:cs typeface="Arial"/>
                        <a:sym typeface="Arial"/>
                      </a:endParaRPr>
                    </a:p>
                  </a:txBody>
                  <a:tcPr marT="0" marB="0" marR="68575" marL="68575"/>
                </a:tc>
              </a:tr>
              <a:tr h="1122600">
                <a:tc>
                  <a:txBody>
                    <a:bodyPr/>
                    <a:lstStyle/>
                    <a:p>
                      <a:pPr indent="0" lvl="0" marL="0" marR="32385" rtl="0" algn="just">
                        <a:spcBef>
                          <a:spcPts val="0"/>
                        </a:spcBef>
                        <a:spcAft>
                          <a:spcPts val="0"/>
                        </a:spcAft>
                        <a:buNone/>
                      </a:pPr>
                      <a:r>
                        <a:rPr b="0" lang="es-CO" sz="1600" u="none" cap="none" strike="noStrike">
                          <a:latin typeface="Arial"/>
                          <a:ea typeface="Arial"/>
                          <a:cs typeface="Arial"/>
                          <a:sym typeface="Arial"/>
                        </a:rPr>
                        <a:t>Velar porque el vehículo de su propiedad circule respetando la luz roja del semáforo</a:t>
                      </a:r>
                      <a:endParaRPr b="0" sz="1800" u="none" cap="none" strike="noStrike">
                        <a:latin typeface="Arial"/>
                        <a:ea typeface="Arial"/>
                        <a:cs typeface="Arial"/>
                        <a:sym typeface="Arial"/>
                      </a:endParaRPr>
                    </a:p>
                  </a:txBody>
                  <a:tcPr marT="0" marB="0" marR="68575" marL="68575"/>
                </a:tc>
                <a:tc>
                  <a:txBody>
                    <a:bodyPr/>
                    <a:lstStyle/>
                    <a:p>
                      <a:pPr indent="0" lvl="0" marL="0" marR="32385" rtl="0" algn="just">
                        <a:spcBef>
                          <a:spcPts val="0"/>
                        </a:spcBef>
                        <a:spcAft>
                          <a:spcPts val="0"/>
                        </a:spcAft>
                        <a:buNone/>
                      </a:pPr>
                      <a:r>
                        <a:rPr lang="es-CO" sz="1600" u="none" cap="none" strike="noStrike">
                          <a:latin typeface="Arial"/>
                          <a:ea typeface="Arial"/>
                          <a:cs typeface="Arial"/>
                          <a:sym typeface="Arial"/>
                        </a:rPr>
                        <a:t>El propietario del vehículo será sancionado con multa equivalente a treinta (30) salarios mínimos legales diarios vigentes y, en el caso de motocicletas, estas serán inmovilizadas.</a:t>
                      </a:r>
                      <a:endParaRPr sz="1800" u="none" cap="none" strike="noStrike">
                        <a:latin typeface="Arial"/>
                        <a:ea typeface="Arial"/>
                        <a:cs typeface="Arial"/>
                        <a:sym typeface="Arial"/>
                      </a:endParaRPr>
                    </a:p>
                  </a:txBody>
                  <a:tcPr marT="0" marB="0" marR="68575" marL="68575"/>
                </a:tc>
              </a:tr>
            </a:tbl>
          </a:graphicData>
        </a:graphic>
      </p:graphicFrame>
      <p:pic>
        <p:nvPicPr>
          <p:cNvPr id="230" name="Google Shape;230;p13"/>
          <p:cNvPicPr preferRelativeResize="0"/>
          <p:nvPr/>
        </p:nvPicPr>
        <p:blipFill rotWithShape="1">
          <a:blip r:embed="rId3">
            <a:alphaModFix/>
          </a:blip>
          <a:srcRect b="0" l="0" r="0" t="0"/>
          <a:stretch/>
        </p:blipFill>
        <p:spPr>
          <a:xfrm>
            <a:off x="246369" y="189860"/>
            <a:ext cx="2272387" cy="852434"/>
          </a:xfrm>
          <a:prstGeom prst="rect">
            <a:avLst/>
          </a:prstGeom>
          <a:noFill/>
          <a:ln>
            <a:noFill/>
          </a:ln>
        </p:spPr>
      </p:pic>
      <p:pic>
        <p:nvPicPr>
          <p:cNvPr id="231" name="Google Shape;231;p13"/>
          <p:cNvPicPr preferRelativeResize="0"/>
          <p:nvPr/>
        </p:nvPicPr>
        <p:blipFill rotWithShape="1">
          <a:blip r:embed="rId4">
            <a:alphaModFix/>
          </a:blip>
          <a:srcRect b="0" l="0" r="0" t="0"/>
          <a:stretch/>
        </p:blipFill>
        <p:spPr>
          <a:xfrm>
            <a:off x="10737822" y="101600"/>
            <a:ext cx="1360516" cy="7315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cxnSp>
        <p:nvCxnSpPr>
          <p:cNvPr id="236" name="Google Shape;236;p14"/>
          <p:cNvCxnSpPr/>
          <p:nvPr/>
        </p:nvCxnSpPr>
        <p:spPr>
          <a:xfrm>
            <a:off x="711200" y="1606550"/>
            <a:ext cx="0" cy="4298951"/>
          </a:xfrm>
          <a:prstGeom prst="straightConnector1">
            <a:avLst/>
          </a:prstGeom>
          <a:noFill/>
          <a:ln cap="flat" cmpd="sng" w="9525">
            <a:solidFill>
              <a:srgbClr val="BFBFBF"/>
            </a:solidFill>
            <a:prstDash val="solid"/>
            <a:miter lim="800000"/>
            <a:headEnd len="sm" w="sm" type="none"/>
            <a:tailEnd len="sm" w="sm" type="none"/>
          </a:ln>
        </p:spPr>
      </p:cxnSp>
      <p:grpSp>
        <p:nvGrpSpPr>
          <p:cNvPr id="237" name="Google Shape;237;p14"/>
          <p:cNvGrpSpPr/>
          <p:nvPr/>
        </p:nvGrpSpPr>
        <p:grpSpPr>
          <a:xfrm>
            <a:off x="805251" y="1130209"/>
            <a:ext cx="10804446" cy="4391545"/>
            <a:chOff x="350324" y="147569"/>
            <a:chExt cx="10804446" cy="4391545"/>
          </a:xfrm>
        </p:grpSpPr>
        <p:sp>
          <p:nvSpPr>
            <p:cNvPr id="238" name="Google Shape;238;p14"/>
            <p:cNvSpPr/>
            <p:nvPr/>
          </p:nvSpPr>
          <p:spPr>
            <a:xfrm>
              <a:off x="4906418" y="2593794"/>
              <a:ext cx="1368468" cy="1945320"/>
            </a:xfrm>
            <a:prstGeom prst="ellipse">
              <a:avLst/>
            </a:prstGeom>
            <a:solidFill>
              <a:srgbClr val="92D050"/>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4"/>
            <p:cNvSpPr txBox="1"/>
            <p:nvPr/>
          </p:nvSpPr>
          <p:spPr>
            <a:xfrm>
              <a:off x="5106825" y="2878680"/>
              <a:ext cx="967654" cy="1375548"/>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None/>
              </a:pPr>
              <a:r>
                <a:rPr b="1" i="0" lang="es-CO" sz="1100">
                  <a:solidFill>
                    <a:schemeClr val="lt1"/>
                  </a:solidFill>
                  <a:latin typeface="Calibri"/>
                  <a:ea typeface="Calibri"/>
                  <a:cs typeface="Calibri"/>
                  <a:sym typeface="Calibri"/>
                </a:rPr>
                <a:t>Sentencia C – 321/2022:  Deberes del propietario en la circulación de vehículos de su propiedad.</a:t>
              </a:r>
              <a:endParaRPr/>
            </a:p>
            <a:p>
              <a:pPr indent="0" lvl="0" marL="0" marR="0" rtl="0" algn="ctr">
                <a:lnSpc>
                  <a:spcPct val="90000"/>
                </a:lnSpc>
                <a:spcBef>
                  <a:spcPts val="385"/>
                </a:spcBef>
                <a:spcAft>
                  <a:spcPts val="0"/>
                </a:spcAft>
                <a:buNone/>
              </a:pPr>
              <a:r>
                <a:rPr b="1" i="0" lang="es-CO" sz="1100">
                  <a:solidFill>
                    <a:schemeClr val="lt1"/>
                  </a:solidFill>
                  <a:latin typeface="Calibri"/>
                  <a:ea typeface="Calibri"/>
                  <a:cs typeface="Calibri"/>
                  <a:sym typeface="Calibri"/>
                </a:rPr>
                <a:t>(ABC – CC)</a:t>
              </a:r>
              <a:endParaRPr/>
            </a:p>
            <a:p>
              <a:pPr indent="0" lvl="0" marL="0" marR="0" rtl="0" algn="ctr">
                <a:lnSpc>
                  <a:spcPct val="90000"/>
                </a:lnSpc>
                <a:spcBef>
                  <a:spcPts val="385"/>
                </a:spcBef>
                <a:spcAft>
                  <a:spcPts val="0"/>
                </a:spcAft>
                <a:buNone/>
              </a:pPr>
              <a:r>
                <a:t/>
              </a:r>
              <a:endParaRPr sz="600">
                <a:solidFill>
                  <a:schemeClr val="lt1"/>
                </a:solidFill>
                <a:latin typeface="Calibri"/>
                <a:ea typeface="Calibri"/>
                <a:cs typeface="Calibri"/>
                <a:sym typeface="Calibri"/>
              </a:endParaRPr>
            </a:p>
          </p:txBody>
        </p:sp>
        <p:sp>
          <p:nvSpPr>
            <p:cNvPr id="240" name="Google Shape;240;p14"/>
            <p:cNvSpPr/>
            <p:nvPr/>
          </p:nvSpPr>
          <p:spPr>
            <a:xfrm rot="-10631112">
              <a:off x="4190235" y="3162685"/>
              <a:ext cx="618360" cy="601019"/>
            </a:xfrm>
            <a:prstGeom prst="leftArrow">
              <a:avLst>
                <a:gd fmla="val 60000" name="adj1"/>
                <a:gd fmla="val 50000" name="adj2"/>
              </a:avLst>
            </a:prstGeom>
            <a:solidFill>
              <a:schemeClr val="accent6"/>
            </a:solidFill>
            <a:ln cap="flat" cmpd="sng" w="9525">
              <a:solidFill>
                <a:srgbClr val="002060"/>
              </a:solidFill>
              <a:prstDash val="solid"/>
              <a:round/>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4"/>
            <p:cNvSpPr/>
            <p:nvPr/>
          </p:nvSpPr>
          <p:spPr>
            <a:xfrm>
              <a:off x="350324" y="2635296"/>
              <a:ext cx="3911153" cy="1539314"/>
            </a:xfrm>
            <a:prstGeom prst="roundRect">
              <a:avLst>
                <a:gd fmla="val 10000" name="adj"/>
              </a:avLst>
            </a:prstGeom>
            <a:gradFill>
              <a:gsLst>
                <a:gs pos="0">
                  <a:schemeClr val="lt1"/>
                </a:gs>
                <a:gs pos="50000">
                  <a:schemeClr val="lt1"/>
                </a:gs>
                <a:gs pos="100000">
                  <a:srgbClr val="E1E1E1"/>
                </a:gs>
              </a:gsLst>
              <a:lin ang="5400000" scaled="0"/>
            </a:gradFill>
            <a:ln cap="flat" cmpd="sng" w="9525">
              <a:solidFill>
                <a:srgbClr val="385623"/>
              </a:solidFill>
              <a:prstDash val="solid"/>
              <a:round/>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4"/>
            <p:cNvSpPr txBox="1"/>
            <p:nvPr/>
          </p:nvSpPr>
          <p:spPr>
            <a:xfrm>
              <a:off x="395409" y="2680381"/>
              <a:ext cx="3820983" cy="1449144"/>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None/>
              </a:pPr>
              <a:r>
                <a:rPr lang="es-CO" sz="1100">
                  <a:solidFill>
                    <a:schemeClr val="dk1"/>
                  </a:solidFill>
                  <a:latin typeface="Calibri"/>
                  <a:ea typeface="Calibri"/>
                  <a:cs typeface="Calibri"/>
                  <a:sym typeface="Calibri"/>
                </a:rPr>
                <a:t>Las actuaciones relacionadas con la circulación en lugares y horarios no permitidos, excediendo los límites de velocidad permitidos y/o sin respetar la luz roja del semáforo, son omisiones en las que incurre el conductor. En los casos en que el propietario no estuviese conduciendo el vehículo, la norma exige al dueño la obligación de velar con diligencia que su automotor no incurra en esas conductas, derivado de </a:t>
              </a:r>
              <a:r>
                <a:rPr b="1" lang="es-CO" sz="1100">
                  <a:solidFill>
                    <a:schemeClr val="dk1"/>
                  </a:solidFill>
                  <a:latin typeface="Calibri"/>
                  <a:ea typeface="Calibri"/>
                  <a:cs typeface="Calibri"/>
                  <a:sym typeface="Calibri"/>
                </a:rPr>
                <a:t>las obligaciones que adquiere como dueño del automotor.</a:t>
              </a:r>
              <a:endParaRPr sz="1100">
                <a:solidFill>
                  <a:schemeClr val="dk1"/>
                </a:solidFill>
                <a:latin typeface="Calibri"/>
                <a:ea typeface="Calibri"/>
                <a:cs typeface="Calibri"/>
                <a:sym typeface="Calibri"/>
              </a:endParaRPr>
            </a:p>
          </p:txBody>
        </p:sp>
        <p:sp>
          <p:nvSpPr>
            <p:cNvPr id="243" name="Google Shape;243;p14"/>
            <p:cNvSpPr/>
            <p:nvPr/>
          </p:nvSpPr>
          <p:spPr>
            <a:xfrm rot="-3463548">
              <a:off x="5592960" y="1227204"/>
              <a:ext cx="1280503" cy="948691"/>
            </a:xfrm>
            <a:prstGeom prst="leftArrow">
              <a:avLst>
                <a:gd fmla="val 60000" name="adj1"/>
                <a:gd fmla="val 50000" name="adj2"/>
              </a:avLst>
            </a:prstGeom>
            <a:solidFill>
              <a:schemeClr val="accent6"/>
            </a:solidFill>
            <a:ln cap="flat" cmpd="sng" w="9525">
              <a:solidFill>
                <a:schemeClr val="dk2"/>
              </a:solidFill>
              <a:prstDash val="solid"/>
              <a:round/>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4"/>
            <p:cNvSpPr/>
            <p:nvPr/>
          </p:nvSpPr>
          <p:spPr>
            <a:xfrm>
              <a:off x="6227413" y="147569"/>
              <a:ext cx="4927357" cy="1438359"/>
            </a:xfrm>
            <a:prstGeom prst="roundRect">
              <a:avLst>
                <a:gd fmla="val 10000" name="adj"/>
              </a:avLst>
            </a:prstGeom>
            <a:gradFill>
              <a:gsLst>
                <a:gs pos="0">
                  <a:schemeClr val="lt1"/>
                </a:gs>
                <a:gs pos="50000">
                  <a:schemeClr val="lt1"/>
                </a:gs>
                <a:gs pos="100000">
                  <a:srgbClr val="E1E1E1"/>
                </a:gs>
              </a:gsLst>
              <a:lin ang="5400000" scaled="0"/>
            </a:gradFill>
            <a:ln cap="flat" cmpd="sng" w="9525">
              <a:solidFill>
                <a:srgbClr val="385623"/>
              </a:solidFill>
              <a:prstDash val="solid"/>
              <a:round/>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4"/>
            <p:cNvSpPr txBox="1"/>
            <p:nvPr/>
          </p:nvSpPr>
          <p:spPr>
            <a:xfrm>
              <a:off x="6269541" y="189697"/>
              <a:ext cx="4843101" cy="1354103"/>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lang="es-CO" sz="1000">
                  <a:solidFill>
                    <a:schemeClr val="dk1"/>
                  </a:solidFill>
                  <a:latin typeface="Calibri"/>
                  <a:ea typeface="Calibri"/>
                  <a:cs typeface="Calibri"/>
                  <a:sym typeface="Calibri"/>
                </a:rPr>
                <a:t>La Corte consideró que la norma se ajusta a la Constitución, pero </a:t>
              </a:r>
              <a:r>
                <a:rPr b="1" lang="es-CO" sz="1000">
                  <a:solidFill>
                    <a:schemeClr val="dk1"/>
                  </a:solidFill>
                  <a:latin typeface="Calibri"/>
                  <a:ea typeface="Calibri"/>
                  <a:cs typeface="Calibri"/>
                  <a:sym typeface="Calibri"/>
                </a:rPr>
                <a:t>condicionó la interpretación de los literales c, d y e</a:t>
              </a:r>
              <a:r>
                <a:rPr lang="es-CO" sz="1000">
                  <a:solidFill>
                    <a:schemeClr val="dk1"/>
                  </a:solidFill>
                  <a:latin typeface="Calibri"/>
                  <a:ea typeface="Calibri"/>
                  <a:cs typeface="Calibri"/>
                  <a:sym typeface="Calibri"/>
                </a:rPr>
                <a:t> (que exigen al propietario velar porque el vehículo circule por lugares y en horarios permitidos; no exceder los límites de velocidad permitidos y respetar la luz roja del semá</a:t>
              </a:r>
              <a:r>
                <a:rPr lang="es-CO" sz="1000">
                  <a:solidFill>
                    <a:schemeClr val="dk1"/>
                  </a:solidFill>
                  <a:latin typeface="Calibri"/>
                  <a:ea typeface="Calibri"/>
                  <a:cs typeface="Calibri"/>
                  <a:sym typeface="Calibri"/>
                </a:rPr>
                <a:t>nterior del procedimiento administrativo sancionatorio, </a:t>
              </a:r>
              <a:r>
                <a:rPr b="1" lang="es-CO" sz="1000">
                  <a:solidFill>
                    <a:schemeClr val="dk1"/>
                  </a:solidFill>
                  <a:latin typeface="Calibri"/>
                  <a:ea typeface="Calibri"/>
                  <a:cs typeface="Calibri"/>
                  <a:sym typeface="Calibri"/>
                </a:rPr>
                <a:t>resulte probado que este, </a:t>
              </a:r>
              <a:r>
                <a:rPr b="1" lang="es-CO" sz="1000" u="sng">
                  <a:solidFill>
                    <a:schemeClr val="dk1"/>
                  </a:solidFill>
                  <a:latin typeface="Calibri"/>
                  <a:ea typeface="Calibri"/>
                  <a:cs typeface="Calibri"/>
                  <a:sym typeface="Calibri"/>
                </a:rPr>
                <a:t>de manera c</a:t>
              </a:r>
              <a:r>
                <a:rPr lang="es-CO" sz="1000">
                  <a:solidFill>
                    <a:schemeClr val="dk1"/>
                  </a:solidFill>
                  <a:latin typeface="Calibri"/>
                  <a:ea typeface="Calibri"/>
                  <a:cs typeface="Calibri"/>
                  <a:sym typeface="Calibri"/>
                </a:rPr>
                <a:t>foro), “bajo el entendido que el propietario del vehículo podrá ser sancionado cuando, al i</a:t>
              </a:r>
              <a:r>
                <a:rPr b="1" lang="es-CO" sz="1000" u="sng">
                  <a:solidFill>
                    <a:schemeClr val="dk1"/>
                  </a:solidFill>
                  <a:latin typeface="Calibri"/>
                  <a:ea typeface="Calibri"/>
                  <a:cs typeface="Calibri"/>
                  <a:sym typeface="Calibri"/>
                </a:rPr>
                <a:t>ulposa</a:t>
              </a:r>
              <a:r>
                <a:rPr b="1" lang="es-CO" sz="1000">
                  <a:solidFill>
                    <a:schemeClr val="dk1"/>
                  </a:solidFill>
                  <a:latin typeface="Calibri"/>
                  <a:ea typeface="Calibri"/>
                  <a:cs typeface="Calibri"/>
                  <a:sym typeface="Calibri"/>
                </a:rPr>
                <a:t>, incurrió en las infracciones de tránsito analizadas</a:t>
              </a:r>
              <a:r>
                <a:rPr lang="es-CO" sz="1000">
                  <a:solidFill>
                    <a:schemeClr val="dk1"/>
                  </a:solidFill>
                  <a:latin typeface="Calibri"/>
                  <a:ea typeface="Calibri"/>
                  <a:cs typeface="Calibri"/>
                  <a:sym typeface="Calibri"/>
                </a:rPr>
                <a:t>”.</a:t>
              </a:r>
              <a:endParaRPr sz="1000">
                <a:solidFill>
                  <a:schemeClr val="dk1"/>
                </a:solidFill>
                <a:latin typeface="Calibri"/>
                <a:ea typeface="Calibri"/>
                <a:cs typeface="Calibri"/>
                <a:sym typeface="Calibri"/>
              </a:endParaRPr>
            </a:p>
          </p:txBody>
        </p:sp>
        <p:sp>
          <p:nvSpPr>
            <p:cNvPr id="246" name="Google Shape;246;p14"/>
            <p:cNvSpPr/>
            <p:nvPr/>
          </p:nvSpPr>
          <p:spPr>
            <a:xfrm rot="-495083">
              <a:off x="6284056" y="2959430"/>
              <a:ext cx="2821088" cy="601019"/>
            </a:xfrm>
            <a:prstGeom prst="leftArrow">
              <a:avLst>
                <a:gd fmla="val 60000" name="adj1"/>
                <a:gd fmla="val 50000" name="adj2"/>
              </a:avLst>
            </a:prstGeom>
            <a:solidFill>
              <a:schemeClr val="accent6"/>
            </a:solidFill>
            <a:ln cap="flat" cmpd="sng" w="9525">
              <a:solidFill>
                <a:schemeClr val="dk2"/>
              </a:solidFill>
              <a:prstDash val="solid"/>
              <a:round/>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4"/>
            <p:cNvSpPr/>
            <p:nvPr/>
          </p:nvSpPr>
          <p:spPr>
            <a:xfrm>
              <a:off x="7296687" y="1700698"/>
              <a:ext cx="3858083" cy="2677212"/>
            </a:xfrm>
            <a:prstGeom prst="roundRect">
              <a:avLst>
                <a:gd fmla="val 10000" name="adj"/>
              </a:avLst>
            </a:prstGeom>
            <a:gradFill>
              <a:gsLst>
                <a:gs pos="0">
                  <a:schemeClr val="lt1"/>
                </a:gs>
                <a:gs pos="50000">
                  <a:schemeClr val="lt1"/>
                </a:gs>
                <a:gs pos="100000">
                  <a:srgbClr val="E1E1E1"/>
                </a:gs>
              </a:gsLst>
              <a:lin ang="5400000" scaled="0"/>
            </a:gradFill>
            <a:ln cap="flat" cmpd="sng" w="9525">
              <a:solidFill>
                <a:srgbClr val="385623"/>
              </a:solidFill>
              <a:prstDash val="solid"/>
              <a:round/>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4"/>
            <p:cNvSpPr txBox="1"/>
            <p:nvPr/>
          </p:nvSpPr>
          <p:spPr>
            <a:xfrm>
              <a:off x="7375100" y="1779111"/>
              <a:ext cx="3701257" cy="2520386"/>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None/>
              </a:pPr>
              <a:r>
                <a:rPr lang="es-CO" sz="1100">
                  <a:solidFill>
                    <a:schemeClr val="lt1"/>
                  </a:solidFill>
                  <a:latin typeface="Calibri"/>
                  <a:ea typeface="Calibri"/>
                  <a:cs typeface="Calibri"/>
                  <a:sym typeface="Calibri"/>
                </a:rPr>
                <a:t>La </a:t>
              </a:r>
              <a:r>
                <a:rPr lang="es-CO" sz="1100">
                  <a:solidFill>
                    <a:schemeClr val="dk1"/>
                  </a:solidFill>
                  <a:latin typeface="Calibri"/>
                  <a:ea typeface="Calibri"/>
                  <a:cs typeface="Calibri"/>
                  <a:sym typeface="Calibri"/>
                </a:rPr>
                <a:t>"responsabilidad solidaria" del propietario está proscrita por la C-038 de 2020, por lo tanto es evidente que mediante la sentencia C-321 de 2022 no se modificó la orientación jurisprudencial de la sentencia C-038 de 2020, y en consecuencia, </a:t>
              </a:r>
              <a:r>
                <a:rPr b="1" lang="es-CO" sz="1100">
                  <a:solidFill>
                    <a:schemeClr val="dk1"/>
                  </a:solidFill>
                  <a:latin typeface="Calibri"/>
                  <a:ea typeface="Calibri"/>
                  <a:cs typeface="Calibri"/>
                  <a:sym typeface="Calibri"/>
                </a:rPr>
                <a:t>sigue inalterada la prohibición de establecer una responsabilidad solidaria entre el propietario del vehículo y el conductor, por concepto de las contravenciones de tránsito detectadas por el sistema de ayudas tecnológicas</a:t>
              </a:r>
              <a:r>
                <a:rPr lang="es-CO" sz="1100">
                  <a:solidFill>
                    <a:schemeClr val="dk1"/>
                  </a:solidFill>
                  <a:latin typeface="Calibri"/>
                  <a:ea typeface="Calibri"/>
                  <a:cs typeface="Calibri"/>
                  <a:sym typeface="Calibri"/>
                </a:rPr>
                <a:t>. (ABC- Corte Constitucional Link https://www.corteconstitucional.gov.co/noticia.php?ABC-de-la-Sentencia-C-321-de-2022-sobre-las-obligaciones-de-los-propietarios-de-los-veh%C3%ADculos-y-su-protecci%C3%B3n-del-derecho-al-debido-proceso-cuando-se-imponen-comparendos-9465)</a:t>
              </a:r>
              <a:endParaRPr sz="1100">
                <a:solidFill>
                  <a:schemeClr val="dk1"/>
                </a:solidFill>
                <a:latin typeface="Calibri"/>
                <a:ea typeface="Calibri"/>
                <a:cs typeface="Calibri"/>
                <a:sym typeface="Calibri"/>
              </a:endParaRPr>
            </a:p>
          </p:txBody>
        </p:sp>
      </p:grpSp>
      <p:sp>
        <p:nvSpPr>
          <p:cNvPr id="249" name="Google Shape;249;p14"/>
          <p:cNvSpPr/>
          <p:nvPr/>
        </p:nvSpPr>
        <p:spPr>
          <a:xfrm>
            <a:off x="373064" y="328614"/>
            <a:ext cx="6315075"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C531E"/>
              </a:buClr>
              <a:buSzPts val="2800"/>
              <a:buFont typeface="Arial Black"/>
              <a:buNone/>
            </a:pPr>
            <a:r>
              <a:rPr lang="es-CO" sz="2800">
                <a:solidFill>
                  <a:srgbClr val="7F7F7F"/>
                </a:solidFill>
                <a:latin typeface="Arial Black"/>
                <a:ea typeface="Arial Black"/>
                <a:cs typeface="Arial Black"/>
                <a:sym typeface="Arial Black"/>
              </a:rPr>
              <a:t>Sentencia C- 321/2022 </a:t>
            </a:r>
            <a:r>
              <a:rPr lang="es-CO" sz="1200">
                <a:solidFill>
                  <a:srgbClr val="7F7F7F"/>
                </a:solidFill>
                <a:latin typeface="Arial Black"/>
                <a:ea typeface="Arial Black"/>
                <a:cs typeface="Arial Black"/>
                <a:sym typeface="Arial Black"/>
              </a:rPr>
              <a:t>(14-09-2022)</a:t>
            </a:r>
            <a:endParaRPr sz="2800">
              <a:solidFill>
                <a:srgbClr val="7F7F7F"/>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4C531E"/>
              </a:buClr>
              <a:buSzPts val="2000"/>
              <a:buFont typeface="Arial Black"/>
              <a:buNone/>
            </a:pPr>
            <a:r>
              <a:rPr lang="es-CO" sz="2000">
                <a:solidFill>
                  <a:srgbClr val="CAD24C"/>
                </a:solidFill>
                <a:latin typeface="Arial Black"/>
                <a:ea typeface="Arial Black"/>
                <a:cs typeface="Arial Black"/>
                <a:sym typeface="Arial Black"/>
              </a:rPr>
              <a:t>Corte Constitucional (Aspectos relevantes)</a:t>
            </a:r>
            <a:endParaRPr sz="2800">
              <a:solidFill>
                <a:srgbClr val="7F7F7F"/>
              </a:solidFill>
              <a:latin typeface="Arial Black"/>
              <a:ea typeface="Arial Black"/>
              <a:cs typeface="Arial Black"/>
              <a:sym typeface="Arial Black"/>
            </a:endParaRPr>
          </a:p>
        </p:txBody>
      </p:sp>
      <p:sp>
        <p:nvSpPr>
          <p:cNvPr id="250" name="Google Shape;250;p14"/>
          <p:cNvSpPr/>
          <p:nvPr/>
        </p:nvSpPr>
        <p:spPr>
          <a:xfrm>
            <a:off x="0" y="6773863"/>
            <a:ext cx="12192000" cy="1016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1" name="Google Shape;251;p14"/>
          <p:cNvSpPr/>
          <p:nvPr/>
        </p:nvSpPr>
        <p:spPr>
          <a:xfrm>
            <a:off x="1325219" y="1440847"/>
            <a:ext cx="4187816" cy="1916371"/>
          </a:xfrm>
          <a:prstGeom prst="roundRect">
            <a:avLst>
              <a:gd fmla="val 16667" name="adj"/>
            </a:avLst>
          </a:prstGeom>
          <a:noFill/>
          <a:ln cap="flat" cmpd="sng" w="12700">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52" name="Google Shape;252;p14"/>
          <p:cNvSpPr txBox="1"/>
          <p:nvPr/>
        </p:nvSpPr>
        <p:spPr>
          <a:xfrm>
            <a:off x="1325220" y="1373257"/>
            <a:ext cx="4010989" cy="171380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1" sz="1067">
              <a:solidFill>
                <a:schemeClr val="dk1"/>
              </a:solidFill>
              <a:latin typeface="Calibri"/>
              <a:ea typeface="Calibri"/>
              <a:cs typeface="Calibri"/>
              <a:sym typeface="Calibri"/>
            </a:endParaRPr>
          </a:p>
          <a:p>
            <a:pPr indent="0" lvl="0" marL="0" marR="0" rtl="0" algn="just">
              <a:spcBef>
                <a:spcPts val="0"/>
              </a:spcBef>
              <a:spcAft>
                <a:spcPts val="0"/>
              </a:spcAft>
              <a:buNone/>
            </a:pPr>
            <a:r>
              <a:rPr b="1" lang="es-CO" sz="1067">
                <a:solidFill>
                  <a:schemeClr val="dk1"/>
                </a:solidFill>
                <a:latin typeface="Calibri"/>
                <a:ea typeface="Calibri"/>
                <a:cs typeface="Calibri"/>
                <a:sym typeface="Calibri"/>
              </a:rPr>
              <a:t>La Sentencia C-321 de 2022 de ninguna manera supone la creación de una responsabilidad solidaria entre el conductor y el propietario por las contravenciones de tránsito</a:t>
            </a:r>
            <a:r>
              <a:rPr lang="es-CO" sz="1067">
                <a:solidFill>
                  <a:schemeClr val="dk1"/>
                </a:solidFill>
                <a:latin typeface="Calibri"/>
                <a:ea typeface="Calibri"/>
                <a:cs typeface="Calibri"/>
                <a:sym typeface="Calibri"/>
              </a:rPr>
              <a:t>. Esta sentencia se ocupó de una materia distinta a la estudiada y decidida en la Sentencia C-038 de 2020 (Que declaró inconstitucional el parágrafo 1 del artículo 8 de la Ley 1843 de 2017, el cual sí establecía, de manera expresa, una responsabilidad solidaria entre el propietario del vehículo y el conductor cuando se impusiera un comparendo por foto multa.)</a:t>
            </a:r>
            <a:endParaRPr/>
          </a:p>
          <a:p>
            <a:pPr indent="0" lvl="0" marL="0" marR="0" rtl="0" algn="just">
              <a:spcBef>
                <a:spcPts val="0"/>
              </a:spcBef>
              <a:spcAft>
                <a:spcPts val="0"/>
              </a:spcAft>
              <a:buNone/>
            </a:pPr>
            <a:r>
              <a:rPr lang="es-CO" sz="933">
                <a:solidFill>
                  <a:schemeClr val="dk1"/>
                </a:solidFill>
                <a:latin typeface="Calibri"/>
                <a:ea typeface="Calibri"/>
                <a:cs typeface="Calibri"/>
                <a:sym typeface="Calibri"/>
              </a:rPr>
              <a:t> </a:t>
            </a:r>
            <a:endParaRPr sz="2133">
              <a:solidFill>
                <a:schemeClr val="dk1"/>
              </a:solidFill>
              <a:latin typeface="Calibri"/>
              <a:ea typeface="Calibri"/>
              <a:cs typeface="Calibri"/>
              <a:sym typeface="Calibri"/>
            </a:endParaRPr>
          </a:p>
        </p:txBody>
      </p:sp>
      <p:sp>
        <p:nvSpPr>
          <p:cNvPr id="253" name="Google Shape;253;p14"/>
          <p:cNvSpPr/>
          <p:nvPr/>
        </p:nvSpPr>
        <p:spPr>
          <a:xfrm>
            <a:off x="5155226" y="2998976"/>
            <a:ext cx="715617" cy="591929"/>
          </a:xfrm>
          <a:prstGeom prst="downArrow">
            <a:avLst>
              <a:gd fmla="val 50000" name="adj1"/>
              <a:gd fmla="val 50000" name="adj2"/>
            </a:avLst>
          </a:prstGeom>
          <a:solidFill>
            <a:schemeClr val="accent6"/>
          </a:solidFill>
          <a:ln cap="flat" cmpd="sng" w="12700">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id="254" name="Google Shape;254;p14"/>
          <p:cNvPicPr preferRelativeResize="0"/>
          <p:nvPr>
            <p:ph idx="1" type="body"/>
          </p:nvPr>
        </p:nvPicPr>
        <p:blipFill rotWithShape="1">
          <a:blip r:embed="rId3">
            <a:alphaModFix/>
          </a:blip>
          <a:srcRect b="0" l="0" r="0" t="0"/>
          <a:stretch/>
        </p:blipFill>
        <p:spPr>
          <a:xfrm>
            <a:off x="933726" y="5399491"/>
            <a:ext cx="850900" cy="711200"/>
          </a:xfrm>
          <a:prstGeom prst="rect">
            <a:avLst/>
          </a:prstGeom>
          <a:noFill/>
          <a:ln>
            <a:noFill/>
          </a:ln>
        </p:spPr>
      </p:pic>
      <p:pic>
        <p:nvPicPr>
          <p:cNvPr id="255" name="Google Shape;255;p14"/>
          <p:cNvPicPr preferRelativeResize="0"/>
          <p:nvPr/>
        </p:nvPicPr>
        <p:blipFill rotWithShape="1">
          <a:blip r:embed="rId4">
            <a:alphaModFix/>
          </a:blip>
          <a:srcRect b="0" l="0" r="0" t="0"/>
          <a:stretch/>
        </p:blipFill>
        <p:spPr>
          <a:xfrm>
            <a:off x="8733664" y="140408"/>
            <a:ext cx="2615979" cy="816102"/>
          </a:xfrm>
          <a:prstGeom prst="rect">
            <a:avLst/>
          </a:prstGeom>
          <a:noFill/>
          <a:ln>
            <a:noFill/>
          </a:ln>
        </p:spPr>
      </p:pic>
      <p:pic>
        <p:nvPicPr>
          <p:cNvPr id="256" name="Google Shape;256;p14"/>
          <p:cNvPicPr preferRelativeResize="0"/>
          <p:nvPr/>
        </p:nvPicPr>
        <p:blipFill rotWithShape="1">
          <a:blip r:embed="rId5">
            <a:alphaModFix/>
          </a:blip>
          <a:srcRect b="0" l="0" r="0" t="0"/>
          <a:stretch/>
        </p:blipFill>
        <p:spPr>
          <a:xfrm>
            <a:off x="9752064" y="5543942"/>
            <a:ext cx="1857634" cy="962159"/>
          </a:xfrm>
          <a:prstGeom prst="rect">
            <a:avLst/>
          </a:prstGeom>
          <a:noFill/>
          <a:ln>
            <a:noFill/>
          </a:ln>
        </p:spPr>
      </p:pic>
      <p:sp>
        <p:nvSpPr>
          <p:cNvPr id="257" name="Google Shape;257;p14"/>
          <p:cNvSpPr/>
          <p:nvPr/>
        </p:nvSpPr>
        <p:spPr>
          <a:xfrm>
            <a:off x="91440" y="6708371"/>
            <a:ext cx="12003578" cy="65492"/>
          </a:xfrm>
          <a:prstGeom prst="rect">
            <a:avLst/>
          </a:prstGeom>
          <a:solidFill>
            <a:srgbClr val="1E4E79"/>
          </a:solidFill>
          <a:ln cap="flat" cmpd="sng" w="9525">
            <a:solidFill>
              <a:schemeClr val="accent6"/>
            </a:solidFill>
            <a:prstDash val="solid"/>
            <a:round/>
            <a:headEnd len="sm" w="sm" type="none"/>
            <a:tailEnd len="sm" w="sm" type="none"/>
          </a:ln>
        </p:spPr>
        <p:txBody>
          <a:bodyPr anchorCtr="0" anchor="ctr" bIns="60900" lIns="121850" spcFirstLastPara="1" rIns="121850" wrap="square" tIns="60900">
            <a:noAutofit/>
          </a:bodyPr>
          <a:lstStyle/>
          <a:p>
            <a:pPr indent="0" lvl="0" marL="0" marR="0" rtl="0" algn="ctr">
              <a:spcBef>
                <a:spcPts val="0"/>
              </a:spcBef>
              <a:spcAft>
                <a:spcPts val="0"/>
              </a:spcAft>
              <a:buNone/>
            </a:pPr>
            <a:r>
              <a:t/>
            </a:r>
            <a:endParaRPr sz="295">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5"/>
          <p:cNvSpPr/>
          <p:nvPr/>
        </p:nvSpPr>
        <p:spPr>
          <a:xfrm>
            <a:off x="66502" y="0"/>
            <a:ext cx="8334374" cy="6858000"/>
          </a:xfrm>
          <a:custGeom>
            <a:rect b="b" l="l" r="r" t="t"/>
            <a:pathLst>
              <a:path extrusionOk="0" h="6858000" w="10856253">
                <a:moveTo>
                  <a:pt x="0" y="0"/>
                </a:moveTo>
                <a:lnTo>
                  <a:pt x="5486400" y="0"/>
                </a:lnTo>
                <a:lnTo>
                  <a:pt x="10856253" y="6848475"/>
                </a:lnTo>
                <a:lnTo>
                  <a:pt x="0" y="6858000"/>
                </a:lnTo>
                <a:lnTo>
                  <a:pt x="0" y="0"/>
                </a:lnTo>
                <a:close/>
              </a:path>
            </a:pathLst>
          </a:custGeom>
          <a:solidFill>
            <a:srgbClr val="92D05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 name="Google Shape;263;p15"/>
          <p:cNvSpPr txBox="1"/>
          <p:nvPr/>
        </p:nvSpPr>
        <p:spPr>
          <a:xfrm>
            <a:off x="714470" y="2975320"/>
            <a:ext cx="4730366" cy="3477875"/>
          </a:xfrm>
          <a:prstGeom prst="rect">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s-CO" sz="2000">
                <a:solidFill>
                  <a:schemeClr val="lt1"/>
                </a:solidFill>
                <a:latin typeface="Arial"/>
                <a:ea typeface="Arial"/>
                <a:cs typeface="Arial"/>
                <a:sym typeface="Arial"/>
              </a:rPr>
              <a:t>Declarar EXEQUIBLE el artículo 10 de la Ley 2161 de 2021, por los cargos analizados, con excepción de los literales c, d y e, los cuales se declaran EXEQUIBLES bajo el entendido que el propietario del vehículo podrá ser sancionado cuando, al interior del procedimiento administrativo sancionatorio, resulte probado que este, de manera culposa, incurrió en las infracciones de tránsito analizadas.</a:t>
            </a:r>
            <a:endParaRPr sz="2000">
              <a:solidFill>
                <a:schemeClr val="lt1"/>
              </a:solidFill>
              <a:latin typeface="Arial"/>
              <a:ea typeface="Arial"/>
              <a:cs typeface="Arial"/>
              <a:sym typeface="Arial"/>
            </a:endParaRPr>
          </a:p>
        </p:txBody>
      </p:sp>
      <p:sp>
        <p:nvSpPr>
          <p:cNvPr id="264" name="Google Shape;264;p15"/>
          <p:cNvSpPr txBox="1"/>
          <p:nvPr/>
        </p:nvSpPr>
        <p:spPr>
          <a:xfrm>
            <a:off x="714470" y="1304973"/>
            <a:ext cx="2840771"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s-CO" sz="3200">
                <a:solidFill>
                  <a:schemeClr val="lt1"/>
                </a:solidFill>
                <a:latin typeface="Arial"/>
                <a:ea typeface="Arial"/>
                <a:cs typeface="Arial"/>
                <a:sym typeface="Arial"/>
              </a:rPr>
              <a:t>DECISIÓN</a:t>
            </a:r>
            <a:endParaRPr b="1" sz="3200">
              <a:solidFill>
                <a:schemeClr val="lt1"/>
              </a:solidFill>
              <a:latin typeface="Arial"/>
              <a:ea typeface="Arial"/>
              <a:cs typeface="Arial"/>
              <a:sym typeface="Arial"/>
            </a:endParaRPr>
          </a:p>
        </p:txBody>
      </p:sp>
      <p:pic>
        <p:nvPicPr>
          <p:cNvPr id="265" name="Google Shape;265;p15"/>
          <p:cNvPicPr preferRelativeResize="0"/>
          <p:nvPr/>
        </p:nvPicPr>
        <p:blipFill rotWithShape="1">
          <a:blip r:embed="rId3">
            <a:alphaModFix/>
          </a:blip>
          <a:srcRect b="0" l="0" r="0" t="0"/>
          <a:stretch/>
        </p:blipFill>
        <p:spPr>
          <a:xfrm>
            <a:off x="10334366" y="0"/>
            <a:ext cx="1857634" cy="962159"/>
          </a:xfrm>
          <a:prstGeom prst="rect">
            <a:avLst/>
          </a:prstGeom>
          <a:noFill/>
          <a:ln>
            <a:noFill/>
          </a:ln>
        </p:spPr>
      </p:pic>
      <p:pic>
        <p:nvPicPr>
          <p:cNvPr id="266" name="Google Shape;266;p15"/>
          <p:cNvPicPr preferRelativeResize="0"/>
          <p:nvPr/>
        </p:nvPicPr>
        <p:blipFill rotWithShape="1">
          <a:blip r:embed="rId4">
            <a:alphaModFix/>
          </a:blip>
          <a:srcRect b="0" l="0" r="0" t="0"/>
          <a:stretch/>
        </p:blipFill>
        <p:spPr>
          <a:xfrm>
            <a:off x="8506219" y="5852228"/>
            <a:ext cx="3472774" cy="8161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6"/>
          <p:cNvSpPr/>
          <p:nvPr/>
        </p:nvSpPr>
        <p:spPr>
          <a:xfrm>
            <a:off x="0" y="342935"/>
            <a:ext cx="12192000" cy="1061916"/>
          </a:xfrm>
          <a:prstGeom prst="rect">
            <a:avLst/>
          </a:prstGeom>
          <a:solidFill>
            <a:srgbClr val="C8D42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272" name="Google Shape;272;p16"/>
          <p:cNvPicPr preferRelativeResize="0"/>
          <p:nvPr/>
        </p:nvPicPr>
        <p:blipFill rotWithShape="1">
          <a:blip r:embed="rId4">
            <a:alphaModFix/>
          </a:blip>
          <a:srcRect b="0" l="0" r="0" t="0"/>
          <a:stretch/>
        </p:blipFill>
        <p:spPr>
          <a:xfrm>
            <a:off x="-1" y="1404850"/>
            <a:ext cx="12191999" cy="5182150"/>
          </a:xfrm>
          <a:prstGeom prst="rect">
            <a:avLst/>
          </a:prstGeom>
          <a:noFill/>
          <a:ln>
            <a:noFill/>
          </a:ln>
        </p:spPr>
      </p:pic>
      <p:pic>
        <p:nvPicPr>
          <p:cNvPr id="273" name="Google Shape;273;p16"/>
          <p:cNvPicPr preferRelativeResize="0"/>
          <p:nvPr/>
        </p:nvPicPr>
        <p:blipFill rotWithShape="1">
          <a:blip r:embed="rId5">
            <a:alphaModFix/>
          </a:blip>
          <a:srcRect b="0" l="0" r="0" t="0"/>
          <a:stretch/>
        </p:blipFill>
        <p:spPr>
          <a:xfrm>
            <a:off x="0" y="5644375"/>
            <a:ext cx="2003450" cy="942625"/>
          </a:xfrm>
          <a:prstGeom prst="rect">
            <a:avLst/>
          </a:prstGeom>
          <a:noFill/>
          <a:ln>
            <a:noFill/>
          </a:ln>
        </p:spPr>
      </p:pic>
      <p:sp>
        <p:nvSpPr>
          <p:cNvPr id="274" name="Google Shape;274;p16"/>
          <p:cNvSpPr txBox="1"/>
          <p:nvPr/>
        </p:nvSpPr>
        <p:spPr>
          <a:xfrm>
            <a:off x="4039980" y="3607725"/>
            <a:ext cx="2403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3600">
                <a:solidFill>
                  <a:schemeClr val="dk1"/>
                </a:solidFill>
                <a:latin typeface="Arial"/>
                <a:ea typeface="Arial"/>
                <a:cs typeface="Arial"/>
                <a:sym typeface="Arial"/>
              </a:rPr>
              <a:t> </a:t>
            </a:r>
            <a:endParaRPr sz="3600">
              <a:solidFill>
                <a:schemeClr val="dk1"/>
              </a:solidFill>
              <a:latin typeface="Arial"/>
              <a:ea typeface="Arial"/>
              <a:cs typeface="Arial"/>
              <a:sym typeface="Arial"/>
            </a:endParaRPr>
          </a:p>
        </p:txBody>
      </p:sp>
      <p:pic>
        <p:nvPicPr>
          <p:cNvPr id="275" name="Google Shape;275;p16"/>
          <p:cNvPicPr preferRelativeResize="0"/>
          <p:nvPr/>
        </p:nvPicPr>
        <p:blipFill rotWithShape="1">
          <a:blip r:embed="rId6">
            <a:alphaModFix/>
          </a:blip>
          <a:srcRect b="0" l="0" r="0" t="0"/>
          <a:stretch/>
        </p:blipFill>
        <p:spPr>
          <a:xfrm>
            <a:off x="3812006" y="275188"/>
            <a:ext cx="5462859" cy="1189025"/>
          </a:xfrm>
          <a:prstGeom prst="rect">
            <a:avLst/>
          </a:prstGeom>
          <a:noFill/>
          <a:ln>
            <a:noFill/>
          </a:ln>
        </p:spPr>
      </p:pic>
      <p:sp>
        <p:nvSpPr>
          <p:cNvPr id="276" name="Google Shape;276;p16"/>
          <p:cNvSpPr txBox="1"/>
          <p:nvPr/>
        </p:nvSpPr>
        <p:spPr>
          <a:xfrm>
            <a:off x="9274875" y="4127200"/>
            <a:ext cx="24666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CO" sz="4100">
                <a:latin typeface="Roboto Mono"/>
                <a:ea typeface="Roboto Mono"/>
                <a:cs typeface="Roboto Mono"/>
                <a:sym typeface="Roboto Mono"/>
              </a:rPr>
              <a:t>GRACIAS </a:t>
            </a:r>
            <a:endParaRPr b="1" sz="4100">
              <a:latin typeface="Roboto Mono"/>
              <a:ea typeface="Roboto Mono"/>
              <a:cs typeface="Roboto Mono"/>
              <a:sym typeface="Roboto Mon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p:nvPr/>
        </p:nvSpPr>
        <p:spPr>
          <a:xfrm>
            <a:off x="0" y="342935"/>
            <a:ext cx="12192000" cy="1078494"/>
          </a:xfrm>
          <a:prstGeom prst="rect">
            <a:avLst/>
          </a:prstGeom>
          <a:solidFill>
            <a:srgbClr val="C8D42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03" name="Google Shape;103;p2"/>
          <p:cNvSpPr txBox="1"/>
          <p:nvPr/>
        </p:nvSpPr>
        <p:spPr>
          <a:xfrm>
            <a:off x="838200" y="312940"/>
            <a:ext cx="10515600"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Arial Black"/>
              <a:buNone/>
            </a:pPr>
            <a:r>
              <a:rPr b="1" i="0" lang="es-CO" sz="3400" u="none" cap="none" strike="noStrike">
                <a:solidFill>
                  <a:schemeClr val="lt1"/>
                </a:solidFill>
                <a:latin typeface="Arial Black"/>
                <a:ea typeface="Arial Black"/>
                <a:cs typeface="Arial Black"/>
                <a:sym typeface="Arial Black"/>
              </a:rPr>
              <a:t>ORDEN DEL DIA</a:t>
            </a:r>
            <a:endParaRPr b="1" i="0" sz="4200" u="none" cap="none" strike="noStrike">
              <a:solidFill>
                <a:schemeClr val="lt1"/>
              </a:solidFill>
              <a:latin typeface="Arial Black"/>
              <a:ea typeface="Arial Black"/>
              <a:cs typeface="Arial Black"/>
              <a:sym typeface="Arial Black"/>
            </a:endParaRPr>
          </a:p>
        </p:txBody>
      </p:sp>
      <p:pic>
        <p:nvPicPr>
          <p:cNvPr id="104" name="Google Shape;104;p2"/>
          <p:cNvPicPr preferRelativeResize="0"/>
          <p:nvPr/>
        </p:nvPicPr>
        <p:blipFill rotWithShape="1">
          <a:blip r:embed="rId3">
            <a:alphaModFix/>
          </a:blip>
          <a:srcRect b="0" l="0" r="0" t="0"/>
          <a:stretch/>
        </p:blipFill>
        <p:spPr>
          <a:xfrm>
            <a:off x="8531157" y="5918730"/>
            <a:ext cx="3472774" cy="816102"/>
          </a:xfrm>
          <a:prstGeom prst="rect">
            <a:avLst/>
          </a:prstGeom>
          <a:noFill/>
          <a:ln>
            <a:noFill/>
          </a:ln>
        </p:spPr>
      </p:pic>
      <p:sp>
        <p:nvSpPr>
          <p:cNvPr id="105" name="Google Shape;105;p2"/>
          <p:cNvSpPr txBox="1"/>
          <p:nvPr/>
        </p:nvSpPr>
        <p:spPr>
          <a:xfrm>
            <a:off x="1027042" y="2194382"/>
            <a:ext cx="10152791" cy="4401164"/>
          </a:xfrm>
          <a:prstGeom prst="rect">
            <a:avLst/>
          </a:prstGeom>
          <a:noFill/>
          <a:ln>
            <a:noFill/>
          </a:ln>
        </p:spPr>
        <p:txBody>
          <a:bodyPr anchorCtr="0" anchor="t" bIns="45700" lIns="91425" spcFirstLastPara="1" rIns="91425" wrap="square" tIns="45700">
            <a:spAutoFit/>
          </a:bodyPr>
          <a:lstStyle/>
          <a:p>
            <a:pPr indent="0" lvl="0" marL="457200" marR="0" rtl="0" algn="just">
              <a:spcBef>
                <a:spcPts val="0"/>
              </a:spcBef>
              <a:spcAft>
                <a:spcPts val="0"/>
              </a:spcAft>
              <a:buNone/>
            </a:pPr>
            <a:r>
              <a:rPr b="0" i="0" lang="es-CO" sz="2800" u="none" cap="none" strike="noStrike">
                <a:solidFill>
                  <a:srgbClr val="222222"/>
                </a:solidFill>
                <a:latin typeface="Calibri"/>
                <a:ea typeface="Calibri"/>
                <a:cs typeface="Calibri"/>
                <a:sym typeface="Calibri"/>
              </a:rPr>
              <a:t>1</a:t>
            </a:r>
            <a:r>
              <a:rPr b="0" i="0" lang="es-CO" sz="2800" u="none" cap="none" strike="noStrike">
                <a:solidFill>
                  <a:schemeClr val="dk1"/>
                </a:solidFill>
                <a:latin typeface="Calibri"/>
                <a:ea typeface="Calibri"/>
                <a:cs typeface="Calibri"/>
                <a:sym typeface="Calibri"/>
              </a:rPr>
              <a:t>. Verificación de quórum y aprobación del orden del día.</a:t>
            </a:r>
            <a:endParaRPr/>
          </a:p>
          <a:p>
            <a:pPr indent="0" lvl="0" marL="457200" marR="0" rtl="0" algn="just">
              <a:spcBef>
                <a:spcPts val="0"/>
              </a:spcBef>
              <a:spcAft>
                <a:spcPts val="0"/>
              </a:spcAft>
              <a:buNone/>
            </a:pPr>
            <a:r>
              <a:rPr b="0" i="0" lang="es-CO" sz="2800" u="none" cap="none" strike="noStrike">
                <a:solidFill>
                  <a:schemeClr val="dk1"/>
                </a:solidFill>
                <a:latin typeface="Calibri"/>
                <a:ea typeface="Calibri"/>
                <a:cs typeface="Calibri"/>
                <a:sym typeface="Calibri"/>
              </a:rPr>
              <a:t>2.  Aplicación Sentencia C- 321 de 2022- C.C.</a:t>
            </a:r>
            <a:endParaRPr/>
          </a:p>
          <a:p>
            <a:pPr indent="0" lvl="0" marL="457200" marR="0" rtl="0" algn="just">
              <a:spcBef>
                <a:spcPts val="0"/>
              </a:spcBef>
              <a:spcAft>
                <a:spcPts val="0"/>
              </a:spcAft>
              <a:buNone/>
            </a:pPr>
            <a:r>
              <a:rPr b="0" i="0" lang="es-CO" sz="2800" u="none" cap="none" strike="noStrike">
                <a:solidFill>
                  <a:schemeClr val="dk1"/>
                </a:solidFill>
                <a:latin typeface="Calibri"/>
                <a:ea typeface="Calibri"/>
                <a:cs typeface="Calibri"/>
                <a:sym typeface="Calibri"/>
              </a:rPr>
              <a:t>3.  Agenda Regulatoria sector movilidad 2023</a:t>
            </a:r>
            <a:endParaRPr/>
          </a:p>
          <a:p>
            <a:pPr indent="0" lvl="0" marL="457200" marR="0" rtl="0" algn="just">
              <a:spcBef>
                <a:spcPts val="0"/>
              </a:spcBef>
              <a:spcAft>
                <a:spcPts val="0"/>
              </a:spcAft>
              <a:buNone/>
            </a:pPr>
            <a:r>
              <a:rPr b="0" i="0" lang="es-CO" sz="2800" u="none" cap="none" strike="noStrike">
                <a:solidFill>
                  <a:schemeClr val="dk1"/>
                </a:solidFill>
                <a:latin typeface="Calibri"/>
                <a:ea typeface="Calibri"/>
                <a:cs typeface="Calibri"/>
                <a:sym typeface="Calibri"/>
              </a:rPr>
              <a:t>4.  Proposiciones y varios.</a:t>
            </a:r>
            <a:endParaRPr/>
          </a:p>
          <a:p>
            <a:pPr indent="0" lvl="0" marL="114300" marR="0" rtl="0" algn="l">
              <a:spcBef>
                <a:spcPts val="0"/>
              </a:spcBef>
              <a:spcAft>
                <a:spcPts val="0"/>
              </a:spcAft>
              <a:buNone/>
            </a:pPr>
            <a:r>
              <a:t/>
            </a:r>
            <a:endParaRPr b="1"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2800" u="none" cap="none" strike="noStrike">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4">
            <a:alphaModFix/>
          </a:blip>
          <a:srcRect b="0" l="0" r="0" t="0"/>
          <a:stretch/>
        </p:blipFill>
        <p:spPr>
          <a:xfrm>
            <a:off x="0" y="5895841"/>
            <a:ext cx="1857634" cy="9621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DJI_0603.jpg" id="111" name="Google Shape;111;p3"/>
          <p:cNvPicPr preferRelativeResize="0"/>
          <p:nvPr/>
        </p:nvPicPr>
        <p:blipFill rotWithShape="1">
          <a:blip r:embed="rId3">
            <a:alphaModFix/>
          </a:blip>
          <a:srcRect b="18834" l="0" r="0" t="22690"/>
          <a:stretch/>
        </p:blipFill>
        <p:spPr>
          <a:xfrm>
            <a:off x="0" y="0"/>
            <a:ext cx="12192000" cy="5376863"/>
          </a:xfrm>
          <a:prstGeom prst="rect">
            <a:avLst/>
          </a:prstGeom>
          <a:noFill/>
          <a:ln>
            <a:noFill/>
          </a:ln>
        </p:spPr>
      </p:pic>
      <p:sp>
        <p:nvSpPr>
          <p:cNvPr id="112" name="Google Shape;112;p3"/>
          <p:cNvSpPr/>
          <p:nvPr/>
        </p:nvSpPr>
        <p:spPr>
          <a:xfrm>
            <a:off x="0" y="0"/>
            <a:ext cx="12192000" cy="5376863"/>
          </a:xfrm>
          <a:prstGeom prst="rect">
            <a:avLst/>
          </a:prstGeom>
          <a:solidFill>
            <a:srgbClr val="3F3F3F">
              <a:alpha val="5294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4">
            <a:alphaModFix/>
          </a:blip>
          <a:srcRect b="0" l="0" r="0" t="0"/>
          <a:stretch/>
        </p:blipFill>
        <p:spPr>
          <a:xfrm>
            <a:off x="6939078" y="5499974"/>
            <a:ext cx="4607300" cy="1358025"/>
          </a:xfrm>
          <a:prstGeom prst="rect">
            <a:avLst/>
          </a:prstGeom>
          <a:noFill/>
          <a:ln>
            <a:noFill/>
          </a:ln>
        </p:spPr>
      </p:pic>
      <p:sp>
        <p:nvSpPr>
          <p:cNvPr id="114" name="Google Shape;114;p3"/>
          <p:cNvSpPr txBox="1"/>
          <p:nvPr/>
        </p:nvSpPr>
        <p:spPr>
          <a:xfrm>
            <a:off x="828675" y="914400"/>
            <a:ext cx="10534650" cy="2390381"/>
          </a:xfrm>
          <a:prstGeom prst="rect">
            <a:avLst/>
          </a:prstGeom>
          <a:noFill/>
          <a:ln>
            <a:noFill/>
          </a:ln>
          <a:effectLst>
            <a:outerShdw blurRad="50800" rotWithShape="0" algn="tl" dir="2700000" dist="38100">
              <a:srgbClr val="808080">
                <a:alpha val="39607"/>
              </a:srgbClr>
            </a:outerShdw>
          </a:effectLst>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4C531E"/>
              </a:buClr>
              <a:buSzPts val="4000"/>
              <a:buFont typeface="Arial Black"/>
              <a:buNone/>
            </a:pPr>
            <a:r>
              <a:rPr b="0" i="0" lang="es-CO" sz="4000" u="none" cap="none" strike="noStrike">
                <a:solidFill>
                  <a:schemeClr val="lt1"/>
                </a:solidFill>
                <a:latin typeface="Impact"/>
                <a:ea typeface="Impact"/>
                <a:cs typeface="Impact"/>
                <a:sym typeface="Impact"/>
              </a:rPr>
              <a:t>PRINCIPALES ASPECTOS ANALIZADOS EN LA SENTENCIA C-321 DE 14 DE SEPTIEMBRE DE 2022</a:t>
            </a:r>
            <a:endParaRPr/>
          </a:p>
          <a:p>
            <a:pPr indent="0" lvl="0" marL="0" marR="0" rtl="0" algn="ctr">
              <a:lnSpc>
                <a:spcPct val="90000"/>
              </a:lnSpc>
              <a:spcBef>
                <a:spcPts val="0"/>
              </a:spcBef>
              <a:spcAft>
                <a:spcPts val="0"/>
              </a:spcAft>
              <a:buClr>
                <a:srgbClr val="4C531E"/>
              </a:buClr>
              <a:buSzPts val="2800"/>
              <a:buFont typeface="Arial Black"/>
              <a:buNone/>
            </a:pPr>
            <a:r>
              <a:rPr b="0" i="0" lang="es-CO" sz="2800" u="none" cap="none" strike="noStrike">
                <a:solidFill>
                  <a:schemeClr val="lt1"/>
                </a:solidFill>
                <a:latin typeface="Impact"/>
                <a:ea typeface="Impact"/>
                <a:cs typeface="Impact"/>
                <a:sym typeface="Impact"/>
              </a:rPr>
              <a:t>Control abstracto de constitucionalidad del artículo 10 de la Ley 2161 de 2021</a:t>
            </a:r>
            <a:endParaRPr b="0" i="0" sz="3200" u="none" cap="none" strike="noStrike">
              <a:solidFill>
                <a:schemeClr val="lt1"/>
              </a:solidFill>
              <a:latin typeface="Impact"/>
              <a:ea typeface="Impact"/>
              <a:cs typeface="Impact"/>
              <a:sym typeface="Impact"/>
            </a:endParaRPr>
          </a:p>
        </p:txBody>
      </p:sp>
      <p:sp>
        <p:nvSpPr>
          <p:cNvPr id="115" name="Google Shape;115;p3"/>
          <p:cNvSpPr/>
          <p:nvPr/>
        </p:nvSpPr>
        <p:spPr>
          <a:xfrm>
            <a:off x="3321050" y="3802213"/>
            <a:ext cx="5549900" cy="1200329"/>
          </a:xfrm>
          <a:prstGeom prst="rect">
            <a:avLst/>
          </a:prstGeom>
          <a:noFill/>
          <a:ln>
            <a:noFill/>
          </a:ln>
          <a:effectLst>
            <a:outerShdw blurRad="50800" rotWithShape="0" algn="tl" dir="2700000" dist="38100">
              <a:srgbClr val="808080">
                <a:alpha val="39607"/>
              </a:srgbClr>
            </a:outerShdw>
          </a:effectLst>
        </p:spPr>
        <p:txBody>
          <a:bodyPr anchorCtr="0" anchor="t" bIns="45700" lIns="91425" spcFirstLastPara="1" rIns="91425" wrap="square" tIns="45700">
            <a:spAutoFit/>
          </a:bodyPr>
          <a:lstStyle/>
          <a:p>
            <a:pPr indent="0" lvl="0" marL="0" marR="0" rtl="0" algn="ctr">
              <a:spcBef>
                <a:spcPts val="0"/>
              </a:spcBef>
              <a:spcAft>
                <a:spcPts val="0"/>
              </a:spcAft>
              <a:buClr>
                <a:srgbClr val="4C531E"/>
              </a:buClr>
              <a:buSzPts val="3600"/>
              <a:buFont typeface="Arial Black"/>
              <a:buNone/>
            </a:pPr>
            <a:r>
              <a:rPr b="0" i="0" lang="es-CO" sz="3600" u="none" cap="none" strike="noStrike">
                <a:solidFill>
                  <a:srgbClr val="C8D423"/>
                </a:solidFill>
                <a:latin typeface="Impact"/>
                <a:ea typeface="Impact"/>
                <a:cs typeface="Impact"/>
                <a:sym typeface="Impact"/>
              </a:rPr>
              <a:t>SECRETARÍA DISTRITAL DE MOVILIDAD</a:t>
            </a:r>
            <a:endParaRPr b="0" i="0" sz="1200" u="none" cap="none" strike="noStrike">
              <a:solidFill>
                <a:srgbClr val="C8D423"/>
              </a:solidFill>
              <a:latin typeface="Impact"/>
              <a:ea typeface="Impact"/>
              <a:cs typeface="Impact"/>
              <a:sym typeface="Impact"/>
            </a:endParaRPr>
          </a:p>
        </p:txBody>
      </p:sp>
      <p:pic>
        <p:nvPicPr>
          <p:cNvPr id="116" name="Google Shape;116;p3"/>
          <p:cNvPicPr preferRelativeResize="0"/>
          <p:nvPr/>
        </p:nvPicPr>
        <p:blipFill rotWithShape="1">
          <a:blip r:embed="rId5">
            <a:alphaModFix/>
          </a:blip>
          <a:srcRect b="0" l="0" r="0" t="0"/>
          <a:stretch/>
        </p:blipFill>
        <p:spPr>
          <a:xfrm>
            <a:off x="0" y="5376864"/>
            <a:ext cx="3321049" cy="14811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nvSpPr>
        <p:spPr>
          <a:xfrm>
            <a:off x="527382" y="4157265"/>
            <a:ext cx="11110436" cy="163251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s-CO" sz="4000" u="none" cap="none" strike="noStrike">
                <a:solidFill>
                  <a:srgbClr val="92D050"/>
                </a:solidFill>
                <a:latin typeface="Arial"/>
                <a:ea typeface="Arial"/>
                <a:cs typeface="Arial"/>
                <a:sym typeface="Arial"/>
              </a:rPr>
              <a:t>Sentencia C-321 de 14 de septiembre de 2022</a:t>
            </a:r>
            <a:endParaRPr/>
          </a:p>
          <a:p>
            <a:pPr indent="0" lvl="0" marL="0" marR="0" rtl="0" algn="ctr">
              <a:spcBef>
                <a:spcPts val="0"/>
              </a:spcBef>
              <a:spcAft>
                <a:spcPts val="0"/>
              </a:spcAft>
              <a:buNone/>
            </a:pPr>
            <a:r>
              <a:rPr b="1" i="0" lang="es-CO" sz="3600" u="none" cap="none" strike="noStrike">
                <a:solidFill>
                  <a:srgbClr val="3F3F3F"/>
                </a:solidFill>
                <a:latin typeface="Arial"/>
                <a:ea typeface="Arial"/>
                <a:cs typeface="Arial"/>
                <a:sym typeface="Arial"/>
              </a:rPr>
              <a:t>M.P. Jorge Enrique Ibáñez Najar</a:t>
            </a:r>
            <a:endParaRPr b="1" i="0" sz="4400" u="none" cap="none" strike="noStrike">
              <a:solidFill>
                <a:srgbClr val="3F3F3F"/>
              </a:solidFill>
              <a:latin typeface="Arial"/>
              <a:ea typeface="Arial"/>
              <a:cs typeface="Arial"/>
              <a:sym typeface="Arial"/>
            </a:endParaRPr>
          </a:p>
        </p:txBody>
      </p:sp>
      <p:sp>
        <p:nvSpPr>
          <p:cNvPr id="122" name="Google Shape;122;p4"/>
          <p:cNvSpPr txBox="1"/>
          <p:nvPr/>
        </p:nvSpPr>
        <p:spPr>
          <a:xfrm>
            <a:off x="2537718" y="5673118"/>
            <a:ext cx="7077337"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s-CO" sz="1600" u="none" cap="none" strike="noStrike">
                <a:solidFill>
                  <a:srgbClr val="3F3F3F"/>
                </a:solidFill>
                <a:latin typeface="Arial"/>
                <a:ea typeface="Arial"/>
                <a:cs typeface="Arial"/>
                <a:sym typeface="Arial"/>
              </a:rPr>
              <a:t>Demanda de inconstitucionalidad presentada por Juan José Ojeda Perdomo</a:t>
            </a:r>
            <a:endParaRPr/>
          </a:p>
        </p:txBody>
      </p:sp>
      <p:sp>
        <p:nvSpPr>
          <p:cNvPr id="123" name="Google Shape;123;p4"/>
          <p:cNvSpPr/>
          <p:nvPr/>
        </p:nvSpPr>
        <p:spPr>
          <a:xfrm>
            <a:off x="143339" y="174391"/>
            <a:ext cx="11905323" cy="3734663"/>
          </a:xfrm>
          <a:prstGeom prst="frame">
            <a:avLst>
              <a:gd fmla="val 1002" name="adj1"/>
            </a:avLst>
          </a:prstGeom>
          <a:solidFill>
            <a:schemeClr val="accent3"/>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124" name="Google Shape;124;p4"/>
          <p:cNvSpPr txBox="1"/>
          <p:nvPr/>
        </p:nvSpPr>
        <p:spPr>
          <a:xfrm>
            <a:off x="527382" y="600107"/>
            <a:ext cx="4773285" cy="107721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s-CO" sz="1600" u="none" cap="none" strike="noStrike">
                <a:solidFill>
                  <a:schemeClr val="lt1"/>
                </a:solidFill>
                <a:latin typeface="Calibri"/>
                <a:ea typeface="Calibri"/>
                <a:cs typeface="Calibri"/>
                <a:sym typeface="Calibri"/>
              </a:rPr>
              <a:t>You can simply impress your audience and add a unique and appeal to your Reports and Presentations with our Templates. I hope and I believe that this Template will your Time, Money and Reputation.       </a:t>
            </a:r>
            <a:endParaRPr b="1" i="0" sz="1600" u="none" cap="none" strike="noStrike">
              <a:solidFill>
                <a:schemeClr val="lt1"/>
              </a:solidFill>
              <a:latin typeface="Calibri"/>
              <a:ea typeface="Calibri"/>
              <a:cs typeface="Calibri"/>
              <a:sym typeface="Calibri"/>
            </a:endParaRPr>
          </a:p>
        </p:txBody>
      </p:sp>
      <p:pic>
        <p:nvPicPr>
          <p:cNvPr descr="En la retoma del Palacio de Justicia no hubo desapariciones forzadas&quot;:  Fiscalía" id="125" name="Google Shape;125;p4"/>
          <p:cNvPicPr preferRelativeResize="0"/>
          <p:nvPr>
            <p:ph idx="2" type="pic"/>
          </p:nvPr>
        </p:nvPicPr>
        <p:blipFill rotWithShape="1">
          <a:blip r:embed="rId3">
            <a:alphaModFix/>
          </a:blip>
          <a:srcRect b="28444" l="0" r="0" t="28444"/>
          <a:stretch/>
        </p:blipFill>
        <p:spPr>
          <a:xfrm>
            <a:off x="0" y="0"/>
            <a:ext cx="12192000" cy="4101075"/>
          </a:xfrm>
          <a:prstGeom prst="rect">
            <a:avLst/>
          </a:prstGeom>
          <a:noFill/>
          <a:ln>
            <a:noFill/>
          </a:ln>
        </p:spPr>
      </p:pic>
      <p:pic>
        <p:nvPicPr>
          <p:cNvPr id="126" name="Google Shape;126;p4"/>
          <p:cNvPicPr preferRelativeResize="0"/>
          <p:nvPr/>
        </p:nvPicPr>
        <p:blipFill rotWithShape="1">
          <a:blip r:embed="rId4">
            <a:alphaModFix/>
          </a:blip>
          <a:srcRect b="0" l="0" r="0" t="0"/>
          <a:stretch/>
        </p:blipFill>
        <p:spPr>
          <a:xfrm>
            <a:off x="5142245" y="6098380"/>
            <a:ext cx="1399871" cy="7596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cxnSp>
        <p:nvCxnSpPr>
          <p:cNvPr id="131" name="Google Shape;131;p5"/>
          <p:cNvCxnSpPr/>
          <p:nvPr/>
        </p:nvCxnSpPr>
        <p:spPr>
          <a:xfrm>
            <a:off x="6297613" y="1754189"/>
            <a:ext cx="0" cy="4298951"/>
          </a:xfrm>
          <a:prstGeom prst="straightConnector1">
            <a:avLst/>
          </a:prstGeom>
          <a:noFill/>
          <a:ln cap="flat" cmpd="sng" w="9525">
            <a:solidFill>
              <a:srgbClr val="BFBFBF"/>
            </a:solidFill>
            <a:prstDash val="solid"/>
            <a:miter lim="800000"/>
            <a:headEnd len="sm" w="sm" type="none"/>
            <a:tailEnd len="sm" w="sm" type="none"/>
          </a:ln>
        </p:spPr>
      </p:cxnSp>
      <p:sp>
        <p:nvSpPr>
          <p:cNvPr id="132" name="Google Shape;132;p5"/>
          <p:cNvSpPr txBox="1"/>
          <p:nvPr/>
        </p:nvSpPr>
        <p:spPr>
          <a:xfrm>
            <a:off x="6688139" y="1925640"/>
            <a:ext cx="381952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CO" sz="2400" u="none" cap="none" strike="noStrike">
                <a:solidFill>
                  <a:schemeClr val="dk1"/>
                </a:solidFill>
                <a:latin typeface="Calibri"/>
                <a:ea typeface="Calibri"/>
                <a:cs typeface="Calibri"/>
                <a:sym typeface="Calibri"/>
              </a:rPr>
              <a:t> </a:t>
            </a:r>
            <a:endParaRPr b="0" i="0" sz="1300" u="none" cap="none" strike="noStrike">
              <a:solidFill>
                <a:srgbClr val="595959"/>
              </a:solidFill>
              <a:latin typeface="Arial"/>
              <a:ea typeface="Arial"/>
              <a:cs typeface="Arial"/>
              <a:sym typeface="Arial"/>
            </a:endParaRPr>
          </a:p>
        </p:txBody>
      </p:sp>
      <p:sp>
        <p:nvSpPr>
          <p:cNvPr id="133" name="Google Shape;133;p5"/>
          <p:cNvSpPr/>
          <p:nvPr/>
        </p:nvSpPr>
        <p:spPr>
          <a:xfrm>
            <a:off x="373064" y="328614"/>
            <a:ext cx="6315075" cy="16927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C531E"/>
              </a:buClr>
              <a:buSzPts val="2800"/>
              <a:buFont typeface="Arial Black"/>
              <a:buNone/>
            </a:pPr>
            <a:r>
              <a:t/>
            </a:r>
            <a:endParaRPr b="0" i="0" sz="2800" u="none" cap="none" strike="noStrike">
              <a:solidFill>
                <a:srgbClr val="7F7F7F"/>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4C531E"/>
              </a:buClr>
              <a:buSzPts val="2800"/>
              <a:buFont typeface="Arial Black"/>
              <a:buNone/>
            </a:pPr>
            <a:r>
              <a:t/>
            </a:r>
            <a:endParaRPr b="0" i="0" sz="2800" u="none" cap="none" strike="noStrike">
              <a:solidFill>
                <a:srgbClr val="7F7F7F"/>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4C531E"/>
              </a:buClr>
              <a:buSzPts val="2800"/>
              <a:buFont typeface="Arial Black"/>
              <a:buNone/>
            </a:pPr>
            <a:r>
              <a:rPr b="0" i="0" lang="es-CO" sz="2800" u="none" cap="none" strike="noStrike">
                <a:solidFill>
                  <a:srgbClr val="7F7F7F"/>
                </a:solidFill>
                <a:latin typeface="Arial Black"/>
                <a:ea typeface="Arial Black"/>
                <a:cs typeface="Arial Black"/>
                <a:sym typeface="Arial Black"/>
              </a:rPr>
              <a:t>Sentencia C- 321/2022 </a:t>
            </a:r>
            <a:r>
              <a:rPr b="0" i="0" lang="es-CO" sz="1200" u="none" cap="none" strike="noStrike">
                <a:solidFill>
                  <a:srgbClr val="7F7F7F"/>
                </a:solidFill>
                <a:latin typeface="Arial Black"/>
                <a:ea typeface="Arial Black"/>
                <a:cs typeface="Arial Black"/>
                <a:sym typeface="Arial Black"/>
              </a:rPr>
              <a:t>(14-09-2022)</a:t>
            </a:r>
            <a:endParaRPr b="0" i="0" sz="2800" u="none" cap="none" strike="noStrike">
              <a:solidFill>
                <a:srgbClr val="7F7F7F"/>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4C531E"/>
              </a:buClr>
              <a:buSzPts val="2000"/>
              <a:buFont typeface="Arial Black"/>
              <a:buNone/>
            </a:pPr>
            <a:r>
              <a:rPr b="0" i="0" lang="es-CO" sz="2000" u="none" cap="none" strike="noStrike">
                <a:solidFill>
                  <a:srgbClr val="CAD24C"/>
                </a:solidFill>
                <a:latin typeface="Arial Black"/>
                <a:ea typeface="Arial Black"/>
                <a:cs typeface="Arial Black"/>
                <a:sym typeface="Arial Black"/>
              </a:rPr>
              <a:t>Corte Constitucional </a:t>
            </a:r>
            <a:endParaRPr/>
          </a:p>
        </p:txBody>
      </p:sp>
      <p:sp>
        <p:nvSpPr>
          <p:cNvPr id="134" name="Google Shape;134;p5"/>
          <p:cNvSpPr/>
          <p:nvPr/>
        </p:nvSpPr>
        <p:spPr>
          <a:xfrm>
            <a:off x="0" y="6773863"/>
            <a:ext cx="12192000" cy="1016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35" name="Google Shape;135;p5"/>
          <p:cNvPicPr preferRelativeResize="0"/>
          <p:nvPr/>
        </p:nvPicPr>
        <p:blipFill rotWithShape="1">
          <a:blip r:embed="rId3">
            <a:alphaModFix/>
          </a:blip>
          <a:srcRect b="0" l="0" r="0" t="0"/>
          <a:stretch/>
        </p:blipFill>
        <p:spPr>
          <a:xfrm>
            <a:off x="6452982" y="1754188"/>
            <a:ext cx="5323783" cy="2225603"/>
          </a:xfrm>
          <a:prstGeom prst="rect">
            <a:avLst/>
          </a:prstGeom>
          <a:noFill/>
          <a:ln>
            <a:noFill/>
          </a:ln>
        </p:spPr>
      </p:pic>
      <p:sp>
        <p:nvSpPr>
          <p:cNvPr id="136" name="Google Shape;136;p5"/>
          <p:cNvSpPr/>
          <p:nvPr/>
        </p:nvSpPr>
        <p:spPr>
          <a:xfrm>
            <a:off x="547758" y="2505671"/>
            <a:ext cx="5594489"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CO" sz="2400" u="none" cap="none" strike="noStrike">
                <a:solidFill>
                  <a:schemeClr val="dk1"/>
                </a:solidFill>
                <a:latin typeface="Calibri"/>
                <a:ea typeface="Calibri"/>
                <a:cs typeface="Calibri"/>
                <a:sym typeface="Calibri"/>
              </a:rPr>
              <a:t>Por  medio de la citada sentencia, la Corte Constitucional analizó la constitucionalidad del artículo 10 de la Ley 2161 de 2021, el cual establece unas medidas para promover la adquisición, renovación y no evasión del Seguro Obligatorio de Accidentes de Tránsito (SOAT). Particularmente, el artículo 10 señala:</a:t>
            </a:r>
            <a:endParaRPr b="0" i="0" sz="1300" u="none" cap="none" strike="noStrike">
              <a:solidFill>
                <a:srgbClr val="595959"/>
              </a:solidFill>
              <a:latin typeface="Arial"/>
              <a:ea typeface="Arial"/>
              <a:cs typeface="Arial"/>
              <a:sym typeface="Arial"/>
            </a:endParaRPr>
          </a:p>
        </p:txBody>
      </p:sp>
      <p:sp>
        <p:nvSpPr>
          <p:cNvPr id="137" name="Google Shape;137;p5"/>
          <p:cNvSpPr txBox="1"/>
          <p:nvPr/>
        </p:nvSpPr>
        <p:spPr>
          <a:xfrm>
            <a:off x="6514825" y="4196771"/>
            <a:ext cx="5323784" cy="1323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1" lang="es-CO" sz="1333" u="none" cap="none" strike="noStrike">
                <a:solidFill>
                  <a:schemeClr val="dk1"/>
                </a:solidFill>
                <a:latin typeface="Calibri"/>
                <a:ea typeface="Calibri"/>
                <a:cs typeface="Calibri"/>
                <a:sym typeface="Calibri"/>
              </a:rPr>
              <a:t>La violación de las anteriores obligaciones implicará la imposición de  una serie de sanciones previstas en el Artículo 131 del Código Nacional de Tránsito modificado por la Ley 1383 de 2010 para dichos comportamientos, previo el cumplimiento estricto del procedimiento administrativo contravencional de tránsito.</a:t>
            </a:r>
            <a:endParaRPr b="0" i="0" sz="1333"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s-CO" sz="1333" u="none" cap="none" strike="noStrike">
                <a:solidFill>
                  <a:schemeClr val="dk1"/>
                </a:solidFill>
                <a:latin typeface="Calibri"/>
                <a:ea typeface="Calibri"/>
                <a:cs typeface="Calibri"/>
                <a:sym typeface="Calibri"/>
              </a:rPr>
              <a:t> </a:t>
            </a:r>
            <a:endParaRPr/>
          </a:p>
        </p:txBody>
      </p:sp>
      <p:pic>
        <p:nvPicPr>
          <p:cNvPr id="138" name="Google Shape;138;p5"/>
          <p:cNvPicPr preferRelativeResize="0"/>
          <p:nvPr/>
        </p:nvPicPr>
        <p:blipFill rotWithShape="1">
          <a:blip r:embed="rId4">
            <a:alphaModFix/>
          </a:blip>
          <a:srcRect b="5666" l="0" r="0" t="5656"/>
          <a:stretch/>
        </p:blipFill>
        <p:spPr>
          <a:xfrm>
            <a:off x="6452981" y="198573"/>
            <a:ext cx="5456304" cy="1510087"/>
          </a:xfrm>
          <a:prstGeom prst="rect">
            <a:avLst/>
          </a:prstGeom>
          <a:noFill/>
          <a:ln>
            <a:noFill/>
          </a:ln>
        </p:spPr>
      </p:pic>
      <p:pic>
        <p:nvPicPr>
          <p:cNvPr id="139" name="Google Shape;139;p5"/>
          <p:cNvPicPr preferRelativeResize="0"/>
          <p:nvPr/>
        </p:nvPicPr>
        <p:blipFill rotWithShape="1">
          <a:blip r:embed="rId5">
            <a:alphaModFix/>
          </a:blip>
          <a:srcRect b="0" l="0" r="0" t="0"/>
          <a:stretch/>
        </p:blipFill>
        <p:spPr>
          <a:xfrm>
            <a:off x="9035934" y="5444836"/>
            <a:ext cx="2607343" cy="836752"/>
          </a:xfrm>
          <a:prstGeom prst="rect">
            <a:avLst/>
          </a:prstGeom>
          <a:noFill/>
          <a:ln>
            <a:noFill/>
          </a:ln>
        </p:spPr>
      </p:pic>
      <p:pic>
        <p:nvPicPr>
          <p:cNvPr id="140" name="Google Shape;140;p5"/>
          <p:cNvPicPr preferRelativeResize="0"/>
          <p:nvPr/>
        </p:nvPicPr>
        <p:blipFill rotWithShape="1">
          <a:blip r:embed="rId6">
            <a:alphaModFix/>
          </a:blip>
          <a:srcRect b="0" l="0" r="0" t="0"/>
          <a:stretch/>
        </p:blipFill>
        <p:spPr>
          <a:xfrm>
            <a:off x="336379" y="146476"/>
            <a:ext cx="1857634" cy="962159"/>
          </a:xfrm>
          <a:prstGeom prst="rect">
            <a:avLst/>
          </a:prstGeom>
          <a:noFill/>
          <a:ln>
            <a:noFill/>
          </a:ln>
        </p:spPr>
      </p:pic>
      <p:sp>
        <p:nvSpPr>
          <p:cNvPr id="141" name="Google Shape;141;p5"/>
          <p:cNvSpPr/>
          <p:nvPr/>
        </p:nvSpPr>
        <p:spPr>
          <a:xfrm>
            <a:off x="93663" y="6641869"/>
            <a:ext cx="12004675" cy="126021"/>
          </a:xfrm>
          <a:prstGeom prst="rect">
            <a:avLst/>
          </a:prstGeom>
          <a:solidFill>
            <a:srgbClr val="1E4E79"/>
          </a:solidFill>
          <a:ln>
            <a:noFill/>
          </a:ln>
        </p:spPr>
        <p:txBody>
          <a:bodyPr anchorCtr="0" anchor="ctr" bIns="60900" lIns="121850" spcFirstLastPara="1" rIns="121850" wrap="square" tIns="60900">
            <a:noAutofit/>
          </a:bodyPr>
          <a:lstStyle/>
          <a:p>
            <a:pPr indent="0" lvl="0" marL="0" marR="0" rtl="0" algn="ctr">
              <a:spcBef>
                <a:spcPts val="0"/>
              </a:spcBef>
              <a:spcAft>
                <a:spcPts val="0"/>
              </a:spcAft>
              <a:buNone/>
            </a:pPr>
            <a:r>
              <a:t/>
            </a:r>
            <a:endParaRPr b="0" i="0" sz="295"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p:nvPr/>
        </p:nvSpPr>
        <p:spPr>
          <a:xfrm>
            <a:off x="93663" y="6794500"/>
            <a:ext cx="12004675" cy="84138"/>
          </a:xfrm>
          <a:prstGeom prst="rect">
            <a:avLst/>
          </a:prstGeom>
          <a:solidFill>
            <a:srgbClr val="1E4E79"/>
          </a:solidFill>
          <a:ln>
            <a:noFill/>
          </a:ln>
        </p:spPr>
        <p:txBody>
          <a:bodyPr anchorCtr="0" anchor="ctr" bIns="60900" lIns="121850" spcFirstLastPara="1" rIns="121850" wrap="square" tIns="60900">
            <a:noAutofit/>
          </a:bodyPr>
          <a:lstStyle/>
          <a:p>
            <a:pPr indent="0" lvl="0" marL="0" marR="0" rtl="0" algn="ctr">
              <a:spcBef>
                <a:spcPts val="0"/>
              </a:spcBef>
              <a:spcAft>
                <a:spcPts val="0"/>
              </a:spcAft>
              <a:buNone/>
            </a:pPr>
            <a:r>
              <a:t/>
            </a:r>
            <a:endParaRPr b="0" i="0" sz="295" u="none" cap="none" strike="noStrike">
              <a:solidFill>
                <a:schemeClr val="lt1"/>
              </a:solidFill>
              <a:latin typeface="Arial"/>
              <a:ea typeface="Arial"/>
              <a:cs typeface="Arial"/>
              <a:sym typeface="Arial"/>
            </a:endParaRPr>
          </a:p>
        </p:txBody>
      </p:sp>
      <p:cxnSp>
        <p:nvCxnSpPr>
          <p:cNvPr id="147" name="Google Shape;147;p6"/>
          <p:cNvCxnSpPr/>
          <p:nvPr/>
        </p:nvCxnSpPr>
        <p:spPr>
          <a:xfrm>
            <a:off x="7604125" y="500063"/>
            <a:ext cx="4494213" cy="0"/>
          </a:xfrm>
          <a:prstGeom prst="straightConnector1">
            <a:avLst/>
          </a:prstGeom>
          <a:noFill/>
          <a:ln cap="flat" cmpd="sng" w="25400">
            <a:solidFill>
              <a:srgbClr val="D8D8D8"/>
            </a:solidFill>
            <a:prstDash val="solid"/>
            <a:miter lim="400000"/>
            <a:headEnd len="sm" w="sm" type="none"/>
            <a:tailEnd len="sm" w="sm" type="none"/>
          </a:ln>
        </p:spPr>
      </p:cxnSp>
      <p:pic>
        <p:nvPicPr>
          <p:cNvPr id="148" name="Google Shape;148;p6"/>
          <p:cNvPicPr preferRelativeResize="0"/>
          <p:nvPr/>
        </p:nvPicPr>
        <p:blipFill rotWithShape="1">
          <a:blip r:embed="rId3">
            <a:alphaModFix/>
          </a:blip>
          <a:srcRect b="0" l="0" r="0" t="0"/>
          <a:stretch/>
        </p:blipFill>
        <p:spPr>
          <a:xfrm>
            <a:off x="717193" y="189860"/>
            <a:ext cx="3472774" cy="816102"/>
          </a:xfrm>
          <a:prstGeom prst="rect">
            <a:avLst/>
          </a:prstGeom>
          <a:noFill/>
          <a:ln>
            <a:noFill/>
          </a:ln>
        </p:spPr>
      </p:pic>
      <p:sp>
        <p:nvSpPr>
          <p:cNvPr id="149" name="Google Shape;149;p6"/>
          <p:cNvSpPr txBox="1"/>
          <p:nvPr/>
        </p:nvSpPr>
        <p:spPr>
          <a:xfrm>
            <a:off x="717193" y="1330036"/>
            <a:ext cx="4006418"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CO" sz="2400" u="none" cap="none" strike="noStrike">
                <a:solidFill>
                  <a:schemeClr val="dk1"/>
                </a:solidFill>
                <a:latin typeface="Calibri"/>
                <a:ea typeface="Calibri"/>
                <a:cs typeface="Calibri"/>
                <a:sym typeface="Calibri"/>
              </a:rPr>
              <a:t>Problemas jurídicos analizados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CO" sz="1800">
                <a:solidFill>
                  <a:schemeClr val="dk1"/>
                </a:solidFill>
                <a:latin typeface="Calibri"/>
                <a:ea typeface="Calibri"/>
                <a:cs typeface="Calibri"/>
                <a:sym typeface="Calibri"/>
              </a:rPr>
              <a:t>Sentencia C- 321 de 2022 </a:t>
            </a:r>
            <a:endParaRPr sz="1800">
              <a:solidFill>
                <a:schemeClr val="dk1"/>
              </a:solidFill>
              <a:latin typeface="Calibri"/>
              <a:ea typeface="Calibri"/>
              <a:cs typeface="Calibri"/>
              <a:sym typeface="Calibri"/>
            </a:endParaRPr>
          </a:p>
        </p:txBody>
      </p:sp>
      <p:sp>
        <p:nvSpPr>
          <p:cNvPr id="150" name="Google Shape;150;p6"/>
          <p:cNvSpPr/>
          <p:nvPr/>
        </p:nvSpPr>
        <p:spPr>
          <a:xfrm>
            <a:off x="3511297" y="2068699"/>
            <a:ext cx="8056473" cy="1447585"/>
          </a:xfrm>
          <a:custGeom>
            <a:rect b="b" l="l" r="r" t="t"/>
            <a:pathLst>
              <a:path extrusionOk="0" h="3035808" w="6042355">
                <a:moveTo>
                  <a:pt x="6035040" y="0"/>
                </a:moveTo>
                <a:lnTo>
                  <a:pt x="7316" y="0"/>
                </a:lnTo>
                <a:cubicBezTo>
                  <a:pt x="4877" y="1011936"/>
                  <a:pt x="2439" y="2023872"/>
                  <a:pt x="0" y="3035808"/>
                </a:cubicBezTo>
                <a:lnTo>
                  <a:pt x="6042355" y="3035808"/>
                </a:lnTo>
              </a:path>
            </a:pathLst>
          </a:custGeom>
          <a:noFill/>
          <a:ln cap="flat" cmpd="sng" w="254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nvGrpSpPr>
          <p:cNvPr id="151" name="Google Shape;151;p6"/>
          <p:cNvGrpSpPr/>
          <p:nvPr/>
        </p:nvGrpSpPr>
        <p:grpSpPr>
          <a:xfrm>
            <a:off x="3983766" y="2077689"/>
            <a:ext cx="7392821" cy="1250509"/>
            <a:chOff x="2227884" y="1341904"/>
            <a:chExt cx="2835932" cy="937881"/>
          </a:xfrm>
        </p:grpSpPr>
        <p:sp>
          <p:nvSpPr>
            <p:cNvPr id="152" name="Google Shape;152;p6"/>
            <p:cNvSpPr txBox="1"/>
            <p:nvPr/>
          </p:nvSpPr>
          <p:spPr>
            <a:xfrm>
              <a:off x="2227884" y="1841204"/>
              <a:ext cx="2835932" cy="43858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s-CO" sz="1600">
                  <a:solidFill>
                    <a:srgbClr val="3F3F3F"/>
                  </a:solidFill>
                  <a:latin typeface="Arial"/>
                  <a:ea typeface="Arial"/>
                  <a:cs typeface="Arial"/>
                  <a:sym typeface="Arial"/>
                </a:rPr>
                <a:t>Compatibilidad con los artículos 158 y 169 de la Constitución Política, previa delimitación del alcance y el contenido de la disposición</a:t>
              </a:r>
              <a:endParaRPr sz="1600">
                <a:solidFill>
                  <a:srgbClr val="3F3F3F"/>
                </a:solidFill>
                <a:latin typeface="Arial"/>
                <a:ea typeface="Arial"/>
                <a:cs typeface="Arial"/>
                <a:sym typeface="Arial"/>
              </a:endParaRPr>
            </a:p>
          </p:txBody>
        </p:sp>
        <p:sp>
          <p:nvSpPr>
            <p:cNvPr id="153" name="Google Shape;153;p6"/>
            <p:cNvSpPr txBox="1"/>
            <p:nvPr/>
          </p:nvSpPr>
          <p:spPr>
            <a:xfrm>
              <a:off x="2227884" y="1341904"/>
              <a:ext cx="2835932" cy="25391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s-CO" sz="1600">
                  <a:solidFill>
                    <a:srgbClr val="3F3F3F"/>
                  </a:solidFill>
                  <a:latin typeface="Arial"/>
                  <a:ea typeface="Arial"/>
                  <a:cs typeface="Arial"/>
                  <a:sym typeface="Arial"/>
                </a:rPr>
                <a:t>Vulneración del principio de unidad de materia</a:t>
              </a:r>
              <a:endParaRPr b="1" sz="1600">
                <a:solidFill>
                  <a:srgbClr val="3F3F3F"/>
                </a:solidFill>
                <a:latin typeface="Arial"/>
                <a:ea typeface="Arial"/>
                <a:cs typeface="Arial"/>
                <a:sym typeface="Arial"/>
              </a:endParaRPr>
            </a:p>
          </p:txBody>
        </p:sp>
      </p:grpSp>
      <p:sp>
        <p:nvSpPr>
          <p:cNvPr id="154" name="Google Shape;154;p6"/>
          <p:cNvSpPr/>
          <p:nvPr/>
        </p:nvSpPr>
        <p:spPr>
          <a:xfrm>
            <a:off x="3511296" y="3778280"/>
            <a:ext cx="8056473" cy="1953482"/>
          </a:xfrm>
          <a:custGeom>
            <a:rect b="b" l="l" r="r" t="t"/>
            <a:pathLst>
              <a:path extrusionOk="0" h="3035808" w="6042355">
                <a:moveTo>
                  <a:pt x="6035040" y="0"/>
                </a:moveTo>
                <a:lnTo>
                  <a:pt x="7316" y="0"/>
                </a:lnTo>
                <a:cubicBezTo>
                  <a:pt x="4877" y="1011936"/>
                  <a:pt x="2439" y="2023872"/>
                  <a:pt x="0" y="3035808"/>
                </a:cubicBezTo>
                <a:lnTo>
                  <a:pt x="6042355" y="3035808"/>
                </a:lnTo>
              </a:path>
            </a:pathLst>
          </a:custGeom>
          <a:noFill/>
          <a:ln cap="flat" cmpd="sng" w="254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nvGrpSpPr>
          <p:cNvPr id="155" name="Google Shape;155;p6"/>
          <p:cNvGrpSpPr/>
          <p:nvPr/>
        </p:nvGrpSpPr>
        <p:grpSpPr>
          <a:xfrm>
            <a:off x="3983764" y="4001464"/>
            <a:ext cx="7392821" cy="1609627"/>
            <a:chOff x="2227884" y="1184964"/>
            <a:chExt cx="2835932" cy="1431159"/>
          </a:xfrm>
        </p:grpSpPr>
        <p:sp>
          <p:nvSpPr>
            <p:cNvPr id="156" name="Google Shape;156;p6"/>
            <p:cNvSpPr txBox="1"/>
            <p:nvPr/>
          </p:nvSpPr>
          <p:spPr>
            <a:xfrm>
              <a:off x="2227884" y="1623545"/>
              <a:ext cx="2835932" cy="99257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s-CO" sz="1600">
                  <a:solidFill>
                    <a:srgbClr val="3F3F3F"/>
                  </a:solidFill>
                  <a:latin typeface="Arial"/>
                  <a:ea typeface="Arial"/>
                  <a:cs typeface="Arial"/>
                  <a:sym typeface="Arial"/>
                </a:rPr>
                <a:t>Revisión de la propiedad como derecho y deber; la diferencia entre transporte público y privado; la regulación del tránsito y la potestad sancionatoria; las etapas del proceso contravencional; el debido proceso administrativa; el principio de imputación personal en materia sancionatoria y la presunción de inocencia</a:t>
              </a:r>
              <a:endParaRPr/>
            </a:p>
          </p:txBody>
        </p:sp>
        <p:sp>
          <p:nvSpPr>
            <p:cNvPr id="157" name="Google Shape;157;p6"/>
            <p:cNvSpPr txBox="1"/>
            <p:nvPr/>
          </p:nvSpPr>
          <p:spPr>
            <a:xfrm>
              <a:off x="2227884" y="1184964"/>
              <a:ext cx="2835932" cy="43858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s-CO" sz="1600">
                  <a:solidFill>
                    <a:srgbClr val="3F3F3F"/>
                  </a:solidFill>
                  <a:latin typeface="Arial"/>
                  <a:ea typeface="Arial"/>
                  <a:cs typeface="Arial"/>
                  <a:sym typeface="Arial"/>
                </a:rPr>
                <a:t>Vulneración de los principios de responsabilidad personal en materia sancionatoria y de presunción de inocencia</a:t>
              </a:r>
              <a:endParaRPr b="1" sz="1600">
                <a:solidFill>
                  <a:srgbClr val="3F3F3F"/>
                </a:solidFill>
                <a:latin typeface="Arial"/>
                <a:ea typeface="Arial"/>
                <a:cs typeface="Arial"/>
                <a:sym typeface="Arial"/>
              </a:endParaRPr>
            </a:p>
          </p:txBody>
        </p:sp>
      </p:grpSp>
      <p:sp>
        <p:nvSpPr>
          <p:cNvPr id="158" name="Google Shape;158;p6"/>
          <p:cNvSpPr/>
          <p:nvPr/>
        </p:nvSpPr>
        <p:spPr>
          <a:xfrm>
            <a:off x="1263534" y="2077689"/>
            <a:ext cx="2247761" cy="3766158"/>
          </a:xfrm>
          <a:prstGeom prst="roundRect">
            <a:avLst>
              <a:gd fmla="val 16667" name="adj"/>
            </a:avLst>
          </a:prstGeom>
          <a:solidFill>
            <a:srgbClr val="1E4E79"/>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rPr b="1" lang="es-CO" sz="1800">
                <a:solidFill>
                  <a:srgbClr val="92D050"/>
                </a:solidFill>
                <a:latin typeface="Arial"/>
                <a:ea typeface="Arial"/>
                <a:cs typeface="Arial"/>
                <a:sym typeface="Arial"/>
              </a:rPr>
              <a:t>Cargos propuestos por el demandante y analizados por la Corte</a:t>
            </a:r>
            <a:endParaRPr b="1" sz="1800">
              <a:solidFill>
                <a:srgbClr val="92D050"/>
              </a:solidFill>
              <a:latin typeface="Arial"/>
              <a:ea typeface="Arial"/>
              <a:cs typeface="Arial"/>
              <a:sym typeface="Arial"/>
            </a:endParaRPr>
          </a:p>
        </p:txBody>
      </p:sp>
      <p:pic>
        <p:nvPicPr>
          <p:cNvPr id="159" name="Google Shape;159;p6"/>
          <p:cNvPicPr preferRelativeResize="0"/>
          <p:nvPr/>
        </p:nvPicPr>
        <p:blipFill rotWithShape="1">
          <a:blip r:embed="rId4">
            <a:alphaModFix/>
          </a:blip>
          <a:srcRect b="0" l="0" r="0" t="0"/>
          <a:stretch/>
        </p:blipFill>
        <p:spPr>
          <a:xfrm>
            <a:off x="10848108" y="0"/>
            <a:ext cx="1250229" cy="6899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7"/>
          <p:cNvSpPr/>
          <p:nvPr/>
        </p:nvSpPr>
        <p:spPr>
          <a:xfrm>
            <a:off x="93663" y="6794500"/>
            <a:ext cx="12004675" cy="84138"/>
          </a:xfrm>
          <a:prstGeom prst="rect">
            <a:avLst/>
          </a:prstGeom>
          <a:solidFill>
            <a:srgbClr val="1E4E79"/>
          </a:solidFill>
          <a:ln>
            <a:noFill/>
          </a:ln>
        </p:spPr>
        <p:txBody>
          <a:bodyPr anchorCtr="0" anchor="ctr" bIns="60900" lIns="121850" spcFirstLastPara="1" rIns="121850" wrap="square" tIns="60900">
            <a:noAutofit/>
          </a:bodyPr>
          <a:lstStyle/>
          <a:p>
            <a:pPr indent="0" lvl="0" marL="0" marR="0" rtl="0" algn="ctr">
              <a:spcBef>
                <a:spcPts val="0"/>
              </a:spcBef>
              <a:spcAft>
                <a:spcPts val="0"/>
              </a:spcAft>
              <a:buNone/>
            </a:pPr>
            <a:r>
              <a:t/>
            </a:r>
            <a:endParaRPr sz="295">
              <a:solidFill>
                <a:schemeClr val="lt1"/>
              </a:solidFill>
              <a:latin typeface="Arial"/>
              <a:ea typeface="Arial"/>
              <a:cs typeface="Arial"/>
              <a:sym typeface="Arial"/>
            </a:endParaRPr>
          </a:p>
        </p:txBody>
      </p:sp>
      <p:cxnSp>
        <p:nvCxnSpPr>
          <p:cNvPr id="165" name="Google Shape;165;p7"/>
          <p:cNvCxnSpPr/>
          <p:nvPr/>
        </p:nvCxnSpPr>
        <p:spPr>
          <a:xfrm>
            <a:off x="7604125" y="500063"/>
            <a:ext cx="4494213" cy="0"/>
          </a:xfrm>
          <a:prstGeom prst="straightConnector1">
            <a:avLst/>
          </a:prstGeom>
          <a:noFill/>
          <a:ln cap="flat" cmpd="sng" w="25400">
            <a:solidFill>
              <a:srgbClr val="D8D8D8"/>
            </a:solidFill>
            <a:prstDash val="solid"/>
            <a:miter lim="400000"/>
            <a:headEnd len="sm" w="sm" type="none"/>
            <a:tailEnd len="sm" w="sm" type="none"/>
          </a:ln>
        </p:spPr>
      </p:cxnSp>
      <p:sp>
        <p:nvSpPr>
          <p:cNvPr id="166" name="Google Shape;166;p7"/>
          <p:cNvSpPr txBox="1"/>
          <p:nvPr/>
        </p:nvSpPr>
        <p:spPr>
          <a:xfrm>
            <a:off x="758224" y="592353"/>
            <a:ext cx="11216288" cy="72424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CO" sz="3200">
                <a:solidFill>
                  <a:srgbClr val="1E4E79"/>
                </a:solidFill>
                <a:latin typeface="Impact"/>
                <a:ea typeface="Impact"/>
                <a:cs typeface="Impact"/>
                <a:sym typeface="Impact"/>
              </a:rPr>
              <a:t>DELIMITACIÓN DEL ALCANCE Y EL CONTENIDO DE LA DISPOSICIÓN</a:t>
            </a:r>
            <a:endParaRPr/>
          </a:p>
        </p:txBody>
      </p:sp>
      <p:graphicFrame>
        <p:nvGraphicFramePr>
          <p:cNvPr id="167" name="Google Shape;167;p7"/>
          <p:cNvGraphicFramePr/>
          <p:nvPr/>
        </p:nvGraphicFramePr>
        <p:xfrm>
          <a:off x="217488" y="1268576"/>
          <a:ext cx="3000000" cy="3000000"/>
        </p:xfrm>
        <a:graphic>
          <a:graphicData uri="http://schemas.openxmlformats.org/drawingml/2006/table">
            <a:tbl>
              <a:tblPr bandRow="1" firstCol="1" firstRow="1">
                <a:noFill/>
                <a:tableStyleId>{F2B9F142-43D2-4964-A1BF-FA11D3934838}</a:tableStyleId>
              </a:tblPr>
              <a:tblGrid>
                <a:gridCol w="3135300"/>
                <a:gridCol w="4463575"/>
                <a:gridCol w="1377500"/>
                <a:gridCol w="2752075"/>
              </a:tblGrid>
              <a:tr h="493650">
                <a:tc>
                  <a:txBody>
                    <a:bodyPr/>
                    <a:lstStyle/>
                    <a:p>
                      <a:pPr indent="0" lvl="0" marL="0" marR="31115" rtl="0" algn="ctr">
                        <a:spcBef>
                          <a:spcPts val="0"/>
                        </a:spcBef>
                        <a:spcAft>
                          <a:spcPts val="0"/>
                        </a:spcAft>
                        <a:buNone/>
                      </a:pPr>
                      <a:r>
                        <a:rPr lang="es-CO" sz="1200" u="none" cap="none" strike="noStrike">
                          <a:solidFill>
                            <a:schemeClr val="dk1"/>
                          </a:solidFill>
                          <a:latin typeface="Arial"/>
                          <a:ea typeface="Arial"/>
                          <a:cs typeface="Arial"/>
                          <a:sym typeface="Arial"/>
                        </a:rPr>
                        <a:t>Contenido de la obligación</a:t>
                      </a:r>
                      <a:endParaRPr sz="12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200" u="none" cap="none" strike="noStrike">
                          <a:solidFill>
                            <a:schemeClr val="dk1"/>
                          </a:solidFill>
                          <a:latin typeface="Arial"/>
                          <a:ea typeface="Arial"/>
                          <a:cs typeface="Arial"/>
                          <a:sym typeface="Arial"/>
                        </a:rPr>
                        <a:t>Acciones que se deben ejecutar para dar cumplimiento a la obligación</a:t>
                      </a:r>
                      <a:endParaRPr sz="12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200" u="none" cap="none" strike="noStrike">
                          <a:solidFill>
                            <a:schemeClr val="dk1"/>
                          </a:solidFill>
                          <a:latin typeface="Arial"/>
                          <a:ea typeface="Arial"/>
                          <a:cs typeface="Arial"/>
                          <a:sym typeface="Arial"/>
                        </a:rPr>
                        <a:t>¿El propietario del vehículo tiene el control del resultado?</a:t>
                      </a:r>
                      <a:endParaRPr sz="12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200" u="none" cap="none" strike="noStrike">
                          <a:solidFill>
                            <a:schemeClr val="dk1"/>
                          </a:solidFill>
                          <a:latin typeface="Arial"/>
                          <a:ea typeface="Arial"/>
                          <a:cs typeface="Arial"/>
                          <a:sym typeface="Arial"/>
                        </a:rPr>
                        <a:t>Tipo de obligación</a:t>
                      </a:r>
                      <a:endParaRPr sz="1200" u="none" cap="none" strike="noStrike">
                        <a:solidFill>
                          <a:schemeClr val="dk1"/>
                        </a:solidFill>
                        <a:latin typeface="Arial"/>
                        <a:ea typeface="Arial"/>
                        <a:cs typeface="Arial"/>
                        <a:sym typeface="Arial"/>
                      </a:endParaRPr>
                    </a:p>
                  </a:txBody>
                  <a:tcPr marT="0" marB="0" marR="30575" marL="30575" anchor="ctr">
                    <a:solidFill>
                      <a:srgbClr val="C4E0B2"/>
                    </a:solidFill>
                  </a:tcPr>
                </a:tc>
              </a:tr>
              <a:tr h="384600">
                <a:tc>
                  <a:txBody>
                    <a:bodyPr/>
                    <a:lstStyle/>
                    <a:p>
                      <a:pPr indent="0" lvl="0" marL="0" marR="31115" rtl="0" algn="ctr">
                        <a:spcBef>
                          <a:spcPts val="0"/>
                        </a:spcBef>
                        <a:spcAft>
                          <a:spcPts val="0"/>
                        </a:spcAft>
                        <a:buNone/>
                      </a:pPr>
                      <a:r>
                        <a:rPr lang="es-CO" sz="1100" u="none" cap="none" strike="noStrike">
                          <a:solidFill>
                            <a:schemeClr val="dk1"/>
                          </a:solidFill>
                          <a:latin typeface="Arial"/>
                          <a:ea typeface="Arial"/>
                          <a:cs typeface="Arial"/>
                          <a:sym typeface="Arial"/>
                        </a:rPr>
                        <a:t>El propietario del vehículo debe velar porque este circule habiendo adquirido el SOAT</a:t>
                      </a:r>
                      <a:endParaRPr sz="11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just">
                        <a:spcBef>
                          <a:spcPts val="0"/>
                        </a:spcBef>
                        <a:spcAft>
                          <a:spcPts val="0"/>
                        </a:spcAft>
                        <a:buNone/>
                      </a:pPr>
                      <a:r>
                        <a:rPr lang="es-CO" sz="1000" u="none" cap="none" strike="noStrike">
                          <a:solidFill>
                            <a:schemeClr val="dk1"/>
                          </a:solidFill>
                          <a:latin typeface="Arial"/>
                          <a:ea typeface="Arial"/>
                          <a:cs typeface="Arial"/>
                          <a:sym typeface="Arial"/>
                        </a:rPr>
                        <a:t>Comprar el SOAT y renovarlo periódicamente antes del vencimiento</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Sí</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Obligación de resultado y propter rem</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r>
              <a:tr h="376925">
                <a:tc>
                  <a:txBody>
                    <a:bodyPr/>
                    <a:lstStyle/>
                    <a:p>
                      <a:pPr indent="0" lvl="0" marL="0" marR="31115" rtl="0" algn="ctr">
                        <a:spcBef>
                          <a:spcPts val="0"/>
                        </a:spcBef>
                        <a:spcAft>
                          <a:spcPts val="0"/>
                        </a:spcAft>
                        <a:buNone/>
                      </a:pPr>
                      <a:r>
                        <a:rPr lang="es-CO" sz="1100" u="none" cap="none" strike="noStrike">
                          <a:solidFill>
                            <a:schemeClr val="dk1"/>
                          </a:solidFill>
                          <a:latin typeface="Arial"/>
                          <a:ea typeface="Arial"/>
                          <a:cs typeface="Arial"/>
                          <a:sym typeface="Arial"/>
                        </a:rPr>
                        <a:t>El propietario del vehículo debe velar porque este circule habiendo realizado la revisión técnico- mecánica en los plazos previstos por la ley</a:t>
                      </a:r>
                      <a:endParaRPr sz="11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just">
                        <a:spcBef>
                          <a:spcPts val="0"/>
                        </a:spcBef>
                        <a:spcAft>
                          <a:spcPts val="0"/>
                        </a:spcAft>
                        <a:buNone/>
                      </a:pPr>
                      <a:r>
                        <a:rPr lang="es-CO" sz="1000" u="none" cap="none" strike="noStrike">
                          <a:solidFill>
                            <a:schemeClr val="dk1"/>
                          </a:solidFill>
                          <a:latin typeface="Arial"/>
                          <a:ea typeface="Arial"/>
                          <a:cs typeface="Arial"/>
                          <a:sym typeface="Arial"/>
                        </a:rPr>
                        <a:t>Asegurarse de que el vehículo haya aprobado la revisión técnico-mecánica, así como renovar el permiso en los planos que dispone la ley.</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Sí</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Obligación de resultado y propter rem</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r>
              <a:tr h="376925">
                <a:tc rowSpan="2">
                  <a:txBody>
                    <a:bodyPr/>
                    <a:lstStyle/>
                    <a:p>
                      <a:pPr indent="0" lvl="0" marL="0" marR="31115" rtl="0" algn="ctr">
                        <a:spcBef>
                          <a:spcPts val="0"/>
                        </a:spcBef>
                        <a:spcAft>
                          <a:spcPts val="0"/>
                        </a:spcAft>
                        <a:buNone/>
                      </a:pPr>
                      <a:r>
                        <a:rPr lang="es-CO" sz="1100" u="none" cap="none" strike="noStrike">
                          <a:solidFill>
                            <a:schemeClr val="dk1"/>
                          </a:solidFill>
                          <a:latin typeface="Arial"/>
                          <a:ea typeface="Arial"/>
                          <a:cs typeface="Arial"/>
                          <a:sym typeface="Arial"/>
                        </a:rPr>
                        <a:t>El propietario del vehículo debe velar porque este circule por lugares y en horarios que estén permitidos</a:t>
                      </a:r>
                      <a:endParaRPr sz="11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just">
                        <a:spcBef>
                          <a:spcPts val="0"/>
                        </a:spcBef>
                        <a:spcAft>
                          <a:spcPts val="0"/>
                        </a:spcAft>
                        <a:buNone/>
                      </a:pPr>
                      <a:r>
                        <a:rPr lang="es-CO" sz="1000" u="none" cap="none" strike="noStrike">
                          <a:solidFill>
                            <a:schemeClr val="dk1"/>
                          </a:solidFill>
                          <a:latin typeface="Arial"/>
                          <a:ea typeface="Arial"/>
                          <a:cs typeface="Arial"/>
                          <a:sym typeface="Arial"/>
                        </a:rPr>
                        <a:t>Si el vehículo se encuentra bajo la custodia del propietario: transitar por lugares y en horarios que estén permitidos</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Sí</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Obligación de resultado y propter rem</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r>
              <a:tr h="904600">
                <a:tc vMerge="1"/>
                <a:tc>
                  <a:txBody>
                    <a:bodyPr/>
                    <a:lstStyle/>
                    <a:p>
                      <a:pPr indent="0" lvl="0" marL="0" marR="31115" rtl="0" algn="just">
                        <a:spcBef>
                          <a:spcPts val="0"/>
                        </a:spcBef>
                        <a:spcAft>
                          <a:spcPts val="0"/>
                        </a:spcAft>
                        <a:buNone/>
                      </a:pPr>
                      <a:r>
                        <a:rPr lang="es-CO" sz="1000" u="none" cap="none" strike="noStrike">
                          <a:solidFill>
                            <a:schemeClr val="dk1"/>
                          </a:solidFill>
                          <a:latin typeface="Arial"/>
                          <a:ea typeface="Arial"/>
                          <a:cs typeface="Arial"/>
                          <a:sym typeface="Arial"/>
                        </a:rPr>
                        <a:t>Si el vehículo esta fuera de la custodia del propietario:verificar que el conductor cuente con las capacidades técnicas y teóricas, así como con los permisos exigidos por la ley para conducir, exigir al conductor que circule con el vehículo por lugares y en horarios que están permitidos, y que responda por las infracciones de tránsito que este cometa.</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No</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Obligación de medio</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r>
              <a:tr h="301525">
                <a:tc rowSpan="2">
                  <a:txBody>
                    <a:bodyPr/>
                    <a:lstStyle/>
                    <a:p>
                      <a:pPr indent="0" lvl="0" marL="0" marR="31115" rtl="0" algn="ctr">
                        <a:spcBef>
                          <a:spcPts val="0"/>
                        </a:spcBef>
                        <a:spcAft>
                          <a:spcPts val="0"/>
                        </a:spcAft>
                        <a:buNone/>
                      </a:pPr>
                      <a:r>
                        <a:rPr lang="es-CO" sz="1100" u="none" cap="none" strike="noStrike">
                          <a:solidFill>
                            <a:schemeClr val="dk1"/>
                          </a:solidFill>
                          <a:latin typeface="Arial"/>
                          <a:ea typeface="Arial"/>
                          <a:cs typeface="Arial"/>
                          <a:sym typeface="Arial"/>
                        </a:rPr>
                        <a:t>El propietario del vehículo debe velar porque este circule sin exceder los límites de velocidad permitidos</a:t>
                      </a:r>
                      <a:endParaRPr sz="11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just">
                        <a:spcBef>
                          <a:spcPts val="0"/>
                        </a:spcBef>
                        <a:spcAft>
                          <a:spcPts val="0"/>
                        </a:spcAft>
                        <a:buNone/>
                      </a:pPr>
                      <a:r>
                        <a:rPr lang="es-CO" sz="1000" u="none" cap="none" strike="noStrike">
                          <a:solidFill>
                            <a:schemeClr val="dk1"/>
                          </a:solidFill>
                          <a:latin typeface="Arial"/>
                          <a:ea typeface="Arial"/>
                          <a:cs typeface="Arial"/>
                          <a:sym typeface="Arial"/>
                        </a:rPr>
                        <a:t>Si el vehículo se encuentra bajo la custodia del propietario: No exceder los límites de velocidad permitidos</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Sí</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Obligación de resultado y propter rem</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r>
              <a:tr h="904600">
                <a:tc vMerge="1"/>
                <a:tc>
                  <a:txBody>
                    <a:bodyPr/>
                    <a:lstStyle/>
                    <a:p>
                      <a:pPr indent="0" lvl="0" marL="0" marR="31115" rtl="0" algn="just">
                        <a:spcBef>
                          <a:spcPts val="0"/>
                        </a:spcBef>
                        <a:spcAft>
                          <a:spcPts val="0"/>
                        </a:spcAft>
                        <a:buNone/>
                      </a:pPr>
                      <a:r>
                        <a:rPr lang="es-CO" sz="1000" u="none" cap="none" strike="noStrike">
                          <a:solidFill>
                            <a:schemeClr val="dk1"/>
                          </a:solidFill>
                          <a:latin typeface="Arial"/>
                          <a:ea typeface="Arial"/>
                          <a:cs typeface="Arial"/>
                          <a:sym typeface="Arial"/>
                        </a:rPr>
                        <a:t>Si el vehículo esta fuera de la custodia del propietario:verificar que el conductor cuente con las capacidades técnicas y teóricas, así como con los permisos exigidos por la ley para conducir, exigir al conductor que circule con el vehículo por lugares y en horarios que están permitidos, y que responda por las infracciones de tránsito que este cometa.</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No</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Obligación de medio</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r>
              <a:tr h="301525">
                <a:tc rowSpan="2">
                  <a:txBody>
                    <a:bodyPr/>
                    <a:lstStyle/>
                    <a:p>
                      <a:pPr indent="0" lvl="0" marL="0" marR="31115" rtl="0" algn="ctr">
                        <a:spcBef>
                          <a:spcPts val="0"/>
                        </a:spcBef>
                        <a:spcAft>
                          <a:spcPts val="0"/>
                        </a:spcAft>
                        <a:buNone/>
                      </a:pPr>
                      <a:r>
                        <a:rPr lang="es-CO" sz="1100" u="none" cap="none" strike="noStrike">
                          <a:solidFill>
                            <a:schemeClr val="dk1"/>
                          </a:solidFill>
                          <a:latin typeface="Arial"/>
                          <a:ea typeface="Arial"/>
                          <a:cs typeface="Arial"/>
                          <a:sym typeface="Arial"/>
                        </a:rPr>
                        <a:t>El propietario del vehículo debe velar porque este circule respetando la luz roja del semáforo</a:t>
                      </a:r>
                      <a:endParaRPr sz="11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just">
                        <a:spcBef>
                          <a:spcPts val="0"/>
                        </a:spcBef>
                        <a:spcAft>
                          <a:spcPts val="0"/>
                        </a:spcAft>
                        <a:buNone/>
                      </a:pPr>
                      <a:r>
                        <a:rPr lang="es-CO" sz="1000" u="none" cap="none" strike="noStrike">
                          <a:solidFill>
                            <a:schemeClr val="dk1"/>
                          </a:solidFill>
                          <a:latin typeface="Arial"/>
                          <a:ea typeface="Arial"/>
                          <a:cs typeface="Arial"/>
                          <a:sym typeface="Arial"/>
                        </a:rPr>
                        <a:t>Si el vehículo se encuentra bajo la custodia del propietario Respetar la luz roja del semáforo</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Sí</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Obligación de resultado y propter rem</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r>
              <a:tr h="904600">
                <a:tc vMerge="1"/>
                <a:tc>
                  <a:txBody>
                    <a:bodyPr/>
                    <a:lstStyle/>
                    <a:p>
                      <a:pPr indent="0" lvl="0" marL="0" marR="31115" rtl="0" algn="just">
                        <a:spcBef>
                          <a:spcPts val="0"/>
                        </a:spcBef>
                        <a:spcAft>
                          <a:spcPts val="0"/>
                        </a:spcAft>
                        <a:buNone/>
                      </a:pPr>
                      <a:r>
                        <a:rPr lang="es-CO" sz="1000" u="none" cap="none" strike="noStrike">
                          <a:solidFill>
                            <a:schemeClr val="dk1"/>
                          </a:solidFill>
                          <a:latin typeface="Arial"/>
                          <a:ea typeface="Arial"/>
                          <a:cs typeface="Arial"/>
                          <a:sym typeface="Arial"/>
                        </a:rPr>
                        <a:t>Si el vehículo esta fuera de la custodia del propietario:verificar que el conductor cuente con las capacidades técnicas y teóricas, así como con los permisos exigidos por la ley para conducir, exigir al conductor que circule con el vehículo por lugares y en horarios que están permitidos, y que responda por las infracciones de tránsito que este cometa.</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No</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c>
                  <a:txBody>
                    <a:bodyPr/>
                    <a:lstStyle/>
                    <a:p>
                      <a:pPr indent="0" lvl="0" marL="0" marR="31115" rtl="0" algn="ctr">
                        <a:spcBef>
                          <a:spcPts val="0"/>
                        </a:spcBef>
                        <a:spcAft>
                          <a:spcPts val="0"/>
                        </a:spcAft>
                        <a:buNone/>
                      </a:pPr>
                      <a:r>
                        <a:rPr lang="es-CO" sz="1000" u="none" cap="none" strike="noStrike">
                          <a:solidFill>
                            <a:schemeClr val="dk1"/>
                          </a:solidFill>
                          <a:latin typeface="Arial"/>
                          <a:ea typeface="Arial"/>
                          <a:cs typeface="Arial"/>
                          <a:sym typeface="Arial"/>
                        </a:rPr>
                        <a:t>Obligación de medio</a:t>
                      </a:r>
                      <a:endParaRPr sz="1000" u="none" cap="none" strike="noStrike">
                        <a:solidFill>
                          <a:schemeClr val="dk1"/>
                        </a:solidFill>
                        <a:latin typeface="Arial"/>
                        <a:ea typeface="Arial"/>
                        <a:cs typeface="Arial"/>
                        <a:sym typeface="Arial"/>
                      </a:endParaRPr>
                    </a:p>
                  </a:txBody>
                  <a:tcPr marT="0" marB="0" marR="30575" marL="30575" anchor="ctr">
                    <a:solidFill>
                      <a:srgbClr val="C4E0B2"/>
                    </a:solidFill>
                  </a:tcPr>
                </a:tc>
              </a:tr>
            </a:tbl>
          </a:graphicData>
        </a:graphic>
      </p:graphicFrame>
      <p:pic>
        <p:nvPicPr>
          <p:cNvPr id="168" name="Google Shape;168;p7"/>
          <p:cNvPicPr preferRelativeResize="0"/>
          <p:nvPr/>
        </p:nvPicPr>
        <p:blipFill rotWithShape="1">
          <a:blip r:embed="rId3">
            <a:alphaModFix/>
          </a:blip>
          <a:srcRect b="0" l="0" r="0" t="0"/>
          <a:stretch/>
        </p:blipFill>
        <p:spPr>
          <a:xfrm>
            <a:off x="318655" y="112434"/>
            <a:ext cx="2108578" cy="589905"/>
          </a:xfrm>
          <a:prstGeom prst="rect">
            <a:avLst/>
          </a:prstGeom>
          <a:noFill/>
          <a:ln>
            <a:noFill/>
          </a:ln>
        </p:spPr>
      </p:pic>
      <p:pic>
        <p:nvPicPr>
          <p:cNvPr id="169" name="Google Shape;169;p7"/>
          <p:cNvPicPr preferRelativeResize="0"/>
          <p:nvPr/>
        </p:nvPicPr>
        <p:blipFill rotWithShape="1">
          <a:blip r:embed="rId4">
            <a:alphaModFix/>
          </a:blip>
          <a:srcRect b="0" l="0" r="0" t="0"/>
          <a:stretch/>
        </p:blipFill>
        <p:spPr>
          <a:xfrm>
            <a:off x="10631978" y="0"/>
            <a:ext cx="1342534" cy="6437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p:nvPr/>
        </p:nvSpPr>
        <p:spPr>
          <a:xfrm>
            <a:off x="93663" y="6794500"/>
            <a:ext cx="12004675" cy="84138"/>
          </a:xfrm>
          <a:prstGeom prst="rect">
            <a:avLst/>
          </a:prstGeom>
          <a:solidFill>
            <a:srgbClr val="1E4E79"/>
          </a:solidFill>
          <a:ln>
            <a:noFill/>
          </a:ln>
        </p:spPr>
        <p:txBody>
          <a:bodyPr anchorCtr="0" anchor="ctr" bIns="60900" lIns="121850" spcFirstLastPara="1" rIns="121850" wrap="square" tIns="60900">
            <a:noAutofit/>
          </a:bodyPr>
          <a:lstStyle/>
          <a:p>
            <a:pPr indent="0" lvl="0" marL="0" marR="0" rtl="0" algn="ctr">
              <a:spcBef>
                <a:spcPts val="0"/>
              </a:spcBef>
              <a:spcAft>
                <a:spcPts val="0"/>
              </a:spcAft>
              <a:buNone/>
            </a:pPr>
            <a:r>
              <a:t/>
            </a:r>
            <a:endParaRPr sz="295">
              <a:solidFill>
                <a:schemeClr val="lt1"/>
              </a:solidFill>
              <a:latin typeface="Arial"/>
              <a:ea typeface="Arial"/>
              <a:cs typeface="Arial"/>
              <a:sym typeface="Arial"/>
            </a:endParaRPr>
          </a:p>
        </p:txBody>
      </p:sp>
      <p:cxnSp>
        <p:nvCxnSpPr>
          <p:cNvPr id="175" name="Google Shape;175;p8"/>
          <p:cNvCxnSpPr/>
          <p:nvPr/>
        </p:nvCxnSpPr>
        <p:spPr>
          <a:xfrm>
            <a:off x="7604125" y="500063"/>
            <a:ext cx="4494213" cy="0"/>
          </a:xfrm>
          <a:prstGeom prst="straightConnector1">
            <a:avLst/>
          </a:prstGeom>
          <a:noFill/>
          <a:ln cap="flat" cmpd="sng" w="25400">
            <a:solidFill>
              <a:srgbClr val="D8D8D8"/>
            </a:solidFill>
            <a:prstDash val="solid"/>
            <a:miter lim="400000"/>
            <a:headEnd len="sm" w="sm" type="none"/>
            <a:tailEnd len="sm" w="sm" type="none"/>
          </a:ln>
        </p:spPr>
      </p:cxnSp>
      <p:sp>
        <p:nvSpPr>
          <p:cNvPr id="176" name="Google Shape;176;p8"/>
          <p:cNvSpPr txBox="1"/>
          <p:nvPr/>
        </p:nvSpPr>
        <p:spPr>
          <a:xfrm>
            <a:off x="2201322" y="743381"/>
            <a:ext cx="9527586" cy="72424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CO" sz="4000">
                <a:solidFill>
                  <a:srgbClr val="92D050"/>
                </a:solidFill>
                <a:latin typeface="Impact"/>
                <a:ea typeface="Impact"/>
                <a:cs typeface="Impact"/>
                <a:sym typeface="Impact"/>
              </a:rPr>
              <a:t>PRIMER CARGO: UNIDAD DE MATERIA</a:t>
            </a:r>
            <a:endParaRPr/>
          </a:p>
        </p:txBody>
      </p:sp>
      <p:sp>
        <p:nvSpPr>
          <p:cNvPr id="177" name="Google Shape;177;p8"/>
          <p:cNvSpPr txBox="1"/>
          <p:nvPr/>
        </p:nvSpPr>
        <p:spPr>
          <a:xfrm>
            <a:off x="487439" y="1915072"/>
            <a:ext cx="11241469"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CO" sz="1800">
                <a:solidFill>
                  <a:schemeClr val="dk1"/>
                </a:solidFill>
                <a:latin typeface="Arial"/>
                <a:ea typeface="Arial"/>
                <a:cs typeface="Arial"/>
                <a:sym typeface="Arial"/>
              </a:rPr>
              <a:t>CONCLUSIÓN: EXEQUIBILIDAD</a:t>
            </a:r>
            <a:endParaRPr/>
          </a:p>
          <a:p>
            <a:pPr indent="0" lvl="0" marL="0" marR="0" rtl="0" algn="just">
              <a:spcBef>
                <a:spcPts val="0"/>
              </a:spcBef>
              <a:spcAft>
                <a:spcPts val="0"/>
              </a:spcAft>
              <a:buNone/>
            </a:pPr>
            <a:r>
              <a:t/>
            </a:r>
            <a:endParaRPr b="1" sz="1800">
              <a:solidFill>
                <a:schemeClr val="dk1"/>
              </a:solidFill>
              <a:latin typeface="Arial"/>
              <a:ea typeface="Arial"/>
              <a:cs typeface="Arial"/>
              <a:sym typeface="Arial"/>
            </a:endParaRPr>
          </a:p>
          <a:p>
            <a:pPr indent="0" lvl="0" marL="0" marR="0" rtl="0" algn="just">
              <a:spcBef>
                <a:spcPts val="0"/>
              </a:spcBef>
              <a:spcAft>
                <a:spcPts val="0"/>
              </a:spcAft>
              <a:buNone/>
            </a:pPr>
            <a:r>
              <a:rPr lang="es-CO" sz="1800">
                <a:solidFill>
                  <a:schemeClr val="dk1"/>
                </a:solidFill>
                <a:latin typeface="Arial"/>
                <a:ea typeface="Arial"/>
                <a:cs typeface="Arial"/>
                <a:sym typeface="Arial"/>
              </a:rPr>
              <a:t>La norma no vulnera el principio de unidad de materia debido a que guarda:</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i="1" lang="es-CO" sz="1800">
                <a:solidFill>
                  <a:schemeClr val="dk1"/>
                </a:solidFill>
                <a:latin typeface="Arial"/>
                <a:ea typeface="Arial"/>
                <a:cs typeface="Arial"/>
                <a:sym typeface="Arial"/>
              </a:rPr>
              <a:t>Conexidad teleológica: </a:t>
            </a:r>
            <a:r>
              <a:rPr lang="es-CO" sz="1800">
                <a:solidFill>
                  <a:schemeClr val="dk1"/>
                </a:solidFill>
                <a:latin typeface="Arial"/>
                <a:ea typeface="Arial"/>
                <a:cs typeface="Arial"/>
                <a:sym typeface="Arial"/>
              </a:rPr>
              <a:t>en la medida en que desde la discusión de los proyectos de ley se establece que la finalidad de la norma consiste en promover las mejores prácticas de conducción y seguridad vial, al tiempo que fomenta la adquisición y renovación del SOAT, al igual que el establecimiento de incentivos a los propietarios de los vehículos para contribuir a la seguridad vial, en la forma de estímulos por no afectación de las pólizas y de sanciones respecto del incumplimiento de las reglas del tránsito.</a:t>
            </a:r>
            <a:endParaRPr/>
          </a:p>
          <a:p>
            <a:pPr indent="-285750" lvl="0" marL="285750" marR="0" rtl="0" algn="just">
              <a:spcBef>
                <a:spcPts val="0"/>
              </a:spcBef>
              <a:spcAft>
                <a:spcPts val="0"/>
              </a:spcAft>
              <a:buClr>
                <a:schemeClr val="dk1"/>
              </a:buClr>
              <a:buSzPts val="1800"/>
              <a:buFont typeface="Arial"/>
              <a:buChar char="•"/>
            </a:pPr>
            <a:r>
              <a:rPr i="1" lang="es-CO" sz="1800">
                <a:solidFill>
                  <a:schemeClr val="dk1"/>
                </a:solidFill>
                <a:latin typeface="Arial"/>
                <a:ea typeface="Arial"/>
                <a:cs typeface="Arial"/>
                <a:sym typeface="Arial"/>
              </a:rPr>
              <a:t>Conexidad temática: </a:t>
            </a:r>
            <a:r>
              <a:rPr lang="es-CO" sz="1800">
                <a:solidFill>
                  <a:schemeClr val="dk1"/>
                </a:solidFill>
                <a:latin typeface="Arial"/>
                <a:ea typeface="Arial"/>
                <a:cs typeface="Arial"/>
                <a:sym typeface="Arial"/>
              </a:rPr>
              <a:t>en la medida en que el análisis de la disposición demandada y del cuerpo normativo que integra determina una vinculación objetiva y razonable con el tema abordado por la ley, cuyo propósito consiste en el establecimiendo de reglas que permitan reducir los accidentes en vía y, consecuentemente, el número de pólizas siniestradas.</a:t>
            </a:r>
            <a:endParaRPr i="1" sz="1800">
              <a:solidFill>
                <a:schemeClr val="dk1"/>
              </a:solidFill>
              <a:latin typeface="Arial"/>
              <a:ea typeface="Arial"/>
              <a:cs typeface="Arial"/>
              <a:sym typeface="Arial"/>
            </a:endParaRPr>
          </a:p>
        </p:txBody>
      </p:sp>
      <p:pic>
        <p:nvPicPr>
          <p:cNvPr id="178" name="Google Shape;178;p8"/>
          <p:cNvPicPr preferRelativeResize="0"/>
          <p:nvPr/>
        </p:nvPicPr>
        <p:blipFill rotWithShape="1">
          <a:blip r:embed="rId3">
            <a:alphaModFix/>
          </a:blip>
          <a:srcRect b="0" l="0" r="0" t="0"/>
          <a:stretch/>
        </p:blipFill>
        <p:spPr>
          <a:xfrm>
            <a:off x="717193" y="189860"/>
            <a:ext cx="3472774" cy="816102"/>
          </a:xfrm>
          <a:prstGeom prst="rect">
            <a:avLst/>
          </a:prstGeom>
          <a:noFill/>
          <a:ln>
            <a:noFill/>
          </a:ln>
        </p:spPr>
      </p:pic>
      <p:pic>
        <p:nvPicPr>
          <p:cNvPr id="179" name="Google Shape;179;p8"/>
          <p:cNvPicPr preferRelativeResize="0"/>
          <p:nvPr/>
        </p:nvPicPr>
        <p:blipFill rotWithShape="1">
          <a:blip r:embed="rId4">
            <a:alphaModFix/>
          </a:blip>
          <a:srcRect b="0" l="0" r="0" t="0"/>
          <a:stretch/>
        </p:blipFill>
        <p:spPr>
          <a:xfrm>
            <a:off x="10573788" y="0"/>
            <a:ext cx="1524549" cy="7433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p:nvPr/>
        </p:nvSpPr>
        <p:spPr>
          <a:xfrm>
            <a:off x="93663" y="6794500"/>
            <a:ext cx="12004675" cy="84138"/>
          </a:xfrm>
          <a:prstGeom prst="rect">
            <a:avLst/>
          </a:prstGeom>
          <a:solidFill>
            <a:srgbClr val="1E4E79"/>
          </a:solidFill>
          <a:ln cap="flat" cmpd="sng" w="9525">
            <a:solidFill>
              <a:schemeClr val="accent1"/>
            </a:solidFill>
            <a:prstDash val="solid"/>
            <a:round/>
            <a:headEnd len="sm" w="sm" type="none"/>
            <a:tailEnd len="sm" w="sm" type="none"/>
          </a:ln>
        </p:spPr>
        <p:txBody>
          <a:bodyPr anchorCtr="0" anchor="ctr" bIns="60900" lIns="121850" spcFirstLastPara="1" rIns="121850" wrap="square" tIns="60900">
            <a:noAutofit/>
          </a:bodyPr>
          <a:lstStyle/>
          <a:p>
            <a:pPr indent="0" lvl="0" marL="0" marR="0" rtl="0" algn="ctr">
              <a:spcBef>
                <a:spcPts val="0"/>
              </a:spcBef>
              <a:spcAft>
                <a:spcPts val="0"/>
              </a:spcAft>
              <a:buNone/>
            </a:pPr>
            <a:r>
              <a:t/>
            </a:r>
            <a:endParaRPr sz="295">
              <a:solidFill>
                <a:schemeClr val="lt1"/>
              </a:solidFill>
              <a:latin typeface="Arial"/>
              <a:ea typeface="Arial"/>
              <a:cs typeface="Arial"/>
              <a:sym typeface="Arial"/>
            </a:endParaRPr>
          </a:p>
        </p:txBody>
      </p:sp>
      <p:cxnSp>
        <p:nvCxnSpPr>
          <p:cNvPr id="185" name="Google Shape;185;p9"/>
          <p:cNvCxnSpPr/>
          <p:nvPr/>
        </p:nvCxnSpPr>
        <p:spPr>
          <a:xfrm>
            <a:off x="7604125" y="500063"/>
            <a:ext cx="4494213" cy="0"/>
          </a:xfrm>
          <a:prstGeom prst="straightConnector1">
            <a:avLst/>
          </a:prstGeom>
          <a:noFill/>
          <a:ln cap="flat" cmpd="sng" w="25400">
            <a:solidFill>
              <a:srgbClr val="D8D8D8"/>
            </a:solidFill>
            <a:prstDash val="solid"/>
            <a:miter lim="400000"/>
            <a:headEnd len="sm" w="sm" type="none"/>
            <a:tailEnd len="sm" w="sm" type="none"/>
          </a:ln>
        </p:spPr>
      </p:cxnSp>
      <p:sp>
        <p:nvSpPr>
          <p:cNvPr id="186" name="Google Shape;186;p9"/>
          <p:cNvSpPr txBox="1"/>
          <p:nvPr/>
        </p:nvSpPr>
        <p:spPr>
          <a:xfrm>
            <a:off x="2284449" y="1042294"/>
            <a:ext cx="9527586" cy="72424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s-CO" sz="4000">
                <a:solidFill>
                  <a:schemeClr val="accent6"/>
                </a:solidFill>
                <a:latin typeface="Impact"/>
                <a:ea typeface="Impact"/>
                <a:cs typeface="Impact"/>
                <a:sym typeface="Impact"/>
              </a:rPr>
              <a:t>SEGUNDO CARGO: RESPONSABILIDAD PERSONAL Y PRESUNCIÓN DE INOCENCIA</a:t>
            </a:r>
            <a:endParaRPr/>
          </a:p>
        </p:txBody>
      </p:sp>
      <p:sp>
        <p:nvSpPr>
          <p:cNvPr id="187" name="Google Shape;187;p9"/>
          <p:cNvSpPr txBox="1"/>
          <p:nvPr/>
        </p:nvSpPr>
        <p:spPr>
          <a:xfrm>
            <a:off x="570566" y="2192163"/>
            <a:ext cx="11241469" cy="427809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CO" sz="1600">
                <a:solidFill>
                  <a:schemeClr val="dk1"/>
                </a:solidFill>
                <a:latin typeface="Arial"/>
                <a:ea typeface="Arial"/>
                <a:cs typeface="Arial"/>
                <a:sym typeface="Arial"/>
              </a:rPr>
              <a:t>ALGUNAS CONSIDERACIONES RELEVANTES</a:t>
            </a:r>
            <a:endParaRPr/>
          </a:p>
          <a:p>
            <a:pPr indent="0" lvl="0" marL="0" marR="0" rtl="0" algn="just">
              <a:spcBef>
                <a:spcPts val="0"/>
              </a:spcBef>
              <a:spcAft>
                <a:spcPts val="0"/>
              </a:spcAft>
              <a:buNone/>
            </a:pPr>
            <a:r>
              <a:t/>
            </a:r>
            <a:endParaRPr b="1" sz="16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600"/>
              <a:buFont typeface="Arial"/>
              <a:buChar char="•"/>
            </a:pPr>
            <a:r>
              <a:rPr lang="es-CO" sz="1600">
                <a:solidFill>
                  <a:schemeClr val="dk1"/>
                </a:solidFill>
                <a:latin typeface="Arial"/>
                <a:ea typeface="Arial"/>
                <a:cs typeface="Arial"/>
                <a:sym typeface="Arial"/>
              </a:rPr>
              <a:t>Una de las principales conclusiones acerca de la forma de la tipología de responsabilidad es que contempla una responsabilidad objetiva, ni solidaria entre propietario del vehículo y conductor. La disposición contempla un tipo de responsabilidad subjetiva, que exige la prueba de la culpa del propietario del vehículo, sea o no el conductor. Además, es una responsabilidad individual, ya que se concreta en el propietario como consecuencia de corresponder a una obligación propter rem. </a:t>
            </a:r>
            <a:endParaRPr/>
          </a:p>
          <a:p>
            <a:pPr indent="-285750" lvl="0" marL="285750" marR="0" rtl="0" algn="just">
              <a:spcBef>
                <a:spcPts val="0"/>
              </a:spcBef>
              <a:spcAft>
                <a:spcPts val="0"/>
              </a:spcAft>
              <a:buClr>
                <a:schemeClr val="dk1"/>
              </a:buClr>
              <a:buSzPts val="1600"/>
              <a:buFont typeface="Arial"/>
              <a:buChar char="•"/>
            </a:pPr>
            <a:r>
              <a:rPr i="1" lang="es-CO" sz="1600">
                <a:solidFill>
                  <a:schemeClr val="dk1"/>
                </a:solidFill>
                <a:latin typeface="Arial"/>
                <a:ea typeface="Arial"/>
                <a:cs typeface="Arial"/>
                <a:sym typeface="Arial"/>
              </a:rPr>
              <a:t>“... la Sala Plena evidencia que (i) imponer una obligación al propietario del vehículo para que “vele” porque el vehículo de su propiedad circule (a) habiendo adquirido el Seguro Obligatorio de Accidentes de Tránsito; (b) habiendo efectuado la revisión técnico-mecánica dentro del plazo establecido en la ley; (c) por lugares y en horarios que estén permitidos; (d) sin exceder los límites de velocidad permitidos; y (e) respetando la luz roja del semáforo, así como (ii) disponer la posibilidad de que el propietario del vehículo sea sancionado al interior de un proceso administrativo sancionatorio contravencional cuando esa obligación sea incumplida, se encuentra conforme al principio de responsabilidad personal y al derecho a la presunción de inocencia previstos en los artículos 6 y 29 de la Constitución. Además, desarrolla y materializa la función social y ecológica que, en virtud del artículo 58 de la Constitución tiene la propiedad, y se encuentra dentro del amplio margen de configuración del Legislador en materia de tránsito y en materia sancionatoria.”</a:t>
            </a:r>
            <a:endParaRPr/>
          </a:p>
        </p:txBody>
      </p:sp>
      <p:pic>
        <p:nvPicPr>
          <p:cNvPr id="188" name="Google Shape;188;p9"/>
          <p:cNvPicPr preferRelativeResize="0"/>
          <p:nvPr/>
        </p:nvPicPr>
        <p:blipFill rotWithShape="1">
          <a:blip r:embed="rId3">
            <a:alphaModFix/>
          </a:blip>
          <a:srcRect b="0" l="0" r="0" t="0"/>
          <a:stretch/>
        </p:blipFill>
        <p:spPr>
          <a:xfrm>
            <a:off x="570566" y="189860"/>
            <a:ext cx="2615979" cy="816102"/>
          </a:xfrm>
          <a:prstGeom prst="rect">
            <a:avLst/>
          </a:prstGeom>
          <a:noFill/>
          <a:ln>
            <a:noFill/>
          </a:ln>
        </p:spPr>
      </p:pic>
      <p:pic>
        <p:nvPicPr>
          <p:cNvPr id="189" name="Google Shape;189;p9"/>
          <p:cNvPicPr preferRelativeResize="0"/>
          <p:nvPr/>
        </p:nvPicPr>
        <p:blipFill rotWithShape="1">
          <a:blip r:embed="rId4">
            <a:alphaModFix/>
          </a:blip>
          <a:srcRect b="0" l="0" r="0" t="0"/>
          <a:stretch/>
        </p:blipFill>
        <p:spPr>
          <a:xfrm>
            <a:off x="10673542" y="-1"/>
            <a:ext cx="1424796" cy="7180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2023-05-29T13:27:17Z</dcterms:created>
  <dc:creator>FREDY BLADIMIR VANEGAS LADINO</dc:creator>
</cp:coreProperties>
</file>