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4" r:id="rId8"/>
    <p:sldId id="263" r:id="rId9"/>
    <p:sldId id="260" r:id="rId10"/>
    <p:sldId id="267" r:id="rId11"/>
    <p:sldId id="266" r:id="rId12"/>
    <p:sldId id="259" r:id="rId1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602F"/>
    <a:srgbClr val="A9B91B"/>
    <a:srgbClr val="DBE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D761CC-6CEA-4D83-813C-A59E2F402B7B}" v="46" dt="2020-08-11T23:09:01.167"/>
    <p1510:client id="{D035B926-D90A-400B-9677-45B98DB675C5}" v="17" dt="2020-08-11T21:59:14.3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28E84C-C908-4AEF-9AFC-36ACDAF48C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D511CB7-2436-4333-8DED-83B2A45262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FFAE97-976C-40CA-8E81-3D2F973E6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317-69A6-4BDC-BEB5-315A9E58086B}" type="datetimeFigureOut">
              <a:rPr lang="es-CO" smtClean="0"/>
              <a:t>13/10/2021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6ECE2A-2BE9-4CF9-B717-417D7224F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CD1BC3-50BB-44FA-993C-FA8F487A8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104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1CD1E7-0FCC-429E-A3F1-377F1531D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5233BA-E687-4E0F-8FEC-129FD7FA6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BE3867-1925-445A-9DCA-1B9502D0A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317-69A6-4BDC-BEB5-315A9E58086B}" type="datetimeFigureOut">
              <a:rPr lang="es-CO" smtClean="0"/>
              <a:t>13/10/2021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ED3C40-6543-4C3C-BD3F-DC9F1DC2A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F16A0D-3B70-4EF7-86E4-CA59518F0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91928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F71776-4E2C-435D-B373-2585AF2FF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B31110-CF60-4260-9C47-757227D7B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87E075-77A2-440C-9910-2F87ED138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317-69A6-4BDC-BEB5-315A9E58086B}" type="datetimeFigureOut">
              <a:rPr lang="es-CO" smtClean="0"/>
              <a:t>13/10/2021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E46F29-6A35-421F-8BAD-DB6674D46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84CE5B-E526-4D7C-BF3E-CB91E8ED5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815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C14B3E0-8975-4E26-870F-057089397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BE51BF0-6F24-4104-A830-348E88C8A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93C66E-546A-4E3B-AAF0-3CDC280EEE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D5317-69A6-4BDC-BEB5-315A9E58086B}" type="datetimeFigureOut">
              <a:rPr lang="es-CO" smtClean="0"/>
              <a:t>13/10/2021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A11891-D40D-4311-9381-6455C0A71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56B079-47B9-4BA0-AC09-F22AAD1080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728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A416325A-AB42-422E-97A7-DD5042D15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843" y="2125537"/>
            <a:ext cx="7175157" cy="4763528"/>
          </a:xfrm>
          <a:prstGeom prst="rect">
            <a:avLst/>
          </a:prstGeom>
        </p:spPr>
      </p:pic>
      <p:pic>
        <p:nvPicPr>
          <p:cNvPr id="3" name="Imagen 2" descr="Captura de pantalla de un celular con letras&#10;&#10;Descripción generada automáticamente">
            <a:extLst>
              <a:ext uri="{FF2B5EF4-FFF2-40B4-BE49-F238E27FC236}">
                <a16:creationId xmlns:a16="http://schemas.microsoft.com/office/drawing/2014/main" id="{BAA22F41-E604-4CE3-AB9B-CEA07EF730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" t="30139" r="62013" b="48888"/>
          <a:stretch/>
        </p:blipFill>
        <p:spPr>
          <a:xfrm>
            <a:off x="304800" y="5956217"/>
            <a:ext cx="1295400" cy="63508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B63CF7B5-4CAF-472F-965B-AD01CAC71732}"/>
              </a:ext>
            </a:extLst>
          </p:cNvPr>
          <p:cNvSpPr/>
          <p:nvPr/>
        </p:nvSpPr>
        <p:spPr>
          <a:xfrm>
            <a:off x="1" y="3429000"/>
            <a:ext cx="6248400" cy="1317171"/>
          </a:xfrm>
          <a:prstGeom prst="rect">
            <a:avLst/>
          </a:prstGeom>
          <a:solidFill>
            <a:srgbClr val="A9B91B"/>
          </a:solidFill>
          <a:ln>
            <a:solidFill>
              <a:srgbClr val="DBE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Rendición de cuentas por localidades – Sector Movilidad</a:t>
            </a:r>
          </a:p>
          <a:p>
            <a:pPr lvl="1"/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Unidad de Mantenimiento Vial</a:t>
            </a:r>
          </a:p>
          <a:p>
            <a:pPr lvl="1"/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Vigencias 2020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424B804-6ED2-4C1C-843F-45DD9AC2592D}"/>
              </a:ext>
            </a:extLst>
          </p:cNvPr>
          <p:cNvSpPr/>
          <p:nvPr/>
        </p:nvSpPr>
        <p:spPr>
          <a:xfrm>
            <a:off x="-1" y="2624671"/>
            <a:ext cx="4180115" cy="626616"/>
          </a:xfrm>
          <a:prstGeom prst="rect">
            <a:avLst/>
          </a:prstGeom>
          <a:solidFill>
            <a:srgbClr val="DBE082"/>
          </a:solidFill>
          <a:ln>
            <a:solidFill>
              <a:srgbClr val="A9B9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Engativá</a:t>
            </a:r>
          </a:p>
        </p:txBody>
      </p:sp>
    </p:spTree>
    <p:extLst>
      <p:ext uri="{BB962C8B-B14F-4D97-AF65-F5344CB8AC3E}">
        <p14:creationId xmlns:p14="http://schemas.microsoft.com/office/powerpoint/2010/main" val="1625238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>
            <a:extLst>
              <a:ext uri="{FF2B5EF4-FFF2-40B4-BE49-F238E27FC236}">
                <a16:creationId xmlns:a16="http://schemas.microsoft.com/office/drawing/2014/main" id="{BFE784FB-2CDD-4666-88AF-3D5DAB03A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8" y="39020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8D74F9F7-313B-483E-9373-AD34E9144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8" y="50641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7BB115B2-91F9-4E1D-B0A5-F3236ECAD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851" y="5833819"/>
            <a:ext cx="48057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9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Fuente:</a:t>
            </a:r>
            <a:r>
              <a:rPr kumimoji="0" lang="es-CO" altLang="es-CO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Plan de Desarrollo Distrital Bogotá Mejor para Todos 2016 - 2020.</a:t>
            </a: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324013A0-7BDA-43C5-8E59-EB17958CC0A3}"/>
              </a:ext>
            </a:extLst>
          </p:cNvPr>
          <p:cNvGrpSpPr/>
          <p:nvPr/>
        </p:nvGrpSpPr>
        <p:grpSpPr>
          <a:xfrm>
            <a:off x="1598902" y="709470"/>
            <a:ext cx="8249656" cy="1583367"/>
            <a:chOff x="794953" y="671892"/>
            <a:chExt cx="8427424" cy="1583367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8075FEA1-E7C4-4C46-9472-BDC9839BA757}"/>
                </a:ext>
              </a:extLst>
            </p:cNvPr>
            <p:cNvSpPr/>
            <p:nvPr/>
          </p:nvSpPr>
          <p:spPr>
            <a:xfrm>
              <a:off x="1582611" y="1344379"/>
              <a:ext cx="7639766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4B36F9F3-BDD3-4ED3-8A10-46D7BBD94098}"/>
                </a:ext>
              </a:extLst>
            </p:cNvPr>
            <p:cNvSpPr/>
            <p:nvPr/>
          </p:nvSpPr>
          <p:spPr>
            <a:xfrm>
              <a:off x="1553932" y="671892"/>
              <a:ext cx="763976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2E4A0887-F99A-4CD9-84A8-3CA21A1A1C4E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48033019-B8D1-4D87-A7B0-7CB1C1E20714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8" name="Imagen 17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EA1BF200-1817-4AB9-8062-AA072989F4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5" name="CuadroTexto 5">
            <a:extLst>
              <a:ext uri="{FF2B5EF4-FFF2-40B4-BE49-F238E27FC236}">
                <a16:creationId xmlns:a16="http://schemas.microsoft.com/office/drawing/2014/main" id="{940F3986-3BEE-475A-B343-204ADC841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526" y="1501154"/>
            <a:ext cx="78405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 MISIONAL 2016-2020: </a:t>
            </a: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1.083 km-carril de Conservación y</a:t>
            </a:r>
            <a:endParaRPr kumimoji="0" lang="es-CO" altLang="es-CO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de la Malla Vial Local. (1.172,13 meta ajustada 2020)</a:t>
            </a:r>
            <a:endParaRPr kumimoji="0" lang="es-CO" altLang="es-C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8835C798-CA83-462E-A557-BD552A2AB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526" y="785985"/>
            <a:ext cx="372427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METAS PROYECTO 408 – RECUPERACIÓN, </a:t>
            </a:r>
            <a:endParaRPr kumimoji="0" lang="es-CO" altLang="es-CO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Y MANTENIMIENTO DE LA MALLA VIAL</a:t>
            </a: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B0A85E9A-C01F-483F-8B36-FE42061CC58D}"/>
              </a:ext>
            </a:extLst>
          </p:cNvPr>
          <p:cNvSpPr/>
          <p:nvPr/>
        </p:nvSpPr>
        <p:spPr>
          <a:xfrm>
            <a:off x="5970490" y="2549591"/>
            <a:ext cx="4055836" cy="638175"/>
          </a:xfrm>
          <a:prstGeom prst="roundRect">
            <a:avLst/>
          </a:prstGeom>
          <a:solidFill>
            <a:srgbClr val="A9B91B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sp>
        <p:nvSpPr>
          <p:cNvPr id="26" name="CuadroTexto 6">
            <a:extLst>
              <a:ext uri="{FF2B5EF4-FFF2-40B4-BE49-F238E27FC236}">
                <a16:creationId xmlns:a16="http://schemas.microsoft.com/office/drawing/2014/main" id="{1258947B-1EAA-4D81-AD7C-9BE06551BE73}"/>
              </a:ext>
            </a:extLst>
          </p:cNvPr>
          <p:cNvSpPr txBox="1"/>
          <p:nvPr/>
        </p:nvSpPr>
        <p:spPr>
          <a:xfrm>
            <a:off x="6102025" y="2549591"/>
            <a:ext cx="4178300" cy="4667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O" sz="2600" b="1" kern="12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1.174,54 km-carril: 100,21%</a:t>
            </a:r>
            <a:endParaRPr lang="es-CO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CuadroTexto 7">
            <a:extLst>
              <a:ext uri="{FF2B5EF4-FFF2-40B4-BE49-F238E27FC236}">
                <a16:creationId xmlns:a16="http://schemas.microsoft.com/office/drawing/2014/main" id="{59AEC7AA-7329-4061-9A81-A37FC2ACD3B3}"/>
              </a:ext>
            </a:extLst>
          </p:cNvPr>
          <p:cNvSpPr txBox="1"/>
          <p:nvPr/>
        </p:nvSpPr>
        <p:spPr>
          <a:xfrm>
            <a:off x="6225215" y="2866456"/>
            <a:ext cx="2872740" cy="370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s-CO" sz="1800" b="1" kern="12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Corte al 31 de mayo de 2020</a:t>
            </a:r>
            <a:endParaRPr lang="es-CO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1" name="Tabla 30">
            <a:extLst>
              <a:ext uri="{FF2B5EF4-FFF2-40B4-BE49-F238E27FC236}">
                <a16:creationId xmlns:a16="http://schemas.microsoft.com/office/drawing/2014/main" id="{A99C97EF-3E3E-4FA7-8F89-13D4276879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745004"/>
              </p:ext>
            </p:extLst>
          </p:nvPr>
        </p:nvGraphicFramePr>
        <p:xfrm>
          <a:off x="1764632" y="3273070"/>
          <a:ext cx="8638673" cy="2158932"/>
        </p:xfrm>
        <a:graphic>
          <a:graphicData uri="http://schemas.openxmlformats.org/drawingml/2006/table">
            <a:tbl>
              <a:tblPr firstRow="1" bandRow="1"/>
              <a:tblGrid>
                <a:gridCol w="1828800">
                  <a:extLst>
                    <a:ext uri="{9D8B030D-6E8A-4147-A177-3AD203B41FA5}">
                      <a16:colId xmlns:a16="http://schemas.microsoft.com/office/drawing/2014/main" val="3903838990"/>
                    </a:ext>
                  </a:extLst>
                </a:gridCol>
                <a:gridCol w="1620252">
                  <a:extLst>
                    <a:ext uri="{9D8B030D-6E8A-4147-A177-3AD203B41FA5}">
                      <a16:colId xmlns:a16="http://schemas.microsoft.com/office/drawing/2014/main" val="3951384236"/>
                    </a:ext>
                  </a:extLst>
                </a:gridCol>
                <a:gridCol w="1355558">
                  <a:extLst>
                    <a:ext uri="{9D8B030D-6E8A-4147-A177-3AD203B41FA5}">
                      <a16:colId xmlns:a16="http://schemas.microsoft.com/office/drawing/2014/main" val="1521180253"/>
                    </a:ext>
                  </a:extLst>
                </a:gridCol>
                <a:gridCol w="1267326">
                  <a:extLst>
                    <a:ext uri="{9D8B030D-6E8A-4147-A177-3AD203B41FA5}">
                      <a16:colId xmlns:a16="http://schemas.microsoft.com/office/drawing/2014/main" val="3736114599"/>
                    </a:ext>
                  </a:extLst>
                </a:gridCol>
                <a:gridCol w="1140184">
                  <a:extLst>
                    <a:ext uri="{9D8B030D-6E8A-4147-A177-3AD203B41FA5}">
                      <a16:colId xmlns:a16="http://schemas.microsoft.com/office/drawing/2014/main" val="672925062"/>
                    </a:ext>
                  </a:extLst>
                </a:gridCol>
                <a:gridCol w="1426553">
                  <a:extLst>
                    <a:ext uri="{9D8B030D-6E8A-4147-A177-3AD203B41FA5}">
                      <a16:colId xmlns:a16="http://schemas.microsoft.com/office/drawing/2014/main" val="40205033"/>
                    </a:ext>
                  </a:extLst>
                </a:gridCol>
              </a:tblGrid>
              <a:tr h="491812">
                <a:tc>
                  <a:txBody>
                    <a:bodyPr/>
                    <a:lstStyle/>
                    <a:p>
                      <a:pPr algn="ctr"/>
                      <a:endParaRPr lang="es-CO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18546"/>
                  </a:ext>
                </a:extLst>
              </a:tr>
              <a:tr h="833560"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Programación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167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290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326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72,26</a:t>
                      </a:r>
                      <a:endParaRPr lang="es-CO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343711"/>
                  </a:ext>
                </a:extLst>
              </a:tr>
              <a:tr h="833560"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Ejecución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169,4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292,66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311,8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326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74.67</a:t>
                      </a:r>
                      <a:endParaRPr lang="es-CO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248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2598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45AE8946-9D5F-4854-900D-D58E65189D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434984"/>
              </p:ext>
            </p:extLst>
          </p:nvPr>
        </p:nvGraphicFramePr>
        <p:xfrm>
          <a:off x="1324529" y="2420735"/>
          <a:ext cx="9421848" cy="3239835"/>
        </p:xfrm>
        <a:graphic>
          <a:graphicData uri="http://schemas.openxmlformats.org/drawingml/2006/table">
            <a:tbl>
              <a:tblPr firstRow="1" firstCol="1" bandRow="1"/>
              <a:tblGrid>
                <a:gridCol w="3763619">
                  <a:extLst>
                    <a:ext uri="{9D8B030D-6E8A-4147-A177-3AD203B41FA5}">
                      <a16:colId xmlns:a16="http://schemas.microsoft.com/office/drawing/2014/main" val="561982714"/>
                    </a:ext>
                  </a:extLst>
                </a:gridCol>
                <a:gridCol w="798343">
                  <a:extLst>
                    <a:ext uri="{9D8B030D-6E8A-4147-A177-3AD203B41FA5}">
                      <a16:colId xmlns:a16="http://schemas.microsoft.com/office/drawing/2014/main" val="2436932821"/>
                    </a:ext>
                  </a:extLst>
                </a:gridCol>
                <a:gridCol w="681967">
                  <a:extLst>
                    <a:ext uri="{9D8B030D-6E8A-4147-A177-3AD203B41FA5}">
                      <a16:colId xmlns:a16="http://schemas.microsoft.com/office/drawing/2014/main" val="2867221960"/>
                    </a:ext>
                  </a:extLst>
                </a:gridCol>
                <a:gridCol w="972908">
                  <a:extLst>
                    <a:ext uri="{9D8B030D-6E8A-4147-A177-3AD203B41FA5}">
                      <a16:colId xmlns:a16="http://schemas.microsoft.com/office/drawing/2014/main" val="3097278358"/>
                    </a:ext>
                  </a:extLst>
                </a:gridCol>
                <a:gridCol w="1561774">
                  <a:extLst>
                    <a:ext uri="{9D8B030D-6E8A-4147-A177-3AD203B41FA5}">
                      <a16:colId xmlns:a16="http://schemas.microsoft.com/office/drawing/2014/main" val="3980516472"/>
                    </a:ext>
                  </a:extLst>
                </a:gridCol>
                <a:gridCol w="1643237">
                  <a:extLst>
                    <a:ext uri="{9D8B030D-6E8A-4147-A177-3AD203B41FA5}">
                      <a16:colId xmlns:a16="http://schemas.microsoft.com/office/drawing/2014/main" val="2533605005"/>
                    </a:ext>
                  </a:extLst>
                </a:gridCol>
              </a:tblGrid>
              <a:tr h="571735"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META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2016-2020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Programación ajustada PDD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de avance: TOTAL /META PDD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317352"/>
                  </a:ext>
                </a:extLst>
              </a:tr>
              <a:tr h="857604">
                <a:tc>
                  <a:txBody>
                    <a:bodyPr/>
                    <a:lstStyle/>
                    <a:p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1.083 km-carril de Conservación y Rehabilitación de la Infraestructura Vial Local. </a:t>
                      </a:r>
                      <a:b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(KM-Carril de Impacto)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326,00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74,67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1.174,54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1.172,13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100.21%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0907598"/>
                  </a:ext>
                </a:extLst>
              </a:tr>
              <a:tr h="857604">
                <a:tc>
                  <a:txBody>
                    <a:bodyPr/>
                    <a:lstStyle/>
                    <a:p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Conservación de 50 km-carril de malla vial arterial, troncal e intermedio y local. </a:t>
                      </a:r>
                      <a:b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(KM-Carril de Intervención)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20,50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11,15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63,24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60,43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104,67%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9202065"/>
                  </a:ext>
                </a:extLst>
              </a:tr>
              <a:tr h="416891">
                <a:tc>
                  <a:txBody>
                    <a:bodyPr/>
                    <a:lstStyle/>
                    <a:p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Conservar 15,5 Km-lineales de ciclorrutas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11,67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3,53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21,07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20,04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105,14%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2158998"/>
                  </a:ext>
                </a:extLst>
              </a:tr>
              <a:tr h="536001">
                <a:tc>
                  <a:txBody>
                    <a:bodyPr/>
                    <a:lstStyle/>
                    <a:p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Mantener 10 Km-carril de la malla vial rural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12,76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2,06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14.82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15,26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97,12%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150357"/>
                  </a:ext>
                </a:extLst>
              </a:tr>
            </a:tbl>
          </a:graphicData>
        </a:graphic>
      </p:graphicFrame>
      <p:grpSp>
        <p:nvGrpSpPr>
          <p:cNvPr id="12" name="Grupo 11">
            <a:extLst>
              <a:ext uri="{FF2B5EF4-FFF2-40B4-BE49-F238E27FC236}">
                <a16:creationId xmlns:a16="http://schemas.microsoft.com/office/drawing/2014/main" id="{366A4656-6684-4F70-950A-3A0D060D6545}"/>
              </a:ext>
            </a:extLst>
          </p:cNvPr>
          <p:cNvGrpSpPr/>
          <p:nvPr/>
        </p:nvGrpSpPr>
        <p:grpSpPr>
          <a:xfrm>
            <a:off x="363227" y="314054"/>
            <a:ext cx="8249656" cy="1583367"/>
            <a:chOff x="794953" y="671892"/>
            <a:chExt cx="8427424" cy="1583367"/>
          </a:xfrm>
        </p:grpSpPr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014FB110-A066-4329-81CB-76199FBBEE4E}"/>
                </a:ext>
              </a:extLst>
            </p:cNvPr>
            <p:cNvSpPr/>
            <p:nvPr/>
          </p:nvSpPr>
          <p:spPr>
            <a:xfrm>
              <a:off x="1582611" y="1344379"/>
              <a:ext cx="7639766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7E8399D6-FA38-4CC4-A746-A2F98BD62049}"/>
                </a:ext>
              </a:extLst>
            </p:cNvPr>
            <p:cNvSpPr/>
            <p:nvPr/>
          </p:nvSpPr>
          <p:spPr>
            <a:xfrm>
              <a:off x="1553932" y="671892"/>
              <a:ext cx="763976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2E821E46-FFFF-4DD1-90D4-6FA10B56E75B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B51AF411-4952-442C-BD41-B0BEE6A49B5E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7" name="Imagen 16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08D8A2CA-4785-4B93-8272-CD292A42E0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18" name="CuadroTexto 5">
            <a:extLst>
              <a:ext uri="{FF2B5EF4-FFF2-40B4-BE49-F238E27FC236}">
                <a16:creationId xmlns:a16="http://schemas.microsoft.com/office/drawing/2014/main" id="{612EEC3A-6C43-4751-AF6D-560E55AC5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851" y="1105738"/>
            <a:ext cx="78405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 MISIONAL 2016-2020: </a:t>
            </a: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1.083 km-carril de Conservación y</a:t>
            </a:r>
            <a:endParaRPr kumimoji="0" lang="es-CO" altLang="es-CO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de la Malla Vial Local. (1.172,13 meta ajustada 2020)</a:t>
            </a:r>
            <a:endParaRPr kumimoji="0" lang="es-CO" altLang="es-C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CuadroTexto 1">
            <a:extLst>
              <a:ext uri="{FF2B5EF4-FFF2-40B4-BE49-F238E27FC236}">
                <a16:creationId xmlns:a16="http://schemas.microsoft.com/office/drawing/2014/main" id="{7FFFDFD9-4752-403B-8B55-D385A87A6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851" y="390569"/>
            <a:ext cx="372427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METAS PROYECTO 408 – RECUPERACIÓN, </a:t>
            </a:r>
            <a:endParaRPr kumimoji="0" lang="es-CO" altLang="es-CO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Y MANTENIMIENTO DE LA MALLA VIAL</a:t>
            </a: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995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366A4656-6684-4F70-950A-3A0D060D6545}"/>
              </a:ext>
            </a:extLst>
          </p:cNvPr>
          <p:cNvGrpSpPr/>
          <p:nvPr/>
        </p:nvGrpSpPr>
        <p:grpSpPr>
          <a:xfrm>
            <a:off x="363227" y="314054"/>
            <a:ext cx="8249656" cy="1583367"/>
            <a:chOff x="794953" y="671892"/>
            <a:chExt cx="8427424" cy="1583367"/>
          </a:xfrm>
        </p:grpSpPr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014FB110-A066-4329-81CB-76199FBBEE4E}"/>
                </a:ext>
              </a:extLst>
            </p:cNvPr>
            <p:cNvSpPr/>
            <p:nvPr/>
          </p:nvSpPr>
          <p:spPr>
            <a:xfrm>
              <a:off x="1582611" y="1344379"/>
              <a:ext cx="7639766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7E8399D6-FA38-4CC4-A746-A2F98BD62049}"/>
                </a:ext>
              </a:extLst>
            </p:cNvPr>
            <p:cNvSpPr/>
            <p:nvPr/>
          </p:nvSpPr>
          <p:spPr>
            <a:xfrm>
              <a:off x="1553932" y="671892"/>
              <a:ext cx="763976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2E821E46-FFFF-4DD1-90D4-6FA10B56E75B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B51AF411-4952-442C-BD41-B0BEE6A49B5E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7" name="Imagen 16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08D8A2CA-4785-4B93-8272-CD292A42E0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18" name="CuadroTexto 5">
            <a:extLst>
              <a:ext uri="{FF2B5EF4-FFF2-40B4-BE49-F238E27FC236}">
                <a16:creationId xmlns:a16="http://schemas.microsoft.com/office/drawing/2014/main" id="{612EEC3A-6C43-4751-AF6D-560E55AC5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851" y="1105738"/>
            <a:ext cx="63101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 MISIONAL 2020-2024: </a:t>
            </a:r>
            <a:r>
              <a:rPr lang="es-CO" altLang="es-CO" b="1" dirty="0">
                <a:solidFill>
                  <a:srgbClr val="EAF1D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2.308</a:t>
            </a:r>
            <a:r>
              <a:rPr kumimoji="0" lang="es-CO" altLang="es-CO" b="1" i="0" u="none" strike="noStrike" cap="none" normalizeH="0" baseline="0" dirty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km-carril de conservación de malla vial de la ciudad (local, intermedia, arterial y</a:t>
            </a:r>
            <a:r>
              <a:rPr kumimoji="0" lang="es-CO" altLang="es-CO" b="1" i="0" u="none" strike="noStrike" cap="none" normalizeH="0" dirty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rural</a:t>
            </a:r>
            <a:r>
              <a:rPr kumimoji="0" lang="es-CO" altLang="es-CO" b="1" i="0" u="none" strike="noStrike" cap="none" normalizeH="0" baseline="0" dirty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). </a:t>
            </a:r>
            <a:endParaRPr kumimoji="0" lang="es-CO" altLang="es-CO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CuadroTexto 1">
            <a:extLst>
              <a:ext uri="{FF2B5EF4-FFF2-40B4-BE49-F238E27FC236}">
                <a16:creationId xmlns:a16="http://schemas.microsoft.com/office/drawing/2014/main" id="{7FFFDFD9-4752-403B-8B55-D385A87A6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851" y="390569"/>
            <a:ext cx="37782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METAS PROYECTO </a:t>
            </a:r>
            <a:r>
              <a:rPr lang="es-CO" altLang="es-CO" sz="1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7858</a:t>
            </a:r>
            <a:r>
              <a:rPr kumimoji="0" lang="es-CO" altLang="es-CO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RECUPERACIÓN, </a:t>
            </a:r>
            <a:endParaRPr kumimoji="0" lang="es-CO" altLang="es-CO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Y MANTENIMIENTO DE LA MALLA VIAL</a:t>
            </a: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396038"/>
              </p:ext>
            </p:extLst>
          </p:nvPr>
        </p:nvGraphicFramePr>
        <p:xfrm>
          <a:off x="426128" y="2135659"/>
          <a:ext cx="10910362" cy="3947953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162961">
                  <a:extLst>
                    <a:ext uri="{9D8B030D-6E8A-4147-A177-3AD203B41FA5}">
                      <a16:colId xmlns:a16="http://schemas.microsoft.com/office/drawing/2014/main" val="2929244592"/>
                    </a:ext>
                  </a:extLst>
                </a:gridCol>
                <a:gridCol w="1440892">
                  <a:extLst>
                    <a:ext uri="{9D8B030D-6E8A-4147-A177-3AD203B41FA5}">
                      <a16:colId xmlns:a16="http://schemas.microsoft.com/office/drawing/2014/main" val="3902864284"/>
                    </a:ext>
                  </a:extLst>
                </a:gridCol>
                <a:gridCol w="1285604">
                  <a:extLst>
                    <a:ext uri="{9D8B030D-6E8A-4147-A177-3AD203B41FA5}">
                      <a16:colId xmlns:a16="http://schemas.microsoft.com/office/drawing/2014/main" val="3635236447"/>
                    </a:ext>
                  </a:extLst>
                </a:gridCol>
                <a:gridCol w="1047109">
                  <a:extLst>
                    <a:ext uri="{9D8B030D-6E8A-4147-A177-3AD203B41FA5}">
                      <a16:colId xmlns:a16="http://schemas.microsoft.com/office/drawing/2014/main" val="2919012171"/>
                    </a:ext>
                  </a:extLst>
                </a:gridCol>
                <a:gridCol w="1237740">
                  <a:extLst>
                    <a:ext uri="{9D8B030D-6E8A-4147-A177-3AD203B41FA5}">
                      <a16:colId xmlns:a16="http://schemas.microsoft.com/office/drawing/2014/main" val="2545347412"/>
                    </a:ext>
                  </a:extLst>
                </a:gridCol>
                <a:gridCol w="1283700">
                  <a:extLst>
                    <a:ext uri="{9D8B030D-6E8A-4147-A177-3AD203B41FA5}">
                      <a16:colId xmlns:a16="http://schemas.microsoft.com/office/drawing/2014/main" val="1231348931"/>
                    </a:ext>
                  </a:extLst>
                </a:gridCol>
                <a:gridCol w="1452356">
                  <a:extLst>
                    <a:ext uri="{9D8B030D-6E8A-4147-A177-3AD203B41FA5}">
                      <a16:colId xmlns:a16="http://schemas.microsoft.com/office/drawing/2014/main" val="2012829731"/>
                    </a:ext>
                  </a:extLst>
                </a:gridCol>
              </a:tblGrid>
              <a:tr h="207466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PROYECTO 7858  Conservación de la Malla Vial Distrital y Ciclo infraestructura de Bogotá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3629254"/>
                  </a:ext>
                </a:extLst>
              </a:tr>
              <a:tr h="290237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PROPOSITO: 04   Hacer de Bogotá Región un modelo de movilidad multimodal, incluyente y sostenible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675609"/>
                  </a:ext>
                </a:extLst>
              </a:tr>
              <a:tr h="207466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PROGRAMA: 49   Movilidad segura, sostenible y accesible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661608"/>
                  </a:ext>
                </a:extLst>
              </a:tr>
              <a:tr h="5334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METAS PLAN DE DESARROLLO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MAGNITUD FÍSICA PROGRAMADA 2020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MAGNITUD FÍSICA EJECUTADA 2020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% EJECUCIÓN MAGNITUD FÍSICA 2020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PRESUPUESTO PROGRAMADO 2020 (millones)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PRESUPUESTO EJECUTADO 2020</a:t>
                      </a:r>
                      <a:r>
                        <a:rPr lang="es-CO" sz="1200" b="1" baseline="0" dirty="0">
                          <a:effectLst/>
                        </a:rPr>
                        <a:t> (millones)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% DE EJECUCIÓN PRESUPUESTAL 2020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76413006"/>
                  </a:ext>
                </a:extLst>
              </a:tr>
              <a:tr h="6293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Realizar actividades de conservación a 2.308 km carril de malla vial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229,55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245,35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106,88%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$45.604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$39.814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87,30 %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01268206"/>
                  </a:ext>
                </a:extLst>
              </a:tr>
              <a:tr h="7085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Conservar 190 km. de cicloinfraestructura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7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8,73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124,71%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$323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$303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93,81 %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153918"/>
                  </a:ext>
                </a:extLst>
              </a:tr>
              <a:tr h="13445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Definir e implementar una estrategia de cultura ciudadana para el sistema de movilidad, con enfoque diferencial, de género y territorial.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0,01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0,01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100%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$19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$19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100 %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971470"/>
                  </a:ext>
                </a:extLst>
              </a:tr>
            </a:tbl>
          </a:graphicData>
        </a:graphic>
      </p:graphicFrame>
      <p:sp>
        <p:nvSpPr>
          <p:cNvPr id="20" name="Rectangle 16">
            <a:extLst>
              <a:ext uri="{FF2B5EF4-FFF2-40B4-BE49-F238E27FC236}">
                <a16:creationId xmlns:a16="http://schemas.microsoft.com/office/drawing/2014/main" id="{7BB115B2-91F9-4E1D-B0A5-F3236ECAD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862" y="6501194"/>
            <a:ext cx="26537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Fuente:</a:t>
            </a:r>
            <a:r>
              <a:rPr kumimoji="0" lang="es-CO" altLang="es-CO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Plan de Desarrollo Distrital 2020 - 2024.</a:t>
            </a: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580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>
            <a:extLst>
              <a:ext uri="{FF2B5EF4-FFF2-40B4-BE49-F238E27FC236}">
                <a16:creationId xmlns:a16="http://schemas.microsoft.com/office/drawing/2014/main" id="{324013A0-7BDA-43C5-8E59-EB17958CC0A3}"/>
              </a:ext>
            </a:extLst>
          </p:cNvPr>
          <p:cNvGrpSpPr/>
          <p:nvPr/>
        </p:nvGrpSpPr>
        <p:grpSpPr>
          <a:xfrm>
            <a:off x="278896" y="385199"/>
            <a:ext cx="5596124" cy="1583367"/>
            <a:chOff x="794953" y="671892"/>
            <a:chExt cx="5716713" cy="1583367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8075FEA1-E7C4-4C46-9472-BDC9839BA757}"/>
                </a:ext>
              </a:extLst>
            </p:cNvPr>
            <p:cNvSpPr/>
            <p:nvPr/>
          </p:nvSpPr>
          <p:spPr>
            <a:xfrm>
              <a:off x="1582611" y="1344379"/>
              <a:ext cx="4929055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4B36F9F3-BDD3-4ED3-8A10-46D7BBD94098}"/>
                </a:ext>
              </a:extLst>
            </p:cNvPr>
            <p:cNvSpPr/>
            <p:nvPr/>
          </p:nvSpPr>
          <p:spPr>
            <a:xfrm>
              <a:off x="1553933" y="671892"/>
              <a:ext cx="348429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2E4A0887-F99A-4CD9-84A8-3CA21A1A1C4E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48033019-B8D1-4D87-A7B0-7CB1C1E20714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8" name="Imagen 17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EA1BF200-1817-4AB9-8062-AA072989F4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5" name="CuadroTexto 5">
            <a:extLst>
              <a:ext uri="{FF2B5EF4-FFF2-40B4-BE49-F238E27FC236}">
                <a16:creationId xmlns:a16="http://schemas.microsoft.com/office/drawing/2014/main" id="{940F3986-3BEE-475A-B343-204ADC841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520" y="1176882"/>
            <a:ext cx="39484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Localidad de </a:t>
            </a:r>
            <a:r>
              <a:rPr lang="es-CO" altLang="es-CO" sz="3200" b="1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Engativá</a:t>
            </a:r>
            <a:endParaRPr kumimoji="0" lang="es-CO" altLang="es-CO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8835C798-CA83-462E-A557-BD552A2AB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520" y="461714"/>
            <a:ext cx="2747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Resultados 2020</a:t>
            </a:r>
            <a:endParaRPr kumimoji="0" lang="es-CO" altLang="es-CO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300"/>
                    </a14:imgEffect>
                  </a14:imgLayer>
                </a14:imgProps>
              </a:ext>
            </a:extLst>
          </a:blip>
          <a:srcRect t="17804"/>
          <a:stretch/>
        </p:blipFill>
        <p:spPr>
          <a:xfrm>
            <a:off x="0" y="3229140"/>
            <a:ext cx="12192000" cy="362886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18000"/>
              </a:srgbClr>
            </a:outerShdw>
          </a:effectLst>
        </p:spPr>
      </p:pic>
      <p:sp>
        <p:nvSpPr>
          <p:cNvPr id="13" name="CuadroTexto 12"/>
          <p:cNvSpPr txBox="1"/>
          <p:nvPr/>
        </p:nvSpPr>
        <p:spPr>
          <a:xfrm>
            <a:off x="1491392" y="2199493"/>
            <a:ext cx="9024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rgbClr val="A9B91B"/>
                </a:solidFill>
              </a:rPr>
              <a:t>Presupuesto invertido malla vial local: </a:t>
            </a:r>
            <a:r>
              <a:rPr lang="es-CO" sz="2800" b="1" dirty="0"/>
              <a:t>$2.534 millones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56411" y="3022231"/>
            <a:ext cx="6112042" cy="659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ectángulo 11"/>
          <p:cNvSpPr/>
          <p:nvPr/>
        </p:nvSpPr>
        <p:spPr>
          <a:xfrm>
            <a:off x="610084" y="2514920"/>
            <a:ext cx="10787349" cy="1280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rgbClr val="002060"/>
                </a:solidFill>
              </a:rPr>
              <a:t>$1.858 millones </a:t>
            </a:r>
            <a:r>
              <a:rPr lang="es-CO" dirty="0">
                <a:solidFill>
                  <a:srgbClr val="002060"/>
                </a:solidFill>
              </a:rPr>
              <a:t>correspondientes al PDD Bogotá Mejor para todos y </a:t>
            </a:r>
          </a:p>
          <a:p>
            <a:pPr algn="ctr"/>
            <a:r>
              <a:rPr lang="es-CO" b="1" dirty="0">
                <a:solidFill>
                  <a:srgbClr val="002060"/>
                </a:solidFill>
              </a:rPr>
              <a:t>$676 millones </a:t>
            </a:r>
            <a:r>
              <a:rPr lang="es-CO" dirty="0">
                <a:solidFill>
                  <a:srgbClr val="002060"/>
                </a:solidFill>
              </a:rPr>
              <a:t>del PDD Un Nuevo Contrato Social y Ambiental para la Bogotá del Siglo XXI</a:t>
            </a:r>
          </a:p>
        </p:txBody>
      </p:sp>
    </p:spTree>
    <p:extLst>
      <p:ext uri="{BB962C8B-B14F-4D97-AF65-F5344CB8AC3E}">
        <p14:creationId xmlns:p14="http://schemas.microsoft.com/office/powerpoint/2010/main" val="2690975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>
            <a:extLst>
              <a:ext uri="{FF2B5EF4-FFF2-40B4-BE49-F238E27FC236}">
                <a16:creationId xmlns:a16="http://schemas.microsoft.com/office/drawing/2014/main" id="{324013A0-7BDA-43C5-8E59-EB17958CC0A3}"/>
              </a:ext>
            </a:extLst>
          </p:cNvPr>
          <p:cNvGrpSpPr/>
          <p:nvPr/>
        </p:nvGrpSpPr>
        <p:grpSpPr>
          <a:xfrm>
            <a:off x="278896" y="385199"/>
            <a:ext cx="5667310" cy="1583367"/>
            <a:chOff x="794953" y="671892"/>
            <a:chExt cx="5789433" cy="1583367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8075FEA1-E7C4-4C46-9472-BDC9839BA757}"/>
                </a:ext>
              </a:extLst>
            </p:cNvPr>
            <p:cNvSpPr/>
            <p:nvPr/>
          </p:nvSpPr>
          <p:spPr>
            <a:xfrm>
              <a:off x="1582612" y="1344379"/>
              <a:ext cx="5001774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4B36F9F3-BDD3-4ED3-8A10-46D7BBD94098}"/>
                </a:ext>
              </a:extLst>
            </p:cNvPr>
            <p:cNvSpPr/>
            <p:nvPr/>
          </p:nvSpPr>
          <p:spPr>
            <a:xfrm>
              <a:off x="1553933" y="671892"/>
              <a:ext cx="348429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2E4A0887-F99A-4CD9-84A8-3CA21A1A1C4E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48033019-B8D1-4D87-A7B0-7CB1C1E20714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8" name="Imagen 17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EA1BF200-1817-4AB9-8062-AA072989F4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5" name="CuadroTexto 5">
            <a:extLst>
              <a:ext uri="{FF2B5EF4-FFF2-40B4-BE49-F238E27FC236}">
                <a16:creationId xmlns:a16="http://schemas.microsoft.com/office/drawing/2014/main" id="{940F3986-3BEE-475A-B343-204ADC841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520" y="1176882"/>
            <a:ext cx="39344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Localidad de </a:t>
            </a:r>
            <a:r>
              <a:rPr lang="es-CO" altLang="es-CO" sz="3200" b="1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Engativá</a:t>
            </a:r>
            <a:endParaRPr kumimoji="0" lang="es-CO" altLang="es-CO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8835C798-CA83-462E-A557-BD552A2AB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520" y="461714"/>
            <a:ext cx="2747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Resultados 2020</a:t>
            </a:r>
            <a:endParaRPr kumimoji="0" lang="es-CO" altLang="es-CO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55" name="Grupo 54">
            <a:extLst>
              <a:ext uri="{FF2B5EF4-FFF2-40B4-BE49-F238E27FC236}">
                <a16:creationId xmlns:a16="http://schemas.microsoft.com/office/drawing/2014/main" id="{0313514A-A0F8-4DED-BF73-5F438FE11C86}"/>
              </a:ext>
            </a:extLst>
          </p:cNvPr>
          <p:cNvGrpSpPr/>
          <p:nvPr/>
        </p:nvGrpSpPr>
        <p:grpSpPr>
          <a:xfrm>
            <a:off x="1076456" y="2032434"/>
            <a:ext cx="5799738" cy="5179985"/>
            <a:chOff x="426607" y="2045562"/>
            <a:chExt cx="5799738" cy="5179985"/>
          </a:xfrm>
        </p:grpSpPr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15E88007-BADD-4EDC-A99C-BCA6A40E5376}"/>
                </a:ext>
              </a:extLst>
            </p:cNvPr>
            <p:cNvGrpSpPr/>
            <p:nvPr/>
          </p:nvGrpSpPr>
          <p:grpSpPr>
            <a:xfrm>
              <a:off x="1088560" y="2087762"/>
              <a:ext cx="5137785" cy="5137785"/>
              <a:chOff x="1884360" y="1815487"/>
              <a:chExt cx="5137785" cy="5137785"/>
            </a:xfrm>
          </p:grpSpPr>
          <p:pic>
            <p:nvPicPr>
              <p:cNvPr id="17" name="Marcador de contenido 14" descr="Conexiones">
                <a:extLst>
                  <a:ext uri="{FF2B5EF4-FFF2-40B4-BE49-F238E27FC236}">
                    <a16:creationId xmlns:a16="http://schemas.microsoft.com/office/drawing/2014/main" id="{CEF92922-D00D-45F5-B73B-DA9F3215DC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/>
            </p:blipFill>
            <p:spPr>
              <a:xfrm flipH="1">
                <a:off x="1884360" y="1815487"/>
                <a:ext cx="5137785" cy="5137785"/>
              </a:xfrm>
              <a:prstGeom prst="rect">
                <a:avLst/>
              </a:prstGeom>
            </p:spPr>
          </p:pic>
          <p:sp>
            <p:nvSpPr>
              <p:cNvPr id="3" name="Elipse 2">
                <a:extLst>
                  <a:ext uri="{FF2B5EF4-FFF2-40B4-BE49-F238E27FC236}">
                    <a16:creationId xmlns:a16="http://schemas.microsoft.com/office/drawing/2014/main" id="{504D11CB-EA74-4AA0-B34A-5BFE314FB4B3}"/>
                  </a:ext>
                </a:extLst>
              </p:cNvPr>
              <p:cNvSpPr/>
              <p:nvPr/>
            </p:nvSpPr>
            <p:spPr>
              <a:xfrm>
                <a:off x="5373189" y="5681117"/>
                <a:ext cx="722811" cy="710971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7" name="Elipse 6">
                <a:extLst>
                  <a:ext uri="{FF2B5EF4-FFF2-40B4-BE49-F238E27FC236}">
                    <a16:creationId xmlns:a16="http://schemas.microsoft.com/office/drawing/2014/main" id="{9D397F90-3D87-4819-80C8-48F1DCF42AFE}"/>
                  </a:ext>
                </a:extLst>
              </p:cNvPr>
              <p:cNvSpPr/>
              <p:nvPr/>
            </p:nvSpPr>
            <p:spPr>
              <a:xfrm>
                <a:off x="3631609" y="4503589"/>
                <a:ext cx="1247959" cy="1296725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8" name="Elipse 7">
                <a:extLst>
                  <a:ext uri="{FF2B5EF4-FFF2-40B4-BE49-F238E27FC236}">
                    <a16:creationId xmlns:a16="http://schemas.microsoft.com/office/drawing/2014/main" id="{BF68BB1B-3972-4F77-A14C-28C3C35BCE6E}"/>
                  </a:ext>
                </a:extLst>
              </p:cNvPr>
              <p:cNvSpPr/>
              <p:nvPr/>
            </p:nvSpPr>
            <p:spPr>
              <a:xfrm>
                <a:off x="5413950" y="3523604"/>
                <a:ext cx="1247959" cy="1169534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0" name="Elipse 9">
                <a:extLst>
                  <a:ext uri="{FF2B5EF4-FFF2-40B4-BE49-F238E27FC236}">
                    <a16:creationId xmlns:a16="http://schemas.microsoft.com/office/drawing/2014/main" id="{584D83D0-5786-4646-A0CF-48B6162AA153}"/>
                  </a:ext>
                </a:extLst>
              </p:cNvPr>
              <p:cNvSpPr/>
              <p:nvPr/>
            </p:nvSpPr>
            <p:spPr>
              <a:xfrm>
                <a:off x="4314445" y="2459236"/>
                <a:ext cx="725146" cy="715738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5" name="Elipse 14">
                <a:extLst>
                  <a:ext uri="{FF2B5EF4-FFF2-40B4-BE49-F238E27FC236}">
                    <a16:creationId xmlns:a16="http://schemas.microsoft.com/office/drawing/2014/main" id="{D350B785-BF9D-4506-9CEF-E09928B0CB8B}"/>
                  </a:ext>
                </a:extLst>
              </p:cNvPr>
              <p:cNvSpPr/>
              <p:nvPr/>
            </p:nvSpPr>
            <p:spPr>
              <a:xfrm>
                <a:off x="2578863" y="2459236"/>
                <a:ext cx="1052746" cy="1064368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9" name="Elipse 18">
                <a:extLst>
                  <a:ext uri="{FF2B5EF4-FFF2-40B4-BE49-F238E27FC236}">
                    <a16:creationId xmlns:a16="http://schemas.microsoft.com/office/drawing/2014/main" id="{1F7BCF7F-2205-4931-9FD4-E72E1CEEFBBB}"/>
                  </a:ext>
                </a:extLst>
              </p:cNvPr>
              <p:cNvSpPr/>
              <p:nvPr/>
            </p:nvSpPr>
            <p:spPr>
              <a:xfrm>
                <a:off x="2159068" y="3955907"/>
                <a:ext cx="843904" cy="737232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grpSp>
          <p:nvGrpSpPr>
            <p:cNvPr id="54" name="Grupo 53">
              <a:extLst>
                <a:ext uri="{FF2B5EF4-FFF2-40B4-BE49-F238E27FC236}">
                  <a16:creationId xmlns:a16="http://schemas.microsoft.com/office/drawing/2014/main" id="{0034FAEF-FFDA-4FCC-9B1C-48FD6831A542}"/>
                </a:ext>
              </a:extLst>
            </p:cNvPr>
            <p:cNvGrpSpPr/>
            <p:nvPr/>
          </p:nvGrpSpPr>
          <p:grpSpPr>
            <a:xfrm>
              <a:off x="426607" y="2045562"/>
              <a:ext cx="5523442" cy="4427137"/>
              <a:chOff x="426607" y="2045562"/>
              <a:chExt cx="5523442" cy="4427137"/>
            </a:xfrm>
          </p:grpSpPr>
          <p:sp>
            <p:nvSpPr>
              <p:cNvPr id="25" name="CuadroTexto 1">
                <a:extLst>
                  <a:ext uri="{FF2B5EF4-FFF2-40B4-BE49-F238E27FC236}">
                    <a16:creationId xmlns:a16="http://schemas.microsoft.com/office/drawing/2014/main" id="{77AE5794-A5D6-42B6-BBCE-49E9594325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6607" y="2269846"/>
                <a:ext cx="1661609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b="1" i="0" u="none" strike="noStrike" cap="none" normalizeH="0" baseline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Malla </a:t>
                </a:r>
                <a:r>
                  <a:rPr lang="es-CO" altLang="es-CO" b="1" dirty="0">
                    <a:solidFill>
                      <a:schemeClr val="accent6">
                        <a:lumMod val="50000"/>
                      </a:schemeClr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V</a:t>
                </a:r>
                <a:r>
                  <a:rPr kumimoji="0" lang="es-CO" altLang="es-CO" b="1" i="0" u="none" strike="noStrike" cap="none" normalizeH="0" baseline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ial Local e intermedia</a:t>
                </a:r>
                <a:endParaRPr kumimoji="0" lang="es-CO" altLang="es-CO" sz="2800" b="0" i="0" u="none" strike="noStrike" cap="none" normalizeH="0" baseline="0" dirty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9DCDEBEB-CEBE-48A1-AE79-8923BB8BE74A}"/>
                  </a:ext>
                </a:extLst>
              </p:cNvPr>
              <p:cNvSpPr txBox="1"/>
              <p:nvPr/>
            </p:nvSpPr>
            <p:spPr>
              <a:xfrm>
                <a:off x="2622462" y="5019419"/>
                <a:ext cx="176079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15,8</a:t>
                </a:r>
                <a:r>
                  <a:rPr lang="es-ES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Km-carril </a:t>
                </a:r>
              </a:p>
              <a:p>
                <a:r>
                  <a:rPr lang="es-ES" sz="2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3.444</a:t>
                </a:r>
                <a:r>
                  <a:rPr lang="es-ES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huecos</a:t>
                </a:r>
              </a:p>
            </p:txBody>
          </p:sp>
          <p:sp>
            <p:nvSpPr>
              <p:cNvPr id="35" name="CuadroTexto 1">
                <a:extLst>
                  <a:ext uri="{FF2B5EF4-FFF2-40B4-BE49-F238E27FC236}">
                    <a16:creationId xmlns:a16="http://schemas.microsoft.com/office/drawing/2014/main" id="{4BC1872A-C35E-4DE7-A6A8-09AE0CEE33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66961" y="5685287"/>
                <a:ext cx="1411146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b="1" i="0" u="none" strike="noStrike" cap="none" normalizeH="0" baseline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Malla </a:t>
                </a:r>
                <a:r>
                  <a:rPr lang="es-CO" altLang="es-CO" b="1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V</a:t>
                </a:r>
                <a:r>
                  <a:rPr kumimoji="0" lang="es-CO" altLang="es-CO" b="1" i="0" u="none" strike="noStrike" cap="none" normalizeH="0" baseline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ial Arterial</a:t>
                </a:r>
                <a:endParaRPr kumimoji="0" lang="es-CO" altLang="es-CO" sz="28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" name="CuadroTexto 36">
                <a:extLst>
                  <a:ext uri="{FF2B5EF4-FFF2-40B4-BE49-F238E27FC236}">
                    <a16:creationId xmlns:a16="http://schemas.microsoft.com/office/drawing/2014/main" id="{59620B2E-F8C1-4127-8341-3F23642F3EC1}"/>
                  </a:ext>
                </a:extLst>
              </p:cNvPr>
              <p:cNvSpPr txBox="1"/>
              <p:nvPr/>
            </p:nvSpPr>
            <p:spPr>
              <a:xfrm>
                <a:off x="1655352" y="2972998"/>
                <a:ext cx="155750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600" b="1" dirty="0">
                    <a:solidFill>
                      <a:srgbClr val="43602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33,11</a:t>
                </a:r>
                <a:r>
                  <a:rPr lang="es-ES" sz="1200" b="1" dirty="0">
                    <a:solidFill>
                      <a:srgbClr val="43602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Km-carril </a:t>
                </a:r>
                <a:r>
                  <a:rPr lang="es-ES" sz="1600" b="1" dirty="0">
                    <a:solidFill>
                      <a:srgbClr val="43602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19.725</a:t>
                </a:r>
                <a:r>
                  <a:rPr lang="es-ES" sz="1200" b="1" dirty="0">
                    <a:solidFill>
                      <a:srgbClr val="43602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huecos</a:t>
                </a:r>
              </a:p>
              <a:p>
                <a:endParaRPr lang="es-ES" sz="1200" b="1" dirty="0">
                  <a:solidFill>
                    <a:srgbClr val="43602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3" name="CuadroTexto 42">
                <a:extLst>
                  <a:ext uri="{FF2B5EF4-FFF2-40B4-BE49-F238E27FC236}">
                    <a16:creationId xmlns:a16="http://schemas.microsoft.com/office/drawing/2014/main" id="{DB3BFEE4-761C-44C2-B1ED-256724EE0263}"/>
                  </a:ext>
                </a:extLst>
              </p:cNvPr>
              <p:cNvSpPr txBox="1"/>
              <p:nvPr/>
            </p:nvSpPr>
            <p:spPr>
              <a:xfrm>
                <a:off x="3577331" y="2889325"/>
                <a:ext cx="70793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288</a:t>
                </a:r>
              </a:p>
            </p:txBody>
          </p:sp>
          <p:sp>
            <p:nvSpPr>
              <p:cNvPr id="45" name="CuadroTexto 1">
                <a:extLst>
                  <a:ext uri="{FF2B5EF4-FFF2-40B4-BE49-F238E27FC236}">
                    <a16:creationId xmlns:a16="http://schemas.microsoft.com/office/drawing/2014/main" id="{B2432968-C911-4012-92E8-02FF76AF2F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00060" y="2045562"/>
                <a:ext cx="2069473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1600" b="1" i="0" u="none" strike="noStrike" cap="none" normalizeH="0" baseline="0">
                    <a:ln>
                      <a:noFill/>
                    </a:ln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Segmentos Intervenidos</a:t>
                </a:r>
                <a:endParaRPr kumimoji="0" lang="es-CO" altLang="es-CO" sz="24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" name="CuadroTexto 1">
                <a:extLst>
                  <a:ext uri="{FF2B5EF4-FFF2-40B4-BE49-F238E27FC236}">
                    <a16:creationId xmlns:a16="http://schemas.microsoft.com/office/drawing/2014/main" id="{8A2C9A6E-80C3-4368-8F89-C7B5D34CCB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7209" y="3866847"/>
                <a:ext cx="93383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1600" b="1" i="0" u="none" strike="noStrike" cap="none" normalizeH="0" baseline="0">
                    <a:ln>
                      <a:noFill/>
                    </a:ln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Barrios</a:t>
                </a:r>
                <a:endParaRPr kumimoji="0" lang="es-CO" altLang="es-CO" sz="24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9" name="CuadroTexto 48">
                <a:extLst>
                  <a:ext uri="{FF2B5EF4-FFF2-40B4-BE49-F238E27FC236}">
                    <a16:creationId xmlns:a16="http://schemas.microsoft.com/office/drawing/2014/main" id="{5E4F07A2-1124-4811-A3DF-3EE9A5CB33CC}"/>
                  </a:ext>
                </a:extLst>
              </p:cNvPr>
              <p:cNvSpPr txBox="1"/>
              <p:nvPr/>
            </p:nvSpPr>
            <p:spPr>
              <a:xfrm>
                <a:off x="1539979" y="4396743"/>
                <a:ext cx="4490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58</a:t>
                </a:r>
              </a:p>
            </p:txBody>
          </p:sp>
          <p:sp>
            <p:nvSpPr>
              <p:cNvPr id="51" name="CuadroTexto 50">
                <a:extLst>
                  <a:ext uri="{FF2B5EF4-FFF2-40B4-BE49-F238E27FC236}">
                    <a16:creationId xmlns:a16="http://schemas.microsoft.com/office/drawing/2014/main" id="{89A8B1FD-DDF1-4F42-A6C8-617958CE4591}"/>
                  </a:ext>
                </a:extLst>
              </p:cNvPr>
              <p:cNvSpPr txBox="1"/>
              <p:nvPr/>
            </p:nvSpPr>
            <p:spPr>
              <a:xfrm>
                <a:off x="4825356" y="6072589"/>
                <a:ext cx="4775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9</a:t>
                </a:r>
              </a:p>
            </p:txBody>
          </p:sp>
          <p:sp>
            <p:nvSpPr>
              <p:cNvPr id="53" name="CuadroTexto 1">
                <a:extLst>
                  <a:ext uri="{FF2B5EF4-FFF2-40B4-BE49-F238E27FC236}">
                    <a16:creationId xmlns:a16="http://schemas.microsoft.com/office/drawing/2014/main" id="{33F04456-21E3-452A-8EB3-859BCCFCF5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96356" y="5712115"/>
                <a:ext cx="65369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s-ES" altLang="es-CO" sz="1600" b="1">
                    <a:latin typeface="Calibri" panose="020F0502020204030204" pitchFamily="34" charset="0"/>
                    <a:cs typeface="Calibri" panose="020F0502020204030204" pitchFamily="34" charset="0"/>
                  </a:rPr>
                  <a:t>U</a:t>
                </a:r>
                <a:r>
                  <a:rPr lang="es-CO" altLang="es-CO" sz="1600" b="1">
                    <a:latin typeface="Calibri" panose="020F0502020204030204" pitchFamily="34" charset="0"/>
                    <a:cs typeface="Calibri" panose="020F0502020204030204" pitchFamily="34" charset="0"/>
                  </a:rPr>
                  <a:t>PZ</a:t>
                </a:r>
                <a:endParaRPr kumimoji="0" lang="es-CO" altLang="es-CO" sz="24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39" name="CuadroTexto 1">
            <a:extLst>
              <a:ext uri="{FF2B5EF4-FFF2-40B4-BE49-F238E27FC236}">
                <a16:creationId xmlns:a16="http://schemas.microsoft.com/office/drawing/2014/main" id="{B2432968-C911-4012-92E8-02FF76AF2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1695" y="5668823"/>
            <a:ext cx="35152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6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Av. Boyacá con Calle 72 –</a:t>
            </a:r>
            <a:r>
              <a:rPr kumimoji="0" lang="es-CO" altLang="es-CO" sz="1600" b="1" i="0" u="none" strike="noStrike" cap="none" normalizeH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Boyacá Real</a:t>
            </a:r>
            <a:endParaRPr kumimoji="0" lang="es-CO" altLang="es-CO" sz="2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32" b="89933" l="7176" r="8981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97355" y="3138860"/>
            <a:ext cx="897700" cy="619247"/>
          </a:xfrm>
          <a:prstGeom prst="rect">
            <a:avLst/>
          </a:prstGeom>
        </p:spPr>
      </p:pic>
      <p:sp>
        <p:nvSpPr>
          <p:cNvPr id="34" name="Rectángulo 33"/>
          <p:cNvSpPr/>
          <p:nvPr/>
        </p:nvSpPr>
        <p:spPr>
          <a:xfrm>
            <a:off x="5414169" y="4075130"/>
            <a:ext cx="10771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Km de </a:t>
            </a:r>
          </a:p>
          <a:p>
            <a:r>
              <a:rPr lang="es-E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ciclorrutas</a:t>
            </a:r>
            <a:endParaRPr lang="es-ES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2" descr="https://eastus1-mediap.svc.ms/transform/thumbnail?provider=spo&amp;inputFormat=jpg&amp;cs=fFNQTw&amp;docid=https%3A%2F%2Fuaermv-my.sharepoint.com%3A443%2F_api%2Fv2.0%2Fdrives%2Fb!nB7PuiBK1kaFjZap_obJxn94XR0Z1tJOrnIg97l8otLdSwl6b6MsQqrYYNTn4mB7%2Fitems%2F01YIYQAIRF3YUKW7FHUZFLEGZQRXCCRYAS%3Fversion%3DPublished&amp;access_token=eyJ0eXAiOiJKV1QiLCJhbGciOiJub25lIn0.eyJhdWQiOiIwMDAwMDAwMy0wMDAwLTBmZjEtY2UwMC0wMDAwMDAwMDAwMDAvdWFlcm12LW15LnNoYXJlcG9pbnQuY29tQDBlZDk0N2EyLTA5ZGEtNGNhYy05MmM5LTJhMDdmN2UzMGJkMCIsImlzcyI6IjAwMDAwMDAzLTAwMDAtMGZmMS1jZTAwLTAwMDAwMDAwMDAwMCIsIm5iZiI6IjE2MjI3NTM5OTkiLCJleHAiOiIxNjIyNzc1NTk5IiwiZW5kcG9pbnR1cmwiOiJTdzdCQWFDWTBYdVVMZ0JkTXU3Y3VybWoyUUtQT3pjNVM3MkRCQjVyWE0wPSIsImVuZHBvaW50dXJsTGVuZ3RoIjoiMTE2IiwiaXNsb29wYmFjayI6IlRydWUiLCJ2ZXIiOiJoYXNoZWRwcm9vZnRva2VuIiwic2l0ZWlkIjoiWW1GalpqRmxPV010TkdFeU1DMDBObVEyTFRnMU9HUXRPVFpoT1dabE9EWmpPV00yIiwic2lnbmluX3N0YXRlIjoiW1wia21zaVwiXSIsIm5hbWVpZCI6IjAjLmZ8bWVtYmVyc2hpcHxjaHJpc3RpYW4ubWVkaW5hQHVtdi5nb3YuY28iLCJuaWkiOiJtaWNyb3NvZnQuc2hhcmVwb2ludCIsImlzdXNlciI6InRydWUiLCJjYWNoZWtleSI6IjBoLmZ8bWVtYmVyc2hpcHwxMDAzN2ZmZWFjZGM2MDFjQGxpdmUuY29tIiwidHQiOiIwIiwidXNlUGVyc2lzdGVudENvb2tpZSI6IjMifQ.R1ZDanljZ2lvMjdZMHpBWVlDd0xFb3ArZU43dkwwMHJNVlZkWm5iQ0FmMD0&amp;encodeFailures=1&amp;width=841&amp;height=561&amp;srcWidth=1575&amp;srcHeight=105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151" y="2032434"/>
            <a:ext cx="5258594" cy="350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663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:a16="http://schemas.microsoft.com/office/drawing/2014/main" id="{E099063F-D968-4DDA-A764-B6DC2AE42AB6}"/>
              </a:ext>
            </a:extLst>
          </p:cNvPr>
          <p:cNvGrpSpPr/>
          <p:nvPr/>
        </p:nvGrpSpPr>
        <p:grpSpPr>
          <a:xfrm>
            <a:off x="268385" y="248565"/>
            <a:ext cx="5675215" cy="1583367"/>
            <a:chOff x="794953" y="671892"/>
            <a:chExt cx="5797508" cy="1583367"/>
          </a:xfrm>
        </p:grpSpPr>
        <p:sp>
          <p:nvSpPr>
            <p:cNvPr id="21" name="Rectángulo: esquinas redondeadas 20">
              <a:extLst>
                <a:ext uri="{FF2B5EF4-FFF2-40B4-BE49-F238E27FC236}">
                  <a16:creationId xmlns:a16="http://schemas.microsoft.com/office/drawing/2014/main" id="{78BDB5BC-6C29-4C0F-A2A2-7CB4130EB405}"/>
                </a:ext>
              </a:extLst>
            </p:cNvPr>
            <p:cNvSpPr/>
            <p:nvPr/>
          </p:nvSpPr>
          <p:spPr>
            <a:xfrm>
              <a:off x="1582611" y="1344379"/>
              <a:ext cx="5009850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2" name="Rectángulo: esquinas redondeadas 21">
              <a:extLst>
                <a:ext uri="{FF2B5EF4-FFF2-40B4-BE49-F238E27FC236}">
                  <a16:creationId xmlns:a16="http://schemas.microsoft.com/office/drawing/2014/main" id="{4251707E-E95A-432C-8DEB-F5A7F25175F2}"/>
                </a:ext>
              </a:extLst>
            </p:cNvPr>
            <p:cNvSpPr/>
            <p:nvPr/>
          </p:nvSpPr>
          <p:spPr>
            <a:xfrm>
              <a:off x="1553933" y="671892"/>
              <a:ext cx="4633750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1181B565-649A-4372-BC60-7E6F104551C0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EADCA2AB-8A1B-4CB8-8C1E-68EBCFB9C86C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25" name="Imagen 24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F3CDC1F1-DD5F-4471-9DBA-253217FED8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26" name="CuadroTexto 5">
            <a:extLst>
              <a:ext uri="{FF2B5EF4-FFF2-40B4-BE49-F238E27FC236}">
                <a16:creationId xmlns:a16="http://schemas.microsoft.com/office/drawing/2014/main" id="{01122215-05F2-4717-BC38-98250B344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009" y="1040248"/>
            <a:ext cx="58797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Localidad de </a:t>
            </a:r>
            <a:r>
              <a:rPr lang="es-CO" altLang="es-CO" sz="3200" b="1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Engativá</a:t>
            </a:r>
            <a:endParaRPr kumimoji="0" lang="es-CO" altLang="es-CO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CuadroTexto 1">
            <a:extLst>
              <a:ext uri="{FF2B5EF4-FFF2-40B4-BE49-F238E27FC236}">
                <a16:creationId xmlns:a16="http://schemas.microsoft.com/office/drawing/2014/main" id="{AFCF9639-B0DF-41F7-81B9-A2F8078DF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008" y="325080"/>
            <a:ext cx="54967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CO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Intervenciones</a:t>
            </a:r>
            <a:endParaRPr kumimoji="0" lang="es-CO" altLang="es-CO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9"/>
            <a:ext cx="12192000" cy="685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162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046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21535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F0CCD84194CB24D8526459418388F85" ma:contentTypeVersion="15" ma:contentTypeDescription="Crear nuevo documento." ma:contentTypeScope="" ma:versionID="abfb7f4f6d6478737e93fceff54815ed">
  <xsd:schema xmlns:xsd="http://www.w3.org/2001/XMLSchema" xmlns:xs="http://www.w3.org/2001/XMLSchema" xmlns:p="http://schemas.microsoft.com/office/2006/metadata/properties" xmlns:ns1="http://schemas.microsoft.com/sharepoint/v3" xmlns:ns2="64d77176-54eb-4753-be67-9b2e2fa23e0f" xmlns:ns3="70eaac67-e064-433b-ba54-6f78c0f1ecb1" targetNamespace="http://schemas.microsoft.com/office/2006/metadata/properties" ma:root="true" ma:fieldsID="ff47aad7b16f88a2d0e29f209740aa2e" ns1:_="" ns2:_="" ns3:_="">
    <xsd:import namespace="http://schemas.microsoft.com/sharepoint/v3"/>
    <xsd:import namespace="64d77176-54eb-4753-be67-9b2e2fa23e0f"/>
    <xsd:import namespace="70eaac67-e064-433b-ba54-6f78c0f1ec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Propiedades de la Directiva de cumplimiento unificado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Acción de IU de la Directiva de cumplimiento unificad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d77176-54eb-4753-be67-9b2e2fa23e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eaac67-e064-433b-ba54-6f78c0f1ecb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D014726-4F5E-4C9A-90DD-2BF126A396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4d77176-54eb-4753-be67-9b2e2fa23e0f"/>
    <ds:schemaRef ds:uri="70eaac67-e064-433b-ba54-6f78c0f1ec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1656904-DBEA-4659-89A6-2893B6B5FF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EF0E2D-719B-4F5D-A849-4664E1F284BF}">
  <ds:schemaRefs>
    <ds:schemaRef ds:uri="http://purl.org/dc/dcmitype/"/>
    <ds:schemaRef ds:uri="http://purl.org/dc/elements/1.1/"/>
    <ds:schemaRef ds:uri="http://schemas.microsoft.com/office/infopath/2007/PartnerControls"/>
    <ds:schemaRef ds:uri="64d77176-54eb-4753-be67-9b2e2fa23e0f"/>
    <ds:schemaRef ds:uri="http://schemas.openxmlformats.org/package/2006/metadata/core-properties"/>
    <ds:schemaRef ds:uri="http://purl.org/dc/terms/"/>
    <ds:schemaRef ds:uri="70eaac67-e064-433b-ba54-6f78c0f1ecb1"/>
    <ds:schemaRef ds:uri="http://schemas.microsoft.com/office/2006/documentManagement/types"/>
    <ds:schemaRef ds:uri="http://schemas.microsoft.com/sharepoint/v3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2950</TotalTime>
  <Words>506</Words>
  <Application>Microsoft Office PowerPoint</Application>
  <PresentationFormat>Panorámica</PresentationFormat>
  <Paragraphs>133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Abadi</vt:lpstr>
      <vt:lpstr>Arial</vt:lpstr>
      <vt:lpstr>Calibri</vt:lpstr>
      <vt:lpstr>Calibri Light</vt:lpstr>
      <vt:lpstr>Franklin Gothic Book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Julio Cesar Guevara Rodriguez</dc:creator>
  <cp:lastModifiedBy>Carolina Vargas</cp:lastModifiedBy>
  <cp:revision>21</cp:revision>
  <cp:lastPrinted>2021-06-02T19:52:27Z</cp:lastPrinted>
  <dcterms:created xsi:type="dcterms:W3CDTF">2020-02-10T17:18:15Z</dcterms:created>
  <dcterms:modified xsi:type="dcterms:W3CDTF">2021-10-13T16:57:16Z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0x0101005F0CCD84194CB24D8526459418388F85</vt:lpwstr>
  </property>
</Properties>
</file>