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2" r:id="rId3"/>
  </p:sldMasterIdLst>
  <p:notesMasterIdLst>
    <p:notesMasterId r:id="rId23"/>
  </p:notesMasterIdLst>
  <p:handoutMasterIdLst>
    <p:handoutMasterId r:id="rId24"/>
  </p:handoutMasterIdLst>
  <p:sldIdLst>
    <p:sldId id="293" r:id="rId4"/>
    <p:sldId id="298" r:id="rId5"/>
    <p:sldId id="312" r:id="rId6"/>
    <p:sldId id="311" r:id="rId7"/>
    <p:sldId id="314" r:id="rId8"/>
    <p:sldId id="315" r:id="rId9"/>
    <p:sldId id="316" r:id="rId10"/>
    <p:sldId id="317" r:id="rId11"/>
    <p:sldId id="310" r:id="rId12"/>
    <p:sldId id="306" r:id="rId13"/>
    <p:sldId id="307" r:id="rId14"/>
    <p:sldId id="308" r:id="rId15"/>
    <p:sldId id="320" r:id="rId16"/>
    <p:sldId id="309" r:id="rId17"/>
    <p:sldId id="319" r:id="rId18"/>
    <p:sldId id="292" r:id="rId19"/>
    <p:sldId id="321" r:id="rId20"/>
    <p:sldId id="290" r:id="rId21"/>
    <p:sldId id="303" r:id="rId2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6F7D9-1930-472A-B580-6937201B5055}" v="1" dt="2021-10-06T02:31:14.23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1909" autoAdjust="0"/>
  </p:normalViewPr>
  <p:slideViewPr>
    <p:cSldViewPr>
      <p:cViewPr varScale="1">
        <p:scale>
          <a:sx n="72" d="100"/>
          <a:sy n="72" d="100"/>
        </p:scale>
        <p:origin x="1002" y="54"/>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7314"/>
    </p:cViewPr>
  </p:sorterViewPr>
  <p:notesViewPr>
    <p:cSldViewPr>
      <p:cViewPr varScale="1">
        <p:scale>
          <a:sx n="86" d="100"/>
          <a:sy n="86" d="100"/>
        </p:scale>
        <p:origin x="1262"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D47D68E0-6784-43D6-8732-590E6650E535}"/>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B7EA2803-3076-4117-9AC3-8870A23DABC4}"/>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3179B72E-9197-4E1D-BDB9-CDFC07D16981}" type="datetimeFigureOut">
              <a:rPr lang="es-CO" smtClean="0"/>
              <a:t>6/10/2021</a:t>
            </a:fld>
            <a:endParaRPr lang="es-CO"/>
          </a:p>
        </p:txBody>
      </p:sp>
      <p:sp>
        <p:nvSpPr>
          <p:cNvPr id="4" name="Marcador de pie de página 3">
            <a:extLst>
              <a:ext uri="{FF2B5EF4-FFF2-40B4-BE49-F238E27FC236}">
                <a16:creationId xmlns:a16="http://schemas.microsoft.com/office/drawing/2014/main" id="{D9E4D23B-ED20-4F70-AEE5-BDDC62A0DA12}"/>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5ACD91B2-74FE-4ACD-A58E-2BD723BB3E74}"/>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FFD3D302-612C-4266-A5BB-A37D0AB92CB9}" type="slidenum">
              <a:rPr lang="es-CO" smtClean="0"/>
              <a:t>‹Nº›</a:t>
            </a:fld>
            <a:endParaRPr lang="es-CO"/>
          </a:p>
        </p:txBody>
      </p:sp>
    </p:spTree>
    <p:extLst>
      <p:ext uri="{BB962C8B-B14F-4D97-AF65-F5344CB8AC3E}">
        <p14:creationId xmlns:p14="http://schemas.microsoft.com/office/powerpoint/2010/main" val="177523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5982080-B6FA-4860-9E43-03FDEE791ADF}" type="datetimeFigureOut">
              <a:rPr lang="es-CO" smtClean="0"/>
              <a:t>6/10/2021</a:t>
            </a:fld>
            <a:endParaRPr lang="es-CO"/>
          </a:p>
        </p:txBody>
      </p:sp>
      <p:sp>
        <p:nvSpPr>
          <p:cNvPr id="4" name="Marcador de imagen d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AA979C1-788F-45AD-AF68-C17A86548E79}" type="slidenum">
              <a:rPr lang="es-CO" smtClean="0"/>
              <a:t>‹Nº›</a:t>
            </a:fld>
            <a:endParaRPr lang="es-CO"/>
          </a:p>
        </p:txBody>
      </p:sp>
    </p:spTree>
    <p:extLst>
      <p:ext uri="{BB962C8B-B14F-4D97-AF65-F5344CB8AC3E}">
        <p14:creationId xmlns:p14="http://schemas.microsoft.com/office/powerpoint/2010/main" val="3875095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AA979C1-788F-45AD-AF68-C17A86548E79}" type="slidenum">
              <a:rPr lang="es-CO" smtClean="0"/>
              <a:t>13</a:t>
            </a:fld>
            <a:endParaRPr lang="es-CO"/>
          </a:p>
        </p:txBody>
      </p:sp>
    </p:spTree>
    <p:extLst>
      <p:ext uri="{BB962C8B-B14F-4D97-AF65-F5344CB8AC3E}">
        <p14:creationId xmlns:p14="http://schemas.microsoft.com/office/powerpoint/2010/main" val="288954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AA979C1-788F-45AD-AF68-C17A86548E79}" type="slidenum">
              <a:rPr lang="es-CO" smtClean="0"/>
              <a:t>19</a:t>
            </a:fld>
            <a:endParaRPr lang="es-CO"/>
          </a:p>
        </p:txBody>
      </p:sp>
    </p:spTree>
    <p:extLst>
      <p:ext uri="{BB962C8B-B14F-4D97-AF65-F5344CB8AC3E}">
        <p14:creationId xmlns:p14="http://schemas.microsoft.com/office/powerpoint/2010/main" val="2248976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solidFill>
                  <a:srgbClr val="A9B918"/>
                </a:solidFill>
                <a:latin typeface="+mn-lt"/>
              </a:defRPr>
            </a:lvl1pPr>
          </a:lstStyle>
          <a:p>
            <a:r>
              <a:rPr lang="es-ES" dirty="0"/>
              <a:t>Haga clic para modificar el estilo de título del patrón</a:t>
            </a:r>
            <a:endParaRPr lang="es-CO" dirty="0"/>
          </a:p>
        </p:txBody>
      </p:sp>
      <p:sp>
        <p:nvSpPr>
          <p:cNvPr id="3" name="Marcador de contenido 2"/>
          <p:cNvSpPr>
            <a:spLocks noGrp="1"/>
          </p:cNvSpPr>
          <p:nvPr>
            <p:ph sz="half" idx="1"/>
          </p:nvPr>
        </p:nvSpPr>
        <p:spPr>
          <a:xfrm>
            <a:off x="838200" y="1825625"/>
            <a:ext cx="5181600" cy="4117975"/>
          </a:xfrm>
        </p:spPr>
        <p:txBody>
          <a:bodyPr/>
          <a:lstStyle>
            <a:lvl1pPr>
              <a:defRPr>
                <a:solidFill>
                  <a:srgbClr val="4C531E"/>
                </a:solidFill>
                <a:latin typeface="+mj-lt"/>
              </a:defRPr>
            </a:lvl1pPr>
            <a:lvl2pPr>
              <a:defRPr>
                <a:solidFill>
                  <a:srgbClr val="4C531E"/>
                </a:solidFill>
                <a:latin typeface="+mj-lt"/>
              </a:defRPr>
            </a:lvl2pPr>
            <a:lvl3pPr>
              <a:defRPr>
                <a:solidFill>
                  <a:srgbClr val="4C531E"/>
                </a:solidFill>
                <a:latin typeface="+mj-lt"/>
              </a:defRPr>
            </a:lvl3pPr>
            <a:lvl4pPr>
              <a:defRPr>
                <a:solidFill>
                  <a:srgbClr val="4C531E"/>
                </a:solidFill>
                <a:latin typeface="+mj-lt"/>
              </a:defRPr>
            </a:lvl4pPr>
            <a:lvl5pPr>
              <a:defRPr>
                <a:solidFill>
                  <a:srgbClr val="4C531E"/>
                </a:solidFill>
                <a:latin typeface="+mj-lt"/>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4868333" cy="4117975"/>
          </a:xfrm>
        </p:spPr>
        <p:txBody>
          <a:bodyPr/>
          <a:lstStyle>
            <a:lvl1pPr>
              <a:defRPr>
                <a:solidFill>
                  <a:srgbClr val="4C531E"/>
                </a:solidFill>
                <a:latin typeface="+mj-lt"/>
              </a:defRPr>
            </a:lvl1pPr>
            <a:lvl2pPr>
              <a:defRPr>
                <a:solidFill>
                  <a:srgbClr val="4C531E"/>
                </a:solidFill>
                <a:latin typeface="+mj-lt"/>
              </a:defRPr>
            </a:lvl2pPr>
            <a:lvl3pPr>
              <a:defRPr>
                <a:solidFill>
                  <a:srgbClr val="4C531E"/>
                </a:solidFill>
                <a:latin typeface="+mj-lt"/>
              </a:defRPr>
            </a:lvl3pPr>
            <a:lvl4pPr>
              <a:defRPr>
                <a:solidFill>
                  <a:srgbClr val="4C531E"/>
                </a:solidFill>
                <a:latin typeface="+mj-lt"/>
              </a:defRPr>
            </a:lvl4pPr>
            <a:lvl5pPr>
              <a:defRPr>
                <a:solidFill>
                  <a:srgbClr val="4C531E"/>
                </a:solidFill>
                <a:latin typeface="+mj-lt"/>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pic>
        <p:nvPicPr>
          <p:cNvPr id="8" name="Imagen 7"/>
          <p:cNvPicPr>
            <a:picLocks noChangeAspect="1"/>
          </p:cNvPicPr>
          <p:nvPr userDrawn="1"/>
        </p:nvPicPr>
        <p:blipFill rotWithShape="1">
          <a:blip r:embed="rId2">
            <a:extLst>
              <a:ext uri="{28A0092B-C50C-407E-A947-70E740481C1C}">
                <a14:useLocalDpi xmlns:a14="http://schemas.microsoft.com/office/drawing/2010/main" val="0"/>
              </a:ext>
            </a:extLst>
          </a:blip>
          <a:srcRect t="72913" r="92973"/>
          <a:stretch/>
        </p:blipFill>
        <p:spPr>
          <a:xfrm>
            <a:off x="0" y="5000368"/>
            <a:ext cx="856735" cy="1857632"/>
          </a:xfrm>
          <a:prstGeom prst="rect">
            <a:avLst/>
          </a:prstGeom>
        </p:spPr>
      </p:pic>
      <p:pic>
        <p:nvPicPr>
          <p:cNvPr id="9" name="Imagen 8"/>
          <p:cNvPicPr>
            <a:picLocks noChangeAspect="1"/>
          </p:cNvPicPr>
          <p:nvPr userDrawn="1"/>
        </p:nvPicPr>
        <p:blipFill>
          <a:blip r:embed="rId3"/>
          <a:stretch>
            <a:fillRect/>
          </a:stretch>
        </p:blipFill>
        <p:spPr>
          <a:xfrm>
            <a:off x="10429103" y="5617206"/>
            <a:ext cx="1447184" cy="910020"/>
          </a:xfrm>
          <a:prstGeom prst="rect">
            <a:avLst/>
          </a:prstGeom>
        </p:spPr>
      </p:pic>
    </p:spTree>
    <p:extLst>
      <p:ext uri="{BB962C8B-B14F-4D97-AF65-F5344CB8AC3E}">
        <p14:creationId xmlns:p14="http://schemas.microsoft.com/office/powerpoint/2010/main" val="1304955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ítulo 1"/>
          <p:cNvSpPr>
            <a:spLocks noGrp="1"/>
          </p:cNvSpPr>
          <p:nvPr>
            <p:ph type="ctrTitle"/>
          </p:nvPr>
        </p:nvSpPr>
        <p:spPr>
          <a:xfrm>
            <a:off x="1482811" y="1501303"/>
            <a:ext cx="9144000" cy="2387600"/>
          </a:xfrm>
          <a:effectLst>
            <a:glow rad="63500">
              <a:schemeClr val="accent3">
                <a:satMod val="175000"/>
                <a:alpha val="40000"/>
              </a:schemeClr>
            </a:glow>
          </a:effectLst>
        </p:spPr>
        <p:txBody>
          <a:bodyPr anchor="b"/>
          <a:lstStyle>
            <a:lvl1pPr algn="ctr">
              <a:defRPr sz="6000" b="1">
                <a:ln>
                  <a:solidFill>
                    <a:schemeClr val="bg1"/>
                  </a:solidFill>
                </a:ln>
                <a:solidFill>
                  <a:srgbClr val="4C531E"/>
                </a:solidFill>
                <a:effectLst>
                  <a:glow rad="101600">
                    <a:schemeClr val="bg1">
                      <a:alpha val="60000"/>
                    </a:schemeClr>
                  </a:glow>
                  <a:outerShdw blurRad="38100" dist="38100" dir="2700000" algn="tl">
                    <a:srgbClr val="000000">
                      <a:alpha val="43137"/>
                    </a:srgbClr>
                  </a:outerShdw>
                </a:effectLst>
                <a:latin typeface="+mn-lt"/>
              </a:defRPr>
            </a:lvl1pPr>
          </a:lstStyle>
          <a:p>
            <a:r>
              <a:rPr lang="es-ES" dirty="0"/>
              <a:t>Haga clic para modificar el estilo de título del patrón</a:t>
            </a:r>
            <a:endParaRPr lang="es-CO" dirty="0"/>
          </a:p>
        </p:txBody>
      </p:sp>
      <p:sp>
        <p:nvSpPr>
          <p:cNvPr id="9" name="Subtítulo 2"/>
          <p:cNvSpPr>
            <a:spLocks noGrp="1"/>
          </p:cNvSpPr>
          <p:nvPr>
            <p:ph type="subTitle" idx="1"/>
          </p:nvPr>
        </p:nvSpPr>
        <p:spPr>
          <a:xfrm>
            <a:off x="1482811" y="4046881"/>
            <a:ext cx="9144000" cy="1655762"/>
          </a:xfrm>
          <a:effectLst>
            <a:glow rad="228600">
              <a:schemeClr val="accent5">
                <a:satMod val="175000"/>
                <a:alpha val="40000"/>
              </a:schemeClr>
            </a:glow>
          </a:effectLst>
        </p:spPr>
        <p:txBody>
          <a:bodyPr/>
          <a:lstStyle>
            <a:lvl1pPr marL="0" indent="0" algn="ctr">
              <a:buNone/>
              <a:defRPr sz="2400" b="1">
                <a:solidFill>
                  <a:schemeClr val="bg1"/>
                </a:solidFill>
                <a:effectLst>
                  <a:outerShdw blurRad="38100" dist="38100" dir="2700000" algn="tl">
                    <a:srgbClr val="000000">
                      <a:alpha val="43137"/>
                    </a:srgbClr>
                  </a:outerShd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editar el estilo de subtítulo del patrón</a:t>
            </a:r>
            <a:endParaRPr lang="es-CO" dirty="0"/>
          </a:p>
        </p:txBody>
      </p:sp>
      <p:sp>
        <p:nvSpPr>
          <p:cNvPr id="5" name="CuadroTexto 4"/>
          <p:cNvSpPr txBox="1"/>
          <p:nvPr userDrawn="1"/>
        </p:nvSpPr>
        <p:spPr>
          <a:xfrm>
            <a:off x="9353550" y="6682016"/>
            <a:ext cx="108585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FO-CO-03 V4</a:t>
            </a:r>
          </a:p>
        </p:txBody>
      </p:sp>
    </p:spTree>
    <p:extLst>
      <p:ext uri="{BB962C8B-B14F-4D97-AF65-F5344CB8AC3E}">
        <p14:creationId xmlns:p14="http://schemas.microsoft.com/office/powerpoint/2010/main" val="1393491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Portada">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ctrTitle"/>
          </p:nvPr>
        </p:nvSpPr>
        <p:spPr>
          <a:xfrm>
            <a:off x="420130" y="1311833"/>
            <a:ext cx="9144000" cy="2387600"/>
          </a:xfrm>
          <a:ln>
            <a:noFill/>
          </a:ln>
        </p:spPr>
        <p:txBody>
          <a:bodyPr anchor="b"/>
          <a:lstStyle>
            <a:lvl1pPr algn="ctr">
              <a:defRPr sz="6000" b="1">
                <a:ln>
                  <a:solidFill>
                    <a:schemeClr val="tx1"/>
                  </a:solidFill>
                </a:ln>
                <a:solidFill>
                  <a:srgbClr val="C9D41E"/>
                </a:solidFill>
                <a:effectLst>
                  <a:glow rad="101600">
                    <a:schemeClr val="bg1">
                      <a:alpha val="60000"/>
                    </a:schemeClr>
                  </a:glow>
                  <a:outerShdw blurRad="38100" dist="38100" dir="2700000" algn="tl">
                    <a:srgbClr val="000000">
                      <a:alpha val="43137"/>
                    </a:srgbClr>
                  </a:outerShdw>
                </a:effectLst>
                <a:latin typeface="+mn-lt"/>
              </a:defRPr>
            </a:lvl1pPr>
          </a:lstStyle>
          <a:p>
            <a:r>
              <a:rPr lang="es-ES" dirty="0"/>
              <a:t>Haga clic para modificar el estilo de título del patrón</a:t>
            </a:r>
            <a:endParaRPr lang="es-CO" dirty="0"/>
          </a:p>
        </p:txBody>
      </p:sp>
      <p:sp>
        <p:nvSpPr>
          <p:cNvPr id="3" name="Subtítulo 2"/>
          <p:cNvSpPr>
            <a:spLocks noGrp="1"/>
          </p:cNvSpPr>
          <p:nvPr>
            <p:ph type="subTitle" idx="1"/>
          </p:nvPr>
        </p:nvSpPr>
        <p:spPr>
          <a:xfrm>
            <a:off x="420130" y="3791508"/>
            <a:ext cx="9144000" cy="1655762"/>
          </a:xfrm>
          <a:ln>
            <a:noFill/>
          </a:ln>
        </p:spPr>
        <p:txBody>
          <a:bodyPr/>
          <a:lstStyle>
            <a:lvl1pPr marL="0" indent="0" algn="ctr">
              <a:buNone/>
              <a:defRPr sz="2400" b="1">
                <a:solidFill>
                  <a:schemeClr val="bg1"/>
                </a:solidFill>
                <a:effectLst>
                  <a:glow rad="101600">
                    <a:srgbClr val="A9B918">
                      <a:alpha val="60000"/>
                    </a:srgbClr>
                  </a:glow>
                  <a:outerShdw blurRad="38100" dist="38100" dir="2700000" algn="tl">
                    <a:srgbClr val="000000">
                      <a:alpha val="43137"/>
                    </a:srgbClr>
                  </a:outerShd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editar el estilo de subtítulo del patrón</a:t>
            </a:r>
            <a:endParaRPr lang="es-CO" dirty="0"/>
          </a:p>
        </p:txBody>
      </p:sp>
      <p:pic>
        <p:nvPicPr>
          <p:cNvPr id="7" name="Imagen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38984" y="0"/>
            <a:ext cx="4053016" cy="6858000"/>
          </a:xfrm>
          <a:prstGeom prst="rect">
            <a:avLst/>
          </a:prstGeom>
        </p:spPr>
      </p:pic>
      <p:sp>
        <p:nvSpPr>
          <p:cNvPr id="6" name="CuadroTexto 5"/>
          <p:cNvSpPr txBox="1"/>
          <p:nvPr userDrawn="1"/>
        </p:nvSpPr>
        <p:spPr>
          <a:xfrm>
            <a:off x="9353550" y="6682016"/>
            <a:ext cx="108585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FO-CO-03 V4</a:t>
            </a:r>
          </a:p>
        </p:txBody>
      </p:sp>
    </p:spTree>
    <p:extLst>
      <p:ext uri="{BB962C8B-B14F-4D97-AF65-F5344CB8AC3E}">
        <p14:creationId xmlns:p14="http://schemas.microsoft.com/office/powerpoint/2010/main" val="3658744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b="1">
                <a:solidFill>
                  <a:srgbClr val="C9D41E"/>
                </a:solidFill>
                <a:latin typeface="+mn-lt"/>
              </a:defRPr>
            </a:lvl1p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rgbClr val="4C531E"/>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Editar el estilo de texto del patrón</a:t>
            </a:r>
          </a:p>
        </p:txBody>
      </p:sp>
    </p:spTree>
    <p:extLst>
      <p:ext uri="{BB962C8B-B14F-4D97-AF65-F5344CB8AC3E}">
        <p14:creationId xmlns:p14="http://schemas.microsoft.com/office/powerpoint/2010/main" val="1134769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ln>
            <a:noFill/>
          </a:ln>
        </p:spPr>
        <p:txBody>
          <a:bodyPr/>
          <a:lstStyle>
            <a:lvl1pPr>
              <a:defRPr b="1">
                <a:solidFill>
                  <a:srgbClr val="A9B918"/>
                </a:solidFill>
                <a:latin typeface="+mn-lt"/>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838200" y="1825625"/>
            <a:ext cx="10380133" cy="4126442"/>
          </a:xfrm>
        </p:spPr>
        <p:txBody>
          <a:bodyPr/>
          <a:lstStyle>
            <a:lvl1pPr algn="just">
              <a:defRPr>
                <a:solidFill>
                  <a:schemeClr val="tx1"/>
                </a:solidFill>
                <a:latin typeface="+mj-lt"/>
              </a:defRPr>
            </a:lvl1pPr>
            <a:lvl2pPr algn="just">
              <a:defRPr>
                <a:solidFill>
                  <a:schemeClr val="tx1"/>
                </a:solidFill>
                <a:latin typeface="+mj-lt"/>
              </a:defRPr>
            </a:lvl2pPr>
            <a:lvl3pPr algn="just">
              <a:defRPr>
                <a:solidFill>
                  <a:schemeClr val="tx1"/>
                </a:solidFill>
                <a:latin typeface="+mj-lt"/>
              </a:defRPr>
            </a:lvl3pPr>
            <a:lvl4pPr algn="just">
              <a:defRPr>
                <a:solidFill>
                  <a:schemeClr val="tx1"/>
                </a:solidFill>
                <a:latin typeface="+mj-lt"/>
              </a:defRPr>
            </a:lvl4pPr>
            <a:lvl5pPr algn="just">
              <a:defRPr>
                <a:solidFill>
                  <a:schemeClr val="tx1"/>
                </a:solidFill>
                <a:latin typeface="+mj-lt"/>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pic>
        <p:nvPicPr>
          <p:cNvPr id="7" name="Imagen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000368"/>
            <a:ext cx="856735" cy="1857632"/>
          </a:xfrm>
          <a:prstGeom prst="rect">
            <a:avLst/>
          </a:prstGeom>
        </p:spPr>
      </p:pic>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29103" y="5617206"/>
            <a:ext cx="1447184" cy="910020"/>
          </a:xfrm>
          <a:prstGeom prst="rect">
            <a:avLst/>
          </a:prstGeom>
        </p:spPr>
      </p:pic>
    </p:spTree>
    <p:extLst>
      <p:ext uri="{BB962C8B-B14F-4D97-AF65-F5344CB8AC3E}">
        <p14:creationId xmlns:p14="http://schemas.microsoft.com/office/powerpoint/2010/main" val="720216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solidFill>
                  <a:srgbClr val="A9B918"/>
                </a:solidFill>
                <a:latin typeface="+mn-lt"/>
              </a:defRPr>
            </a:lvl1pPr>
          </a:lstStyle>
          <a:p>
            <a:r>
              <a:rPr lang="es-ES" dirty="0"/>
              <a:t>Haga clic para modificar el estilo de título del patrón</a:t>
            </a:r>
            <a:endParaRPr lang="es-CO" dirty="0"/>
          </a:p>
        </p:txBody>
      </p:sp>
      <p:sp>
        <p:nvSpPr>
          <p:cNvPr id="3" name="Marcador de contenido 2"/>
          <p:cNvSpPr>
            <a:spLocks noGrp="1"/>
          </p:cNvSpPr>
          <p:nvPr>
            <p:ph sz="half" idx="1"/>
          </p:nvPr>
        </p:nvSpPr>
        <p:spPr>
          <a:xfrm>
            <a:off x="838200" y="1825625"/>
            <a:ext cx="5181600" cy="4117975"/>
          </a:xfrm>
        </p:spPr>
        <p:txBody>
          <a:bodyPr/>
          <a:lstStyle>
            <a:lvl1pPr>
              <a:defRPr>
                <a:solidFill>
                  <a:srgbClr val="4C531E"/>
                </a:solidFill>
                <a:latin typeface="+mj-lt"/>
              </a:defRPr>
            </a:lvl1pPr>
            <a:lvl2pPr>
              <a:defRPr>
                <a:solidFill>
                  <a:srgbClr val="4C531E"/>
                </a:solidFill>
                <a:latin typeface="+mj-lt"/>
              </a:defRPr>
            </a:lvl2pPr>
            <a:lvl3pPr>
              <a:defRPr>
                <a:solidFill>
                  <a:srgbClr val="4C531E"/>
                </a:solidFill>
                <a:latin typeface="+mj-lt"/>
              </a:defRPr>
            </a:lvl3pPr>
            <a:lvl4pPr>
              <a:defRPr>
                <a:solidFill>
                  <a:srgbClr val="4C531E"/>
                </a:solidFill>
                <a:latin typeface="+mj-lt"/>
              </a:defRPr>
            </a:lvl4pPr>
            <a:lvl5pPr>
              <a:defRPr>
                <a:solidFill>
                  <a:srgbClr val="4C531E"/>
                </a:solidFill>
                <a:latin typeface="+mj-lt"/>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4868333" cy="4117975"/>
          </a:xfrm>
        </p:spPr>
        <p:txBody>
          <a:bodyPr/>
          <a:lstStyle>
            <a:lvl1pPr>
              <a:defRPr>
                <a:solidFill>
                  <a:srgbClr val="4C531E"/>
                </a:solidFill>
                <a:latin typeface="+mj-lt"/>
              </a:defRPr>
            </a:lvl1pPr>
            <a:lvl2pPr>
              <a:defRPr>
                <a:solidFill>
                  <a:srgbClr val="4C531E"/>
                </a:solidFill>
                <a:latin typeface="+mj-lt"/>
              </a:defRPr>
            </a:lvl2pPr>
            <a:lvl3pPr>
              <a:defRPr>
                <a:solidFill>
                  <a:srgbClr val="4C531E"/>
                </a:solidFill>
                <a:latin typeface="+mj-lt"/>
              </a:defRPr>
            </a:lvl3pPr>
            <a:lvl4pPr>
              <a:defRPr>
                <a:solidFill>
                  <a:srgbClr val="4C531E"/>
                </a:solidFill>
                <a:latin typeface="+mj-lt"/>
              </a:defRPr>
            </a:lvl4pPr>
            <a:lvl5pPr>
              <a:defRPr>
                <a:solidFill>
                  <a:srgbClr val="4C531E"/>
                </a:solidFill>
                <a:latin typeface="+mj-lt"/>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pic>
        <p:nvPicPr>
          <p:cNvPr id="8" name="Imagen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000368"/>
            <a:ext cx="856735" cy="1857632"/>
          </a:xfrm>
          <a:prstGeom prst="rect">
            <a:avLst/>
          </a:prstGeom>
        </p:spPr>
      </p:pic>
      <p:pic>
        <p:nvPicPr>
          <p:cNvPr id="9" name="Imagen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29103" y="5617206"/>
            <a:ext cx="1447184" cy="910020"/>
          </a:xfrm>
          <a:prstGeom prst="rect">
            <a:avLst/>
          </a:prstGeom>
        </p:spPr>
      </p:pic>
    </p:spTree>
    <p:extLst>
      <p:ext uri="{BB962C8B-B14F-4D97-AF65-F5344CB8AC3E}">
        <p14:creationId xmlns:p14="http://schemas.microsoft.com/office/powerpoint/2010/main" val="892630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ítulo 1"/>
          <p:cNvSpPr>
            <a:spLocks noGrp="1"/>
          </p:cNvSpPr>
          <p:nvPr>
            <p:ph type="ctrTitle"/>
          </p:nvPr>
        </p:nvSpPr>
        <p:spPr>
          <a:xfrm>
            <a:off x="1482811" y="1501303"/>
            <a:ext cx="9144000" cy="2387600"/>
          </a:xfrm>
          <a:effectLst>
            <a:glow rad="63500">
              <a:schemeClr val="accent3">
                <a:satMod val="175000"/>
                <a:alpha val="40000"/>
              </a:schemeClr>
            </a:glow>
          </a:effectLst>
        </p:spPr>
        <p:txBody>
          <a:bodyPr anchor="b"/>
          <a:lstStyle>
            <a:lvl1pPr algn="ctr">
              <a:defRPr sz="6000" b="1">
                <a:ln>
                  <a:solidFill>
                    <a:schemeClr val="bg1"/>
                  </a:solidFill>
                </a:ln>
                <a:solidFill>
                  <a:srgbClr val="4C531E"/>
                </a:solidFill>
                <a:effectLst>
                  <a:glow rad="101600">
                    <a:schemeClr val="bg1">
                      <a:alpha val="60000"/>
                    </a:schemeClr>
                  </a:glow>
                  <a:outerShdw blurRad="38100" dist="38100" dir="2700000" algn="tl">
                    <a:srgbClr val="000000">
                      <a:alpha val="43137"/>
                    </a:srgbClr>
                  </a:outerShdw>
                </a:effectLst>
                <a:latin typeface="+mn-lt"/>
              </a:defRPr>
            </a:lvl1pPr>
          </a:lstStyle>
          <a:p>
            <a:r>
              <a:rPr lang="es-ES" dirty="0"/>
              <a:t>Haga clic para modificar el estilo de título del patrón</a:t>
            </a:r>
            <a:endParaRPr lang="es-CO" dirty="0"/>
          </a:p>
        </p:txBody>
      </p:sp>
      <p:sp>
        <p:nvSpPr>
          <p:cNvPr id="9" name="Subtítulo 2"/>
          <p:cNvSpPr>
            <a:spLocks noGrp="1"/>
          </p:cNvSpPr>
          <p:nvPr>
            <p:ph type="subTitle" idx="1"/>
          </p:nvPr>
        </p:nvSpPr>
        <p:spPr>
          <a:xfrm>
            <a:off x="1482811" y="4046881"/>
            <a:ext cx="9144000" cy="1655762"/>
          </a:xfrm>
          <a:effectLst>
            <a:glow rad="228600">
              <a:schemeClr val="accent5">
                <a:satMod val="175000"/>
                <a:alpha val="40000"/>
              </a:schemeClr>
            </a:glow>
          </a:effectLst>
        </p:spPr>
        <p:txBody>
          <a:bodyPr/>
          <a:lstStyle>
            <a:lvl1pPr marL="0" indent="0" algn="ctr">
              <a:buNone/>
              <a:defRPr sz="2400" b="1">
                <a:solidFill>
                  <a:schemeClr val="bg1"/>
                </a:solidFill>
                <a:effectLst>
                  <a:outerShdw blurRad="38100" dist="38100" dir="2700000" algn="tl">
                    <a:srgbClr val="000000">
                      <a:alpha val="43137"/>
                    </a:srgbClr>
                  </a:outerShd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editar el estilo de subtítulo del patrón</a:t>
            </a:r>
            <a:endParaRPr lang="es-CO" dirty="0"/>
          </a:p>
        </p:txBody>
      </p:sp>
      <p:sp>
        <p:nvSpPr>
          <p:cNvPr id="5" name="CuadroTexto 4"/>
          <p:cNvSpPr txBox="1"/>
          <p:nvPr userDrawn="1"/>
        </p:nvSpPr>
        <p:spPr>
          <a:xfrm>
            <a:off x="9353550" y="6682016"/>
            <a:ext cx="108585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FO-CO-03 V4</a:t>
            </a:r>
          </a:p>
        </p:txBody>
      </p:sp>
    </p:spTree>
    <p:extLst>
      <p:ext uri="{BB962C8B-B14F-4D97-AF65-F5344CB8AC3E}">
        <p14:creationId xmlns:p14="http://schemas.microsoft.com/office/powerpoint/2010/main" val="1047033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780C5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1" i="0">
                <a:solidFill>
                  <a:srgbClr val="5F68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780C52"/>
                </a:solidFill>
                <a:latin typeface="Calibri"/>
                <a:cs typeface="Calibri"/>
              </a:defRPr>
            </a:lvl1pPr>
          </a:lstStyle>
          <a:p>
            <a:endParaRPr/>
          </a:p>
        </p:txBody>
      </p:sp>
      <p:sp>
        <p:nvSpPr>
          <p:cNvPr id="3" name="Holder 3"/>
          <p:cNvSpPr>
            <a:spLocks noGrp="1"/>
          </p:cNvSpPr>
          <p:nvPr>
            <p:ph sz="half" idx="2"/>
          </p:nvPr>
        </p:nvSpPr>
        <p:spPr>
          <a:xfrm>
            <a:off x="1771904" y="1809858"/>
            <a:ext cx="2726690" cy="4417695"/>
          </a:xfrm>
          <a:prstGeom prst="rect">
            <a:avLst/>
          </a:prstGeom>
        </p:spPr>
        <p:txBody>
          <a:bodyPr wrap="square" lIns="0" tIns="0" rIns="0" bIns="0">
            <a:spAutoFit/>
          </a:bodyPr>
          <a:lstStyle>
            <a:lvl1pPr>
              <a:defRPr sz="4000" b="0" i="0">
                <a:solidFill>
                  <a:srgbClr val="780C52"/>
                </a:solidFill>
                <a:latin typeface="Calibri"/>
                <a:cs typeface="Calibri"/>
              </a:defRPr>
            </a:lvl1pPr>
          </a:lstStyle>
          <a:p>
            <a:endParaRPr/>
          </a:p>
        </p:txBody>
      </p:sp>
      <p:sp>
        <p:nvSpPr>
          <p:cNvPr id="4" name="Holder 4"/>
          <p:cNvSpPr>
            <a:spLocks noGrp="1"/>
          </p:cNvSpPr>
          <p:nvPr>
            <p:ph sz="half" idx="3"/>
          </p:nvPr>
        </p:nvSpPr>
        <p:spPr>
          <a:xfrm>
            <a:off x="6448805" y="1843786"/>
            <a:ext cx="2746375" cy="3479800"/>
          </a:xfrm>
          <a:prstGeom prst="rect">
            <a:avLst/>
          </a:prstGeom>
        </p:spPr>
        <p:txBody>
          <a:bodyPr wrap="square" lIns="0" tIns="0" rIns="0" bIns="0">
            <a:spAutoFit/>
          </a:bodyPr>
          <a:lstStyle>
            <a:lvl1pPr>
              <a:defRPr sz="4000" b="0" i="0">
                <a:solidFill>
                  <a:srgbClr val="780C52"/>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780C5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631743" y="0"/>
            <a:ext cx="2560257" cy="685799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5069988"/>
            <a:ext cx="710567" cy="178800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b="1">
                <a:solidFill>
                  <a:srgbClr val="C9D41E"/>
                </a:solidFill>
                <a:latin typeface="+mn-lt"/>
              </a:defRPr>
            </a:lvl1p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rgbClr val="4C531E"/>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Editar el estilo de texto del patrón</a:t>
            </a:r>
          </a:p>
        </p:txBody>
      </p:sp>
    </p:spTree>
    <p:extLst>
      <p:ext uri="{BB962C8B-B14F-4D97-AF65-F5344CB8AC3E}">
        <p14:creationId xmlns:p14="http://schemas.microsoft.com/office/powerpoint/2010/main" val="2099338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Portada">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ctrTitle"/>
          </p:nvPr>
        </p:nvSpPr>
        <p:spPr>
          <a:xfrm>
            <a:off x="420130" y="1311833"/>
            <a:ext cx="9144000" cy="2387600"/>
          </a:xfrm>
          <a:ln>
            <a:solidFill>
              <a:schemeClr val="bg1"/>
            </a:solidFill>
          </a:ln>
        </p:spPr>
        <p:txBody>
          <a:bodyPr anchor="b"/>
          <a:lstStyle>
            <a:lvl1pPr algn="ctr">
              <a:defRPr sz="6000" b="1">
                <a:ln>
                  <a:solidFill>
                    <a:schemeClr val="tx1"/>
                  </a:solidFill>
                </a:ln>
                <a:solidFill>
                  <a:srgbClr val="C9D41E"/>
                </a:solidFill>
                <a:effectLst>
                  <a:glow rad="101600">
                    <a:schemeClr val="bg1">
                      <a:alpha val="60000"/>
                    </a:schemeClr>
                  </a:glow>
                  <a:outerShdw blurRad="38100" dist="38100" dir="2700000" algn="tl">
                    <a:srgbClr val="000000">
                      <a:alpha val="43137"/>
                    </a:srgbClr>
                  </a:outerShdw>
                </a:effectLst>
                <a:latin typeface="+mn-lt"/>
              </a:defRPr>
            </a:lvl1pPr>
          </a:lstStyle>
          <a:p>
            <a:r>
              <a:rPr lang="es-ES" dirty="0"/>
              <a:t>Haga clic para modificar el estilo de título del patrón</a:t>
            </a:r>
            <a:endParaRPr lang="es-CO" dirty="0"/>
          </a:p>
        </p:txBody>
      </p:sp>
      <p:sp>
        <p:nvSpPr>
          <p:cNvPr id="3" name="Subtítulo 2"/>
          <p:cNvSpPr>
            <a:spLocks noGrp="1"/>
          </p:cNvSpPr>
          <p:nvPr>
            <p:ph type="subTitle" idx="1"/>
          </p:nvPr>
        </p:nvSpPr>
        <p:spPr>
          <a:xfrm>
            <a:off x="420130" y="3791508"/>
            <a:ext cx="9144000" cy="1655762"/>
          </a:xfrm>
          <a:ln>
            <a:solidFill>
              <a:schemeClr val="bg1"/>
            </a:solidFill>
          </a:ln>
        </p:spPr>
        <p:txBody>
          <a:bodyPr/>
          <a:lstStyle>
            <a:lvl1pPr marL="0" indent="0" algn="ctr">
              <a:buNone/>
              <a:defRPr sz="2400" b="1">
                <a:solidFill>
                  <a:schemeClr val="bg1"/>
                </a:solidFill>
                <a:effectLst>
                  <a:glow rad="101600">
                    <a:srgbClr val="A9B918">
                      <a:alpha val="60000"/>
                    </a:srgbClr>
                  </a:glow>
                  <a:outerShdw blurRad="38100" dist="38100" dir="2700000" algn="tl">
                    <a:srgbClr val="000000">
                      <a:alpha val="43137"/>
                    </a:srgbClr>
                  </a:outerShd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editar el estilo de subtítulo del patrón</a:t>
            </a:r>
            <a:endParaRPr lang="es-CO" dirty="0"/>
          </a:p>
        </p:txBody>
      </p:sp>
      <p:pic>
        <p:nvPicPr>
          <p:cNvPr id="7" name="Imagen 6"/>
          <p:cNvPicPr>
            <a:picLocks noChangeAspect="1"/>
          </p:cNvPicPr>
          <p:nvPr userDrawn="1"/>
        </p:nvPicPr>
        <p:blipFill rotWithShape="1">
          <a:blip r:embed="rId3">
            <a:extLst>
              <a:ext uri="{28A0092B-C50C-407E-A947-70E740481C1C}">
                <a14:useLocalDpi xmlns:a14="http://schemas.microsoft.com/office/drawing/2010/main" val="0"/>
              </a:ext>
            </a:extLst>
          </a:blip>
          <a:srcRect l="66757"/>
          <a:stretch/>
        </p:blipFill>
        <p:spPr>
          <a:xfrm>
            <a:off x="8138984" y="0"/>
            <a:ext cx="4053016" cy="6858000"/>
          </a:xfrm>
          <a:prstGeom prst="rect">
            <a:avLst/>
          </a:prstGeom>
        </p:spPr>
      </p:pic>
      <p:sp>
        <p:nvSpPr>
          <p:cNvPr id="6" name="CuadroTexto 5"/>
          <p:cNvSpPr txBox="1"/>
          <p:nvPr userDrawn="1"/>
        </p:nvSpPr>
        <p:spPr>
          <a:xfrm>
            <a:off x="9353550" y="6682016"/>
            <a:ext cx="108585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FO-CO-03 V4</a:t>
            </a:r>
          </a:p>
        </p:txBody>
      </p:sp>
    </p:spTree>
    <p:extLst>
      <p:ext uri="{BB962C8B-B14F-4D97-AF65-F5344CB8AC3E}">
        <p14:creationId xmlns:p14="http://schemas.microsoft.com/office/powerpoint/2010/main" val="154865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b="1">
                <a:solidFill>
                  <a:srgbClr val="C9D41E"/>
                </a:solidFill>
                <a:latin typeface="+mn-lt"/>
              </a:defRPr>
            </a:lvl1p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rgbClr val="4C531E"/>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Editar el estilo de texto del patrón</a:t>
            </a:r>
          </a:p>
        </p:txBody>
      </p:sp>
    </p:spTree>
    <p:extLst>
      <p:ext uri="{BB962C8B-B14F-4D97-AF65-F5344CB8AC3E}">
        <p14:creationId xmlns:p14="http://schemas.microsoft.com/office/powerpoint/2010/main" val="1962013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ln>
            <a:solidFill>
              <a:schemeClr val="bg1"/>
            </a:solidFill>
          </a:ln>
        </p:spPr>
        <p:txBody>
          <a:bodyPr/>
          <a:lstStyle>
            <a:lvl1pPr>
              <a:defRPr b="1">
                <a:solidFill>
                  <a:srgbClr val="A9B918"/>
                </a:solidFill>
                <a:latin typeface="+mn-lt"/>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838200" y="1825625"/>
            <a:ext cx="10380133" cy="4126442"/>
          </a:xfrm>
        </p:spPr>
        <p:txBody>
          <a:bodyPr/>
          <a:lstStyle>
            <a:lvl1pPr algn="just">
              <a:defRPr>
                <a:solidFill>
                  <a:srgbClr val="4C531E"/>
                </a:solidFill>
                <a:latin typeface="+mj-lt"/>
              </a:defRPr>
            </a:lvl1pPr>
            <a:lvl2pPr algn="just">
              <a:defRPr>
                <a:solidFill>
                  <a:srgbClr val="4C531E"/>
                </a:solidFill>
                <a:latin typeface="+mj-lt"/>
              </a:defRPr>
            </a:lvl2pPr>
            <a:lvl3pPr algn="just">
              <a:defRPr>
                <a:solidFill>
                  <a:srgbClr val="4C531E"/>
                </a:solidFill>
                <a:latin typeface="+mj-lt"/>
              </a:defRPr>
            </a:lvl3pPr>
            <a:lvl4pPr algn="just">
              <a:defRPr>
                <a:solidFill>
                  <a:srgbClr val="4C531E"/>
                </a:solidFill>
                <a:latin typeface="+mj-lt"/>
              </a:defRPr>
            </a:lvl4pPr>
            <a:lvl5pPr algn="just">
              <a:defRPr>
                <a:solidFill>
                  <a:srgbClr val="4C531E"/>
                </a:solidFill>
                <a:latin typeface="+mj-lt"/>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pic>
        <p:nvPicPr>
          <p:cNvPr id="7" name="Imagen 6"/>
          <p:cNvPicPr>
            <a:picLocks noChangeAspect="1"/>
          </p:cNvPicPr>
          <p:nvPr userDrawn="1"/>
        </p:nvPicPr>
        <p:blipFill rotWithShape="1">
          <a:blip r:embed="rId2">
            <a:extLst>
              <a:ext uri="{28A0092B-C50C-407E-A947-70E740481C1C}">
                <a14:useLocalDpi xmlns:a14="http://schemas.microsoft.com/office/drawing/2010/main" val="0"/>
              </a:ext>
            </a:extLst>
          </a:blip>
          <a:srcRect t="72913" r="92973"/>
          <a:stretch/>
        </p:blipFill>
        <p:spPr>
          <a:xfrm>
            <a:off x="0" y="5000368"/>
            <a:ext cx="856735" cy="1857632"/>
          </a:xfrm>
          <a:prstGeom prst="rect">
            <a:avLst/>
          </a:prstGeom>
        </p:spPr>
      </p:pic>
      <p:pic>
        <p:nvPicPr>
          <p:cNvPr id="8" name="Imagen 7"/>
          <p:cNvPicPr>
            <a:picLocks noChangeAspect="1"/>
          </p:cNvPicPr>
          <p:nvPr userDrawn="1"/>
        </p:nvPicPr>
        <p:blipFill>
          <a:blip r:embed="rId3"/>
          <a:stretch>
            <a:fillRect/>
          </a:stretch>
        </p:blipFill>
        <p:spPr>
          <a:xfrm>
            <a:off x="10429103" y="5617206"/>
            <a:ext cx="1447184" cy="910020"/>
          </a:xfrm>
          <a:prstGeom prst="rect">
            <a:avLst/>
          </a:prstGeom>
        </p:spPr>
      </p:pic>
    </p:spTree>
    <p:extLst>
      <p:ext uri="{BB962C8B-B14F-4D97-AF65-F5344CB8AC3E}">
        <p14:creationId xmlns:p14="http://schemas.microsoft.com/office/powerpoint/2010/main" val="40236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631743" y="0"/>
            <a:ext cx="2560257" cy="6857996"/>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1870201" y="313358"/>
            <a:ext cx="7247255" cy="1800860"/>
          </a:xfrm>
          <a:prstGeom prst="rect">
            <a:avLst/>
          </a:prstGeom>
        </p:spPr>
        <p:txBody>
          <a:bodyPr wrap="square" lIns="0" tIns="0" rIns="0" bIns="0">
            <a:spAutoFit/>
          </a:bodyPr>
          <a:lstStyle>
            <a:lvl1pPr>
              <a:defRPr sz="6000" b="1" i="0">
                <a:solidFill>
                  <a:srgbClr val="780C52"/>
                </a:solidFill>
                <a:latin typeface="Calibri"/>
                <a:cs typeface="Calibri"/>
              </a:defRPr>
            </a:lvl1pPr>
          </a:lstStyle>
          <a:p>
            <a:endParaRPr/>
          </a:p>
        </p:txBody>
      </p:sp>
      <p:sp>
        <p:nvSpPr>
          <p:cNvPr id="3" name="Holder 3"/>
          <p:cNvSpPr>
            <a:spLocks noGrp="1"/>
          </p:cNvSpPr>
          <p:nvPr>
            <p:ph type="body" idx="1"/>
          </p:nvPr>
        </p:nvSpPr>
        <p:spPr>
          <a:xfrm>
            <a:off x="1750567" y="2374138"/>
            <a:ext cx="8690864" cy="2586354"/>
          </a:xfrm>
          <a:prstGeom prst="rect">
            <a:avLst/>
          </a:prstGeom>
        </p:spPr>
        <p:txBody>
          <a:bodyPr wrap="square" lIns="0" tIns="0" rIns="0" bIns="0">
            <a:spAutoFit/>
          </a:bodyPr>
          <a:lstStyle>
            <a:lvl1pPr>
              <a:defRPr sz="2400" b="1" i="0">
                <a:solidFill>
                  <a:srgbClr val="5F680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10/6/2021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7">
            <a:extLst>
              <a:ext uri="{28A0092B-C50C-407E-A947-70E740481C1C}">
                <a14:useLocalDpi xmlns:a14="http://schemas.microsoft.com/office/drawing/2010/main" val="0"/>
              </a:ext>
            </a:extLst>
          </a:blip>
          <a:srcRect l="77905"/>
          <a:stretch/>
        </p:blipFill>
        <p:spPr>
          <a:xfrm>
            <a:off x="9498226" y="0"/>
            <a:ext cx="2693773" cy="6858000"/>
          </a:xfrm>
          <a:prstGeom prst="rect">
            <a:avLst/>
          </a:prstGeom>
        </p:spPr>
      </p:pic>
      <p:sp>
        <p:nvSpPr>
          <p:cNvPr id="2" name="Marcador de título 1"/>
          <p:cNvSpPr>
            <a:spLocks noGrp="1"/>
          </p:cNvSpPr>
          <p:nvPr>
            <p:ph type="title"/>
          </p:nvPr>
        </p:nvSpPr>
        <p:spPr>
          <a:xfrm>
            <a:off x="838200" y="365125"/>
            <a:ext cx="9897533"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1825625"/>
            <a:ext cx="10380133"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A7B43C-F43F-4027-9C7A-133BA3362111}"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6/10/2021</a:t>
            </a:fld>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B5AE475-6AC6-48A1-A88A-6867698AA649}"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uadroTexto 7"/>
          <p:cNvSpPr txBox="1"/>
          <p:nvPr userDrawn="1"/>
        </p:nvSpPr>
        <p:spPr>
          <a:xfrm>
            <a:off x="9353550" y="6682016"/>
            <a:ext cx="108585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FO-CO-03 V4</a:t>
            </a:r>
          </a:p>
        </p:txBody>
      </p:sp>
    </p:spTree>
    <p:extLst>
      <p:ext uri="{BB962C8B-B14F-4D97-AF65-F5344CB8AC3E}">
        <p14:creationId xmlns:p14="http://schemas.microsoft.com/office/powerpoint/2010/main" val="108208195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lang="es-CO" sz="4400" b="1" kern="1200" dirty="0">
          <a:solidFill>
            <a:srgbClr val="A9B918"/>
          </a:solidFill>
          <a:effectLst>
            <a:outerShdw blurRad="38100" dist="38100" dir="2700000" algn="tl">
              <a:srgbClr val="000000">
                <a:alpha val="43137"/>
              </a:srgbClr>
            </a:outerShdw>
          </a:effectLst>
          <a:latin typeface="+mn-lt"/>
          <a:ea typeface="+mj-ea"/>
          <a:cs typeface="+mj-cs"/>
        </a:defRPr>
      </a:lvl1pPr>
    </p:titleStyle>
    <p:bodyStyle>
      <a:lvl1pPr marL="228600" indent="-228600" algn="just" defTabSz="914400" rtl="0" eaLnBrk="1" latinLnBrk="0" hangingPunct="1">
        <a:lnSpc>
          <a:spcPct val="90000"/>
        </a:lnSpc>
        <a:spcBef>
          <a:spcPts val="1000"/>
        </a:spcBef>
        <a:buClr>
          <a:srgbClr val="A9B918"/>
        </a:buClr>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Clr>
          <a:srgbClr val="A9B918"/>
        </a:buClr>
        <a:buFont typeface="Arial" panose="020B0604020202020204" pitchFamily="34" charset="0"/>
        <a:buChar char="•"/>
        <a:defRPr sz="24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Clr>
          <a:srgbClr val="A9B918"/>
        </a:buClr>
        <a:buFont typeface="Arial" panose="020B0604020202020204" pitchFamily="34" charset="0"/>
        <a:buChar char="•"/>
        <a:defRPr sz="20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Clr>
          <a:srgbClr val="A9B918"/>
        </a:buClr>
        <a:buFont typeface="Arial" panose="020B0604020202020204" pitchFamily="34" charset="0"/>
        <a:buChar char="•"/>
        <a:defRPr sz="18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Clr>
          <a:srgbClr val="A9B91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498226" y="0"/>
            <a:ext cx="2693773" cy="6858000"/>
          </a:xfrm>
          <a:prstGeom prst="rect">
            <a:avLst/>
          </a:prstGeom>
        </p:spPr>
      </p:pic>
      <p:sp>
        <p:nvSpPr>
          <p:cNvPr id="2" name="Marcador de título 1"/>
          <p:cNvSpPr>
            <a:spLocks noGrp="1"/>
          </p:cNvSpPr>
          <p:nvPr>
            <p:ph type="title"/>
          </p:nvPr>
        </p:nvSpPr>
        <p:spPr>
          <a:xfrm>
            <a:off x="838200" y="365125"/>
            <a:ext cx="9897533" cy="1325563"/>
          </a:xfrm>
          <a:prstGeom prst="rect">
            <a:avLst/>
          </a:prstGeom>
          <a:ln>
            <a:noFill/>
          </a:ln>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1825625"/>
            <a:ext cx="10380133"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A7B43C-F43F-4027-9C7A-133BA3362111}"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6/10/2021</a:t>
            </a:fld>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B5AE475-6AC6-48A1-A88A-6867698AA649}"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CuadroTexto 7"/>
          <p:cNvSpPr txBox="1"/>
          <p:nvPr userDrawn="1"/>
        </p:nvSpPr>
        <p:spPr>
          <a:xfrm>
            <a:off x="9353550" y="6682016"/>
            <a:ext cx="108585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FO-CO-03 V4</a:t>
            </a:r>
          </a:p>
        </p:txBody>
      </p:sp>
    </p:spTree>
    <p:extLst>
      <p:ext uri="{BB962C8B-B14F-4D97-AF65-F5344CB8AC3E}">
        <p14:creationId xmlns:p14="http://schemas.microsoft.com/office/powerpoint/2010/main" val="26766649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lang="es-CO" sz="4400" b="1" kern="1200" dirty="0">
          <a:solidFill>
            <a:srgbClr val="A9B918"/>
          </a:solidFill>
          <a:effectLst>
            <a:outerShdw blurRad="38100" dist="38100" dir="2700000" algn="tl">
              <a:srgbClr val="000000">
                <a:alpha val="43137"/>
              </a:srgbClr>
            </a:outerShdw>
          </a:effectLst>
          <a:latin typeface="+mn-lt"/>
          <a:ea typeface="+mj-ea"/>
          <a:cs typeface="+mj-cs"/>
        </a:defRPr>
      </a:lvl1pPr>
    </p:titleStyle>
    <p:bodyStyle>
      <a:lvl1pPr marL="228600" indent="-228600" algn="just" defTabSz="914400" rtl="0" eaLnBrk="1" latinLnBrk="0" hangingPunct="1">
        <a:lnSpc>
          <a:spcPct val="90000"/>
        </a:lnSpc>
        <a:spcBef>
          <a:spcPts val="1000"/>
        </a:spcBef>
        <a:buClr>
          <a:srgbClr val="A9B918"/>
        </a:buClr>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Clr>
          <a:srgbClr val="A9B918"/>
        </a:buClr>
        <a:buFont typeface="Arial" panose="020B0604020202020204" pitchFamily="34" charset="0"/>
        <a:buChar char="•"/>
        <a:defRPr sz="24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Clr>
          <a:srgbClr val="A9B918"/>
        </a:buClr>
        <a:buFont typeface="Arial" panose="020B0604020202020204" pitchFamily="34" charset="0"/>
        <a:buChar char="•"/>
        <a:defRPr sz="20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Clr>
          <a:srgbClr val="A9B918"/>
        </a:buClr>
        <a:buFont typeface="Arial" panose="020B0604020202020204" pitchFamily="34" charset="0"/>
        <a:buChar char="•"/>
        <a:defRPr sz="18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Clr>
          <a:srgbClr val="A9B91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5.xml"/><Relationship Id="rId1" Type="http://schemas.openxmlformats.org/officeDocument/2006/relationships/video" Target="https://www.youtube.com/embed/3lVFbaCIyKY?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89498" y="838200"/>
            <a:ext cx="9316501" cy="3200400"/>
          </a:xfrm>
        </p:spPr>
        <p:txBody>
          <a:bodyPr>
            <a:normAutofit fontScale="90000"/>
          </a:bodyPr>
          <a:lstStyle/>
          <a:p>
            <a:r>
              <a:rPr lang="es-MX" dirty="0"/>
              <a:t>IDU</a:t>
            </a:r>
            <a:br>
              <a:rPr lang="es-MX" dirty="0"/>
            </a:br>
            <a:r>
              <a:rPr lang="es-ES" sz="4400" dirty="0"/>
              <a:t>Oficina de Relacionamiento y Servicio a la Ciudadanía - ORSC</a:t>
            </a:r>
            <a:r>
              <a:rPr lang="es-MX" sz="4400" dirty="0"/>
              <a:t> </a:t>
            </a:r>
            <a:br>
              <a:rPr lang="es-MX" dirty="0"/>
            </a:br>
            <a:r>
              <a:rPr lang="es-MX" sz="4400" dirty="0"/>
              <a:t>RENDICIÓN DE CUENTAS  LOCALIDAD DE ENGATIVÁ AÑO 2020</a:t>
            </a:r>
            <a:br>
              <a:rPr lang="es-MX" sz="4400" dirty="0"/>
            </a:br>
            <a:endParaRPr lang="es-CO" sz="4400" i="1" dirty="0"/>
          </a:p>
        </p:txBody>
      </p:sp>
      <p:sp>
        <p:nvSpPr>
          <p:cNvPr id="3" name="Subtítulo 2"/>
          <p:cNvSpPr>
            <a:spLocks noGrp="1"/>
          </p:cNvSpPr>
          <p:nvPr>
            <p:ph type="subTitle" idx="1"/>
          </p:nvPr>
        </p:nvSpPr>
        <p:spPr>
          <a:xfrm>
            <a:off x="589499" y="4343400"/>
            <a:ext cx="9144000" cy="2133600"/>
          </a:xfrm>
        </p:spPr>
        <p:txBody>
          <a:bodyPr>
            <a:normAutofit lnSpcReduction="10000"/>
          </a:bodyPr>
          <a:lstStyle/>
          <a:p>
            <a:r>
              <a:rPr lang="es-CO" dirty="0">
                <a:solidFill>
                  <a:schemeClr val="bg1">
                    <a:lumMod val="95000"/>
                  </a:schemeClr>
                </a:solidFill>
              </a:rPr>
              <a:t>Etapa de  proyectos</a:t>
            </a:r>
          </a:p>
          <a:p>
            <a:pPr marL="342900" indent="-342900">
              <a:buFont typeface="Arial" panose="020B0604020202020204" pitchFamily="34" charset="0"/>
              <a:buChar char="•"/>
            </a:pPr>
            <a:r>
              <a:rPr lang="es-CO" dirty="0">
                <a:solidFill>
                  <a:schemeClr val="bg1">
                    <a:lumMod val="95000"/>
                  </a:schemeClr>
                </a:solidFill>
              </a:rPr>
              <a:t>Etapa de factibilidad estudios y diseños.</a:t>
            </a:r>
          </a:p>
          <a:p>
            <a:pPr marL="342900" indent="-342900">
              <a:buFont typeface="Arial" panose="020B0604020202020204" pitchFamily="34" charset="0"/>
              <a:buChar char="•"/>
            </a:pPr>
            <a:r>
              <a:rPr lang="es-CO" dirty="0">
                <a:solidFill>
                  <a:schemeClr val="bg1">
                    <a:lumMod val="95000"/>
                  </a:schemeClr>
                </a:solidFill>
              </a:rPr>
              <a:t> Etapa de construcción. </a:t>
            </a:r>
          </a:p>
          <a:p>
            <a:pPr marL="342900" indent="-342900">
              <a:buFont typeface="Arial" panose="020B0604020202020204" pitchFamily="34" charset="0"/>
              <a:buChar char="•"/>
            </a:pPr>
            <a:r>
              <a:rPr lang="es-CO" dirty="0">
                <a:solidFill>
                  <a:schemeClr val="bg1">
                    <a:lumMod val="95000"/>
                  </a:schemeClr>
                </a:solidFill>
              </a:rPr>
              <a:t>Etapa de mantenimiento.</a:t>
            </a:r>
          </a:p>
          <a:p>
            <a:pPr marL="342900" indent="-342900">
              <a:buFont typeface="Arial" panose="020B0604020202020204" pitchFamily="34" charset="0"/>
              <a:buChar char="•"/>
            </a:pPr>
            <a:r>
              <a:rPr lang="es-CO" dirty="0">
                <a:solidFill>
                  <a:schemeClr val="bg1">
                    <a:lumMod val="95000"/>
                  </a:schemeClr>
                </a:solidFill>
              </a:rPr>
              <a:t> Gestión Territorial.  </a:t>
            </a:r>
          </a:p>
          <a:p>
            <a:endParaRPr lang="es-CO" dirty="0"/>
          </a:p>
        </p:txBody>
      </p:sp>
    </p:spTree>
    <p:extLst>
      <p:ext uri="{BB962C8B-B14F-4D97-AF65-F5344CB8AC3E}">
        <p14:creationId xmlns:p14="http://schemas.microsoft.com/office/powerpoint/2010/main" val="2054863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069988"/>
            <a:ext cx="710567" cy="1788009"/>
          </a:xfrm>
          <a:prstGeom prst="rect">
            <a:avLst/>
          </a:prstGeom>
          <a:blipFill>
            <a:blip r:embed="rId2" cstate="print"/>
            <a:stretch>
              <a:fillRect/>
            </a:stretch>
          </a:blipFill>
        </p:spPr>
        <p:txBody>
          <a:bodyPr wrap="square" lIns="0" tIns="0" rIns="0" bIns="0" rtlCol="0"/>
          <a:lstStyle/>
          <a:p>
            <a:endParaRPr/>
          </a:p>
        </p:txBody>
      </p:sp>
      <p:grpSp>
        <p:nvGrpSpPr>
          <p:cNvPr id="5" name="Grupo 4">
            <a:extLst>
              <a:ext uri="{FF2B5EF4-FFF2-40B4-BE49-F238E27FC236}">
                <a16:creationId xmlns:a16="http://schemas.microsoft.com/office/drawing/2014/main" id="{9093C2E0-6A49-46F1-9F52-646FD1DEE003}"/>
              </a:ext>
            </a:extLst>
          </p:cNvPr>
          <p:cNvGrpSpPr/>
          <p:nvPr/>
        </p:nvGrpSpPr>
        <p:grpSpPr>
          <a:xfrm>
            <a:off x="228600" y="241506"/>
            <a:ext cx="9645616" cy="3560933"/>
            <a:chOff x="457505" y="313115"/>
            <a:chExt cx="9645616" cy="3560933"/>
          </a:xfrm>
        </p:grpSpPr>
        <p:sp>
          <p:nvSpPr>
            <p:cNvPr id="7" name="CuadroTexto 6">
              <a:extLst>
                <a:ext uri="{FF2B5EF4-FFF2-40B4-BE49-F238E27FC236}">
                  <a16:creationId xmlns:a16="http://schemas.microsoft.com/office/drawing/2014/main" id="{16F48307-C73A-4E63-BC3D-1B93B8CAEBB8}"/>
                </a:ext>
              </a:extLst>
            </p:cNvPr>
            <p:cNvSpPr txBox="1"/>
            <p:nvPr/>
          </p:nvSpPr>
          <p:spPr>
            <a:xfrm>
              <a:off x="2819705" y="313115"/>
              <a:ext cx="728341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2400" b="1" i="0" u="none" strike="noStrike" kern="0" cap="none" spc="0" normalizeH="0" baseline="0" noProof="0" dirty="0">
                  <a:ln>
                    <a:noFill/>
                  </a:ln>
                  <a:solidFill>
                    <a:srgbClr val="C9D51D"/>
                  </a:solidFill>
                  <a:effectLst/>
                  <a:uLnTx/>
                  <a:uFillTx/>
                  <a:latin typeface="Arial" panose="020B0604020202020204" pitchFamily="34" charset="0"/>
                  <a:cs typeface="Arial" panose="020B0604020202020204" pitchFamily="34" charset="0"/>
                </a:rPr>
                <a:t>CONTRATOS de MANTENIMIENTO</a:t>
              </a:r>
              <a:r>
                <a:rPr kumimoji="0" lang="es-MX" sz="2400" b="1" i="0" u="none" strike="noStrike" kern="0" cap="none" spc="0" normalizeH="0" noProof="0" dirty="0">
                  <a:ln>
                    <a:noFill/>
                  </a:ln>
                  <a:solidFill>
                    <a:srgbClr val="C9D51D"/>
                  </a:solidFill>
                  <a:effectLst/>
                  <a:uLnTx/>
                  <a:uFillTx/>
                  <a:latin typeface="Arial" panose="020B0604020202020204" pitchFamily="34" charset="0"/>
                  <a:cs typeface="Arial" panose="020B0604020202020204" pitchFamily="34" charset="0"/>
                </a:rPr>
                <a:t> </a:t>
              </a:r>
              <a:r>
                <a:rPr kumimoji="0" lang="es-MX" sz="2400" b="1" i="0" u="none" strike="noStrike" kern="0" cap="none" spc="0" normalizeH="0" baseline="0" noProof="0" dirty="0">
                  <a:ln>
                    <a:noFill/>
                  </a:ln>
                  <a:solidFill>
                    <a:srgbClr val="C9D51D"/>
                  </a:solidFill>
                  <a:effectLst/>
                  <a:uLnTx/>
                  <a:uFillTx/>
                  <a:latin typeface="Arial" panose="020B0604020202020204" pitchFamily="34" charset="0"/>
                  <a:cs typeface="Arial" panose="020B0604020202020204" pitchFamily="34" charset="0"/>
                </a:rPr>
                <a:t>IDU</a:t>
              </a:r>
            </a:p>
          </p:txBody>
        </p:sp>
        <p:grpSp>
          <p:nvGrpSpPr>
            <p:cNvPr id="8" name="Grupo 7">
              <a:extLst>
                <a:ext uri="{FF2B5EF4-FFF2-40B4-BE49-F238E27FC236}">
                  <a16:creationId xmlns:a16="http://schemas.microsoft.com/office/drawing/2014/main" id="{0CF34424-7A19-4B97-AEA9-9913341C234E}"/>
                </a:ext>
              </a:extLst>
            </p:cNvPr>
            <p:cNvGrpSpPr/>
            <p:nvPr/>
          </p:nvGrpSpPr>
          <p:grpSpPr>
            <a:xfrm>
              <a:off x="457505" y="3041120"/>
              <a:ext cx="825244" cy="832928"/>
              <a:chOff x="593523" y="8444707"/>
              <a:chExt cx="825244" cy="832928"/>
            </a:xfrm>
          </p:grpSpPr>
          <p:pic>
            <p:nvPicPr>
              <p:cNvPr id="9" name="Picture 6" descr="Resultado de imagen para diseÃ±o geometrico VIA PNG">
                <a:extLst>
                  <a:ext uri="{FF2B5EF4-FFF2-40B4-BE49-F238E27FC236}">
                    <a16:creationId xmlns:a16="http://schemas.microsoft.com/office/drawing/2014/main" id="{8B0F75CF-6147-40EF-BD58-A8E5AB44BB0C}"/>
                  </a:ext>
                </a:extLst>
              </p:cNvPr>
              <p:cNvPicPr>
                <a:picLocks noChangeAspect="1" noChangeArrowheads="1"/>
              </p:cNvPicPr>
              <p:nvPr/>
            </p:nvPicPr>
            <p:blipFill>
              <a:blip r:embed="rId3" cstate="print">
                <a:duotone>
                  <a:prstClr val="black"/>
                  <a:srgbClr val="4C531E">
                    <a:tint val="45000"/>
                    <a:satMod val="400000"/>
                  </a:srgbClr>
                </a:duotone>
                <a:extLst>
                  <a:ext uri="{28A0092B-C50C-407E-A947-70E740481C1C}">
                    <a14:useLocalDpi xmlns:a14="http://schemas.microsoft.com/office/drawing/2010/main" val="0"/>
                  </a:ext>
                </a:extLst>
              </a:blip>
              <a:srcRect/>
              <a:stretch>
                <a:fillRect/>
              </a:stretch>
            </p:blipFill>
            <p:spPr bwMode="auto">
              <a:xfrm>
                <a:off x="718918" y="8468281"/>
                <a:ext cx="679769" cy="509826"/>
              </a:xfrm>
              <a:prstGeom prst="rect">
                <a:avLst/>
              </a:prstGeom>
              <a:noFill/>
              <a:extLst>
                <a:ext uri="{909E8E84-426E-40DD-AFC4-6F175D3DCCD1}">
                  <a14:hiddenFill xmlns:a14="http://schemas.microsoft.com/office/drawing/2010/main">
                    <a:solidFill>
                      <a:srgbClr val="FFFFFF"/>
                    </a:solidFill>
                  </a14:hiddenFill>
                </a:ext>
              </a:extLst>
            </p:spPr>
          </p:pic>
          <p:sp>
            <p:nvSpPr>
              <p:cNvPr id="10" name="97 Elipse">
                <a:extLst>
                  <a:ext uri="{FF2B5EF4-FFF2-40B4-BE49-F238E27FC236}">
                    <a16:creationId xmlns:a16="http://schemas.microsoft.com/office/drawing/2014/main" id="{7346F7CA-0D16-47B4-AA7D-985789F6C256}"/>
                  </a:ext>
                </a:extLst>
              </p:cNvPr>
              <p:cNvSpPr/>
              <p:nvPr/>
            </p:nvSpPr>
            <p:spPr>
              <a:xfrm>
                <a:off x="593523" y="8444707"/>
                <a:ext cx="825244" cy="832928"/>
              </a:xfrm>
              <a:prstGeom prst="ellipse">
                <a:avLst/>
              </a:prstGeom>
              <a:noFill/>
              <a:ln w="76200" cap="flat" cmpd="sng" algn="ctr">
                <a:solidFill>
                  <a:srgbClr val="85922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050" b="0" i="0" u="none" strike="noStrike" kern="0" cap="none" spc="0" normalizeH="0" baseline="0" noProof="0" dirty="0">
                  <a:ln>
                    <a:noFill/>
                  </a:ln>
                  <a:solidFill>
                    <a:prstClr val="white"/>
                  </a:solidFill>
                  <a:effectLst/>
                  <a:uLnTx/>
                  <a:uFillTx/>
                  <a:latin typeface="Calibri"/>
                  <a:ea typeface="+mn-ea"/>
                  <a:cs typeface="+mn-cs"/>
                </a:endParaRPr>
              </a:p>
            </p:txBody>
          </p:sp>
        </p:grpSp>
      </p:grpSp>
      <p:graphicFrame>
        <p:nvGraphicFramePr>
          <p:cNvPr id="4" name="Tabla 3"/>
          <p:cNvGraphicFramePr>
            <a:graphicFrameLocks noGrp="1"/>
          </p:cNvGraphicFramePr>
          <p:nvPr>
            <p:extLst>
              <p:ext uri="{D42A27DB-BD31-4B8C-83A1-F6EECF244321}">
                <p14:modId xmlns:p14="http://schemas.microsoft.com/office/powerpoint/2010/main" val="1031336395"/>
              </p:ext>
            </p:extLst>
          </p:nvPr>
        </p:nvGraphicFramePr>
        <p:xfrm>
          <a:off x="1607085" y="1505806"/>
          <a:ext cx="8229600" cy="5052647"/>
        </p:xfrm>
        <a:graphic>
          <a:graphicData uri="http://schemas.openxmlformats.org/drawingml/2006/table">
            <a:tbl>
              <a:tblPr/>
              <a:tblGrid>
                <a:gridCol w="1645359">
                  <a:extLst>
                    <a:ext uri="{9D8B030D-6E8A-4147-A177-3AD203B41FA5}">
                      <a16:colId xmlns:a16="http://schemas.microsoft.com/office/drawing/2014/main" val="20000"/>
                    </a:ext>
                  </a:extLst>
                </a:gridCol>
                <a:gridCol w="1645359">
                  <a:extLst>
                    <a:ext uri="{9D8B030D-6E8A-4147-A177-3AD203B41FA5}">
                      <a16:colId xmlns:a16="http://schemas.microsoft.com/office/drawing/2014/main" val="20001"/>
                    </a:ext>
                  </a:extLst>
                </a:gridCol>
                <a:gridCol w="1646294">
                  <a:extLst>
                    <a:ext uri="{9D8B030D-6E8A-4147-A177-3AD203B41FA5}">
                      <a16:colId xmlns:a16="http://schemas.microsoft.com/office/drawing/2014/main" val="20002"/>
                    </a:ext>
                  </a:extLst>
                </a:gridCol>
                <a:gridCol w="1646294">
                  <a:extLst>
                    <a:ext uri="{9D8B030D-6E8A-4147-A177-3AD203B41FA5}">
                      <a16:colId xmlns:a16="http://schemas.microsoft.com/office/drawing/2014/main" val="20003"/>
                    </a:ext>
                  </a:extLst>
                </a:gridCol>
                <a:gridCol w="1646294">
                  <a:extLst>
                    <a:ext uri="{9D8B030D-6E8A-4147-A177-3AD203B41FA5}">
                      <a16:colId xmlns:a16="http://schemas.microsoft.com/office/drawing/2014/main" val="20004"/>
                    </a:ext>
                  </a:extLst>
                </a:gridCol>
              </a:tblGrid>
              <a:tr h="330505">
                <a:tc>
                  <a:txBody>
                    <a:bodyPr/>
                    <a:lstStyle/>
                    <a:p>
                      <a:pPr algn="ctr"/>
                      <a:r>
                        <a:rPr lang="es-CO" sz="1400" b="1" dirty="0">
                          <a:effectLst/>
                          <a:latin typeface="+mn-lt"/>
                        </a:rPr>
                        <a:t>CIV</a:t>
                      </a:r>
                      <a:endParaRPr lang="es-CO" sz="1200" dirty="0">
                        <a:effectLst/>
                        <a:latin typeface="+mn-lt"/>
                      </a:endParaRP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O" sz="1400" b="1" dirty="0">
                          <a:effectLst/>
                          <a:latin typeface="+mn-lt"/>
                          <a:cs typeface="Arial" panose="020B0604020202020204" pitchFamily="34" charset="0"/>
                        </a:rPr>
                        <a:t>DIRECCIÓN</a:t>
                      </a:r>
                      <a:endParaRPr lang="es-CO" sz="1400" dirty="0">
                        <a:effectLst/>
                        <a:latin typeface="+mn-lt"/>
                        <a:cs typeface="Arial" panose="020B0604020202020204" pitchFamily="34" charset="0"/>
                      </a:endParaRP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O" sz="1400" b="1">
                          <a:effectLst/>
                          <a:latin typeface="+mn-lt"/>
                          <a:cs typeface="Arial" panose="020B0604020202020204" pitchFamily="34" charset="0"/>
                        </a:rPr>
                        <a:t>TIPO DE INTERVENCION</a:t>
                      </a:r>
                      <a:endParaRPr lang="es-CO" sz="1400">
                        <a:effectLst/>
                        <a:latin typeface="+mn-lt"/>
                        <a:cs typeface="Arial" panose="020B0604020202020204" pitchFamily="34" charset="0"/>
                      </a:endParaRP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O" sz="1400" b="1">
                          <a:effectLst/>
                          <a:latin typeface="+mn-lt"/>
                          <a:cs typeface="Arial" panose="020B0604020202020204" pitchFamily="34" charset="0"/>
                        </a:rPr>
                        <a:t>ACTIVIDAD</a:t>
                      </a:r>
                      <a:endParaRPr lang="es-CO" sz="1400">
                        <a:effectLst/>
                        <a:latin typeface="+mn-lt"/>
                        <a:cs typeface="Arial" panose="020B0604020202020204" pitchFamily="34" charset="0"/>
                      </a:endParaRP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s-CO" sz="1400" b="1">
                          <a:effectLst/>
                          <a:latin typeface="+mn-lt"/>
                          <a:cs typeface="Arial" panose="020B0604020202020204" pitchFamily="34" charset="0"/>
                        </a:rPr>
                        <a:t>LOCALIDAD</a:t>
                      </a:r>
                      <a:endParaRPr lang="es-CO" sz="1400">
                        <a:effectLst/>
                        <a:latin typeface="+mn-lt"/>
                        <a:cs typeface="Arial" panose="020B0604020202020204" pitchFamily="34" charset="0"/>
                      </a:endParaRP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59656">
                <a:tc>
                  <a:txBody>
                    <a:bodyPr/>
                    <a:lstStyle/>
                    <a:p>
                      <a:r>
                        <a:rPr lang="es-CO" sz="1400" dirty="0">
                          <a:effectLst/>
                          <a:latin typeface="+mn-lt"/>
                          <a:cs typeface="Arial" panose="020B0604020202020204" pitchFamily="34" charset="0"/>
                        </a:rPr>
                        <a:t>10002575 10002481 10002906 10002655                           </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Calle 63B entre 117,118B y 119B</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REHABILITACIÓN</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REHABILITACION DE VIA</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ENGATIVA</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5793">
                <a:tc>
                  <a:txBody>
                    <a:bodyPr/>
                    <a:lstStyle/>
                    <a:p>
                      <a:r>
                        <a:rPr lang="es-CO" sz="1400">
                          <a:effectLst/>
                          <a:latin typeface="+mn-lt"/>
                          <a:cs typeface="Arial" panose="020B0604020202020204" pitchFamily="34" charset="0"/>
                        </a:rPr>
                        <a:t>10003086 10003007</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dirty="0">
                          <a:effectLst/>
                          <a:latin typeface="+mn-lt"/>
                          <a:cs typeface="Arial" panose="020B0604020202020204" pitchFamily="34" charset="0"/>
                        </a:rPr>
                        <a:t>Calle 63 B entre 115 y 117</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REHABILITACION</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REHABILITACION</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ENGATIVA</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59656">
                <a:tc>
                  <a:txBody>
                    <a:bodyPr/>
                    <a:lstStyle/>
                    <a:p>
                      <a:r>
                        <a:rPr lang="es-CO" sz="1400">
                          <a:effectLst/>
                          <a:latin typeface="+mn-lt"/>
                          <a:cs typeface="Arial" panose="020B0604020202020204" pitchFamily="34" charset="0"/>
                        </a:rPr>
                        <a:t>10002655 10002575 10002481 10002906</a:t>
                      </a:r>
                    </a:p>
                    <a:p>
                      <a:r>
                        <a:rPr lang="es-CO" sz="1400">
                          <a:effectLst/>
                          <a:latin typeface="+mn-lt"/>
                          <a:cs typeface="Arial" panose="020B0604020202020204" pitchFamily="34" charset="0"/>
                        </a:rPr>
                        <a:t> </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dirty="0">
                          <a:effectLst/>
                          <a:latin typeface="+mn-lt"/>
                          <a:cs typeface="Arial" panose="020B0604020202020204" pitchFamily="34" charset="0"/>
                        </a:rPr>
                        <a:t>Calle 63 B entre 117 y 117 A, 118 B y 119 B</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dirty="0">
                          <a:effectLst/>
                          <a:latin typeface="+mn-lt"/>
                          <a:cs typeface="Arial" panose="020B0604020202020204" pitchFamily="34" charset="0"/>
                        </a:rPr>
                        <a:t> </a:t>
                      </a:r>
                    </a:p>
                    <a:p>
                      <a:r>
                        <a:rPr lang="es-CO" sz="1400" dirty="0">
                          <a:effectLst/>
                          <a:latin typeface="+mn-lt"/>
                          <a:cs typeface="Arial" panose="020B0604020202020204" pitchFamily="34" charset="0"/>
                        </a:rPr>
                        <a:t>REHABILITACIÓN</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REHABILITACION DE VIA</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ENGATIVA</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77253">
                <a:tc>
                  <a:txBody>
                    <a:bodyPr/>
                    <a:lstStyle/>
                    <a:p>
                      <a:r>
                        <a:rPr lang="es-CO" sz="1400">
                          <a:effectLst/>
                          <a:latin typeface="+mn-lt"/>
                          <a:cs typeface="Arial" panose="020B0604020202020204" pitchFamily="34" charset="0"/>
                        </a:rPr>
                        <a:t> </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 </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dirty="0">
                          <a:effectLst/>
                          <a:latin typeface="+mn-lt"/>
                          <a:cs typeface="Arial" panose="020B0604020202020204" pitchFamily="34" charset="0"/>
                        </a:rPr>
                        <a:t> </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 </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 </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63518">
                <a:tc>
                  <a:txBody>
                    <a:bodyPr/>
                    <a:lstStyle/>
                    <a:p>
                      <a:r>
                        <a:rPr lang="es-CO" sz="1400">
                          <a:effectLst/>
                          <a:latin typeface="+mn-lt"/>
                          <a:cs typeface="Arial" panose="020B0604020202020204" pitchFamily="34" charset="0"/>
                        </a:rPr>
                        <a:t>10003915 10004653 10004573 10004290 10004525 10004158 10004043</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 </a:t>
                      </a:r>
                    </a:p>
                    <a:p>
                      <a:r>
                        <a:rPr lang="es-CO" sz="1400">
                          <a:effectLst/>
                          <a:latin typeface="+mn-lt"/>
                          <a:cs typeface="Arial" panose="020B0604020202020204" pitchFamily="34" charset="0"/>
                        </a:rPr>
                        <a:t> </a:t>
                      </a:r>
                    </a:p>
                    <a:p>
                      <a:pPr algn="ctr"/>
                      <a:r>
                        <a:rPr lang="es-CO" sz="1400">
                          <a:effectLst/>
                          <a:latin typeface="+mn-lt"/>
                          <a:cs typeface="Arial" panose="020B0604020202020204" pitchFamily="34" charset="0"/>
                        </a:rPr>
                        <a:t>TV 76 DG 83 y DG 85</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dirty="0">
                          <a:effectLst/>
                          <a:latin typeface="+mn-lt"/>
                          <a:cs typeface="Arial" panose="020B0604020202020204" pitchFamily="34" charset="0"/>
                        </a:rPr>
                        <a:t>EMERGENCIA</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dirty="0">
                          <a:effectLst/>
                          <a:latin typeface="+mn-lt"/>
                          <a:cs typeface="Arial" panose="020B0604020202020204" pitchFamily="34" charset="0"/>
                        </a:rPr>
                        <a:t>EMERGENCIA</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ENGATIVA</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230218">
                <a:tc>
                  <a:txBody>
                    <a:bodyPr/>
                    <a:lstStyle/>
                    <a:p>
                      <a:r>
                        <a:rPr lang="es-CO" sz="1400" dirty="0">
                          <a:effectLst/>
                          <a:latin typeface="+mn-lt"/>
                          <a:cs typeface="Arial" panose="020B0604020202020204" pitchFamily="34" charset="0"/>
                        </a:rPr>
                        <a:t>10000079 10003164 10003086 10003007 10002906 10002740 10002655 10002575 10002481 50009175 10000081</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TV 76 DG 83 Y DG 85</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a:effectLst/>
                          <a:latin typeface="+mn-lt"/>
                          <a:cs typeface="Arial" panose="020B0604020202020204" pitchFamily="34" charset="0"/>
                        </a:rPr>
                        <a:t>EMERGENCIA</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dirty="0">
                          <a:effectLst/>
                          <a:latin typeface="+mn-lt"/>
                          <a:cs typeface="Arial" panose="020B0604020202020204" pitchFamily="34" charset="0"/>
                        </a:rPr>
                        <a:t>EMERGENCIA</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CO" sz="1400" dirty="0">
                          <a:effectLst/>
                          <a:latin typeface="+mn-lt"/>
                          <a:cs typeface="Arial" panose="020B0604020202020204" pitchFamily="34" charset="0"/>
                        </a:rPr>
                        <a:t>ENGATIVA</a:t>
                      </a:r>
                    </a:p>
                  </a:txBody>
                  <a:tcPr marL="27708" marR="277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6" name="CuadroTexto 5"/>
          <p:cNvSpPr txBox="1"/>
          <p:nvPr/>
        </p:nvSpPr>
        <p:spPr>
          <a:xfrm>
            <a:off x="2095500" y="703171"/>
            <a:ext cx="6781800" cy="892552"/>
          </a:xfrm>
          <a:prstGeom prst="rect">
            <a:avLst/>
          </a:prstGeom>
          <a:noFill/>
        </p:spPr>
        <p:txBody>
          <a:bodyPr wrap="square" rtlCol="0">
            <a:spAutoFit/>
          </a:bodyPr>
          <a:lstStyle/>
          <a:p>
            <a:pPr algn="ctr"/>
            <a:r>
              <a:rPr lang="es-CO" b="1" i="1" dirty="0">
                <a:solidFill>
                  <a:schemeClr val="accent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Contrato IDU-1383-2017</a:t>
            </a:r>
          </a:p>
          <a:p>
            <a:pPr algn="ctr"/>
            <a:r>
              <a:rPr lang="es-CO" sz="1600" dirty="0">
                <a:latin typeface="Arial" panose="020B0604020202020204" pitchFamily="34" charset="0"/>
                <a:cs typeface="Arial" panose="020B0604020202020204" pitchFamily="34" charset="0"/>
              </a:rPr>
              <a:t>Tramos intervenidos en el mes de diciembre del año 2020.</a:t>
            </a:r>
          </a:p>
          <a:p>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0056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직사각형 1">
            <a:extLst>
              <a:ext uri="{FF2B5EF4-FFF2-40B4-BE49-F238E27FC236}">
                <a16:creationId xmlns:a16="http://schemas.microsoft.com/office/drawing/2014/main" id="{36A145D5-ED13-43AF-91E5-7743D723B41A}"/>
              </a:ext>
            </a:extLst>
          </p:cNvPr>
          <p:cNvSpPr/>
          <p:nvPr/>
        </p:nvSpPr>
        <p:spPr>
          <a:xfrm>
            <a:off x="1866949" y="5257800"/>
            <a:ext cx="2057400" cy="369332"/>
          </a:xfrm>
          <a:prstGeom prst="rect">
            <a:avLst/>
          </a:prstGeom>
        </p:spPr>
        <p:txBody>
          <a:bodyPr wrap="square">
            <a:spAutoFit/>
          </a:bodyPr>
          <a:lstStyle/>
          <a:p>
            <a:r>
              <a:rPr lang="es-MX" altLang="ko-KR" b="1" dirty="0">
                <a:solidFill>
                  <a:srgbClr val="4C531E"/>
                </a:solidFill>
                <a:latin typeface="Arial"/>
              </a:rPr>
              <a:t>Malla vial troncal </a:t>
            </a:r>
          </a:p>
        </p:txBody>
      </p:sp>
      <p:pic>
        <p:nvPicPr>
          <p:cNvPr id="2" name="Imagen 1"/>
          <p:cNvPicPr>
            <a:picLocks noChangeAspect="1"/>
          </p:cNvPicPr>
          <p:nvPr/>
        </p:nvPicPr>
        <p:blipFill>
          <a:blip r:embed="rId2"/>
          <a:stretch>
            <a:fillRect/>
          </a:stretch>
        </p:blipFill>
        <p:spPr>
          <a:xfrm>
            <a:off x="381000" y="1364481"/>
            <a:ext cx="5029298" cy="3798499"/>
          </a:xfrm>
          <a:prstGeom prst="rect">
            <a:avLst/>
          </a:prstGeom>
        </p:spPr>
      </p:pic>
      <p:sp>
        <p:nvSpPr>
          <p:cNvPr id="13" name="직사각형 1">
            <a:extLst>
              <a:ext uri="{FF2B5EF4-FFF2-40B4-BE49-F238E27FC236}">
                <a16:creationId xmlns:a16="http://schemas.microsoft.com/office/drawing/2014/main" id="{36A145D5-ED13-43AF-91E5-7743D723B41A}"/>
              </a:ext>
            </a:extLst>
          </p:cNvPr>
          <p:cNvSpPr/>
          <p:nvPr/>
        </p:nvSpPr>
        <p:spPr>
          <a:xfrm>
            <a:off x="6629400" y="5263487"/>
            <a:ext cx="2635216" cy="369332"/>
          </a:xfrm>
          <a:prstGeom prst="rect">
            <a:avLst/>
          </a:prstGeom>
        </p:spPr>
        <p:txBody>
          <a:bodyPr wrap="square">
            <a:spAutoFit/>
          </a:bodyPr>
          <a:lstStyle/>
          <a:p>
            <a:r>
              <a:rPr lang="es-MX" altLang="ko-KR" b="1" dirty="0">
                <a:solidFill>
                  <a:srgbClr val="4C531E"/>
                </a:solidFill>
                <a:latin typeface="Arial"/>
              </a:rPr>
              <a:t>Malla vial intermedia </a:t>
            </a:r>
          </a:p>
        </p:txBody>
      </p:sp>
      <p:pic>
        <p:nvPicPr>
          <p:cNvPr id="4" name="Imagen 3"/>
          <p:cNvPicPr>
            <a:picLocks noChangeAspect="1"/>
          </p:cNvPicPr>
          <p:nvPr/>
        </p:nvPicPr>
        <p:blipFill>
          <a:blip r:embed="rId3"/>
          <a:stretch>
            <a:fillRect/>
          </a:stretch>
        </p:blipFill>
        <p:spPr>
          <a:xfrm>
            <a:off x="5867400" y="1364481"/>
            <a:ext cx="4419600" cy="3797362"/>
          </a:xfrm>
          <a:prstGeom prst="rect">
            <a:avLst/>
          </a:prstGeom>
        </p:spPr>
      </p:pic>
      <p:sp>
        <p:nvSpPr>
          <p:cNvPr id="7" name="Título 1">
            <a:extLst>
              <a:ext uri="{FF2B5EF4-FFF2-40B4-BE49-F238E27FC236}">
                <a16:creationId xmlns:a16="http://schemas.microsoft.com/office/drawing/2014/main" id="{D6564FD1-9A81-48B2-AFD2-FC3F7EF853A0}"/>
              </a:ext>
            </a:extLst>
          </p:cNvPr>
          <p:cNvSpPr txBox="1">
            <a:spLocks/>
          </p:cNvSpPr>
          <p:nvPr/>
        </p:nvSpPr>
        <p:spPr>
          <a:xfrm>
            <a:off x="1752600" y="304800"/>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r>
              <a:rPr lang="es-MX" sz="4000" dirty="0">
                <a:latin typeface="Arial" panose="020B0604020202020204" pitchFamily="34" charset="0"/>
                <a:cs typeface="Arial" panose="020B0604020202020204" pitchFamily="34" charset="0"/>
              </a:rPr>
              <a:t>Estado de la Malla Vial</a:t>
            </a:r>
          </a:p>
        </p:txBody>
      </p:sp>
    </p:spTree>
    <p:extLst>
      <p:ext uri="{BB962C8B-B14F-4D97-AF65-F5344CB8AC3E}">
        <p14:creationId xmlns:p14="http://schemas.microsoft.com/office/powerpoint/2010/main" val="415206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직사각형 1">
            <a:extLst>
              <a:ext uri="{FF2B5EF4-FFF2-40B4-BE49-F238E27FC236}">
                <a16:creationId xmlns:a16="http://schemas.microsoft.com/office/drawing/2014/main" id="{36A145D5-ED13-43AF-91E5-7743D723B41A}"/>
              </a:ext>
            </a:extLst>
          </p:cNvPr>
          <p:cNvSpPr/>
          <p:nvPr/>
        </p:nvSpPr>
        <p:spPr>
          <a:xfrm>
            <a:off x="1866949" y="5257800"/>
            <a:ext cx="2057400" cy="369332"/>
          </a:xfrm>
          <a:prstGeom prst="rect">
            <a:avLst/>
          </a:prstGeom>
        </p:spPr>
        <p:txBody>
          <a:bodyPr wrap="square">
            <a:spAutoFit/>
          </a:bodyPr>
          <a:lstStyle/>
          <a:p>
            <a:r>
              <a:rPr lang="es-MX" altLang="ko-KR" b="1" dirty="0">
                <a:solidFill>
                  <a:srgbClr val="4C531E"/>
                </a:solidFill>
                <a:latin typeface="Arial"/>
              </a:rPr>
              <a:t>Malla vial arterial </a:t>
            </a:r>
          </a:p>
        </p:txBody>
      </p:sp>
      <p:sp>
        <p:nvSpPr>
          <p:cNvPr id="13" name="직사각형 1">
            <a:extLst>
              <a:ext uri="{FF2B5EF4-FFF2-40B4-BE49-F238E27FC236}">
                <a16:creationId xmlns:a16="http://schemas.microsoft.com/office/drawing/2014/main" id="{36A145D5-ED13-43AF-91E5-7743D723B41A}"/>
              </a:ext>
            </a:extLst>
          </p:cNvPr>
          <p:cNvSpPr/>
          <p:nvPr/>
        </p:nvSpPr>
        <p:spPr>
          <a:xfrm>
            <a:off x="7086600" y="5257800"/>
            <a:ext cx="2635216" cy="369332"/>
          </a:xfrm>
          <a:prstGeom prst="rect">
            <a:avLst/>
          </a:prstGeom>
        </p:spPr>
        <p:txBody>
          <a:bodyPr wrap="square">
            <a:spAutoFit/>
          </a:bodyPr>
          <a:lstStyle/>
          <a:p>
            <a:r>
              <a:rPr lang="es-MX" altLang="ko-KR" b="1" dirty="0">
                <a:solidFill>
                  <a:srgbClr val="4C531E"/>
                </a:solidFill>
                <a:latin typeface="Arial"/>
              </a:rPr>
              <a:t>Malla vial local </a:t>
            </a:r>
          </a:p>
        </p:txBody>
      </p:sp>
      <p:pic>
        <p:nvPicPr>
          <p:cNvPr id="3" name="Imagen 2"/>
          <p:cNvPicPr>
            <a:picLocks noChangeAspect="1"/>
          </p:cNvPicPr>
          <p:nvPr/>
        </p:nvPicPr>
        <p:blipFill>
          <a:blip r:embed="rId2"/>
          <a:stretch>
            <a:fillRect/>
          </a:stretch>
        </p:blipFill>
        <p:spPr>
          <a:xfrm>
            <a:off x="869933" y="1450032"/>
            <a:ext cx="4752975" cy="3711811"/>
          </a:xfrm>
          <a:prstGeom prst="rect">
            <a:avLst/>
          </a:prstGeom>
        </p:spPr>
      </p:pic>
      <p:pic>
        <p:nvPicPr>
          <p:cNvPr id="5" name="Imagen 4"/>
          <p:cNvPicPr>
            <a:picLocks noChangeAspect="1"/>
          </p:cNvPicPr>
          <p:nvPr/>
        </p:nvPicPr>
        <p:blipFill>
          <a:blip r:embed="rId3"/>
          <a:stretch>
            <a:fillRect/>
          </a:stretch>
        </p:blipFill>
        <p:spPr>
          <a:xfrm>
            <a:off x="5867400" y="1492112"/>
            <a:ext cx="4514850" cy="3700438"/>
          </a:xfrm>
          <a:prstGeom prst="rect">
            <a:avLst/>
          </a:prstGeom>
        </p:spPr>
      </p:pic>
      <p:sp>
        <p:nvSpPr>
          <p:cNvPr id="7" name="Título 1">
            <a:extLst>
              <a:ext uri="{FF2B5EF4-FFF2-40B4-BE49-F238E27FC236}">
                <a16:creationId xmlns:a16="http://schemas.microsoft.com/office/drawing/2014/main" id="{D6564FD1-9A81-48B2-AFD2-FC3F7EF853A0}"/>
              </a:ext>
            </a:extLst>
          </p:cNvPr>
          <p:cNvSpPr txBox="1">
            <a:spLocks/>
          </p:cNvSpPr>
          <p:nvPr/>
        </p:nvSpPr>
        <p:spPr>
          <a:xfrm>
            <a:off x="1752600" y="304800"/>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r>
              <a:rPr lang="es-MX" sz="4000" dirty="0">
                <a:latin typeface="Arial" panose="020B0604020202020204" pitchFamily="34" charset="0"/>
                <a:cs typeface="Arial" panose="020B0604020202020204" pitchFamily="34" charset="0"/>
              </a:rPr>
              <a:t>Estado de la Malla Vial</a:t>
            </a:r>
          </a:p>
        </p:txBody>
      </p:sp>
      <p:sp>
        <p:nvSpPr>
          <p:cNvPr id="8" name="Título 1">
            <a:extLst>
              <a:ext uri="{FF2B5EF4-FFF2-40B4-BE49-F238E27FC236}">
                <a16:creationId xmlns:a16="http://schemas.microsoft.com/office/drawing/2014/main" id="{D6564FD1-9A81-48B2-AFD2-FC3F7EF853A0}"/>
              </a:ext>
            </a:extLst>
          </p:cNvPr>
          <p:cNvSpPr txBox="1">
            <a:spLocks/>
          </p:cNvSpPr>
          <p:nvPr/>
        </p:nvSpPr>
        <p:spPr>
          <a:xfrm>
            <a:off x="1752600" y="288823"/>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r>
              <a:rPr lang="es-MX" sz="4000" dirty="0">
                <a:latin typeface="Arial" panose="020B0604020202020204" pitchFamily="34" charset="0"/>
                <a:cs typeface="Arial" panose="020B0604020202020204" pitchFamily="34" charset="0"/>
              </a:rPr>
              <a:t>Estado de la Malla Vial</a:t>
            </a:r>
          </a:p>
        </p:txBody>
      </p:sp>
    </p:spTree>
    <p:extLst>
      <p:ext uri="{BB962C8B-B14F-4D97-AF65-F5344CB8AC3E}">
        <p14:creationId xmlns:p14="http://schemas.microsoft.com/office/powerpoint/2010/main" val="381789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5ECD85A4-6FB7-4CBA-9EBB-79A080BAD3E8}"/>
              </a:ext>
            </a:extLst>
          </p:cNvPr>
          <p:cNvGraphicFramePr>
            <a:graphicFrameLocks noGrp="1"/>
          </p:cNvGraphicFramePr>
          <p:nvPr/>
        </p:nvGraphicFramePr>
        <p:xfrm>
          <a:off x="381000" y="1048326"/>
          <a:ext cx="9448800" cy="5579735"/>
        </p:xfrm>
        <a:graphic>
          <a:graphicData uri="http://schemas.openxmlformats.org/drawingml/2006/table">
            <a:tbl>
              <a:tblPr firstRow="1" bandRow="1">
                <a:tableStyleId>{5C22544A-7EE6-4342-B048-85BDC9FD1C3A}</a:tableStyleId>
              </a:tblPr>
              <a:tblGrid>
                <a:gridCol w="3628887">
                  <a:extLst>
                    <a:ext uri="{9D8B030D-6E8A-4147-A177-3AD203B41FA5}">
                      <a16:colId xmlns:a16="http://schemas.microsoft.com/office/drawing/2014/main" val="2601456166"/>
                    </a:ext>
                  </a:extLst>
                </a:gridCol>
                <a:gridCol w="1780209">
                  <a:extLst>
                    <a:ext uri="{9D8B030D-6E8A-4147-A177-3AD203B41FA5}">
                      <a16:colId xmlns:a16="http://schemas.microsoft.com/office/drawing/2014/main" val="617965094"/>
                    </a:ext>
                  </a:extLst>
                </a:gridCol>
                <a:gridCol w="4039704">
                  <a:extLst>
                    <a:ext uri="{9D8B030D-6E8A-4147-A177-3AD203B41FA5}">
                      <a16:colId xmlns:a16="http://schemas.microsoft.com/office/drawing/2014/main" val="2676375502"/>
                    </a:ext>
                  </a:extLst>
                </a:gridCol>
              </a:tblGrid>
              <a:tr h="381000">
                <a:tc>
                  <a:txBody>
                    <a:bodyPr/>
                    <a:lstStyle/>
                    <a:p>
                      <a:pPr algn="ctr" fontAlgn="b"/>
                      <a:r>
                        <a:rPr lang="es-MX" sz="1000" u="none" strike="noStrike" dirty="0">
                          <a:solidFill>
                            <a:schemeClr val="bg1"/>
                          </a:solidFill>
                          <a:effectLst/>
                          <a:latin typeface="Arial" panose="020B0604020202020204" pitchFamily="34" charset="0"/>
                          <a:cs typeface="Arial" panose="020B0604020202020204" pitchFamily="34" charset="0"/>
                        </a:rPr>
                        <a:t>INTERVENCION Y TIPO DE MALLA VIAL</a:t>
                      </a:r>
                      <a:endParaRPr lang="es-MX" sz="10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b"/>
                      <a:r>
                        <a:rPr lang="es-CO" sz="1000" u="none" strike="noStrike" dirty="0">
                          <a:solidFill>
                            <a:schemeClr val="bg1"/>
                          </a:solidFill>
                          <a:effectLst/>
                          <a:latin typeface="Arial" panose="020B0604020202020204" pitchFamily="34" charset="0"/>
                          <a:cs typeface="Arial" panose="020B0604020202020204" pitchFamily="34" charset="0"/>
                        </a:rPr>
                        <a:t>ENTIDAD COMPETENTE</a:t>
                      </a:r>
                      <a:endParaRPr lang="es-CO" sz="10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b"/>
                      <a:r>
                        <a:rPr lang="es-CO" sz="1000" u="none" strike="noStrike" dirty="0">
                          <a:solidFill>
                            <a:schemeClr val="bg1"/>
                          </a:solidFill>
                          <a:effectLst/>
                          <a:latin typeface="Arial" panose="020B0604020202020204" pitchFamily="34" charset="0"/>
                          <a:cs typeface="Arial" panose="020B0604020202020204" pitchFamily="34" charset="0"/>
                        </a:rPr>
                        <a:t>MARCO NORMATIVO</a:t>
                      </a:r>
                      <a:endParaRPr lang="es-CO" sz="10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943524482"/>
                  </a:ext>
                </a:extLst>
              </a:tr>
              <a:tr h="234124">
                <a:tc>
                  <a:txBody>
                    <a:bodyPr/>
                    <a:lstStyle/>
                    <a:p>
                      <a:pPr algn="just" fontAlgn="ctr"/>
                      <a:r>
                        <a:rPr lang="es-MX" sz="1000" u="none" strike="noStrike" dirty="0">
                          <a:effectLst/>
                          <a:latin typeface="Arial" panose="020B0604020202020204" pitchFamily="34" charset="0"/>
                          <a:cs typeface="Arial" panose="020B0604020202020204" pitchFamily="34" charset="0"/>
                        </a:rPr>
                        <a:t>·    Construcción de Malla Vial Arterial Principal y Malla  Arterial. </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rowSpan="3">
                  <a:txBody>
                    <a:bodyPr/>
                    <a:lstStyle/>
                    <a:p>
                      <a:pPr algn="ctr" fontAlgn="ctr"/>
                      <a:r>
                        <a:rPr lang="es-CO" sz="1000" u="none" strike="noStrike" dirty="0">
                          <a:effectLst/>
                          <a:latin typeface="Arial" panose="020B0604020202020204" pitchFamily="34" charset="0"/>
                          <a:cs typeface="Arial" panose="020B0604020202020204" pitchFamily="34" charset="0"/>
                        </a:rPr>
                        <a:t>Instituto de Desarrollo Urbano</a:t>
                      </a:r>
                      <a:endParaRPr lang="es-CO"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rowSpan="3">
                  <a:txBody>
                    <a:bodyPr/>
                    <a:lstStyle/>
                    <a:p>
                      <a:pPr algn="l" fontAlgn="ctr"/>
                      <a:r>
                        <a:rPr lang="es-CO" sz="1000" u="none" strike="noStrike">
                          <a:effectLst/>
                          <a:latin typeface="Arial" panose="020B0604020202020204" pitchFamily="34" charset="0"/>
                          <a:cs typeface="Arial" panose="020B0604020202020204" pitchFamily="34" charset="0"/>
                        </a:rPr>
                        <a:t>Plan de Ordenamiento Territorial. – Decreto 190 de 2004    Artículo 172</a:t>
                      </a:r>
                      <a:endParaRPr lang="es-CO"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226620171"/>
                  </a:ext>
                </a:extLst>
              </a:tr>
              <a:tr h="422933">
                <a:tc>
                  <a:txBody>
                    <a:bodyPr/>
                    <a:lstStyle/>
                    <a:p>
                      <a:pPr algn="just" fontAlgn="ctr"/>
                      <a:r>
                        <a:rPr lang="es-MX" sz="1000" u="none" strike="noStrike" dirty="0">
                          <a:effectLst/>
                          <a:latin typeface="Arial" panose="020B0604020202020204" pitchFamily="34" charset="0"/>
                          <a:cs typeface="Arial" panose="020B0604020202020204" pitchFamily="34" charset="0"/>
                        </a:rPr>
                        <a:t>·    En sectores urbanos desarrollados </a:t>
                      </a:r>
                      <a:r>
                        <a:rPr lang="es-MX" sz="1000" u="sng" strike="noStrike" dirty="0">
                          <a:effectLst/>
                          <a:latin typeface="Arial" panose="020B0604020202020204" pitchFamily="34" charset="0"/>
                          <a:cs typeface="Arial" panose="020B0604020202020204" pitchFamily="34" charset="0"/>
                        </a:rPr>
                        <a:t>Podrá</a:t>
                      </a:r>
                      <a:r>
                        <a:rPr lang="es-MX" sz="1000" u="none" strike="noStrike" dirty="0">
                          <a:effectLst/>
                          <a:latin typeface="Arial" panose="020B0604020202020204" pitchFamily="34" charset="0"/>
                          <a:cs typeface="Arial" panose="020B0604020202020204" pitchFamily="34" charset="0"/>
                        </a:rPr>
                        <a:t> Adelantar la construcción de las vías de la Malla Vial intermedia y Local. </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656075436"/>
                  </a:ext>
                </a:extLst>
              </a:tr>
              <a:tr h="1366977">
                <a:tc>
                  <a:txBody>
                    <a:bodyPr/>
                    <a:lstStyle/>
                    <a:p>
                      <a:pPr algn="just" fontAlgn="ctr"/>
                      <a:r>
                        <a:rPr lang="es-MX" sz="1000" u="none" strike="noStrike" dirty="0">
                          <a:effectLst/>
                          <a:latin typeface="Arial" panose="020B0604020202020204" pitchFamily="34" charset="0"/>
                          <a:cs typeface="Arial" panose="020B0604020202020204" pitchFamily="34" charset="0"/>
                        </a:rPr>
                        <a:t>Adicionalmente, basados en la necesidad de priorizar lo público, el IDU colabora con la atención de los corredores de movilidad que soportan el Sistema Integrado de Transporte Público –SITP-, en proporción a los recursos dispuestos por la Secretaria Distrital de Hacienda. Sobre éstos estructura los modelos de priorización e intervención, en articulación con las políticas del Plan de Desarrollo vigente para la Ciudad.</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66366622"/>
                  </a:ext>
                </a:extLst>
              </a:tr>
              <a:tr h="234124">
                <a:tc>
                  <a:txBody>
                    <a:bodyPr/>
                    <a:lstStyle/>
                    <a:p>
                      <a:pPr algn="just" fontAlgn="ctr"/>
                      <a:r>
                        <a:rPr lang="es-MX" sz="1000" u="none" strike="noStrike">
                          <a:effectLst/>
                          <a:latin typeface="Arial" panose="020B0604020202020204" pitchFamily="34" charset="0"/>
                          <a:cs typeface="Arial" panose="020B0604020202020204" pitchFamily="34" charset="0"/>
                        </a:rPr>
                        <a:t>·    Construcción de mantenimiento de Vías Locales intermedias.</a:t>
                      </a:r>
                      <a:endParaRPr lang="es-MX"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tc rowSpan="2">
                  <a:txBody>
                    <a:bodyPr/>
                    <a:lstStyle/>
                    <a:p>
                      <a:pPr algn="ctr" fontAlgn="ctr"/>
                      <a:r>
                        <a:rPr lang="es-CO" sz="1000" u="none" strike="noStrike">
                          <a:effectLst/>
                          <a:latin typeface="Arial" panose="020B0604020202020204" pitchFamily="34" charset="0"/>
                          <a:cs typeface="Arial" panose="020B0604020202020204" pitchFamily="34" charset="0"/>
                        </a:rPr>
                        <a:t> Fondo de Desarrollo Local     </a:t>
                      </a:r>
                      <a:endParaRPr lang="es-CO"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tc rowSpan="3">
                  <a:txBody>
                    <a:bodyPr/>
                    <a:lstStyle/>
                    <a:p>
                      <a:pPr algn="ctr" fontAlgn="b"/>
                      <a:r>
                        <a:rPr lang="es-MX" sz="1000" u="none" strike="noStrike" dirty="0">
                          <a:effectLst/>
                          <a:latin typeface="Arial" panose="020B0604020202020204" pitchFamily="34" charset="0"/>
                          <a:cs typeface="Arial" panose="020B0604020202020204" pitchFamily="34" charset="0"/>
                        </a:rPr>
                        <a:t>Acuerdo 6 de 1992:“Artículo 3º</a:t>
                      </a:r>
                      <a:br>
                        <a:rPr lang="es-MX" sz="1000" u="none" strike="noStrike" dirty="0">
                          <a:effectLst/>
                          <a:latin typeface="Arial" panose="020B0604020202020204" pitchFamily="34" charset="0"/>
                          <a:cs typeface="Arial" panose="020B0604020202020204" pitchFamily="34" charset="0"/>
                        </a:rPr>
                      </a:br>
                      <a:r>
                        <a:rPr lang="es-MX" sz="1000" u="none" strike="noStrike" dirty="0">
                          <a:effectLst/>
                          <a:latin typeface="Arial" panose="020B0604020202020204" pitchFamily="34" charset="0"/>
                          <a:cs typeface="Arial" panose="020B0604020202020204" pitchFamily="34" charset="0"/>
                        </a:rPr>
                        <a:t>(Reparto de Competencias y Organización Administrativa de las Localidades en el D.C.)</a:t>
                      </a:r>
                      <a:br>
                        <a:rPr lang="es-MX" sz="1000" u="none" strike="noStrike" dirty="0">
                          <a:effectLst/>
                          <a:latin typeface="Arial" panose="020B0604020202020204" pitchFamily="34" charset="0"/>
                          <a:cs typeface="Arial" panose="020B0604020202020204" pitchFamily="34" charset="0"/>
                        </a:rPr>
                      </a:br>
                      <a:r>
                        <a:rPr lang="es-MX" sz="1000" u="none" strike="noStrike" dirty="0">
                          <a:effectLst/>
                          <a:latin typeface="Arial" panose="020B0604020202020204" pitchFamily="34" charset="0"/>
                          <a:cs typeface="Arial" panose="020B0604020202020204" pitchFamily="34" charset="0"/>
                        </a:rPr>
                        <a:t>Acuerdo No. 740 de 2019  Articulo 5</a:t>
                      </a:r>
                      <a:br>
                        <a:rPr lang="es-MX" sz="1000" u="none" strike="noStrike" dirty="0">
                          <a:effectLst/>
                          <a:latin typeface="Arial" panose="020B0604020202020204" pitchFamily="34" charset="0"/>
                          <a:cs typeface="Arial" panose="020B0604020202020204" pitchFamily="34" charset="0"/>
                        </a:rPr>
                      </a:br>
                      <a:r>
                        <a:rPr lang="es-MX" sz="1000" u="none" strike="noStrike" dirty="0">
                          <a:effectLst/>
                          <a:latin typeface="Arial" panose="020B0604020202020204" pitchFamily="34" charset="0"/>
                          <a:cs typeface="Arial" panose="020B0604020202020204" pitchFamily="34" charset="0"/>
                        </a:rPr>
                        <a:t>“Por el cual se dictan normas en relación con la organización y el funcionamiento de las localidades de Bogotá, D.C.”</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101218384"/>
                  </a:ext>
                </a:extLst>
              </a:tr>
              <a:tr h="989360">
                <a:tc>
                  <a:txBody>
                    <a:bodyPr/>
                    <a:lstStyle/>
                    <a:p>
                      <a:pPr algn="just" fontAlgn="ctr"/>
                      <a:r>
                        <a:rPr lang="es-MX" sz="1000" u="none" strike="noStrike" dirty="0">
                          <a:effectLst/>
                          <a:latin typeface="Arial" panose="020B0604020202020204" pitchFamily="34" charset="0"/>
                          <a:cs typeface="Arial" panose="020B0604020202020204" pitchFamily="34" charset="0"/>
                        </a:rPr>
                        <a:t>·    Adelantar el diseño, construcción y conservación de la Malla Vial Local e intermedia, del espacio público y peatonal local e intermedio; así como de los puentes peatonales y/o vehiculares que pertenezcan a la Malla Vial Local e intermedia, incluidos los ubicados sobre los cuerpos de agua. </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2468874044"/>
                  </a:ext>
                </a:extLst>
              </a:tr>
              <a:tr h="611742">
                <a:tc>
                  <a:txBody>
                    <a:bodyPr/>
                    <a:lstStyle/>
                    <a:p>
                      <a:pPr algn="just" fontAlgn="ctr"/>
                      <a:r>
                        <a:rPr lang="es-MX" sz="1000" u="none" strike="noStrike">
                          <a:effectLst/>
                          <a:latin typeface="Arial" panose="020B0604020202020204" pitchFamily="34" charset="0"/>
                          <a:cs typeface="Arial" panose="020B0604020202020204" pitchFamily="34" charset="0"/>
                        </a:rPr>
                        <a:t>·    Podrán coordinar con las entidades del Sector de Movilidad su participación en la conservación de la Malla Vial y espacio público, arterial, sin trasporte masivo.</a:t>
                      </a:r>
                      <a:endParaRPr lang="es-MX"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es-CO" sz="1000" u="none" strike="noStrike" dirty="0">
                          <a:effectLst/>
                          <a:latin typeface="Arial" panose="020B0604020202020204" pitchFamily="34" charset="0"/>
                          <a:cs typeface="Arial" panose="020B0604020202020204" pitchFamily="34" charset="0"/>
                        </a:rPr>
                        <a:t>Alcaldes Locales</a:t>
                      </a:r>
                      <a:endParaRPr lang="es-CO"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tc>
                <a:tc vMerge="1">
                  <a:txBody>
                    <a:bodyPr/>
                    <a:lstStyle/>
                    <a:p>
                      <a:endParaRPr lang="es-CO"/>
                    </a:p>
                  </a:txBody>
                  <a:tcPr/>
                </a:tc>
                <a:extLst>
                  <a:ext uri="{0D108BD9-81ED-4DB2-BD59-A6C34878D82A}">
                    <a16:rowId xmlns:a16="http://schemas.microsoft.com/office/drawing/2014/main" val="4106685957"/>
                  </a:ext>
                </a:extLst>
              </a:tr>
              <a:tr h="234124">
                <a:tc>
                  <a:txBody>
                    <a:bodyPr/>
                    <a:lstStyle/>
                    <a:p>
                      <a:pPr algn="l" fontAlgn="ctr"/>
                      <a:r>
                        <a:rPr lang="es-MX" sz="1000" u="none" strike="noStrike">
                          <a:effectLst/>
                          <a:latin typeface="Arial" panose="020B0604020202020204" pitchFamily="34" charset="0"/>
                          <a:cs typeface="Arial" panose="020B0604020202020204" pitchFamily="34" charset="0"/>
                        </a:rPr>
                        <a:t>·    Rehabilitación y mantenimiento periódico de la Malla Vial Local. </a:t>
                      </a:r>
                      <a:endParaRPr lang="es-MX"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tc rowSpan="2">
                  <a:txBody>
                    <a:bodyPr/>
                    <a:lstStyle/>
                    <a:p>
                      <a:pPr algn="ctr" fontAlgn="ctr"/>
                      <a:r>
                        <a:rPr lang="es-MX" sz="1000" u="none" strike="noStrike">
                          <a:effectLst/>
                          <a:latin typeface="Arial" panose="020B0604020202020204" pitchFamily="34" charset="0"/>
                          <a:cs typeface="Arial" panose="020B0604020202020204" pitchFamily="34" charset="0"/>
                        </a:rPr>
                        <a:t>Unidad Administrativa especial de Rehabilitación y Mantenimiento Vial.</a:t>
                      </a:r>
                      <a:endParaRPr lang="es-MX"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tc rowSpan="2">
                  <a:txBody>
                    <a:bodyPr/>
                    <a:lstStyle/>
                    <a:p>
                      <a:pPr algn="ctr" fontAlgn="ctr"/>
                      <a:r>
                        <a:rPr lang="es-MX" sz="1000" u="none" strike="noStrike" dirty="0">
                          <a:effectLst/>
                          <a:latin typeface="Arial" panose="020B0604020202020204" pitchFamily="34" charset="0"/>
                          <a:cs typeface="Arial" panose="020B0604020202020204" pitchFamily="34" charset="0"/>
                        </a:rPr>
                        <a:t>Acuerdo 257 de 2006 Articulo 109</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922665379"/>
                  </a:ext>
                </a:extLst>
              </a:tr>
              <a:tr h="611742">
                <a:tc>
                  <a:txBody>
                    <a:bodyPr/>
                    <a:lstStyle/>
                    <a:p>
                      <a:pPr algn="l" fontAlgn="ctr"/>
                      <a:r>
                        <a:rPr lang="es-MX" sz="1000" u="none" strike="noStrike" dirty="0">
                          <a:effectLst/>
                          <a:latin typeface="Arial" panose="020B0604020202020204" pitchFamily="34" charset="0"/>
                          <a:cs typeface="Arial" panose="020B0604020202020204" pitchFamily="34" charset="0"/>
                        </a:rPr>
                        <a:t>·    </a:t>
                      </a:r>
                      <a:r>
                        <a:rPr lang="es-MX" sz="1000" u="none" strike="noStrike" dirty="0" err="1">
                          <a:effectLst/>
                          <a:latin typeface="Arial" panose="020B0604020202020204" pitchFamily="34" charset="0"/>
                          <a:cs typeface="Arial" panose="020B0604020202020204" pitchFamily="34" charset="0"/>
                        </a:rPr>
                        <a:t>Atencion</a:t>
                      </a:r>
                      <a:r>
                        <a:rPr lang="es-MX" sz="1000" u="none" strike="noStrike" dirty="0">
                          <a:effectLst/>
                          <a:latin typeface="Arial" panose="020B0604020202020204" pitchFamily="34" charset="0"/>
                          <a:cs typeface="Arial" panose="020B0604020202020204" pitchFamily="34" charset="0"/>
                        </a:rPr>
                        <a:t> inmediata de todo el subsistema de Malla Vial cuando se presentan situaciones imprevistas que dificulten la movilidad en del Distrito Capital.</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1671697950"/>
                  </a:ext>
                </a:extLst>
              </a:tr>
              <a:tr h="422933">
                <a:tc>
                  <a:txBody>
                    <a:bodyPr/>
                    <a:lstStyle/>
                    <a:p>
                      <a:pPr algn="ctr" fontAlgn="b"/>
                      <a:r>
                        <a:rPr lang="es-MX" sz="1000" u="none" strike="noStrike">
                          <a:effectLst/>
                          <a:latin typeface="Arial" panose="020B0604020202020204" pitchFamily="34" charset="0"/>
                          <a:cs typeface="Arial" panose="020B0604020202020204" pitchFamily="34" charset="0"/>
                        </a:rPr>
                        <a:t>Inventario y/o diagnóstico de la Malla Vial, y el espacio público construido en la Ciudad.</a:t>
                      </a:r>
                      <a:endParaRPr lang="es-MX"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ctr" fontAlgn="ctr"/>
                      <a:r>
                        <a:rPr lang="es-CO" sz="1000" u="none" strike="noStrike" dirty="0">
                          <a:effectLst/>
                          <a:latin typeface="Arial" panose="020B0604020202020204" pitchFamily="34" charset="0"/>
                          <a:cs typeface="Arial" panose="020B0604020202020204" pitchFamily="34" charset="0"/>
                        </a:rPr>
                        <a:t>Instituto de Desarrollo Urbano</a:t>
                      </a:r>
                      <a:endParaRPr lang="es-CO"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es-MX" sz="1000" u="none" strike="noStrike" dirty="0">
                          <a:effectLst/>
                          <a:latin typeface="Arial" panose="020B0604020202020204" pitchFamily="34" charset="0"/>
                          <a:cs typeface="Arial" panose="020B0604020202020204" pitchFamily="34" charset="0"/>
                        </a:rPr>
                        <a:t>Acuerdo 02 de 1999 (Sistema de información de la Malla Vial)</a:t>
                      </a:r>
                      <a:endParaRPr lang="es-MX" sz="1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490993246"/>
                  </a:ext>
                </a:extLst>
              </a:tr>
            </a:tbl>
          </a:graphicData>
        </a:graphic>
      </p:graphicFrame>
      <p:sp>
        <p:nvSpPr>
          <p:cNvPr id="4" name="Título 1">
            <a:extLst>
              <a:ext uri="{FF2B5EF4-FFF2-40B4-BE49-F238E27FC236}">
                <a16:creationId xmlns:a16="http://schemas.microsoft.com/office/drawing/2014/main" id="{D6564FD1-9A81-48B2-AFD2-FC3F7EF853A0}"/>
              </a:ext>
            </a:extLst>
          </p:cNvPr>
          <p:cNvSpPr txBox="1">
            <a:spLocks/>
          </p:cNvSpPr>
          <p:nvPr/>
        </p:nvSpPr>
        <p:spPr>
          <a:xfrm>
            <a:off x="1752600" y="152400"/>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r>
              <a:rPr lang="es-MX" sz="4000" dirty="0">
                <a:latin typeface="Arial" panose="020B0604020202020204" pitchFamily="34" charset="0"/>
                <a:cs typeface="Arial" panose="020B0604020202020204" pitchFamily="34" charset="0"/>
              </a:rPr>
              <a:t>Competencias Malla Vial</a:t>
            </a:r>
          </a:p>
        </p:txBody>
      </p:sp>
    </p:spTree>
    <p:extLst>
      <p:ext uri="{BB962C8B-B14F-4D97-AF65-F5344CB8AC3E}">
        <p14:creationId xmlns:p14="http://schemas.microsoft.com/office/powerpoint/2010/main" val="81842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6F48307-C73A-4E63-BC3D-1B93B8CAEBB8}"/>
              </a:ext>
            </a:extLst>
          </p:cNvPr>
          <p:cNvSpPr txBox="1"/>
          <p:nvPr/>
        </p:nvSpPr>
        <p:spPr>
          <a:xfrm>
            <a:off x="1608145" y="381000"/>
            <a:ext cx="8975707" cy="830997"/>
          </a:xfrm>
          <a:prstGeom prst="rect">
            <a:avLst/>
          </a:prstGeom>
          <a:noFill/>
        </p:spPr>
        <p:txBody>
          <a:bodyPr wrap="square" rtlCol="0">
            <a:spAutoFit/>
          </a:bodyPr>
          <a:lstStyle/>
          <a:p>
            <a:pPr lvl="0" algn="ctr">
              <a:defRPr/>
            </a:pPr>
            <a:r>
              <a:rPr lang="es-CO" sz="2400" b="1" kern="0" dirty="0">
                <a:solidFill>
                  <a:srgbClr val="C9D51D"/>
                </a:solidFill>
                <a:latin typeface="Arial" panose="020B0604020202020204" pitchFamily="34" charset="0"/>
                <a:cs typeface="Arial" panose="020B0604020202020204" pitchFamily="34" charset="0"/>
              </a:rPr>
              <a:t>Seguimiento a la territorialización de la inversión distrital por LOCALIZACIÓN con corte a 31/12/2020</a:t>
            </a:r>
            <a:endParaRPr kumimoji="0" lang="es-MX" sz="2400" b="1" i="0" u="none" strike="noStrike" kern="0" cap="none" spc="0" normalizeH="0" baseline="0" noProof="0" dirty="0">
              <a:ln>
                <a:noFill/>
              </a:ln>
              <a:solidFill>
                <a:srgbClr val="C9D51D"/>
              </a:solidFill>
              <a:effectLst/>
              <a:uLnTx/>
              <a:uFillTx/>
              <a:latin typeface="Arial" panose="020B0604020202020204" pitchFamily="34" charset="0"/>
              <a:cs typeface="Arial" panose="020B0604020202020204" pitchFamily="34" charset="0"/>
            </a:endParaRPr>
          </a:p>
        </p:txBody>
      </p:sp>
      <p:pic>
        <p:nvPicPr>
          <p:cNvPr id="5" name="Imagen 4"/>
          <p:cNvPicPr>
            <a:picLocks noChangeAspect="1"/>
          </p:cNvPicPr>
          <p:nvPr/>
        </p:nvPicPr>
        <p:blipFill rotWithShape="1">
          <a:blip r:embed="rId2"/>
          <a:srcRect l="-1" r="171"/>
          <a:stretch/>
        </p:blipFill>
        <p:spPr>
          <a:xfrm>
            <a:off x="0" y="1752600"/>
            <a:ext cx="12192000" cy="1828800"/>
          </a:xfrm>
          <a:prstGeom prst="rect">
            <a:avLst/>
          </a:prstGeom>
        </p:spPr>
      </p:pic>
      <p:pic>
        <p:nvPicPr>
          <p:cNvPr id="6" name="Imagen 5"/>
          <p:cNvPicPr>
            <a:picLocks noChangeAspect="1"/>
          </p:cNvPicPr>
          <p:nvPr/>
        </p:nvPicPr>
        <p:blipFill>
          <a:blip r:embed="rId3"/>
          <a:stretch>
            <a:fillRect/>
          </a:stretch>
        </p:blipFill>
        <p:spPr>
          <a:xfrm>
            <a:off x="0" y="3657600"/>
            <a:ext cx="12192000" cy="1981200"/>
          </a:xfrm>
          <a:prstGeom prst="rect">
            <a:avLst/>
          </a:prstGeom>
        </p:spPr>
      </p:pic>
    </p:spTree>
    <p:extLst>
      <p:ext uri="{BB962C8B-B14F-4D97-AF65-F5344CB8AC3E}">
        <p14:creationId xmlns:p14="http://schemas.microsoft.com/office/powerpoint/2010/main" val="1173054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838E3A4-71B1-40C4-8BCF-E0CF6F3C7F47}"/>
              </a:ext>
            </a:extLst>
          </p:cNvPr>
          <p:cNvPicPr>
            <a:picLocks noChangeAspect="1"/>
          </p:cNvPicPr>
          <p:nvPr/>
        </p:nvPicPr>
        <p:blipFill rotWithShape="1">
          <a:blip r:embed="rId2"/>
          <a:srcRect l="8217" r="8202" b="8451"/>
          <a:stretch/>
        </p:blipFill>
        <p:spPr>
          <a:xfrm>
            <a:off x="752165" y="1339457"/>
            <a:ext cx="4371699" cy="3591352"/>
          </a:xfrm>
          <a:prstGeom prst="rect">
            <a:avLst/>
          </a:prstGeom>
        </p:spPr>
      </p:pic>
      <p:grpSp>
        <p:nvGrpSpPr>
          <p:cNvPr id="10" name="그룹 6">
            <a:extLst>
              <a:ext uri="{FF2B5EF4-FFF2-40B4-BE49-F238E27FC236}">
                <a16:creationId xmlns:a16="http://schemas.microsoft.com/office/drawing/2014/main" id="{54B64AD8-ACB2-4E0C-8C61-AA9C7C96FE96}"/>
              </a:ext>
            </a:extLst>
          </p:cNvPr>
          <p:cNvGrpSpPr/>
          <p:nvPr/>
        </p:nvGrpSpPr>
        <p:grpSpPr>
          <a:xfrm>
            <a:off x="5312679" y="1519606"/>
            <a:ext cx="2615694" cy="3124245"/>
            <a:chOff x="9228771" y="2192407"/>
            <a:chExt cx="1702026" cy="2188512"/>
          </a:xfrm>
        </p:grpSpPr>
        <p:sp>
          <p:nvSpPr>
            <p:cNvPr id="13" name="Regular Pentagon 34">
              <a:extLst>
                <a:ext uri="{FF2B5EF4-FFF2-40B4-BE49-F238E27FC236}">
                  <a16:creationId xmlns:a16="http://schemas.microsoft.com/office/drawing/2014/main" id="{C7BB69B3-8E0E-4681-A652-1EBBB78F3E41}"/>
                </a:ext>
              </a:extLst>
            </p:cNvPr>
            <p:cNvSpPr/>
            <p:nvPr/>
          </p:nvSpPr>
          <p:spPr>
            <a:xfrm>
              <a:off x="9696002" y="2192407"/>
              <a:ext cx="1234795" cy="1175995"/>
            </a:xfrm>
            <a:prstGeom prst="round2DiagRect">
              <a:avLst>
                <a:gd name="adj1" fmla="val 50000"/>
                <a:gd name="adj2" fmla="val 0"/>
              </a:avLst>
            </a:prstGeom>
            <a:solidFill>
              <a:srgbClr val="99CB38">
                <a:alpha val="7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455F51"/>
                </a:solidFill>
                <a:effectLst/>
                <a:uLnTx/>
                <a:uFillTx/>
                <a:latin typeface="Arial"/>
                <a:cs typeface="+mn-cs"/>
              </a:endParaRPr>
            </a:p>
          </p:txBody>
        </p:sp>
        <p:sp>
          <p:nvSpPr>
            <p:cNvPr id="15" name="Regular Pentagon 34">
              <a:extLst>
                <a:ext uri="{FF2B5EF4-FFF2-40B4-BE49-F238E27FC236}">
                  <a16:creationId xmlns:a16="http://schemas.microsoft.com/office/drawing/2014/main" id="{B8E92477-E999-4770-9E68-2D7EA3652C8E}"/>
                </a:ext>
              </a:extLst>
            </p:cNvPr>
            <p:cNvSpPr/>
            <p:nvPr/>
          </p:nvSpPr>
          <p:spPr>
            <a:xfrm>
              <a:off x="9696002" y="2434342"/>
              <a:ext cx="980763" cy="934060"/>
            </a:xfrm>
            <a:prstGeom prst="round2DiagRect">
              <a:avLst>
                <a:gd name="adj1" fmla="val 50000"/>
                <a:gd name="adj2" fmla="val 0"/>
              </a:avLst>
            </a:prstGeom>
            <a:solidFill>
              <a:srgbClr val="99CB3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455F51"/>
                </a:solidFill>
                <a:effectLst/>
                <a:uLnTx/>
                <a:uFillTx/>
                <a:latin typeface="Arial"/>
                <a:cs typeface="+mn-cs"/>
              </a:endParaRPr>
            </a:p>
          </p:txBody>
        </p:sp>
        <p:cxnSp>
          <p:nvCxnSpPr>
            <p:cNvPr id="16" name="Straight Arrow Connector 46">
              <a:extLst>
                <a:ext uri="{FF2B5EF4-FFF2-40B4-BE49-F238E27FC236}">
                  <a16:creationId xmlns:a16="http://schemas.microsoft.com/office/drawing/2014/main" id="{EE2D4598-EECF-4D54-9EA5-10937CC960EB}"/>
                </a:ext>
              </a:extLst>
            </p:cNvPr>
            <p:cNvCxnSpPr>
              <a:cxnSpLocks/>
            </p:cNvCxnSpPr>
            <p:nvPr/>
          </p:nvCxnSpPr>
          <p:spPr>
            <a:xfrm>
              <a:off x="9699622" y="3361959"/>
              <a:ext cx="8770" cy="1018960"/>
            </a:xfrm>
            <a:prstGeom prst="straightConnector1">
              <a:avLst/>
            </a:prstGeom>
            <a:noFill/>
            <a:ln w="31750" cap="flat" cmpd="sng" algn="ctr">
              <a:solidFill>
                <a:srgbClr val="99CB38"/>
              </a:solidFill>
              <a:prstDash val="solid"/>
              <a:miter lim="800000"/>
              <a:tailEnd type="oval" w="lg" len="lg"/>
            </a:ln>
            <a:effectLst/>
          </p:spPr>
        </p:cxnSp>
        <p:sp>
          <p:nvSpPr>
            <p:cNvPr id="17" name="Regular Pentagon 33">
              <a:extLst>
                <a:ext uri="{FF2B5EF4-FFF2-40B4-BE49-F238E27FC236}">
                  <a16:creationId xmlns:a16="http://schemas.microsoft.com/office/drawing/2014/main" id="{04394141-D27F-4B8C-AE51-F5D0BC2AF0EC}"/>
                </a:ext>
              </a:extLst>
            </p:cNvPr>
            <p:cNvSpPr/>
            <p:nvPr/>
          </p:nvSpPr>
          <p:spPr>
            <a:xfrm>
              <a:off x="9228771" y="2960699"/>
              <a:ext cx="443815" cy="422680"/>
            </a:xfrm>
            <a:prstGeom prst="round2DiagRect">
              <a:avLst>
                <a:gd name="adj1" fmla="val 0"/>
                <a:gd name="adj2" fmla="val 50000"/>
              </a:avLst>
            </a:prstGeom>
            <a:solidFill>
              <a:srgbClr val="99CB38">
                <a:alpha val="7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55F51"/>
                </a:solidFill>
                <a:effectLst/>
                <a:uLnTx/>
                <a:uFillTx/>
                <a:latin typeface="Arial"/>
                <a:cs typeface="+mn-cs"/>
              </a:endParaRPr>
            </a:p>
          </p:txBody>
        </p:sp>
      </p:grpSp>
      <p:grpSp>
        <p:nvGrpSpPr>
          <p:cNvPr id="18" name="그룹 6">
            <a:extLst>
              <a:ext uri="{FF2B5EF4-FFF2-40B4-BE49-F238E27FC236}">
                <a16:creationId xmlns:a16="http://schemas.microsoft.com/office/drawing/2014/main" id="{951D6680-80EA-4BBE-AAA8-D1EB16C01954}"/>
              </a:ext>
            </a:extLst>
          </p:cNvPr>
          <p:cNvGrpSpPr/>
          <p:nvPr/>
        </p:nvGrpSpPr>
        <p:grpSpPr>
          <a:xfrm>
            <a:off x="8036073" y="1586882"/>
            <a:ext cx="2615694" cy="3061318"/>
            <a:chOff x="9228771" y="2192407"/>
            <a:chExt cx="1702026" cy="2188512"/>
          </a:xfrm>
        </p:grpSpPr>
        <p:sp>
          <p:nvSpPr>
            <p:cNvPr id="19" name="Regular Pentagon 34">
              <a:extLst>
                <a:ext uri="{FF2B5EF4-FFF2-40B4-BE49-F238E27FC236}">
                  <a16:creationId xmlns:a16="http://schemas.microsoft.com/office/drawing/2014/main" id="{60371313-A2C3-48B0-9E78-E6A4034FD240}"/>
                </a:ext>
              </a:extLst>
            </p:cNvPr>
            <p:cNvSpPr/>
            <p:nvPr/>
          </p:nvSpPr>
          <p:spPr>
            <a:xfrm>
              <a:off x="9696002" y="2192407"/>
              <a:ext cx="1234795" cy="1175995"/>
            </a:xfrm>
            <a:prstGeom prst="round2DiagRect">
              <a:avLst>
                <a:gd name="adj1" fmla="val 50000"/>
                <a:gd name="adj2" fmla="val 0"/>
              </a:avLst>
            </a:prstGeom>
            <a:solidFill>
              <a:srgbClr val="63A537">
                <a:alpha val="7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455F51"/>
                </a:solidFill>
                <a:effectLst/>
                <a:uLnTx/>
                <a:uFillTx/>
                <a:latin typeface="Arial"/>
                <a:cs typeface="+mn-cs"/>
              </a:endParaRPr>
            </a:p>
          </p:txBody>
        </p:sp>
        <p:sp>
          <p:nvSpPr>
            <p:cNvPr id="20" name="Regular Pentagon 34">
              <a:extLst>
                <a:ext uri="{FF2B5EF4-FFF2-40B4-BE49-F238E27FC236}">
                  <a16:creationId xmlns:a16="http://schemas.microsoft.com/office/drawing/2014/main" id="{313A5270-CD20-47A6-B6B7-CBCCBAE4FDE6}"/>
                </a:ext>
              </a:extLst>
            </p:cNvPr>
            <p:cNvSpPr/>
            <p:nvPr/>
          </p:nvSpPr>
          <p:spPr>
            <a:xfrm>
              <a:off x="9696002" y="2434342"/>
              <a:ext cx="980763" cy="934060"/>
            </a:xfrm>
            <a:prstGeom prst="round2DiagRect">
              <a:avLst>
                <a:gd name="adj1" fmla="val 50000"/>
                <a:gd name="adj2" fmla="val 0"/>
              </a:avLst>
            </a:prstGeom>
            <a:solidFill>
              <a:srgbClr val="63A53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55F51"/>
                </a:solidFill>
                <a:effectLst/>
                <a:uLnTx/>
                <a:uFillTx/>
                <a:latin typeface="Arial"/>
                <a:cs typeface="+mn-cs"/>
              </a:endParaRPr>
            </a:p>
          </p:txBody>
        </p:sp>
        <p:cxnSp>
          <p:nvCxnSpPr>
            <p:cNvPr id="21" name="Straight Arrow Connector 46">
              <a:extLst>
                <a:ext uri="{FF2B5EF4-FFF2-40B4-BE49-F238E27FC236}">
                  <a16:creationId xmlns:a16="http://schemas.microsoft.com/office/drawing/2014/main" id="{B09F2250-E909-4DC8-9A74-D81F3C2C23AE}"/>
                </a:ext>
              </a:extLst>
            </p:cNvPr>
            <p:cNvCxnSpPr>
              <a:cxnSpLocks/>
            </p:cNvCxnSpPr>
            <p:nvPr/>
          </p:nvCxnSpPr>
          <p:spPr>
            <a:xfrm>
              <a:off x="9699622" y="3361959"/>
              <a:ext cx="8770" cy="1018960"/>
            </a:xfrm>
            <a:prstGeom prst="straightConnector1">
              <a:avLst/>
            </a:prstGeom>
            <a:noFill/>
            <a:ln w="31750" cap="flat" cmpd="sng" algn="ctr">
              <a:solidFill>
                <a:srgbClr val="63A537"/>
              </a:solidFill>
              <a:prstDash val="solid"/>
              <a:miter lim="800000"/>
              <a:tailEnd type="oval" w="lg" len="lg"/>
            </a:ln>
            <a:effectLst/>
          </p:spPr>
        </p:cxnSp>
        <p:sp>
          <p:nvSpPr>
            <p:cNvPr id="22" name="Regular Pentagon 33">
              <a:extLst>
                <a:ext uri="{FF2B5EF4-FFF2-40B4-BE49-F238E27FC236}">
                  <a16:creationId xmlns:a16="http://schemas.microsoft.com/office/drawing/2014/main" id="{69CEE231-A6CD-4E7A-8020-A547ED69E7BB}"/>
                </a:ext>
              </a:extLst>
            </p:cNvPr>
            <p:cNvSpPr/>
            <p:nvPr/>
          </p:nvSpPr>
          <p:spPr>
            <a:xfrm>
              <a:off x="9228771" y="2960699"/>
              <a:ext cx="443815" cy="422680"/>
            </a:xfrm>
            <a:prstGeom prst="round2DiagRect">
              <a:avLst>
                <a:gd name="adj1" fmla="val 0"/>
                <a:gd name="adj2" fmla="val 50000"/>
              </a:avLst>
            </a:prstGeom>
            <a:solidFill>
              <a:srgbClr val="63A537">
                <a:alpha val="7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rgbClr val="455F51"/>
                </a:solidFill>
                <a:effectLst/>
                <a:uLnTx/>
                <a:uFillTx/>
                <a:latin typeface="Arial"/>
                <a:cs typeface="+mn-cs"/>
              </a:endParaRPr>
            </a:p>
          </p:txBody>
        </p:sp>
      </p:grpSp>
      <p:grpSp>
        <p:nvGrpSpPr>
          <p:cNvPr id="23" name="Group 20">
            <a:extLst>
              <a:ext uri="{FF2B5EF4-FFF2-40B4-BE49-F238E27FC236}">
                <a16:creationId xmlns:a16="http://schemas.microsoft.com/office/drawing/2014/main" id="{A636BEED-8681-4E6C-8E5D-3F7119708AAE}"/>
              </a:ext>
            </a:extLst>
          </p:cNvPr>
          <p:cNvGrpSpPr/>
          <p:nvPr/>
        </p:nvGrpSpPr>
        <p:grpSpPr>
          <a:xfrm>
            <a:off x="6392033" y="3757224"/>
            <a:ext cx="2364868" cy="923330"/>
            <a:chOff x="2551705" y="4283314"/>
            <a:chExt cx="1509655" cy="923330"/>
          </a:xfrm>
        </p:grpSpPr>
        <p:sp>
          <p:nvSpPr>
            <p:cNvPr id="24" name="TextBox 21">
              <a:extLst>
                <a:ext uri="{FF2B5EF4-FFF2-40B4-BE49-F238E27FC236}">
                  <a16:creationId xmlns:a16="http://schemas.microsoft.com/office/drawing/2014/main" id="{9F8F56C3-B094-4062-BE6B-25BFE4632C57}"/>
                </a:ext>
              </a:extLst>
            </p:cNvPr>
            <p:cNvSpPr txBox="1"/>
            <p:nvPr/>
          </p:nvSpPr>
          <p:spPr>
            <a:xfrm>
              <a:off x="2551705" y="4560313"/>
              <a:ext cx="1509655" cy="646331"/>
            </a:xfrm>
            <a:prstGeom prst="rect">
              <a:avLst/>
            </a:prstGeom>
            <a:noFill/>
          </p:spPr>
          <p:txBody>
            <a:bodyPr wrap="square" rtlCol="0">
              <a:spAutoFit/>
            </a:bodyPr>
            <a:lstStyle/>
            <a:p>
              <a:r>
                <a:rPr lang="es-CO" sz="1200" dirty="0">
                  <a:solidFill>
                    <a:prstClr val="black">
                      <a:lumMod val="65000"/>
                      <a:lumOff val="35000"/>
                    </a:prstClr>
                  </a:solidFill>
                  <a:latin typeface="Arial"/>
                  <a:cs typeface="Arial" pitchFamily="34" charset="0"/>
                </a:rPr>
                <a:t>Es un espacio de diálogo y formación entre el IDU y la ciudadanía</a:t>
              </a:r>
            </a:p>
          </p:txBody>
        </p:sp>
        <p:sp>
          <p:nvSpPr>
            <p:cNvPr id="25" name="TextBox 22">
              <a:extLst>
                <a:ext uri="{FF2B5EF4-FFF2-40B4-BE49-F238E27FC236}">
                  <a16:creationId xmlns:a16="http://schemas.microsoft.com/office/drawing/2014/main" id="{CBB95C08-BC69-4E76-B6E6-7D63817FBA3B}"/>
                </a:ext>
              </a:extLst>
            </p:cNvPr>
            <p:cNvSpPr txBox="1"/>
            <p:nvPr/>
          </p:nvSpPr>
          <p:spPr>
            <a:xfrm>
              <a:off x="2551706" y="4283314"/>
              <a:ext cx="1496823" cy="307777"/>
            </a:xfrm>
            <a:prstGeom prst="rect">
              <a:avLst/>
            </a:prstGeom>
            <a:noFill/>
          </p:spPr>
          <p:txBody>
            <a:bodyPr wrap="square" rtlCol="0">
              <a:spAutoFit/>
            </a:bodyPr>
            <a:lstStyle/>
            <a:p>
              <a:r>
                <a:rPr lang="en-US" altLang="ko-KR" sz="1400" b="1" dirty="0">
                  <a:solidFill>
                    <a:prstClr val="black">
                      <a:lumMod val="65000"/>
                      <a:lumOff val="35000"/>
                    </a:prstClr>
                  </a:solidFill>
                  <a:latin typeface="Arial"/>
                  <a:cs typeface="Arial" pitchFamily="34" charset="0"/>
                </a:rPr>
                <a:t>1.</a:t>
              </a:r>
              <a:endParaRPr lang="ko-KR" altLang="en-US" sz="1400" b="1" dirty="0">
                <a:solidFill>
                  <a:prstClr val="black">
                    <a:lumMod val="65000"/>
                    <a:lumOff val="35000"/>
                  </a:prstClr>
                </a:solidFill>
                <a:latin typeface="Arial"/>
                <a:cs typeface="Arial" pitchFamily="34" charset="0"/>
              </a:endParaRPr>
            </a:p>
          </p:txBody>
        </p:sp>
      </p:grpSp>
      <p:sp>
        <p:nvSpPr>
          <p:cNvPr id="26" name="Rounded Rectangle 5">
            <a:extLst>
              <a:ext uri="{FF2B5EF4-FFF2-40B4-BE49-F238E27FC236}">
                <a16:creationId xmlns:a16="http://schemas.microsoft.com/office/drawing/2014/main" id="{D72420D1-EEDE-4B8E-84B2-1691BE24D7EB}"/>
              </a:ext>
            </a:extLst>
          </p:cNvPr>
          <p:cNvSpPr/>
          <p:nvPr/>
        </p:nvSpPr>
        <p:spPr>
          <a:xfrm flipH="1">
            <a:off x="8251474" y="2830648"/>
            <a:ext cx="349998" cy="288727"/>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27" name="Rectangle 9">
            <a:extLst>
              <a:ext uri="{FF2B5EF4-FFF2-40B4-BE49-F238E27FC236}">
                <a16:creationId xmlns:a16="http://schemas.microsoft.com/office/drawing/2014/main" id="{743C2524-793A-4E3A-AA22-557B3295EA7B}"/>
              </a:ext>
            </a:extLst>
          </p:cNvPr>
          <p:cNvSpPr/>
          <p:nvPr/>
        </p:nvSpPr>
        <p:spPr>
          <a:xfrm>
            <a:off x="5522540" y="2725541"/>
            <a:ext cx="332216" cy="331676"/>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28" name="TextBox 29">
            <a:extLst>
              <a:ext uri="{FF2B5EF4-FFF2-40B4-BE49-F238E27FC236}">
                <a16:creationId xmlns:a16="http://schemas.microsoft.com/office/drawing/2014/main" id="{7C91E3BD-45F8-4972-B91E-0B6CC15C672E}"/>
              </a:ext>
            </a:extLst>
          </p:cNvPr>
          <p:cNvSpPr txBox="1"/>
          <p:nvPr/>
        </p:nvSpPr>
        <p:spPr>
          <a:xfrm>
            <a:off x="6142509" y="2424702"/>
            <a:ext cx="1355951" cy="307777"/>
          </a:xfrm>
          <a:prstGeom prst="rect">
            <a:avLst/>
          </a:prstGeom>
          <a:noFill/>
        </p:spPr>
        <p:txBody>
          <a:bodyPr wrap="square" rtlCol="0">
            <a:spAutoFit/>
          </a:bodyPr>
          <a:lstStyle/>
          <a:p>
            <a:pPr algn="ctr"/>
            <a:r>
              <a:rPr lang="en-US" altLang="ko-KR" sz="1400" dirty="0">
                <a:solidFill>
                  <a:prstClr val="white"/>
                </a:solidFill>
                <a:latin typeface="Arial"/>
                <a:cs typeface="Arial" pitchFamily="34" charset="0"/>
              </a:rPr>
              <a:t>Que es MCCC</a:t>
            </a:r>
            <a:endParaRPr lang="ko-KR" altLang="en-US" sz="1400" dirty="0">
              <a:solidFill>
                <a:prstClr val="white"/>
              </a:solidFill>
              <a:latin typeface="Arial"/>
              <a:cs typeface="Arial" pitchFamily="34" charset="0"/>
            </a:endParaRPr>
          </a:p>
        </p:txBody>
      </p:sp>
      <p:sp>
        <p:nvSpPr>
          <p:cNvPr id="44" name="TextBox 29">
            <a:extLst>
              <a:ext uri="{FF2B5EF4-FFF2-40B4-BE49-F238E27FC236}">
                <a16:creationId xmlns:a16="http://schemas.microsoft.com/office/drawing/2014/main" id="{619D1EEA-E4FB-42AF-BF54-EB09E9F7B752}"/>
              </a:ext>
            </a:extLst>
          </p:cNvPr>
          <p:cNvSpPr txBox="1"/>
          <p:nvPr/>
        </p:nvSpPr>
        <p:spPr>
          <a:xfrm>
            <a:off x="8900006" y="2400865"/>
            <a:ext cx="1355951" cy="307777"/>
          </a:xfrm>
          <a:prstGeom prst="rect">
            <a:avLst/>
          </a:prstGeom>
          <a:noFill/>
        </p:spPr>
        <p:txBody>
          <a:bodyPr wrap="square" rtlCol="0">
            <a:spAutoFit/>
          </a:bodyPr>
          <a:lstStyle/>
          <a:p>
            <a:pPr algn="ctr"/>
            <a:r>
              <a:rPr lang="en-US" altLang="ko-KR" sz="1400" dirty="0">
                <a:solidFill>
                  <a:prstClr val="white"/>
                </a:solidFill>
                <a:latin typeface="Arial"/>
                <a:cs typeface="Arial" pitchFamily="34" charset="0"/>
              </a:rPr>
              <a:t>Dos </a:t>
            </a:r>
            <a:r>
              <a:rPr lang="en-US" altLang="ko-KR" sz="1400" dirty="0" err="1">
                <a:solidFill>
                  <a:prstClr val="white"/>
                </a:solidFill>
                <a:latin typeface="Arial"/>
                <a:cs typeface="Arial" pitchFamily="34" charset="0"/>
              </a:rPr>
              <a:t>reuniones</a:t>
            </a:r>
            <a:endParaRPr lang="ko-KR" altLang="en-US" sz="1400" dirty="0">
              <a:solidFill>
                <a:prstClr val="white"/>
              </a:solidFill>
              <a:latin typeface="Arial"/>
              <a:cs typeface="Arial" pitchFamily="34" charset="0"/>
            </a:endParaRPr>
          </a:p>
        </p:txBody>
      </p:sp>
      <p:sp>
        <p:nvSpPr>
          <p:cNvPr id="46" name="Text Placeholder 1">
            <a:extLst>
              <a:ext uri="{FF2B5EF4-FFF2-40B4-BE49-F238E27FC236}">
                <a16:creationId xmlns:a16="http://schemas.microsoft.com/office/drawing/2014/main" id="{A03D4FCB-E625-4FC8-83E9-84337C8197B4}"/>
              </a:ext>
            </a:extLst>
          </p:cNvPr>
          <p:cNvSpPr txBox="1">
            <a:spLocks/>
          </p:cNvSpPr>
          <p:nvPr/>
        </p:nvSpPr>
        <p:spPr>
          <a:xfrm>
            <a:off x="789728" y="5138088"/>
            <a:ext cx="9862039" cy="1567512"/>
          </a:xfrm>
          <a:prstGeom prst="rect">
            <a:avLst/>
          </a:prstGeom>
        </p:spPr>
        <p:txBody>
          <a:bodyPr anchor="ctr">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accent2"/>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altLang="ko-KR" sz="5400" b="0" i="0" u="none" strike="noStrike" kern="1200" cap="none" spc="0" normalizeH="0" baseline="0" noProof="0" dirty="0">
                <a:ln>
                  <a:noFill/>
                </a:ln>
                <a:solidFill>
                  <a:srgbClr val="63A537"/>
                </a:solidFill>
                <a:effectLst/>
                <a:uLnTx/>
                <a:uFillTx/>
                <a:latin typeface="Arial"/>
                <a:cs typeface="Arial" pitchFamily="34" charset="0"/>
              </a:rPr>
              <a:t>Se realizaron dos mesas con la participación de 35 personas en el año 2020</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a:solidFill>
                  <a:srgbClr val="63A537"/>
                </a:solidFill>
                <a:latin typeface="Arial"/>
              </a:rPr>
              <a:t>Se atendieron todas las invitaciones de la JAL Engativá</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5400" b="0" i="0" u="none" strike="noStrike" kern="1200" cap="none" spc="0" normalizeH="0" baseline="0" noProof="0" dirty="0">
                <a:ln>
                  <a:noFill/>
                </a:ln>
                <a:solidFill>
                  <a:srgbClr val="63A537"/>
                </a:solidFill>
                <a:effectLst/>
                <a:uLnTx/>
                <a:uFillTx/>
                <a:latin typeface="Arial"/>
                <a:cs typeface="Arial" pitchFamily="34" charset="0"/>
              </a:rPr>
              <a:t>Se atendieron</a:t>
            </a:r>
            <a:r>
              <a:rPr kumimoji="0" lang="es-ES" sz="5400" b="0" i="0" u="none" strike="noStrike" kern="1200" cap="none" spc="0" normalizeH="0" noProof="0" dirty="0">
                <a:ln>
                  <a:noFill/>
                </a:ln>
                <a:solidFill>
                  <a:srgbClr val="63A537"/>
                </a:solidFill>
                <a:effectLst/>
                <a:uLnTx/>
                <a:uFillTx/>
                <a:latin typeface="Arial"/>
                <a:cs typeface="Arial" pitchFamily="34" charset="0"/>
              </a:rPr>
              <a:t> todas las reuniones y recorridos citados por la comunidad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baseline="0" dirty="0">
                <a:solidFill>
                  <a:srgbClr val="63A537"/>
                </a:solidFill>
                <a:latin typeface="Arial"/>
              </a:rPr>
              <a:t>Se</a:t>
            </a:r>
            <a:r>
              <a:rPr lang="es-ES" dirty="0">
                <a:solidFill>
                  <a:srgbClr val="63A537"/>
                </a:solidFill>
                <a:latin typeface="Arial"/>
              </a:rPr>
              <a:t> atendieron las invitaciones de los concejales de Bogotá</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a:solidFill>
                  <a:srgbClr val="63A537"/>
                </a:solidFill>
                <a:latin typeface="Arial"/>
              </a:rPr>
              <a:t>Se atendieron todas las reuniones interinstitucionales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CO" sz="5400" b="0" i="0" u="none" strike="noStrike" kern="1200" cap="none" spc="0" normalizeH="0" baseline="0" noProof="0" dirty="0">
              <a:ln>
                <a:noFill/>
              </a:ln>
              <a:solidFill>
                <a:srgbClr val="63A537"/>
              </a:solidFill>
              <a:effectLst/>
              <a:uLnTx/>
              <a:uFillTx/>
              <a:latin typeface="Arial"/>
              <a:cs typeface="Arial" pitchFamily="34" charset="0"/>
            </a:endParaRPr>
          </a:p>
        </p:txBody>
      </p:sp>
      <p:sp>
        <p:nvSpPr>
          <p:cNvPr id="47" name="Título 1">
            <a:extLst>
              <a:ext uri="{FF2B5EF4-FFF2-40B4-BE49-F238E27FC236}">
                <a16:creationId xmlns:a16="http://schemas.microsoft.com/office/drawing/2014/main" id="{D6564FD1-9A81-48B2-AFD2-FC3F7EF853A0}"/>
              </a:ext>
            </a:extLst>
          </p:cNvPr>
          <p:cNvSpPr txBox="1">
            <a:spLocks/>
          </p:cNvSpPr>
          <p:nvPr/>
        </p:nvSpPr>
        <p:spPr>
          <a:xfrm>
            <a:off x="1911653" y="489668"/>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r>
              <a:rPr lang="es-MX" sz="4000" dirty="0">
                <a:latin typeface="Arial" panose="020B0604020202020204" pitchFamily="34" charset="0"/>
                <a:cs typeface="Arial" panose="020B0604020202020204" pitchFamily="34" charset="0"/>
              </a:rPr>
              <a:t>Gestión territorial</a:t>
            </a:r>
          </a:p>
        </p:txBody>
      </p:sp>
    </p:spTree>
    <p:extLst>
      <p:ext uri="{BB962C8B-B14F-4D97-AF65-F5344CB8AC3E}">
        <p14:creationId xmlns:p14="http://schemas.microsoft.com/office/powerpoint/2010/main" val="1347625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069988"/>
            <a:ext cx="710567" cy="1788009"/>
          </a:xfrm>
          <a:prstGeom prst="rect">
            <a:avLst/>
          </a:prstGeom>
          <a:blipFill>
            <a:blip r:embed="rId2" cstate="print"/>
            <a:stretch>
              <a:fillRect/>
            </a:stretch>
          </a:blipFill>
        </p:spPr>
        <p:txBody>
          <a:bodyPr wrap="square" lIns="0" tIns="0" rIns="0" bIns="0" rtlCol="0"/>
          <a:lstStyle/>
          <a:p>
            <a:endParaRPr/>
          </a:p>
        </p:txBody>
      </p:sp>
      <p:sp>
        <p:nvSpPr>
          <p:cNvPr id="6" name="Título 1">
            <a:extLst>
              <a:ext uri="{FF2B5EF4-FFF2-40B4-BE49-F238E27FC236}">
                <a16:creationId xmlns:a16="http://schemas.microsoft.com/office/drawing/2014/main" id="{3BE4A862-F707-4B22-B635-84E9C9544BF0}"/>
              </a:ext>
            </a:extLst>
          </p:cNvPr>
          <p:cNvSpPr txBox="1">
            <a:spLocks/>
          </p:cNvSpPr>
          <p:nvPr/>
        </p:nvSpPr>
        <p:spPr>
          <a:xfrm>
            <a:off x="2590800" y="228600"/>
            <a:ext cx="6781800" cy="687005"/>
          </a:xfrm>
          <a:prstGeom prst="rect">
            <a:avLst/>
          </a:prstGeom>
        </p:spPr>
        <p:txBody>
          <a:bodyPr wrap="square" lIns="0" tIns="0" rIns="0" bIns="0">
            <a:noAutofit/>
            <a:scene3d>
              <a:camera prst="orthographicFront"/>
              <a:lightRig rig="harsh" dir="t"/>
            </a:scene3d>
            <a:sp3d extrusionH="57150" prstMaterial="matte">
              <a:bevelT w="63500" h="12700" prst="angle"/>
              <a:contourClr>
                <a:schemeClr val="bg1">
                  <a:lumMod val="65000"/>
                </a:schemeClr>
              </a:contourClr>
            </a:sp3d>
          </a:bodyPr>
          <a:lstStyle>
            <a:lvl1pPr>
              <a:defRPr sz="6000" b="1" i="0">
                <a:solidFill>
                  <a:srgbClr val="780C52"/>
                </a:solidFill>
                <a:latin typeface="Calibri"/>
                <a:ea typeface="+mj-ea"/>
                <a:cs typeface="Calibri"/>
              </a:defRPr>
            </a:lvl1pPr>
          </a:lstStyle>
          <a:p>
            <a:r>
              <a:rPr lang="es-ES" sz="3200" kern="0" dirty="0">
                <a:ln/>
                <a:solidFill>
                  <a:schemeClr val="accent3"/>
                </a:solidFill>
                <a:latin typeface="Arial" panose="020B0604020202020204" pitchFamily="34" charset="0"/>
                <a:cs typeface="Arial" panose="020B0604020202020204" pitchFamily="34" charset="0"/>
              </a:rPr>
              <a:t>Atención y servicio a la ciudadanía</a:t>
            </a:r>
            <a:endParaRPr lang="es-CO" sz="3200" kern="0" dirty="0">
              <a:ln/>
              <a:solidFill>
                <a:schemeClr val="accent3"/>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4072326D-159C-4112-9648-53164A1134C0}"/>
              </a:ext>
            </a:extLst>
          </p:cNvPr>
          <p:cNvPicPr/>
          <p:nvPr/>
        </p:nvPicPr>
        <p:blipFill rotWithShape="1">
          <a:blip r:embed="rId3">
            <a:extLst>
              <a:ext uri="{28A0092B-C50C-407E-A947-70E740481C1C}">
                <a14:useLocalDpi xmlns:a14="http://schemas.microsoft.com/office/drawing/2010/main" val="0"/>
              </a:ext>
            </a:extLst>
          </a:blip>
          <a:srcRect l="23761" t="26068" r="17855" b="24692"/>
          <a:stretch/>
        </p:blipFill>
        <p:spPr bwMode="auto">
          <a:xfrm>
            <a:off x="838200" y="1143000"/>
            <a:ext cx="9525000" cy="5334000"/>
          </a:xfrm>
          <a:prstGeom prst="rect">
            <a:avLst/>
          </a:prstGeom>
          <a:ln>
            <a:noFill/>
          </a:ln>
          <a:extLst>
            <a:ext uri="{53640926-AAD7-44d8-BBD7-CCE9431645EC}">
              <a14:shadowObscured xmlns:a14="http://schemas.microsoft.com/office/drawing/2010/main" xmln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mentos multimedia en línea 2" title="¿Cómo puedes ser parte de Obra por tu lugar ?">
            <a:hlinkClick r:id="" action="ppaction://media"/>
            <a:extLst>
              <a:ext uri="{FF2B5EF4-FFF2-40B4-BE49-F238E27FC236}">
                <a16:creationId xmlns:a16="http://schemas.microsoft.com/office/drawing/2014/main" id="{9CD8929C-E38E-43B8-BDFF-6C442003F52F}"/>
              </a:ext>
            </a:extLst>
          </p:cNvPr>
          <p:cNvPicPr>
            <a:picLocks noRot="1" noChangeAspect="1"/>
          </p:cNvPicPr>
          <p:nvPr>
            <a:videoFile r:link="rId1"/>
          </p:nvPr>
        </p:nvPicPr>
        <p:blipFill>
          <a:blip r:embed="rId3"/>
          <a:stretch>
            <a:fillRect/>
          </a:stretch>
        </p:blipFill>
        <p:spPr>
          <a:xfrm>
            <a:off x="2743200" y="1669197"/>
            <a:ext cx="6781800" cy="3207603"/>
          </a:xfrm>
          <a:prstGeom prst="rect">
            <a:avLst/>
          </a:prstGeom>
        </p:spPr>
      </p:pic>
      <p:sp>
        <p:nvSpPr>
          <p:cNvPr id="7" name="CuadroTexto 6">
            <a:extLst>
              <a:ext uri="{FF2B5EF4-FFF2-40B4-BE49-F238E27FC236}">
                <a16:creationId xmlns:a16="http://schemas.microsoft.com/office/drawing/2014/main" id="{1431EE32-3EA4-48D9-BF21-F070E9E7D99E}"/>
              </a:ext>
            </a:extLst>
          </p:cNvPr>
          <p:cNvSpPr txBox="1"/>
          <p:nvPr/>
        </p:nvSpPr>
        <p:spPr>
          <a:xfrm>
            <a:off x="2973050" y="838200"/>
            <a:ext cx="60935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0" cap="none" spc="0" normalizeH="0" baseline="0" noProof="0" dirty="0">
                <a:ln/>
                <a:solidFill>
                  <a:schemeClr val="accent3">
                    <a:lumMod val="50000"/>
                  </a:schemeClr>
                </a:solidFill>
                <a:effectLst/>
                <a:uLnTx/>
                <a:uFillTx/>
                <a:latin typeface="Arial" panose="020B0604020202020204" pitchFamily="34" charset="0"/>
                <a:cs typeface="Arial" panose="020B0604020202020204" pitchFamily="34" charset="0"/>
              </a:rPr>
              <a:t>CÒMO PUEDES SER PARTE DE OBRA POR TU LUGAR?   </a:t>
            </a:r>
          </a:p>
        </p:txBody>
      </p:sp>
    </p:spTree>
    <p:extLst>
      <p:ext uri="{BB962C8B-B14F-4D97-AF65-F5344CB8AC3E}">
        <p14:creationId xmlns:p14="http://schemas.microsoft.com/office/powerpoint/2010/main" val="393286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069988"/>
            <a:ext cx="710567" cy="178800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496055" y="2441448"/>
            <a:ext cx="4533265" cy="1488440"/>
          </a:xfrm>
          <a:prstGeom prst="rect">
            <a:avLst/>
          </a:prstGeom>
        </p:spPr>
        <p:txBody>
          <a:bodyPr vert="horz" wrap="square" lIns="0" tIns="12700" rIns="0" bIns="0" rtlCol="0">
            <a:spAutoFit/>
          </a:bodyPr>
          <a:lstStyle/>
          <a:p>
            <a:pPr marL="12700">
              <a:lnSpc>
                <a:spcPct val="100000"/>
              </a:lnSpc>
              <a:spcBef>
                <a:spcPts val="100"/>
              </a:spcBef>
            </a:pPr>
            <a:r>
              <a:rPr sz="9600" dirty="0">
                <a:solidFill>
                  <a:srgbClr val="C8D41D"/>
                </a:solidFill>
              </a:rPr>
              <a:t>¡Gracias!</a:t>
            </a:r>
            <a:endParaRPr sz="9600"/>
          </a:p>
        </p:txBody>
      </p:sp>
    </p:spTree>
    <p:extLst>
      <p:ext uri="{BB962C8B-B14F-4D97-AF65-F5344CB8AC3E}">
        <p14:creationId xmlns:p14="http://schemas.microsoft.com/office/powerpoint/2010/main" val="574540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ítulo 1">
            <a:extLst>
              <a:ext uri="{FF2B5EF4-FFF2-40B4-BE49-F238E27FC236}">
                <a16:creationId xmlns:a16="http://schemas.microsoft.com/office/drawing/2014/main" id="{D6564FD1-9A81-48B2-AFD2-FC3F7EF853A0}"/>
              </a:ext>
            </a:extLst>
          </p:cNvPr>
          <p:cNvSpPr txBox="1">
            <a:spLocks/>
          </p:cNvSpPr>
          <p:nvPr/>
        </p:nvSpPr>
        <p:spPr>
          <a:xfrm>
            <a:off x="1757264" y="381000"/>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r>
              <a:rPr lang="es-MX" sz="4000" dirty="0">
                <a:latin typeface="Arial" panose="020B0604020202020204" pitchFamily="34" charset="0"/>
                <a:cs typeface="Arial" panose="020B0604020202020204" pitchFamily="34" charset="0"/>
              </a:rPr>
              <a:t>Estudios y Diseños</a:t>
            </a:r>
          </a:p>
        </p:txBody>
      </p:sp>
      <p:pic>
        <p:nvPicPr>
          <p:cNvPr id="34" name="Imagen 33"/>
          <p:cNvPicPr>
            <a:picLocks noChangeAspect="1"/>
          </p:cNvPicPr>
          <p:nvPr/>
        </p:nvPicPr>
        <p:blipFill rotWithShape="1">
          <a:blip r:embed="rId2"/>
          <a:srcRect l="14480" t="11502" r="12200" b="12200"/>
          <a:stretch/>
        </p:blipFill>
        <p:spPr>
          <a:xfrm>
            <a:off x="228600" y="2438400"/>
            <a:ext cx="5463689" cy="3352800"/>
          </a:xfrm>
          <a:prstGeom prst="rect">
            <a:avLst/>
          </a:prstGeom>
          <a:ln>
            <a:noFill/>
          </a:ln>
          <a:effectLst>
            <a:outerShdw blurRad="292100" dist="139700" dir="2700000" algn="tl" rotWithShape="0">
              <a:srgbClr val="333333">
                <a:alpha val="65000"/>
              </a:srgbClr>
            </a:outerShdw>
          </a:effectLst>
        </p:spPr>
      </p:pic>
      <p:sp>
        <p:nvSpPr>
          <p:cNvPr id="35" name="직사각형 1">
            <a:extLst>
              <a:ext uri="{FF2B5EF4-FFF2-40B4-BE49-F238E27FC236}">
                <a16:creationId xmlns:a16="http://schemas.microsoft.com/office/drawing/2014/main" id="{36A145D5-ED13-43AF-91E5-7743D723B41A}"/>
              </a:ext>
            </a:extLst>
          </p:cNvPr>
          <p:cNvSpPr/>
          <p:nvPr/>
        </p:nvSpPr>
        <p:spPr>
          <a:xfrm>
            <a:off x="5943600" y="1676400"/>
            <a:ext cx="4724400" cy="3785652"/>
          </a:xfrm>
          <a:prstGeom prst="rect">
            <a:avLst/>
          </a:prstGeom>
        </p:spPr>
        <p:txBody>
          <a:bodyPr wrap="square">
            <a:spAutoFit/>
          </a:bodyPr>
          <a:lstStyle/>
          <a:p>
            <a:pPr algn="just"/>
            <a:r>
              <a:rPr lang="es-CO" sz="2000" dirty="0">
                <a:solidFill>
                  <a:srgbClr val="4C531E"/>
                </a:solidFill>
                <a:latin typeface="Arial" panose="020B0604020202020204" pitchFamily="34" charset="0"/>
                <a:cs typeface="Arial" panose="020B0604020202020204" pitchFamily="34" charset="0"/>
              </a:rPr>
              <a:t>Contrato de obra IDU-1397-2017. Contrato de interventoría IDU-1470-2017 “Interventoría técnica, administrativa, legal, financiera, social, ambiental y de seguridad y salud en el trabajo para realizar la actualización, complementación, ajustes de estudios y diseños y/o estudios y diseños y construcción de la Av. José Celestino Mutis (AC 63) desde la Transversal 112 Bis A (Carrera 114) hasta la Carrera 122, en Bogotá D.C</a:t>
            </a:r>
            <a:endParaRPr lang="en-US" altLang="ko-KR" sz="1100" dirty="0">
              <a:solidFill>
                <a:prstClr val="black"/>
              </a:solidFill>
              <a:latin typeface="Arial" panose="020B0604020202020204" pitchFamily="34" charset="0"/>
              <a:cs typeface="Arial" panose="020B0604020202020204" pitchFamily="34" charset="0"/>
            </a:endParaRPr>
          </a:p>
        </p:txBody>
      </p:sp>
      <p:sp>
        <p:nvSpPr>
          <p:cNvPr id="3" name="Rectángulo 2"/>
          <p:cNvSpPr/>
          <p:nvPr/>
        </p:nvSpPr>
        <p:spPr>
          <a:xfrm>
            <a:off x="555256" y="1579273"/>
            <a:ext cx="4964047" cy="584775"/>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es-MX"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IDU-1397-2017</a:t>
            </a:r>
            <a:endParaRPr lang="es-CO"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639038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36A145D5-ED13-43AF-91E5-7743D723B41A}"/>
              </a:ext>
            </a:extLst>
          </p:cNvPr>
          <p:cNvSpPr/>
          <p:nvPr/>
        </p:nvSpPr>
        <p:spPr>
          <a:xfrm>
            <a:off x="6324600" y="2351964"/>
            <a:ext cx="4038600" cy="3416320"/>
          </a:xfrm>
          <a:prstGeom prst="rect">
            <a:avLst/>
          </a:prstGeom>
        </p:spPr>
        <p:txBody>
          <a:bodyPr wrap="square">
            <a:spAutoFit/>
          </a:bodyPr>
          <a:lstStyle/>
          <a:p>
            <a:pPr algn="just"/>
            <a:r>
              <a:rPr lang="es-CO" sz="2400" dirty="0">
                <a:solidFill>
                  <a:srgbClr val="4C531E"/>
                </a:solidFill>
                <a:latin typeface="Arial" panose="020B0604020202020204" pitchFamily="34" charset="0"/>
                <a:cs typeface="Arial" panose="020B0604020202020204" pitchFamily="34" charset="0"/>
              </a:rPr>
              <a:t>Contrato de consultoría IDU-1615-2019. Contrato de interventoría IDU-1627-2019 “interventoría integral a la factibilidad, estudios y diseños para la construcción del patio zonal el </a:t>
            </a:r>
            <a:r>
              <a:rPr lang="es-CO" sz="2400" dirty="0" err="1">
                <a:solidFill>
                  <a:srgbClr val="4C531E"/>
                </a:solidFill>
                <a:latin typeface="Arial" panose="020B0604020202020204" pitchFamily="34" charset="0"/>
                <a:cs typeface="Arial" panose="020B0604020202020204" pitchFamily="34" charset="0"/>
              </a:rPr>
              <a:t>Gaco</a:t>
            </a:r>
            <a:r>
              <a:rPr lang="es-CO" sz="2400" dirty="0">
                <a:solidFill>
                  <a:srgbClr val="4C531E"/>
                </a:solidFill>
                <a:latin typeface="Arial" panose="020B0604020202020204" pitchFamily="34" charset="0"/>
                <a:cs typeface="Arial" panose="020B0604020202020204" pitchFamily="34" charset="0"/>
              </a:rPr>
              <a:t>, en la localidad de Engativá, Bogotá D.C”.</a:t>
            </a:r>
            <a:endParaRPr lang="en-US" altLang="ko-KR" sz="1200" dirty="0">
              <a:solidFill>
                <a:prstClr val="black"/>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588F9B9F-351F-4209-95C8-4B3197361D6A}"/>
              </a:ext>
            </a:extLst>
          </p:cNvPr>
          <p:cNvPicPr>
            <a:picLocks noChangeAspect="1"/>
          </p:cNvPicPr>
          <p:nvPr/>
        </p:nvPicPr>
        <p:blipFill rotWithShape="1">
          <a:blip r:embed="rId2">
            <a:extLst>
              <a:ext uri="{28A0092B-C50C-407E-A947-70E740481C1C}">
                <a14:useLocalDpi xmlns:a14="http://schemas.microsoft.com/office/drawing/2010/main" val="0"/>
              </a:ext>
            </a:extLst>
          </a:blip>
          <a:srcRect l="6364" t="9797" r="7088" b="19988"/>
          <a:stretch/>
        </p:blipFill>
        <p:spPr>
          <a:xfrm>
            <a:off x="538195" y="2308746"/>
            <a:ext cx="5083544" cy="3276600"/>
          </a:xfrm>
          <a:prstGeom prst="rect">
            <a:avLst/>
          </a:prstGeom>
          <a:ln>
            <a:noFill/>
          </a:ln>
          <a:effectLst>
            <a:outerShdw blurRad="292100" dist="139700" dir="2700000" algn="tl" rotWithShape="0">
              <a:srgbClr val="333333">
                <a:alpha val="65000"/>
              </a:srgbClr>
            </a:outerShdw>
          </a:effectLst>
        </p:spPr>
      </p:pic>
      <p:sp>
        <p:nvSpPr>
          <p:cNvPr id="4" name="Rectángulo 3"/>
          <p:cNvSpPr/>
          <p:nvPr/>
        </p:nvSpPr>
        <p:spPr>
          <a:xfrm>
            <a:off x="597943" y="1453797"/>
            <a:ext cx="4964047" cy="584775"/>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es-MX"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IDU-1615-2019</a:t>
            </a:r>
            <a:endParaRPr lang="es-CO"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ítulo 1">
            <a:extLst>
              <a:ext uri="{FF2B5EF4-FFF2-40B4-BE49-F238E27FC236}">
                <a16:creationId xmlns:a16="http://schemas.microsoft.com/office/drawing/2014/main" id="{D6564FD1-9A81-48B2-AFD2-FC3F7EF853A0}"/>
              </a:ext>
            </a:extLst>
          </p:cNvPr>
          <p:cNvSpPr txBox="1">
            <a:spLocks/>
          </p:cNvSpPr>
          <p:nvPr/>
        </p:nvSpPr>
        <p:spPr>
          <a:xfrm>
            <a:off x="1757264" y="381000"/>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r>
              <a:rPr lang="es-MX" sz="4000" dirty="0">
                <a:latin typeface="Arial" panose="020B0604020202020204" pitchFamily="34" charset="0"/>
                <a:cs typeface="Arial" panose="020B0604020202020204" pitchFamily="34" charset="0"/>
              </a:rPr>
              <a:t>Estudios y Diseños</a:t>
            </a:r>
          </a:p>
        </p:txBody>
      </p:sp>
    </p:spTree>
    <p:extLst>
      <p:ext uri="{BB962C8B-B14F-4D97-AF65-F5344CB8AC3E}">
        <p14:creationId xmlns:p14="http://schemas.microsoft.com/office/powerpoint/2010/main" val="256970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238404D-0F0C-497B-8D2F-0C72262C33FD}"/>
              </a:ext>
            </a:extLst>
          </p:cNvPr>
          <p:cNvPicPr>
            <a:picLocks noChangeAspect="1"/>
          </p:cNvPicPr>
          <p:nvPr/>
        </p:nvPicPr>
        <p:blipFill rotWithShape="1">
          <a:blip r:embed="rId2"/>
          <a:srcRect l="4797" t="5783" r="4051" b="5544"/>
          <a:stretch/>
        </p:blipFill>
        <p:spPr>
          <a:xfrm>
            <a:off x="533400" y="2133600"/>
            <a:ext cx="5791200" cy="3505200"/>
          </a:xfrm>
          <a:prstGeom prst="rect">
            <a:avLst/>
          </a:prstGeom>
          <a:ln>
            <a:noFill/>
          </a:ln>
          <a:effectLst>
            <a:outerShdw blurRad="292100" dist="139700" dir="2700000" algn="tl" rotWithShape="0">
              <a:srgbClr val="333333">
                <a:alpha val="65000"/>
              </a:srgbClr>
            </a:outerShdw>
          </a:effectLst>
        </p:spPr>
      </p:pic>
      <p:sp>
        <p:nvSpPr>
          <p:cNvPr id="3" name="직사각형 1">
            <a:extLst>
              <a:ext uri="{FF2B5EF4-FFF2-40B4-BE49-F238E27FC236}">
                <a16:creationId xmlns:a16="http://schemas.microsoft.com/office/drawing/2014/main" id="{36A145D5-ED13-43AF-91E5-7743D723B41A}"/>
              </a:ext>
            </a:extLst>
          </p:cNvPr>
          <p:cNvSpPr/>
          <p:nvPr/>
        </p:nvSpPr>
        <p:spPr>
          <a:xfrm>
            <a:off x="6705600" y="2455039"/>
            <a:ext cx="3962400" cy="3170099"/>
          </a:xfrm>
          <a:prstGeom prst="rect">
            <a:avLst/>
          </a:prstGeom>
        </p:spPr>
        <p:txBody>
          <a:bodyPr wrap="square">
            <a:spAutoFit/>
          </a:bodyPr>
          <a:lstStyle/>
          <a:p>
            <a:pPr algn="just"/>
            <a:r>
              <a:rPr lang="es-CO" sz="2000" dirty="0">
                <a:solidFill>
                  <a:srgbClr val="4C531E"/>
                </a:solidFill>
                <a:latin typeface="Arial" panose="020B0604020202020204" pitchFamily="34" charset="0"/>
                <a:cs typeface="Arial" panose="020B0604020202020204" pitchFamily="34" charset="0"/>
              </a:rPr>
              <a:t>Contrato de consultoría IDU-1563-2018. Contrato de interventoría IDU-1556-2018 “Interventoría técnica, administrativa, financiera, legal, social, ambiental y SST, de estudios, diseños y construcción de calles comerciales a cielo abierto en las localidades de Bogotá, Grupo 2. Engativá”.</a:t>
            </a:r>
            <a:endParaRPr lang="en-US" altLang="ko-KR" sz="1100" dirty="0">
              <a:solidFill>
                <a:prstClr val="black"/>
              </a:solidFill>
              <a:latin typeface="Arial" panose="020B0604020202020204" pitchFamily="34" charset="0"/>
              <a:cs typeface="Arial" panose="020B0604020202020204" pitchFamily="34" charset="0"/>
            </a:endParaRPr>
          </a:p>
        </p:txBody>
      </p:sp>
      <p:sp>
        <p:nvSpPr>
          <p:cNvPr id="4" name="Título 1">
            <a:extLst>
              <a:ext uri="{FF2B5EF4-FFF2-40B4-BE49-F238E27FC236}">
                <a16:creationId xmlns:a16="http://schemas.microsoft.com/office/drawing/2014/main" id="{D6564FD1-9A81-48B2-AFD2-FC3F7EF853A0}"/>
              </a:ext>
            </a:extLst>
          </p:cNvPr>
          <p:cNvSpPr txBox="1">
            <a:spLocks/>
          </p:cNvSpPr>
          <p:nvPr/>
        </p:nvSpPr>
        <p:spPr>
          <a:xfrm>
            <a:off x="1757264" y="381000"/>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r>
              <a:rPr lang="es-MX" sz="4000" dirty="0">
                <a:latin typeface="Arial" panose="020B0604020202020204" pitchFamily="34" charset="0"/>
                <a:cs typeface="Arial" panose="020B0604020202020204" pitchFamily="34" charset="0"/>
              </a:rPr>
              <a:t>Estudios y Diseños</a:t>
            </a:r>
          </a:p>
        </p:txBody>
      </p:sp>
      <p:sp>
        <p:nvSpPr>
          <p:cNvPr id="5" name="Rectángulo 4"/>
          <p:cNvSpPr/>
          <p:nvPr/>
        </p:nvSpPr>
        <p:spPr>
          <a:xfrm>
            <a:off x="946976" y="1381249"/>
            <a:ext cx="4964047" cy="584775"/>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es-MX"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IDU-1563-2018</a:t>
            </a:r>
            <a:endParaRPr lang="es-CO"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770163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36A145D5-ED13-43AF-91E5-7743D723B41A}"/>
              </a:ext>
            </a:extLst>
          </p:cNvPr>
          <p:cNvSpPr/>
          <p:nvPr/>
        </p:nvSpPr>
        <p:spPr>
          <a:xfrm>
            <a:off x="6705600" y="2455039"/>
            <a:ext cx="3962400" cy="2862322"/>
          </a:xfrm>
          <a:prstGeom prst="rect">
            <a:avLst/>
          </a:prstGeom>
        </p:spPr>
        <p:txBody>
          <a:bodyPr wrap="square">
            <a:spAutoFit/>
          </a:bodyPr>
          <a:lstStyle/>
          <a:p>
            <a:pPr algn="just"/>
            <a:r>
              <a:rPr lang="es-CO" sz="2000" dirty="0">
                <a:solidFill>
                  <a:srgbClr val="4C531E"/>
                </a:solidFill>
                <a:latin typeface="Arial" panose="020B0604020202020204" pitchFamily="34" charset="0"/>
                <a:cs typeface="Arial" panose="020B0604020202020204" pitchFamily="34" charset="0"/>
              </a:rPr>
              <a:t>Contrato IDU-1688-2020 cuyo objeto es “Ejecutar a precios unitarios y a monto agotable, las obras y actividades necesarias para la conservación de la malla vial que soporta rutas del sistema integrado de transporte público- SITP, en la ciudad de Bogotá D.C. – grupo 4”</a:t>
            </a:r>
            <a:endParaRPr lang="en-US" altLang="ko-KR" sz="1100" dirty="0">
              <a:solidFill>
                <a:prstClr val="black"/>
              </a:solidFill>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id="{D6564FD1-9A81-48B2-AFD2-FC3F7EF853A0}"/>
              </a:ext>
            </a:extLst>
          </p:cNvPr>
          <p:cNvSpPr txBox="1">
            <a:spLocks/>
          </p:cNvSpPr>
          <p:nvPr/>
        </p:nvSpPr>
        <p:spPr>
          <a:xfrm>
            <a:off x="1757264" y="381000"/>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r>
              <a:rPr lang="es-MX" sz="4000" dirty="0">
                <a:latin typeface="Arial" panose="020B0604020202020204" pitchFamily="34" charset="0"/>
                <a:cs typeface="Arial" panose="020B0604020202020204" pitchFamily="34" charset="0"/>
              </a:rPr>
              <a:t>Estudios y Diseños</a:t>
            </a:r>
          </a:p>
        </p:txBody>
      </p:sp>
      <p:sp>
        <p:nvSpPr>
          <p:cNvPr id="4" name="Rectángulo 3"/>
          <p:cNvSpPr/>
          <p:nvPr/>
        </p:nvSpPr>
        <p:spPr>
          <a:xfrm>
            <a:off x="946976" y="1381249"/>
            <a:ext cx="4964047" cy="584775"/>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es-MX"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IDU-1688-2020</a:t>
            </a:r>
            <a:endParaRPr lang="es-CO"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Imagen 4"/>
          <p:cNvPicPr>
            <a:picLocks noChangeAspect="1"/>
          </p:cNvPicPr>
          <p:nvPr/>
        </p:nvPicPr>
        <p:blipFill>
          <a:blip r:embed="rId2"/>
          <a:stretch>
            <a:fillRect/>
          </a:stretch>
        </p:blipFill>
        <p:spPr>
          <a:xfrm>
            <a:off x="609600" y="2198786"/>
            <a:ext cx="5436519" cy="3067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1072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36A145D5-ED13-43AF-91E5-7743D723B41A}"/>
              </a:ext>
            </a:extLst>
          </p:cNvPr>
          <p:cNvSpPr/>
          <p:nvPr/>
        </p:nvSpPr>
        <p:spPr>
          <a:xfrm>
            <a:off x="6629400" y="2038683"/>
            <a:ext cx="3962400" cy="3477875"/>
          </a:xfrm>
          <a:prstGeom prst="rect">
            <a:avLst/>
          </a:prstGeom>
        </p:spPr>
        <p:txBody>
          <a:bodyPr wrap="square">
            <a:spAutoFit/>
          </a:bodyPr>
          <a:lstStyle/>
          <a:p>
            <a:pPr algn="just"/>
            <a:r>
              <a:rPr lang="es-CO" sz="2000" dirty="0">
                <a:solidFill>
                  <a:srgbClr val="4C531E"/>
                </a:solidFill>
                <a:latin typeface="Arial" panose="020B0604020202020204" pitchFamily="34" charset="0"/>
                <a:cs typeface="Arial" panose="020B0604020202020204" pitchFamily="34" charset="0"/>
              </a:rPr>
              <a:t>Contrato de obra IDU-350-2020. Contrato de interventoría IDU-604-2020 “Interventoría integral a la construcción para la adecuación al sistema Transmilenio de la avenida Congreso Eucarístico (carrera 68) desde la calle 46 hasta la avenida calle 66 y obras complementarias en Bogotá DC grupo 6</a:t>
            </a:r>
            <a:endParaRPr lang="en-US" altLang="ko-KR" sz="1100" dirty="0">
              <a:solidFill>
                <a:prstClr val="black"/>
              </a:solidFill>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id="{D6564FD1-9A81-48B2-AFD2-FC3F7EF853A0}"/>
              </a:ext>
            </a:extLst>
          </p:cNvPr>
          <p:cNvSpPr txBox="1">
            <a:spLocks/>
          </p:cNvSpPr>
          <p:nvPr/>
        </p:nvSpPr>
        <p:spPr>
          <a:xfrm>
            <a:off x="1757264" y="381000"/>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r>
              <a:rPr lang="es-MX" sz="4000" dirty="0">
                <a:latin typeface="Arial" panose="020B0604020202020204" pitchFamily="34" charset="0"/>
                <a:cs typeface="Arial" panose="020B0604020202020204" pitchFamily="34" charset="0"/>
              </a:rPr>
              <a:t>Estudios y Diseños</a:t>
            </a:r>
          </a:p>
        </p:txBody>
      </p:sp>
      <p:sp>
        <p:nvSpPr>
          <p:cNvPr id="4" name="Rectángulo 3"/>
          <p:cNvSpPr/>
          <p:nvPr/>
        </p:nvSpPr>
        <p:spPr>
          <a:xfrm>
            <a:off x="946976" y="1381249"/>
            <a:ext cx="4964047" cy="584775"/>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es-MX"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IDU-350-2020</a:t>
            </a:r>
            <a:endParaRPr lang="es-CO"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Imagen 4"/>
          <p:cNvPicPr>
            <a:picLocks noChangeAspect="1"/>
          </p:cNvPicPr>
          <p:nvPr/>
        </p:nvPicPr>
        <p:blipFill>
          <a:blip r:embed="rId2"/>
          <a:stretch>
            <a:fillRect/>
          </a:stretch>
        </p:blipFill>
        <p:spPr>
          <a:xfrm>
            <a:off x="228600" y="2163650"/>
            <a:ext cx="6062663" cy="3227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1791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36A145D5-ED13-43AF-91E5-7743D723B41A}"/>
              </a:ext>
            </a:extLst>
          </p:cNvPr>
          <p:cNvSpPr/>
          <p:nvPr/>
        </p:nvSpPr>
        <p:spPr>
          <a:xfrm>
            <a:off x="6629400" y="2085379"/>
            <a:ext cx="3962400" cy="3477875"/>
          </a:xfrm>
          <a:prstGeom prst="rect">
            <a:avLst/>
          </a:prstGeom>
        </p:spPr>
        <p:txBody>
          <a:bodyPr wrap="square">
            <a:spAutoFit/>
          </a:bodyPr>
          <a:lstStyle/>
          <a:p>
            <a:pPr algn="just"/>
            <a:r>
              <a:rPr lang="es-CO" sz="2000" dirty="0">
                <a:solidFill>
                  <a:srgbClr val="4C531E"/>
                </a:solidFill>
                <a:latin typeface="Arial" panose="020B0604020202020204" pitchFamily="34" charset="0"/>
                <a:cs typeface="Arial" panose="020B0604020202020204" pitchFamily="34" charset="0"/>
              </a:rPr>
              <a:t>Contrato de obra IDU-351-2020. Contrato de interventoría IDU-605-2020 “Interventoría integral a la construcción para la adecuación al sistema Transmilenio de la avenida Congreso Eucarístico (carrera 68) desde la avenida calle 66 a la carrera 65 A y obras complementarias en Bogotá DC grupo 7</a:t>
            </a:r>
            <a:endParaRPr lang="en-US" altLang="ko-KR" sz="1100" dirty="0">
              <a:solidFill>
                <a:prstClr val="black"/>
              </a:solidFill>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id="{D6564FD1-9A81-48B2-AFD2-FC3F7EF853A0}"/>
              </a:ext>
            </a:extLst>
          </p:cNvPr>
          <p:cNvSpPr txBox="1">
            <a:spLocks/>
          </p:cNvSpPr>
          <p:nvPr/>
        </p:nvSpPr>
        <p:spPr>
          <a:xfrm>
            <a:off x="1757264" y="381000"/>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r>
              <a:rPr lang="es-MX" sz="4000" dirty="0">
                <a:latin typeface="Arial" panose="020B0604020202020204" pitchFamily="34" charset="0"/>
                <a:cs typeface="Arial" panose="020B0604020202020204" pitchFamily="34" charset="0"/>
              </a:rPr>
              <a:t>Estudios y Diseños</a:t>
            </a:r>
          </a:p>
        </p:txBody>
      </p:sp>
      <p:sp>
        <p:nvSpPr>
          <p:cNvPr id="4" name="Rectángulo 3"/>
          <p:cNvSpPr/>
          <p:nvPr/>
        </p:nvSpPr>
        <p:spPr>
          <a:xfrm>
            <a:off x="946976" y="1381249"/>
            <a:ext cx="4964047" cy="584775"/>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es-MX"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IDU-351-2020</a:t>
            </a:r>
            <a:endParaRPr lang="es-CO"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Imagen 4"/>
          <p:cNvPicPr>
            <a:picLocks noChangeAspect="1"/>
          </p:cNvPicPr>
          <p:nvPr/>
        </p:nvPicPr>
        <p:blipFill rotWithShape="1">
          <a:blip r:embed="rId2"/>
          <a:srcRect b="13616"/>
          <a:stretch/>
        </p:blipFill>
        <p:spPr>
          <a:xfrm>
            <a:off x="675292" y="2331274"/>
            <a:ext cx="5507413" cy="2986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0154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564FD1-9A81-48B2-AFD2-FC3F7EF853A0}"/>
              </a:ext>
            </a:extLst>
          </p:cNvPr>
          <p:cNvSpPr txBox="1">
            <a:spLocks/>
          </p:cNvSpPr>
          <p:nvPr/>
        </p:nvSpPr>
        <p:spPr>
          <a:xfrm>
            <a:off x="1757264" y="381000"/>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r>
              <a:rPr lang="es-MX" sz="4000" dirty="0">
                <a:latin typeface="Arial" panose="020B0604020202020204" pitchFamily="34" charset="0"/>
                <a:cs typeface="Arial" panose="020B0604020202020204" pitchFamily="34" charset="0"/>
              </a:rPr>
              <a:t>Estudios y Diseños Av. Cali</a:t>
            </a:r>
          </a:p>
        </p:txBody>
      </p:sp>
      <p:pic>
        <p:nvPicPr>
          <p:cNvPr id="3" name="Imagen 2"/>
          <p:cNvPicPr>
            <a:picLocks noChangeAspect="1"/>
          </p:cNvPicPr>
          <p:nvPr/>
        </p:nvPicPr>
        <p:blipFill rotWithShape="1">
          <a:blip r:embed="rId2"/>
          <a:srcRect t="13223" r="18266" b="14049"/>
          <a:stretch/>
        </p:blipFill>
        <p:spPr>
          <a:xfrm>
            <a:off x="304800" y="2350253"/>
            <a:ext cx="4267200" cy="2514600"/>
          </a:xfrm>
          <a:prstGeom prst="rect">
            <a:avLst/>
          </a:prstGeom>
        </p:spPr>
      </p:pic>
      <p:sp>
        <p:nvSpPr>
          <p:cNvPr id="4" name="Rectángulo 3"/>
          <p:cNvSpPr/>
          <p:nvPr/>
        </p:nvSpPr>
        <p:spPr>
          <a:xfrm>
            <a:off x="304800" y="1468111"/>
            <a:ext cx="4267200" cy="584775"/>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es-MX"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IDU-1352-2017</a:t>
            </a:r>
            <a:endParaRPr lang="es-CO"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p:cNvSpPr txBox="1"/>
          <p:nvPr/>
        </p:nvSpPr>
        <p:spPr>
          <a:xfrm>
            <a:off x="5072486" y="2032273"/>
            <a:ext cx="4572000" cy="4093428"/>
          </a:xfrm>
          <a:prstGeom prst="rect">
            <a:avLst/>
          </a:prstGeom>
          <a:noFill/>
        </p:spPr>
        <p:txBody>
          <a:bodyPr wrap="square" rtlCol="0">
            <a:spAutoFit/>
          </a:bodyPr>
          <a:lstStyle/>
          <a:p>
            <a:pPr algn="just"/>
            <a:r>
              <a:rPr lang="es-CO" sz="2000" dirty="0">
                <a:solidFill>
                  <a:schemeClr val="accent3">
                    <a:lumMod val="50000"/>
                  </a:schemeClr>
                </a:solidFill>
                <a:latin typeface="Arial" panose="020B0604020202020204" pitchFamily="34" charset="0"/>
                <a:cs typeface="Arial" panose="020B0604020202020204" pitchFamily="34" charset="0"/>
              </a:rPr>
              <a:t>Contrato: IDU-1352-2017</a:t>
            </a:r>
          </a:p>
          <a:p>
            <a:pPr algn="just"/>
            <a:r>
              <a:rPr lang="es-CO" sz="2000" dirty="0">
                <a:solidFill>
                  <a:schemeClr val="accent3">
                    <a:lumMod val="50000"/>
                  </a:schemeClr>
                </a:solidFill>
                <a:latin typeface="Arial" panose="020B0604020202020204" pitchFamily="34" charset="0"/>
                <a:cs typeface="Arial" panose="020B0604020202020204" pitchFamily="34" charset="0"/>
              </a:rPr>
              <a:t>Factibilidad y Diseños de la Troncal Ciudad de Cali (AK 86) desde la Calle 170 hasta el límite del Distrito con el municipio de Soacha. El proyecto tiene una longitud de 23.7 kilómetros, desde los límites con el municipio de Soacha (Av. Circunvalar del Sur) hasta la calle 170. La troncal tendría 30 estaciones y será un corredor de integración entre los portales Américas, Calle 26 y Suba de </a:t>
            </a:r>
            <a:r>
              <a:rPr lang="es-CO" sz="2000" dirty="0" err="1">
                <a:solidFill>
                  <a:schemeClr val="accent3">
                    <a:lumMod val="50000"/>
                  </a:schemeClr>
                </a:solidFill>
                <a:latin typeface="Arial" panose="020B0604020202020204" pitchFamily="34" charset="0"/>
                <a:cs typeface="Arial" panose="020B0604020202020204" pitchFamily="34" charset="0"/>
              </a:rPr>
              <a:t>TransMilenio</a:t>
            </a:r>
            <a:r>
              <a:rPr lang="es-CO" sz="2000" dirty="0">
                <a:solidFill>
                  <a:schemeClr val="accent3">
                    <a:lumMod val="50000"/>
                  </a:schemeClr>
                </a:solidFill>
                <a:latin typeface="Arial" panose="020B0604020202020204" pitchFamily="34" charset="0"/>
                <a:cs typeface="Arial" panose="020B0604020202020204" pitchFamily="34" charset="0"/>
              </a:rPr>
              <a:t>.</a:t>
            </a:r>
          </a:p>
        </p:txBody>
      </p:sp>
      <p:sp>
        <p:nvSpPr>
          <p:cNvPr id="6" name="Rectángulo 5"/>
          <p:cNvSpPr/>
          <p:nvPr/>
        </p:nvSpPr>
        <p:spPr>
          <a:xfrm>
            <a:off x="5072486" y="1355891"/>
            <a:ext cx="4909714" cy="707886"/>
          </a:xfrm>
          <a:prstGeom prst="rect">
            <a:avLst/>
          </a:prstGeom>
        </p:spPr>
        <p:txBody>
          <a:bodyPr wrap="square">
            <a:spAutoFit/>
          </a:bodyPr>
          <a:lstStyle/>
          <a:p>
            <a:pPr algn="just"/>
            <a:r>
              <a:rPr lang="es-CO" sz="2000" dirty="0">
                <a:solidFill>
                  <a:schemeClr val="accent3">
                    <a:lumMod val="50000"/>
                  </a:schemeClr>
                </a:solidFill>
                <a:latin typeface="Arial" panose="020B0604020202020204" pitchFamily="34" charset="0"/>
                <a:cs typeface="Arial" panose="020B0604020202020204" pitchFamily="34" charset="0"/>
              </a:rPr>
              <a:t>Troncal Av. Ciudad de Cali desde el límite con Soacha hasta CL 170</a:t>
            </a:r>
          </a:p>
        </p:txBody>
      </p:sp>
    </p:spTree>
    <p:extLst>
      <p:ext uri="{BB962C8B-B14F-4D97-AF65-F5344CB8AC3E}">
        <p14:creationId xmlns:p14="http://schemas.microsoft.com/office/powerpoint/2010/main" val="257112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6F48307-C73A-4E63-BC3D-1B93B8CAEBB8}"/>
              </a:ext>
            </a:extLst>
          </p:cNvPr>
          <p:cNvSpPr txBox="1"/>
          <p:nvPr/>
        </p:nvSpPr>
        <p:spPr>
          <a:xfrm>
            <a:off x="1981200" y="532597"/>
            <a:ext cx="8077200" cy="707886"/>
          </a:xfrm>
          <a:prstGeom prst="rect">
            <a:avLst/>
          </a:prstGeom>
          <a:noFill/>
        </p:spPr>
        <p:txBody>
          <a:bodyPr wrap="square" rtlCol="0">
            <a:spAutoFit/>
          </a:bodyPr>
          <a:lstStyle/>
          <a:p>
            <a:pPr lvl="0">
              <a:defRPr/>
            </a:pPr>
            <a:r>
              <a:rPr kumimoji="0" lang="es-MX" sz="4000" b="1" i="0" u="none" strike="noStrike" kern="0" cap="none" spc="0" normalizeH="0" baseline="0" noProof="0" dirty="0">
                <a:ln>
                  <a:noFill/>
                </a:ln>
                <a:solidFill>
                  <a:srgbClr val="C9D51D"/>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ETAPA </a:t>
            </a:r>
            <a:r>
              <a:rPr lang="es-MX" sz="4000" b="1" kern="0" dirty="0">
                <a:solidFill>
                  <a:srgbClr val="C9D51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CONSTRUCCIONES</a:t>
            </a:r>
            <a:endParaRPr kumimoji="0" lang="es-MX" sz="4000" b="1" i="0" u="none" strike="noStrike" kern="0" cap="none" spc="0" normalizeH="0" baseline="0" noProof="0" dirty="0">
              <a:ln>
                <a:noFill/>
              </a:ln>
              <a:solidFill>
                <a:srgbClr val="C9D51D"/>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직사각형 1">
            <a:extLst>
              <a:ext uri="{FF2B5EF4-FFF2-40B4-BE49-F238E27FC236}">
                <a16:creationId xmlns:a16="http://schemas.microsoft.com/office/drawing/2014/main" id="{36A145D5-ED13-43AF-91E5-7743D723B41A}"/>
              </a:ext>
            </a:extLst>
          </p:cNvPr>
          <p:cNvSpPr/>
          <p:nvPr/>
        </p:nvSpPr>
        <p:spPr>
          <a:xfrm>
            <a:off x="876837" y="4431223"/>
            <a:ext cx="9296400" cy="1938992"/>
          </a:xfrm>
          <a:prstGeom prst="rect">
            <a:avLst/>
          </a:prstGeom>
        </p:spPr>
        <p:txBody>
          <a:bodyPr wrap="square">
            <a:spAutoFit/>
          </a:bodyPr>
          <a:lstStyle/>
          <a:p>
            <a:pPr algn="just"/>
            <a:r>
              <a:rPr lang="es-CO" sz="2000" dirty="0">
                <a:solidFill>
                  <a:srgbClr val="4C531E"/>
                </a:solidFill>
                <a:latin typeface="Arial" panose="020B0604020202020204" pitchFamily="34" charset="0"/>
                <a:cs typeface="Arial" panose="020B0604020202020204" pitchFamily="34" charset="0"/>
              </a:rPr>
              <a:t>Contrato de construcción IDU-1851-2015. Contrato de interventoría IDU-1852- 2015 “Interventoría técnica, administrativa legal, financiera, social, ambiental y de seguridad y de salud en el trabajo, para la complementación o actualización o ajustes o diseños y construcción de la Avenida José Celestino Mutis (Calle 63), desde la Avenida Constitución (AK72), código de obra 115 según acuerdo 523 de 2013, Bogotá a D.C</a:t>
            </a:r>
            <a:endParaRPr lang="en-US" altLang="ko-KR" sz="1100" dirty="0">
              <a:solidFill>
                <a:prstClr val="black"/>
              </a:solidFill>
              <a:latin typeface="Arial" panose="020B0604020202020204" pitchFamily="34" charset="0"/>
              <a:cs typeface="Arial" panose="020B0604020202020204" pitchFamily="34" charset="0"/>
            </a:endParaRPr>
          </a:p>
        </p:txBody>
      </p:sp>
      <p:pic>
        <p:nvPicPr>
          <p:cNvPr id="6" name="2 Imagen"/>
          <p:cNvPicPr>
            <a:picLocks noChangeAspect="1"/>
          </p:cNvPicPr>
          <p:nvPr/>
        </p:nvPicPr>
        <p:blipFill rotWithShape="1">
          <a:blip r:embed="rId2" cstate="print">
            <a:extLst>
              <a:ext uri="{28A0092B-C50C-407E-A947-70E740481C1C}">
                <a14:useLocalDpi xmlns:a14="http://schemas.microsoft.com/office/drawing/2010/main" val="0"/>
              </a:ext>
            </a:extLst>
          </a:blip>
          <a:srcRect r="4451"/>
          <a:stretch/>
        </p:blipFill>
        <p:spPr>
          <a:xfrm>
            <a:off x="6051997" y="1684585"/>
            <a:ext cx="4235003" cy="2405967"/>
          </a:xfrm>
          <a:prstGeom prst="rect">
            <a:avLst/>
          </a:prstGeom>
          <a:ln>
            <a:noFill/>
          </a:ln>
          <a:effectLst>
            <a:glow rad="228600">
              <a:schemeClr val="accent3">
                <a:satMod val="175000"/>
                <a:alpha val="40000"/>
              </a:schemeClr>
            </a:glow>
            <a:outerShdw blurRad="292100" dist="139700" dir="2700000" algn="tl" rotWithShape="0">
              <a:srgbClr val="333333">
                <a:alpha val="65000"/>
              </a:srgbClr>
            </a:outerShdw>
          </a:effectLst>
        </p:spPr>
      </p:pic>
      <p:pic>
        <p:nvPicPr>
          <p:cNvPr id="7" name="1 Imagen"/>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8000"/>
                    </a14:imgEffect>
                  </a14:imgLayer>
                </a14:imgProps>
              </a:ext>
              <a:ext uri="{28A0092B-C50C-407E-A947-70E740481C1C}">
                <a14:useLocalDpi xmlns:a14="http://schemas.microsoft.com/office/drawing/2010/main" val="0"/>
              </a:ext>
            </a:extLst>
          </a:blip>
          <a:stretch>
            <a:fillRect/>
          </a:stretch>
        </p:blipFill>
        <p:spPr>
          <a:xfrm>
            <a:off x="914400" y="1684585"/>
            <a:ext cx="4432300" cy="2337953"/>
          </a:xfrm>
          <a:prstGeom prst="rect">
            <a:avLst/>
          </a:prstGeom>
          <a:ln>
            <a:noFill/>
          </a:ln>
          <a:effectLst>
            <a:glow rad="228600">
              <a:schemeClr val="accent3">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2745745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IDU">
  <a:themeElements>
    <a:clrScheme name="IDU">
      <a:dk1>
        <a:sysClr val="windowText" lastClr="000000"/>
      </a:dk1>
      <a:lt1>
        <a:sysClr val="window" lastClr="FFFFFF"/>
      </a:lt1>
      <a:dk2>
        <a:srgbClr val="A9B918"/>
      </a:dk2>
      <a:lt2>
        <a:srgbClr val="E7E6E6"/>
      </a:lt2>
      <a:accent1>
        <a:srgbClr val="4C531E"/>
      </a:accent1>
      <a:accent2>
        <a:srgbClr val="002060"/>
      </a:accent2>
      <a:accent3>
        <a:srgbClr val="3399FF"/>
      </a:accent3>
      <a:accent4>
        <a:srgbClr val="99CCFF"/>
      </a:accent4>
      <a:accent5>
        <a:srgbClr val="BED000"/>
      </a:accent5>
      <a:accent6>
        <a:srgbClr val="859225"/>
      </a:accent6>
      <a:hlink>
        <a:srgbClr val="7F7F7F"/>
      </a:hlink>
      <a:folHlink>
        <a:srgbClr val="49711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idrio ahumado">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IDU">
  <a:themeElements>
    <a:clrScheme name="IDU">
      <a:dk1>
        <a:sysClr val="windowText" lastClr="000000"/>
      </a:dk1>
      <a:lt1>
        <a:sysClr val="window" lastClr="FFFFFF"/>
      </a:lt1>
      <a:dk2>
        <a:srgbClr val="A9B918"/>
      </a:dk2>
      <a:lt2>
        <a:srgbClr val="E7E6E6"/>
      </a:lt2>
      <a:accent1>
        <a:srgbClr val="4C531E"/>
      </a:accent1>
      <a:accent2>
        <a:srgbClr val="002060"/>
      </a:accent2>
      <a:accent3>
        <a:srgbClr val="3399FF"/>
      </a:accent3>
      <a:accent4>
        <a:srgbClr val="99CCFF"/>
      </a:accent4>
      <a:accent5>
        <a:srgbClr val="BED000"/>
      </a:accent5>
      <a:accent6>
        <a:srgbClr val="859225"/>
      </a:accent6>
      <a:hlink>
        <a:srgbClr val="7F7F7F"/>
      </a:hlink>
      <a:folHlink>
        <a:srgbClr val="49711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idrio ahumado">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1902</TotalTime>
  <Words>1193</Words>
  <Application>Microsoft Office PowerPoint</Application>
  <PresentationFormat>Panorámica</PresentationFormat>
  <Paragraphs>118</Paragraphs>
  <Slides>19</Slides>
  <Notes>2</Notes>
  <HiddenSlides>0</HiddenSlides>
  <MMClips>1</MMClips>
  <ScaleCrop>false</ScaleCrop>
  <HeadingPairs>
    <vt:vector size="6" baseType="variant">
      <vt:variant>
        <vt:lpstr>Fuentes usadas</vt:lpstr>
      </vt:variant>
      <vt:variant>
        <vt:i4>3</vt:i4>
      </vt:variant>
      <vt:variant>
        <vt:lpstr>Tema</vt:lpstr>
      </vt:variant>
      <vt:variant>
        <vt:i4>3</vt:i4>
      </vt:variant>
      <vt:variant>
        <vt:lpstr>Títulos de diapositiva</vt:lpstr>
      </vt:variant>
      <vt:variant>
        <vt:i4>19</vt:i4>
      </vt:variant>
    </vt:vector>
  </HeadingPairs>
  <TitlesOfParts>
    <vt:vector size="25" baseType="lpstr">
      <vt:lpstr>Arial</vt:lpstr>
      <vt:lpstr>Calibri</vt:lpstr>
      <vt:lpstr>Calibri Light</vt:lpstr>
      <vt:lpstr>Office Theme</vt:lpstr>
      <vt:lpstr>Tema IDU</vt:lpstr>
      <vt:lpstr>1_Tema IDU</vt:lpstr>
      <vt:lpstr>IDU Oficina de Relacionamiento y Servicio a la Ciudadanía - ORSC  RENDICIÓN DE CUENTAS  LOCALIDAD DE ENGATIVÁ AÑO 2020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isaac sanchez gomez</dc:creator>
  <cp:lastModifiedBy>Carolina Vargas</cp:lastModifiedBy>
  <cp:revision>78</cp:revision>
  <dcterms:created xsi:type="dcterms:W3CDTF">2020-09-17T23:46:45Z</dcterms:created>
  <dcterms:modified xsi:type="dcterms:W3CDTF">2021-10-06T13:51:20Z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2020-07-31T00:00:00Z</vt:filetime>
  </property>
  <property fmtid="{D5CDD505-2E9C-101B-9397-08002B2CF9AE}" pid="3" name="Creator">
    <vt:lpwstr>Microsoft® PowerPoint® 2016</vt:lpwstr>
  </property>
  <property fmtid="{D5CDD505-2E9C-101B-9397-08002B2CF9AE}" pid="4" name="LastSaved">
    <vt:filetime>2020-09-17T00:00:00Z</vt:filetime>
  </property>
</Properties>
</file>