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12192000"/>
  <p:notesSz cx="6858000" cy="9144000"/>
  <p:embeddedFontLst>
    <p:embeddedFont>
      <p:font typeface="Arial Black"/>
      <p:regular r:id="rId21"/>
    </p:embeddedFont>
    <p:embeddedFont>
      <p:font typeface="Century Gothic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6" roundtripDataSignature="AMtx7mjSAFVod0qdHTIb7R5u0egUdBbD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CenturyGothic-regular.fntdata"/><Relationship Id="rId21" Type="http://schemas.openxmlformats.org/officeDocument/2006/relationships/font" Target="fonts/ArialBlack-regular.fntdata"/><Relationship Id="rId24" Type="http://schemas.openxmlformats.org/officeDocument/2006/relationships/font" Target="fonts/CenturyGothic-italic.fntdata"/><Relationship Id="rId23" Type="http://schemas.openxmlformats.org/officeDocument/2006/relationships/font" Target="fonts/CenturyGothic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font" Target="fonts/CenturyGothic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0" name="Google Shape;80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CO">
                <a:latin typeface="Calibri"/>
                <a:ea typeface="Calibri"/>
                <a:cs typeface="Calibri"/>
                <a:sym typeface="Calibri"/>
              </a:rPr>
              <a:t>Objetivos de largo plazo asociados a la movilidad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s-CO">
                <a:latin typeface="Calibri"/>
                <a:ea typeface="Calibri"/>
                <a:cs typeface="Calibri"/>
                <a:sym typeface="Calibri"/>
              </a:rPr>
              <a:t>Revitalizar la ciudad a través de intervenciones y proyectos de calidad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s-CO">
                <a:latin typeface="Calibri"/>
                <a:ea typeface="Calibri"/>
                <a:cs typeface="Calibri"/>
                <a:sym typeface="Calibri"/>
              </a:rPr>
              <a:t>Promover el dinamismo, la reactivación económica y la creación de empleo.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s-CO">
                <a:latin typeface="Calibri"/>
                <a:ea typeface="Calibri"/>
                <a:cs typeface="Calibri"/>
                <a:sym typeface="Calibri"/>
              </a:rPr>
              <a:t>Reducir los desequilibrios y desigualdades para un territorio más solidario y cuidador.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134d71be1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4" name="Google Shape;214;g1134d71be1f_0_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3" name="Google Shape;223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0" name="Google Shape;230;p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s-CO"/>
              <a:t>Preguntas que intenta reso9lver cada etapa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s-CO"/>
              <a:t>Evolución en consultorías y estudios de proyectos estratégicos</a:t>
            </a:r>
            <a:endParaRPr/>
          </a:p>
        </p:txBody>
      </p:sp>
      <p:sp>
        <p:nvSpPr>
          <p:cNvPr id="103" name="Google Shape;103;p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4" name="Google Shape;124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5" name="Google Shape;135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3" name="Google Shape;143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3" name="Google Shape;63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1_Título y objeto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1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5" name="Google Shape;55;p2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6" name="Google Shape;56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g"/><Relationship Id="rId4" Type="http://schemas.openxmlformats.org/officeDocument/2006/relationships/image" Target="../media/image21.jpg"/><Relationship Id="rId5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jpg"/><Relationship Id="rId4" Type="http://schemas.openxmlformats.org/officeDocument/2006/relationships/image" Target="../media/image29.jpg"/><Relationship Id="rId5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11.png"/><Relationship Id="rId5" Type="http://schemas.openxmlformats.org/officeDocument/2006/relationships/image" Target="../media/image18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5"/>
          <p:cNvSpPr/>
          <p:nvPr/>
        </p:nvSpPr>
        <p:spPr>
          <a:xfrm>
            <a:off x="0" y="58"/>
            <a:ext cx="12192000" cy="6820999"/>
          </a:xfrm>
          <a:prstGeom prst="rect">
            <a:avLst/>
          </a:prstGeom>
          <a:solidFill>
            <a:srgbClr val="0C0C0C">
              <a:alpha val="3294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5"/>
          <p:cNvSpPr txBox="1"/>
          <p:nvPr/>
        </p:nvSpPr>
        <p:spPr>
          <a:xfrm>
            <a:off x="344953" y="4817083"/>
            <a:ext cx="8090592" cy="73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2667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PARAMETROS DE MODELACIÓN</a:t>
            </a:r>
            <a:endParaRPr b="0" i="0" sz="2667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5" name="Google Shape;85;p5"/>
          <p:cNvSpPr/>
          <p:nvPr/>
        </p:nvSpPr>
        <p:spPr>
          <a:xfrm>
            <a:off x="0" y="6821056"/>
            <a:ext cx="12192000" cy="85875"/>
          </a:xfrm>
          <a:prstGeom prst="rect">
            <a:avLst/>
          </a:prstGeom>
          <a:solidFill>
            <a:srgbClr val="181B3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que contiene dibujo&#10;&#10;Descripción generada automáticamente" id="86" name="Google Shape;8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85684" y="6080721"/>
            <a:ext cx="2817731" cy="62235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5"/>
          <p:cNvSpPr txBox="1"/>
          <p:nvPr/>
        </p:nvSpPr>
        <p:spPr>
          <a:xfrm>
            <a:off x="344953" y="6195751"/>
            <a:ext cx="4280800" cy="379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867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Abril de 2022</a:t>
            </a:r>
            <a:endParaRPr b="1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pa&#10;&#10;Descripción generada automáticamente" id="172" name="Google Shape;172;p30"/>
          <p:cNvPicPr preferRelativeResize="0"/>
          <p:nvPr/>
        </p:nvPicPr>
        <p:blipFill rotWithShape="1">
          <a:blip r:embed="rId3">
            <a:alphaModFix/>
          </a:blip>
          <a:srcRect b="0" l="0" r="31485" t="18571"/>
          <a:stretch/>
        </p:blipFill>
        <p:spPr>
          <a:xfrm>
            <a:off x="5978563" y="1115703"/>
            <a:ext cx="2880000" cy="34228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a&#10;&#10;Descripción generada automáticamente" id="173" name="Google Shape;173;p30"/>
          <p:cNvPicPr preferRelativeResize="0"/>
          <p:nvPr/>
        </p:nvPicPr>
        <p:blipFill rotWithShape="1">
          <a:blip r:embed="rId4">
            <a:alphaModFix/>
          </a:blip>
          <a:srcRect b="0" l="0" r="31485" t="18571"/>
          <a:stretch/>
        </p:blipFill>
        <p:spPr>
          <a:xfrm>
            <a:off x="9130407" y="1115701"/>
            <a:ext cx="2880000" cy="342287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0"/>
          <p:cNvSpPr txBox="1"/>
          <p:nvPr/>
        </p:nvSpPr>
        <p:spPr>
          <a:xfrm>
            <a:off x="5978563" y="848930"/>
            <a:ext cx="2973365" cy="2615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CO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Oferta Actual</a:t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0"/>
          <p:cNvSpPr txBox="1"/>
          <p:nvPr/>
        </p:nvSpPr>
        <p:spPr>
          <a:xfrm>
            <a:off x="8951928" y="828789"/>
            <a:ext cx="2973365" cy="2615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CO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Largo Plazo 2035</a:t>
            </a:r>
            <a:endParaRPr/>
          </a:p>
        </p:txBody>
      </p:sp>
      <p:sp>
        <p:nvSpPr>
          <p:cNvPr id="176" name="Google Shape;176;p30"/>
          <p:cNvSpPr txBox="1"/>
          <p:nvPr/>
        </p:nvSpPr>
        <p:spPr>
          <a:xfrm>
            <a:off x="8643746" y="5794045"/>
            <a:ext cx="328154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i="0" lang="es-CO" sz="18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Disminuye hasta 40%)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78563" y="4648902"/>
            <a:ext cx="2390775" cy="151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0"/>
          <p:cNvSpPr/>
          <p:nvPr/>
        </p:nvSpPr>
        <p:spPr>
          <a:xfrm>
            <a:off x="0" y="0"/>
            <a:ext cx="12192000" cy="544010"/>
          </a:xfrm>
          <a:prstGeom prst="rect">
            <a:avLst/>
          </a:prstGeom>
          <a:solidFill>
            <a:srgbClr val="C8D4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Proceso Modelación / Algunos de nuestros proyectos</a:t>
            </a:r>
            <a:endParaRPr/>
          </a:p>
        </p:txBody>
      </p:sp>
      <p:sp>
        <p:nvSpPr>
          <p:cNvPr id="179" name="Google Shape;179;p30"/>
          <p:cNvSpPr txBox="1"/>
          <p:nvPr/>
        </p:nvSpPr>
        <p:spPr>
          <a:xfrm>
            <a:off x="9130406" y="4821076"/>
            <a:ext cx="23118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Tiempo de viaje por Corte temporal del POT, desde el occidente de la Ciudad (Madrid).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0"/>
          <p:cNvSpPr txBox="1"/>
          <p:nvPr/>
        </p:nvSpPr>
        <p:spPr>
          <a:xfrm>
            <a:off x="721895" y="1010653"/>
            <a:ext cx="4969042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4,   COMPORTAMIENTOS: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arenR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Microsimulación y Mesosimulación: Velocidad a flujo libre, zonas de conflicto, “driving behaviors”, en especial motos, restricciones vehiculares y parqueo en vía.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arenR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Macrosimulación: Forma funcional de las funciones flujo demora, velocidad a flujo libre, funciones de impedancia en nodos y giros, restricción de modos en los links, tarifas, valores del tiempo, parámetros de las funciones de utilidad, penalidades en las transferencias, entre otros.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pa&#10;&#10;Descripción generada automáticamente" id="185" name="Google Shape;185;p31"/>
          <p:cNvPicPr preferRelativeResize="0"/>
          <p:nvPr/>
        </p:nvPicPr>
        <p:blipFill rotWithShape="1">
          <a:blip r:embed="rId3">
            <a:alphaModFix/>
          </a:blip>
          <a:srcRect b="15115" l="9549" r="21936" t="0"/>
          <a:stretch/>
        </p:blipFill>
        <p:spPr>
          <a:xfrm>
            <a:off x="6018451" y="1090360"/>
            <a:ext cx="2880000" cy="35681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a&#10;&#10;Descripción generada automáticamente" id="186" name="Google Shape;186;p31"/>
          <p:cNvPicPr preferRelativeResize="0"/>
          <p:nvPr/>
        </p:nvPicPr>
        <p:blipFill rotWithShape="1">
          <a:blip r:embed="rId4">
            <a:alphaModFix/>
          </a:blip>
          <a:srcRect b="14820" l="8401" r="23085" t="0"/>
          <a:stretch/>
        </p:blipFill>
        <p:spPr>
          <a:xfrm>
            <a:off x="9070112" y="1090360"/>
            <a:ext cx="2880000" cy="35804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1"/>
          <p:cNvSpPr txBox="1"/>
          <p:nvPr/>
        </p:nvSpPr>
        <p:spPr>
          <a:xfrm>
            <a:off x="5978563" y="848930"/>
            <a:ext cx="2973365" cy="2615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CO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Oferta Actual</a:t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1"/>
          <p:cNvSpPr txBox="1"/>
          <p:nvPr/>
        </p:nvSpPr>
        <p:spPr>
          <a:xfrm>
            <a:off x="8951928" y="828789"/>
            <a:ext cx="2973365" cy="2615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CO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Largo Plazo 2035</a:t>
            </a:r>
            <a:endParaRPr/>
          </a:p>
        </p:txBody>
      </p:sp>
      <p:sp>
        <p:nvSpPr>
          <p:cNvPr id="189" name="Google Shape;189;p31"/>
          <p:cNvSpPr txBox="1"/>
          <p:nvPr/>
        </p:nvSpPr>
        <p:spPr>
          <a:xfrm>
            <a:off x="8680836" y="6100762"/>
            <a:ext cx="36585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i="0" lang="es-CO" sz="18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Disminuye hasta 47%)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1"/>
          <p:cNvSpPr/>
          <p:nvPr/>
        </p:nvSpPr>
        <p:spPr>
          <a:xfrm>
            <a:off x="0" y="0"/>
            <a:ext cx="12192000" cy="544010"/>
          </a:xfrm>
          <a:prstGeom prst="rect">
            <a:avLst/>
          </a:prstGeom>
          <a:solidFill>
            <a:srgbClr val="C8D4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Proceso Modelación / Algunos de nuestros proyectos</a:t>
            </a:r>
            <a:endParaRPr/>
          </a:p>
        </p:txBody>
      </p:sp>
      <p:sp>
        <p:nvSpPr>
          <p:cNvPr id="191" name="Google Shape;191;p31"/>
          <p:cNvSpPr txBox="1"/>
          <p:nvPr/>
        </p:nvSpPr>
        <p:spPr>
          <a:xfrm>
            <a:off x="9070112" y="5010298"/>
            <a:ext cx="257728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Tiempo de viaje por Corte temporal del POT, desde el Norte de la Ciudad (Cajica).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78563" y="4648902"/>
            <a:ext cx="2390775" cy="151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1"/>
          <p:cNvSpPr txBox="1"/>
          <p:nvPr/>
        </p:nvSpPr>
        <p:spPr>
          <a:xfrm>
            <a:off x="721895" y="1010653"/>
            <a:ext cx="4969042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5,   CALIBRACIÓN DEL MODELO: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arenR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Parámetros de convergencia.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arenR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Estadístico GEH: Cálculo de certidumbre de un modelo de simulación.</a:t>
            </a:r>
            <a:endParaRPr/>
          </a:p>
          <a:p>
            <a:pPr indent="-285750" lvl="2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Volúmenes vehiculares por tipo.</a:t>
            </a:r>
            <a:endParaRPr/>
          </a:p>
          <a:p>
            <a:pPr indent="-285750" lvl="2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Velocidades y tiempos de recorrido.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32"/>
          <p:cNvGrpSpPr/>
          <p:nvPr/>
        </p:nvGrpSpPr>
        <p:grpSpPr>
          <a:xfrm>
            <a:off x="8822725" y="1010653"/>
            <a:ext cx="3295012" cy="4124033"/>
            <a:chOff x="3435706" y="-544116"/>
            <a:chExt cx="5556399" cy="7267258"/>
          </a:xfrm>
        </p:grpSpPr>
        <p:pic>
          <p:nvPicPr>
            <p:cNvPr descr="Mapa&#10;&#10;Descripción generada automáticamente" id="199" name="Google Shape;199;p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435706" y="-544116"/>
              <a:ext cx="5556399" cy="726725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0" name="Google Shape;200;p32"/>
            <p:cNvGrpSpPr/>
            <p:nvPr/>
          </p:nvGrpSpPr>
          <p:grpSpPr>
            <a:xfrm>
              <a:off x="4844396" y="4021911"/>
              <a:ext cx="630469" cy="387234"/>
              <a:chOff x="4844396" y="4021911"/>
              <a:chExt cx="630469" cy="387234"/>
            </a:xfrm>
          </p:grpSpPr>
          <p:sp>
            <p:nvSpPr>
              <p:cNvPr id="201" name="Google Shape;201;p32"/>
              <p:cNvSpPr/>
              <p:nvPr/>
            </p:nvSpPr>
            <p:spPr>
              <a:xfrm>
                <a:off x="5240652" y="4021911"/>
                <a:ext cx="234213" cy="234834"/>
              </a:xfrm>
              <a:prstGeom prst="ellipse">
                <a:avLst/>
              </a:prstGeom>
              <a:solidFill>
                <a:srgbClr val="624C7A">
                  <a:alpha val="49803"/>
                </a:srgbClr>
              </a:solidFill>
              <a:ln cap="flat" cmpd="sng" w="25400">
                <a:solidFill>
                  <a:srgbClr val="43435D">
                    <a:alpha val="4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32"/>
              <p:cNvSpPr/>
              <p:nvPr/>
            </p:nvSpPr>
            <p:spPr>
              <a:xfrm rot="10800000">
                <a:off x="5010143" y="4034688"/>
                <a:ext cx="188119" cy="204072"/>
              </a:xfrm>
              <a:prstGeom prst="ellipse">
                <a:avLst/>
              </a:prstGeom>
              <a:solidFill>
                <a:srgbClr val="624C7A">
                  <a:alpha val="52941"/>
                </a:srgbClr>
              </a:solidFill>
              <a:ln cap="flat" cmpd="sng" w="25400">
                <a:solidFill>
                  <a:srgbClr val="43435D">
                    <a:alpha val="4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32"/>
              <p:cNvSpPr/>
              <p:nvPr/>
            </p:nvSpPr>
            <p:spPr>
              <a:xfrm rot="10800000">
                <a:off x="5074901" y="4171947"/>
                <a:ext cx="140036" cy="142875"/>
              </a:xfrm>
              <a:prstGeom prst="ellipse">
                <a:avLst/>
              </a:prstGeom>
              <a:solidFill>
                <a:srgbClr val="555174">
                  <a:alpha val="52941"/>
                </a:srgbClr>
              </a:solidFill>
              <a:ln cap="flat" cmpd="sng" w="25400">
                <a:solidFill>
                  <a:srgbClr val="43435D">
                    <a:alpha val="4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32"/>
              <p:cNvSpPr/>
              <p:nvPr/>
            </p:nvSpPr>
            <p:spPr>
              <a:xfrm rot="10800000">
                <a:off x="4844396" y="4205073"/>
                <a:ext cx="213831" cy="204072"/>
              </a:xfrm>
              <a:prstGeom prst="ellipse">
                <a:avLst/>
              </a:prstGeom>
              <a:solidFill>
                <a:srgbClr val="72588E">
                  <a:alpha val="45490"/>
                </a:srgbClr>
              </a:solidFill>
              <a:ln cap="flat" cmpd="sng" w="25400">
                <a:solidFill>
                  <a:srgbClr val="43435D">
                    <a:alpha val="4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descr="Mapa&#10;&#10;Descripción generada automáticamente" id="205" name="Google Shape;20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5046" y="1037373"/>
            <a:ext cx="3132723" cy="4097313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2"/>
          <p:cNvSpPr txBox="1"/>
          <p:nvPr/>
        </p:nvSpPr>
        <p:spPr>
          <a:xfrm>
            <a:off x="5564724" y="5205231"/>
            <a:ext cx="2973365" cy="2615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CO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Oferta Actual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apa&#10;&#10;Descripción generada automáticamente" id="207" name="Google Shape;207;p32"/>
          <p:cNvPicPr preferRelativeResize="0"/>
          <p:nvPr/>
        </p:nvPicPr>
        <p:blipFill rotWithShape="1">
          <a:blip r:embed="rId5">
            <a:alphaModFix/>
          </a:blip>
          <a:srcRect b="0" l="0" r="0" t="-1156"/>
          <a:stretch/>
        </p:blipFill>
        <p:spPr>
          <a:xfrm>
            <a:off x="8147049" y="3847733"/>
            <a:ext cx="1146396" cy="222435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2"/>
          <p:cNvSpPr txBox="1"/>
          <p:nvPr/>
        </p:nvSpPr>
        <p:spPr>
          <a:xfrm>
            <a:off x="8983548" y="5212578"/>
            <a:ext cx="2973365" cy="2615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CO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Largo Plazo 2035</a:t>
            </a:r>
            <a:endParaRPr/>
          </a:p>
        </p:txBody>
      </p:sp>
      <p:sp>
        <p:nvSpPr>
          <p:cNvPr id="209" name="Google Shape;209;p32"/>
          <p:cNvSpPr/>
          <p:nvPr/>
        </p:nvSpPr>
        <p:spPr>
          <a:xfrm>
            <a:off x="0" y="0"/>
            <a:ext cx="12192000" cy="544010"/>
          </a:xfrm>
          <a:prstGeom prst="rect">
            <a:avLst/>
          </a:prstGeom>
          <a:solidFill>
            <a:srgbClr val="C8D4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Proceso Modelación / Algunos de nuestros proyectos</a:t>
            </a:r>
            <a:endParaRPr/>
          </a:p>
        </p:txBody>
      </p:sp>
      <p:sp>
        <p:nvSpPr>
          <p:cNvPr id="210" name="Google Shape;210;p32"/>
          <p:cNvSpPr txBox="1"/>
          <p:nvPr/>
        </p:nvSpPr>
        <p:spPr>
          <a:xfrm>
            <a:off x="5315653" y="6072084"/>
            <a:ext cx="6950358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800" u="none" cap="none" strike="noStrike">
                <a:solidFill>
                  <a:srgbClr val="548235"/>
                </a:solidFill>
                <a:latin typeface="Arial"/>
                <a:ea typeface="Arial"/>
                <a:cs typeface="Arial"/>
                <a:sym typeface="Arial"/>
              </a:rPr>
              <a:t>ACCESIBILIDAD, PUESTOS DE TRABAJO (M^2) - VIAJES MENORES A 50 MIN</a:t>
            </a:r>
            <a:endParaRPr/>
          </a:p>
        </p:txBody>
      </p:sp>
      <p:sp>
        <p:nvSpPr>
          <p:cNvPr id="211" name="Google Shape;211;p32"/>
          <p:cNvSpPr txBox="1"/>
          <p:nvPr/>
        </p:nvSpPr>
        <p:spPr>
          <a:xfrm>
            <a:off x="721895" y="1010653"/>
            <a:ext cx="4558195" cy="2462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 startAt="5"/>
            </a:pPr>
            <a:r>
              <a:rPr b="1" i="0" lang="es-CO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ANALISIS DE RESULTADOS: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arenR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Demoras, colas, tiempos de viaje, Niveles de Servicio y velocidades.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arenR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Relaciones volumen - capacidad, vehículos - km, abordajes, cargas máximas.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arenR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Indicadores de evaluación (histogramas y/o diagramas de barras, y/o mapas de carga y/o mapas de calor.  entre otros), de la situación base y sin proyecto vs los escenarios evaluados con proyecto.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g1134d71be1f_0_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05640" y="6416227"/>
            <a:ext cx="1786359" cy="41979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1134d71be1f_0_23"/>
          <p:cNvSpPr/>
          <p:nvPr/>
        </p:nvSpPr>
        <p:spPr>
          <a:xfrm>
            <a:off x="-1" y="0"/>
            <a:ext cx="12192000" cy="543900"/>
          </a:xfrm>
          <a:prstGeom prst="rect">
            <a:avLst/>
          </a:prstGeom>
          <a:solidFill>
            <a:srgbClr val="7CBE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Proceso Modelación / Algunos de nuestros proyectos</a:t>
            </a:r>
            <a:endParaRPr/>
          </a:p>
        </p:txBody>
      </p:sp>
      <p:pic>
        <p:nvPicPr>
          <p:cNvPr id="218" name="Google Shape;218;g1134d71be1f_0_23"/>
          <p:cNvPicPr preferRelativeResize="0"/>
          <p:nvPr/>
        </p:nvPicPr>
        <p:blipFill rotWithShape="1">
          <a:blip r:embed="rId4">
            <a:alphaModFix/>
          </a:blip>
          <a:srcRect b="0" l="12221" r="0" t="0"/>
          <a:stretch/>
        </p:blipFill>
        <p:spPr>
          <a:xfrm>
            <a:off x="5399903" y="1010653"/>
            <a:ext cx="6394741" cy="3805238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1134d71be1f_0_23"/>
          <p:cNvSpPr txBox="1"/>
          <p:nvPr/>
        </p:nvSpPr>
        <p:spPr>
          <a:xfrm>
            <a:off x="721895" y="1010653"/>
            <a:ext cx="4558195" cy="2462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 startAt="5"/>
            </a:pPr>
            <a:r>
              <a:rPr b="1" i="0" lang="es-CO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ANALISIS DE RESULTADOS: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arenR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Demoras, colas, tiempos de viaje, Niveles de Servicio y velocidades.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arenR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Relaciones volumen - capacidad, vehículos - km, abordajes, cargas máximas.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arenR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Indicadores de evaluación (histogramas y/o diagramas de barras, y/o mapas de carga y/o mapas de calor.  entre otros), de la situación base y sin proyecto vs los escenarios evaluados con proyecto.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1134d71be1f_0_23"/>
          <p:cNvSpPr/>
          <p:nvPr/>
        </p:nvSpPr>
        <p:spPr>
          <a:xfrm>
            <a:off x="6500384" y="4901344"/>
            <a:ext cx="419377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https://www.youtube.com/watch?v=Y1zP2iDGQ7A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05640" y="6416227"/>
            <a:ext cx="1786359" cy="41979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3"/>
          <p:cNvSpPr/>
          <p:nvPr/>
        </p:nvSpPr>
        <p:spPr>
          <a:xfrm>
            <a:off x="0" y="0"/>
            <a:ext cx="12192000" cy="543900"/>
          </a:xfrm>
          <a:prstGeom prst="rect">
            <a:avLst/>
          </a:prstGeom>
          <a:solidFill>
            <a:srgbClr val="7CBE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¿Hacia dónde vamos?</a:t>
            </a:r>
            <a:endParaRPr/>
          </a:p>
        </p:txBody>
      </p:sp>
      <p:sp>
        <p:nvSpPr>
          <p:cNvPr id="227" name="Google Shape;227;p33"/>
          <p:cNvSpPr txBox="1"/>
          <p:nvPr/>
        </p:nvSpPr>
        <p:spPr>
          <a:xfrm>
            <a:off x="321475" y="1192100"/>
            <a:ext cx="11331900" cy="63093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sng" cap="none" strike="noStrike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Estandarizar los procesos de modelación:</a:t>
            </a:r>
            <a:endParaRPr b="1" i="0" sz="1600" u="sng" cap="none" strike="noStrike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600" u="none" cap="none" strike="noStrike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Guía de Elaboración de Modelos.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600" u="none" cap="none" strike="noStrike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Modelos base de Micro simulación VISSIM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600" u="none" cap="none" strike="noStrike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Modelo de 4 Etapas. (Vectores de Población y usos, modelo de motorización, scripts de modelos de 4 etapas, matrices de viajes, oferta de transporte público y privado proyectada).</a:t>
            </a:r>
            <a:endParaRPr b="1" i="0" sz="1600" u="sng" cap="none" strike="noStrike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sng" cap="none" strike="noStrike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sng" cap="none" strike="noStrike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sng" cap="none" strike="noStrike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Incorporar Información base a nuestros modelos de manera mas eficiente (</a:t>
            </a:r>
            <a:r>
              <a:rPr b="0" i="0" lang="es-CO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Aprovechamiento de nuevas fuentes de Información)</a:t>
            </a:r>
            <a:r>
              <a:rPr b="1" i="0" lang="es-CO" sz="1600" u="sng" cap="none" strike="noStrike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sng" cap="none" strike="noStrike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CO" sz="1600" u="none" cap="none" strike="noStrike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Matrices de viajes del SITP. A través de validaciones del sistema.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CO" sz="1600" u="none" cap="none" strike="noStrike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Información de GPS de las rutas del SITP. (tiempos de ciclo, velocidades en corredores, trazados, tipologías etc).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CO" sz="1600" u="none" cap="none" strike="noStrike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Aforos vehiculares de Cámaras Salvavidas, sensores de piso.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CO" sz="1600" u="none" cap="none" strike="noStrike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Velocidades de Waze y Bitcarrier.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sng" cap="none" strike="noStrike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sng" cap="none" strike="noStrike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Diseño de nuevos indicadores de evaluación de proyectos:</a:t>
            </a:r>
            <a:endParaRPr b="1" i="0" sz="1600" u="sng" cap="none" strike="noStrike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CO" sz="1600" u="none" cap="none" strike="noStrike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Accesibilidad a oportunidades laborales, educativas y de salud.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600" u="none" cap="none" strike="noStrike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Evaluación de probabilidades de siniestros a través de trayectorias y entrecruzamientos por medio de herramientas de micro simulación.</a:t>
            </a:r>
            <a:endParaRPr b="1" i="0" sz="1600" u="sng" cap="none" strike="noStrike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sng" cap="none" strike="noStrike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7"/>
          <p:cNvSpPr/>
          <p:nvPr/>
        </p:nvSpPr>
        <p:spPr>
          <a:xfrm>
            <a:off x="0" y="1"/>
            <a:ext cx="12192000" cy="693202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CO" sz="6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Gracias</a:t>
            </a:r>
            <a:endParaRPr b="0" i="0" sz="6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57"/>
          <p:cNvSpPr/>
          <p:nvPr/>
        </p:nvSpPr>
        <p:spPr>
          <a:xfrm>
            <a:off x="501120" y="2875523"/>
            <a:ext cx="1099797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CO" sz="3200" u="none" cap="none" strike="noStrik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90948" y="3846696"/>
            <a:ext cx="3010104" cy="655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05640" y="6416227"/>
            <a:ext cx="1786359" cy="41979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CO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b="1" i="0" lang="es-CO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Contenido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3480617" y="1172934"/>
            <a:ext cx="1080000" cy="1080000"/>
          </a:xfrm>
          <a:prstGeom prst="ellipse">
            <a:avLst/>
          </a:prstGeom>
          <a:solidFill>
            <a:srgbClr val="2A6297"/>
          </a:solidFill>
          <a:ln cap="flat" cmpd="sng" w="25400">
            <a:solidFill>
              <a:srgbClr val="2A62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s-CO" sz="4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3480617" y="2885868"/>
            <a:ext cx="1080000" cy="1080000"/>
          </a:xfrm>
          <a:prstGeom prst="ellipse">
            <a:avLst/>
          </a:prstGeom>
          <a:solidFill>
            <a:srgbClr val="919F7C"/>
          </a:solidFill>
          <a:ln cap="flat" cmpd="sng" w="25400">
            <a:solidFill>
              <a:srgbClr val="919F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s-CO" sz="4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3480617" y="4598802"/>
            <a:ext cx="1080000" cy="1080000"/>
          </a:xfrm>
          <a:prstGeom prst="ellipse">
            <a:avLst/>
          </a:prstGeom>
          <a:solidFill>
            <a:srgbClr val="7CBE41"/>
          </a:solidFill>
          <a:ln cap="flat" cmpd="sng" w="25400">
            <a:solidFill>
              <a:srgbClr val="7CBE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s-CO" sz="4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4716222" y="1426812"/>
            <a:ext cx="615013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s-CO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 Equipo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4716222" y="3136590"/>
            <a:ext cx="6207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s-CO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¿Para qué el grupo de modelación?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4716222" y="4846412"/>
            <a:ext cx="6207416" cy="10771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s-CO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Proceso Modelación / Algunos de nuestros proyectos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/>
          <p:nvPr/>
        </p:nvSpPr>
        <p:spPr>
          <a:xfrm>
            <a:off x="501120" y="130165"/>
            <a:ext cx="1099797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CO" sz="3200" u="none" cap="none" strike="noStrik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 i="0" sz="3200" u="none" cap="none" strike="noStrike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" name="Google Shape;106;p4"/>
          <p:cNvSpPr/>
          <p:nvPr/>
        </p:nvSpPr>
        <p:spPr>
          <a:xfrm>
            <a:off x="0" y="0"/>
            <a:ext cx="12192000" cy="544010"/>
          </a:xfrm>
          <a:prstGeom prst="rect">
            <a:avLst/>
          </a:prstGeom>
          <a:solidFill>
            <a:srgbClr val="2A62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O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¿Qué hacemos?</a:t>
            </a:r>
            <a:endParaRPr b="1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05640" y="6416227"/>
            <a:ext cx="1786359" cy="419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/>
          <p:cNvPicPr preferRelativeResize="0"/>
          <p:nvPr/>
        </p:nvPicPr>
        <p:blipFill rotWithShape="1">
          <a:blip r:embed="rId4">
            <a:alphaModFix/>
          </a:blip>
          <a:srcRect b="0" l="28805" r="0" t="0"/>
          <a:stretch/>
        </p:blipFill>
        <p:spPr>
          <a:xfrm>
            <a:off x="4242909" y="675991"/>
            <a:ext cx="4133370" cy="223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4"/>
          <p:cNvPicPr preferRelativeResize="0"/>
          <p:nvPr/>
        </p:nvPicPr>
        <p:blipFill rotWithShape="1">
          <a:blip r:embed="rId5">
            <a:alphaModFix/>
          </a:blip>
          <a:srcRect b="0" l="33040" r="9998" t="0"/>
          <a:stretch/>
        </p:blipFill>
        <p:spPr>
          <a:xfrm>
            <a:off x="294743" y="1406769"/>
            <a:ext cx="4148416" cy="4107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"/>
          <p:cNvPicPr preferRelativeResize="0"/>
          <p:nvPr/>
        </p:nvPicPr>
        <p:blipFill rotWithShape="1">
          <a:blip r:embed="rId6">
            <a:alphaModFix/>
          </a:blip>
          <a:srcRect b="0" l="32851" r="0" t="0"/>
          <a:stretch/>
        </p:blipFill>
        <p:spPr>
          <a:xfrm>
            <a:off x="3093567" y="2753830"/>
            <a:ext cx="3953022" cy="331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33074" y="3213144"/>
            <a:ext cx="5186642" cy="2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60102" y="1003324"/>
            <a:ext cx="4759614" cy="2562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"/>
          <p:cNvSpPr/>
          <p:nvPr/>
        </p:nvSpPr>
        <p:spPr>
          <a:xfrm>
            <a:off x="0" y="0"/>
            <a:ext cx="12192000" cy="54401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¿Para que el grupo de modelación?</a:t>
            </a:r>
            <a:endParaRPr b="1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05640" y="6416227"/>
            <a:ext cx="1786359" cy="41979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0"/>
          <p:cNvSpPr txBox="1"/>
          <p:nvPr/>
        </p:nvSpPr>
        <p:spPr>
          <a:xfrm>
            <a:off x="478302" y="1899138"/>
            <a:ext cx="4600200" cy="34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s-CO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¿Cómo tomar la mejor decisión a partir de la información disponible?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s-CO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¿Qué solución hay para X problema?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s-CO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¿Cómo minimizar los impactos de la implementación de Y medida?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s-CO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¿Qué podemos esperar si se implementa Z política de movilidad?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0"/>
          <p:cNvSpPr txBox="1"/>
          <p:nvPr/>
        </p:nvSpPr>
        <p:spPr>
          <a:xfrm>
            <a:off x="7315201" y="2514690"/>
            <a:ext cx="46002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s-CO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Modelos de microsimulación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s-CO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Modelos de mesosimulación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s-CO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Modelos de macrosimulación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s-CO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Análisis de sensibilidad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s-CO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Evaluación de alternativas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s-CO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Estimación de impactos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s-CO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Análisis de datos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0"/>
          <p:cNvSpPr/>
          <p:nvPr/>
        </p:nvSpPr>
        <p:spPr>
          <a:xfrm>
            <a:off x="5343378" y="3265281"/>
            <a:ext cx="1505244" cy="74558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25400">
            <a:solidFill>
              <a:srgbClr val="78787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pa&#10;&#10;Descripción generada automáticamente" id="126" name="Google Shape;12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19"/>
            <a:ext cx="12192000" cy="684796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6"/>
          <p:cNvSpPr/>
          <p:nvPr/>
        </p:nvSpPr>
        <p:spPr>
          <a:xfrm>
            <a:off x="0" y="6255506"/>
            <a:ext cx="12192000" cy="610175"/>
          </a:xfrm>
          <a:prstGeom prst="rect">
            <a:avLst/>
          </a:prstGeom>
          <a:solidFill>
            <a:srgbClr val="548235">
              <a:alpha val="74117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ren" id="128" name="Google Shape;12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83120" y="6388100"/>
            <a:ext cx="427634" cy="4276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s" id="129" name="Google Shape;12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07510" y="6242806"/>
            <a:ext cx="615194" cy="6151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anvía" id="130" name="Google Shape;130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6505" y="6288289"/>
            <a:ext cx="539292" cy="5392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s" id="131" name="Google Shape;131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95805" y="6288288"/>
            <a:ext cx="569711" cy="56971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6"/>
          <p:cNvSpPr/>
          <p:nvPr/>
        </p:nvSpPr>
        <p:spPr>
          <a:xfrm>
            <a:off x="0" y="0"/>
            <a:ext cx="12192000" cy="544010"/>
          </a:xfrm>
          <a:prstGeom prst="rect">
            <a:avLst/>
          </a:prstGeom>
          <a:solidFill>
            <a:srgbClr val="C8D4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CO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Visión de Ciudad</a:t>
            </a:r>
            <a:endParaRPr b="1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/>
          <p:nvPr/>
        </p:nvSpPr>
        <p:spPr>
          <a:xfrm>
            <a:off x="0" y="0"/>
            <a:ext cx="12192000" cy="544010"/>
          </a:xfrm>
          <a:prstGeom prst="rect">
            <a:avLst/>
          </a:prstGeom>
          <a:solidFill>
            <a:srgbClr val="C8D4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Proceso Modelación / Algunos de nuestros proyectos</a:t>
            </a:r>
            <a:endParaRPr/>
          </a:p>
        </p:txBody>
      </p:sp>
      <p:pic>
        <p:nvPicPr>
          <p:cNvPr id="138" name="Google Shape;13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4191" y="772979"/>
            <a:ext cx="5533308" cy="555577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9" name="Google Shape;139;p7"/>
          <p:cNvSpPr txBox="1"/>
          <p:nvPr/>
        </p:nvSpPr>
        <p:spPr>
          <a:xfrm>
            <a:off x="7688179" y="6391797"/>
            <a:ext cx="23360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 del Modelo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7"/>
          <p:cNvSpPr txBox="1"/>
          <p:nvPr/>
        </p:nvSpPr>
        <p:spPr>
          <a:xfrm>
            <a:off x="721895" y="1010653"/>
            <a:ext cx="4969042" cy="4185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1" i="0" lang="es-CO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ALCANCE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arenR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Definición Zona de Influencia.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arenR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Nivel de modelación: Microsimulación, Mesosimulación o Macrosimulación.</a:t>
            </a:r>
            <a:endParaRPr/>
          </a:p>
          <a:p>
            <a:pPr indent="-342900" lvl="1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arenR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Escenarios de modelación.</a:t>
            </a:r>
            <a:endParaRPr/>
          </a:p>
          <a:p>
            <a:pPr indent="-342900" lvl="1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arenR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Indicadores de resultado planteados.</a:t>
            </a:r>
            <a:endParaRPr/>
          </a:p>
          <a:p>
            <a:pPr indent="-342900" lvl="1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arenR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Procesos de simulación: Se deberá definir qué proceso de simulación se aplicará dependiendo del nivel:</a:t>
            </a:r>
            <a:endParaRPr/>
          </a:p>
          <a:p>
            <a:pPr indent="-184150" lvl="4" marL="54292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Microsimulación o Mesosimulación: Asignación dinámica o estática.</a:t>
            </a:r>
            <a:endParaRPr/>
          </a:p>
          <a:p>
            <a:pPr indent="-184150" lvl="4" marL="54292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Macrosimulación:  Uso del modelo de cuatro pasos completo (Generación y atracción, distribución, elección modal y asignación) o solo asignación.</a:t>
            </a:r>
            <a:endParaRPr/>
          </a:p>
          <a:p>
            <a:pPr indent="-342900" lvl="1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arenR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Periodo a modelar (pico o valle, por la mañana o por la tarde, en día típico hábil o no hábil).</a:t>
            </a:r>
            <a:endParaRPr/>
          </a:p>
          <a:p>
            <a:pPr indent="-342900" lvl="1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arenR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Medios a modelar: Motorizados (Camiones, buses (TPC, SITP, Intermunicipal), trenes, autos, motos y taxis) o no motorizados (Bicicletas y peatones).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/>
          <p:nvPr/>
        </p:nvSpPr>
        <p:spPr>
          <a:xfrm>
            <a:off x="0" y="0"/>
            <a:ext cx="12192000" cy="544010"/>
          </a:xfrm>
          <a:prstGeom prst="rect">
            <a:avLst/>
          </a:prstGeom>
          <a:solidFill>
            <a:srgbClr val="C8D4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Proceso Modelación / Algunos de nuestros proyectos</a:t>
            </a:r>
            <a:endParaRPr/>
          </a:p>
        </p:txBody>
      </p:sp>
      <p:pic>
        <p:nvPicPr>
          <p:cNvPr id="146" name="Google Shape;14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3883" y="760946"/>
            <a:ext cx="5533306" cy="557268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/>
          <p:nvPr/>
        </p:nvSpPr>
        <p:spPr>
          <a:xfrm>
            <a:off x="7407565" y="6396682"/>
            <a:ext cx="294594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Viajes en la Ciudad en Hora Pico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0"/>
          <p:cNvSpPr txBox="1"/>
          <p:nvPr/>
        </p:nvSpPr>
        <p:spPr>
          <a:xfrm>
            <a:off x="721895" y="1010653"/>
            <a:ext cx="4969042" cy="2462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2,   TOMA DE INFORMACIÓN: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arenR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Recopilación y análisis de información secundaria.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arenR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Identificación de puntos críticos y/o de toma de información.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arenR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Programación de toma de información primaria (volúmenes motorizados y no motorizados, velocidades).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arenR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Procesamiento de información recopilada.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arenR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Definir HMD (am, pm), días a modelar (típico, atípico) y plano de carga si se requiere.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15867" y="727538"/>
            <a:ext cx="4542471" cy="525126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8"/>
          <p:cNvSpPr txBox="1"/>
          <p:nvPr/>
        </p:nvSpPr>
        <p:spPr>
          <a:xfrm>
            <a:off x="7400421" y="6193142"/>
            <a:ext cx="2973365" cy="2615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CO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 de Transporte a Largo Plazo 2035</a:t>
            </a:r>
            <a:endParaRPr/>
          </a:p>
        </p:txBody>
      </p:sp>
      <p:sp>
        <p:nvSpPr>
          <p:cNvPr id="155" name="Google Shape;155;p28"/>
          <p:cNvSpPr txBox="1"/>
          <p:nvPr/>
        </p:nvSpPr>
        <p:spPr>
          <a:xfrm>
            <a:off x="77801" y="-86916"/>
            <a:ext cx="9690127" cy="6155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Análisis de beneficios espacialmente</a:t>
            </a:r>
            <a:endParaRPr/>
          </a:p>
        </p:txBody>
      </p:sp>
      <p:sp>
        <p:nvSpPr>
          <p:cNvPr id="156" name="Google Shape;156;p28"/>
          <p:cNvSpPr/>
          <p:nvPr/>
        </p:nvSpPr>
        <p:spPr>
          <a:xfrm>
            <a:off x="0" y="0"/>
            <a:ext cx="12192000" cy="544010"/>
          </a:xfrm>
          <a:prstGeom prst="rect">
            <a:avLst/>
          </a:prstGeom>
          <a:solidFill>
            <a:srgbClr val="C8D4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Proceso Modelación / Algunos de nuestros proyectos</a:t>
            </a:r>
            <a:endParaRPr/>
          </a:p>
        </p:txBody>
      </p:sp>
      <p:sp>
        <p:nvSpPr>
          <p:cNvPr id="157" name="Google Shape;157;p28"/>
          <p:cNvSpPr txBox="1"/>
          <p:nvPr/>
        </p:nvSpPr>
        <p:spPr>
          <a:xfrm>
            <a:off x="721895" y="1010653"/>
            <a:ext cx="4969042" cy="3754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3,   CONSTRUCCIÓN MODELO: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arenR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Oferta: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3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Vías a simular: Geometría, número de carriles, anchos, giros permitidos, velocidades y capacidad.</a:t>
            </a:r>
            <a:endParaRPr/>
          </a:p>
          <a:p>
            <a:pPr indent="-285750" lvl="3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Rutas de transporte público: Trazados, frecuencias, tiempos de parada y si aplica, ocupación.</a:t>
            </a:r>
            <a:endParaRPr/>
          </a:p>
          <a:p>
            <a:pPr indent="-285750" lvl="3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Paraderos: Número de cajones para Microsimulación.</a:t>
            </a:r>
            <a:endParaRPr/>
          </a:p>
          <a:p>
            <a:pPr indent="-285750" lvl="3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Puntos de detención de transporte público provisional, taxis o intermunicipales, en los casos en los que se requiera y parqueo en vía.</a:t>
            </a:r>
            <a:endParaRPr/>
          </a:p>
          <a:p>
            <a:pPr indent="-285750" lvl="3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Dispositivos de control. En el caso de Microsimulación y Mesosimulación: Semáforos (planeamientos) y reductores de velocidad.</a:t>
            </a:r>
            <a:endParaRPr/>
          </a:p>
          <a:p>
            <a:pPr indent="-285750" lvl="3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s-CO" sz="14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Oferta de transporte público y privado proyectada para los escenarios futuros.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pa&#10;&#10;Descripción generada automáticamente" id="162" name="Google Shape;162;p29"/>
          <p:cNvPicPr preferRelativeResize="0"/>
          <p:nvPr/>
        </p:nvPicPr>
        <p:blipFill rotWithShape="1">
          <a:blip r:embed="rId3">
            <a:alphaModFix/>
          </a:blip>
          <a:srcRect b="0" l="0" r="10492" t="0"/>
          <a:stretch/>
        </p:blipFill>
        <p:spPr>
          <a:xfrm>
            <a:off x="6494940" y="780132"/>
            <a:ext cx="4642281" cy="518642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9"/>
          <p:cNvSpPr txBox="1"/>
          <p:nvPr/>
        </p:nvSpPr>
        <p:spPr>
          <a:xfrm>
            <a:off x="77801" y="-86916"/>
            <a:ext cx="9690127" cy="6155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Análisis de beneficios espacialmente</a:t>
            </a:r>
            <a:endParaRPr/>
          </a:p>
        </p:txBody>
      </p:sp>
      <p:pic>
        <p:nvPicPr>
          <p:cNvPr descr="Mapa&#10;&#10;Descripción generada automáticamente" id="164" name="Google Shape;164;p29"/>
          <p:cNvPicPr preferRelativeResize="0"/>
          <p:nvPr/>
        </p:nvPicPr>
        <p:blipFill rotWithShape="1">
          <a:blip r:embed="rId4">
            <a:alphaModFix/>
          </a:blip>
          <a:srcRect b="93480" l="0" r="74571" t="0"/>
          <a:stretch/>
        </p:blipFill>
        <p:spPr>
          <a:xfrm>
            <a:off x="6494940" y="780132"/>
            <a:ext cx="2098975" cy="53816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9"/>
          <p:cNvSpPr/>
          <p:nvPr/>
        </p:nvSpPr>
        <p:spPr>
          <a:xfrm>
            <a:off x="0" y="0"/>
            <a:ext cx="12192000" cy="544010"/>
          </a:xfrm>
          <a:prstGeom prst="rect">
            <a:avLst/>
          </a:prstGeom>
          <a:solidFill>
            <a:srgbClr val="C8D4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Proceso Modelación / Algunos de nuestros proyectos</a:t>
            </a:r>
            <a:endParaRPr/>
          </a:p>
        </p:txBody>
      </p:sp>
      <p:sp>
        <p:nvSpPr>
          <p:cNvPr id="166" name="Google Shape;166;p29"/>
          <p:cNvSpPr txBox="1"/>
          <p:nvPr/>
        </p:nvSpPr>
        <p:spPr>
          <a:xfrm>
            <a:off x="7400421" y="6062317"/>
            <a:ext cx="294594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Pasajeros/hora/sentido por proyecto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9"/>
          <p:cNvSpPr txBox="1"/>
          <p:nvPr/>
        </p:nvSpPr>
        <p:spPr>
          <a:xfrm>
            <a:off x="721895" y="1010653"/>
            <a:ext cx="4969042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3,   CONSTRUCCIÓN MODELO: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arenR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Demanda: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s-CO" sz="14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Vectores de Población y usos del suelo. </a:t>
            </a:r>
            <a:endParaRPr/>
          </a:p>
          <a:p>
            <a:pPr indent="-285750" lvl="1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s-CO" sz="14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Matrices por origen-destino de viajes por tipología vehicular (Auto, moto, taxi, camión, transporte público). </a:t>
            </a:r>
            <a:endParaRPr/>
          </a:p>
          <a:p>
            <a:pPr indent="-285750" lvl="1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el caso de asignación estática para Microsimulación, se debe revisar la definición de rutas de decisión desagregadas por tipo de vehículo y el balanceo previo (plano de carga) de los volúmenes vehiculares en la red por clasificación vehicular.</a:t>
            </a:r>
            <a:endParaRPr/>
          </a:p>
          <a:p>
            <a:pPr indent="-285750" lvl="1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Flujos peatonales o de ciclistas cuando aplique.</a:t>
            </a:r>
            <a:endParaRPr/>
          </a:p>
          <a:p>
            <a:pPr indent="-285750" lvl="1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Demanda de transporte público, privado y no motorizado proyectada para los escenarios futuros, debidamente sustentados.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2020-01-07T17:00:58Z</dcterms:created>
  <dc:creator>Karen Andrea Cortés Gutierrez</dc:creator>
</cp:coreProperties>
</file>