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050338" cy="5145088"/>
  <p:notesSz cx="6858000" cy="9144000"/>
  <p:embeddedFontLst>
    <p:embeddedFont>
      <p:font typeface="Arial Black" panose="020B0A04020102020204" pitchFamily="34" charset="0"/>
      <p:regular r:id="rId8"/>
      <p:bold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Medium" panose="02000000000000000000" pitchFamily="2" charset="0"/>
      <p:regular r:id="rId22"/>
      <p:bold r:id="rId23"/>
      <p:italic r:id="rId24"/>
      <p:boldItalic r:id="rId25"/>
    </p:embeddedFont>
    <p:embeddedFont>
      <p:font typeface="Roboto Thin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s9AwHiB2Rzse/Mkjb6HKer0Y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2" autoAdjust="0"/>
    <p:restoredTop sz="94660"/>
  </p:normalViewPr>
  <p:slideViewPr>
    <p:cSldViewPr snapToGrid="0">
      <p:cViewPr varScale="1">
        <p:scale>
          <a:sx n="94" d="100"/>
          <a:sy n="94" d="100"/>
        </p:scale>
        <p:origin x="462" y="45"/>
      </p:cViewPr>
      <p:guideLst>
        <p:guide orient="horz" pos="1603"/>
        <p:guide pos="2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customschemas.google.com/relationships/presentationmetadata" Target="metadata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412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marL="914400" lvl="1" indent="-360553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marL="1371600" lvl="2" indent="-34175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marL="1828800" lvl="3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marL="2286000" lvl="4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marL="2743200" lvl="5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marL="3200400" lvl="6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marL="3657600" lvl="7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marL="4114800" lvl="8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0553" algn="l" rtl="0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sz="2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175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289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sz="14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436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DJI_0579.jpg"/>
          <p:cNvPicPr preferRelativeResize="0"/>
          <p:nvPr/>
        </p:nvPicPr>
        <p:blipFill rotWithShape="1">
          <a:blip r:embed="rId3">
            <a:alphaModFix/>
          </a:blip>
          <a:srcRect b="-557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" y="99743"/>
            <a:ext cx="9198466" cy="5292094"/>
          </a:xfrm>
          <a:prstGeom prst="rect">
            <a:avLst/>
          </a:prstGeom>
          <a:solidFill>
            <a:srgbClr val="0C0C0C">
              <a:alpha val="4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lang="en-US" sz="9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79982" y="1847412"/>
            <a:ext cx="80385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Sectorial de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Gestión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y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Desempeño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del Sector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Movilidad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Sesión</a:t>
            </a: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b="0" i="0" u="none" strike="noStrike" cap="none" dirty="0" err="1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ordinaria</a:t>
            </a: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Ju</a:t>
            </a:r>
            <a:r>
              <a:rPr lang="en-US" sz="1800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l</a:t>
            </a: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io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1" name="Google Shape;91;p1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80331" y="342284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n-U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1410124" y="1506541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2"/>
          <p:cNvCxnSpPr/>
          <p:nvPr/>
        </p:nvCxnSpPr>
        <p:spPr>
          <a:xfrm>
            <a:off x="2660122" y="1533176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2"/>
          <p:cNvCxnSpPr/>
          <p:nvPr/>
        </p:nvCxnSpPr>
        <p:spPr>
          <a:xfrm>
            <a:off x="3863606" y="1533176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2"/>
          <p:cNvSpPr/>
          <p:nvPr/>
        </p:nvSpPr>
        <p:spPr>
          <a:xfrm>
            <a:off x="3060700" y="3911600"/>
            <a:ext cx="5989638" cy="12334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57369"/>
          <a:stretch/>
        </p:blipFill>
        <p:spPr>
          <a:xfrm>
            <a:off x="3060700" y="3798214"/>
            <a:ext cx="5989638" cy="13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722995" y="1533176"/>
            <a:ext cx="3357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690338" y="15331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064938" y="1533176"/>
            <a:ext cx="3720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199794" y="15331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114404" y="2082988"/>
            <a:ext cx="14328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2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</a:rPr>
              <a:t>Resultados taller sectorial MIPG - OAPI-SDM</a:t>
            </a:r>
            <a:endParaRPr sz="1200">
              <a:solidFill>
                <a:srgbClr val="7F7F7F"/>
              </a:solidFill>
            </a:endParaRPr>
          </a:p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7F7F7F"/>
              </a:solidFill>
            </a:endParaRPr>
          </a:p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863606" y="2082990"/>
            <a:ext cx="1276800" cy="1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</a:rPr>
              <a:t>Acceso para uso del sistema de transporte público (funcionarios/concesiones) - TMSA</a:t>
            </a:r>
            <a:endParaRPr sz="1200">
              <a:solidFill>
                <a:srgbClr val="7F7F7F"/>
              </a:solidFill>
            </a:endParaRPr>
          </a:p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50557" y="2022399"/>
            <a:ext cx="1059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Verificación de quórum y declaración de la instalación de la sesión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449084" y="2036530"/>
            <a:ext cx="136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 del orden del día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731081" y="2036530"/>
            <a:ext cx="127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5152682" y="1569822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"/>
          <p:cNvSpPr/>
          <p:nvPr/>
        </p:nvSpPr>
        <p:spPr>
          <a:xfrm>
            <a:off x="5473564" y="15331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329574" y="2112353"/>
            <a:ext cx="1432800" cy="5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2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</a:t>
            </a: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8762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Plan de </a:t>
            </a: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endParaRPr sz="1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62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>
            <a:off x="6508357" y="1588172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"/>
          <p:cNvSpPr/>
          <p:nvPr/>
        </p:nvSpPr>
        <p:spPr>
          <a:xfrm>
            <a:off x="6638085" y="1529058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" name="Google Shape;114;p2">
            <a:extLst>
              <a:ext uri="{FF2B5EF4-FFF2-40B4-BE49-F238E27FC236}">
                <a16:creationId xmlns:a16="http://schemas.microsoft.com/office/drawing/2014/main" id="{E0A7F000-E37C-087F-EB32-7ED96D457039}"/>
              </a:ext>
            </a:extLst>
          </p:cNvPr>
          <p:cNvSpPr txBox="1"/>
          <p:nvPr/>
        </p:nvSpPr>
        <p:spPr>
          <a:xfrm>
            <a:off x="7442094" y="2117433"/>
            <a:ext cx="1432800" cy="21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2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endParaRPr sz="1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115;p2">
            <a:extLst>
              <a:ext uri="{FF2B5EF4-FFF2-40B4-BE49-F238E27FC236}">
                <a16:creationId xmlns:a16="http://schemas.microsoft.com/office/drawing/2014/main" id="{206B5C7B-E4BA-0BC5-715E-4615C9DAB9D7}"/>
              </a:ext>
            </a:extLst>
          </p:cNvPr>
          <p:cNvCxnSpPr/>
          <p:nvPr/>
        </p:nvCxnSpPr>
        <p:spPr>
          <a:xfrm>
            <a:off x="7620877" y="1593252"/>
            <a:ext cx="0" cy="15924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116;p2">
            <a:extLst>
              <a:ext uri="{FF2B5EF4-FFF2-40B4-BE49-F238E27FC236}">
                <a16:creationId xmlns:a16="http://schemas.microsoft.com/office/drawing/2014/main" id="{F1C15A91-F8AC-E648-63AB-EA0CDA7C33E6}"/>
              </a:ext>
            </a:extLst>
          </p:cNvPr>
          <p:cNvSpPr/>
          <p:nvPr/>
        </p:nvSpPr>
        <p:spPr>
          <a:xfrm>
            <a:off x="7750605" y="1534138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sz="1400" b="0" i="0" u="none" strike="noStrike" cap="none" dirty="0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137"/>
            <a:ext cx="9050338" cy="4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2644395" y="227165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n-U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30" name="Google Shape;130;p7"/>
          <p:cNvGrpSpPr/>
          <p:nvPr/>
        </p:nvGrpSpPr>
        <p:grpSpPr>
          <a:xfrm>
            <a:off x="1057627" y="3215713"/>
            <a:ext cx="6935083" cy="1075482"/>
            <a:chOff x="1593000" y="2322568"/>
            <a:chExt cx="5957975" cy="643500"/>
          </a:xfrm>
        </p:grpSpPr>
        <p:sp>
          <p:nvSpPr>
            <p:cNvPr id="131" name="Google Shape;131;p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Presentar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delegados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para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trabajar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conjunto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el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modelo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de ciudad.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enviaron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delegados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a la DIM. </a:t>
              </a:r>
              <a:endParaRPr sz="800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1057627" y="2120848"/>
            <a:ext cx="6935083" cy="1075482"/>
            <a:chOff x="1593000" y="2322568"/>
            <a:chExt cx="5957975" cy="643500"/>
          </a:xfrm>
        </p:grpSpPr>
        <p:sp>
          <p:nvSpPr>
            <p:cNvPr id="139" name="Google Shape;139;p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Presentar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ejercicio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de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modelación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frente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a las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obras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que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adelantará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la ciudad y </a:t>
              </a:r>
              <a:r>
                <a:rPr lang="en-US" sz="1000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los</a:t>
              </a:r>
              <a:r>
                <a:rPr lang="en-US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PMTS.</a:t>
              </a:r>
              <a:endParaRPr sz="1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avanza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el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ejercicio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modelación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con la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información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que ha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sido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suministrada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por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parte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del IDU. </a:t>
              </a:r>
              <a:endParaRPr sz="800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programará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sesión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extraordinaria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el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mes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800" b="1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septiembre</a:t>
              </a:r>
              <a:r>
                <a:rPr lang="en-US" sz="800" b="1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para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presentación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resultados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por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parte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la SDM</a:t>
              </a:r>
              <a:endParaRPr sz="800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1057627" y="1025968"/>
            <a:ext cx="6935083" cy="1075482"/>
            <a:chOff x="1593000" y="2322568"/>
            <a:chExt cx="5957975" cy="643500"/>
          </a:xfrm>
        </p:grpSpPr>
        <p:sp>
          <p:nvSpPr>
            <p:cNvPr id="147" name="Google Shape;147;p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Presentar en el próximo Comité lo relacionado con el acceso para uso del sistema de transporte público, por parte de posibles funcionarios de TMSA y/o de las concesiones.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90500" rIns="90500" bIns="90500" anchor="ctr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Agendado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para la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sesión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hoy, </a:t>
              </a:r>
              <a:r>
                <a:rPr lang="en-US" sz="800" dirty="0" err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julio</a:t>
              </a:r>
              <a:r>
                <a:rPr lang="en-US" sz="800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29 de 2022</a:t>
              </a:r>
              <a:endParaRPr sz="800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lang="en-US" sz="5345" b="0" i="0" u="none" strike="noStrike" cap="non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201650" y="38"/>
            <a:ext cx="1081500" cy="5145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lang="en-US" sz="9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 descr="Logo-Ver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191</Words>
  <Application>Microsoft Office PowerPoint</Application>
  <PresentationFormat>Personalizado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Roboto</vt:lpstr>
      <vt:lpstr>Roboto Medium</vt:lpstr>
      <vt:lpstr>Calibri</vt:lpstr>
      <vt:lpstr>Arial Narrow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Louis Uniman</dc:creator>
  <cp:lastModifiedBy>SONIA ALEYZANDRA GAONA USCATEGUI</cp:lastModifiedBy>
  <cp:revision>2</cp:revision>
  <dcterms:created xsi:type="dcterms:W3CDTF">2020-04-07T16:19:18Z</dcterms:created>
  <dcterms:modified xsi:type="dcterms:W3CDTF">2022-08-10T15:11:21Z</dcterms:modified>
</cp:coreProperties>
</file>