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9"/>
  </p:notesMasterIdLst>
  <p:sldIdLst>
    <p:sldId id="256" r:id="rId3"/>
    <p:sldId id="357" r:id="rId4"/>
    <p:sldId id="258" r:id="rId5"/>
    <p:sldId id="330" r:id="rId6"/>
    <p:sldId id="311" r:id="rId7"/>
    <p:sldId id="312" r:id="rId8"/>
    <p:sldId id="313" r:id="rId9"/>
    <p:sldId id="401" r:id="rId10"/>
    <p:sldId id="388" r:id="rId11"/>
    <p:sldId id="391" r:id="rId12"/>
    <p:sldId id="389" r:id="rId13"/>
    <p:sldId id="381" r:id="rId14"/>
    <p:sldId id="314" r:id="rId15"/>
    <p:sldId id="390" r:id="rId16"/>
    <p:sldId id="392" r:id="rId17"/>
    <p:sldId id="393" r:id="rId18"/>
    <p:sldId id="394" r:id="rId19"/>
    <p:sldId id="395" r:id="rId20"/>
    <p:sldId id="396" r:id="rId21"/>
    <p:sldId id="397" r:id="rId22"/>
    <p:sldId id="398" r:id="rId23"/>
    <p:sldId id="399" r:id="rId24"/>
    <p:sldId id="265" r:id="rId25"/>
    <p:sldId id="288" r:id="rId26"/>
    <p:sldId id="400" r:id="rId27"/>
    <p:sldId id="260" r:id="rId2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9" d="100"/>
          <a:sy n="49" d="100"/>
        </p:scale>
        <p:origin x="49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6CC58-C7D8-40BD-8D96-F0E1BC02E84D}" type="doc">
      <dgm:prSet loTypeId="urn:microsoft.com/office/officeart/2005/8/layout/process1" loCatId="process" qsTypeId="urn:microsoft.com/office/officeart/2005/8/quickstyle/simple1" qsCatId="simple" csTypeId="urn:microsoft.com/office/officeart/2005/8/colors/accent6_4" csCatId="accent6" phldr="1"/>
      <dgm:spPr/>
      <dgm:t>
        <a:bodyPr/>
        <a:lstStyle/>
        <a:p>
          <a:endParaRPr lang="es-CO"/>
        </a:p>
      </dgm:t>
    </dgm:pt>
    <dgm:pt modelId="{5B574D26-5934-4AA9-B06F-80E1DB80754A}">
      <dgm:prSet phldrT="[Texto]"/>
      <dgm:spPr/>
      <dgm:t>
        <a:bodyPr/>
        <a:lstStyle/>
        <a:p>
          <a:r>
            <a:rPr lang="es-CO" dirty="0"/>
            <a:t>Diagnóstico o</a:t>
          </a:r>
        </a:p>
        <a:p>
          <a:r>
            <a:rPr lang="es-CO" dirty="0"/>
            <a:t>Inventario de daños</a:t>
          </a:r>
        </a:p>
      </dgm:t>
    </dgm:pt>
    <dgm:pt modelId="{8341E48E-38E0-480C-86CC-DCDAA27664DA}" type="parTrans" cxnId="{FD8E1169-C053-4D35-872B-B1903C2A6791}">
      <dgm:prSet/>
      <dgm:spPr/>
      <dgm:t>
        <a:bodyPr/>
        <a:lstStyle/>
        <a:p>
          <a:endParaRPr lang="es-CO"/>
        </a:p>
      </dgm:t>
    </dgm:pt>
    <dgm:pt modelId="{CF1801C3-A76E-4C9C-BB0E-DB4D215C635C}" type="sibTrans" cxnId="{FD8E1169-C053-4D35-872B-B1903C2A6791}">
      <dgm:prSet/>
      <dgm:spPr/>
      <dgm:t>
        <a:bodyPr/>
        <a:lstStyle/>
        <a:p>
          <a:endParaRPr lang="es-CO"/>
        </a:p>
      </dgm:t>
    </dgm:pt>
    <dgm:pt modelId="{FAD89CB4-1D9C-494D-BE5F-709BAFDAAB33}">
      <dgm:prSet phldrT="[Texto]"/>
      <dgm:spPr/>
      <dgm:t>
        <a:bodyPr/>
        <a:lstStyle/>
        <a:p>
          <a:r>
            <a:rPr lang="es-CO" dirty="0"/>
            <a:t>Diseño de la intervención</a:t>
          </a:r>
        </a:p>
      </dgm:t>
    </dgm:pt>
    <dgm:pt modelId="{549D25EF-B682-451C-B0C9-DF30C63EEA44}" type="parTrans" cxnId="{8FCE012D-7076-4339-BE11-6FC438D166D6}">
      <dgm:prSet/>
      <dgm:spPr/>
      <dgm:t>
        <a:bodyPr/>
        <a:lstStyle/>
        <a:p>
          <a:endParaRPr lang="es-CO"/>
        </a:p>
      </dgm:t>
    </dgm:pt>
    <dgm:pt modelId="{11D09B8B-ED59-461D-8A7E-0388B0841B6C}" type="sibTrans" cxnId="{8FCE012D-7076-4339-BE11-6FC438D166D6}">
      <dgm:prSet/>
      <dgm:spPr/>
      <dgm:t>
        <a:bodyPr/>
        <a:lstStyle/>
        <a:p>
          <a:endParaRPr lang="es-CO"/>
        </a:p>
      </dgm:t>
    </dgm:pt>
    <dgm:pt modelId="{12054EA8-9D58-4E7B-8704-8300B9019EE0}">
      <dgm:prSet phldrT="[Texto]"/>
      <dgm:spPr/>
      <dgm:t>
        <a:bodyPr/>
        <a:lstStyle/>
        <a:p>
          <a:r>
            <a:rPr lang="es-CO" dirty="0"/>
            <a:t>Obras de conservación</a:t>
          </a:r>
        </a:p>
      </dgm:t>
    </dgm:pt>
    <dgm:pt modelId="{63AA69E5-94DE-4B6B-8358-D20D287DEBDB}" type="parTrans" cxnId="{2A45B580-6949-4E55-A7A6-8BC32B889619}">
      <dgm:prSet/>
      <dgm:spPr/>
      <dgm:t>
        <a:bodyPr/>
        <a:lstStyle/>
        <a:p>
          <a:endParaRPr lang="es-CO"/>
        </a:p>
      </dgm:t>
    </dgm:pt>
    <dgm:pt modelId="{401AF2B8-FFE9-4197-A026-42376CD1BD9B}" type="sibTrans" cxnId="{2A45B580-6949-4E55-A7A6-8BC32B889619}">
      <dgm:prSet/>
      <dgm:spPr/>
      <dgm:t>
        <a:bodyPr/>
        <a:lstStyle/>
        <a:p>
          <a:endParaRPr lang="es-CO"/>
        </a:p>
      </dgm:t>
    </dgm:pt>
    <dgm:pt modelId="{BB529134-CF74-4955-9309-406A86A19CE3}" type="pres">
      <dgm:prSet presAssocID="{BEB6CC58-C7D8-40BD-8D96-F0E1BC02E84D}" presName="Name0" presStyleCnt="0">
        <dgm:presLayoutVars>
          <dgm:dir/>
          <dgm:resizeHandles val="exact"/>
        </dgm:presLayoutVars>
      </dgm:prSet>
      <dgm:spPr/>
      <dgm:t>
        <a:bodyPr/>
        <a:lstStyle/>
        <a:p>
          <a:endParaRPr lang="es-ES"/>
        </a:p>
      </dgm:t>
    </dgm:pt>
    <dgm:pt modelId="{025E414B-531E-4F45-B014-73E16021D509}" type="pres">
      <dgm:prSet presAssocID="{5B574D26-5934-4AA9-B06F-80E1DB80754A}" presName="node" presStyleLbl="node1" presStyleIdx="0" presStyleCnt="3">
        <dgm:presLayoutVars>
          <dgm:bulletEnabled val="1"/>
        </dgm:presLayoutVars>
      </dgm:prSet>
      <dgm:spPr/>
      <dgm:t>
        <a:bodyPr/>
        <a:lstStyle/>
        <a:p>
          <a:endParaRPr lang="es-ES"/>
        </a:p>
      </dgm:t>
    </dgm:pt>
    <dgm:pt modelId="{B5604C53-B6F8-425A-899B-A1AD0F55E080}" type="pres">
      <dgm:prSet presAssocID="{CF1801C3-A76E-4C9C-BB0E-DB4D215C635C}" presName="sibTrans" presStyleLbl="sibTrans2D1" presStyleIdx="0" presStyleCnt="2"/>
      <dgm:spPr/>
      <dgm:t>
        <a:bodyPr/>
        <a:lstStyle/>
        <a:p>
          <a:endParaRPr lang="es-ES"/>
        </a:p>
      </dgm:t>
    </dgm:pt>
    <dgm:pt modelId="{03EA438E-26EF-4730-92CC-4A77863B6EA7}" type="pres">
      <dgm:prSet presAssocID="{CF1801C3-A76E-4C9C-BB0E-DB4D215C635C}" presName="connectorText" presStyleLbl="sibTrans2D1" presStyleIdx="0" presStyleCnt="2"/>
      <dgm:spPr/>
      <dgm:t>
        <a:bodyPr/>
        <a:lstStyle/>
        <a:p>
          <a:endParaRPr lang="es-ES"/>
        </a:p>
      </dgm:t>
    </dgm:pt>
    <dgm:pt modelId="{50B6D931-1E09-40ED-A459-2BB06ABE76D8}" type="pres">
      <dgm:prSet presAssocID="{FAD89CB4-1D9C-494D-BE5F-709BAFDAAB33}" presName="node" presStyleLbl="node1" presStyleIdx="1" presStyleCnt="3">
        <dgm:presLayoutVars>
          <dgm:bulletEnabled val="1"/>
        </dgm:presLayoutVars>
      </dgm:prSet>
      <dgm:spPr/>
      <dgm:t>
        <a:bodyPr/>
        <a:lstStyle/>
        <a:p>
          <a:endParaRPr lang="es-ES"/>
        </a:p>
      </dgm:t>
    </dgm:pt>
    <dgm:pt modelId="{D2DFF419-D203-4652-95AB-2F93B6471576}" type="pres">
      <dgm:prSet presAssocID="{11D09B8B-ED59-461D-8A7E-0388B0841B6C}" presName="sibTrans" presStyleLbl="sibTrans2D1" presStyleIdx="1" presStyleCnt="2"/>
      <dgm:spPr/>
      <dgm:t>
        <a:bodyPr/>
        <a:lstStyle/>
        <a:p>
          <a:endParaRPr lang="es-ES"/>
        </a:p>
      </dgm:t>
    </dgm:pt>
    <dgm:pt modelId="{939C99C7-65C5-4D42-8DB5-7C698581642F}" type="pres">
      <dgm:prSet presAssocID="{11D09B8B-ED59-461D-8A7E-0388B0841B6C}" presName="connectorText" presStyleLbl="sibTrans2D1" presStyleIdx="1" presStyleCnt="2"/>
      <dgm:spPr/>
      <dgm:t>
        <a:bodyPr/>
        <a:lstStyle/>
        <a:p>
          <a:endParaRPr lang="es-ES"/>
        </a:p>
      </dgm:t>
    </dgm:pt>
    <dgm:pt modelId="{A5B9E5C7-3C89-44E6-8B8B-D38DC6B1CCAB}" type="pres">
      <dgm:prSet presAssocID="{12054EA8-9D58-4E7B-8704-8300B9019EE0}" presName="node" presStyleLbl="node1" presStyleIdx="2" presStyleCnt="3">
        <dgm:presLayoutVars>
          <dgm:bulletEnabled val="1"/>
        </dgm:presLayoutVars>
      </dgm:prSet>
      <dgm:spPr/>
      <dgm:t>
        <a:bodyPr/>
        <a:lstStyle/>
        <a:p>
          <a:endParaRPr lang="es-ES"/>
        </a:p>
      </dgm:t>
    </dgm:pt>
  </dgm:ptLst>
  <dgm:cxnLst>
    <dgm:cxn modelId="{971AAF69-FA93-424B-B8E1-D3847109AB4A}" type="presOf" srcId="{FAD89CB4-1D9C-494D-BE5F-709BAFDAAB33}" destId="{50B6D931-1E09-40ED-A459-2BB06ABE76D8}" srcOrd="0" destOrd="0" presId="urn:microsoft.com/office/officeart/2005/8/layout/process1"/>
    <dgm:cxn modelId="{476EEAAD-2314-4D8B-B38F-4EB25F5D8D2E}" type="presOf" srcId="{5B574D26-5934-4AA9-B06F-80E1DB80754A}" destId="{025E414B-531E-4F45-B014-73E16021D509}" srcOrd="0" destOrd="0" presId="urn:microsoft.com/office/officeart/2005/8/layout/process1"/>
    <dgm:cxn modelId="{C1C9E803-978F-480B-AD93-0E5AC71D6F77}" type="presOf" srcId="{11D09B8B-ED59-461D-8A7E-0388B0841B6C}" destId="{D2DFF419-D203-4652-95AB-2F93B6471576}" srcOrd="0" destOrd="0" presId="urn:microsoft.com/office/officeart/2005/8/layout/process1"/>
    <dgm:cxn modelId="{19AE9C7A-1F40-49F4-8338-CE6DF76AE9C9}" type="presOf" srcId="{BEB6CC58-C7D8-40BD-8D96-F0E1BC02E84D}" destId="{BB529134-CF74-4955-9309-406A86A19CE3}" srcOrd="0" destOrd="0" presId="urn:microsoft.com/office/officeart/2005/8/layout/process1"/>
    <dgm:cxn modelId="{8FCE012D-7076-4339-BE11-6FC438D166D6}" srcId="{BEB6CC58-C7D8-40BD-8D96-F0E1BC02E84D}" destId="{FAD89CB4-1D9C-494D-BE5F-709BAFDAAB33}" srcOrd="1" destOrd="0" parTransId="{549D25EF-B682-451C-B0C9-DF30C63EEA44}" sibTransId="{11D09B8B-ED59-461D-8A7E-0388B0841B6C}"/>
    <dgm:cxn modelId="{FD8E1169-C053-4D35-872B-B1903C2A6791}" srcId="{BEB6CC58-C7D8-40BD-8D96-F0E1BC02E84D}" destId="{5B574D26-5934-4AA9-B06F-80E1DB80754A}" srcOrd="0" destOrd="0" parTransId="{8341E48E-38E0-480C-86CC-DCDAA27664DA}" sibTransId="{CF1801C3-A76E-4C9C-BB0E-DB4D215C635C}"/>
    <dgm:cxn modelId="{2A45B580-6949-4E55-A7A6-8BC32B889619}" srcId="{BEB6CC58-C7D8-40BD-8D96-F0E1BC02E84D}" destId="{12054EA8-9D58-4E7B-8704-8300B9019EE0}" srcOrd="2" destOrd="0" parTransId="{63AA69E5-94DE-4B6B-8358-D20D287DEBDB}" sibTransId="{401AF2B8-FFE9-4197-A026-42376CD1BD9B}"/>
    <dgm:cxn modelId="{55FBB75E-1FC7-456C-95FC-440E00E5A46D}" type="presOf" srcId="{12054EA8-9D58-4E7B-8704-8300B9019EE0}" destId="{A5B9E5C7-3C89-44E6-8B8B-D38DC6B1CCAB}" srcOrd="0" destOrd="0" presId="urn:microsoft.com/office/officeart/2005/8/layout/process1"/>
    <dgm:cxn modelId="{14543D92-A493-4435-BFB8-3A9E9A5FFF5B}" type="presOf" srcId="{11D09B8B-ED59-461D-8A7E-0388B0841B6C}" destId="{939C99C7-65C5-4D42-8DB5-7C698581642F}" srcOrd="1" destOrd="0" presId="urn:microsoft.com/office/officeart/2005/8/layout/process1"/>
    <dgm:cxn modelId="{82B151A4-C741-4D3F-A227-0B2FA22CA482}" type="presOf" srcId="{CF1801C3-A76E-4C9C-BB0E-DB4D215C635C}" destId="{B5604C53-B6F8-425A-899B-A1AD0F55E080}" srcOrd="0" destOrd="0" presId="urn:microsoft.com/office/officeart/2005/8/layout/process1"/>
    <dgm:cxn modelId="{581CC4E6-DDC6-4337-A95C-060CCD17C989}" type="presOf" srcId="{CF1801C3-A76E-4C9C-BB0E-DB4D215C635C}" destId="{03EA438E-26EF-4730-92CC-4A77863B6EA7}" srcOrd="1" destOrd="0" presId="urn:microsoft.com/office/officeart/2005/8/layout/process1"/>
    <dgm:cxn modelId="{568C98DB-DB88-4CED-9FB3-804C09EC0FAE}" type="presParOf" srcId="{BB529134-CF74-4955-9309-406A86A19CE3}" destId="{025E414B-531E-4F45-B014-73E16021D509}" srcOrd="0" destOrd="0" presId="urn:microsoft.com/office/officeart/2005/8/layout/process1"/>
    <dgm:cxn modelId="{03D1C7F1-BB85-4B45-88B7-BCE8B3B5654A}" type="presParOf" srcId="{BB529134-CF74-4955-9309-406A86A19CE3}" destId="{B5604C53-B6F8-425A-899B-A1AD0F55E080}" srcOrd="1" destOrd="0" presId="urn:microsoft.com/office/officeart/2005/8/layout/process1"/>
    <dgm:cxn modelId="{3B48BF5D-DF3D-4C3D-86B6-E1256D084F54}" type="presParOf" srcId="{B5604C53-B6F8-425A-899B-A1AD0F55E080}" destId="{03EA438E-26EF-4730-92CC-4A77863B6EA7}" srcOrd="0" destOrd="0" presId="urn:microsoft.com/office/officeart/2005/8/layout/process1"/>
    <dgm:cxn modelId="{3D62D53C-980B-4B65-A08C-9607ADF26274}" type="presParOf" srcId="{BB529134-CF74-4955-9309-406A86A19CE3}" destId="{50B6D931-1E09-40ED-A459-2BB06ABE76D8}" srcOrd="2" destOrd="0" presId="urn:microsoft.com/office/officeart/2005/8/layout/process1"/>
    <dgm:cxn modelId="{75423F72-3520-426C-B01A-193364BD8B95}" type="presParOf" srcId="{BB529134-CF74-4955-9309-406A86A19CE3}" destId="{D2DFF419-D203-4652-95AB-2F93B6471576}" srcOrd="3" destOrd="0" presId="urn:microsoft.com/office/officeart/2005/8/layout/process1"/>
    <dgm:cxn modelId="{0FBD8BAD-63AB-4319-88F9-80131A66A99A}" type="presParOf" srcId="{D2DFF419-D203-4652-95AB-2F93B6471576}" destId="{939C99C7-65C5-4D42-8DB5-7C698581642F}" srcOrd="0" destOrd="0" presId="urn:microsoft.com/office/officeart/2005/8/layout/process1"/>
    <dgm:cxn modelId="{27DFE68B-FEE7-4868-92BF-2009BFEC53B2}" type="presParOf" srcId="{BB529134-CF74-4955-9309-406A86A19CE3}" destId="{A5B9E5C7-3C89-44E6-8B8B-D38DC6B1CCAB}"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E414B-531E-4F45-B014-73E16021D509}">
      <dsp:nvSpPr>
        <dsp:cNvPr id="0" name=""/>
        <dsp:cNvSpPr/>
      </dsp:nvSpPr>
      <dsp:spPr>
        <a:xfrm>
          <a:off x="5887" y="961612"/>
          <a:ext cx="1759737" cy="1055842"/>
        </a:xfrm>
        <a:prstGeom prst="roundRect">
          <a:avLst>
            <a:gd name="adj" fmla="val 10000"/>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a:t>Diagnóstico o</a:t>
          </a:r>
        </a:p>
        <a:p>
          <a:pPr lvl="0" algn="ctr" defTabSz="800100">
            <a:lnSpc>
              <a:spcPct val="90000"/>
            </a:lnSpc>
            <a:spcBef>
              <a:spcPct val="0"/>
            </a:spcBef>
            <a:spcAft>
              <a:spcPct val="35000"/>
            </a:spcAft>
          </a:pPr>
          <a:r>
            <a:rPr lang="es-CO" sz="1800" kern="1200" dirty="0"/>
            <a:t>Inventario de daños</a:t>
          </a:r>
        </a:p>
      </dsp:txBody>
      <dsp:txXfrm>
        <a:off x="36812" y="992537"/>
        <a:ext cx="1697887" cy="993992"/>
      </dsp:txXfrm>
    </dsp:sp>
    <dsp:sp modelId="{B5604C53-B6F8-425A-899B-A1AD0F55E080}">
      <dsp:nvSpPr>
        <dsp:cNvPr id="0" name=""/>
        <dsp:cNvSpPr/>
      </dsp:nvSpPr>
      <dsp:spPr>
        <a:xfrm>
          <a:off x="1941598" y="1271326"/>
          <a:ext cx="373064" cy="436414"/>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1941598" y="1358609"/>
        <a:ext cx="261145" cy="261848"/>
      </dsp:txXfrm>
    </dsp:sp>
    <dsp:sp modelId="{50B6D931-1E09-40ED-A459-2BB06ABE76D8}">
      <dsp:nvSpPr>
        <dsp:cNvPr id="0" name=""/>
        <dsp:cNvSpPr/>
      </dsp:nvSpPr>
      <dsp:spPr>
        <a:xfrm>
          <a:off x="2469520" y="961612"/>
          <a:ext cx="1759737" cy="1055842"/>
        </a:xfrm>
        <a:prstGeom prst="roundRect">
          <a:avLst>
            <a:gd name="adj" fmla="val 10000"/>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a:t>Diseño de la intervención</a:t>
          </a:r>
        </a:p>
      </dsp:txBody>
      <dsp:txXfrm>
        <a:off x="2500445" y="992537"/>
        <a:ext cx="1697887" cy="993992"/>
      </dsp:txXfrm>
    </dsp:sp>
    <dsp:sp modelId="{D2DFF419-D203-4652-95AB-2F93B6471576}">
      <dsp:nvSpPr>
        <dsp:cNvPr id="0" name=""/>
        <dsp:cNvSpPr/>
      </dsp:nvSpPr>
      <dsp:spPr>
        <a:xfrm>
          <a:off x="4405231" y="1271326"/>
          <a:ext cx="373064" cy="436414"/>
        </a:xfrm>
        <a:prstGeom prst="rightArrow">
          <a:avLst>
            <a:gd name="adj1" fmla="val 60000"/>
            <a:gd name="adj2" fmla="val 50000"/>
          </a:avLst>
        </a:prstGeom>
        <a:solidFill>
          <a:schemeClr val="accent6">
            <a:shade val="90000"/>
            <a:hueOff val="379870"/>
            <a:satOff val="-15173"/>
            <a:lumOff val="351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CO" sz="1400" kern="1200"/>
        </a:p>
      </dsp:txBody>
      <dsp:txXfrm>
        <a:off x="4405231" y="1358609"/>
        <a:ext cx="261145" cy="261848"/>
      </dsp:txXfrm>
    </dsp:sp>
    <dsp:sp modelId="{A5B9E5C7-3C89-44E6-8B8B-D38DC6B1CCAB}">
      <dsp:nvSpPr>
        <dsp:cNvPr id="0" name=""/>
        <dsp:cNvSpPr/>
      </dsp:nvSpPr>
      <dsp:spPr>
        <a:xfrm>
          <a:off x="4933152" y="961612"/>
          <a:ext cx="1759737" cy="1055842"/>
        </a:xfrm>
        <a:prstGeom prst="roundRect">
          <a:avLst>
            <a:gd name="adj" fmla="val 10000"/>
          </a:avLst>
        </a:prstGeom>
        <a:solidFill>
          <a:schemeClr val="accent6">
            <a:shade val="50000"/>
            <a:hueOff val="245616"/>
            <a:satOff val="-10737"/>
            <a:lumOff val="29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a:t>Obras de conservación</a:t>
          </a:r>
        </a:p>
      </dsp:txBody>
      <dsp:txXfrm>
        <a:off x="4964077" y="992537"/>
        <a:ext cx="1697887" cy="9939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599985-EB21-4390-B388-1CABF6095E4A}" type="datetimeFigureOut">
              <a:rPr lang="es-CO" smtClean="0"/>
              <a:t>05/04/2021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F07791-7055-4317-900E-621A79854B2F}" type="slidenum">
              <a:rPr lang="es-CO" smtClean="0"/>
              <a:t>‹Nº›</a:t>
            </a:fld>
            <a:endParaRPr lang="es-CO"/>
          </a:p>
        </p:txBody>
      </p:sp>
    </p:spTree>
    <p:extLst>
      <p:ext uri="{BB962C8B-B14F-4D97-AF65-F5344CB8AC3E}">
        <p14:creationId xmlns:p14="http://schemas.microsoft.com/office/powerpoint/2010/main" val="403806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C3E6AB-ED99-4F29-B627-20EF04452FE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89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13</a:t>
            </a:fld>
            <a:endParaRPr lang="es-CO"/>
          </a:p>
        </p:txBody>
      </p:sp>
    </p:spTree>
    <p:extLst>
      <p:ext uri="{BB962C8B-B14F-4D97-AF65-F5344CB8AC3E}">
        <p14:creationId xmlns:p14="http://schemas.microsoft.com/office/powerpoint/2010/main" val="1496646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a:xfrm>
            <a:off x="407988" y="698500"/>
            <a:ext cx="6194425" cy="3484563"/>
          </a:xfrm>
          <a:ln/>
        </p:spPr>
      </p:sp>
      <p:sp>
        <p:nvSpPr>
          <p:cNvPr id="48131" name="2 Marcador de notas"/>
          <p:cNvSpPr>
            <a:spLocks noGrp="1"/>
          </p:cNvSpPr>
          <p:nvPr>
            <p:ph type="body" idx="1"/>
          </p:nvPr>
        </p:nvSpPr>
        <p:spPr>
          <a:noFill/>
        </p:spPr>
        <p:txBody>
          <a:bodyPr/>
          <a:lstStyle/>
          <a:p>
            <a:endParaRPr lang="es-CO" altLang="es-CO"/>
          </a:p>
        </p:txBody>
      </p:sp>
      <p:sp>
        <p:nvSpPr>
          <p:cNvPr id="48132" name="3 Marcador de número de diapositiva"/>
          <p:cNvSpPr>
            <a:spLocks noGrp="1"/>
          </p:cNvSpPr>
          <p:nvPr>
            <p:ph type="sldNum" sz="quarter" idx="5"/>
          </p:nvPr>
        </p:nvSpPr>
        <p:spPr>
          <a:noFill/>
        </p:spPr>
        <p:txBody>
          <a:bodyPr/>
          <a:lstStyle>
            <a:lvl1pPr defTabSz="977429">
              <a:defRPr sz="2000">
                <a:solidFill>
                  <a:schemeClr val="tx1"/>
                </a:solidFill>
                <a:latin typeface="Arial" pitchFamily="34" charset="0"/>
              </a:defRPr>
            </a:lvl1pPr>
            <a:lvl2pPr marL="768801" indent="-295692" defTabSz="977429">
              <a:defRPr sz="2000">
                <a:solidFill>
                  <a:schemeClr val="tx1"/>
                </a:solidFill>
                <a:latin typeface="Arial" pitchFamily="34" charset="0"/>
              </a:defRPr>
            </a:lvl2pPr>
            <a:lvl3pPr marL="1182771" indent="-236554" defTabSz="977429">
              <a:defRPr sz="2000">
                <a:solidFill>
                  <a:schemeClr val="tx1"/>
                </a:solidFill>
                <a:latin typeface="Arial" pitchFamily="34" charset="0"/>
              </a:defRPr>
            </a:lvl3pPr>
            <a:lvl4pPr marL="1655878" indent="-236554" defTabSz="977429">
              <a:defRPr sz="2000">
                <a:solidFill>
                  <a:schemeClr val="tx1"/>
                </a:solidFill>
                <a:latin typeface="Arial" pitchFamily="34" charset="0"/>
              </a:defRPr>
            </a:lvl4pPr>
            <a:lvl5pPr marL="2128987" indent="-236554" defTabSz="977429">
              <a:defRPr sz="2000">
                <a:solidFill>
                  <a:schemeClr val="tx1"/>
                </a:solidFill>
                <a:latin typeface="Arial" pitchFamily="34" charset="0"/>
              </a:defRPr>
            </a:lvl5pPr>
            <a:lvl6pPr marL="2602094" indent="-236554" algn="ctr" defTabSz="977429" eaLnBrk="0" fontAlgn="base" hangingPunct="0">
              <a:spcBef>
                <a:spcPct val="50000"/>
              </a:spcBef>
              <a:spcAft>
                <a:spcPct val="0"/>
              </a:spcAft>
              <a:defRPr sz="2000">
                <a:solidFill>
                  <a:schemeClr val="tx1"/>
                </a:solidFill>
                <a:latin typeface="Arial" pitchFamily="34" charset="0"/>
              </a:defRPr>
            </a:lvl6pPr>
            <a:lvl7pPr marL="3075202" indent="-236554" algn="ctr" defTabSz="977429" eaLnBrk="0" fontAlgn="base" hangingPunct="0">
              <a:spcBef>
                <a:spcPct val="50000"/>
              </a:spcBef>
              <a:spcAft>
                <a:spcPct val="0"/>
              </a:spcAft>
              <a:defRPr sz="2000">
                <a:solidFill>
                  <a:schemeClr val="tx1"/>
                </a:solidFill>
                <a:latin typeface="Arial" pitchFamily="34" charset="0"/>
              </a:defRPr>
            </a:lvl7pPr>
            <a:lvl8pPr marL="3548311" indent="-236554" algn="ctr" defTabSz="977429" eaLnBrk="0" fontAlgn="base" hangingPunct="0">
              <a:spcBef>
                <a:spcPct val="50000"/>
              </a:spcBef>
              <a:spcAft>
                <a:spcPct val="0"/>
              </a:spcAft>
              <a:defRPr sz="2000">
                <a:solidFill>
                  <a:schemeClr val="tx1"/>
                </a:solidFill>
                <a:latin typeface="Arial" pitchFamily="34" charset="0"/>
              </a:defRPr>
            </a:lvl8pPr>
            <a:lvl9pPr marL="4021418" indent="-236554" algn="ctr" defTabSz="977429" eaLnBrk="0" fontAlgn="base" hangingPunct="0">
              <a:spcBef>
                <a:spcPct val="50000"/>
              </a:spcBef>
              <a:spcAft>
                <a:spcPct val="0"/>
              </a:spcAft>
              <a:defRPr sz="2000">
                <a:solidFill>
                  <a:schemeClr val="tx1"/>
                </a:solidFill>
                <a:latin typeface="Arial" pitchFamily="34" charset="0"/>
              </a:defRPr>
            </a:lvl9pPr>
          </a:lstStyle>
          <a:p>
            <a:pPr marL="0" marR="0" lvl="0" indent="0" algn="r" defTabSz="977429" rtl="0" eaLnBrk="1" fontAlgn="auto" latinLnBrk="0" hangingPunct="1">
              <a:lnSpc>
                <a:spcPct val="100000"/>
              </a:lnSpc>
              <a:spcBef>
                <a:spcPts val="0"/>
              </a:spcBef>
              <a:spcAft>
                <a:spcPts val="0"/>
              </a:spcAft>
              <a:buClrTx/>
              <a:buSzTx/>
              <a:buFontTx/>
              <a:buNone/>
              <a:tabLst/>
              <a:defRPr/>
            </a:pPr>
            <a:fld id="{C44E15C7-1FBA-486F-A86A-2B64D3C584E0}" type="slidenum">
              <a:rPr kumimoji="0" lang="es-CO" altLang="es-CO" sz="13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77429" rtl="0" eaLnBrk="1" fontAlgn="auto" latinLnBrk="0" hangingPunct="1">
                <a:lnSpc>
                  <a:spcPct val="100000"/>
                </a:lnSpc>
                <a:spcBef>
                  <a:spcPts val="0"/>
                </a:spcBef>
                <a:spcAft>
                  <a:spcPts val="0"/>
                </a:spcAft>
                <a:buClrTx/>
                <a:buSzTx/>
                <a:buFontTx/>
                <a:buNone/>
                <a:tabLst/>
                <a:defRPr/>
              </a:pPr>
              <a:t>15</a:t>
            </a:fld>
            <a:endParaRPr kumimoji="0" lang="es-CO" altLang="es-CO" sz="13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83229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a:xfrm>
            <a:off x="407988" y="698500"/>
            <a:ext cx="6194425" cy="3484563"/>
          </a:xfrm>
          <a:ln/>
        </p:spPr>
      </p:sp>
      <p:sp>
        <p:nvSpPr>
          <p:cNvPr id="48131" name="2 Marcador de notas"/>
          <p:cNvSpPr>
            <a:spLocks noGrp="1"/>
          </p:cNvSpPr>
          <p:nvPr>
            <p:ph type="body" idx="1"/>
          </p:nvPr>
        </p:nvSpPr>
        <p:spPr>
          <a:noFill/>
        </p:spPr>
        <p:txBody>
          <a:bodyPr/>
          <a:lstStyle/>
          <a:p>
            <a:endParaRPr lang="es-CO" altLang="es-CO"/>
          </a:p>
        </p:txBody>
      </p:sp>
      <p:sp>
        <p:nvSpPr>
          <p:cNvPr id="48132" name="3 Marcador de número de diapositiva"/>
          <p:cNvSpPr>
            <a:spLocks noGrp="1"/>
          </p:cNvSpPr>
          <p:nvPr>
            <p:ph type="sldNum" sz="quarter" idx="5"/>
          </p:nvPr>
        </p:nvSpPr>
        <p:spPr>
          <a:noFill/>
        </p:spPr>
        <p:txBody>
          <a:bodyPr/>
          <a:lstStyle>
            <a:lvl1pPr defTabSz="977429">
              <a:defRPr sz="2000">
                <a:solidFill>
                  <a:schemeClr val="tx1"/>
                </a:solidFill>
                <a:latin typeface="Arial" pitchFamily="34" charset="0"/>
              </a:defRPr>
            </a:lvl1pPr>
            <a:lvl2pPr marL="768801" indent="-295692" defTabSz="977429">
              <a:defRPr sz="2000">
                <a:solidFill>
                  <a:schemeClr val="tx1"/>
                </a:solidFill>
                <a:latin typeface="Arial" pitchFamily="34" charset="0"/>
              </a:defRPr>
            </a:lvl2pPr>
            <a:lvl3pPr marL="1182771" indent="-236554" defTabSz="977429">
              <a:defRPr sz="2000">
                <a:solidFill>
                  <a:schemeClr val="tx1"/>
                </a:solidFill>
                <a:latin typeface="Arial" pitchFamily="34" charset="0"/>
              </a:defRPr>
            </a:lvl3pPr>
            <a:lvl4pPr marL="1655878" indent="-236554" defTabSz="977429">
              <a:defRPr sz="2000">
                <a:solidFill>
                  <a:schemeClr val="tx1"/>
                </a:solidFill>
                <a:latin typeface="Arial" pitchFamily="34" charset="0"/>
              </a:defRPr>
            </a:lvl4pPr>
            <a:lvl5pPr marL="2128987" indent="-236554" defTabSz="977429">
              <a:defRPr sz="2000">
                <a:solidFill>
                  <a:schemeClr val="tx1"/>
                </a:solidFill>
                <a:latin typeface="Arial" pitchFamily="34" charset="0"/>
              </a:defRPr>
            </a:lvl5pPr>
            <a:lvl6pPr marL="2602094" indent="-236554" algn="ctr" defTabSz="977429" eaLnBrk="0" fontAlgn="base" hangingPunct="0">
              <a:spcBef>
                <a:spcPct val="50000"/>
              </a:spcBef>
              <a:spcAft>
                <a:spcPct val="0"/>
              </a:spcAft>
              <a:defRPr sz="2000">
                <a:solidFill>
                  <a:schemeClr val="tx1"/>
                </a:solidFill>
                <a:latin typeface="Arial" pitchFamily="34" charset="0"/>
              </a:defRPr>
            </a:lvl6pPr>
            <a:lvl7pPr marL="3075202" indent="-236554" algn="ctr" defTabSz="977429" eaLnBrk="0" fontAlgn="base" hangingPunct="0">
              <a:spcBef>
                <a:spcPct val="50000"/>
              </a:spcBef>
              <a:spcAft>
                <a:spcPct val="0"/>
              </a:spcAft>
              <a:defRPr sz="2000">
                <a:solidFill>
                  <a:schemeClr val="tx1"/>
                </a:solidFill>
                <a:latin typeface="Arial" pitchFamily="34" charset="0"/>
              </a:defRPr>
            </a:lvl7pPr>
            <a:lvl8pPr marL="3548311" indent="-236554" algn="ctr" defTabSz="977429" eaLnBrk="0" fontAlgn="base" hangingPunct="0">
              <a:spcBef>
                <a:spcPct val="50000"/>
              </a:spcBef>
              <a:spcAft>
                <a:spcPct val="0"/>
              </a:spcAft>
              <a:defRPr sz="2000">
                <a:solidFill>
                  <a:schemeClr val="tx1"/>
                </a:solidFill>
                <a:latin typeface="Arial" pitchFamily="34" charset="0"/>
              </a:defRPr>
            </a:lvl8pPr>
            <a:lvl9pPr marL="4021418" indent="-236554" algn="ctr" defTabSz="977429" eaLnBrk="0" fontAlgn="base" hangingPunct="0">
              <a:spcBef>
                <a:spcPct val="50000"/>
              </a:spcBef>
              <a:spcAft>
                <a:spcPct val="0"/>
              </a:spcAft>
              <a:defRPr sz="2000">
                <a:solidFill>
                  <a:schemeClr val="tx1"/>
                </a:solidFill>
                <a:latin typeface="Arial" pitchFamily="34" charset="0"/>
              </a:defRPr>
            </a:lvl9pPr>
          </a:lstStyle>
          <a:p>
            <a:pPr marL="0" marR="0" lvl="0" indent="0" algn="r" defTabSz="977429" rtl="0" eaLnBrk="1" fontAlgn="auto" latinLnBrk="0" hangingPunct="1">
              <a:lnSpc>
                <a:spcPct val="100000"/>
              </a:lnSpc>
              <a:spcBef>
                <a:spcPts val="0"/>
              </a:spcBef>
              <a:spcAft>
                <a:spcPts val="0"/>
              </a:spcAft>
              <a:buClrTx/>
              <a:buSzTx/>
              <a:buFontTx/>
              <a:buNone/>
              <a:tabLst/>
              <a:defRPr/>
            </a:pPr>
            <a:fld id="{C44E15C7-1FBA-486F-A86A-2B64D3C584E0}" type="slidenum">
              <a:rPr kumimoji="0" lang="es-CO" altLang="es-CO" sz="13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77429" rtl="0" eaLnBrk="1" fontAlgn="auto" latinLnBrk="0" hangingPunct="1">
                <a:lnSpc>
                  <a:spcPct val="100000"/>
                </a:lnSpc>
                <a:spcBef>
                  <a:spcPts val="0"/>
                </a:spcBef>
                <a:spcAft>
                  <a:spcPts val="0"/>
                </a:spcAft>
                <a:buClrTx/>
                <a:buSzTx/>
                <a:buFontTx/>
                <a:buNone/>
                <a:tabLst/>
                <a:defRPr/>
              </a:pPr>
              <a:t>16</a:t>
            </a:fld>
            <a:endParaRPr kumimoji="0" lang="es-CO" altLang="es-CO" sz="13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9330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3E6AB-ED99-4F29-B627-20EF04452FE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521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C3E6AB-ED99-4F29-B627-20EF04452FE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678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C3E6AB-ED99-4F29-B627-20EF04452FE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72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C3E6AB-ED99-4F29-B627-20EF04452FE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52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C3E6AB-ED99-4F29-B627-20EF04452FE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7043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5</a:t>
            </a:fld>
            <a:endParaRPr lang="es-CO"/>
          </a:p>
        </p:txBody>
      </p:sp>
    </p:spTree>
    <p:extLst>
      <p:ext uri="{BB962C8B-B14F-4D97-AF65-F5344CB8AC3E}">
        <p14:creationId xmlns:p14="http://schemas.microsoft.com/office/powerpoint/2010/main" val="2826891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6</a:t>
            </a:fld>
            <a:endParaRPr lang="es-CO"/>
          </a:p>
        </p:txBody>
      </p:sp>
    </p:spTree>
    <p:extLst>
      <p:ext uri="{BB962C8B-B14F-4D97-AF65-F5344CB8AC3E}">
        <p14:creationId xmlns:p14="http://schemas.microsoft.com/office/powerpoint/2010/main" val="424087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7</a:t>
            </a:fld>
            <a:endParaRPr lang="es-CO"/>
          </a:p>
        </p:txBody>
      </p:sp>
    </p:spTree>
    <p:extLst>
      <p:ext uri="{BB962C8B-B14F-4D97-AF65-F5344CB8AC3E}">
        <p14:creationId xmlns:p14="http://schemas.microsoft.com/office/powerpoint/2010/main" val="3723362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8</a:t>
            </a:fld>
            <a:endParaRPr lang="es-CO"/>
          </a:p>
        </p:txBody>
      </p:sp>
    </p:spTree>
    <p:extLst>
      <p:ext uri="{BB962C8B-B14F-4D97-AF65-F5344CB8AC3E}">
        <p14:creationId xmlns:p14="http://schemas.microsoft.com/office/powerpoint/2010/main" val="344998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a:xfrm>
            <a:off x="407988" y="698500"/>
            <a:ext cx="6194425" cy="3484563"/>
          </a:xfrm>
          <a:ln/>
        </p:spPr>
      </p:sp>
      <p:sp>
        <p:nvSpPr>
          <p:cNvPr id="48131" name="2 Marcador de notas"/>
          <p:cNvSpPr>
            <a:spLocks noGrp="1"/>
          </p:cNvSpPr>
          <p:nvPr>
            <p:ph type="body" idx="1"/>
          </p:nvPr>
        </p:nvSpPr>
        <p:spPr>
          <a:noFill/>
        </p:spPr>
        <p:txBody>
          <a:bodyPr/>
          <a:lstStyle/>
          <a:p>
            <a:endParaRPr lang="es-CO" altLang="es-CO"/>
          </a:p>
        </p:txBody>
      </p:sp>
      <p:sp>
        <p:nvSpPr>
          <p:cNvPr id="48132" name="3 Marcador de número de diapositiva"/>
          <p:cNvSpPr>
            <a:spLocks noGrp="1"/>
          </p:cNvSpPr>
          <p:nvPr>
            <p:ph type="sldNum" sz="quarter" idx="5"/>
          </p:nvPr>
        </p:nvSpPr>
        <p:spPr>
          <a:noFill/>
        </p:spPr>
        <p:txBody>
          <a:bodyPr/>
          <a:lstStyle>
            <a:lvl1pPr defTabSz="977429">
              <a:defRPr sz="2000">
                <a:solidFill>
                  <a:schemeClr val="tx1"/>
                </a:solidFill>
                <a:latin typeface="Arial" pitchFamily="34" charset="0"/>
              </a:defRPr>
            </a:lvl1pPr>
            <a:lvl2pPr marL="768801" indent="-295692" defTabSz="977429">
              <a:defRPr sz="2000">
                <a:solidFill>
                  <a:schemeClr val="tx1"/>
                </a:solidFill>
                <a:latin typeface="Arial" pitchFamily="34" charset="0"/>
              </a:defRPr>
            </a:lvl2pPr>
            <a:lvl3pPr marL="1182771" indent="-236554" defTabSz="977429">
              <a:defRPr sz="2000">
                <a:solidFill>
                  <a:schemeClr val="tx1"/>
                </a:solidFill>
                <a:latin typeface="Arial" pitchFamily="34" charset="0"/>
              </a:defRPr>
            </a:lvl3pPr>
            <a:lvl4pPr marL="1655878" indent="-236554" defTabSz="977429">
              <a:defRPr sz="2000">
                <a:solidFill>
                  <a:schemeClr val="tx1"/>
                </a:solidFill>
                <a:latin typeface="Arial" pitchFamily="34" charset="0"/>
              </a:defRPr>
            </a:lvl4pPr>
            <a:lvl5pPr marL="2128987" indent="-236554" defTabSz="977429">
              <a:defRPr sz="2000">
                <a:solidFill>
                  <a:schemeClr val="tx1"/>
                </a:solidFill>
                <a:latin typeface="Arial" pitchFamily="34" charset="0"/>
              </a:defRPr>
            </a:lvl5pPr>
            <a:lvl6pPr marL="2602094" indent="-236554" algn="ctr" defTabSz="977429" eaLnBrk="0" fontAlgn="base" hangingPunct="0">
              <a:spcBef>
                <a:spcPct val="50000"/>
              </a:spcBef>
              <a:spcAft>
                <a:spcPct val="0"/>
              </a:spcAft>
              <a:defRPr sz="2000">
                <a:solidFill>
                  <a:schemeClr val="tx1"/>
                </a:solidFill>
                <a:latin typeface="Arial" pitchFamily="34" charset="0"/>
              </a:defRPr>
            </a:lvl6pPr>
            <a:lvl7pPr marL="3075202" indent="-236554" algn="ctr" defTabSz="977429" eaLnBrk="0" fontAlgn="base" hangingPunct="0">
              <a:spcBef>
                <a:spcPct val="50000"/>
              </a:spcBef>
              <a:spcAft>
                <a:spcPct val="0"/>
              </a:spcAft>
              <a:defRPr sz="2000">
                <a:solidFill>
                  <a:schemeClr val="tx1"/>
                </a:solidFill>
                <a:latin typeface="Arial" pitchFamily="34" charset="0"/>
              </a:defRPr>
            </a:lvl7pPr>
            <a:lvl8pPr marL="3548311" indent="-236554" algn="ctr" defTabSz="977429" eaLnBrk="0" fontAlgn="base" hangingPunct="0">
              <a:spcBef>
                <a:spcPct val="50000"/>
              </a:spcBef>
              <a:spcAft>
                <a:spcPct val="0"/>
              </a:spcAft>
              <a:defRPr sz="2000">
                <a:solidFill>
                  <a:schemeClr val="tx1"/>
                </a:solidFill>
                <a:latin typeface="Arial" pitchFamily="34" charset="0"/>
              </a:defRPr>
            </a:lvl8pPr>
            <a:lvl9pPr marL="4021418" indent="-236554" algn="ctr" defTabSz="977429" eaLnBrk="0" fontAlgn="base" hangingPunct="0">
              <a:spcBef>
                <a:spcPct val="50000"/>
              </a:spcBef>
              <a:spcAft>
                <a:spcPct val="0"/>
              </a:spcAft>
              <a:defRPr sz="2000">
                <a:solidFill>
                  <a:schemeClr val="tx1"/>
                </a:solidFill>
                <a:latin typeface="Arial" pitchFamily="34" charset="0"/>
              </a:defRPr>
            </a:lvl9pPr>
          </a:lstStyle>
          <a:p>
            <a:pPr marL="0" marR="0" lvl="0" indent="0" algn="r" defTabSz="977429" rtl="0" eaLnBrk="1" fontAlgn="auto" latinLnBrk="0" hangingPunct="1">
              <a:lnSpc>
                <a:spcPct val="100000"/>
              </a:lnSpc>
              <a:spcBef>
                <a:spcPts val="0"/>
              </a:spcBef>
              <a:spcAft>
                <a:spcPts val="0"/>
              </a:spcAft>
              <a:buClrTx/>
              <a:buSzTx/>
              <a:buFontTx/>
              <a:buNone/>
              <a:tabLst/>
              <a:defRPr/>
            </a:pPr>
            <a:fld id="{C44E15C7-1FBA-486F-A86A-2B64D3C584E0}" type="slidenum">
              <a:rPr kumimoji="0" lang="es-CO" altLang="es-CO" sz="13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77429" rtl="0" eaLnBrk="1" fontAlgn="auto" latinLnBrk="0" hangingPunct="1">
                <a:lnSpc>
                  <a:spcPct val="100000"/>
                </a:lnSpc>
                <a:spcBef>
                  <a:spcPts val="0"/>
                </a:spcBef>
                <a:spcAft>
                  <a:spcPts val="0"/>
                </a:spcAft>
                <a:buClrTx/>
                <a:buSzTx/>
                <a:buFontTx/>
                <a:buNone/>
                <a:tabLst/>
                <a:defRPr/>
              </a:pPr>
              <a:t>10</a:t>
            </a:fld>
            <a:endParaRPr kumimoji="0" lang="es-CO" altLang="es-CO" sz="13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2494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fld id="{72C3E6AB-ED99-4F29-B627-20EF04452FEA}" type="slidenum">
              <a:rPr lang="es-CO" smtClean="0"/>
              <a:t>12</a:t>
            </a:fld>
            <a:endParaRPr lang="es-CO"/>
          </a:p>
        </p:txBody>
      </p:sp>
    </p:spTree>
    <p:extLst>
      <p:ext uri="{BB962C8B-B14F-4D97-AF65-F5344CB8AC3E}">
        <p14:creationId xmlns:p14="http://schemas.microsoft.com/office/powerpoint/2010/main" val="42538490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hyperlink" Target="https://twitter.com/idubogota?lang=en" TargetMode="External"/><Relationship Id="rId7" Type="http://schemas.openxmlformats.org/officeDocument/2006/relationships/hyperlink" Target="https://www.instagram.com/idubogot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hyperlink" Target="https://www.facebook.com/IduBogota/?hc_ref=ARTLewPK_EkEJARPM14PLwBhh0-orDSl0P21c53a-mzv6WLEpyO2Qr6Dh0SvKxlNpXk&amp;fref=nf&amp;__tn__=kC-R" TargetMode="External"/><Relationship Id="rId4" Type="http://schemas.openxmlformats.org/officeDocument/2006/relationships/image" Target="../media/image6.emf"/><Relationship Id="rId9" Type="http://schemas.openxmlformats.org/officeDocument/2006/relationships/hyperlink" Target="https://www.idu.gov.co/"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D4DEFC8-1D92-0C42-93F0-269746E52F89}"/>
              </a:ext>
            </a:extLst>
          </p:cNvPr>
          <p:cNvPicPr>
            <a:picLocks noChangeAspect="1"/>
          </p:cNvPicPr>
          <p:nvPr userDrawn="1"/>
        </p:nvPicPr>
        <p:blipFill>
          <a:blip r:embed="rId2"/>
          <a:stretch>
            <a:fillRect/>
          </a:stretch>
        </p:blipFill>
        <p:spPr>
          <a:xfrm>
            <a:off x="0" y="447"/>
            <a:ext cx="12192000" cy="6857554"/>
          </a:xfrm>
          <a:prstGeom prst="rect">
            <a:avLst/>
          </a:prstGeom>
        </p:spPr>
      </p:pic>
      <p:sp>
        <p:nvSpPr>
          <p:cNvPr id="2" name="Título 1"/>
          <p:cNvSpPr>
            <a:spLocks noGrp="1"/>
          </p:cNvSpPr>
          <p:nvPr>
            <p:ph type="title" hasCustomPrompt="1"/>
          </p:nvPr>
        </p:nvSpPr>
        <p:spPr>
          <a:xfrm>
            <a:off x="1590472" y="2633482"/>
            <a:ext cx="6993649" cy="1325563"/>
          </a:xfrm>
          <a:prstGeom prst="rect">
            <a:avLst/>
          </a:prstGeom>
        </p:spPr>
        <p:txBody>
          <a:bodyPr anchor="ctr"/>
          <a:lstStyle>
            <a:lvl1pPr>
              <a:defRPr sz="4800" b="1">
                <a:solidFill>
                  <a:srgbClr val="094456"/>
                </a:solidFill>
                <a:latin typeface="+mn-lt"/>
              </a:defRPr>
            </a:lvl1pPr>
          </a:lstStyle>
          <a:p>
            <a:r>
              <a:rPr lang="es-ES" dirty="0"/>
              <a:t>TÍTULO DE LA </a:t>
            </a:r>
            <a:br>
              <a:rPr lang="es-ES" dirty="0"/>
            </a:br>
            <a:r>
              <a:rPr lang="es-ES" dirty="0"/>
              <a:t>PRESENTACIÓN</a:t>
            </a:r>
            <a:endParaRPr lang="es-CO" dirty="0"/>
          </a:p>
        </p:txBody>
      </p:sp>
      <p:sp>
        <p:nvSpPr>
          <p:cNvPr id="6" name="Marcador de texto 5"/>
          <p:cNvSpPr>
            <a:spLocks noGrp="1"/>
          </p:cNvSpPr>
          <p:nvPr>
            <p:ph type="body" sz="quarter" idx="10" hasCustomPrompt="1"/>
          </p:nvPr>
        </p:nvSpPr>
        <p:spPr>
          <a:xfrm>
            <a:off x="1590472" y="4070964"/>
            <a:ext cx="6993649" cy="766763"/>
          </a:xfrm>
          <a:prstGeom prst="rect">
            <a:avLst/>
          </a:prstGeom>
        </p:spPr>
        <p:txBody>
          <a:bodyPr anchor="ctr"/>
          <a:lstStyle>
            <a:lvl1pPr marL="0" indent="0">
              <a:buNone/>
              <a:defRPr sz="2700" b="1" baseline="0">
                <a:solidFill>
                  <a:srgbClr val="1D8A72"/>
                </a:solidFill>
                <a:latin typeface="+mj-lt"/>
              </a:defRPr>
            </a:lvl1pPr>
          </a:lstStyle>
          <a:p>
            <a:pPr lvl="0"/>
            <a:r>
              <a:rPr lang="es-ES" dirty="0"/>
              <a:t>Subtítulo si es necesario</a:t>
            </a:r>
          </a:p>
        </p:txBody>
      </p:sp>
    </p:spTree>
    <p:extLst>
      <p:ext uri="{BB962C8B-B14F-4D97-AF65-F5344CB8AC3E}">
        <p14:creationId xmlns:p14="http://schemas.microsoft.com/office/powerpoint/2010/main" val="153329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a:ln>
            <a:noFill/>
          </a:ln>
        </p:spPr>
        <p:txBody>
          <a:bodyPr/>
          <a:lstStyle>
            <a:lvl1pPr>
              <a:defRPr b="1">
                <a:solidFill>
                  <a:srgbClr val="A9B918"/>
                </a:solidFill>
                <a:latin typeface="+mn-lt"/>
              </a:defRPr>
            </a:lvl1pPr>
          </a:lstStyle>
          <a:p>
            <a:r>
              <a:rPr lang="es-ES" dirty="0"/>
              <a:t>Haga clic para modificar el estilo de título del patrón</a:t>
            </a:r>
            <a:endParaRPr lang="es-CO" dirty="0"/>
          </a:p>
        </p:txBody>
      </p:sp>
      <p:sp>
        <p:nvSpPr>
          <p:cNvPr id="3" name="Marcador de contenido 2"/>
          <p:cNvSpPr>
            <a:spLocks noGrp="1"/>
          </p:cNvSpPr>
          <p:nvPr>
            <p:ph idx="1"/>
          </p:nvPr>
        </p:nvSpPr>
        <p:spPr>
          <a:xfrm>
            <a:off x="838200" y="1825625"/>
            <a:ext cx="10380133" cy="4126442"/>
          </a:xfrm>
        </p:spPr>
        <p:txBody>
          <a:bodyPr/>
          <a:lstStyle>
            <a:lvl1pPr algn="just">
              <a:defRPr>
                <a:solidFill>
                  <a:schemeClr val="tx1"/>
                </a:solidFill>
                <a:latin typeface="+mj-lt"/>
              </a:defRPr>
            </a:lvl1pPr>
            <a:lvl2pPr algn="just">
              <a:defRPr>
                <a:solidFill>
                  <a:schemeClr val="tx1"/>
                </a:solidFill>
                <a:latin typeface="+mj-lt"/>
              </a:defRPr>
            </a:lvl2pPr>
            <a:lvl3pPr algn="just">
              <a:defRPr>
                <a:solidFill>
                  <a:schemeClr val="tx1"/>
                </a:solidFill>
                <a:latin typeface="+mj-lt"/>
              </a:defRPr>
            </a:lvl3pPr>
            <a:lvl4pPr algn="just">
              <a:defRPr>
                <a:solidFill>
                  <a:schemeClr val="tx1"/>
                </a:solidFill>
                <a:latin typeface="+mj-lt"/>
              </a:defRPr>
            </a:lvl4pPr>
            <a:lvl5pPr algn="just">
              <a:defRPr>
                <a:solidFill>
                  <a:schemeClr val="tx1"/>
                </a:solidFill>
                <a:latin typeface="+mj-lt"/>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pic>
        <p:nvPicPr>
          <p:cNvPr id="7" name="Imagen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000368"/>
            <a:ext cx="856735" cy="1857632"/>
          </a:xfrm>
          <a:prstGeom prst="rect">
            <a:avLst/>
          </a:prstGeom>
        </p:spPr>
      </p:pic>
      <p:pic>
        <p:nvPicPr>
          <p:cNvPr id="8" name="Imagen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9103" y="5617206"/>
            <a:ext cx="1447184" cy="910020"/>
          </a:xfrm>
          <a:prstGeom prst="rect">
            <a:avLst/>
          </a:prstGeom>
        </p:spPr>
      </p:pic>
    </p:spTree>
    <p:extLst>
      <p:ext uri="{BB962C8B-B14F-4D97-AF65-F5344CB8AC3E}">
        <p14:creationId xmlns:p14="http://schemas.microsoft.com/office/powerpoint/2010/main" val="395088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ED3DEFC-DC5F-8247-A451-D74FD0E55333}"/>
              </a:ext>
            </a:extLst>
          </p:cNvPr>
          <p:cNvPicPr>
            <a:picLocks noChangeAspect="1"/>
          </p:cNvPicPr>
          <p:nvPr userDrawn="1"/>
        </p:nvPicPr>
        <p:blipFill>
          <a:blip r:embed="rId2"/>
          <a:stretch>
            <a:fillRect/>
          </a:stretch>
        </p:blipFill>
        <p:spPr>
          <a:xfrm>
            <a:off x="0" y="223"/>
            <a:ext cx="12192000" cy="6857554"/>
          </a:xfrm>
          <a:prstGeom prst="rect">
            <a:avLst/>
          </a:prstGeom>
        </p:spPr>
      </p:pic>
    </p:spTree>
    <p:extLst>
      <p:ext uri="{BB962C8B-B14F-4D97-AF65-F5344CB8AC3E}">
        <p14:creationId xmlns:p14="http://schemas.microsoft.com/office/powerpoint/2010/main" val="322748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ED3DEFC-DC5F-8247-A451-D74FD0E55333}"/>
              </a:ext>
            </a:extLst>
          </p:cNvPr>
          <p:cNvPicPr>
            <a:picLocks noChangeAspect="1"/>
          </p:cNvPicPr>
          <p:nvPr userDrawn="1"/>
        </p:nvPicPr>
        <p:blipFill>
          <a:blip r:embed="rId2"/>
          <a:stretch>
            <a:fillRect/>
          </a:stretch>
        </p:blipFill>
        <p:spPr>
          <a:xfrm>
            <a:off x="0" y="223"/>
            <a:ext cx="12192000" cy="6857554"/>
          </a:xfrm>
          <a:prstGeom prst="rect">
            <a:avLst/>
          </a:prstGeom>
        </p:spPr>
      </p:pic>
    </p:spTree>
    <p:extLst>
      <p:ext uri="{BB962C8B-B14F-4D97-AF65-F5344CB8AC3E}">
        <p14:creationId xmlns:p14="http://schemas.microsoft.com/office/powerpoint/2010/main" val="322748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ED3DEFC-DC5F-8247-A451-D74FD0E55333}"/>
              </a:ext>
            </a:extLst>
          </p:cNvPr>
          <p:cNvPicPr>
            <a:picLocks noChangeAspect="1"/>
          </p:cNvPicPr>
          <p:nvPr userDrawn="1"/>
        </p:nvPicPr>
        <p:blipFill>
          <a:blip r:embed="rId2"/>
          <a:stretch>
            <a:fillRect/>
          </a:stretch>
        </p:blipFill>
        <p:spPr>
          <a:xfrm>
            <a:off x="0" y="223"/>
            <a:ext cx="12192000" cy="6857554"/>
          </a:xfrm>
          <a:prstGeom prst="rect">
            <a:avLst/>
          </a:prstGeom>
        </p:spPr>
      </p:pic>
    </p:spTree>
    <p:extLst>
      <p:ext uri="{BB962C8B-B14F-4D97-AF65-F5344CB8AC3E}">
        <p14:creationId xmlns:p14="http://schemas.microsoft.com/office/powerpoint/2010/main" val="322748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ED3DEFC-DC5F-8247-A451-D74FD0E55333}"/>
              </a:ext>
            </a:extLst>
          </p:cNvPr>
          <p:cNvPicPr>
            <a:picLocks noChangeAspect="1"/>
          </p:cNvPicPr>
          <p:nvPr userDrawn="1"/>
        </p:nvPicPr>
        <p:blipFill>
          <a:blip r:embed="rId2"/>
          <a:stretch>
            <a:fillRect/>
          </a:stretch>
        </p:blipFill>
        <p:spPr>
          <a:xfrm>
            <a:off x="0" y="223"/>
            <a:ext cx="12192000" cy="6857554"/>
          </a:xfrm>
          <a:prstGeom prst="rect">
            <a:avLst/>
          </a:prstGeom>
        </p:spPr>
      </p:pic>
    </p:spTree>
    <p:extLst>
      <p:ext uri="{BB962C8B-B14F-4D97-AF65-F5344CB8AC3E}">
        <p14:creationId xmlns:p14="http://schemas.microsoft.com/office/powerpoint/2010/main" val="322748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ED3DEFC-DC5F-8247-A451-D74FD0E55333}"/>
              </a:ext>
            </a:extLst>
          </p:cNvPr>
          <p:cNvPicPr>
            <a:picLocks noChangeAspect="1"/>
          </p:cNvPicPr>
          <p:nvPr userDrawn="1"/>
        </p:nvPicPr>
        <p:blipFill>
          <a:blip r:embed="rId2"/>
          <a:stretch>
            <a:fillRect/>
          </a:stretch>
        </p:blipFill>
        <p:spPr>
          <a:xfrm>
            <a:off x="0" y="223"/>
            <a:ext cx="12192000" cy="6857554"/>
          </a:xfrm>
          <a:prstGeom prst="rect">
            <a:avLst/>
          </a:prstGeom>
        </p:spPr>
      </p:pic>
    </p:spTree>
    <p:extLst>
      <p:ext uri="{BB962C8B-B14F-4D97-AF65-F5344CB8AC3E}">
        <p14:creationId xmlns:p14="http://schemas.microsoft.com/office/powerpoint/2010/main" val="322748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2"/>
        <p:cNvGrpSpPr/>
        <p:nvPr/>
      </p:nvGrpSpPr>
      <p:grpSpPr>
        <a:xfrm>
          <a:off x="0" y="0"/>
          <a:ext cx="0" cy="0"/>
          <a:chOff x="0" y="0"/>
          <a:chExt cx="0" cy="0"/>
        </a:xfrm>
      </p:grpSpPr>
      <p:pic>
        <p:nvPicPr>
          <p:cNvPr id="13" name="Google Shape;13;p13"/>
          <p:cNvPicPr preferRelativeResize="0"/>
          <p:nvPr/>
        </p:nvPicPr>
        <p:blipFill rotWithShape="1">
          <a:blip r:embed="rId2">
            <a:alphaModFix/>
          </a:blip>
          <a:srcRect/>
          <a:stretch/>
        </p:blipFill>
        <p:spPr>
          <a:xfrm>
            <a:off x="0" y="223"/>
            <a:ext cx="12192001" cy="6857554"/>
          </a:xfrm>
          <a:prstGeom prst="rect">
            <a:avLst/>
          </a:prstGeom>
          <a:noFill/>
          <a:ln>
            <a:noFill/>
          </a:ln>
        </p:spPr>
      </p:pic>
      <p:sp>
        <p:nvSpPr>
          <p:cNvPr id="14" name="Google Shape;14;p13"/>
          <p:cNvSpPr txBox="1">
            <a:spLocks noGrp="1"/>
          </p:cNvSpPr>
          <p:nvPr>
            <p:ph type="title"/>
          </p:nvPr>
        </p:nvSpPr>
        <p:spPr>
          <a:xfrm>
            <a:off x="1942829" y="2453738"/>
            <a:ext cx="8306341"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94456"/>
              </a:buClr>
              <a:buSzPts val="11500"/>
              <a:buFont typeface="Calibri"/>
              <a:buNone/>
              <a:defRPr sz="5750" b="1">
                <a:solidFill>
                  <a:srgbClr val="09445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body" idx="1"/>
          </p:nvPr>
        </p:nvSpPr>
        <p:spPr>
          <a:xfrm>
            <a:off x="1942829" y="3788418"/>
            <a:ext cx="8306341" cy="757799"/>
          </a:xfrm>
          <a:prstGeom prst="rect">
            <a:avLst/>
          </a:prstGeom>
          <a:noFill/>
          <a:ln>
            <a:noFill/>
          </a:ln>
        </p:spPr>
        <p:txBody>
          <a:bodyPr spcFirstLastPara="1" wrap="square" lIns="91425" tIns="45700" rIns="91425" bIns="45700" anchor="ctr" anchorCtr="0">
            <a:normAutofit/>
          </a:bodyPr>
          <a:lstStyle>
            <a:lvl1pPr marL="228600" lvl="0" indent="-114300" algn="ctr">
              <a:lnSpc>
                <a:spcPct val="90000"/>
              </a:lnSpc>
              <a:spcBef>
                <a:spcPts val="1000"/>
              </a:spcBef>
              <a:spcAft>
                <a:spcPts val="0"/>
              </a:spcAft>
              <a:buClr>
                <a:schemeClr val="lt1"/>
              </a:buClr>
              <a:buSzPts val="7200"/>
              <a:buNone/>
              <a:defRPr sz="3600" b="1">
                <a:solidFill>
                  <a:schemeClr val="lt1"/>
                </a:solidFill>
              </a:defRPr>
            </a:lvl1pPr>
            <a:lvl2pPr marL="457200" lvl="1" indent="-171450" algn="l">
              <a:lnSpc>
                <a:spcPct val="90000"/>
              </a:lnSpc>
              <a:spcBef>
                <a:spcPts val="500"/>
              </a:spcBef>
              <a:spcAft>
                <a:spcPts val="0"/>
              </a:spcAft>
              <a:buClr>
                <a:schemeClr val="dk1"/>
              </a:buClr>
              <a:buSzPts val="1800"/>
              <a:buChar char="•"/>
              <a:defRPr/>
            </a:lvl2pPr>
            <a:lvl3pPr marL="685800" lvl="2" indent="-171450" algn="l">
              <a:lnSpc>
                <a:spcPct val="90000"/>
              </a:lnSpc>
              <a:spcBef>
                <a:spcPts val="500"/>
              </a:spcBef>
              <a:spcAft>
                <a:spcPts val="0"/>
              </a:spcAft>
              <a:buClr>
                <a:schemeClr val="dk1"/>
              </a:buClr>
              <a:buSzPts val="1800"/>
              <a:buChar char="•"/>
              <a:defRPr/>
            </a:lvl3pPr>
            <a:lvl4pPr marL="914400" lvl="3" indent="-171450" algn="l">
              <a:lnSpc>
                <a:spcPct val="90000"/>
              </a:lnSpc>
              <a:spcBef>
                <a:spcPts val="500"/>
              </a:spcBef>
              <a:spcAft>
                <a:spcPts val="0"/>
              </a:spcAft>
              <a:buClr>
                <a:schemeClr val="dk1"/>
              </a:buClr>
              <a:buSzPts val="1800"/>
              <a:buChar char="•"/>
              <a:defRPr/>
            </a:lvl4pPr>
            <a:lvl5pPr marL="1143000" lvl="4" indent="-171450" algn="l">
              <a:lnSpc>
                <a:spcPct val="90000"/>
              </a:lnSpc>
              <a:spcBef>
                <a:spcPts val="500"/>
              </a:spcBef>
              <a:spcAft>
                <a:spcPts val="0"/>
              </a:spcAft>
              <a:buClr>
                <a:schemeClr val="dk1"/>
              </a:buClr>
              <a:buSzPts val="1800"/>
              <a:buChar char="•"/>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72972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pic>
        <p:nvPicPr>
          <p:cNvPr id="25" name="Google Shape;25;p14"/>
          <p:cNvPicPr preferRelativeResize="0"/>
          <p:nvPr/>
        </p:nvPicPr>
        <p:blipFill rotWithShape="1">
          <a:blip r:embed="rId2">
            <a:alphaModFix/>
          </a:blip>
          <a:srcRect/>
          <a:stretch/>
        </p:blipFill>
        <p:spPr>
          <a:xfrm>
            <a:off x="0" y="447"/>
            <a:ext cx="12192001" cy="6857554"/>
          </a:xfrm>
          <a:prstGeom prst="rect">
            <a:avLst/>
          </a:prstGeom>
          <a:noFill/>
          <a:ln>
            <a:noFill/>
          </a:ln>
        </p:spPr>
      </p:pic>
      <p:sp>
        <p:nvSpPr>
          <p:cNvPr id="26" name="Google Shape;26;p14"/>
          <p:cNvSpPr txBox="1">
            <a:spLocks noGrp="1"/>
          </p:cNvSpPr>
          <p:nvPr>
            <p:ph type="body" idx="1"/>
          </p:nvPr>
        </p:nvSpPr>
        <p:spPr>
          <a:xfrm>
            <a:off x="3820081" y="943616"/>
            <a:ext cx="7669404" cy="649211"/>
          </a:xfrm>
          <a:prstGeom prst="rect">
            <a:avLst/>
          </a:prstGeom>
          <a:noFill/>
          <a:ln>
            <a:noFill/>
          </a:ln>
        </p:spPr>
        <p:txBody>
          <a:bodyPr spcFirstLastPara="1" wrap="square" lIns="91425" tIns="45700" rIns="91425" bIns="45700" anchor="ctr" anchorCtr="0">
            <a:normAutofit/>
          </a:bodyPr>
          <a:lstStyle>
            <a:lvl1pPr marL="228600" lvl="0" indent="-114300" algn="l">
              <a:lnSpc>
                <a:spcPct val="90000"/>
              </a:lnSpc>
              <a:spcBef>
                <a:spcPts val="1000"/>
              </a:spcBef>
              <a:spcAft>
                <a:spcPts val="0"/>
              </a:spcAft>
              <a:buClr>
                <a:srgbClr val="094456"/>
              </a:buClr>
              <a:buSzPts val="6000"/>
              <a:buNone/>
              <a:defRPr sz="3000" b="1">
                <a:solidFill>
                  <a:srgbClr val="094456"/>
                </a:solidFill>
                <a:latin typeface="Calibri"/>
                <a:ea typeface="Calibri"/>
                <a:cs typeface="Calibri"/>
                <a:sym typeface="Calibri"/>
              </a:defRPr>
            </a:lvl1pPr>
            <a:lvl2pPr marL="457200" lvl="1" indent="-171450" algn="l">
              <a:lnSpc>
                <a:spcPct val="90000"/>
              </a:lnSpc>
              <a:spcBef>
                <a:spcPts val="500"/>
              </a:spcBef>
              <a:spcAft>
                <a:spcPts val="0"/>
              </a:spcAft>
              <a:buClr>
                <a:schemeClr val="dk1"/>
              </a:buClr>
              <a:buSzPts val="1800"/>
              <a:buChar char="•"/>
              <a:defRPr/>
            </a:lvl2pPr>
            <a:lvl3pPr marL="685800" lvl="2" indent="-171450" algn="l">
              <a:lnSpc>
                <a:spcPct val="90000"/>
              </a:lnSpc>
              <a:spcBef>
                <a:spcPts val="500"/>
              </a:spcBef>
              <a:spcAft>
                <a:spcPts val="0"/>
              </a:spcAft>
              <a:buClr>
                <a:schemeClr val="dk1"/>
              </a:buClr>
              <a:buSzPts val="1800"/>
              <a:buChar char="•"/>
              <a:defRPr/>
            </a:lvl3pPr>
            <a:lvl4pPr marL="914400" lvl="3" indent="-171450" algn="l">
              <a:lnSpc>
                <a:spcPct val="90000"/>
              </a:lnSpc>
              <a:spcBef>
                <a:spcPts val="500"/>
              </a:spcBef>
              <a:spcAft>
                <a:spcPts val="0"/>
              </a:spcAft>
              <a:buClr>
                <a:schemeClr val="dk1"/>
              </a:buClr>
              <a:buSzPts val="1800"/>
              <a:buChar char="•"/>
              <a:defRPr/>
            </a:lvl4pPr>
            <a:lvl5pPr marL="1143000" lvl="4" indent="-171450" algn="l">
              <a:lnSpc>
                <a:spcPct val="90000"/>
              </a:lnSpc>
              <a:spcBef>
                <a:spcPts val="500"/>
              </a:spcBef>
              <a:spcAft>
                <a:spcPts val="0"/>
              </a:spcAft>
              <a:buClr>
                <a:schemeClr val="dk1"/>
              </a:buClr>
              <a:buSzPts val="1800"/>
              <a:buChar char="•"/>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
        <p:nvSpPr>
          <p:cNvPr id="27" name="Google Shape;27;p14"/>
          <p:cNvSpPr txBox="1">
            <a:spLocks noGrp="1"/>
          </p:cNvSpPr>
          <p:nvPr>
            <p:ph type="body" idx="2"/>
          </p:nvPr>
        </p:nvSpPr>
        <p:spPr>
          <a:xfrm>
            <a:off x="3820081" y="2853570"/>
            <a:ext cx="7669404" cy="692944"/>
          </a:xfrm>
          <a:prstGeom prst="rect">
            <a:avLst/>
          </a:prstGeom>
          <a:noFill/>
          <a:ln>
            <a:noFill/>
          </a:ln>
        </p:spPr>
        <p:txBody>
          <a:bodyPr spcFirstLastPara="1" wrap="square" lIns="91425" tIns="45700" rIns="91425" bIns="45700" anchor="ctr" anchorCtr="0">
            <a:normAutofit/>
          </a:bodyPr>
          <a:lstStyle>
            <a:lvl1pPr marL="228600" lvl="0" indent="-114300" algn="l">
              <a:lnSpc>
                <a:spcPct val="90000"/>
              </a:lnSpc>
              <a:spcBef>
                <a:spcPts val="1000"/>
              </a:spcBef>
              <a:spcAft>
                <a:spcPts val="0"/>
              </a:spcAft>
              <a:buClr>
                <a:srgbClr val="094456"/>
              </a:buClr>
              <a:buSzPts val="6000"/>
              <a:buNone/>
              <a:defRPr sz="3000" b="1">
                <a:solidFill>
                  <a:srgbClr val="094456"/>
                </a:solidFill>
                <a:latin typeface="Calibri"/>
                <a:ea typeface="Calibri"/>
                <a:cs typeface="Calibri"/>
                <a:sym typeface="Calibri"/>
              </a:defRPr>
            </a:lvl1pPr>
            <a:lvl2pPr marL="457200" lvl="1" indent="-171450" algn="l">
              <a:lnSpc>
                <a:spcPct val="90000"/>
              </a:lnSpc>
              <a:spcBef>
                <a:spcPts val="500"/>
              </a:spcBef>
              <a:spcAft>
                <a:spcPts val="0"/>
              </a:spcAft>
              <a:buClr>
                <a:schemeClr val="dk1"/>
              </a:buClr>
              <a:buSzPts val="1800"/>
              <a:buChar char="•"/>
              <a:defRPr/>
            </a:lvl2pPr>
            <a:lvl3pPr marL="685800" lvl="2" indent="-171450" algn="l">
              <a:lnSpc>
                <a:spcPct val="90000"/>
              </a:lnSpc>
              <a:spcBef>
                <a:spcPts val="500"/>
              </a:spcBef>
              <a:spcAft>
                <a:spcPts val="0"/>
              </a:spcAft>
              <a:buClr>
                <a:schemeClr val="dk1"/>
              </a:buClr>
              <a:buSzPts val="1800"/>
              <a:buChar char="•"/>
              <a:defRPr/>
            </a:lvl3pPr>
            <a:lvl4pPr marL="914400" lvl="3" indent="-171450" algn="l">
              <a:lnSpc>
                <a:spcPct val="90000"/>
              </a:lnSpc>
              <a:spcBef>
                <a:spcPts val="500"/>
              </a:spcBef>
              <a:spcAft>
                <a:spcPts val="0"/>
              </a:spcAft>
              <a:buClr>
                <a:schemeClr val="dk1"/>
              </a:buClr>
              <a:buSzPts val="1800"/>
              <a:buChar char="•"/>
              <a:defRPr/>
            </a:lvl4pPr>
            <a:lvl5pPr marL="1143000" lvl="4" indent="-171450" algn="l">
              <a:lnSpc>
                <a:spcPct val="90000"/>
              </a:lnSpc>
              <a:spcBef>
                <a:spcPts val="500"/>
              </a:spcBef>
              <a:spcAft>
                <a:spcPts val="0"/>
              </a:spcAft>
              <a:buClr>
                <a:schemeClr val="dk1"/>
              </a:buClr>
              <a:buSzPts val="1800"/>
              <a:buChar char="•"/>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
        <p:nvSpPr>
          <p:cNvPr id="28" name="Google Shape;28;p14"/>
          <p:cNvSpPr txBox="1">
            <a:spLocks noGrp="1"/>
          </p:cNvSpPr>
          <p:nvPr>
            <p:ph type="body" idx="3"/>
          </p:nvPr>
        </p:nvSpPr>
        <p:spPr>
          <a:xfrm>
            <a:off x="3820081" y="1913636"/>
            <a:ext cx="7669404" cy="619125"/>
          </a:xfrm>
          <a:prstGeom prst="rect">
            <a:avLst/>
          </a:prstGeom>
          <a:noFill/>
          <a:ln>
            <a:noFill/>
          </a:ln>
        </p:spPr>
        <p:txBody>
          <a:bodyPr spcFirstLastPara="1" wrap="square" lIns="91425" tIns="45700" rIns="91425" bIns="45700" anchor="ctr" anchorCtr="0">
            <a:normAutofit/>
          </a:bodyPr>
          <a:lstStyle>
            <a:lvl1pPr marL="228600" lvl="0" indent="-114300" algn="l">
              <a:lnSpc>
                <a:spcPct val="90000"/>
              </a:lnSpc>
              <a:spcBef>
                <a:spcPts val="1000"/>
              </a:spcBef>
              <a:spcAft>
                <a:spcPts val="0"/>
              </a:spcAft>
              <a:buClr>
                <a:srgbClr val="094456"/>
              </a:buClr>
              <a:buSzPts val="6000"/>
              <a:buNone/>
              <a:defRPr sz="3000" b="1">
                <a:solidFill>
                  <a:srgbClr val="094456"/>
                </a:solidFill>
                <a:latin typeface="Calibri"/>
                <a:ea typeface="Calibri"/>
                <a:cs typeface="Calibri"/>
                <a:sym typeface="Calibri"/>
              </a:defRPr>
            </a:lvl1pPr>
            <a:lvl2pPr marL="457200" lvl="1" indent="-171450" algn="l">
              <a:lnSpc>
                <a:spcPct val="90000"/>
              </a:lnSpc>
              <a:spcBef>
                <a:spcPts val="500"/>
              </a:spcBef>
              <a:spcAft>
                <a:spcPts val="0"/>
              </a:spcAft>
              <a:buClr>
                <a:schemeClr val="dk1"/>
              </a:buClr>
              <a:buSzPts val="1800"/>
              <a:buChar char="•"/>
              <a:defRPr/>
            </a:lvl2pPr>
            <a:lvl3pPr marL="685800" lvl="2" indent="-171450" algn="l">
              <a:lnSpc>
                <a:spcPct val="90000"/>
              </a:lnSpc>
              <a:spcBef>
                <a:spcPts val="500"/>
              </a:spcBef>
              <a:spcAft>
                <a:spcPts val="0"/>
              </a:spcAft>
              <a:buClr>
                <a:schemeClr val="dk1"/>
              </a:buClr>
              <a:buSzPts val="1800"/>
              <a:buChar char="•"/>
              <a:defRPr/>
            </a:lvl3pPr>
            <a:lvl4pPr marL="914400" lvl="3" indent="-171450" algn="l">
              <a:lnSpc>
                <a:spcPct val="90000"/>
              </a:lnSpc>
              <a:spcBef>
                <a:spcPts val="500"/>
              </a:spcBef>
              <a:spcAft>
                <a:spcPts val="0"/>
              </a:spcAft>
              <a:buClr>
                <a:schemeClr val="dk1"/>
              </a:buClr>
              <a:buSzPts val="1800"/>
              <a:buChar char="•"/>
              <a:defRPr/>
            </a:lvl4pPr>
            <a:lvl5pPr marL="1143000" lvl="4" indent="-171450" algn="l">
              <a:lnSpc>
                <a:spcPct val="90000"/>
              </a:lnSpc>
              <a:spcBef>
                <a:spcPts val="500"/>
              </a:spcBef>
              <a:spcAft>
                <a:spcPts val="0"/>
              </a:spcAft>
              <a:buClr>
                <a:schemeClr val="dk1"/>
              </a:buClr>
              <a:buSzPts val="1800"/>
              <a:buChar char="•"/>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
        <p:nvSpPr>
          <p:cNvPr id="29" name="Google Shape;29;p14"/>
          <p:cNvSpPr txBox="1">
            <a:spLocks noGrp="1"/>
          </p:cNvSpPr>
          <p:nvPr>
            <p:ph type="body" idx="4"/>
          </p:nvPr>
        </p:nvSpPr>
        <p:spPr>
          <a:xfrm>
            <a:off x="3820081" y="3867323"/>
            <a:ext cx="7669404" cy="649288"/>
          </a:xfrm>
          <a:prstGeom prst="rect">
            <a:avLst/>
          </a:prstGeom>
          <a:noFill/>
          <a:ln>
            <a:noFill/>
          </a:ln>
        </p:spPr>
        <p:txBody>
          <a:bodyPr spcFirstLastPara="1" wrap="square" lIns="91425" tIns="45700" rIns="91425" bIns="45700" anchor="ctr" anchorCtr="0">
            <a:normAutofit/>
          </a:bodyPr>
          <a:lstStyle>
            <a:lvl1pPr marL="228600" lvl="0" indent="-114300" algn="l">
              <a:lnSpc>
                <a:spcPct val="90000"/>
              </a:lnSpc>
              <a:spcBef>
                <a:spcPts val="1000"/>
              </a:spcBef>
              <a:spcAft>
                <a:spcPts val="0"/>
              </a:spcAft>
              <a:buClr>
                <a:srgbClr val="094456"/>
              </a:buClr>
              <a:buSzPts val="6000"/>
              <a:buNone/>
              <a:defRPr sz="3000" b="1">
                <a:solidFill>
                  <a:srgbClr val="094456"/>
                </a:solidFill>
                <a:latin typeface="Calibri"/>
                <a:ea typeface="Calibri"/>
                <a:cs typeface="Calibri"/>
                <a:sym typeface="Calibri"/>
              </a:defRPr>
            </a:lvl1pPr>
            <a:lvl2pPr marL="457200" lvl="1" indent="-171450" algn="l">
              <a:lnSpc>
                <a:spcPct val="90000"/>
              </a:lnSpc>
              <a:spcBef>
                <a:spcPts val="500"/>
              </a:spcBef>
              <a:spcAft>
                <a:spcPts val="0"/>
              </a:spcAft>
              <a:buClr>
                <a:schemeClr val="dk1"/>
              </a:buClr>
              <a:buSzPts val="1800"/>
              <a:buChar char="•"/>
              <a:defRPr/>
            </a:lvl2pPr>
            <a:lvl3pPr marL="685800" lvl="2" indent="-171450" algn="l">
              <a:lnSpc>
                <a:spcPct val="90000"/>
              </a:lnSpc>
              <a:spcBef>
                <a:spcPts val="500"/>
              </a:spcBef>
              <a:spcAft>
                <a:spcPts val="0"/>
              </a:spcAft>
              <a:buClr>
                <a:schemeClr val="dk1"/>
              </a:buClr>
              <a:buSzPts val="1800"/>
              <a:buChar char="•"/>
              <a:defRPr/>
            </a:lvl3pPr>
            <a:lvl4pPr marL="914400" lvl="3" indent="-171450" algn="l">
              <a:lnSpc>
                <a:spcPct val="90000"/>
              </a:lnSpc>
              <a:spcBef>
                <a:spcPts val="500"/>
              </a:spcBef>
              <a:spcAft>
                <a:spcPts val="0"/>
              </a:spcAft>
              <a:buClr>
                <a:schemeClr val="dk1"/>
              </a:buClr>
              <a:buSzPts val="1800"/>
              <a:buChar char="•"/>
              <a:defRPr/>
            </a:lvl4pPr>
            <a:lvl5pPr marL="1143000" lvl="4" indent="-171450" algn="l">
              <a:lnSpc>
                <a:spcPct val="90000"/>
              </a:lnSpc>
              <a:spcBef>
                <a:spcPts val="500"/>
              </a:spcBef>
              <a:spcAft>
                <a:spcPts val="0"/>
              </a:spcAft>
              <a:buClr>
                <a:schemeClr val="dk1"/>
              </a:buClr>
              <a:buSzPts val="1800"/>
              <a:buChar char="•"/>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
        <p:nvSpPr>
          <p:cNvPr id="30" name="Google Shape;30;p14"/>
          <p:cNvSpPr txBox="1">
            <a:spLocks noGrp="1"/>
          </p:cNvSpPr>
          <p:nvPr>
            <p:ph type="body" idx="5"/>
          </p:nvPr>
        </p:nvSpPr>
        <p:spPr>
          <a:xfrm>
            <a:off x="3820081" y="4837420"/>
            <a:ext cx="7669404" cy="634207"/>
          </a:xfrm>
          <a:prstGeom prst="rect">
            <a:avLst/>
          </a:prstGeom>
          <a:noFill/>
          <a:ln>
            <a:noFill/>
          </a:ln>
        </p:spPr>
        <p:txBody>
          <a:bodyPr spcFirstLastPara="1" wrap="square" lIns="91425" tIns="45700" rIns="91425" bIns="45700" anchor="ctr" anchorCtr="0">
            <a:normAutofit/>
          </a:bodyPr>
          <a:lstStyle>
            <a:lvl1pPr marL="228600" lvl="0" indent="-114300" algn="l">
              <a:lnSpc>
                <a:spcPct val="90000"/>
              </a:lnSpc>
              <a:spcBef>
                <a:spcPts val="1000"/>
              </a:spcBef>
              <a:spcAft>
                <a:spcPts val="0"/>
              </a:spcAft>
              <a:buClr>
                <a:srgbClr val="094456"/>
              </a:buClr>
              <a:buSzPts val="6000"/>
              <a:buNone/>
              <a:defRPr sz="3000" b="1">
                <a:solidFill>
                  <a:srgbClr val="094456"/>
                </a:solidFill>
                <a:latin typeface="Calibri"/>
                <a:ea typeface="Calibri"/>
                <a:cs typeface="Calibri"/>
                <a:sym typeface="Calibri"/>
              </a:defRPr>
            </a:lvl1pPr>
            <a:lvl2pPr marL="457200" lvl="1" indent="-171450" algn="l">
              <a:lnSpc>
                <a:spcPct val="90000"/>
              </a:lnSpc>
              <a:spcBef>
                <a:spcPts val="500"/>
              </a:spcBef>
              <a:spcAft>
                <a:spcPts val="0"/>
              </a:spcAft>
              <a:buClr>
                <a:schemeClr val="dk1"/>
              </a:buClr>
              <a:buSzPts val="1800"/>
              <a:buChar char="•"/>
              <a:defRPr/>
            </a:lvl2pPr>
            <a:lvl3pPr marL="685800" lvl="2" indent="-171450" algn="l">
              <a:lnSpc>
                <a:spcPct val="90000"/>
              </a:lnSpc>
              <a:spcBef>
                <a:spcPts val="500"/>
              </a:spcBef>
              <a:spcAft>
                <a:spcPts val="0"/>
              </a:spcAft>
              <a:buClr>
                <a:schemeClr val="dk1"/>
              </a:buClr>
              <a:buSzPts val="1800"/>
              <a:buChar char="•"/>
              <a:defRPr/>
            </a:lvl3pPr>
            <a:lvl4pPr marL="914400" lvl="3" indent="-171450" algn="l">
              <a:lnSpc>
                <a:spcPct val="90000"/>
              </a:lnSpc>
              <a:spcBef>
                <a:spcPts val="500"/>
              </a:spcBef>
              <a:spcAft>
                <a:spcPts val="0"/>
              </a:spcAft>
              <a:buClr>
                <a:schemeClr val="dk1"/>
              </a:buClr>
              <a:buSzPts val="1800"/>
              <a:buChar char="•"/>
              <a:defRPr/>
            </a:lvl4pPr>
            <a:lvl5pPr marL="1143000" lvl="4" indent="-171450" algn="l">
              <a:lnSpc>
                <a:spcPct val="90000"/>
              </a:lnSpc>
              <a:spcBef>
                <a:spcPts val="500"/>
              </a:spcBef>
              <a:spcAft>
                <a:spcPts val="0"/>
              </a:spcAft>
              <a:buClr>
                <a:schemeClr val="dk1"/>
              </a:buClr>
              <a:buSzPts val="1800"/>
              <a:buChar char="•"/>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60196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Diseño personalizado">
  <p:cSld name="2_Diseño personalizado">
    <p:spTree>
      <p:nvGrpSpPr>
        <p:cNvPr id="1" name="Shape 46"/>
        <p:cNvGrpSpPr/>
        <p:nvPr/>
      </p:nvGrpSpPr>
      <p:grpSpPr>
        <a:xfrm>
          <a:off x="0" y="0"/>
          <a:ext cx="0" cy="0"/>
          <a:chOff x="0" y="0"/>
          <a:chExt cx="0" cy="0"/>
        </a:xfrm>
      </p:grpSpPr>
      <p:pic>
        <p:nvPicPr>
          <p:cNvPr id="47" name="Google Shape;47;p17"/>
          <p:cNvPicPr preferRelativeResize="0"/>
          <p:nvPr/>
        </p:nvPicPr>
        <p:blipFill rotWithShape="1">
          <a:blip r:embed="rId2">
            <a:alphaModFix/>
          </a:blip>
          <a:srcRect/>
          <a:stretch/>
        </p:blipFill>
        <p:spPr>
          <a:xfrm>
            <a:off x="0" y="447"/>
            <a:ext cx="12192001" cy="6857554"/>
          </a:xfrm>
          <a:prstGeom prst="rect">
            <a:avLst/>
          </a:prstGeom>
          <a:noFill/>
          <a:ln>
            <a:noFill/>
          </a:ln>
        </p:spPr>
      </p:pic>
      <p:sp>
        <p:nvSpPr>
          <p:cNvPr id="48" name="Google Shape;48;p17"/>
          <p:cNvSpPr txBox="1">
            <a:spLocks noGrp="1"/>
          </p:cNvSpPr>
          <p:nvPr>
            <p:ph type="body" idx="1"/>
          </p:nvPr>
        </p:nvSpPr>
        <p:spPr>
          <a:xfrm>
            <a:off x="1430431" y="1126877"/>
            <a:ext cx="7418921" cy="362226"/>
          </a:xfrm>
          <a:prstGeom prst="rect">
            <a:avLst/>
          </a:prstGeom>
          <a:noFill/>
          <a:ln>
            <a:noFill/>
          </a:ln>
        </p:spPr>
        <p:txBody>
          <a:bodyPr spcFirstLastPara="1" wrap="square" lIns="91425" tIns="45700" rIns="91425" bIns="45700" anchor="ctr" anchorCtr="0">
            <a:normAutofit/>
          </a:bodyPr>
          <a:lstStyle>
            <a:lvl1pPr marL="228600" lvl="0" indent="-114300" algn="l">
              <a:lnSpc>
                <a:spcPct val="90000"/>
              </a:lnSpc>
              <a:spcBef>
                <a:spcPts val="1000"/>
              </a:spcBef>
              <a:spcAft>
                <a:spcPts val="0"/>
              </a:spcAft>
              <a:buClr>
                <a:srgbClr val="1D8A72"/>
              </a:buClr>
              <a:buSzPts val="4000"/>
              <a:buNone/>
              <a:defRPr sz="2000" b="1">
                <a:solidFill>
                  <a:srgbClr val="1D8A72"/>
                </a:solidFill>
              </a:defRPr>
            </a:lvl1pPr>
            <a:lvl2pPr marL="457200" lvl="1" indent="-171450" algn="l">
              <a:lnSpc>
                <a:spcPct val="90000"/>
              </a:lnSpc>
              <a:spcBef>
                <a:spcPts val="500"/>
              </a:spcBef>
              <a:spcAft>
                <a:spcPts val="0"/>
              </a:spcAft>
              <a:buClr>
                <a:schemeClr val="dk1"/>
              </a:buClr>
              <a:buSzPts val="1800"/>
              <a:buChar char="•"/>
              <a:defRPr/>
            </a:lvl2pPr>
            <a:lvl3pPr marL="685800" lvl="2" indent="-171450" algn="l">
              <a:lnSpc>
                <a:spcPct val="90000"/>
              </a:lnSpc>
              <a:spcBef>
                <a:spcPts val="500"/>
              </a:spcBef>
              <a:spcAft>
                <a:spcPts val="0"/>
              </a:spcAft>
              <a:buClr>
                <a:schemeClr val="dk1"/>
              </a:buClr>
              <a:buSzPts val="1800"/>
              <a:buChar char="•"/>
              <a:defRPr/>
            </a:lvl3pPr>
            <a:lvl4pPr marL="914400" lvl="3" indent="-171450" algn="l">
              <a:lnSpc>
                <a:spcPct val="90000"/>
              </a:lnSpc>
              <a:spcBef>
                <a:spcPts val="500"/>
              </a:spcBef>
              <a:spcAft>
                <a:spcPts val="0"/>
              </a:spcAft>
              <a:buClr>
                <a:schemeClr val="dk1"/>
              </a:buClr>
              <a:buSzPts val="1800"/>
              <a:buChar char="•"/>
              <a:defRPr/>
            </a:lvl4pPr>
            <a:lvl5pPr marL="1143000" lvl="4" indent="-171450" algn="l">
              <a:lnSpc>
                <a:spcPct val="90000"/>
              </a:lnSpc>
              <a:spcBef>
                <a:spcPts val="500"/>
              </a:spcBef>
              <a:spcAft>
                <a:spcPts val="0"/>
              </a:spcAft>
              <a:buClr>
                <a:schemeClr val="dk1"/>
              </a:buClr>
              <a:buSzPts val="1800"/>
              <a:buChar char="•"/>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
        <p:nvSpPr>
          <p:cNvPr id="49" name="Google Shape;49;p17"/>
          <p:cNvSpPr txBox="1">
            <a:spLocks noGrp="1"/>
          </p:cNvSpPr>
          <p:nvPr>
            <p:ph type="title"/>
          </p:nvPr>
        </p:nvSpPr>
        <p:spPr>
          <a:xfrm>
            <a:off x="1430431" y="435225"/>
            <a:ext cx="7418921" cy="6188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94456"/>
              </a:buClr>
              <a:buSzPts val="4400"/>
              <a:buFont typeface="Calibri"/>
              <a:buNone/>
              <a:defRPr sz="2200" b="1">
                <a:solidFill>
                  <a:srgbClr val="09445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7"/>
          <p:cNvSpPr txBox="1">
            <a:spLocks noGrp="1"/>
          </p:cNvSpPr>
          <p:nvPr>
            <p:ph type="body" idx="2"/>
          </p:nvPr>
        </p:nvSpPr>
        <p:spPr>
          <a:xfrm>
            <a:off x="1430430" y="5276850"/>
            <a:ext cx="8318888" cy="1066800"/>
          </a:xfrm>
          <a:prstGeom prst="rect">
            <a:avLst/>
          </a:prstGeom>
          <a:noFill/>
          <a:ln>
            <a:noFill/>
          </a:ln>
        </p:spPr>
        <p:txBody>
          <a:bodyPr spcFirstLastPara="1" wrap="square" lIns="91425" tIns="45700" rIns="91425" bIns="45700" anchor="t" anchorCtr="0">
            <a:normAutofit/>
          </a:bodyPr>
          <a:lstStyle>
            <a:lvl1pPr marL="228600" lvl="0" indent="-114300" algn="just">
              <a:lnSpc>
                <a:spcPct val="90000"/>
              </a:lnSpc>
              <a:spcBef>
                <a:spcPts val="1000"/>
              </a:spcBef>
              <a:spcAft>
                <a:spcPts val="0"/>
              </a:spcAft>
              <a:buClr>
                <a:srgbClr val="3F3F3F"/>
              </a:buClr>
              <a:buSzPts val="3600"/>
              <a:buFont typeface="Calibri"/>
              <a:buNone/>
              <a:defRPr sz="1800"/>
            </a:lvl1pPr>
            <a:lvl2pPr marL="457200" lvl="1" indent="-165100" algn="l">
              <a:lnSpc>
                <a:spcPct val="90000"/>
              </a:lnSpc>
              <a:spcBef>
                <a:spcPts val="500"/>
              </a:spcBef>
              <a:spcAft>
                <a:spcPts val="0"/>
              </a:spcAft>
              <a:buClr>
                <a:schemeClr val="dk1"/>
              </a:buClr>
              <a:buSzPts val="1600"/>
              <a:buChar char="•"/>
              <a:defRPr sz="800"/>
            </a:lvl2pPr>
            <a:lvl3pPr marL="685800" lvl="2" indent="-165100" algn="l">
              <a:lnSpc>
                <a:spcPct val="90000"/>
              </a:lnSpc>
              <a:spcBef>
                <a:spcPts val="500"/>
              </a:spcBef>
              <a:spcAft>
                <a:spcPts val="0"/>
              </a:spcAft>
              <a:buClr>
                <a:schemeClr val="dk1"/>
              </a:buClr>
              <a:buSzPts val="1600"/>
              <a:buChar char="•"/>
              <a:defRPr sz="800"/>
            </a:lvl3pPr>
            <a:lvl4pPr marL="914400" lvl="3" indent="-165100" algn="l">
              <a:lnSpc>
                <a:spcPct val="90000"/>
              </a:lnSpc>
              <a:spcBef>
                <a:spcPts val="500"/>
              </a:spcBef>
              <a:spcAft>
                <a:spcPts val="0"/>
              </a:spcAft>
              <a:buClr>
                <a:schemeClr val="dk1"/>
              </a:buClr>
              <a:buSzPts val="1600"/>
              <a:buChar char="•"/>
              <a:defRPr sz="800"/>
            </a:lvl4pPr>
            <a:lvl5pPr marL="1143000" lvl="4" indent="-165100" algn="l">
              <a:lnSpc>
                <a:spcPct val="90000"/>
              </a:lnSpc>
              <a:spcBef>
                <a:spcPts val="500"/>
              </a:spcBef>
              <a:spcAft>
                <a:spcPts val="0"/>
              </a:spcAft>
              <a:buClr>
                <a:schemeClr val="dk1"/>
              </a:buClr>
              <a:buSzPts val="1600"/>
              <a:buChar char="•"/>
              <a:defRPr sz="800"/>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
        <p:nvSpPr>
          <p:cNvPr id="51" name="Google Shape;51;p17"/>
          <p:cNvSpPr txBox="1">
            <a:spLocks noGrp="1"/>
          </p:cNvSpPr>
          <p:nvPr>
            <p:ph type="body" idx="3"/>
          </p:nvPr>
        </p:nvSpPr>
        <p:spPr>
          <a:xfrm>
            <a:off x="2959293" y="1951838"/>
            <a:ext cx="7353779" cy="2862276"/>
          </a:xfrm>
          <a:prstGeom prst="rect">
            <a:avLst/>
          </a:prstGeom>
          <a:noFill/>
          <a:ln>
            <a:noFill/>
          </a:ln>
        </p:spPr>
        <p:txBody>
          <a:bodyPr spcFirstLastPara="1" wrap="square" lIns="91425" tIns="45700" rIns="91425" bIns="45700" anchor="t" anchorCtr="0">
            <a:normAutofit/>
          </a:bodyPr>
          <a:lstStyle>
            <a:lvl1pPr marL="228600" lvl="0" indent="-114300" algn="l">
              <a:lnSpc>
                <a:spcPct val="90000"/>
              </a:lnSpc>
              <a:spcBef>
                <a:spcPts val="1000"/>
              </a:spcBef>
              <a:spcAft>
                <a:spcPts val="0"/>
              </a:spcAft>
              <a:buClr>
                <a:srgbClr val="3F3F3F"/>
              </a:buClr>
              <a:buSzPts val="4400"/>
              <a:buNone/>
              <a:defRPr sz="2200">
                <a:solidFill>
                  <a:srgbClr val="3F3F3F"/>
                </a:solidFill>
                <a:latin typeface="Calibri"/>
                <a:ea typeface="Calibri"/>
                <a:cs typeface="Calibri"/>
                <a:sym typeface="Calibri"/>
              </a:defRPr>
            </a:lvl1pPr>
            <a:lvl2pPr marL="457200" lvl="1" indent="-171450" algn="l">
              <a:lnSpc>
                <a:spcPct val="90000"/>
              </a:lnSpc>
              <a:spcBef>
                <a:spcPts val="500"/>
              </a:spcBef>
              <a:spcAft>
                <a:spcPts val="0"/>
              </a:spcAft>
              <a:buClr>
                <a:schemeClr val="dk1"/>
              </a:buClr>
              <a:buSzPts val="1800"/>
              <a:buChar char="•"/>
              <a:defRPr/>
            </a:lvl2pPr>
            <a:lvl3pPr marL="685800" lvl="2" indent="-171450" algn="l">
              <a:lnSpc>
                <a:spcPct val="90000"/>
              </a:lnSpc>
              <a:spcBef>
                <a:spcPts val="500"/>
              </a:spcBef>
              <a:spcAft>
                <a:spcPts val="0"/>
              </a:spcAft>
              <a:buClr>
                <a:schemeClr val="dk1"/>
              </a:buClr>
              <a:buSzPts val="1800"/>
              <a:buChar char="•"/>
              <a:defRPr/>
            </a:lvl3pPr>
            <a:lvl4pPr marL="914400" lvl="3" indent="-171450" algn="l">
              <a:lnSpc>
                <a:spcPct val="90000"/>
              </a:lnSpc>
              <a:spcBef>
                <a:spcPts val="500"/>
              </a:spcBef>
              <a:spcAft>
                <a:spcPts val="0"/>
              </a:spcAft>
              <a:buClr>
                <a:schemeClr val="dk1"/>
              </a:buClr>
              <a:buSzPts val="1800"/>
              <a:buChar char="•"/>
              <a:defRPr/>
            </a:lvl4pPr>
            <a:lvl5pPr marL="1143000" lvl="4" indent="-171450" algn="l">
              <a:lnSpc>
                <a:spcPct val="90000"/>
              </a:lnSpc>
              <a:spcBef>
                <a:spcPts val="500"/>
              </a:spcBef>
              <a:spcAft>
                <a:spcPts val="0"/>
              </a:spcAft>
              <a:buClr>
                <a:schemeClr val="dk1"/>
              </a:buClr>
              <a:buSzPts val="1800"/>
              <a:buChar char="•"/>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91218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60"/>
        <p:cNvGrpSpPr/>
        <p:nvPr/>
      </p:nvGrpSpPr>
      <p:grpSpPr>
        <a:xfrm>
          <a:off x="0" y="0"/>
          <a:ext cx="0" cy="0"/>
          <a:chOff x="0" y="0"/>
          <a:chExt cx="0" cy="0"/>
        </a:xfrm>
      </p:grpSpPr>
      <p:pic>
        <p:nvPicPr>
          <p:cNvPr id="61" name="Google Shape;61;p12"/>
          <p:cNvPicPr preferRelativeResize="0"/>
          <p:nvPr/>
        </p:nvPicPr>
        <p:blipFill rotWithShape="1">
          <a:blip r:embed="rId2">
            <a:alphaModFix/>
          </a:blip>
          <a:srcRect/>
          <a:stretch/>
        </p:blipFill>
        <p:spPr>
          <a:xfrm>
            <a:off x="0" y="447"/>
            <a:ext cx="12192001" cy="6857554"/>
          </a:xfrm>
          <a:prstGeom prst="rect">
            <a:avLst/>
          </a:prstGeom>
          <a:noFill/>
          <a:ln>
            <a:noFill/>
          </a:ln>
        </p:spPr>
      </p:pic>
      <p:sp>
        <p:nvSpPr>
          <p:cNvPr id="62" name="Google Shape;62;p12"/>
          <p:cNvSpPr txBox="1">
            <a:spLocks noGrp="1"/>
          </p:cNvSpPr>
          <p:nvPr>
            <p:ph type="title"/>
          </p:nvPr>
        </p:nvSpPr>
        <p:spPr>
          <a:xfrm>
            <a:off x="1590472" y="2633482"/>
            <a:ext cx="699364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94456"/>
              </a:buClr>
              <a:buSzPts val="9600"/>
              <a:buFont typeface="Calibri"/>
              <a:buNone/>
              <a:defRPr sz="4800" b="1">
                <a:solidFill>
                  <a:srgbClr val="09445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body" idx="1"/>
          </p:nvPr>
        </p:nvSpPr>
        <p:spPr>
          <a:xfrm>
            <a:off x="1590472" y="4070964"/>
            <a:ext cx="6993649" cy="766763"/>
          </a:xfrm>
          <a:prstGeom prst="rect">
            <a:avLst/>
          </a:prstGeom>
          <a:noFill/>
          <a:ln>
            <a:noFill/>
          </a:ln>
        </p:spPr>
        <p:txBody>
          <a:bodyPr spcFirstLastPara="1" wrap="square" lIns="91425" tIns="45700" rIns="91425" bIns="45700" anchor="ctr" anchorCtr="0">
            <a:normAutofit/>
          </a:bodyPr>
          <a:lstStyle>
            <a:lvl1pPr marL="228600" lvl="0" indent="-114300" algn="l">
              <a:lnSpc>
                <a:spcPct val="90000"/>
              </a:lnSpc>
              <a:spcBef>
                <a:spcPts val="1000"/>
              </a:spcBef>
              <a:spcAft>
                <a:spcPts val="0"/>
              </a:spcAft>
              <a:buClr>
                <a:srgbClr val="1D8A72"/>
              </a:buClr>
              <a:buSzPts val="5400"/>
              <a:buNone/>
              <a:defRPr sz="2700" b="1">
                <a:solidFill>
                  <a:srgbClr val="1D8A72"/>
                </a:solidFill>
                <a:latin typeface="Calibri"/>
                <a:ea typeface="Calibri"/>
                <a:cs typeface="Calibri"/>
                <a:sym typeface="Calibri"/>
              </a:defRPr>
            </a:lvl1pPr>
            <a:lvl2pPr marL="457200" lvl="1" indent="-171450" algn="l">
              <a:lnSpc>
                <a:spcPct val="90000"/>
              </a:lnSpc>
              <a:spcBef>
                <a:spcPts val="500"/>
              </a:spcBef>
              <a:spcAft>
                <a:spcPts val="0"/>
              </a:spcAft>
              <a:buClr>
                <a:schemeClr val="dk1"/>
              </a:buClr>
              <a:buSzPts val="1800"/>
              <a:buChar char="•"/>
              <a:defRPr/>
            </a:lvl2pPr>
            <a:lvl3pPr marL="685800" lvl="2" indent="-171450" algn="l">
              <a:lnSpc>
                <a:spcPct val="90000"/>
              </a:lnSpc>
              <a:spcBef>
                <a:spcPts val="500"/>
              </a:spcBef>
              <a:spcAft>
                <a:spcPts val="0"/>
              </a:spcAft>
              <a:buClr>
                <a:schemeClr val="dk1"/>
              </a:buClr>
              <a:buSzPts val="1800"/>
              <a:buChar char="•"/>
              <a:defRPr/>
            </a:lvl3pPr>
            <a:lvl4pPr marL="914400" lvl="3" indent="-171450" algn="l">
              <a:lnSpc>
                <a:spcPct val="90000"/>
              </a:lnSpc>
              <a:spcBef>
                <a:spcPts val="500"/>
              </a:spcBef>
              <a:spcAft>
                <a:spcPts val="0"/>
              </a:spcAft>
              <a:buClr>
                <a:schemeClr val="dk1"/>
              </a:buClr>
              <a:buSzPts val="1800"/>
              <a:buChar char="•"/>
              <a:defRPr/>
            </a:lvl4pPr>
            <a:lvl5pPr marL="1143000" lvl="4" indent="-171450" algn="l">
              <a:lnSpc>
                <a:spcPct val="90000"/>
              </a:lnSpc>
              <a:spcBef>
                <a:spcPts val="500"/>
              </a:spcBef>
              <a:spcAft>
                <a:spcPts val="0"/>
              </a:spcAft>
              <a:buClr>
                <a:schemeClr val="dk1"/>
              </a:buClr>
              <a:buSzPts val="1800"/>
              <a:buChar char="•"/>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5488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4251605-C9A8-DC4B-B0B6-01A72D568767}"/>
              </a:ext>
            </a:extLst>
          </p:cNvPr>
          <p:cNvPicPr>
            <a:picLocks noChangeAspect="1"/>
          </p:cNvPicPr>
          <p:nvPr userDrawn="1"/>
        </p:nvPicPr>
        <p:blipFill>
          <a:blip r:embed="rId2"/>
          <a:stretch>
            <a:fillRect/>
          </a:stretch>
        </p:blipFill>
        <p:spPr>
          <a:xfrm>
            <a:off x="0" y="223"/>
            <a:ext cx="12192000" cy="6857554"/>
          </a:xfrm>
          <a:prstGeom prst="rect">
            <a:avLst/>
          </a:prstGeom>
        </p:spPr>
      </p:pic>
      <p:sp>
        <p:nvSpPr>
          <p:cNvPr id="2" name="Título 1"/>
          <p:cNvSpPr>
            <a:spLocks noGrp="1"/>
          </p:cNvSpPr>
          <p:nvPr>
            <p:ph type="title" hasCustomPrompt="1"/>
          </p:nvPr>
        </p:nvSpPr>
        <p:spPr>
          <a:xfrm>
            <a:off x="1942829" y="2453738"/>
            <a:ext cx="8306341" cy="1325563"/>
          </a:xfrm>
          <a:prstGeom prst="rect">
            <a:avLst/>
          </a:prstGeom>
        </p:spPr>
        <p:txBody>
          <a:bodyPr anchor="ctr"/>
          <a:lstStyle>
            <a:lvl1pPr algn="ctr">
              <a:defRPr sz="5750" b="1">
                <a:solidFill>
                  <a:srgbClr val="094456"/>
                </a:solidFill>
                <a:latin typeface="+mn-lt"/>
              </a:defRPr>
            </a:lvl1pPr>
          </a:lstStyle>
          <a:p>
            <a:r>
              <a:rPr lang="es-ES" dirty="0"/>
              <a:t>TÍTULO DEL TEMA</a:t>
            </a:r>
            <a:endParaRPr lang="es-CO" dirty="0"/>
          </a:p>
        </p:txBody>
      </p:sp>
      <p:sp>
        <p:nvSpPr>
          <p:cNvPr id="4" name="Marcador de texto 3"/>
          <p:cNvSpPr>
            <a:spLocks noGrp="1"/>
          </p:cNvSpPr>
          <p:nvPr>
            <p:ph type="body" sz="quarter" idx="10" hasCustomPrompt="1"/>
          </p:nvPr>
        </p:nvSpPr>
        <p:spPr>
          <a:xfrm>
            <a:off x="1942829" y="3788418"/>
            <a:ext cx="8306341" cy="757799"/>
          </a:xfrm>
          <a:prstGeom prst="rect">
            <a:avLst/>
          </a:prstGeom>
        </p:spPr>
        <p:txBody>
          <a:bodyPr anchor="ctr">
            <a:normAutofit/>
          </a:bodyPr>
          <a:lstStyle>
            <a:lvl1pPr marL="0" indent="0" algn="ctr">
              <a:buNone/>
              <a:defRPr sz="3600" b="1">
                <a:solidFill>
                  <a:schemeClr val="bg1"/>
                </a:solidFill>
              </a:defRPr>
            </a:lvl1pPr>
          </a:lstStyle>
          <a:p>
            <a:pPr lvl="0"/>
            <a:r>
              <a:rPr lang="es-ES" dirty="0"/>
              <a:t>Subtítulo si es necesario</a:t>
            </a:r>
          </a:p>
        </p:txBody>
      </p:sp>
    </p:spTree>
    <p:extLst>
      <p:ext uri="{BB962C8B-B14F-4D97-AF65-F5344CB8AC3E}">
        <p14:creationId xmlns:p14="http://schemas.microsoft.com/office/powerpoint/2010/main" val="1491258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a:stretch/>
        </p:blipFill>
        <p:spPr>
          <a:xfrm>
            <a:off x="0" y="447"/>
            <a:ext cx="12192001" cy="6857554"/>
          </a:xfrm>
          <a:prstGeom prst="rect">
            <a:avLst/>
          </a:prstGeom>
          <a:noFill/>
          <a:ln>
            <a:noFill/>
          </a:ln>
        </p:spPr>
      </p:pic>
      <p:sp>
        <p:nvSpPr>
          <p:cNvPr id="66" name="Google Shape;66;p15"/>
          <p:cNvSpPr txBox="1">
            <a:spLocks noGrp="1"/>
          </p:cNvSpPr>
          <p:nvPr>
            <p:ph type="title"/>
          </p:nvPr>
        </p:nvSpPr>
        <p:spPr>
          <a:xfrm>
            <a:off x="5558328" y="2338785"/>
            <a:ext cx="5990693" cy="50861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94456"/>
              </a:buClr>
              <a:buSzPts val="4400"/>
              <a:buFont typeface="Calibri"/>
              <a:buNone/>
              <a:defRPr sz="2200" b="1">
                <a:solidFill>
                  <a:srgbClr val="09445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body" idx="1"/>
          </p:nvPr>
        </p:nvSpPr>
        <p:spPr>
          <a:xfrm>
            <a:off x="5558328" y="3111909"/>
            <a:ext cx="5990693" cy="2107791"/>
          </a:xfrm>
          <a:prstGeom prst="rect">
            <a:avLst/>
          </a:prstGeom>
          <a:noFill/>
          <a:ln>
            <a:noFill/>
          </a:ln>
        </p:spPr>
        <p:txBody>
          <a:bodyPr spcFirstLastPara="1" wrap="square" lIns="91425" tIns="45700" rIns="91425" bIns="45700" anchor="t" anchorCtr="0">
            <a:normAutofit/>
          </a:bodyPr>
          <a:lstStyle>
            <a:lvl1pPr marL="228600" lvl="0" indent="-114300" algn="just">
              <a:lnSpc>
                <a:spcPct val="90000"/>
              </a:lnSpc>
              <a:spcBef>
                <a:spcPts val="1000"/>
              </a:spcBef>
              <a:spcAft>
                <a:spcPts val="0"/>
              </a:spcAft>
              <a:buClr>
                <a:srgbClr val="595959"/>
              </a:buClr>
              <a:buSzPts val="3600"/>
              <a:buFont typeface="Calibri"/>
              <a:buNone/>
              <a:defRPr sz="1800">
                <a:solidFill>
                  <a:srgbClr val="595959"/>
                </a:solidFill>
              </a:defRPr>
            </a:lvl1pPr>
            <a:lvl2pPr marL="457200" lvl="1" indent="-146050" algn="l">
              <a:lnSpc>
                <a:spcPct val="90000"/>
              </a:lnSpc>
              <a:spcBef>
                <a:spcPts val="500"/>
              </a:spcBef>
              <a:spcAft>
                <a:spcPts val="0"/>
              </a:spcAft>
              <a:buClr>
                <a:srgbClr val="595959"/>
              </a:buClr>
              <a:buSzPts val="1000"/>
              <a:buChar char="•"/>
              <a:defRPr sz="500">
                <a:solidFill>
                  <a:srgbClr val="595959"/>
                </a:solidFill>
              </a:defRPr>
            </a:lvl2pPr>
            <a:lvl3pPr marL="685800" lvl="2" indent="-146050" algn="l">
              <a:lnSpc>
                <a:spcPct val="90000"/>
              </a:lnSpc>
              <a:spcBef>
                <a:spcPts val="500"/>
              </a:spcBef>
              <a:spcAft>
                <a:spcPts val="0"/>
              </a:spcAft>
              <a:buClr>
                <a:srgbClr val="595959"/>
              </a:buClr>
              <a:buSzPts val="1000"/>
              <a:buChar char="•"/>
              <a:defRPr sz="500">
                <a:solidFill>
                  <a:srgbClr val="595959"/>
                </a:solidFill>
              </a:defRPr>
            </a:lvl3pPr>
            <a:lvl4pPr marL="914400" lvl="3" indent="-146050" algn="l">
              <a:lnSpc>
                <a:spcPct val="90000"/>
              </a:lnSpc>
              <a:spcBef>
                <a:spcPts val="500"/>
              </a:spcBef>
              <a:spcAft>
                <a:spcPts val="0"/>
              </a:spcAft>
              <a:buClr>
                <a:srgbClr val="595959"/>
              </a:buClr>
              <a:buSzPts val="1000"/>
              <a:buChar char="•"/>
              <a:defRPr sz="500">
                <a:solidFill>
                  <a:srgbClr val="595959"/>
                </a:solidFill>
              </a:defRPr>
            </a:lvl4pPr>
            <a:lvl5pPr marL="1143000" lvl="4" indent="-146050" algn="l">
              <a:lnSpc>
                <a:spcPct val="90000"/>
              </a:lnSpc>
              <a:spcBef>
                <a:spcPts val="500"/>
              </a:spcBef>
              <a:spcAft>
                <a:spcPts val="0"/>
              </a:spcAft>
              <a:buClr>
                <a:srgbClr val="595959"/>
              </a:buClr>
              <a:buSzPts val="1000"/>
              <a:buChar char="•"/>
              <a:defRPr sz="500">
                <a:solidFill>
                  <a:srgbClr val="595959"/>
                </a:solidFill>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
        <p:nvSpPr>
          <p:cNvPr id="68" name="Google Shape;68;p15"/>
          <p:cNvSpPr txBox="1">
            <a:spLocks noGrp="1"/>
          </p:cNvSpPr>
          <p:nvPr>
            <p:ph type="body" idx="2"/>
          </p:nvPr>
        </p:nvSpPr>
        <p:spPr>
          <a:xfrm>
            <a:off x="1165301" y="796132"/>
            <a:ext cx="3879309" cy="2551906"/>
          </a:xfrm>
          <a:prstGeom prst="rect">
            <a:avLst/>
          </a:prstGeom>
          <a:noFill/>
          <a:ln>
            <a:noFill/>
          </a:ln>
        </p:spPr>
        <p:txBody>
          <a:bodyPr spcFirstLastPara="1" wrap="square" lIns="91425" tIns="45700" rIns="91425" bIns="45700" anchor="t" anchorCtr="0">
            <a:normAutofit/>
          </a:bodyPr>
          <a:lstStyle>
            <a:lvl1pPr marL="228600" lvl="0" indent="-114300" algn="l">
              <a:lnSpc>
                <a:spcPct val="90000"/>
              </a:lnSpc>
              <a:spcBef>
                <a:spcPts val="1000"/>
              </a:spcBef>
              <a:spcAft>
                <a:spcPts val="0"/>
              </a:spcAft>
              <a:buClr>
                <a:srgbClr val="3F3F3F"/>
              </a:buClr>
              <a:buSzPts val="4000"/>
              <a:buNone/>
              <a:defRPr sz="2000">
                <a:solidFill>
                  <a:srgbClr val="3F3F3F"/>
                </a:solidFill>
                <a:latin typeface="Calibri"/>
                <a:ea typeface="Calibri"/>
                <a:cs typeface="Calibri"/>
                <a:sym typeface="Calibri"/>
              </a:defRPr>
            </a:lvl1pPr>
            <a:lvl2pPr marL="457200" lvl="1" indent="-171450" algn="l">
              <a:lnSpc>
                <a:spcPct val="90000"/>
              </a:lnSpc>
              <a:spcBef>
                <a:spcPts val="500"/>
              </a:spcBef>
              <a:spcAft>
                <a:spcPts val="0"/>
              </a:spcAft>
              <a:buClr>
                <a:schemeClr val="dk1"/>
              </a:buClr>
              <a:buSzPts val="1800"/>
              <a:buChar char="•"/>
              <a:defRPr/>
            </a:lvl2pPr>
            <a:lvl3pPr marL="685800" lvl="2" indent="-171450" algn="l">
              <a:lnSpc>
                <a:spcPct val="90000"/>
              </a:lnSpc>
              <a:spcBef>
                <a:spcPts val="500"/>
              </a:spcBef>
              <a:spcAft>
                <a:spcPts val="0"/>
              </a:spcAft>
              <a:buClr>
                <a:schemeClr val="dk1"/>
              </a:buClr>
              <a:buSzPts val="1800"/>
              <a:buChar char="•"/>
              <a:defRPr/>
            </a:lvl3pPr>
            <a:lvl4pPr marL="914400" lvl="3" indent="-171450" algn="l">
              <a:lnSpc>
                <a:spcPct val="90000"/>
              </a:lnSpc>
              <a:spcBef>
                <a:spcPts val="500"/>
              </a:spcBef>
              <a:spcAft>
                <a:spcPts val="0"/>
              </a:spcAft>
              <a:buClr>
                <a:schemeClr val="dk1"/>
              </a:buClr>
              <a:buSzPts val="1800"/>
              <a:buChar char="•"/>
              <a:defRPr/>
            </a:lvl4pPr>
            <a:lvl5pPr marL="1143000" lvl="4" indent="-171450" algn="l">
              <a:lnSpc>
                <a:spcPct val="90000"/>
              </a:lnSpc>
              <a:spcBef>
                <a:spcPts val="500"/>
              </a:spcBef>
              <a:spcAft>
                <a:spcPts val="0"/>
              </a:spcAft>
              <a:buClr>
                <a:schemeClr val="dk1"/>
              </a:buClr>
              <a:buSzPts val="1800"/>
              <a:buChar char="•"/>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
        <p:nvSpPr>
          <p:cNvPr id="69" name="Google Shape;69;p15"/>
          <p:cNvSpPr txBox="1">
            <a:spLocks noGrp="1"/>
          </p:cNvSpPr>
          <p:nvPr>
            <p:ph type="body" idx="3"/>
          </p:nvPr>
        </p:nvSpPr>
        <p:spPr>
          <a:xfrm>
            <a:off x="1165301" y="3613150"/>
            <a:ext cx="3879309" cy="2581275"/>
          </a:xfrm>
          <a:prstGeom prst="rect">
            <a:avLst/>
          </a:prstGeom>
          <a:noFill/>
          <a:ln>
            <a:noFill/>
          </a:ln>
        </p:spPr>
        <p:txBody>
          <a:bodyPr spcFirstLastPara="1" wrap="square" lIns="91425" tIns="45700" rIns="91425" bIns="45700" anchor="t" anchorCtr="0">
            <a:normAutofit/>
          </a:bodyPr>
          <a:lstStyle>
            <a:lvl1pPr marL="228600" lvl="0" indent="-114300" algn="l">
              <a:lnSpc>
                <a:spcPct val="90000"/>
              </a:lnSpc>
              <a:spcBef>
                <a:spcPts val="1000"/>
              </a:spcBef>
              <a:spcAft>
                <a:spcPts val="0"/>
              </a:spcAft>
              <a:buClr>
                <a:srgbClr val="3F3F3F"/>
              </a:buClr>
              <a:buSzPts val="4000"/>
              <a:buNone/>
              <a:defRPr sz="2000">
                <a:solidFill>
                  <a:srgbClr val="3F3F3F"/>
                </a:solidFill>
                <a:latin typeface="Calibri"/>
                <a:ea typeface="Calibri"/>
                <a:cs typeface="Calibri"/>
                <a:sym typeface="Calibri"/>
              </a:defRPr>
            </a:lvl1pPr>
            <a:lvl2pPr marL="457200" lvl="1" indent="-266700" algn="l">
              <a:lnSpc>
                <a:spcPct val="90000"/>
              </a:lnSpc>
              <a:spcBef>
                <a:spcPts val="500"/>
              </a:spcBef>
              <a:spcAft>
                <a:spcPts val="0"/>
              </a:spcAft>
              <a:buClr>
                <a:srgbClr val="3F3F3F"/>
              </a:buClr>
              <a:buSzPts val="4800"/>
              <a:buChar char="•"/>
              <a:defRPr>
                <a:solidFill>
                  <a:srgbClr val="3F3F3F"/>
                </a:solidFill>
              </a:defRPr>
            </a:lvl2pPr>
            <a:lvl3pPr marL="685800" lvl="2" indent="-241300" algn="l">
              <a:lnSpc>
                <a:spcPct val="90000"/>
              </a:lnSpc>
              <a:spcBef>
                <a:spcPts val="500"/>
              </a:spcBef>
              <a:spcAft>
                <a:spcPts val="0"/>
              </a:spcAft>
              <a:buClr>
                <a:srgbClr val="3F3F3F"/>
              </a:buClr>
              <a:buSzPts val="4000"/>
              <a:buChar char="•"/>
              <a:defRPr>
                <a:solidFill>
                  <a:srgbClr val="3F3F3F"/>
                </a:solidFill>
              </a:defRPr>
            </a:lvl3pPr>
            <a:lvl4pPr marL="914400" lvl="3" indent="-228600" algn="l">
              <a:lnSpc>
                <a:spcPct val="90000"/>
              </a:lnSpc>
              <a:spcBef>
                <a:spcPts val="500"/>
              </a:spcBef>
              <a:spcAft>
                <a:spcPts val="0"/>
              </a:spcAft>
              <a:buClr>
                <a:srgbClr val="3F3F3F"/>
              </a:buClr>
              <a:buSzPts val="3600"/>
              <a:buChar char="•"/>
              <a:defRPr>
                <a:solidFill>
                  <a:srgbClr val="3F3F3F"/>
                </a:solidFill>
              </a:defRPr>
            </a:lvl4pPr>
            <a:lvl5pPr marL="1143000" lvl="4" indent="-228600" algn="l">
              <a:lnSpc>
                <a:spcPct val="90000"/>
              </a:lnSpc>
              <a:spcBef>
                <a:spcPts val="500"/>
              </a:spcBef>
              <a:spcAft>
                <a:spcPts val="0"/>
              </a:spcAft>
              <a:buClr>
                <a:srgbClr val="3F3F3F"/>
              </a:buClr>
              <a:buSzPts val="3600"/>
              <a:buChar char="•"/>
              <a:defRPr>
                <a:solidFill>
                  <a:srgbClr val="3F3F3F"/>
                </a:solidFill>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3999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5C95638-E7B6-9F49-9875-13FA549463E2}"/>
              </a:ext>
            </a:extLst>
          </p:cNvPr>
          <p:cNvPicPr>
            <a:picLocks noChangeAspect="1"/>
          </p:cNvPicPr>
          <p:nvPr userDrawn="1"/>
        </p:nvPicPr>
        <p:blipFill>
          <a:blip r:embed="rId2"/>
          <a:stretch>
            <a:fillRect/>
          </a:stretch>
        </p:blipFill>
        <p:spPr>
          <a:xfrm>
            <a:off x="0" y="447"/>
            <a:ext cx="12192000" cy="6857554"/>
          </a:xfrm>
          <a:prstGeom prst="rect">
            <a:avLst/>
          </a:prstGeom>
        </p:spPr>
      </p:pic>
      <p:sp>
        <p:nvSpPr>
          <p:cNvPr id="3" name="Marcador de texto 2"/>
          <p:cNvSpPr>
            <a:spLocks noGrp="1"/>
          </p:cNvSpPr>
          <p:nvPr>
            <p:ph type="body" sz="quarter" idx="10" hasCustomPrompt="1"/>
          </p:nvPr>
        </p:nvSpPr>
        <p:spPr>
          <a:xfrm>
            <a:off x="3820081" y="943616"/>
            <a:ext cx="7669404" cy="649211"/>
          </a:xfrm>
          <a:prstGeom prst="rect">
            <a:avLst/>
          </a:prstGeom>
        </p:spPr>
        <p:txBody>
          <a:bodyPr anchor="ctr"/>
          <a:lstStyle>
            <a:lvl1pPr marL="0" indent="0" algn="l">
              <a:buNone/>
              <a:defRPr sz="3000" b="1">
                <a:solidFill>
                  <a:srgbClr val="094456"/>
                </a:solidFill>
                <a:latin typeface="+mn-lt"/>
              </a:defRPr>
            </a:lvl1pPr>
          </a:lstStyle>
          <a:p>
            <a:pPr lvl="0"/>
            <a:r>
              <a:rPr lang="es-CO" dirty="0"/>
              <a:t>Tema</a:t>
            </a:r>
          </a:p>
        </p:txBody>
      </p:sp>
      <p:sp>
        <p:nvSpPr>
          <p:cNvPr id="8" name="Marcador de texto 7"/>
          <p:cNvSpPr>
            <a:spLocks noGrp="1"/>
          </p:cNvSpPr>
          <p:nvPr>
            <p:ph type="body" sz="quarter" idx="12" hasCustomPrompt="1"/>
          </p:nvPr>
        </p:nvSpPr>
        <p:spPr>
          <a:xfrm>
            <a:off x="3820081" y="2853570"/>
            <a:ext cx="7669404" cy="692944"/>
          </a:xfrm>
          <a:prstGeom prst="rect">
            <a:avLst/>
          </a:prstGeom>
        </p:spPr>
        <p:txBody>
          <a:bodyPr anchor="ctr"/>
          <a:lstStyle>
            <a:lvl1pPr marL="0" indent="0" algn="l">
              <a:buNone/>
              <a:defRPr sz="3000" b="1">
                <a:solidFill>
                  <a:srgbClr val="094456"/>
                </a:solidFill>
                <a:latin typeface="+mn-lt"/>
              </a:defRPr>
            </a:lvl1pPr>
          </a:lstStyle>
          <a:p>
            <a:pPr lvl="0"/>
            <a:r>
              <a:rPr lang="es-CO" dirty="0"/>
              <a:t>Tema</a:t>
            </a:r>
          </a:p>
        </p:txBody>
      </p:sp>
      <p:sp>
        <p:nvSpPr>
          <p:cNvPr id="10" name="Marcador de texto 9"/>
          <p:cNvSpPr>
            <a:spLocks noGrp="1"/>
          </p:cNvSpPr>
          <p:nvPr>
            <p:ph type="body" sz="quarter" idx="13" hasCustomPrompt="1"/>
          </p:nvPr>
        </p:nvSpPr>
        <p:spPr>
          <a:xfrm>
            <a:off x="3820081" y="1913636"/>
            <a:ext cx="7669404" cy="619125"/>
          </a:xfrm>
          <a:prstGeom prst="rect">
            <a:avLst/>
          </a:prstGeom>
        </p:spPr>
        <p:txBody>
          <a:bodyPr anchor="ctr"/>
          <a:lstStyle>
            <a:lvl1pPr marL="0" indent="0" algn="l">
              <a:buNone/>
              <a:defRPr sz="3000" b="1">
                <a:solidFill>
                  <a:srgbClr val="094456"/>
                </a:solidFill>
                <a:latin typeface="+mn-lt"/>
              </a:defRPr>
            </a:lvl1pPr>
          </a:lstStyle>
          <a:p>
            <a:pPr lvl="0"/>
            <a:r>
              <a:rPr lang="es-CO" dirty="0"/>
              <a:t>Tema</a:t>
            </a:r>
          </a:p>
        </p:txBody>
      </p:sp>
      <p:sp>
        <p:nvSpPr>
          <p:cNvPr id="12" name="Marcador de texto 11"/>
          <p:cNvSpPr>
            <a:spLocks noGrp="1"/>
          </p:cNvSpPr>
          <p:nvPr>
            <p:ph type="body" sz="quarter" idx="14" hasCustomPrompt="1"/>
          </p:nvPr>
        </p:nvSpPr>
        <p:spPr>
          <a:xfrm>
            <a:off x="3820081" y="3867323"/>
            <a:ext cx="7669404" cy="649288"/>
          </a:xfrm>
          <a:prstGeom prst="rect">
            <a:avLst/>
          </a:prstGeom>
        </p:spPr>
        <p:txBody>
          <a:bodyPr anchor="ctr"/>
          <a:lstStyle>
            <a:lvl1pPr marL="0" indent="0" algn="l">
              <a:buNone/>
              <a:defRPr sz="3000" b="1">
                <a:solidFill>
                  <a:srgbClr val="094456"/>
                </a:solidFill>
                <a:latin typeface="+mn-lt"/>
              </a:defRPr>
            </a:lvl1pPr>
          </a:lstStyle>
          <a:p>
            <a:pPr lvl="0"/>
            <a:r>
              <a:rPr lang="es-CO" dirty="0"/>
              <a:t>Tema</a:t>
            </a:r>
          </a:p>
        </p:txBody>
      </p:sp>
      <p:sp>
        <p:nvSpPr>
          <p:cNvPr id="14" name="Marcador de texto 13"/>
          <p:cNvSpPr>
            <a:spLocks noGrp="1"/>
          </p:cNvSpPr>
          <p:nvPr>
            <p:ph type="body" sz="quarter" idx="15" hasCustomPrompt="1"/>
          </p:nvPr>
        </p:nvSpPr>
        <p:spPr>
          <a:xfrm>
            <a:off x="3820081" y="4837420"/>
            <a:ext cx="7669404" cy="634207"/>
          </a:xfrm>
          <a:prstGeom prst="rect">
            <a:avLst/>
          </a:prstGeom>
        </p:spPr>
        <p:txBody>
          <a:bodyPr anchor="ctr"/>
          <a:lstStyle>
            <a:lvl1pPr marL="0" indent="0" algn="l">
              <a:buNone/>
              <a:defRPr sz="3000" b="1">
                <a:solidFill>
                  <a:srgbClr val="094456"/>
                </a:solidFill>
                <a:latin typeface="+mn-lt"/>
              </a:defRPr>
            </a:lvl1pPr>
          </a:lstStyle>
          <a:p>
            <a:pPr lvl="0"/>
            <a:r>
              <a:rPr lang="es-CO" dirty="0"/>
              <a:t>Tema</a:t>
            </a:r>
          </a:p>
        </p:txBody>
      </p:sp>
    </p:spTree>
    <p:extLst>
      <p:ext uri="{BB962C8B-B14F-4D97-AF65-F5344CB8AC3E}">
        <p14:creationId xmlns:p14="http://schemas.microsoft.com/office/powerpoint/2010/main" val="1593732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E5C95638-E7B6-9F49-9875-13FA549463E2}"/>
              </a:ext>
            </a:extLst>
          </p:cNvPr>
          <p:cNvPicPr>
            <a:picLocks noChangeAspect="1"/>
          </p:cNvPicPr>
          <p:nvPr userDrawn="1"/>
        </p:nvPicPr>
        <p:blipFill>
          <a:blip r:embed="rId2"/>
          <a:stretch>
            <a:fillRect/>
          </a:stretch>
        </p:blipFill>
        <p:spPr>
          <a:xfrm>
            <a:off x="0" y="447"/>
            <a:ext cx="12192000" cy="6857554"/>
          </a:xfrm>
          <a:prstGeom prst="rect">
            <a:avLst/>
          </a:prstGeom>
        </p:spPr>
      </p:pic>
      <p:sp>
        <p:nvSpPr>
          <p:cNvPr id="3" name="Título 2"/>
          <p:cNvSpPr>
            <a:spLocks noGrp="1"/>
          </p:cNvSpPr>
          <p:nvPr>
            <p:ph type="title" hasCustomPrompt="1"/>
          </p:nvPr>
        </p:nvSpPr>
        <p:spPr>
          <a:xfrm>
            <a:off x="5558328" y="2338785"/>
            <a:ext cx="5990693" cy="508616"/>
          </a:xfrm>
          <a:prstGeom prst="rect">
            <a:avLst/>
          </a:prstGeom>
        </p:spPr>
        <p:txBody>
          <a:bodyPr anchor="ctr"/>
          <a:lstStyle>
            <a:lvl1pPr>
              <a:defRPr sz="2200" b="1">
                <a:solidFill>
                  <a:srgbClr val="094456"/>
                </a:solidFill>
                <a:latin typeface="+mn-lt"/>
              </a:defRPr>
            </a:lvl1pPr>
          </a:lstStyle>
          <a:p>
            <a:r>
              <a:rPr lang="es-ES" dirty="0"/>
              <a:t>PUEDE IR CON O SIN TÍTULO</a:t>
            </a:r>
            <a:endParaRPr lang="es-CO" dirty="0"/>
          </a:p>
        </p:txBody>
      </p:sp>
      <p:sp>
        <p:nvSpPr>
          <p:cNvPr id="5" name="Marcador de texto 4"/>
          <p:cNvSpPr>
            <a:spLocks noGrp="1"/>
          </p:cNvSpPr>
          <p:nvPr>
            <p:ph type="body" sz="quarter" idx="10" hasCustomPrompt="1"/>
          </p:nvPr>
        </p:nvSpPr>
        <p:spPr>
          <a:xfrm>
            <a:off x="5558328" y="3111909"/>
            <a:ext cx="5990693" cy="2107791"/>
          </a:xfrm>
          <a:prstGeom prst="rect">
            <a:avLst/>
          </a:prstGeom>
        </p:spPr>
        <p:txBody>
          <a:bodyPr/>
          <a:lstStyle>
            <a:lvl1pPr marL="0" indent="0" algn="just">
              <a:buFontTx/>
              <a:buNone/>
              <a:defRPr sz="1800">
                <a:solidFill>
                  <a:schemeClr val="tx1">
                    <a:lumMod val="65000"/>
                    <a:lumOff val="35000"/>
                  </a:schemeClr>
                </a:solidFill>
              </a:defRPr>
            </a:lvl1pPr>
            <a:lvl2pPr>
              <a:defRPr sz="500">
                <a:solidFill>
                  <a:schemeClr val="tx1">
                    <a:lumMod val="65000"/>
                    <a:lumOff val="35000"/>
                  </a:schemeClr>
                </a:solidFill>
              </a:defRPr>
            </a:lvl2pPr>
            <a:lvl3pPr>
              <a:defRPr sz="500">
                <a:solidFill>
                  <a:schemeClr val="tx1">
                    <a:lumMod val="65000"/>
                    <a:lumOff val="35000"/>
                  </a:schemeClr>
                </a:solidFill>
              </a:defRPr>
            </a:lvl3pPr>
            <a:lvl4pPr>
              <a:defRPr sz="500">
                <a:solidFill>
                  <a:schemeClr val="tx1">
                    <a:lumMod val="65000"/>
                    <a:lumOff val="35000"/>
                  </a:schemeClr>
                </a:solidFill>
              </a:defRPr>
            </a:lvl4pPr>
            <a:lvl5pPr>
              <a:defRPr sz="500">
                <a:solidFill>
                  <a:schemeClr val="tx1">
                    <a:lumMod val="65000"/>
                    <a:lumOff val="35000"/>
                  </a:schemeClr>
                </a:solidFill>
              </a:defRPr>
            </a:lvl5pPr>
          </a:lstStyle>
          <a:p>
            <a:pPr lvl="0"/>
            <a:r>
              <a:rPr lang="es-CO" dirty="0"/>
              <a:t>En este diseño de diapositiva se pueden poner dos imágenes acompañadas de textos, que no supere 7 líneas de extensión.</a:t>
            </a:r>
          </a:p>
        </p:txBody>
      </p:sp>
      <p:sp>
        <p:nvSpPr>
          <p:cNvPr id="10" name="Marcador de contenido 9"/>
          <p:cNvSpPr>
            <a:spLocks noGrp="1"/>
          </p:cNvSpPr>
          <p:nvPr>
            <p:ph sz="quarter" idx="11" hasCustomPrompt="1"/>
          </p:nvPr>
        </p:nvSpPr>
        <p:spPr>
          <a:xfrm>
            <a:off x="1165301" y="796132"/>
            <a:ext cx="3879309" cy="2551906"/>
          </a:xfrm>
          <a:prstGeom prst="rect">
            <a:avLst/>
          </a:prstGeom>
        </p:spPr>
        <p:txBody>
          <a:bodyPr/>
          <a:lstStyle>
            <a:lvl1pPr marL="0" indent="0">
              <a:buNone/>
              <a:defRPr sz="2000" baseline="0">
                <a:solidFill>
                  <a:schemeClr val="tx1">
                    <a:lumMod val="75000"/>
                    <a:lumOff val="25000"/>
                  </a:schemeClr>
                </a:solidFill>
                <a:latin typeface="+mj-lt"/>
              </a:defRPr>
            </a:lvl1pPr>
          </a:lstStyle>
          <a:p>
            <a:pPr lvl="0"/>
            <a:r>
              <a:rPr lang="es-CO" dirty="0"/>
              <a:t>Insertar Imagen o grafica si es necesaria</a:t>
            </a:r>
          </a:p>
        </p:txBody>
      </p:sp>
      <p:sp>
        <p:nvSpPr>
          <p:cNvPr id="13" name="Marcador de contenido 12"/>
          <p:cNvSpPr>
            <a:spLocks noGrp="1"/>
          </p:cNvSpPr>
          <p:nvPr>
            <p:ph sz="quarter" idx="12" hasCustomPrompt="1"/>
          </p:nvPr>
        </p:nvSpPr>
        <p:spPr>
          <a:xfrm>
            <a:off x="1165301" y="3613150"/>
            <a:ext cx="3879309" cy="2581275"/>
          </a:xfrm>
          <a:prstGeom prst="rect">
            <a:avLst/>
          </a:prstGeom>
        </p:spPr>
        <p:txBody>
          <a:bodyPr/>
          <a:lstStyle>
            <a:lvl1pPr marL="0" indent="0">
              <a:buNone/>
              <a:defRPr sz="2000">
                <a:solidFill>
                  <a:schemeClr val="tx1">
                    <a:lumMod val="75000"/>
                    <a:lumOff val="25000"/>
                  </a:schemeClr>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s-CO" dirty="0"/>
              <a:t>Insertar Imagen o grafica si es necesaria</a:t>
            </a:r>
          </a:p>
        </p:txBody>
      </p:sp>
    </p:spTree>
    <p:extLst>
      <p:ext uri="{BB962C8B-B14F-4D97-AF65-F5344CB8AC3E}">
        <p14:creationId xmlns:p14="http://schemas.microsoft.com/office/powerpoint/2010/main" val="1047132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B560690-00F7-F043-8F35-C7A32E55B0EB}"/>
              </a:ext>
            </a:extLst>
          </p:cNvPr>
          <p:cNvPicPr>
            <a:picLocks noChangeAspect="1"/>
          </p:cNvPicPr>
          <p:nvPr userDrawn="1"/>
        </p:nvPicPr>
        <p:blipFill>
          <a:blip r:embed="rId2"/>
          <a:stretch>
            <a:fillRect/>
          </a:stretch>
        </p:blipFill>
        <p:spPr>
          <a:xfrm>
            <a:off x="0" y="447"/>
            <a:ext cx="12192000" cy="6857554"/>
          </a:xfrm>
          <a:prstGeom prst="rect">
            <a:avLst/>
          </a:prstGeom>
        </p:spPr>
      </p:pic>
      <p:sp>
        <p:nvSpPr>
          <p:cNvPr id="3" name="Marcador de texto 2"/>
          <p:cNvSpPr>
            <a:spLocks noGrp="1"/>
          </p:cNvSpPr>
          <p:nvPr>
            <p:ph type="body" sz="quarter" idx="10" hasCustomPrompt="1"/>
          </p:nvPr>
        </p:nvSpPr>
        <p:spPr>
          <a:xfrm>
            <a:off x="1430431" y="1126877"/>
            <a:ext cx="7418922" cy="362226"/>
          </a:xfrm>
          <a:prstGeom prst="rect">
            <a:avLst/>
          </a:prstGeom>
        </p:spPr>
        <p:txBody>
          <a:bodyPr anchor="ctr">
            <a:normAutofit/>
          </a:bodyPr>
          <a:lstStyle>
            <a:lvl1pPr marL="0" indent="0">
              <a:buNone/>
              <a:defRPr sz="2000" b="1">
                <a:solidFill>
                  <a:srgbClr val="1D8A72"/>
                </a:solidFill>
              </a:defRPr>
            </a:lvl1pPr>
          </a:lstStyle>
          <a:p>
            <a:pPr lvl="0"/>
            <a:r>
              <a:rPr lang="es-CO" dirty="0"/>
              <a:t>Subtítulo si es necesario</a:t>
            </a:r>
          </a:p>
        </p:txBody>
      </p:sp>
      <p:sp>
        <p:nvSpPr>
          <p:cNvPr id="5" name="Título 4"/>
          <p:cNvSpPr>
            <a:spLocks noGrp="1"/>
          </p:cNvSpPr>
          <p:nvPr>
            <p:ph type="title" hasCustomPrompt="1"/>
          </p:nvPr>
        </p:nvSpPr>
        <p:spPr>
          <a:xfrm>
            <a:off x="1430431" y="435225"/>
            <a:ext cx="7418922" cy="618876"/>
          </a:xfrm>
          <a:prstGeom prst="rect">
            <a:avLst/>
          </a:prstGeom>
        </p:spPr>
        <p:txBody>
          <a:bodyPr anchor="ctr"/>
          <a:lstStyle>
            <a:lvl1pPr>
              <a:defRPr sz="2200" b="1" baseline="0">
                <a:solidFill>
                  <a:srgbClr val="094456"/>
                </a:solidFill>
                <a:latin typeface="+mn-lt"/>
              </a:defRPr>
            </a:lvl1pPr>
          </a:lstStyle>
          <a:p>
            <a:r>
              <a:rPr lang="es-CO" dirty="0"/>
              <a:t>TEMA</a:t>
            </a:r>
          </a:p>
        </p:txBody>
      </p:sp>
      <p:sp>
        <p:nvSpPr>
          <p:cNvPr id="15" name="Marcador de texto 14"/>
          <p:cNvSpPr>
            <a:spLocks noGrp="1"/>
          </p:cNvSpPr>
          <p:nvPr>
            <p:ph type="body" sz="quarter" idx="11" hasCustomPrompt="1"/>
          </p:nvPr>
        </p:nvSpPr>
        <p:spPr>
          <a:xfrm>
            <a:off x="1341525" y="5524500"/>
            <a:ext cx="6647295" cy="1142777"/>
          </a:xfrm>
          <a:prstGeom prst="rect">
            <a:avLst/>
          </a:prstGeom>
        </p:spPr>
        <p:txBody>
          <a:bodyPr>
            <a:noAutofit/>
          </a:bodyPr>
          <a:lstStyle>
            <a:lvl1pPr marL="0" indent="0" algn="just">
              <a:buFontTx/>
              <a:buNone/>
              <a:defRPr sz="1800"/>
            </a:lvl1pPr>
            <a:lvl2pPr>
              <a:defRPr sz="800"/>
            </a:lvl2pPr>
            <a:lvl3pPr>
              <a:defRPr sz="800"/>
            </a:lvl3pPr>
            <a:lvl4pPr>
              <a:defRPr sz="800"/>
            </a:lvl4pPr>
            <a:lvl5pPr>
              <a:defRPr sz="800"/>
            </a:lvl5pPr>
          </a:lstStyle>
          <a:p>
            <a:pPr lvl="0"/>
            <a:r>
              <a:rPr lang="es-CO" dirty="0"/>
              <a:t>Si se pone una imagen o una tabla de datos y es necesario que vaya acompañado de texto, procurar que no sea más de tres líneas. Preferiblemente donde vayan imágenes o cuadros, no excederse en párrafos.</a:t>
            </a:r>
          </a:p>
        </p:txBody>
      </p:sp>
      <p:sp>
        <p:nvSpPr>
          <p:cNvPr id="17" name="Marcador de texto 16"/>
          <p:cNvSpPr>
            <a:spLocks noGrp="1"/>
          </p:cNvSpPr>
          <p:nvPr>
            <p:ph type="body" sz="quarter" idx="12" hasCustomPrompt="1"/>
          </p:nvPr>
        </p:nvSpPr>
        <p:spPr>
          <a:xfrm>
            <a:off x="1341525" y="5092700"/>
            <a:ext cx="4127769" cy="431800"/>
          </a:xfrm>
          <a:prstGeom prst="rect">
            <a:avLst/>
          </a:prstGeom>
        </p:spPr>
        <p:txBody>
          <a:bodyPr anchor="ctr">
            <a:normAutofit/>
          </a:bodyPr>
          <a:lstStyle>
            <a:lvl1pPr marL="0" indent="0" algn="l">
              <a:buNone/>
              <a:defRPr sz="2000" b="1">
                <a:solidFill>
                  <a:srgbClr val="1D8A72"/>
                </a:solidFill>
              </a:defRPr>
            </a:lvl1pPr>
          </a:lstStyle>
          <a:p>
            <a:pPr lvl="0"/>
            <a:r>
              <a:rPr lang="es-CO" dirty="0"/>
              <a:t>Puede ir con o sin título</a:t>
            </a:r>
          </a:p>
        </p:txBody>
      </p:sp>
      <p:sp>
        <p:nvSpPr>
          <p:cNvPr id="19" name="Marcador de contenido 18"/>
          <p:cNvSpPr>
            <a:spLocks noGrp="1"/>
          </p:cNvSpPr>
          <p:nvPr>
            <p:ph sz="quarter" idx="13" hasCustomPrompt="1"/>
          </p:nvPr>
        </p:nvSpPr>
        <p:spPr>
          <a:xfrm>
            <a:off x="2806883" y="1920902"/>
            <a:ext cx="7277574" cy="2717800"/>
          </a:xfrm>
          <a:prstGeom prst="rect">
            <a:avLst/>
          </a:prstGeom>
        </p:spPr>
        <p:txBody>
          <a:bodyPr/>
          <a:lstStyle>
            <a:lvl1pPr marL="0" indent="0">
              <a:buNone/>
              <a:defRPr sz="2200" baseline="0">
                <a:solidFill>
                  <a:schemeClr val="tx1">
                    <a:lumMod val="75000"/>
                    <a:lumOff val="25000"/>
                  </a:schemeClr>
                </a:solidFill>
                <a:latin typeface="+mj-lt"/>
              </a:defRPr>
            </a:lvl1pPr>
          </a:lstStyle>
          <a:p>
            <a:pPr lvl="0"/>
            <a:r>
              <a:rPr lang="es-CO" dirty="0"/>
              <a:t>Insertar Imagen o grafica si es necesaria</a:t>
            </a:r>
          </a:p>
        </p:txBody>
      </p:sp>
    </p:spTree>
    <p:extLst>
      <p:ext uri="{BB962C8B-B14F-4D97-AF65-F5344CB8AC3E}">
        <p14:creationId xmlns:p14="http://schemas.microsoft.com/office/powerpoint/2010/main" val="261284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B560690-00F7-F043-8F35-C7A32E55B0EB}"/>
              </a:ext>
            </a:extLst>
          </p:cNvPr>
          <p:cNvPicPr>
            <a:picLocks noChangeAspect="1"/>
          </p:cNvPicPr>
          <p:nvPr userDrawn="1"/>
        </p:nvPicPr>
        <p:blipFill>
          <a:blip r:embed="rId2"/>
          <a:stretch>
            <a:fillRect/>
          </a:stretch>
        </p:blipFill>
        <p:spPr>
          <a:xfrm>
            <a:off x="0" y="447"/>
            <a:ext cx="12192000" cy="6857554"/>
          </a:xfrm>
          <a:prstGeom prst="rect">
            <a:avLst/>
          </a:prstGeom>
        </p:spPr>
      </p:pic>
      <p:sp>
        <p:nvSpPr>
          <p:cNvPr id="3" name="Marcador de texto 2"/>
          <p:cNvSpPr>
            <a:spLocks noGrp="1"/>
          </p:cNvSpPr>
          <p:nvPr>
            <p:ph type="body" sz="quarter" idx="10" hasCustomPrompt="1"/>
          </p:nvPr>
        </p:nvSpPr>
        <p:spPr>
          <a:xfrm>
            <a:off x="1430431" y="1126877"/>
            <a:ext cx="7418922" cy="362226"/>
          </a:xfrm>
          <a:prstGeom prst="rect">
            <a:avLst/>
          </a:prstGeom>
        </p:spPr>
        <p:txBody>
          <a:bodyPr anchor="ctr">
            <a:normAutofit/>
          </a:bodyPr>
          <a:lstStyle>
            <a:lvl1pPr marL="0" indent="0">
              <a:buNone/>
              <a:defRPr sz="2000" b="1">
                <a:solidFill>
                  <a:srgbClr val="1D8A72"/>
                </a:solidFill>
              </a:defRPr>
            </a:lvl1pPr>
          </a:lstStyle>
          <a:p>
            <a:pPr lvl="0"/>
            <a:r>
              <a:rPr lang="es-CO" dirty="0"/>
              <a:t>Subtítulo si es necesario</a:t>
            </a:r>
          </a:p>
        </p:txBody>
      </p:sp>
      <p:sp>
        <p:nvSpPr>
          <p:cNvPr id="5" name="Título 4"/>
          <p:cNvSpPr>
            <a:spLocks noGrp="1"/>
          </p:cNvSpPr>
          <p:nvPr>
            <p:ph type="title" hasCustomPrompt="1"/>
          </p:nvPr>
        </p:nvSpPr>
        <p:spPr>
          <a:xfrm>
            <a:off x="1430431" y="435225"/>
            <a:ext cx="7418922" cy="618876"/>
          </a:xfrm>
          <a:prstGeom prst="rect">
            <a:avLst/>
          </a:prstGeom>
        </p:spPr>
        <p:txBody>
          <a:bodyPr anchor="ctr"/>
          <a:lstStyle>
            <a:lvl1pPr>
              <a:defRPr sz="2200" b="1" baseline="0">
                <a:solidFill>
                  <a:srgbClr val="094456"/>
                </a:solidFill>
                <a:latin typeface="+mn-lt"/>
              </a:defRPr>
            </a:lvl1pPr>
          </a:lstStyle>
          <a:p>
            <a:r>
              <a:rPr lang="es-CO" dirty="0"/>
              <a:t>TEMA</a:t>
            </a:r>
          </a:p>
        </p:txBody>
      </p:sp>
      <p:sp>
        <p:nvSpPr>
          <p:cNvPr id="15" name="Marcador de texto 14"/>
          <p:cNvSpPr>
            <a:spLocks noGrp="1"/>
          </p:cNvSpPr>
          <p:nvPr>
            <p:ph type="body" sz="quarter" idx="11" hasCustomPrompt="1"/>
          </p:nvPr>
        </p:nvSpPr>
        <p:spPr>
          <a:xfrm>
            <a:off x="1430430" y="5276850"/>
            <a:ext cx="8318888" cy="1066800"/>
          </a:xfrm>
          <a:prstGeom prst="rect">
            <a:avLst/>
          </a:prstGeom>
        </p:spPr>
        <p:txBody>
          <a:bodyPr>
            <a:normAutofit/>
          </a:bodyPr>
          <a:lstStyle>
            <a:lvl1pPr marL="0" indent="0" algn="just">
              <a:buFontTx/>
              <a:buNone/>
              <a:defRPr sz="1800" baseline="0"/>
            </a:lvl1pPr>
            <a:lvl2pPr>
              <a:defRPr sz="800"/>
            </a:lvl2pPr>
            <a:lvl3pPr>
              <a:defRPr sz="800"/>
            </a:lvl3pPr>
            <a:lvl4pPr>
              <a:defRPr sz="800"/>
            </a:lvl4pPr>
            <a:lvl5pPr>
              <a:defRPr sz="800"/>
            </a:lvl5pPr>
          </a:lstStyle>
          <a:p>
            <a:pPr lvl="0"/>
            <a:r>
              <a:rPr lang="es-CO" dirty="0"/>
              <a:t>Si se pone una imagen o una tabla de datos y es necesario que vaya acompañado de texto, procurar que no sea más de tres líneas. Preferiblemente donde vayan imágenes o cuadros, no excederse en párrafos.</a:t>
            </a:r>
          </a:p>
        </p:txBody>
      </p:sp>
      <p:sp>
        <p:nvSpPr>
          <p:cNvPr id="4" name="Marcador de contenido 3"/>
          <p:cNvSpPr>
            <a:spLocks noGrp="1"/>
          </p:cNvSpPr>
          <p:nvPr>
            <p:ph sz="quarter" idx="12" hasCustomPrompt="1"/>
          </p:nvPr>
        </p:nvSpPr>
        <p:spPr>
          <a:xfrm>
            <a:off x="2959292" y="1951838"/>
            <a:ext cx="7353779" cy="2862276"/>
          </a:xfrm>
          <a:prstGeom prst="rect">
            <a:avLst/>
          </a:prstGeom>
        </p:spPr>
        <p:txBody>
          <a:bodyPr/>
          <a:lstStyle>
            <a:lvl1pPr marL="0" indent="0">
              <a:buNone/>
              <a:defRPr sz="2200">
                <a:solidFill>
                  <a:schemeClr val="tx1">
                    <a:lumMod val="75000"/>
                    <a:lumOff val="25000"/>
                  </a:schemeClr>
                </a:solidFill>
                <a:latin typeface="+mj-lt"/>
              </a:defRPr>
            </a:lvl1pPr>
          </a:lstStyle>
          <a:p>
            <a:pPr lvl="0"/>
            <a:r>
              <a:rPr lang="es-CO" dirty="0"/>
              <a:t>Insertar Imagen o grafica si es necesaria</a:t>
            </a:r>
          </a:p>
        </p:txBody>
      </p:sp>
    </p:spTree>
    <p:extLst>
      <p:ext uri="{BB962C8B-B14F-4D97-AF65-F5344CB8AC3E}">
        <p14:creationId xmlns:p14="http://schemas.microsoft.com/office/powerpoint/2010/main" val="3643998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9CDE993-2874-8842-BA69-40FAE70937EC}"/>
              </a:ext>
            </a:extLst>
          </p:cNvPr>
          <p:cNvPicPr>
            <a:picLocks noChangeAspect="1"/>
          </p:cNvPicPr>
          <p:nvPr userDrawn="1"/>
        </p:nvPicPr>
        <p:blipFill>
          <a:blip r:embed="rId2"/>
          <a:stretch>
            <a:fillRect/>
          </a:stretch>
        </p:blipFill>
        <p:spPr>
          <a:xfrm>
            <a:off x="0" y="447"/>
            <a:ext cx="12192000" cy="6857554"/>
          </a:xfrm>
          <a:prstGeom prst="rect">
            <a:avLst/>
          </a:prstGeom>
        </p:spPr>
      </p:pic>
      <p:sp>
        <p:nvSpPr>
          <p:cNvPr id="3" name="Título 1"/>
          <p:cNvSpPr>
            <a:spLocks noGrp="1"/>
          </p:cNvSpPr>
          <p:nvPr>
            <p:ph type="title" hasCustomPrompt="1"/>
          </p:nvPr>
        </p:nvSpPr>
        <p:spPr>
          <a:xfrm>
            <a:off x="1942829" y="2245518"/>
            <a:ext cx="8306341" cy="1325563"/>
          </a:xfrm>
          <a:prstGeom prst="rect">
            <a:avLst/>
          </a:prstGeom>
        </p:spPr>
        <p:txBody>
          <a:bodyPr anchor="ctr">
            <a:normAutofit/>
          </a:bodyPr>
          <a:lstStyle>
            <a:lvl1pPr algn="ctr">
              <a:defRPr sz="4800" b="1" baseline="0">
                <a:solidFill>
                  <a:srgbClr val="094456"/>
                </a:solidFill>
                <a:latin typeface="+mn-lt"/>
              </a:defRPr>
            </a:lvl1pPr>
          </a:lstStyle>
          <a:p>
            <a:r>
              <a:rPr lang="es-CO" dirty="0"/>
              <a:t>¡GRACIAS!</a:t>
            </a:r>
          </a:p>
        </p:txBody>
      </p:sp>
      <p:pic>
        <p:nvPicPr>
          <p:cNvPr id="2" name="Imagen 1">
            <a:hlinkClick r:id="rId3"/>
            <a:extLst>
              <a:ext uri="{FF2B5EF4-FFF2-40B4-BE49-F238E27FC236}">
                <a16:creationId xmlns:a16="http://schemas.microsoft.com/office/drawing/2014/main" id="{863508A7-0177-FF4B-9A98-3497669C1DA6}"/>
              </a:ext>
            </a:extLst>
          </p:cNvPr>
          <p:cNvPicPr>
            <a:picLocks noChangeAspect="1"/>
          </p:cNvPicPr>
          <p:nvPr userDrawn="1"/>
        </p:nvPicPr>
        <p:blipFill>
          <a:blip r:embed="rId4"/>
          <a:stretch>
            <a:fillRect/>
          </a:stretch>
        </p:blipFill>
        <p:spPr>
          <a:xfrm>
            <a:off x="5138916" y="4012838"/>
            <a:ext cx="432491" cy="440179"/>
          </a:xfrm>
          <a:prstGeom prst="rect">
            <a:avLst/>
          </a:prstGeom>
        </p:spPr>
      </p:pic>
      <p:pic>
        <p:nvPicPr>
          <p:cNvPr id="4" name="Imagen 3">
            <a:hlinkClick r:id="rId5"/>
            <a:extLst>
              <a:ext uri="{FF2B5EF4-FFF2-40B4-BE49-F238E27FC236}">
                <a16:creationId xmlns:a16="http://schemas.microsoft.com/office/drawing/2014/main" id="{45F7374E-487F-DB4A-A035-94B3DA802F81}"/>
              </a:ext>
            </a:extLst>
          </p:cNvPr>
          <p:cNvPicPr>
            <a:picLocks noChangeAspect="1"/>
          </p:cNvPicPr>
          <p:nvPr userDrawn="1"/>
        </p:nvPicPr>
        <p:blipFill>
          <a:blip r:embed="rId6"/>
          <a:stretch>
            <a:fillRect/>
          </a:stretch>
        </p:blipFill>
        <p:spPr>
          <a:xfrm>
            <a:off x="5974104" y="4004585"/>
            <a:ext cx="432491" cy="440179"/>
          </a:xfrm>
          <a:prstGeom prst="rect">
            <a:avLst/>
          </a:prstGeom>
        </p:spPr>
      </p:pic>
      <p:pic>
        <p:nvPicPr>
          <p:cNvPr id="6" name="Imagen 5">
            <a:hlinkClick r:id="rId7"/>
            <a:extLst>
              <a:ext uri="{FF2B5EF4-FFF2-40B4-BE49-F238E27FC236}">
                <a16:creationId xmlns:a16="http://schemas.microsoft.com/office/drawing/2014/main" id="{CB22CCBC-23CF-E240-A2D1-7047929D4ADF}"/>
              </a:ext>
            </a:extLst>
          </p:cNvPr>
          <p:cNvPicPr>
            <a:picLocks noChangeAspect="1"/>
          </p:cNvPicPr>
          <p:nvPr userDrawn="1"/>
        </p:nvPicPr>
        <p:blipFill>
          <a:blip r:embed="rId8"/>
          <a:stretch>
            <a:fillRect/>
          </a:stretch>
        </p:blipFill>
        <p:spPr>
          <a:xfrm>
            <a:off x="6797262" y="4003589"/>
            <a:ext cx="432491" cy="440179"/>
          </a:xfrm>
          <a:prstGeom prst="rect">
            <a:avLst/>
          </a:prstGeom>
        </p:spPr>
      </p:pic>
      <p:sp>
        <p:nvSpPr>
          <p:cNvPr id="7" name="CuadroTexto 6">
            <a:extLst>
              <a:ext uri="{FF2B5EF4-FFF2-40B4-BE49-F238E27FC236}">
                <a16:creationId xmlns:a16="http://schemas.microsoft.com/office/drawing/2014/main" id="{244A1AFE-B7AD-3948-9594-BC358EE500B2}"/>
              </a:ext>
            </a:extLst>
          </p:cNvPr>
          <p:cNvSpPr txBox="1"/>
          <p:nvPr userDrawn="1"/>
        </p:nvSpPr>
        <p:spPr>
          <a:xfrm>
            <a:off x="5571407" y="3494449"/>
            <a:ext cx="1243005" cy="338554"/>
          </a:xfrm>
          <a:prstGeom prst="rect">
            <a:avLst/>
          </a:prstGeom>
          <a:noFill/>
        </p:spPr>
        <p:txBody>
          <a:bodyPr wrap="square" rtlCol="0">
            <a:spAutoFit/>
          </a:bodyPr>
          <a:lstStyle/>
          <a:p>
            <a:r>
              <a:rPr lang="es-CO" sz="1600" b="1" dirty="0">
                <a:solidFill>
                  <a:srgbClr val="084356"/>
                </a:solidFill>
              </a:rPr>
              <a:t>Síguenos en</a:t>
            </a:r>
            <a:r>
              <a:rPr lang="es-CO" sz="900" b="1" dirty="0">
                <a:solidFill>
                  <a:srgbClr val="084356"/>
                </a:solidFill>
              </a:rPr>
              <a:t>:  </a:t>
            </a:r>
          </a:p>
        </p:txBody>
      </p:sp>
      <p:sp>
        <p:nvSpPr>
          <p:cNvPr id="8" name="Rectángulo 7">
            <a:hlinkClick r:id="rId9"/>
            <a:extLst>
              <a:ext uri="{FF2B5EF4-FFF2-40B4-BE49-F238E27FC236}">
                <a16:creationId xmlns:a16="http://schemas.microsoft.com/office/drawing/2014/main" id="{1E6E1841-5BCB-7544-A681-2B20C243BDCF}"/>
              </a:ext>
            </a:extLst>
          </p:cNvPr>
          <p:cNvSpPr/>
          <p:nvPr userDrawn="1"/>
        </p:nvSpPr>
        <p:spPr>
          <a:xfrm>
            <a:off x="5139519" y="4620270"/>
            <a:ext cx="2201120" cy="830997"/>
          </a:xfrm>
          <a:prstGeom prst="rect">
            <a:avLst/>
          </a:prstGeom>
        </p:spPr>
        <p:txBody>
          <a:bodyPr wrap="square">
            <a:spAutoFit/>
          </a:bodyPr>
          <a:lstStyle/>
          <a:p>
            <a:r>
              <a:rPr lang="es-CO" sz="2400" b="1" dirty="0">
                <a:solidFill>
                  <a:srgbClr val="BED100"/>
                </a:solidFill>
              </a:rPr>
              <a:t>www.idu.gov.co</a:t>
            </a:r>
          </a:p>
        </p:txBody>
      </p:sp>
    </p:spTree>
    <p:extLst>
      <p:ext uri="{BB962C8B-B14F-4D97-AF65-F5344CB8AC3E}">
        <p14:creationId xmlns:p14="http://schemas.microsoft.com/office/powerpoint/2010/main" val="288492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1" y="2130427"/>
            <a:ext cx="103632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a:xfrm>
            <a:off x="838200" y="6356350"/>
            <a:ext cx="2743200" cy="365125"/>
          </a:xfrm>
          <a:prstGeom prst="rect">
            <a:avLst/>
          </a:prstGeom>
        </p:spPr>
        <p:txBody>
          <a:bodyPr/>
          <a:lstStyle/>
          <a:p>
            <a:fld id="{2D89296E-8572-4537-8985-81252D41B34F}" type="datetime1">
              <a:rPr lang="es-CO" smtClean="0">
                <a:solidFill>
                  <a:prstClr val="black">
                    <a:tint val="75000"/>
                  </a:prstClr>
                </a:solidFill>
              </a:rPr>
              <a:pPr/>
              <a:t>05/04/2021</a:t>
            </a:fld>
            <a:endParaRPr lang="es-CO">
              <a:solidFill>
                <a:prstClr val="black">
                  <a:tint val="75000"/>
                </a:prstClr>
              </a:solidFill>
            </a:endParaRPr>
          </a:p>
        </p:txBody>
      </p:sp>
      <p:sp>
        <p:nvSpPr>
          <p:cNvPr id="5" name="4 Marcador de pie de página"/>
          <p:cNvSpPr>
            <a:spLocks noGrp="1"/>
          </p:cNvSpPr>
          <p:nvPr>
            <p:ph type="ftr" sz="quarter" idx="11"/>
          </p:nvPr>
        </p:nvSpPr>
        <p:spPr>
          <a:xfrm>
            <a:off x="4038600" y="6356350"/>
            <a:ext cx="4114800" cy="365125"/>
          </a:xfrm>
          <a:prstGeom prst="rect">
            <a:avLst/>
          </a:prstGeom>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a:xfrm>
            <a:off x="8610600" y="6356350"/>
            <a:ext cx="2743200" cy="365125"/>
          </a:xfrm>
          <a:prstGeom prst="rect">
            <a:avLst/>
          </a:prstGeom>
        </p:spPr>
        <p:txBody>
          <a:bodyPr/>
          <a:lstStyle/>
          <a:p>
            <a:fld id="{1FBBB46A-EC30-4AD2-9152-700D6C0A88DF}"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90209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55" y="1932039"/>
            <a:ext cx="10515491" cy="4244924"/>
          </a:xfrm>
          <a:prstGeom prst="rect">
            <a:avLst/>
          </a:prstGeom>
        </p:spPr>
        <p:txBody>
          <a:bodyPr vert="horz" lIns="91440" tIns="45720" rIns="91440" bIns="45720" rtlCol="0">
            <a:normAutofit/>
          </a:bodyPr>
          <a:lstStyle/>
          <a:p>
            <a:pPr lvl="0"/>
            <a:r>
              <a:rPr lang="es-CO" dirty="0"/>
              <a:t>Las diapositivas no deben ir recargadas en textos.</a:t>
            </a:r>
          </a:p>
          <a:p>
            <a:pPr lvl="0"/>
            <a:r>
              <a:rPr lang="es-CO" dirty="0"/>
              <a:t>Procurar que la información que se proyecta sea clara y contundente</a:t>
            </a:r>
          </a:p>
          <a:p>
            <a:pPr lvl="0"/>
            <a:r>
              <a:rPr lang="es-CO" dirty="0"/>
              <a:t>Entre menos texto, mucho más legible agradable a la vista.</a:t>
            </a:r>
          </a:p>
          <a:p>
            <a:pPr lvl="0"/>
            <a:r>
              <a:rPr lang="es-CO" dirty="0"/>
              <a:t>No saturar las diapositivas de mucha información.</a:t>
            </a:r>
          </a:p>
          <a:p>
            <a:pPr lvl="0"/>
            <a:r>
              <a:rPr lang="es-CO" dirty="0"/>
              <a:t>No es necesario que la letra vaya en un tamaño exageradamente grande. La noción de espacio en la diapositiva genera dinamismo y no contamina la vista del receptor. </a:t>
            </a:r>
          </a:p>
        </p:txBody>
      </p:sp>
      <p:sp>
        <p:nvSpPr>
          <p:cNvPr id="4" name="Marcador de título 3"/>
          <p:cNvSpPr>
            <a:spLocks noGrp="1"/>
          </p:cNvSpPr>
          <p:nvPr>
            <p:ph type="title"/>
          </p:nvPr>
        </p:nvSpPr>
        <p:spPr>
          <a:xfrm>
            <a:off x="838255" y="471949"/>
            <a:ext cx="10515491" cy="1218739"/>
          </a:xfrm>
          <a:prstGeom prst="rect">
            <a:avLst/>
          </a:prstGeom>
        </p:spPr>
        <p:txBody>
          <a:bodyPr vert="horz" lIns="91440" tIns="45720" rIns="91440" bIns="45720" rtlCol="0" anchor="ctr">
            <a:normAutofit/>
          </a:bodyPr>
          <a:lstStyle/>
          <a:p>
            <a:r>
              <a:rPr lang="es-ES" dirty="0"/>
              <a:t>RECOMENDACIONES PARA EL USO DE ESTA PLANTILLA</a:t>
            </a:r>
            <a:endParaRPr lang="es-CO" dirty="0"/>
          </a:p>
        </p:txBody>
      </p:sp>
    </p:spTree>
    <p:extLst>
      <p:ext uri="{BB962C8B-B14F-4D97-AF65-F5344CB8AC3E}">
        <p14:creationId xmlns:p14="http://schemas.microsoft.com/office/powerpoint/2010/main" val="3255109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defTabSz="914355" rtl="0" eaLnBrk="1" latinLnBrk="0" hangingPunct="1">
        <a:lnSpc>
          <a:spcPct val="90000"/>
        </a:lnSpc>
        <a:spcBef>
          <a:spcPct val="0"/>
        </a:spcBef>
        <a:buNone/>
        <a:defRPr sz="4000" b="1" kern="1200" baseline="0">
          <a:solidFill>
            <a:srgbClr val="094456"/>
          </a:solidFill>
          <a:latin typeface="+mn-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j-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body" idx="1"/>
          </p:nvPr>
        </p:nvSpPr>
        <p:spPr>
          <a:xfrm>
            <a:off x="838255" y="1932039"/>
            <a:ext cx="10515491" cy="4244924"/>
          </a:xfrm>
          <a:prstGeom prst="rect">
            <a:avLst/>
          </a:prstGeom>
          <a:noFill/>
          <a:ln>
            <a:noFill/>
          </a:ln>
        </p:spPr>
        <p:txBody>
          <a:bodyPr spcFirstLastPara="1" wrap="square" lIns="91425" tIns="45700" rIns="91425" bIns="45700" anchor="t" anchorCtr="0">
            <a:normAutofit/>
          </a:bodyPr>
          <a:lstStyle>
            <a:lvl1pPr marL="457200" marR="0" lvl="0" indent="-533400" algn="l" rtl="0">
              <a:lnSpc>
                <a:spcPct val="90000"/>
              </a:lnSpc>
              <a:spcBef>
                <a:spcPts val="2000"/>
              </a:spcBef>
              <a:spcAft>
                <a:spcPts val="0"/>
              </a:spcAft>
              <a:buClr>
                <a:srgbClr val="3F3F3F"/>
              </a:buClr>
              <a:buSzPts val="4800"/>
              <a:buFont typeface="Arial"/>
              <a:buChar char="•"/>
              <a:defRPr sz="4800" b="0" i="0" u="none" strike="noStrike" cap="none">
                <a:solidFill>
                  <a:srgbClr val="3F3F3F"/>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1" name="Google Shape;11;p11"/>
          <p:cNvSpPr txBox="1">
            <a:spLocks noGrp="1"/>
          </p:cNvSpPr>
          <p:nvPr>
            <p:ph type="title"/>
          </p:nvPr>
        </p:nvSpPr>
        <p:spPr>
          <a:xfrm>
            <a:off x="838255" y="471949"/>
            <a:ext cx="10515491" cy="121873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94456"/>
              </a:buClr>
              <a:buSzPts val="8000"/>
              <a:buFont typeface="Calibri"/>
              <a:buNone/>
              <a:defRPr sz="8000" b="1" i="0" u="none" strike="noStrike" cap="none">
                <a:solidFill>
                  <a:srgbClr val="09445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075939376"/>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8070" y="2103437"/>
            <a:ext cx="8185889" cy="1325563"/>
          </a:xfrm>
        </p:spPr>
        <p:txBody>
          <a:bodyPr>
            <a:normAutofit fontScale="90000"/>
          </a:bodyPr>
          <a:lstStyle/>
          <a:p>
            <a:r>
              <a:rPr lang="es-CO" dirty="0"/>
              <a:t>DIRECCION TÉCNICA DE MANTENIMIENTO</a:t>
            </a:r>
          </a:p>
        </p:txBody>
      </p:sp>
      <p:sp>
        <p:nvSpPr>
          <p:cNvPr id="3" name="Marcador de texto 2"/>
          <p:cNvSpPr>
            <a:spLocks noGrp="1"/>
          </p:cNvSpPr>
          <p:nvPr>
            <p:ph type="body" sz="quarter" idx="10"/>
          </p:nvPr>
        </p:nvSpPr>
        <p:spPr>
          <a:xfrm>
            <a:off x="1590765" y="3842364"/>
            <a:ext cx="6993194" cy="766763"/>
          </a:xfrm>
        </p:spPr>
        <p:txBody>
          <a:bodyPr>
            <a:normAutofit/>
          </a:bodyPr>
          <a:lstStyle/>
          <a:p>
            <a:r>
              <a:rPr lang="es-CO" dirty="0"/>
              <a:t>Marzo -24 -2021</a:t>
            </a:r>
          </a:p>
        </p:txBody>
      </p:sp>
    </p:spTree>
    <p:extLst>
      <p:ext uri="{BB962C8B-B14F-4D97-AF65-F5344CB8AC3E}">
        <p14:creationId xmlns:p14="http://schemas.microsoft.com/office/powerpoint/2010/main" val="367316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Título"/>
          <p:cNvSpPr>
            <a:spLocks noGrp="1"/>
          </p:cNvSpPr>
          <p:nvPr>
            <p:ph type="title"/>
          </p:nvPr>
        </p:nvSpPr>
        <p:spPr>
          <a:xfrm>
            <a:off x="1430430" y="435225"/>
            <a:ext cx="9857753" cy="618876"/>
          </a:xfrm>
        </p:spPr>
        <p:txBody>
          <a:bodyPr>
            <a:noAutofit/>
          </a:bodyPr>
          <a:lstStyle/>
          <a:p>
            <a:r>
              <a:rPr lang="es-ES" sz="4000" dirty="0"/>
              <a:t>Lecciones aprendidas en el arreglo de vías y andenes</a:t>
            </a:r>
          </a:p>
        </p:txBody>
      </p:sp>
      <p:sp>
        <p:nvSpPr>
          <p:cNvPr id="5" name="Elipse 4">
            <a:extLst>
              <a:ext uri="{FF2B5EF4-FFF2-40B4-BE49-F238E27FC236}">
                <a16:creationId xmlns:a16="http://schemas.microsoft.com/office/drawing/2014/main" id="{835EAB45-1580-48CA-BF5B-DD93B004B69D}"/>
              </a:ext>
            </a:extLst>
          </p:cNvPr>
          <p:cNvSpPr/>
          <p:nvPr/>
        </p:nvSpPr>
        <p:spPr>
          <a:xfrm>
            <a:off x="665392" y="435225"/>
            <a:ext cx="649211"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s-CO" sz="3300" b="1" dirty="0">
                <a:solidFill>
                  <a:prstClr val="white"/>
                </a:solidFill>
                <a:latin typeface="Calibri" panose="020F0502020204030204"/>
              </a:rPr>
              <a:t>2</a:t>
            </a:r>
            <a:endParaRPr kumimoji="0" lang="es-CO" sz="33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ángulo 6">
            <a:extLst>
              <a:ext uri="{FF2B5EF4-FFF2-40B4-BE49-F238E27FC236}">
                <a16:creationId xmlns:a16="http://schemas.microsoft.com/office/drawing/2014/main" id="{45781FC8-F200-47E8-A752-FECF4114BF23}"/>
              </a:ext>
            </a:extLst>
          </p:cNvPr>
          <p:cNvSpPr/>
          <p:nvPr/>
        </p:nvSpPr>
        <p:spPr>
          <a:xfrm>
            <a:off x="1192696" y="1687436"/>
            <a:ext cx="10575853" cy="3538405"/>
          </a:xfrm>
          <a:prstGeom prst="rect">
            <a:avLst/>
          </a:prstGeom>
          <a:ln>
            <a:noFill/>
            <a:prstDash val="dash"/>
          </a:ln>
        </p:spPr>
        <p:txBody>
          <a:bodyPr wrap="square">
            <a:spAutoFit/>
          </a:bodyPr>
          <a:lstStyle/>
          <a:p>
            <a:pPr marL="342900" lvl="0" indent="-342900" algn="just">
              <a:lnSpc>
                <a:spcPct val="107000"/>
              </a:lnSpc>
              <a:spcAft>
                <a:spcPts val="800"/>
              </a:spcAft>
              <a:buFont typeface="Arial" panose="020B0604020202020204" pitchFamily="34" charset="0"/>
              <a:buChar char="•"/>
              <a:tabLst>
                <a:tab pos="457200" algn="l"/>
              </a:tabLst>
            </a:pPr>
            <a:r>
              <a:rPr lang="es-CO" sz="3200" dirty="0">
                <a:effectLst/>
                <a:latin typeface="Calibri" panose="020F0502020204030204" pitchFamily="34" charset="0"/>
                <a:ea typeface="Calibri" panose="020F0502020204030204" pitchFamily="34" charset="0"/>
                <a:cs typeface="Times New Roman" panose="02020603050405020304" pitchFamily="18" charset="0"/>
              </a:rPr>
              <a:t>Retroalimentación con la Dirección Técnica de Proyectos del Instituto</a:t>
            </a:r>
          </a:p>
          <a:p>
            <a:pPr marL="342900" lvl="0" indent="-342900" algn="just">
              <a:lnSpc>
                <a:spcPct val="107000"/>
              </a:lnSpc>
              <a:spcAft>
                <a:spcPts val="800"/>
              </a:spcAft>
              <a:buFont typeface="Arial" panose="020B0604020202020204" pitchFamily="34" charset="0"/>
              <a:buChar char="•"/>
              <a:tabLst>
                <a:tab pos="457200" algn="l"/>
              </a:tabLst>
            </a:pPr>
            <a:r>
              <a:rPr lang="es-CO" sz="3200" dirty="0">
                <a:effectLst/>
                <a:latin typeface="Calibri" panose="020F0502020204030204" pitchFamily="34" charset="0"/>
                <a:ea typeface="Calibri" panose="020F0502020204030204" pitchFamily="34" charset="0"/>
                <a:cs typeface="Times New Roman" panose="02020603050405020304" pitchFamily="18" charset="0"/>
              </a:rPr>
              <a:t>Constituir vigencias futuras</a:t>
            </a:r>
          </a:p>
          <a:p>
            <a:pPr marL="342900" lvl="0" indent="-342900" algn="just">
              <a:lnSpc>
                <a:spcPct val="107000"/>
              </a:lnSpc>
              <a:spcAft>
                <a:spcPts val="800"/>
              </a:spcAft>
              <a:buFont typeface="Arial" panose="020B0604020202020204" pitchFamily="34" charset="0"/>
              <a:buChar char="•"/>
              <a:tabLst>
                <a:tab pos="457200" algn="l"/>
              </a:tabLst>
            </a:pPr>
            <a:r>
              <a:rPr lang="es-CO" sz="3200" dirty="0">
                <a:effectLst/>
                <a:latin typeface="Calibri" panose="020F0502020204030204" pitchFamily="34" charset="0"/>
                <a:ea typeface="Calibri" panose="020F0502020204030204" pitchFamily="34" charset="0"/>
                <a:cs typeface="Times New Roman" panose="02020603050405020304" pitchFamily="18" charset="0"/>
              </a:rPr>
              <a:t>Trabajo articulado con la UAERMV</a:t>
            </a:r>
          </a:p>
          <a:p>
            <a:pPr marL="342900" lvl="0" indent="-342900" algn="just">
              <a:lnSpc>
                <a:spcPct val="107000"/>
              </a:lnSpc>
              <a:spcAft>
                <a:spcPts val="800"/>
              </a:spcAft>
              <a:buFont typeface="Arial" panose="020B0604020202020204" pitchFamily="34" charset="0"/>
              <a:buChar char="•"/>
              <a:tabLst>
                <a:tab pos="457200" algn="l"/>
              </a:tabLst>
            </a:pPr>
            <a:r>
              <a:rPr lang="es-CO" sz="3200" dirty="0">
                <a:effectLst/>
                <a:latin typeface="Calibri" panose="020F0502020204030204" pitchFamily="34" charset="0"/>
                <a:ea typeface="Calibri" panose="020F0502020204030204" pitchFamily="34" charset="0"/>
                <a:cs typeface="Times New Roman" panose="02020603050405020304" pitchFamily="18" charset="0"/>
              </a:rPr>
              <a:t>Mejoras en la coordinación interinstitucional y mejora de gestión Distrital</a:t>
            </a:r>
          </a:p>
        </p:txBody>
      </p:sp>
    </p:spTree>
    <p:extLst>
      <p:ext uri="{BB962C8B-B14F-4D97-AF65-F5344CB8AC3E}">
        <p14:creationId xmlns:p14="http://schemas.microsoft.com/office/powerpoint/2010/main" val="3350009678"/>
      </p:ext>
    </p:extLst>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2054160" y="2453738"/>
            <a:ext cx="9841666" cy="1325563"/>
          </a:xfrm>
        </p:spPr>
        <p:txBody>
          <a:bodyPr>
            <a:normAutofit fontScale="90000"/>
          </a:bodyPr>
          <a:lstStyle/>
          <a:p>
            <a:pPr algn="just"/>
            <a:r>
              <a:rPr lang="es-MX" dirty="0"/>
              <a:t>¿Qué dificultades han presentado al respecto para cumplir las metas?</a:t>
            </a:r>
            <a:endParaRPr lang="es-ES" dirty="0"/>
          </a:p>
        </p:txBody>
      </p:sp>
      <p:sp>
        <p:nvSpPr>
          <p:cNvPr id="3" name="Elipse 2">
            <a:extLst>
              <a:ext uri="{FF2B5EF4-FFF2-40B4-BE49-F238E27FC236}">
                <a16:creationId xmlns:a16="http://schemas.microsoft.com/office/drawing/2014/main" id="{43967C3E-BE88-44DE-B54C-9076D1E331EB}"/>
              </a:ext>
            </a:extLst>
          </p:cNvPr>
          <p:cNvSpPr/>
          <p:nvPr/>
        </p:nvSpPr>
        <p:spPr>
          <a:xfrm>
            <a:off x="1404948" y="2779789"/>
            <a:ext cx="649211"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es-CO" sz="3300" b="1" dirty="0">
                <a:solidFill>
                  <a:prstClr val="white"/>
                </a:solidFill>
                <a:latin typeface="Calibri" panose="020F0502020204030204"/>
              </a:rPr>
              <a:t>3</a:t>
            </a:r>
          </a:p>
        </p:txBody>
      </p:sp>
    </p:spTree>
    <p:extLst>
      <p:ext uri="{BB962C8B-B14F-4D97-AF65-F5344CB8AC3E}">
        <p14:creationId xmlns:p14="http://schemas.microsoft.com/office/powerpoint/2010/main" val="212005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63A12B43-034E-40A1-8A98-9E9D46D30277}"/>
              </a:ext>
            </a:extLst>
          </p:cNvPr>
          <p:cNvSpPr txBox="1"/>
          <p:nvPr/>
        </p:nvSpPr>
        <p:spPr>
          <a:xfrm>
            <a:off x="1097575" y="147530"/>
            <a:ext cx="6566962" cy="353943"/>
          </a:xfrm>
          <a:prstGeom prst="rect">
            <a:avLst/>
          </a:prstGeom>
          <a:solidFill>
            <a:schemeClr val="bg1">
              <a:lumMod val="95000"/>
              <a:alpha val="61000"/>
            </a:schemeClr>
          </a:solidFill>
        </p:spPr>
        <p:txBody>
          <a:bodyPr wrap="square" lIns="45720" tIns="22860" rIns="45720" bIns="22860">
            <a:spAutoFit/>
          </a:bodyPr>
          <a:lstStyle/>
          <a:p>
            <a:endParaRPr lang="es-CO" sz="2000" b="1" dirty="0">
              <a:solidFill>
                <a:srgbClr val="008B71"/>
              </a:solidFill>
            </a:endParaRPr>
          </a:p>
        </p:txBody>
      </p:sp>
      <p:sp>
        <p:nvSpPr>
          <p:cNvPr id="10" name="Elipse 9">
            <a:extLst>
              <a:ext uri="{FF2B5EF4-FFF2-40B4-BE49-F238E27FC236}">
                <a16:creationId xmlns:a16="http://schemas.microsoft.com/office/drawing/2014/main" id="{09122B96-3924-CB49-B875-6703321F142D}"/>
              </a:ext>
            </a:extLst>
          </p:cNvPr>
          <p:cNvSpPr/>
          <p:nvPr/>
        </p:nvSpPr>
        <p:spPr>
          <a:xfrm>
            <a:off x="234662" y="280246"/>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s-CO" sz="2700" b="1" dirty="0"/>
              <a:t>3</a:t>
            </a:r>
          </a:p>
        </p:txBody>
      </p:sp>
      <p:graphicFrame>
        <p:nvGraphicFramePr>
          <p:cNvPr id="2" name="Tabla 1">
            <a:extLst>
              <a:ext uri="{FF2B5EF4-FFF2-40B4-BE49-F238E27FC236}">
                <a16:creationId xmlns:a16="http://schemas.microsoft.com/office/drawing/2014/main" id="{717718D3-743C-4B7A-95AC-5ED9FC3104AD}"/>
              </a:ext>
            </a:extLst>
          </p:cNvPr>
          <p:cNvGraphicFramePr>
            <a:graphicFrameLocks noGrp="1"/>
          </p:cNvGraphicFramePr>
          <p:nvPr>
            <p:extLst>
              <p:ext uri="{D42A27DB-BD31-4B8C-83A1-F6EECF244321}">
                <p14:modId xmlns:p14="http://schemas.microsoft.com/office/powerpoint/2010/main" val="2619739457"/>
              </p:ext>
            </p:extLst>
          </p:nvPr>
        </p:nvGraphicFramePr>
        <p:xfrm>
          <a:off x="1147772" y="1004254"/>
          <a:ext cx="5136564" cy="1761081"/>
        </p:xfrm>
        <a:graphic>
          <a:graphicData uri="http://schemas.openxmlformats.org/drawingml/2006/table">
            <a:tbl>
              <a:tblPr firstRow="1" firstCol="1" bandRow="1">
                <a:tableStyleId>{5C22544A-7EE6-4342-B048-85BDC9FD1C3A}</a:tableStyleId>
              </a:tblPr>
              <a:tblGrid>
                <a:gridCol w="1837847">
                  <a:extLst>
                    <a:ext uri="{9D8B030D-6E8A-4147-A177-3AD203B41FA5}">
                      <a16:colId xmlns:a16="http://schemas.microsoft.com/office/drawing/2014/main" val="2074049568"/>
                    </a:ext>
                  </a:extLst>
                </a:gridCol>
                <a:gridCol w="1825628">
                  <a:extLst>
                    <a:ext uri="{9D8B030D-6E8A-4147-A177-3AD203B41FA5}">
                      <a16:colId xmlns:a16="http://schemas.microsoft.com/office/drawing/2014/main" val="3472018428"/>
                    </a:ext>
                  </a:extLst>
                </a:gridCol>
                <a:gridCol w="1473089">
                  <a:extLst>
                    <a:ext uri="{9D8B030D-6E8A-4147-A177-3AD203B41FA5}">
                      <a16:colId xmlns:a16="http://schemas.microsoft.com/office/drawing/2014/main" val="1737104413"/>
                    </a:ext>
                  </a:extLst>
                </a:gridCol>
              </a:tblGrid>
              <a:tr h="782701">
                <a:tc>
                  <a:txBody>
                    <a:bodyPr/>
                    <a:lstStyle/>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TIPO MALLA</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tc>
                  <a:txBody>
                    <a:bodyPr/>
                    <a:lstStyle/>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Necesidad inversión $ en conservación a junio de 2020-I</a:t>
                      </a:r>
                      <a:endParaRPr lang="es-CO" sz="1200" dirty="0">
                        <a:solidFill>
                          <a:schemeClr val="tx1"/>
                        </a:solidFill>
                        <a:effectLst/>
                        <a:latin typeface="Arial" panose="020B0604020202020204" pitchFamily="34" charset="0"/>
                        <a:cs typeface="Arial" panose="020B0604020202020204" pitchFamily="34" charset="0"/>
                      </a:endParaRPr>
                    </a:p>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(Billones de pesos)</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tc>
                  <a:txBody>
                    <a:bodyPr/>
                    <a:lstStyle/>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Extensión a junio de 2020-I </a:t>
                      </a:r>
                      <a:endParaRPr lang="es-CO" sz="1200" dirty="0">
                        <a:solidFill>
                          <a:schemeClr val="tx1"/>
                        </a:solidFill>
                        <a:effectLst/>
                        <a:latin typeface="Arial" panose="020B0604020202020204" pitchFamily="34" charset="0"/>
                        <a:cs typeface="Arial" panose="020B0604020202020204" pitchFamily="34" charset="0"/>
                      </a:endParaRPr>
                    </a:p>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(Km-carril)</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extLst>
                  <a:ext uri="{0D108BD9-81ED-4DB2-BD59-A6C34878D82A}">
                    <a16:rowId xmlns:a16="http://schemas.microsoft.com/office/drawing/2014/main" val="2371608380"/>
                  </a:ext>
                </a:extLst>
              </a:tr>
              <a:tr h="195676">
                <a:tc>
                  <a:txBody>
                    <a:bodyPr/>
                    <a:lstStyle/>
                    <a:p>
                      <a:pPr algn="just">
                        <a:lnSpc>
                          <a:spcPct val="107000"/>
                        </a:lnSpc>
                      </a:pPr>
                      <a:r>
                        <a:rPr lang="es-ES" sz="1200" dirty="0">
                          <a:solidFill>
                            <a:schemeClr val="tx1"/>
                          </a:solidFill>
                          <a:effectLst/>
                          <a:latin typeface="Arial" panose="020B0604020202020204" pitchFamily="34" charset="0"/>
                          <a:cs typeface="Arial" panose="020B0604020202020204" pitchFamily="34" charset="0"/>
                        </a:rPr>
                        <a:t>Troncal</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tc>
                  <a:txBody>
                    <a:bodyPr/>
                    <a:lstStyle/>
                    <a:p>
                      <a:pPr algn="ctr">
                        <a:lnSpc>
                          <a:spcPct val="107000"/>
                        </a:lnSpc>
                      </a:pPr>
                      <a:r>
                        <a:rPr lang="es-ES" sz="1200" dirty="0">
                          <a:effectLst/>
                          <a:latin typeface="Arial" panose="020B0604020202020204" pitchFamily="34" charset="0"/>
                          <a:cs typeface="Arial" panose="020B0604020202020204" pitchFamily="34" charset="0"/>
                        </a:rPr>
                        <a:t>0,34</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chemeClr val="bg1">
                        <a:lumMod val="85000"/>
                      </a:schemeClr>
                    </a:solidFill>
                  </a:tcPr>
                </a:tc>
                <a:tc>
                  <a:txBody>
                    <a:bodyPr/>
                    <a:lstStyle/>
                    <a:p>
                      <a:pPr algn="ctr">
                        <a:lnSpc>
                          <a:spcPct val="107000"/>
                        </a:lnSpc>
                      </a:pPr>
                      <a:r>
                        <a:rPr lang="es-ES" sz="1200">
                          <a:effectLst/>
                          <a:latin typeface="Arial" panose="020B0604020202020204" pitchFamily="34" charset="0"/>
                          <a:cs typeface="Arial" panose="020B0604020202020204" pitchFamily="34" charset="0"/>
                        </a:rPr>
                        <a:t>1.076,05</a:t>
                      </a:r>
                      <a:endParaRPr lang="es-CO" sz="1200">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chemeClr val="bg1">
                        <a:lumMod val="85000"/>
                      </a:schemeClr>
                    </a:solidFill>
                  </a:tcPr>
                </a:tc>
                <a:extLst>
                  <a:ext uri="{0D108BD9-81ED-4DB2-BD59-A6C34878D82A}">
                    <a16:rowId xmlns:a16="http://schemas.microsoft.com/office/drawing/2014/main" val="4020026915"/>
                  </a:ext>
                </a:extLst>
              </a:tr>
              <a:tr h="195676">
                <a:tc>
                  <a:txBody>
                    <a:bodyPr/>
                    <a:lstStyle/>
                    <a:p>
                      <a:pPr algn="just">
                        <a:lnSpc>
                          <a:spcPct val="107000"/>
                        </a:lnSpc>
                      </a:pPr>
                      <a:r>
                        <a:rPr lang="es-ES" sz="1200">
                          <a:solidFill>
                            <a:schemeClr val="tx1"/>
                          </a:solidFill>
                          <a:effectLst/>
                          <a:latin typeface="Arial" panose="020B0604020202020204" pitchFamily="34" charset="0"/>
                          <a:cs typeface="Arial" panose="020B0604020202020204" pitchFamily="34" charset="0"/>
                        </a:rPr>
                        <a:t>Arterial</a:t>
                      </a:r>
                      <a:endParaRPr lang="es-CO"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tc>
                  <a:txBody>
                    <a:bodyPr/>
                    <a:lstStyle/>
                    <a:p>
                      <a:pPr algn="ctr">
                        <a:lnSpc>
                          <a:spcPct val="107000"/>
                        </a:lnSpc>
                      </a:pPr>
                      <a:r>
                        <a:rPr lang="es-ES" sz="1200" dirty="0">
                          <a:effectLst/>
                          <a:latin typeface="Arial" panose="020B0604020202020204" pitchFamily="34" charset="0"/>
                          <a:cs typeface="Arial" panose="020B0604020202020204" pitchFamily="34" charset="0"/>
                        </a:rPr>
                        <a:t>1,13</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chemeClr val="bg1">
                        <a:lumMod val="85000"/>
                      </a:schemeClr>
                    </a:solidFill>
                  </a:tcPr>
                </a:tc>
                <a:tc>
                  <a:txBody>
                    <a:bodyPr/>
                    <a:lstStyle/>
                    <a:p>
                      <a:pPr algn="ctr">
                        <a:lnSpc>
                          <a:spcPct val="107000"/>
                        </a:lnSpc>
                      </a:pPr>
                      <a:r>
                        <a:rPr lang="es-ES" sz="1200" dirty="0">
                          <a:effectLst/>
                          <a:latin typeface="Arial" panose="020B0604020202020204" pitchFamily="34" charset="0"/>
                          <a:cs typeface="Arial" panose="020B0604020202020204" pitchFamily="34" charset="0"/>
                        </a:rPr>
                        <a:t>2.583,04</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b">
                    <a:solidFill>
                      <a:schemeClr val="bg1">
                        <a:lumMod val="85000"/>
                      </a:schemeClr>
                    </a:solidFill>
                  </a:tcPr>
                </a:tc>
                <a:extLst>
                  <a:ext uri="{0D108BD9-81ED-4DB2-BD59-A6C34878D82A}">
                    <a16:rowId xmlns:a16="http://schemas.microsoft.com/office/drawing/2014/main" val="2314311263"/>
                  </a:ext>
                </a:extLst>
              </a:tr>
              <a:tr h="195676">
                <a:tc>
                  <a:txBody>
                    <a:bodyPr/>
                    <a:lstStyle/>
                    <a:p>
                      <a:pPr algn="just">
                        <a:lnSpc>
                          <a:spcPct val="107000"/>
                        </a:lnSpc>
                      </a:pPr>
                      <a:r>
                        <a:rPr lang="es-ES" sz="1200" dirty="0">
                          <a:solidFill>
                            <a:schemeClr val="tx1"/>
                          </a:solidFill>
                          <a:effectLst/>
                          <a:latin typeface="Arial" panose="020B0604020202020204" pitchFamily="34" charset="0"/>
                          <a:cs typeface="Arial" panose="020B0604020202020204" pitchFamily="34" charset="0"/>
                        </a:rPr>
                        <a:t>Intermedia</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tc>
                  <a:txBody>
                    <a:bodyPr/>
                    <a:lstStyle/>
                    <a:p>
                      <a:pPr algn="ctr">
                        <a:lnSpc>
                          <a:spcPct val="107000"/>
                        </a:lnSpc>
                      </a:pPr>
                      <a:r>
                        <a:rPr lang="es-ES" sz="1200" dirty="0">
                          <a:effectLst/>
                          <a:latin typeface="Arial" panose="020B0604020202020204" pitchFamily="34" charset="0"/>
                          <a:cs typeface="Arial" panose="020B0604020202020204" pitchFamily="34" charset="0"/>
                        </a:rPr>
                        <a:t>1,23</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chemeClr val="bg1">
                        <a:lumMod val="85000"/>
                      </a:schemeClr>
                    </a:solidFill>
                  </a:tcPr>
                </a:tc>
                <a:tc>
                  <a:txBody>
                    <a:bodyPr/>
                    <a:lstStyle/>
                    <a:p>
                      <a:pPr algn="ctr">
                        <a:lnSpc>
                          <a:spcPct val="107000"/>
                        </a:lnSpc>
                      </a:pPr>
                      <a:r>
                        <a:rPr lang="es-ES" sz="1200" dirty="0">
                          <a:effectLst/>
                          <a:latin typeface="Arial" panose="020B0604020202020204" pitchFamily="34" charset="0"/>
                          <a:cs typeface="Arial" panose="020B0604020202020204" pitchFamily="34" charset="0"/>
                        </a:rPr>
                        <a:t>3.096,08</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b">
                    <a:solidFill>
                      <a:schemeClr val="bg1">
                        <a:lumMod val="85000"/>
                      </a:schemeClr>
                    </a:solidFill>
                  </a:tcPr>
                </a:tc>
                <a:extLst>
                  <a:ext uri="{0D108BD9-81ED-4DB2-BD59-A6C34878D82A}">
                    <a16:rowId xmlns:a16="http://schemas.microsoft.com/office/drawing/2014/main" val="4062744585"/>
                  </a:ext>
                </a:extLst>
              </a:tr>
              <a:tr h="195676">
                <a:tc>
                  <a:txBody>
                    <a:bodyPr/>
                    <a:lstStyle/>
                    <a:p>
                      <a:pPr algn="just">
                        <a:lnSpc>
                          <a:spcPct val="107000"/>
                        </a:lnSpc>
                      </a:pPr>
                      <a:r>
                        <a:rPr lang="es-ES" sz="1200" dirty="0">
                          <a:solidFill>
                            <a:schemeClr val="tx1"/>
                          </a:solidFill>
                          <a:effectLst/>
                          <a:latin typeface="Arial" panose="020B0604020202020204" pitchFamily="34" charset="0"/>
                          <a:cs typeface="Arial" panose="020B0604020202020204" pitchFamily="34" charset="0"/>
                        </a:rPr>
                        <a:t>Local</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tc>
                  <a:txBody>
                    <a:bodyPr/>
                    <a:lstStyle/>
                    <a:p>
                      <a:pPr algn="ctr">
                        <a:lnSpc>
                          <a:spcPct val="107000"/>
                        </a:lnSpc>
                      </a:pPr>
                      <a:r>
                        <a:rPr lang="es-ES" sz="1200">
                          <a:effectLst/>
                          <a:latin typeface="Arial" panose="020B0604020202020204" pitchFamily="34" charset="0"/>
                          <a:cs typeface="Arial" panose="020B0604020202020204" pitchFamily="34" charset="0"/>
                        </a:rPr>
                        <a:t>2,73</a:t>
                      </a:r>
                      <a:endParaRPr lang="es-CO" sz="1200">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chemeClr val="bg1">
                        <a:lumMod val="85000"/>
                      </a:schemeClr>
                    </a:solidFill>
                  </a:tcPr>
                </a:tc>
                <a:tc>
                  <a:txBody>
                    <a:bodyPr/>
                    <a:lstStyle/>
                    <a:p>
                      <a:pPr algn="ctr">
                        <a:lnSpc>
                          <a:spcPct val="107000"/>
                        </a:lnSpc>
                      </a:pPr>
                      <a:r>
                        <a:rPr lang="es-ES" sz="1200" dirty="0">
                          <a:effectLst/>
                          <a:latin typeface="Arial" panose="020B0604020202020204" pitchFamily="34" charset="0"/>
                          <a:cs typeface="Arial" panose="020B0604020202020204" pitchFamily="34" charset="0"/>
                        </a:rPr>
                        <a:t>5.194,85</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b">
                    <a:solidFill>
                      <a:schemeClr val="bg1">
                        <a:lumMod val="85000"/>
                      </a:schemeClr>
                    </a:solidFill>
                  </a:tcPr>
                </a:tc>
                <a:extLst>
                  <a:ext uri="{0D108BD9-81ED-4DB2-BD59-A6C34878D82A}">
                    <a16:rowId xmlns:a16="http://schemas.microsoft.com/office/drawing/2014/main" val="1538379203"/>
                  </a:ext>
                </a:extLst>
              </a:tr>
              <a:tr h="195676">
                <a:tc>
                  <a:txBody>
                    <a:bodyPr/>
                    <a:lstStyle/>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TOTAL</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tc>
                  <a:txBody>
                    <a:bodyPr/>
                    <a:lstStyle/>
                    <a:p>
                      <a:pPr algn="ctr">
                        <a:lnSpc>
                          <a:spcPct val="107000"/>
                        </a:lnSpc>
                      </a:pPr>
                      <a:r>
                        <a:rPr lang="es-ES" sz="1200" dirty="0">
                          <a:effectLst/>
                          <a:latin typeface="Arial" panose="020B0604020202020204" pitchFamily="34" charset="0"/>
                          <a:cs typeface="Arial" panose="020B0604020202020204" pitchFamily="34" charset="0"/>
                        </a:rPr>
                        <a:t>5,43</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chemeClr val="bg1">
                        <a:lumMod val="85000"/>
                      </a:schemeClr>
                    </a:solidFill>
                  </a:tcPr>
                </a:tc>
                <a:tc>
                  <a:txBody>
                    <a:bodyPr/>
                    <a:lstStyle/>
                    <a:p>
                      <a:pPr algn="ctr">
                        <a:lnSpc>
                          <a:spcPct val="107000"/>
                        </a:lnSpc>
                      </a:pPr>
                      <a:r>
                        <a:rPr lang="es-ES" sz="1200" dirty="0">
                          <a:effectLst/>
                          <a:latin typeface="Arial" panose="020B0604020202020204" pitchFamily="34" charset="0"/>
                          <a:cs typeface="Arial" panose="020B0604020202020204" pitchFamily="34" charset="0"/>
                        </a:rPr>
                        <a:t>11.950,02</a:t>
                      </a:r>
                      <a:endParaRPr lang="es-CO" sz="1200" dirty="0">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b">
                    <a:solidFill>
                      <a:schemeClr val="bg1">
                        <a:lumMod val="85000"/>
                      </a:schemeClr>
                    </a:solidFill>
                  </a:tcPr>
                </a:tc>
                <a:extLst>
                  <a:ext uri="{0D108BD9-81ED-4DB2-BD59-A6C34878D82A}">
                    <a16:rowId xmlns:a16="http://schemas.microsoft.com/office/drawing/2014/main" val="3683578648"/>
                  </a:ext>
                </a:extLst>
              </a:tr>
            </a:tbl>
          </a:graphicData>
        </a:graphic>
      </p:graphicFrame>
      <p:sp>
        <p:nvSpPr>
          <p:cNvPr id="3" name="Rectangle 1">
            <a:extLst>
              <a:ext uri="{FF2B5EF4-FFF2-40B4-BE49-F238E27FC236}">
                <a16:creationId xmlns:a16="http://schemas.microsoft.com/office/drawing/2014/main" id="{6D25B684-5DE5-4E42-88A5-19BB66DA87B1}"/>
              </a:ext>
            </a:extLst>
          </p:cNvPr>
          <p:cNvSpPr>
            <a:spLocks noChangeArrowheads="1"/>
          </p:cNvSpPr>
          <p:nvPr/>
        </p:nvSpPr>
        <p:spPr bwMode="auto">
          <a:xfrm>
            <a:off x="1147772" y="2765148"/>
            <a:ext cx="3455811" cy="15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pPr algn="just" defTabSz="457200" eaLnBrk="0" fontAlgn="base" hangingPunct="0">
              <a:spcBef>
                <a:spcPct val="0"/>
              </a:spcBef>
              <a:spcAft>
                <a:spcPct val="0"/>
              </a:spcAft>
            </a:pPr>
            <a:r>
              <a:rPr lang="es-ES" altLang="es-CO" sz="700" dirty="0">
                <a:solidFill>
                  <a:srgbClr val="008B71"/>
                </a:solidFill>
                <a:latin typeface="Arial" panose="020B0604020202020204" pitchFamily="34" charset="0"/>
                <a:ea typeface="Times New Roman" panose="02020603050405020304" pitchFamily="18" charset="0"/>
                <a:cs typeface="Arial" panose="020B0604020202020204" pitchFamily="34" charset="0"/>
              </a:rPr>
              <a:t>Fuente: Dirección Técnica Estratégica – DTE, Diciembre de 2020.</a:t>
            </a:r>
            <a:endParaRPr lang="es-CO" altLang="es-CO" sz="700" dirty="0">
              <a:solidFill>
                <a:srgbClr val="008B71"/>
              </a:solidFill>
            </a:endParaRPr>
          </a:p>
        </p:txBody>
      </p:sp>
      <p:sp>
        <p:nvSpPr>
          <p:cNvPr id="20" name="CuadroTexto 19">
            <a:extLst>
              <a:ext uri="{FF2B5EF4-FFF2-40B4-BE49-F238E27FC236}">
                <a16:creationId xmlns:a16="http://schemas.microsoft.com/office/drawing/2014/main" id="{4CCEF9B6-4C94-404F-9119-499F946D1F32}"/>
              </a:ext>
            </a:extLst>
          </p:cNvPr>
          <p:cNvSpPr txBox="1"/>
          <p:nvPr/>
        </p:nvSpPr>
        <p:spPr>
          <a:xfrm>
            <a:off x="1106669" y="697196"/>
            <a:ext cx="5177667" cy="261610"/>
          </a:xfrm>
          <a:prstGeom prst="rect">
            <a:avLst/>
          </a:prstGeom>
          <a:solidFill>
            <a:srgbClr val="F2ECDF"/>
          </a:solidFill>
        </p:spPr>
        <p:txBody>
          <a:bodyPr wrap="square" lIns="45720" tIns="22860" rIns="45720" bIns="22860">
            <a:spAutoFit/>
          </a:bodyPr>
          <a:lstStyle/>
          <a:p>
            <a:pPr algn="just" defTabSz="457200" eaLnBrk="0" fontAlgn="base" hangingPunct="0">
              <a:spcBef>
                <a:spcPct val="0"/>
              </a:spcBef>
              <a:spcAft>
                <a:spcPct val="0"/>
              </a:spcAft>
            </a:pPr>
            <a:r>
              <a:rPr lang="es-ES" altLang="es-CO" sz="1400" b="1" dirty="0" bmk="_Toc56154924">
                <a:ea typeface="Times New Roman" panose="02020603050405020304" pitchFamily="18" charset="0"/>
                <a:cs typeface="Arial" panose="020B0604020202020204" pitchFamily="34" charset="0"/>
              </a:rPr>
              <a:t>        Costo estimado para inversión en Malla Vial Urbana</a:t>
            </a:r>
            <a:endParaRPr lang="es-CO" altLang="es-CO" sz="2700" b="1" dirty="0"/>
          </a:p>
        </p:txBody>
      </p:sp>
      <p:sp>
        <p:nvSpPr>
          <p:cNvPr id="21" name="CuadroTexto 20">
            <a:extLst>
              <a:ext uri="{FF2B5EF4-FFF2-40B4-BE49-F238E27FC236}">
                <a16:creationId xmlns:a16="http://schemas.microsoft.com/office/drawing/2014/main" id="{BAE0CAD7-C40C-4EED-8095-C3141F53B98C}"/>
              </a:ext>
            </a:extLst>
          </p:cNvPr>
          <p:cNvSpPr txBox="1"/>
          <p:nvPr/>
        </p:nvSpPr>
        <p:spPr>
          <a:xfrm>
            <a:off x="6423234" y="1027935"/>
            <a:ext cx="5136565" cy="1708160"/>
          </a:xfrm>
          <a:prstGeom prst="rect">
            <a:avLst/>
          </a:prstGeom>
          <a:noFill/>
        </p:spPr>
        <p:txBody>
          <a:bodyPr wrap="square" lIns="45720" tIns="22860" rIns="45720" bIns="22860">
            <a:spAutoFit/>
          </a:bodyPr>
          <a:lstStyle/>
          <a:p>
            <a:pPr algn="just" defTabSz="457200" eaLnBrk="0" fontAlgn="base" hangingPunct="0">
              <a:spcBef>
                <a:spcPct val="0"/>
              </a:spcBef>
              <a:spcAft>
                <a:spcPct val="0"/>
              </a:spcAft>
            </a:pPr>
            <a:r>
              <a:rPr lang="es-ES" altLang="es-CO" sz="1200" dirty="0">
                <a:ea typeface="Times New Roman" panose="02020603050405020304" pitchFamily="18" charset="0"/>
                <a:cs typeface="Arial" panose="020B0604020202020204" pitchFamily="34" charset="0"/>
              </a:rPr>
              <a:t>De los 13.934,83 km-carril de extensión de la malla vial urbana registrados a 30/06/2020, No se incluyen para el cálculo de las necesidades de la malla vial 1.984,81 Km-carril por las siguientes razones:</a:t>
            </a:r>
          </a:p>
          <a:p>
            <a:pPr algn="just" defTabSz="457200" eaLnBrk="0" fontAlgn="base" hangingPunct="0">
              <a:spcBef>
                <a:spcPct val="0"/>
              </a:spcBef>
              <a:spcAft>
                <a:spcPct val="0"/>
              </a:spcAft>
            </a:pPr>
            <a:endParaRPr lang="es-ES" altLang="es-CO" sz="1200" b="1" dirty="0">
              <a:ea typeface="Times New Roman" panose="02020603050405020304" pitchFamily="18" charset="0"/>
              <a:cs typeface="Arial" panose="020B0604020202020204" pitchFamily="34" charset="0"/>
            </a:endParaRPr>
          </a:p>
          <a:p>
            <a:pPr marL="171450" indent="-171450" algn="just" defTabSz="457200" eaLnBrk="0" fontAlgn="base" hangingPunct="0">
              <a:spcBef>
                <a:spcPct val="0"/>
              </a:spcBef>
              <a:spcAft>
                <a:spcPct val="0"/>
              </a:spcAft>
              <a:buFont typeface="Arial" panose="020B0604020202020204" pitchFamily="34" charset="0"/>
              <a:buChar char="•"/>
            </a:pPr>
            <a:r>
              <a:rPr lang="es-ES" altLang="es-CO" sz="1200" dirty="0">
                <a:ea typeface="Times New Roman" panose="02020603050405020304" pitchFamily="18" charset="0"/>
                <a:cs typeface="Arial" panose="020B0604020202020204" pitchFamily="34" charset="0"/>
              </a:rPr>
              <a:t>Malla vial sin estado (855,85 Km-carril) por lo tanto no es posible estimar su necesidad de conservación,</a:t>
            </a:r>
            <a:endParaRPr lang="es-CO" altLang="es-CO" sz="1200" dirty="0">
              <a:cs typeface="Arial" panose="020B0604020202020204" pitchFamily="34" charset="0"/>
            </a:endParaRPr>
          </a:p>
          <a:p>
            <a:pPr marL="171450" indent="-171450" algn="just" defTabSz="457200" eaLnBrk="0" fontAlgn="base" hangingPunct="0">
              <a:spcBef>
                <a:spcPct val="0"/>
              </a:spcBef>
              <a:spcAft>
                <a:spcPct val="0"/>
              </a:spcAft>
              <a:buFont typeface="Arial" panose="020B0604020202020204" pitchFamily="34" charset="0"/>
              <a:buChar char="•"/>
            </a:pPr>
            <a:r>
              <a:rPr lang="es-ES" altLang="es-CO" sz="1200" dirty="0">
                <a:ea typeface="Times New Roman" panose="02020603050405020304" pitchFamily="18" charset="0"/>
                <a:cs typeface="Arial" panose="020B0604020202020204" pitchFamily="34" charset="0"/>
              </a:rPr>
              <a:t>Malla vial en superficie mixta, articulada y sin pavimento (1.128,96 Km-carril).</a:t>
            </a:r>
            <a:endParaRPr lang="es-CO" altLang="es-CO" sz="1200" dirty="0">
              <a:cs typeface="Arial" panose="020B0604020202020204" pitchFamily="34" charset="0"/>
            </a:endParaRPr>
          </a:p>
          <a:p>
            <a:pPr algn="just" defTabSz="457200" eaLnBrk="0" fontAlgn="base" hangingPunct="0">
              <a:spcBef>
                <a:spcPct val="0"/>
              </a:spcBef>
              <a:spcAft>
                <a:spcPct val="0"/>
              </a:spcAft>
            </a:pPr>
            <a:endParaRPr lang="es-ES" altLang="es-CO" sz="1200" b="1" dirty="0">
              <a:ea typeface="Times New Roman" panose="02020603050405020304" pitchFamily="18" charset="0"/>
              <a:cs typeface="Arial" panose="020B0604020202020204" pitchFamily="34" charset="0"/>
            </a:endParaRPr>
          </a:p>
          <a:p>
            <a:pPr algn="just" defTabSz="457200" eaLnBrk="0" fontAlgn="base" hangingPunct="0">
              <a:spcBef>
                <a:spcPct val="0"/>
              </a:spcBef>
              <a:spcAft>
                <a:spcPct val="0"/>
              </a:spcAft>
            </a:pPr>
            <a:r>
              <a:rPr lang="es-ES" altLang="es-CO" sz="1200" dirty="0">
                <a:ea typeface="Times New Roman" panose="02020603050405020304" pitchFamily="18" charset="0"/>
                <a:cs typeface="Arial" panose="020B0604020202020204" pitchFamily="34" charset="0"/>
              </a:rPr>
              <a:t>Las necesidades de conservación de la malla vial troncal incluye carriles mixtos</a:t>
            </a:r>
            <a:r>
              <a:rPr lang="es-ES" altLang="es-CO" sz="1200" b="1" dirty="0">
                <a:ea typeface="Times New Roman" panose="02020603050405020304" pitchFamily="18" charset="0"/>
                <a:cs typeface="Arial" panose="020B0604020202020204" pitchFamily="34" charset="0"/>
              </a:rPr>
              <a:t>.</a:t>
            </a:r>
            <a:endParaRPr lang="es-CO" altLang="es-CO" sz="1200" dirty="0">
              <a:cs typeface="Arial" panose="020B0604020202020204" pitchFamily="34" charset="0"/>
            </a:endParaRPr>
          </a:p>
        </p:txBody>
      </p:sp>
      <p:graphicFrame>
        <p:nvGraphicFramePr>
          <p:cNvPr id="7" name="Tabla 6">
            <a:extLst>
              <a:ext uri="{FF2B5EF4-FFF2-40B4-BE49-F238E27FC236}">
                <a16:creationId xmlns:a16="http://schemas.microsoft.com/office/drawing/2014/main" id="{9098FDC3-E670-42B6-BEC4-2C80A17E8FF3}"/>
              </a:ext>
            </a:extLst>
          </p:cNvPr>
          <p:cNvGraphicFramePr>
            <a:graphicFrameLocks noGrp="1"/>
          </p:cNvGraphicFramePr>
          <p:nvPr>
            <p:extLst>
              <p:ext uri="{D42A27DB-BD31-4B8C-83A1-F6EECF244321}">
                <p14:modId xmlns:p14="http://schemas.microsoft.com/office/powerpoint/2010/main" val="202145958"/>
              </p:ext>
            </p:extLst>
          </p:nvPr>
        </p:nvGraphicFramePr>
        <p:xfrm>
          <a:off x="1147772" y="3345400"/>
          <a:ext cx="5136565" cy="1661572"/>
        </p:xfrm>
        <a:graphic>
          <a:graphicData uri="http://schemas.openxmlformats.org/drawingml/2006/table">
            <a:tbl>
              <a:tblPr firstRow="1" firstCol="1" bandRow="1">
                <a:tableStyleId>{5C22544A-7EE6-4342-B048-85BDC9FD1C3A}</a:tableStyleId>
              </a:tblPr>
              <a:tblGrid>
                <a:gridCol w="2557584">
                  <a:extLst>
                    <a:ext uri="{9D8B030D-6E8A-4147-A177-3AD203B41FA5}">
                      <a16:colId xmlns:a16="http://schemas.microsoft.com/office/drawing/2014/main" val="3726763965"/>
                    </a:ext>
                  </a:extLst>
                </a:gridCol>
                <a:gridCol w="1506862">
                  <a:extLst>
                    <a:ext uri="{9D8B030D-6E8A-4147-A177-3AD203B41FA5}">
                      <a16:colId xmlns:a16="http://schemas.microsoft.com/office/drawing/2014/main" val="14902307"/>
                    </a:ext>
                  </a:extLst>
                </a:gridCol>
                <a:gridCol w="1072119">
                  <a:extLst>
                    <a:ext uri="{9D8B030D-6E8A-4147-A177-3AD203B41FA5}">
                      <a16:colId xmlns:a16="http://schemas.microsoft.com/office/drawing/2014/main" val="213096453"/>
                    </a:ext>
                  </a:extLst>
                </a:gridCol>
              </a:tblGrid>
              <a:tr h="1061983">
                <a:tc>
                  <a:txBody>
                    <a:bodyPr/>
                    <a:lstStyle/>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TIPO MALLA</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tc>
                  <a:txBody>
                    <a:bodyPr/>
                    <a:lstStyle/>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Necesidad inversión $ en conservación a junio de 2020-I</a:t>
                      </a:r>
                      <a:endParaRPr lang="es-CO" sz="1200" dirty="0">
                        <a:solidFill>
                          <a:schemeClr val="tx1"/>
                        </a:solidFill>
                        <a:effectLst/>
                        <a:latin typeface="Arial" panose="020B0604020202020204" pitchFamily="34" charset="0"/>
                        <a:cs typeface="Arial" panose="020B0604020202020204" pitchFamily="34" charset="0"/>
                      </a:endParaRPr>
                    </a:p>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(Millones de pesos)</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tc>
                  <a:txBody>
                    <a:bodyPr/>
                    <a:lstStyle/>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Extensión a junio de 2020-I </a:t>
                      </a:r>
                      <a:endParaRPr lang="es-CO" sz="1200" dirty="0">
                        <a:solidFill>
                          <a:schemeClr val="tx1"/>
                        </a:solidFill>
                        <a:effectLst/>
                        <a:latin typeface="Arial" panose="020B0604020202020204" pitchFamily="34" charset="0"/>
                        <a:cs typeface="Arial" panose="020B0604020202020204" pitchFamily="34" charset="0"/>
                      </a:endParaRPr>
                    </a:p>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(Km-carril)</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extLst>
                  <a:ext uri="{0D108BD9-81ED-4DB2-BD59-A6C34878D82A}">
                    <a16:rowId xmlns:a16="http://schemas.microsoft.com/office/drawing/2014/main" val="1113913527"/>
                  </a:ext>
                </a:extLst>
              </a:tr>
              <a:tr h="199863">
                <a:tc>
                  <a:txBody>
                    <a:bodyPr/>
                    <a:lstStyle/>
                    <a:p>
                      <a:pPr algn="just">
                        <a:lnSpc>
                          <a:spcPct val="107000"/>
                        </a:lnSpc>
                      </a:pPr>
                      <a:r>
                        <a:rPr lang="es-ES" sz="1200" dirty="0">
                          <a:solidFill>
                            <a:schemeClr val="tx1"/>
                          </a:solidFill>
                          <a:effectLst/>
                          <a:latin typeface="Arial" panose="020B0604020202020204" pitchFamily="34" charset="0"/>
                          <a:cs typeface="Arial" panose="020B0604020202020204" pitchFamily="34" charset="0"/>
                        </a:rPr>
                        <a:t>Malla Vial Rural Principal</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tc>
                  <a:txBody>
                    <a:bodyPr/>
                    <a:lstStyle/>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109.390</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chemeClr val="bg1">
                        <a:lumMod val="85000"/>
                      </a:schemeClr>
                    </a:solidFill>
                  </a:tcPr>
                </a:tc>
                <a:tc>
                  <a:txBody>
                    <a:bodyPr/>
                    <a:lstStyle/>
                    <a:p>
                      <a:pPr algn="ctr">
                        <a:lnSpc>
                          <a:spcPct val="107000"/>
                        </a:lnSpc>
                      </a:pPr>
                      <a:r>
                        <a:rPr lang="es-ES" sz="1200">
                          <a:solidFill>
                            <a:schemeClr val="tx1"/>
                          </a:solidFill>
                          <a:effectLst/>
                          <a:latin typeface="Arial" panose="020B0604020202020204" pitchFamily="34" charset="0"/>
                          <a:cs typeface="Arial" panose="020B0604020202020204" pitchFamily="34" charset="0"/>
                        </a:rPr>
                        <a:t>312,78</a:t>
                      </a:r>
                      <a:endParaRPr lang="es-CO"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chemeClr val="bg1">
                        <a:lumMod val="85000"/>
                      </a:schemeClr>
                    </a:solidFill>
                  </a:tcPr>
                </a:tc>
                <a:extLst>
                  <a:ext uri="{0D108BD9-81ED-4DB2-BD59-A6C34878D82A}">
                    <a16:rowId xmlns:a16="http://schemas.microsoft.com/office/drawing/2014/main" val="1835779317"/>
                  </a:ext>
                </a:extLst>
              </a:tr>
              <a:tr h="199863">
                <a:tc>
                  <a:txBody>
                    <a:bodyPr/>
                    <a:lstStyle/>
                    <a:p>
                      <a:pPr algn="just">
                        <a:lnSpc>
                          <a:spcPct val="107000"/>
                        </a:lnSpc>
                      </a:pPr>
                      <a:r>
                        <a:rPr lang="es-ES" sz="1200" dirty="0">
                          <a:solidFill>
                            <a:schemeClr val="tx1"/>
                          </a:solidFill>
                          <a:effectLst/>
                          <a:latin typeface="Arial" panose="020B0604020202020204" pitchFamily="34" charset="0"/>
                          <a:cs typeface="Arial" panose="020B0604020202020204" pitchFamily="34" charset="0"/>
                        </a:rPr>
                        <a:t>Malla Vial Rural NO Principal</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tc>
                  <a:txBody>
                    <a:bodyPr/>
                    <a:lstStyle/>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333.499</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chemeClr val="bg1">
                        <a:lumMod val="85000"/>
                      </a:schemeClr>
                    </a:solidFill>
                  </a:tcPr>
                </a:tc>
                <a:tc>
                  <a:txBody>
                    <a:bodyPr/>
                    <a:lstStyle/>
                    <a:p>
                      <a:pPr algn="ctr">
                        <a:lnSpc>
                          <a:spcPct val="107000"/>
                        </a:lnSpc>
                      </a:pPr>
                      <a:r>
                        <a:rPr lang="es-ES" sz="1200">
                          <a:solidFill>
                            <a:schemeClr val="tx1"/>
                          </a:solidFill>
                          <a:effectLst/>
                          <a:latin typeface="Arial" panose="020B0604020202020204" pitchFamily="34" charset="0"/>
                          <a:cs typeface="Arial" panose="020B0604020202020204" pitchFamily="34" charset="0"/>
                        </a:rPr>
                        <a:t>573,94</a:t>
                      </a:r>
                      <a:endParaRPr lang="es-CO"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b">
                    <a:solidFill>
                      <a:schemeClr val="bg1">
                        <a:lumMod val="85000"/>
                      </a:schemeClr>
                    </a:solidFill>
                  </a:tcPr>
                </a:tc>
                <a:extLst>
                  <a:ext uri="{0D108BD9-81ED-4DB2-BD59-A6C34878D82A}">
                    <a16:rowId xmlns:a16="http://schemas.microsoft.com/office/drawing/2014/main" val="1687279434"/>
                  </a:ext>
                </a:extLst>
              </a:tr>
              <a:tr h="199863">
                <a:tc>
                  <a:txBody>
                    <a:bodyPr/>
                    <a:lstStyle/>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TOTAL</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rgbClr val="F2ECDF"/>
                    </a:solidFill>
                  </a:tcPr>
                </a:tc>
                <a:tc>
                  <a:txBody>
                    <a:bodyPr/>
                    <a:lstStyle/>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442.819</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ctr">
                    <a:solidFill>
                      <a:schemeClr val="bg1">
                        <a:lumMod val="85000"/>
                      </a:schemeClr>
                    </a:solidFill>
                  </a:tcPr>
                </a:tc>
                <a:tc>
                  <a:txBody>
                    <a:bodyPr/>
                    <a:lstStyle/>
                    <a:p>
                      <a:pPr algn="ctr">
                        <a:lnSpc>
                          <a:spcPct val="107000"/>
                        </a:lnSpc>
                      </a:pPr>
                      <a:r>
                        <a:rPr lang="es-ES" sz="1200" dirty="0">
                          <a:solidFill>
                            <a:schemeClr val="tx1"/>
                          </a:solidFill>
                          <a:effectLst/>
                          <a:latin typeface="Arial" panose="020B0604020202020204" pitchFamily="34" charset="0"/>
                          <a:cs typeface="Arial" panose="020B0604020202020204" pitchFamily="34" charset="0"/>
                        </a:rPr>
                        <a:t>886,72</a:t>
                      </a:r>
                      <a:endParaRPr lang="es-CO"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34292" marR="34292" marT="0" marB="0" anchor="b">
                    <a:solidFill>
                      <a:schemeClr val="bg1">
                        <a:lumMod val="85000"/>
                      </a:schemeClr>
                    </a:solidFill>
                  </a:tcPr>
                </a:tc>
                <a:extLst>
                  <a:ext uri="{0D108BD9-81ED-4DB2-BD59-A6C34878D82A}">
                    <a16:rowId xmlns:a16="http://schemas.microsoft.com/office/drawing/2014/main" val="219003138"/>
                  </a:ext>
                </a:extLst>
              </a:tr>
            </a:tbl>
          </a:graphicData>
        </a:graphic>
      </p:graphicFrame>
      <p:sp>
        <p:nvSpPr>
          <p:cNvPr id="14" name="Rectangle 2">
            <a:extLst>
              <a:ext uri="{FF2B5EF4-FFF2-40B4-BE49-F238E27FC236}">
                <a16:creationId xmlns:a16="http://schemas.microsoft.com/office/drawing/2014/main" id="{73181F66-581D-4B49-B987-259F20A21AD4}"/>
              </a:ext>
            </a:extLst>
          </p:cNvPr>
          <p:cNvSpPr>
            <a:spLocks noChangeArrowheads="1"/>
          </p:cNvSpPr>
          <p:nvPr/>
        </p:nvSpPr>
        <p:spPr bwMode="auto">
          <a:xfrm>
            <a:off x="6402683" y="3392790"/>
            <a:ext cx="5267434" cy="1338828"/>
          </a:xfrm>
          <a:prstGeom prst="rect">
            <a:avLst/>
          </a:prstGeom>
          <a:noFill/>
        </p:spPr>
        <p:txBody>
          <a:bodyPr wrap="square" lIns="45720" tIns="22860" rIns="45720" bIns="22860">
            <a:spAutoFit/>
          </a:bodyPr>
          <a:lstStyle/>
          <a:p>
            <a:pPr algn="just" defTabSz="457200" eaLnBrk="0" fontAlgn="base" hangingPunct="0">
              <a:spcBef>
                <a:spcPct val="0"/>
              </a:spcBef>
              <a:spcAft>
                <a:spcPct val="0"/>
              </a:spcAft>
            </a:pPr>
            <a:r>
              <a:rPr lang="es-ES" altLang="es-CO" sz="1200" dirty="0">
                <a:ea typeface="Times New Roman" panose="02020603050405020304" pitchFamily="18" charset="0"/>
                <a:cs typeface="Arial" panose="020B0604020202020204" pitchFamily="34" charset="0"/>
              </a:rPr>
              <a:t>De los 1.258,73 km-carril de extensión de la malla vial rural registrados a 30/06/2019, No se incluyen para el cálculo de las necesidades de la malla vial 372,01 Km-carril por las siguientes razones:</a:t>
            </a:r>
          </a:p>
          <a:p>
            <a:pPr algn="just" defTabSz="457200" eaLnBrk="0" fontAlgn="base" hangingPunct="0">
              <a:spcBef>
                <a:spcPct val="0"/>
              </a:spcBef>
              <a:spcAft>
                <a:spcPct val="0"/>
              </a:spcAft>
            </a:pPr>
            <a:endParaRPr lang="es-CO" altLang="es-CO" sz="1200" dirty="0">
              <a:ea typeface="Times New Roman" panose="02020603050405020304" pitchFamily="18" charset="0"/>
              <a:cs typeface="Arial" panose="020B0604020202020204" pitchFamily="34" charset="0"/>
            </a:endParaRPr>
          </a:p>
          <a:p>
            <a:pPr algn="just" defTabSz="457200" eaLnBrk="0" fontAlgn="base" hangingPunct="0">
              <a:spcBef>
                <a:spcPct val="0"/>
              </a:spcBef>
              <a:spcAft>
                <a:spcPct val="0"/>
              </a:spcAft>
            </a:pPr>
            <a:r>
              <a:rPr lang="es-ES" altLang="es-CO" sz="1200" dirty="0">
                <a:ea typeface="Times New Roman" panose="02020603050405020304" pitchFamily="18" charset="0"/>
                <a:cs typeface="Arial" panose="020B0604020202020204" pitchFamily="34" charset="0"/>
              </a:rPr>
              <a:t>Malla vial sin estado (154,05 Km-carril) por lo tanto no es posible estimar su necesidad de conservación</a:t>
            </a:r>
            <a:endParaRPr lang="es-CO" altLang="es-CO" sz="1200" dirty="0">
              <a:ea typeface="Times New Roman" panose="02020603050405020304" pitchFamily="18" charset="0"/>
              <a:cs typeface="Arial" panose="020B0604020202020204" pitchFamily="34" charset="0"/>
            </a:endParaRPr>
          </a:p>
          <a:p>
            <a:pPr algn="just" defTabSz="457200" eaLnBrk="0" fontAlgn="base" hangingPunct="0">
              <a:spcBef>
                <a:spcPct val="0"/>
              </a:spcBef>
              <a:spcAft>
                <a:spcPct val="0"/>
              </a:spcAft>
            </a:pPr>
            <a:r>
              <a:rPr lang="es-ES" altLang="es-CO" sz="1200" dirty="0">
                <a:ea typeface="Times New Roman" panose="02020603050405020304" pitchFamily="18" charset="0"/>
                <a:cs typeface="Arial" panose="020B0604020202020204" pitchFamily="34" charset="0"/>
              </a:rPr>
              <a:t>Malla vial en superficie mixta, articulada y tierra (217,96 Km-carril).</a:t>
            </a:r>
          </a:p>
        </p:txBody>
      </p:sp>
      <p:sp>
        <p:nvSpPr>
          <p:cNvPr id="23" name="CuadroTexto 22">
            <a:extLst>
              <a:ext uri="{FF2B5EF4-FFF2-40B4-BE49-F238E27FC236}">
                <a16:creationId xmlns:a16="http://schemas.microsoft.com/office/drawing/2014/main" id="{AF38310F-8983-4033-8DA6-94A880E4EA98}"/>
              </a:ext>
            </a:extLst>
          </p:cNvPr>
          <p:cNvSpPr txBox="1"/>
          <p:nvPr/>
        </p:nvSpPr>
        <p:spPr>
          <a:xfrm>
            <a:off x="1147772" y="3010854"/>
            <a:ext cx="5136564" cy="261610"/>
          </a:xfrm>
          <a:prstGeom prst="rect">
            <a:avLst/>
          </a:prstGeom>
          <a:solidFill>
            <a:srgbClr val="F2ECDF"/>
          </a:solidFill>
        </p:spPr>
        <p:txBody>
          <a:bodyPr wrap="square" lIns="45720" tIns="22860" rIns="45720" bIns="22860">
            <a:spAutoFit/>
          </a:bodyPr>
          <a:lstStyle>
            <a:defPPr>
              <a:defRPr lang="en-US"/>
            </a:defPPr>
            <a:lvl1pPr marR="0" lvl="0" indent="0" algn="just" defTabSz="914400" eaLnBrk="0" fontAlgn="base" hangingPunct="0">
              <a:lnSpc>
                <a:spcPct val="100000"/>
              </a:lnSpc>
              <a:spcBef>
                <a:spcPct val="0"/>
              </a:spcBef>
              <a:spcAft>
                <a:spcPct val="0"/>
              </a:spcAft>
              <a:buClrTx/>
              <a:buSzTx/>
              <a:buFontTx/>
              <a:buNone/>
              <a:tabLst/>
              <a:defRPr kumimoji="0" sz="2400" b="1" i="0" u="none" strike="noStrike" cap="none" normalizeH="0" baseline="0" bmk="_Toc56154924">
                <a:ln>
                  <a:noFill/>
                </a:ln>
                <a:effectLst/>
                <a:latin typeface="Arial" panose="020B0604020202020204" pitchFamily="34" charset="0"/>
                <a:ea typeface="Times New Roman" panose="02020603050405020304" pitchFamily="18" charset="0"/>
                <a:cs typeface="Arial" panose="020B0604020202020204" pitchFamily="34" charset="0"/>
              </a:defRPr>
            </a:lvl1pPr>
          </a:lstStyle>
          <a:p>
            <a:r>
              <a:rPr lang="es-ES" altLang="es-CO" sz="1400" dirty="0">
                <a:latin typeface="+mn-lt"/>
              </a:rPr>
              <a:t>        Costo estimado para inversión en Malla Vial Rural</a:t>
            </a:r>
            <a:endParaRPr lang="es-CO" altLang="es-CO" sz="1400" dirty="0">
              <a:latin typeface="+mn-lt"/>
            </a:endParaRPr>
          </a:p>
        </p:txBody>
      </p:sp>
      <p:sp>
        <p:nvSpPr>
          <p:cNvPr id="24" name="Rectangle 1">
            <a:extLst>
              <a:ext uri="{FF2B5EF4-FFF2-40B4-BE49-F238E27FC236}">
                <a16:creationId xmlns:a16="http://schemas.microsoft.com/office/drawing/2014/main" id="{0188ACAE-F772-47B2-A31F-AC19A508353D}"/>
              </a:ext>
            </a:extLst>
          </p:cNvPr>
          <p:cNvSpPr>
            <a:spLocks noChangeArrowheads="1"/>
          </p:cNvSpPr>
          <p:nvPr/>
        </p:nvSpPr>
        <p:spPr bwMode="auto">
          <a:xfrm>
            <a:off x="1147770" y="5010856"/>
            <a:ext cx="5136565" cy="15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22860" rIns="45720" bIns="22860" numCol="1" anchor="ctr" anchorCtr="0" compatLnSpc="1">
            <a:prstTxWarp prst="textNoShape">
              <a:avLst/>
            </a:prstTxWarp>
            <a:spAutoFit/>
          </a:bodyPr>
          <a:lstStyle/>
          <a:p>
            <a:pPr algn="just" defTabSz="457200" eaLnBrk="0" fontAlgn="base" hangingPunct="0">
              <a:spcBef>
                <a:spcPct val="0"/>
              </a:spcBef>
              <a:spcAft>
                <a:spcPct val="0"/>
              </a:spcAft>
            </a:pPr>
            <a:r>
              <a:rPr lang="es-ES" altLang="es-CO" sz="700" dirty="0">
                <a:solidFill>
                  <a:srgbClr val="008B71"/>
                </a:solidFill>
                <a:latin typeface="Arial" panose="020B0604020202020204" pitchFamily="34" charset="0"/>
                <a:ea typeface="Times New Roman" panose="02020603050405020304" pitchFamily="18" charset="0"/>
                <a:cs typeface="Arial" panose="020B0604020202020204" pitchFamily="34" charset="0"/>
              </a:rPr>
              <a:t>Fuente: Dirección Técnica Estratégica – DTE, Diciembre de 2020.</a:t>
            </a:r>
            <a:endParaRPr lang="es-CO" altLang="es-CO" sz="700" dirty="0">
              <a:solidFill>
                <a:srgbClr val="008B71"/>
              </a:solidFill>
              <a:latin typeface="Arial" panose="020B0604020202020204" pitchFamily="34" charset="0"/>
              <a:ea typeface="Times New Roman" panose="02020603050405020304" pitchFamily="18" charset="0"/>
              <a:cs typeface="Arial" panose="020B0604020202020204" pitchFamily="34" charset="0"/>
            </a:endParaRPr>
          </a:p>
        </p:txBody>
      </p:sp>
      <p:sp>
        <p:nvSpPr>
          <p:cNvPr id="28" name="CuadroTexto 27">
            <a:extLst>
              <a:ext uri="{FF2B5EF4-FFF2-40B4-BE49-F238E27FC236}">
                <a16:creationId xmlns:a16="http://schemas.microsoft.com/office/drawing/2014/main" id="{FA9576B2-EAA1-47B2-B44D-6FE4F203723C}"/>
              </a:ext>
            </a:extLst>
          </p:cNvPr>
          <p:cNvSpPr txBox="1"/>
          <p:nvPr/>
        </p:nvSpPr>
        <p:spPr>
          <a:xfrm>
            <a:off x="1147771" y="5493243"/>
            <a:ext cx="10477463" cy="1338828"/>
          </a:xfrm>
          <a:prstGeom prst="rect">
            <a:avLst/>
          </a:prstGeom>
          <a:solidFill>
            <a:schemeClr val="bg1"/>
          </a:solidFill>
        </p:spPr>
        <p:txBody>
          <a:bodyPr wrap="square" lIns="45720" tIns="22860" rIns="45720" bIns="22860">
            <a:spAutoFit/>
          </a:bodyPr>
          <a:lstStyle/>
          <a:p>
            <a:pPr algn="just" defTabSz="457200" eaLnBrk="0" fontAlgn="base" hangingPunct="0">
              <a:spcBef>
                <a:spcPct val="0"/>
              </a:spcBef>
              <a:spcAft>
                <a:spcPct val="0"/>
              </a:spcAft>
            </a:pPr>
            <a:r>
              <a:rPr lang="es-ES" altLang="es-CO" sz="1200" dirty="0">
                <a:ea typeface="Times New Roman" panose="02020603050405020304" pitchFamily="18" charset="0"/>
                <a:cs typeface="Arial" panose="020B0604020202020204" pitchFamily="34" charset="0"/>
              </a:rPr>
              <a:t>1</a:t>
            </a:r>
            <a:r>
              <a:rPr kumimoji="0" lang="es-ES" altLang="es-CO" sz="120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 No tiene en cuenta las necesidades de ampliación o construcción de vías nuevas.</a:t>
            </a:r>
            <a:endParaRPr kumimoji="0" lang="es-CO" altLang="es-CO" sz="1200" i="0" u="none" strike="noStrike" cap="none" normalizeH="0" baseline="0" dirty="0">
              <a:ln>
                <a:noFill/>
              </a:ln>
              <a:solidFill>
                <a:schemeClr val="tx1"/>
              </a:solidFill>
              <a:effectLst/>
              <a:cs typeface="Arial" panose="020B0604020202020204" pitchFamily="34" charset="0"/>
            </a:endParaRPr>
          </a:p>
          <a:p>
            <a:pPr algn="just"/>
            <a:r>
              <a:rPr lang="es-ES" sz="1200" dirty="0">
                <a:ea typeface="Times New Roman" panose="02020603050405020304" pitchFamily="18" charset="0"/>
                <a:cs typeface="Arial" panose="020B0604020202020204" pitchFamily="34" charset="0"/>
              </a:rPr>
              <a:t>2</a:t>
            </a:r>
            <a:r>
              <a:rPr lang="es-ES" sz="1200" dirty="0">
                <a:effectLst/>
                <a:ea typeface="Times New Roman" panose="02020603050405020304" pitchFamily="18" charset="0"/>
                <a:cs typeface="Arial" panose="020B0604020202020204" pitchFamily="34" charset="0"/>
              </a:rPr>
              <a:t>. Valores calculados con la base de precios de referencia 2020-I + mano de obra 2020.</a:t>
            </a:r>
            <a:endParaRPr lang="es-CO" sz="1200" dirty="0">
              <a:effectLst/>
              <a:ea typeface="Times New Roman" panose="02020603050405020304" pitchFamily="18" charset="0"/>
              <a:cs typeface="Arial" panose="020B0604020202020204" pitchFamily="34" charset="0"/>
            </a:endParaRPr>
          </a:p>
          <a:p>
            <a:pPr algn="just"/>
            <a:r>
              <a:rPr lang="es-ES" sz="1200" dirty="0">
                <a:effectLst/>
                <a:ea typeface="Times New Roman" panose="02020603050405020304" pitchFamily="18" charset="0"/>
                <a:cs typeface="Arial" panose="020B0604020202020204" pitchFamily="34" charset="0"/>
              </a:rPr>
              <a:t>3. No tiene en cuenta aspectos de compra de predios, urbanísticos y de conservación de andenes.</a:t>
            </a:r>
            <a:endParaRPr lang="es-CO" sz="1200" dirty="0">
              <a:effectLst/>
              <a:ea typeface="Times New Roman" panose="02020603050405020304" pitchFamily="18" charset="0"/>
              <a:cs typeface="Arial" panose="020B0604020202020204" pitchFamily="34" charset="0"/>
            </a:endParaRPr>
          </a:p>
          <a:p>
            <a:pPr algn="just"/>
            <a:r>
              <a:rPr lang="es-ES" sz="1200" dirty="0">
                <a:effectLst/>
                <a:ea typeface="Times New Roman" panose="02020603050405020304" pitchFamily="18" charset="0"/>
                <a:cs typeface="Arial" panose="020B0604020202020204" pitchFamily="34" charset="0"/>
              </a:rPr>
              <a:t>4. Los costos únicamente se refieren a intervención de la estructura de pavimento, e incluyen porcentajes de PMT, Ambiental, Social, Redes Húmedas y Secas, AIU, Diagnóstico, Diseños, Interventoría e IVA.</a:t>
            </a:r>
            <a:endParaRPr lang="es-CO" sz="1200" dirty="0">
              <a:effectLst/>
              <a:ea typeface="Times New Roman" panose="02020603050405020304" pitchFamily="18" charset="0"/>
              <a:cs typeface="Arial" panose="020B0604020202020204" pitchFamily="34" charset="0"/>
            </a:endParaRPr>
          </a:p>
          <a:p>
            <a:pPr algn="just"/>
            <a:r>
              <a:rPr lang="es-ES" sz="1200" dirty="0">
                <a:effectLst/>
                <a:ea typeface="Times New Roman" panose="02020603050405020304" pitchFamily="18" charset="0"/>
                <a:cs typeface="Arial" panose="020B0604020202020204" pitchFamily="34" charset="0"/>
              </a:rPr>
              <a:t>5. Los costos no representan en ninguna medida el reemplazo de los resultados de diseños de intervención necesarios en cualquier proyecto conservación de malla vial. </a:t>
            </a:r>
          </a:p>
          <a:p>
            <a:pPr algn="just"/>
            <a:r>
              <a:rPr lang="es-ES" altLang="es-CO" sz="1200" dirty="0">
                <a:ea typeface="Times New Roman" panose="02020603050405020304" pitchFamily="18" charset="0"/>
                <a:cs typeface="Arial" panose="020B0604020202020204" pitchFamily="34" charset="0"/>
              </a:rPr>
              <a:t>6. L</a:t>
            </a:r>
            <a:r>
              <a:rPr kumimoji="0" lang="es-ES" altLang="es-CO" sz="1200" i="0" u="none" strike="noStrike" cap="none" normalizeH="0" baseline="0" dirty="0">
                <a:ln>
                  <a:noFill/>
                </a:ln>
                <a:solidFill>
                  <a:schemeClr val="tx1"/>
                </a:solidFill>
                <a:effectLst/>
                <a:ea typeface="Times New Roman" panose="02020603050405020304" pitchFamily="18" charset="0"/>
                <a:cs typeface="Arial" panose="020B0604020202020204" pitchFamily="34" charset="0"/>
              </a:rPr>
              <a:t>as cifras presentadas pueden diferir de las fuentes originales de los datos por proceso de redondeo.</a:t>
            </a:r>
            <a:endParaRPr kumimoji="0" lang="es-ES" altLang="es-CO" sz="1200" i="0" u="none" strike="noStrike" cap="none" normalizeH="0" baseline="0" dirty="0">
              <a:ln>
                <a:noFill/>
              </a:ln>
              <a:solidFill>
                <a:schemeClr val="tx1"/>
              </a:solidFill>
              <a:effectLst/>
              <a:cs typeface="Arial" panose="020B0604020202020204" pitchFamily="34" charset="0"/>
            </a:endParaRPr>
          </a:p>
        </p:txBody>
      </p:sp>
      <p:sp>
        <p:nvSpPr>
          <p:cNvPr id="30" name="CuadroTexto 29">
            <a:extLst>
              <a:ext uri="{FF2B5EF4-FFF2-40B4-BE49-F238E27FC236}">
                <a16:creationId xmlns:a16="http://schemas.microsoft.com/office/drawing/2014/main" id="{3CB52B45-67B0-4BD8-B64B-5A9AE00F0281}"/>
              </a:ext>
            </a:extLst>
          </p:cNvPr>
          <p:cNvSpPr txBox="1"/>
          <p:nvPr/>
        </p:nvSpPr>
        <p:spPr>
          <a:xfrm rot="16200000">
            <a:off x="-2374629" y="3608093"/>
            <a:ext cx="5797918" cy="538609"/>
          </a:xfrm>
          <a:prstGeom prst="rect">
            <a:avLst/>
          </a:prstGeom>
          <a:noFill/>
        </p:spPr>
        <p:txBody>
          <a:bodyPr wrap="square" lIns="45720" tIns="22860" rIns="45720" bIns="22860">
            <a:spAutoFit/>
          </a:bodyPr>
          <a:lstStyle/>
          <a:p>
            <a:pPr algn="r"/>
            <a:r>
              <a:rPr lang="es-ES" sz="1600" b="1" dirty="0">
                <a:solidFill>
                  <a:schemeClr val="bg1"/>
                </a:solidFill>
                <a:latin typeface="Arial" panose="020B0604020202020204" pitchFamily="34" charset="0"/>
                <a:ea typeface="Times New Roman" panose="02020603050405020304" pitchFamily="18" charset="0"/>
              </a:rPr>
              <a:t>Costo para llevar la malla vial en mal y regular estado a bueno, y mantener el estado bueno en la misma condición. </a:t>
            </a:r>
            <a:endParaRPr lang="es-CO" sz="1600" b="1" dirty="0">
              <a:solidFill>
                <a:schemeClr val="bg1"/>
              </a:solidFill>
            </a:endParaRPr>
          </a:p>
        </p:txBody>
      </p:sp>
      <p:sp>
        <p:nvSpPr>
          <p:cNvPr id="15" name="Elipse 14">
            <a:extLst>
              <a:ext uri="{FF2B5EF4-FFF2-40B4-BE49-F238E27FC236}">
                <a16:creationId xmlns:a16="http://schemas.microsoft.com/office/drawing/2014/main" id="{85AF107E-1C19-3047-B9B1-BE4C1A395F6F}"/>
              </a:ext>
            </a:extLst>
          </p:cNvPr>
          <p:cNvSpPr/>
          <p:nvPr/>
        </p:nvSpPr>
        <p:spPr>
          <a:xfrm>
            <a:off x="1097575" y="801867"/>
            <a:ext cx="295460" cy="29544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s-CO" sz="2700" b="1" dirty="0"/>
          </a:p>
        </p:txBody>
      </p:sp>
      <p:sp>
        <p:nvSpPr>
          <p:cNvPr id="16" name="Elipse 15">
            <a:extLst>
              <a:ext uri="{FF2B5EF4-FFF2-40B4-BE49-F238E27FC236}">
                <a16:creationId xmlns:a16="http://schemas.microsoft.com/office/drawing/2014/main" id="{C87B8ED3-D1A4-DE43-98AE-322BE0435E05}"/>
              </a:ext>
            </a:extLst>
          </p:cNvPr>
          <p:cNvSpPr/>
          <p:nvPr/>
        </p:nvSpPr>
        <p:spPr>
          <a:xfrm>
            <a:off x="1147772" y="3135358"/>
            <a:ext cx="295460" cy="29544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s-CO" sz="2700" b="1" dirty="0"/>
          </a:p>
        </p:txBody>
      </p:sp>
      <p:sp>
        <p:nvSpPr>
          <p:cNvPr id="17" name="CuadroTexto 16">
            <a:extLst>
              <a:ext uri="{FF2B5EF4-FFF2-40B4-BE49-F238E27FC236}">
                <a16:creationId xmlns:a16="http://schemas.microsoft.com/office/drawing/2014/main" id="{6962D21B-479F-A44C-B5A6-45BBDEF13BBA}"/>
              </a:ext>
            </a:extLst>
          </p:cNvPr>
          <p:cNvSpPr txBox="1"/>
          <p:nvPr/>
        </p:nvSpPr>
        <p:spPr>
          <a:xfrm>
            <a:off x="6402684" y="729016"/>
            <a:ext cx="5177667" cy="261610"/>
          </a:xfrm>
          <a:prstGeom prst="rect">
            <a:avLst/>
          </a:prstGeom>
          <a:solidFill>
            <a:srgbClr val="F2ECDF"/>
          </a:solidFill>
        </p:spPr>
        <p:txBody>
          <a:bodyPr wrap="square" lIns="45720" tIns="22860" rIns="45720" bIns="22860">
            <a:spAutoFit/>
          </a:bodyPr>
          <a:lstStyle/>
          <a:p>
            <a:pPr algn="just" defTabSz="457200" eaLnBrk="0" fontAlgn="base" hangingPunct="0">
              <a:spcBef>
                <a:spcPct val="0"/>
              </a:spcBef>
              <a:spcAft>
                <a:spcPct val="0"/>
              </a:spcAft>
            </a:pPr>
            <a:r>
              <a:rPr lang="es-ES" altLang="es-CO" sz="1400" b="1" dirty="0" bmk="_Toc56154924">
                <a:ea typeface="Times New Roman" panose="02020603050405020304" pitchFamily="18" charset="0"/>
                <a:cs typeface="Arial" panose="020B0604020202020204" pitchFamily="34" charset="0"/>
              </a:rPr>
              <a:t>        Notas Técnicas</a:t>
            </a:r>
            <a:endParaRPr lang="es-CO" altLang="es-CO" sz="2700" b="1" dirty="0"/>
          </a:p>
        </p:txBody>
      </p:sp>
      <p:sp>
        <p:nvSpPr>
          <p:cNvPr id="18" name="CuadroTexto 17">
            <a:extLst>
              <a:ext uri="{FF2B5EF4-FFF2-40B4-BE49-F238E27FC236}">
                <a16:creationId xmlns:a16="http://schemas.microsoft.com/office/drawing/2014/main" id="{FE3299DC-0EE1-D140-BD1B-406EF133BBFD}"/>
              </a:ext>
            </a:extLst>
          </p:cNvPr>
          <p:cNvSpPr txBox="1"/>
          <p:nvPr/>
        </p:nvSpPr>
        <p:spPr>
          <a:xfrm>
            <a:off x="6447567" y="3039377"/>
            <a:ext cx="5177667" cy="261610"/>
          </a:xfrm>
          <a:prstGeom prst="rect">
            <a:avLst/>
          </a:prstGeom>
          <a:solidFill>
            <a:srgbClr val="F2ECDF"/>
          </a:solidFill>
        </p:spPr>
        <p:txBody>
          <a:bodyPr wrap="square" lIns="45720" tIns="22860" rIns="45720" bIns="22860">
            <a:spAutoFit/>
          </a:bodyPr>
          <a:lstStyle/>
          <a:p>
            <a:pPr algn="just" defTabSz="457200" eaLnBrk="0" fontAlgn="base" hangingPunct="0">
              <a:spcBef>
                <a:spcPct val="0"/>
              </a:spcBef>
              <a:spcAft>
                <a:spcPct val="0"/>
              </a:spcAft>
            </a:pPr>
            <a:r>
              <a:rPr lang="es-ES" altLang="es-CO" sz="1400" b="1" dirty="0" bmk="_Toc56154924">
                <a:ea typeface="Times New Roman" panose="02020603050405020304" pitchFamily="18" charset="0"/>
                <a:cs typeface="Arial" panose="020B0604020202020204" pitchFamily="34" charset="0"/>
              </a:rPr>
              <a:t>        Notas Técnicas</a:t>
            </a:r>
            <a:endParaRPr lang="es-CO" altLang="es-CO" sz="2700" b="1" dirty="0"/>
          </a:p>
        </p:txBody>
      </p:sp>
      <p:sp>
        <p:nvSpPr>
          <p:cNvPr id="19" name="CuadroTexto 18">
            <a:extLst>
              <a:ext uri="{FF2B5EF4-FFF2-40B4-BE49-F238E27FC236}">
                <a16:creationId xmlns:a16="http://schemas.microsoft.com/office/drawing/2014/main" id="{5F8E9EEF-6183-334C-9751-3BFD7FF3ED15}"/>
              </a:ext>
            </a:extLst>
          </p:cNvPr>
          <p:cNvSpPr txBox="1"/>
          <p:nvPr/>
        </p:nvSpPr>
        <p:spPr>
          <a:xfrm>
            <a:off x="1147772" y="5235466"/>
            <a:ext cx="5177667" cy="261610"/>
          </a:xfrm>
          <a:prstGeom prst="rect">
            <a:avLst/>
          </a:prstGeom>
          <a:solidFill>
            <a:srgbClr val="F2ECDF"/>
          </a:solidFill>
        </p:spPr>
        <p:txBody>
          <a:bodyPr wrap="square" lIns="45720" tIns="22860" rIns="45720" bIns="22860">
            <a:spAutoFit/>
          </a:bodyPr>
          <a:lstStyle/>
          <a:p>
            <a:pPr algn="just" defTabSz="457200" eaLnBrk="0" fontAlgn="base" hangingPunct="0">
              <a:spcBef>
                <a:spcPct val="0"/>
              </a:spcBef>
              <a:spcAft>
                <a:spcPct val="0"/>
              </a:spcAft>
            </a:pPr>
            <a:r>
              <a:rPr lang="es-ES" altLang="es-CO" sz="1400" b="1" dirty="0" bmk="_Toc56154924">
                <a:ea typeface="Times New Roman" panose="02020603050405020304" pitchFamily="18" charset="0"/>
                <a:cs typeface="Arial" panose="020B0604020202020204" pitchFamily="34" charset="0"/>
              </a:rPr>
              <a:t>        Notas Generales</a:t>
            </a:r>
            <a:endParaRPr lang="es-CO" altLang="es-CO" sz="2800" b="1" dirty="0"/>
          </a:p>
        </p:txBody>
      </p:sp>
      <p:sp>
        <p:nvSpPr>
          <p:cNvPr id="29" name="28 Marcador de texto"/>
          <p:cNvSpPr>
            <a:spLocks noGrp="1"/>
          </p:cNvSpPr>
          <p:nvPr>
            <p:ph type="body" sz="quarter" idx="10"/>
          </p:nvPr>
        </p:nvSpPr>
        <p:spPr>
          <a:xfrm>
            <a:off x="4067495" y="144657"/>
            <a:ext cx="3435484" cy="362226"/>
          </a:xfrm>
        </p:spPr>
        <p:txBody>
          <a:bodyPr>
            <a:normAutofit lnSpcReduction="10000"/>
          </a:bodyPr>
          <a:lstStyle/>
          <a:p>
            <a:r>
              <a:rPr lang="es-ES" dirty="0"/>
              <a:t>$ Conservación malla vial</a:t>
            </a:r>
          </a:p>
        </p:txBody>
      </p:sp>
      <p:sp>
        <p:nvSpPr>
          <p:cNvPr id="27" name="26 Título"/>
          <p:cNvSpPr>
            <a:spLocks noGrp="1"/>
          </p:cNvSpPr>
          <p:nvPr>
            <p:ph type="title"/>
          </p:nvPr>
        </p:nvSpPr>
        <p:spPr>
          <a:xfrm>
            <a:off x="1147772" y="163858"/>
            <a:ext cx="6575642" cy="307725"/>
          </a:xfrm>
        </p:spPr>
        <p:txBody>
          <a:bodyPr>
            <a:normAutofit fontScale="90000"/>
          </a:bodyPr>
          <a:lstStyle/>
          <a:p>
            <a:r>
              <a:rPr lang="es-MX" dirty="0"/>
              <a:t>Necesidades económicas</a:t>
            </a:r>
            <a:endParaRPr lang="es-ES" dirty="0"/>
          </a:p>
        </p:txBody>
      </p:sp>
    </p:spTree>
    <p:extLst>
      <p:ext uri="{BB962C8B-B14F-4D97-AF65-F5344CB8AC3E}">
        <p14:creationId xmlns:p14="http://schemas.microsoft.com/office/powerpoint/2010/main" val="3804370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430430" y="435225"/>
            <a:ext cx="10366097" cy="618876"/>
          </a:xfrm>
        </p:spPr>
        <p:txBody>
          <a:bodyPr>
            <a:normAutofit fontScale="90000"/>
          </a:bodyPr>
          <a:lstStyle/>
          <a:p>
            <a:r>
              <a:rPr lang="es-CO" sz="3000" dirty="0"/>
              <a:t>PRINCIPALES INCONVENIENTES EN LA EJECUCIÓN DE LOS CONTRATOS</a:t>
            </a:r>
          </a:p>
        </p:txBody>
      </p:sp>
      <p:sp>
        <p:nvSpPr>
          <p:cNvPr id="11" name="Elipse 10"/>
          <p:cNvSpPr/>
          <p:nvPr/>
        </p:nvSpPr>
        <p:spPr>
          <a:xfrm>
            <a:off x="641927" y="420057"/>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s-CO" sz="3300" b="1" dirty="0"/>
              <a:t>3</a:t>
            </a:r>
          </a:p>
        </p:txBody>
      </p:sp>
      <p:sp>
        <p:nvSpPr>
          <p:cNvPr id="10" name="Forma libre 85">
            <a:extLst>
              <a:ext uri="{FF2B5EF4-FFF2-40B4-BE49-F238E27FC236}">
                <a16:creationId xmlns:a16="http://schemas.microsoft.com/office/drawing/2014/main" id="{FC28BE8A-FA8A-4586-B4B9-5DF78E66C44D}"/>
              </a:ext>
            </a:extLst>
          </p:cNvPr>
          <p:cNvSpPr/>
          <p:nvPr/>
        </p:nvSpPr>
        <p:spPr>
          <a:xfrm>
            <a:off x="2744644" y="4913674"/>
            <a:ext cx="7372588" cy="1412684"/>
          </a:xfrm>
          <a:custGeom>
            <a:avLst/>
            <a:gdLst>
              <a:gd name="connsiteX0" fmla="*/ 0 w 7791367"/>
              <a:gd name="connsiteY0" fmla="*/ 0 h 1207607"/>
              <a:gd name="connsiteX1" fmla="*/ 7791367 w 7791367"/>
              <a:gd name="connsiteY1" fmla="*/ 0 h 1207607"/>
              <a:gd name="connsiteX2" fmla="*/ 7791367 w 7791367"/>
              <a:gd name="connsiteY2" fmla="*/ 1207607 h 1207607"/>
              <a:gd name="connsiteX3" fmla="*/ 0 w 7791367"/>
              <a:gd name="connsiteY3" fmla="*/ 1207607 h 1207607"/>
              <a:gd name="connsiteX4" fmla="*/ 0 w 7791367"/>
              <a:gd name="connsiteY4" fmla="*/ 0 h 1207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1367" h="1207607">
                <a:moveTo>
                  <a:pt x="0" y="0"/>
                </a:moveTo>
                <a:lnTo>
                  <a:pt x="7791367" y="0"/>
                </a:lnTo>
                <a:lnTo>
                  <a:pt x="7791367" y="1207607"/>
                </a:lnTo>
                <a:lnTo>
                  <a:pt x="0" y="1207607"/>
                </a:lnTo>
                <a:lnTo>
                  <a:pt x="0" y="0"/>
                </a:lnTo>
                <a:close/>
              </a:path>
            </a:pathLst>
          </a:custGeom>
          <a:solidFill>
            <a:schemeClr val="accent1">
              <a:lumMod val="20000"/>
              <a:lumOff val="80000"/>
            </a:schemeClr>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7953" tIns="68580" rIns="68580" bIns="68580" numCol="1" spcCol="1270" anchor="ctr" anchorCtr="0">
            <a:noAutofit/>
          </a:bodyPr>
          <a:lstStyle/>
          <a:p>
            <a:pPr lvl="0" algn="just" defTabSz="800100">
              <a:lnSpc>
                <a:spcPct val="90000"/>
              </a:lnSpc>
              <a:spcBef>
                <a:spcPct val="0"/>
              </a:spcBef>
              <a:spcAft>
                <a:spcPct val="35000"/>
              </a:spcAft>
            </a:pPr>
            <a:r>
              <a:rPr lang="es-CO" sz="1800" kern="1200" dirty="0"/>
              <a:t>Demoras en los trámites por parte de la Secretaría Distrital de Ambiente: expedición de resoluciones, cierre de PIN, entre otros.</a:t>
            </a:r>
          </a:p>
        </p:txBody>
      </p:sp>
      <p:sp>
        <p:nvSpPr>
          <p:cNvPr id="12" name="Forma libre 83">
            <a:extLst>
              <a:ext uri="{FF2B5EF4-FFF2-40B4-BE49-F238E27FC236}">
                <a16:creationId xmlns:a16="http://schemas.microsoft.com/office/drawing/2014/main" id="{21A2A308-E62B-4F31-B623-A6C3CAB592F0}"/>
              </a:ext>
            </a:extLst>
          </p:cNvPr>
          <p:cNvSpPr/>
          <p:nvPr/>
        </p:nvSpPr>
        <p:spPr>
          <a:xfrm>
            <a:off x="2744644" y="2836265"/>
            <a:ext cx="7372588" cy="1961371"/>
          </a:xfrm>
          <a:custGeom>
            <a:avLst/>
            <a:gdLst>
              <a:gd name="connsiteX0" fmla="*/ 0 w 7372588"/>
              <a:gd name="connsiteY0" fmla="*/ 0 h 1961371"/>
              <a:gd name="connsiteX1" fmla="*/ 7372588 w 7372588"/>
              <a:gd name="connsiteY1" fmla="*/ 0 h 1961371"/>
              <a:gd name="connsiteX2" fmla="*/ 7372588 w 7372588"/>
              <a:gd name="connsiteY2" fmla="*/ 1961371 h 1961371"/>
              <a:gd name="connsiteX3" fmla="*/ 0 w 7372588"/>
              <a:gd name="connsiteY3" fmla="*/ 1961371 h 1961371"/>
              <a:gd name="connsiteX4" fmla="*/ 0 w 7372588"/>
              <a:gd name="connsiteY4" fmla="*/ 0 h 1961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2588" h="1961371">
                <a:moveTo>
                  <a:pt x="0" y="0"/>
                </a:moveTo>
                <a:lnTo>
                  <a:pt x="7372588" y="0"/>
                </a:lnTo>
                <a:lnTo>
                  <a:pt x="7372588" y="1961371"/>
                </a:lnTo>
                <a:lnTo>
                  <a:pt x="0" y="1961371"/>
                </a:lnTo>
                <a:lnTo>
                  <a:pt x="0" y="0"/>
                </a:lnTo>
                <a:close/>
              </a:path>
            </a:pathLst>
          </a:custGeom>
          <a:solidFill>
            <a:schemeClr val="accent1">
              <a:lumMod val="20000"/>
              <a:lumOff val="80000"/>
            </a:schemeClr>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7953" tIns="68580" rIns="68580" bIns="68580" numCol="1" spcCol="1270" anchor="ctr" anchorCtr="0">
            <a:noAutofit/>
          </a:bodyPr>
          <a:lstStyle/>
          <a:p>
            <a:pPr lvl="0" algn="just" defTabSz="800100">
              <a:lnSpc>
                <a:spcPct val="90000"/>
              </a:lnSpc>
              <a:spcBef>
                <a:spcPct val="0"/>
              </a:spcBef>
              <a:spcAft>
                <a:spcPct val="35000"/>
              </a:spcAft>
            </a:pPr>
            <a:r>
              <a:rPr lang="es-CO" sz="1800" kern="1200" dirty="0"/>
              <a:t>- Demoras en: Suscripción de las Actas de Competencia y entrega de activos con las Empresas de Servicios Públicos, especialmente la EAAB; obtención de paz y salvos, definiciones técnicas para la intervención de redes.</a:t>
            </a:r>
          </a:p>
          <a:p>
            <a:pPr lvl="0" algn="just" defTabSz="800100">
              <a:lnSpc>
                <a:spcPct val="90000"/>
              </a:lnSpc>
              <a:spcBef>
                <a:spcPct val="0"/>
              </a:spcBef>
              <a:spcAft>
                <a:spcPct val="35000"/>
              </a:spcAft>
            </a:pPr>
            <a:r>
              <a:rPr lang="es-CO" sz="1800" kern="1200" dirty="0"/>
              <a:t>- Interferencias en la ejecución de obras por falta de coordinación interinstitucional al momento de la planeación.</a:t>
            </a:r>
          </a:p>
          <a:p>
            <a:pPr lvl="0" algn="just" defTabSz="800100">
              <a:lnSpc>
                <a:spcPct val="90000"/>
              </a:lnSpc>
              <a:spcBef>
                <a:spcPct val="0"/>
              </a:spcBef>
              <a:spcAft>
                <a:spcPct val="35000"/>
              </a:spcAft>
            </a:pPr>
            <a:r>
              <a:rPr lang="es-CO" sz="1800" kern="1200" dirty="0"/>
              <a:t> - Daños causados por las ESP a obras ejecutadas por la DTM.</a:t>
            </a:r>
          </a:p>
        </p:txBody>
      </p:sp>
      <p:sp>
        <p:nvSpPr>
          <p:cNvPr id="13" name="Forma libre 81">
            <a:extLst>
              <a:ext uri="{FF2B5EF4-FFF2-40B4-BE49-F238E27FC236}">
                <a16:creationId xmlns:a16="http://schemas.microsoft.com/office/drawing/2014/main" id="{FCF578C4-F3EA-416B-A767-D311B27EF8A5}"/>
              </a:ext>
            </a:extLst>
          </p:cNvPr>
          <p:cNvSpPr/>
          <p:nvPr/>
        </p:nvSpPr>
        <p:spPr>
          <a:xfrm>
            <a:off x="2744644" y="1154906"/>
            <a:ext cx="7372588" cy="1571290"/>
          </a:xfrm>
          <a:custGeom>
            <a:avLst/>
            <a:gdLst>
              <a:gd name="connsiteX0" fmla="*/ 0 w 7372588"/>
              <a:gd name="connsiteY0" fmla="*/ 0 h 1571290"/>
              <a:gd name="connsiteX1" fmla="*/ 7372588 w 7372588"/>
              <a:gd name="connsiteY1" fmla="*/ 0 h 1571290"/>
              <a:gd name="connsiteX2" fmla="*/ 7372588 w 7372588"/>
              <a:gd name="connsiteY2" fmla="*/ 1571290 h 1571290"/>
              <a:gd name="connsiteX3" fmla="*/ 0 w 7372588"/>
              <a:gd name="connsiteY3" fmla="*/ 1571290 h 1571290"/>
              <a:gd name="connsiteX4" fmla="*/ 0 w 7372588"/>
              <a:gd name="connsiteY4" fmla="*/ 0 h 1571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2588" h="1571290">
                <a:moveTo>
                  <a:pt x="0" y="0"/>
                </a:moveTo>
                <a:lnTo>
                  <a:pt x="7372588" y="0"/>
                </a:lnTo>
                <a:lnTo>
                  <a:pt x="7372588" y="1571290"/>
                </a:lnTo>
                <a:lnTo>
                  <a:pt x="0" y="1571290"/>
                </a:lnTo>
                <a:lnTo>
                  <a:pt x="0" y="0"/>
                </a:lnTo>
                <a:close/>
              </a:path>
            </a:pathLst>
          </a:custGeom>
          <a:solidFill>
            <a:schemeClr val="accent1">
              <a:lumMod val="20000"/>
              <a:lumOff val="80000"/>
            </a:schemeClr>
          </a:solidFill>
        </p:spPr>
        <p:style>
          <a:lnRef idx="1">
            <a:schemeClr val="accent1">
              <a:hueOff val="0"/>
              <a:satOff val="0"/>
              <a:lumOff val="0"/>
              <a:alphaOff val="0"/>
            </a:schemeClr>
          </a:lnRef>
          <a:fillRef idx="1">
            <a:scrgbClr r="0" g="0" b="0"/>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17953" tIns="68580" rIns="68580" bIns="68580" numCol="1" spcCol="1270" anchor="ctr" anchorCtr="0">
            <a:noAutofit/>
          </a:bodyPr>
          <a:lstStyle/>
          <a:p>
            <a:pPr lvl="0" algn="just" defTabSz="800100">
              <a:lnSpc>
                <a:spcPct val="90000"/>
              </a:lnSpc>
              <a:spcBef>
                <a:spcPct val="0"/>
              </a:spcBef>
              <a:spcAft>
                <a:spcPct val="35000"/>
              </a:spcAft>
            </a:pPr>
            <a:r>
              <a:rPr lang="es-CO" sz="1800" kern="1200" dirty="0"/>
              <a:t>Demoras por parte de la Secretaría Distrital de Movilidad en la aprobación de:</a:t>
            </a:r>
          </a:p>
          <a:p>
            <a:pPr lvl="0" algn="just" defTabSz="800100">
              <a:lnSpc>
                <a:spcPct val="90000"/>
              </a:lnSpc>
              <a:spcBef>
                <a:spcPct val="0"/>
              </a:spcBef>
              <a:spcAft>
                <a:spcPct val="35000"/>
              </a:spcAft>
            </a:pPr>
            <a:r>
              <a:rPr lang="es-CO" sz="1800" kern="1200" dirty="0"/>
              <a:t>- Planes de Manejo de Tráfico </a:t>
            </a:r>
          </a:p>
          <a:p>
            <a:pPr lvl="0" algn="just" defTabSz="800100">
              <a:lnSpc>
                <a:spcPct val="90000"/>
              </a:lnSpc>
              <a:spcBef>
                <a:spcPct val="0"/>
              </a:spcBef>
              <a:spcAft>
                <a:spcPct val="35000"/>
              </a:spcAft>
            </a:pPr>
            <a:r>
              <a:rPr lang="es-CO" sz="1800" kern="1200" dirty="0"/>
              <a:t>- Diseños de señalización</a:t>
            </a:r>
          </a:p>
          <a:p>
            <a:pPr lvl="0" algn="just" defTabSz="800100">
              <a:lnSpc>
                <a:spcPct val="90000"/>
              </a:lnSpc>
              <a:spcBef>
                <a:spcPct val="0"/>
              </a:spcBef>
              <a:spcAft>
                <a:spcPct val="35000"/>
              </a:spcAft>
            </a:pPr>
            <a:r>
              <a:rPr lang="es-CO" sz="1800" kern="1200" dirty="0"/>
              <a:t>- Recibo de demarcación</a:t>
            </a:r>
          </a:p>
        </p:txBody>
      </p:sp>
      <p:sp>
        <p:nvSpPr>
          <p:cNvPr id="14" name="Rectángulo 13">
            <a:extLst>
              <a:ext uri="{FF2B5EF4-FFF2-40B4-BE49-F238E27FC236}">
                <a16:creationId xmlns:a16="http://schemas.microsoft.com/office/drawing/2014/main" id="{3D7125D8-C0A1-4CA7-BDB2-58452656A8B7}"/>
              </a:ext>
            </a:extLst>
          </p:cNvPr>
          <p:cNvSpPr/>
          <p:nvPr/>
        </p:nvSpPr>
        <p:spPr>
          <a:xfrm>
            <a:off x="2161332" y="1264574"/>
            <a:ext cx="1166624" cy="1351953"/>
          </a:xfrm>
          <a:prstGeom prst="rect">
            <a:avLst/>
          </a:prstGeom>
          <a:blipFill>
            <a:blip r:embed="rId3">
              <a:extLst>
                <a:ext uri="{28A0092B-C50C-407E-A947-70E740481C1C}">
                  <a14:useLocalDpi xmlns:a14="http://schemas.microsoft.com/office/drawing/2010/main" val="0"/>
                </a:ext>
              </a:extLst>
            </a:blip>
            <a:srcRect/>
            <a:stretch>
              <a:fillRect l="-33000" r="-3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ectángulo 14">
            <a:extLst>
              <a:ext uri="{FF2B5EF4-FFF2-40B4-BE49-F238E27FC236}">
                <a16:creationId xmlns:a16="http://schemas.microsoft.com/office/drawing/2014/main" id="{6A43CF87-7345-4AD3-A3DD-9B97B8D474B4}"/>
              </a:ext>
            </a:extLst>
          </p:cNvPr>
          <p:cNvSpPr/>
          <p:nvPr/>
        </p:nvSpPr>
        <p:spPr>
          <a:xfrm>
            <a:off x="2099831" y="3029043"/>
            <a:ext cx="1227978" cy="1575817"/>
          </a:xfrm>
          <a:prstGeom prst="rect">
            <a:avLst/>
          </a:prstGeom>
          <a:blipFill>
            <a:blip r:embed="rId4" cstate="print">
              <a:extLst>
                <a:ext uri="{28A0092B-C50C-407E-A947-70E740481C1C}">
                  <a14:useLocalDpi xmlns:a14="http://schemas.microsoft.com/office/drawing/2010/main" val="0"/>
                </a:ext>
              </a:extLst>
            </a:blip>
            <a:srcRect/>
            <a:stretch>
              <a:fillRect l="-14000" r="-1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Rectángulo 15">
            <a:extLst>
              <a:ext uri="{FF2B5EF4-FFF2-40B4-BE49-F238E27FC236}">
                <a16:creationId xmlns:a16="http://schemas.microsoft.com/office/drawing/2014/main" id="{D59D253F-9E49-4178-85AC-6ABA0718E418}"/>
              </a:ext>
            </a:extLst>
          </p:cNvPr>
          <p:cNvSpPr/>
          <p:nvPr/>
        </p:nvSpPr>
        <p:spPr>
          <a:xfrm>
            <a:off x="2300528" y="4991849"/>
            <a:ext cx="1033249" cy="1267987"/>
          </a:xfrm>
          <a:prstGeom prst="rect">
            <a:avLst/>
          </a:prstGeom>
          <a:blipFill>
            <a:blip r:embed="rId5" cstate="print">
              <a:extLst>
                <a:ext uri="{28A0092B-C50C-407E-A947-70E740481C1C}">
                  <a14:useLocalDpi xmlns:a14="http://schemas.microsoft.com/office/drawing/2010/main" val="0"/>
                </a:ext>
              </a:extLst>
            </a:blip>
            <a:srcRect/>
            <a:stretch>
              <a:fillRect l="-50000" r="-5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0198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2277373" y="2453738"/>
            <a:ext cx="9175873" cy="1325563"/>
          </a:xfrm>
        </p:spPr>
        <p:txBody>
          <a:bodyPr>
            <a:normAutofit fontScale="90000"/>
          </a:bodyPr>
          <a:lstStyle/>
          <a:p>
            <a:pPr algn="just"/>
            <a:r>
              <a:rPr lang="es-MX" dirty="0"/>
              <a:t>¿Cuál es el plan de mejora trazado para poder cumplir con las solicitudes ciudadanas?</a:t>
            </a:r>
          </a:p>
        </p:txBody>
      </p:sp>
      <p:sp>
        <p:nvSpPr>
          <p:cNvPr id="3" name="Elipse 2">
            <a:extLst>
              <a:ext uri="{FF2B5EF4-FFF2-40B4-BE49-F238E27FC236}">
                <a16:creationId xmlns:a16="http://schemas.microsoft.com/office/drawing/2014/main" id="{43967C3E-BE88-44DE-B54C-9076D1E331EB}"/>
              </a:ext>
            </a:extLst>
          </p:cNvPr>
          <p:cNvSpPr/>
          <p:nvPr/>
        </p:nvSpPr>
        <p:spPr>
          <a:xfrm>
            <a:off x="1404948" y="2779789"/>
            <a:ext cx="649211"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es-CO" sz="3300" b="1" dirty="0">
                <a:solidFill>
                  <a:prstClr val="white"/>
                </a:solidFill>
                <a:latin typeface="Calibri" panose="020F0502020204030204"/>
              </a:rPr>
              <a:t>4</a:t>
            </a:r>
          </a:p>
        </p:txBody>
      </p:sp>
    </p:spTree>
    <p:extLst>
      <p:ext uri="{BB962C8B-B14F-4D97-AF65-F5344CB8AC3E}">
        <p14:creationId xmlns:p14="http://schemas.microsoft.com/office/powerpoint/2010/main" val="413562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Título"/>
          <p:cNvSpPr>
            <a:spLocks noGrp="1"/>
          </p:cNvSpPr>
          <p:nvPr>
            <p:ph type="title"/>
          </p:nvPr>
        </p:nvSpPr>
        <p:spPr>
          <a:xfrm>
            <a:off x="1430430" y="435225"/>
            <a:ext cx="9857753" cy="618876"/>
          </a:xfrm>
        </p:spPr>
        <p:txBody>
          <a:bodyPr>
            <a:noAutofit/>
          </a:bodyPr>
          <a:lstStyle/>
          <a:p>
            <a:r>
              <a:rPr lang="es-ES" sz="4000" dirty="0"/>
              <a:t>Plan de mejora trazado para poder cumplir con las solicitudes ciudadanas</a:t>
            </a:r>
          </a:p>
        </p:txBody>
      </p:sp>
      <p:sp>
        <p:nvSpPr>
          <p:cNvPr id="5" name="Elipse 4">
            <a:extLst>
              <a:ext uri="{FF2B5EF4-FFF2-40B4-BE49-F238E27FC236}">
                <a16:creationId xmlns:a16="http://schemas.microsoft.com/office/drawing/2014/main" id="{835EAB45-1580-48CA-BF5B-DD93B004B69D}"/>
              </a:ext>
            </a:extLst>
          </p:cNvPr>
          <p:cNvSpPr/>
          <p:nvPr/>
        </p:nvSpPr>
        <p:spPr>
          <a:xfrm>
            <a:off x="665392" y="435225"/>
            <a:ext cx="649211"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lang="es-CO" sz="3300" b="1" dirty="0">
                <a:solidFill>
                  <a:prstClr val="white"/>
                </a:solidFill>
                <a:latin typeface="Calibri" panose="020F0502020204030204"/>
              </a:rPr>
              <a:t>4</a:t>
            </a:r>
            <a:endParaRPr kumimoji="0" lang="es-CO" sz="33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ángulo 3">
            <a:extLst>
              <a:ext uri="{FF2B5EF4-FFF2-40B4-BE49-F238E27FC236}">
                <a16:creationId xmlns:a16="http://schemas.microsoft.com/office/drawing/2014/main" id="{9E03F62E-8935-4875-806B-0C35931A275F}"/>
              </a:ext>
            </a:extLst>
          </p:cNvPr>
          <p:cNvSpPr/>
          <p:nvPr/>
        </p:nvSpPr>
        <p:spPr>
          <a:xfrm>
            <a:off x="1192696" y="2124758"/>
            <a:ext cx="10575853" cy="1878335"/>
          </a:xfrm>
          <a:prstGeom prst="rect">
            <a:avLst/>
          </a:prstGeom>
          <a:ln>
            <a:noFill/>
            <a:prstDash val="dash"/>
          </a:ln>
        </p:spPr>
        <p:txBody>
          <a:bodyPr wrap="square">
            <a:spAutoFit/>
          </a:bodyPr>
          <a:lstStyle/>
          <a:p>
            <a:pPr marL="342900" indent="-342900" algn="just">
              <a:lnSpc>
                <a:spcPct val="107000"/>
              </a:lnSpc>
              <a:spcAft>
                <a:spcPts val="800"/>
              </a:spcAft>
              <a:buFont typeface="Arial" panose="020B0604020202020204" pitchFamily="34" charset="0"/>
              <a:buChar char="•"/>
              <a:tabLst>
                <a:tab pos="457200" algn="l"/>
              </a:tabLst>
            </a:pPr>
            <a:r>
              <a:rPr lang="es-CO" sz="3200" dirty="0">
                <a:effectLst/>
                <a:latin typeface="Calibri" panose="020F0502020204030204" pitchFamily="34" charset="0"/>
                <a:ea typeface="Calibri" panose="020F0502020204030204" pitchFamily="34" charset="0"/>
                <a:cs typeface="Times New Roman" panose="02020603050405020304" pitchFamily="18" charset="0"/>
              </a:rPr>
              <a:t>Porcentaje para actividades especiales</a:t>
            </a:r>
          </a:p>
          <a:p>
            <a:pPr marL="342900" lvl="0" indent="-342900" algn="just">
              <a:lnSpc>
                <a:spcPct val="107000"/>
              </a:lnSpc>
              <a:spcAft>
                <a:spcPts val="800"/>
              </a:spcAft>
              <a:buFont typeface="Arial" panose="020B0604020202020204" pitchFamily="34" charset="0"/>
              <a:buChar char="•"/>
              <a:tabLst>
                <a:tab pos="457200" algn="l"/>
              </a:tabLst>
            </a:pPr>
            <a:r>
              <a:rPr lang="es-CO" sz="3200" dirty="0">
                <a:effectLst/>
                <a:latin typeface="Calibri" panose="020F0502020204030204" pitchFamily="34" charset="0"/>
                <a:ea typeface="Calibri" panose="020F0502020204030204" pitchFamily="34" charset="0"/>
                <a:cs typeface="Times New Roman" panose="02020603050405020304" pitchFamily="18" charset="0"/>
              </a:rPr>
              <a:t>Modelo de priorización</a:t>
            </a:r>
          </a:p>
          <a:p>
            <a:pPr marL="342900" lvl="0" indent="-342900" algn="just">
              <a:lnSpc>
                <a:spcPct val="107000"/>
              </a:lnSpc>
              <a:spcAft>
                <a:spcPts val="800"/>
              </a:spcAft>
              <a:buFont typeface="Arial" panose="020B0604020202020204" pitchFamily="34" charset="0"/>
              <a:buChar char="•"/>
              <a:tabLst>
                <a:tab pos="457200" algn="l"/>
              </a:tabLst>
            </a:pPr>
            <a:r>
              <a:rPr lang="es-CO" sz="3200" dirty="0">
                <a:effectLst/>
                <a:latin typeface="Calibri" panose="020F0502020204030204" pitchFamily="34" charset="0"/>
                <a:ea typeface="Calibri" panose="020F0502020204030204" pitchFamily="34" charset="0"/>
                <a:cs typeface="Times New Roman" panose="02020603050405020304" pitchFamily="18" charset="0"/>
              </a:rPr>
              <a:t>Solicitud apoyo interinstitucional UAERMV</a:t>
            </a:r>
          </a:p>
        </p:txBody>
      </p:sp>
    </p:spTree>
    <p:extLst>
      <p:ext uri="{BB962C8B-B14F-4D97-AF65-F5344CB8AC3E}">
        <p14:creationId xmlns:p14="http://schemas.microsoft.com/office/powerpoint/2010/main" val="888813591"/>
      </p:ext>
    </p:extLst>
  </p:cSld>
  <p:clrMapOvr>
    <a:masterClrMapping/>
  </p:clrMapOvr>
  <p:transition spd="slow">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Título"/>
          <p:cNvSpPr>
            <a:spLocks noGrp="1"/>
          </p:cNvSpPr>
          <p:nvPr>
            <p:ph type="title"/>
          </p:nvPr>
        </p:nvSpPr>
        <p:spPr>
          <a:xfrm>
            <a:off x="1430430" y="302704"/>
            <a:ext cx="9857753" cy="618876"/>
          </a:xfrm>
        </p:spPr>
        <p:txBody>
          <a:bodyPr>
            <a:noAutofit/>
          </a:bodyPr>
          <a:lstStyle/>
          <a:p>
            <a:r>
              <a:rPr lang="es-CO" sz="3200" dirty="0">
                <a:effectLst/>
                <a:latin typeface="Calibri" panose="020F0502020204030204" pitchFamily="34" charset="0"/>
                <a:ea typeface="Calibri" panose="020F0502020204030204" pitchFamily="34" charset="0"/>
                <a:cs typeface="Times New Roman" panose="02020603050405020304" pitchFamily="18" charset="0"/>
              </a:rPr>
              <a:t/>
            </a:r>
            <a:br>
              <a:rPr lang="es-CO" sz="3200" dirty="0">
                <a:effectLst/>
                <a:latin typeface="Calibri" panose="020F0502020204030204" pitchFamily="34" charset="0"/>
                <a:ea typeface="Calibri" panose="020F0502020204030204" pitchFamily="34" charset="0"/>
                <a:cs typeface="Times New Roman" panose="02020603050405020304" pitchFamily="18" charset="0"/>
              </a:rPr>
            </a:br>
            <a:r>
              <a:rPr lang="es-CO" sz="3200" dirty="0">
                <a:effectLst/>
                <a:latin typeface="Calibri" panose="020F0502020204030204" pitchFamily="34" charset="0"/>
                <a:ea typeface="Calibri" panose="020F0502020204030204" pitchFamily="34" charset="0"/>
                <a:cs typeface="Times New Roman" panose="02020603050405020304" pitchFamily="18" charset="0"/>
              </a:rPr>
              <a:t>PORCENTAJE PARA ACTIVIDADES ESPECIALES</a:t>
            </a:r>
            <a:br>
              <a:rPr lang="es-CO" sz="3200" dirty="0">
                <a:effectLst/>
                <a:latin typeface="Calibri" panose="020F0502020204030204" pitchFamily="34" charset="0"/>
                <a:ea typeface="Calibri" panose="020F0502020204030204" pitchFamily="34" charset="0"/>
                <a:cs typeface="Times New Roman" panose="02020603050405020304" pitchFamily="18" charset="0"/>
              </a:rPr>
            </a:br>
            <a:endParaRPr lang="es-ES" sz="3200" dirty="0"/>
          </a:p>
        </p:txBody>
      </p:sp>
      <p:sp>
        <p:nvSpPr>
          <p:cNvPr id="5" name="Elipse 4">
            <a:extLst>
              <a:ext uri="{FF2B5EF4-FFF2-40B4-BE49-F238E27FC236}">
                <a16:creationId xmlns:a16="http://schemas.microsoft.com/office/drawing/2014/main" id="{835EAB45-1580-48CA-BF5B-DD93B004B69D}"/>
              </a:ext>
            </a:extLst>
          </p:cNvPr>
          <p:cNvSpPr/>
          <p:nvPr/>
        </p:nvSpPr>
        <p:spPr>
          <a:xfrm>
            <a:off x="665392" y="435225"/>
            <a:ext cx="649211"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s-CO" sz="33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6" name="Rectángulo 5">
            <a:extLst>
              <a:ext uri="{FF2B5EF4-FFF2-40B4-BE49-F238E27FC236}">
                <a16:creationId xmlns:a16="http://schemas.microsoft.com/office/drawing/2014/main" id="{B84E9BD6-6FB0-4DF4-8872-22C2E818894A}"/>
              </a:ext>
            </a:extLst>
          </p:cNvPr>
          <p:cNvSpPr/>
          <p:nvPr/>
        </p:nvSpPr>
        <p:spPr>
          <a:xfrm>
            <a:off x="1219200" y="921580"/>
            <a:ext cx="10575853" cy="3350597"/>
          </a:xfrm>
          <a:prstGeom prst="rect">
            <a:avLst/>
          </a:prstGeom>
          <a:ln>
            <a:noFill/>
            <a:prstDash val="dash"/>
          </a:ln>
        </p:spPr>
        <p:txBody>
          <a:bodyPr wrap="square">
            <a:spAutoFit/>
          </a:bodyPr>
          <a:lstStyle/>
          <a:p>
            <a:pPr lvl="0" algn="just">
              <a:lnSpc>
                <a:spcPct val="107000"/>
              </a:lnSpc>
              <a:spcAft>
                <a:spcPts val="800"/>
              </a:spcAft>
              <a:tabLst>
                <a:tab pos="457200" algn="l"/>
              </a:tabLst>
            </a:pPr>
            <a:r>
              <a:rPr lang="es-CO" dirty="0">
                <a:effectLst/>
                <a:ea typeface="Calibri" panose="020F0502020204030204" pitchFamily="34" charset="0"/>
                <a:cs typeface="Times New Roman" panose="02020603050405020304" pitchFamily="18" charset="0"/>
              </a:rPr>
              <a:t>Dentro de los contratos de conservación se cuenta con un capítulo de actividades especiales que incluye:</a:t>
            </a:r>
          </a:p>
          <a:p>
            <a:pPr marL="342900" lvl="0" indent="-342900" algn="just">
              <a:lnSpc>
                <a:spcPct val="107000"/>
              </a:lnSpc>
              <a:spcAft>
                <a:spcPts val="800"/>
              </a:spcAft>
              <a:buFont typeface="Arial" panose="020B0604020202020204" pitchFamily="34" charset="0"/>
              <a:buChar char="•"/>
              <a:tabLst>
                <a:tab pos="457200" algn="l"/>
              </a:tabLst>
            </a:pPr>
            <a:r>
              <a:rPr lang="es-CO" dirty="0"/>
              <a:t>Reparaciones puntuales</a:t>
            </a:r>
          </a:p>
          <a:p>
            <a:pPr marL="342900" indent="-342900" algn="just">
              <a:lnSpc>
                <a:spcPct val="107000"/>
              </a:lnSpc>
              <a:spcAft>
                <a:spcPts val="800"/>
              </a:spcAft>
              <a:buFont typeface="Arial" panose="020B0604020202020204" pitchFamily="34" charset="0"/>
              <a:buChar char="•"/>
              <a:tabLst>
                <a:tab pos="457200" algn="l"/>
              </a:tabLst>
            </a:pPr>
            <a:r>
              <a:rPr lang="es-CO" dirty="0"/>
              <a:t>Mejoramientos geométricos</a:t>
            </a:r>
            <a:r>
              <a:rPr lang="es-CO" dirty="0">
                <a:cs typeface="Times New Roman" panose="02020603050405020304" pitchFamily="18" charset="0"/>
              </a:rPr>
              <a:t> y</a:t>
            </a:r>
          </a:p>
          <a:p>
            <a:pPr marL="342900" lvl="0" indent="-342900" algn="just">
              <a:lnSpc>
                <a:spcPct val="107000"/>
              </a:lnSpc>
              <a:spcAft>
                <a:spcPts val="800"/>
              </a:spcAft>
              <a:buFont typeface="Arial" panose="020B0604020202020204" pitchFamily="34" charset="0"/>
              <a:buChar char="•"/>
              <a:tabLst>
                <a:tab pos="457200" algn="l"/>
              </a:tabLst>
            </a:pPr>
            <a:r>
              <a:rPr lang="es-CO" dirty="0">
                <a:solidFill>
                  <a:srgbClr val="FF0000"/>
                </a:solidFill>
              </a:rPr>
              <a:t>Atención de emergencias: </a:t>
            </a:r>
            <a:r>
              <a:rPr lang="es-ES" dirty="0"/>
              <a:t>es la actividad tendiente a atender factores que generen problemas de movilidad tanto peatonal como vehicular, dentro de esta actividad podrán intervenirse daños puntuales, realizar actividades de mitigación inmediata ante eventos externos o realizar actividades para atender otro tipo de factores tales como implementación de señalización, instalación de defensas metálicas, reposición de una sección de baranda en un puente, instalación de rejillas de sumideros, tapas de pozos, instalación y/o retiro de otro tipo de elementos de infraestructura, que afecten la seguridad y movilidad vehicular y/o peatonal, entre otros. </a:t>
            </a:r>
          </a:p>
        </p:txBody>
      </p:sp>
      <p:sp>
        <p:nvSpPr>
          <p:cNvPr id="7" name="CuadroTexto 6">
            <a:extLst>
              <a:ext uri="{FF2B5EF4-FFF2-40B4-BE49-F238E27FC236}">
                <a16:creationId xmlns:a16="http://schemas.microsoft.com/office/drawing/2014/main" id="{3C96413A-2A5E-4A85-82E8-6CF16A828056}"/>
              </a:ext>
            </a:extLst>
          </p:cNvPr>
          <p:cNvSpPr txBox="1"/>
          <p:nvPr/>
        </p:nvSpPr>
        <p:spPr>
          <a:xfrm>
            <a:off x="1537253" y="4352444"/>
            <a:ext cx="8726556" cy="1815882"/>
          </a:xfrm>
          <a:prstGeom prst="rect">
            <a:avLst/>
          </a:prstGeom>
          <a:noFill/>
        </p:spPr>
        <p:txBody>
          <a:bodyPr wrap="square">
            <a:spAutoFit/>
          </a:bodyPr>
          <a:lstStyle/>
          <a:p>
            <a:pPr algn="just"/>
            <a:r>
              <a:rPr lang="es-ES" sz="1600" dirty="0"/>
              <a:t>Para estas actividades deberán destinarse recursos hasta:</a:t>
            </a:r>
          </a:p>
          <a:p>
            <a:pPr algn="just"/>
            <a:endParaRPr lang="es-ES" sz="1600" dirty="0"/>
          </a:p>
          <a:p>
            <a:pPr marL="342900" indent="-342900" algn="just">
              <a:buFont typeface="Arial" panose="020B0604020202020204" pitchFamily="34" charset="0"/>
              <a:buChar char="•"/>
            </a:pPr>
            <a:r>
              <a:rPr lang="es-ES" sz="1600" dirty="0"/>
              <a:t>El 10% del presupuesto asignado a los contratos de conservación de malla vial arterial troncal</a:t>
            </a:r>
          </a:p>
          <a:p>
            <a:pPr marL="342900" indent="-342900" algn="just">
              <a:buFont typeface="Arial" panose="020B0604020202020204" pitchFamily="34" charset="0"/>
              <a:buChar char="•"/>
            </a:pPr>
            <a:r>
              <a:rPr lang="es-ES" sz="1600" dirty="0"/>
              <a:t>El 5% del presupuesto asignado a los contratos de conservación de espacio público y ciclorrutas</a:t>
            </a:r>
          </a:p>
          <a:p>
            <a:pPr marL="342900" indent="-342900" algn="just">
              <a:buFont typeface="Arial" panose="020B0604020202020204" pitchFamily="34" charset="0"/>
              <a:buChar char="•"/>
            </a:pPr>
            <a:r>
              <a:rPr lang="es-ES" sz="1600" dirty="0"/>
              <a:t>El 10% del presupuesto asignado a los contratos de conservación de malla vial rural</a:t>
            </a:r>
          </a:p>
          <a:p>
            <a:pPr marL="342900" indent="-342900" algn="just">
              <a:buFont typeface="Arial" panose="020B0604020202020204" pitchFamily="34" charset="0"/>
              <a:buChar char="•"/>
            </a:pPr>
            <a:r>
              <a:rPr lang="es-ES" sz="1600" dirty="0"/>
              <a:t>El 15% del presupuesto asignado a los contratos de conservación de malla vial arterial no troncal</a:t>
            </a:r>
          </a:p>
          <a:p>
            <a:pPr marL="342900" indent="-342900" algn="just">
              <a:buFont typeface="Arial" panose="020B0604020202020204" pitchFamily="34" charset="0"/>
              <a:buChar char="•"/>
            </a:pPr>
            <a:r>
              <a:rPr lang="es-ES" sz="1600" dirty="0"/>
              <a:t>El 12% del presupuesto asignado a los contratos de conservación de malla vial intermedia - SITP</a:t>
            </a:r>
          </a:p>
        </p:txBody>
      </p:sp>
    </p:spTree>
    <p:extLst>
      <p:ext uri="{BB962C8B-B14F-4D97-AF65-F5344CB8AC3E}">
        <p14:creationId xmlns:p14="http://schemas.microsoft.com/office/powerpoint/2010/main" val="1428026381"/>
      </p:ext>
    </p:extLst>
  </p:cSld>
  <p:clrMapOvr>
    <a:masterClrMapping/>
  </p:clrMapOvr>
  <p:transition spd="slow">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0"/>
          </p:nvPr>
        </p:nvSpPr>
        <p:spPr>
          <a:xfrm>
            <a:off x="1511230" y="1241177"/>
            <a:ext cx="5427569" cy="362226"/>
          </a:xfrm>
        </p:spPr>
        <p:txBody>
          <a:bodyPr>
            <a:normAutofit lnSpcReduction="10000"/>
          </a:bodyPr>
          <a:lstStyle/>
          <a:p>
            <a:r>
              <a:rPr lang="es-CO" dirty="0"/>
              <a:t>Priorización</a:t>
            </a:r>
            <a:endParaRPr lang="es-ES" dirty="0"/>
          </a:p>
        </p:txBody>
      </p:sp>
      <p:sp>
        <p:nvSpPr>
          <p:cNvPr id="4" name="3 Título"/>
          <p:cNvSpPr>
            <a:spLocks noGrp="1"/>
          </p:cNvSpPr>
          <p:nvPr>
            <p:ph type="title"/>
          </p:nvPr>
        </p:nvSpPr>
        <p:spPr>
          <a:xfrm>
            <a:off x="1365118" y="312765"/>
            <a:ext cx="10195518" cy="618876"/>
          </a:xfrm>
        </p:spPr>
        <p:txBody>
          <a:bodyPr>
            <a:noAutofit/>
          </a:bodyPr>
          <a:lstStyle/>
          <a:p>
            <a:r>
              <a:rPr lang="es-MX" sz="3200" dirty="0"/>
              <a:t>MODELO DE PRIORIZACIÓN CONSERVACIÓN DE MALLA VIAL QUE SOPORTA RUTAS SITP </a:t>
            </a:r>
            <a:endParaRPr lang="es-ES" sz="3200" dirty="0"/>
          </a:p>
        </p:txBody>
      </p:sp>
      <p:sp>
        <p:nvSpPr>
          <p:cNvPr id="13" name="12 Rectángulo"/>
          <p:cNvSpPr/>
          <p:nvPr/>
        </p:nvSpPr>
        <p:spPr>
          <a:xfrm>
            <a:off x="1504949" y="1580874"/>
            <a:ext cx="9835243" cy="480131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El Modelo de Priorización para el Programa de Conservación de la Malla Vial Vigencias 2021-2023 considera criterios significativos acorde con el alcance del componente conservación de la malla vial que soporta rutas SITP, según los recursos asignados, garantizando transparencia y equidad.</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La metodología empleada en la estructuración del modelo de priorización es la siguiente: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Para la definición de los criterios a utilizar en el modelo de priorización para el componente conservación en malla vial que soporta rutas SITP, se toman como base las políticas definidas para la conservación de la malla vial dentro del Plan de Desarrollo 2016-2020. Los principales criterios definidos son:</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Oferta de pasajeros en rutas del SITP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Índice estado superficial</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CO" sz="1800" b="0" i="0" u="none" strike="noStrike" kern="1200" cap="none" spc="0" normalizeH="0" baseline="0" noProof="0" dirty="0">
                <a:ln>
                  <a:noFill/>
                </a:ln>
                <a:solidFill>
                  <a:srgbClr val="FF0000"/>
                </a:solidFill>
                <a:effectLst/>
                <a:uLnTx/>
                <a:uFillTx/>
                <a:latin typeface="Calibri" panose="020F0502020204030204"/>
                <a:ea typeface="+mn-ea"/>
                <a:cs typeface="+mn-cs"/>
              </a:rPr>
              <a:t>Solicitudes de Entidades y comunidad</a:t>
            </a:r>
            <a:endParaRPr kumimoji="0" lang="es-MX"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Zonas de intervención integral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Proximidad a equipamientos</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4 Marcador de texto"/>
          <p:cNvSpPr>
            <a:spLocks noGrp="1"/>
          </p:cNvSpPr>
          <p:nvPr>
            <p:ph type="body" sz="quarter" idx="10"/>
          </p:nvPr>
        </p:nvSpPr>
        <p:spPr>
          <a:xfrm>
            <a:off x="1504949" y="2936634"/>
            <a:ext cx="5427569" cy="362226"/>
          </a:xfrm>
        </p:spPr>
        <p:txBody>
          <a:bodyPr>
            <a:normAutofit lnSpcReduction="10000"/>
          </a:bodyPr>
          <a:lstStyle/>
          <a:p>
            <a:pPr marL="342900" indent="-342900">
              <a:buFont typeface="Wingdings" panose="05000000000000000000" pitchFamily="2" charset="2"/>
              <a:buChar char="Ø"/>
            </a:pPr>
            <a:r>
              <a:rPr lang="es-ES" dirty="0"/>
              <a:t>Definición de criterios</a:t>
            </a:r>
            <a:endParaRPr lang="es-MX" dirty="0"/>
          </a:p>
        </p:txBody>
      </p:sp>
      <p:pic>
        <p:nvPicPr>
          <p:cNvPr id="15" name="14 Imagen"/>
          <p:cNvPicPr/>
          <p:nvPr/>
        </p:nvPicPr>
        <p:blipFill>
          <a:blip r:embed="rId2">
            <a:extLst>
              <a:ext uri="{28A0092B-C50C-407E-A947-70E740481C1C}">
                <a14:useLocalDpi xmlns:a14="http://schemas.microsoft.com/office/drawing/2010/main" val="0"/>
              </a:ext>
            </a:extLst>
          </a:blip>
          <a:srcRect/>
          <a:stretch>
            <a:fillRect/>
          </a:stretch>
        </p:blipFill>
        <p:spPr bwMode="auto">
          <a:xfrm>
            <a:off x="5735410" y="4668520"/>
            <a:ext cx="5734050" cy="581116"/>
          </a:xfrm>
          <a:prstGeom prst="rect">
            <a:avLst/>
          </a:prstGeom>
          <a:noFill/>
          <a:ln>
            <a:noFill/>
          </a:ln>
        </p:spPr>
      </p:pic>
      <p:sp>
        <p:nvSpPr>
          <p:cNvPr id="16" name="15 Rectángulo"/>
          <p:cNvSpPr/>
          <p:nvPr/>
        </p:nvSpPr>
        <p:spPr>
          <a:xfrm>
            <a:off x="5529948" y="5254395"/>
            <a:ext cx="6096000" cy="430887"/>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small" spc="0" normalizeH="0" baseline="0" noProof="0" dirty="0">
                <a:ln>
                  <a:noFill/>
                </a:ln>
                <a:solidFill>
                  <a:prstClr val="black"/>
                </a:solidFill>
                <a:effectLst/>
                <a:uLnTx/>
                <a:uFillTx/>
                <a:latin typeface="Calibri" panose="020F0502020204030204"/>
                <a:ea typeface="+mn-ea"/>
                <a:cs typeface="+mn-cs"/>
              </a:rPr>
              <a:t>PRESUPUESTO DISPONIBLE POR VIGENCIA</a:t>
            </a:r>
            <a:endParaRPr kumimoji="0" lang="es-ES" sz="1100" b="0" i="0" u="none" strike="noStrike" kern="1200" cap="small"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small" spc="0" normalizeH="0" baseline="0" noProof="0" dirty="0">
                <a:ln>
                  <a:noFill/>
                </a:ln>
                <a:solidFill>
                  <a:prstClr val="black"/>
                </a:solidFill>
                <a:effectLst/>
                <a:uLnTx/>
                <a:uFillTx/>
                <a:latin typeface="Calibri" panose="020F0502020204030204"/>
                <a:ea typeface="+mn-ea"/>
                <a:cs typeface="+mn-cs"/>
              </a:rPr>
              <a:t>Fuente: creación propia a partir del memorando DTM 2020-003 DEL 7 DE DICIEMBRE DE 2020</a:t>
            </a:r>
            <a:endParaRPr kumimoji="0" lang="es-MX"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Elipse 10"/>
          <p:cNvSpPr/>
          <p:nvPr/>
        </p:nvSpPr>
        <p:spPr>
          <a:xfrm>
            <a:off x="641927" y="420057"/>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3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Tree>
    <p:extLst>
      <p:ext uri="{BB962C8B-B14F-4D97-AF65-F5344CB8AC3E}">
        <p14:creationId xmlns:p14="http://schemas.microsoft.com/office/powerpoint/2010/main" val="225415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0"/>
          </p:nvPr>
        </p:nvSpPr>
        <p:spPr>
          <a:xfrm>
            <a:off x="1511230" y="1241177"/>
            <a:ext cx="5427569" cy="362226"/>
          </a:xfrm>
        </p:spPr>
        <p:txBody>
          <a:bodyPr>
            <a:normAutofit lnSpcReduction="10000"/>
          </a:bodyPr>
          <a:lstStyle/>
          <a:p>
            <a:pPr marL="342900" indent="-342900">
              <a:buFont typeface="Wingdings" panose="05000000000000000000" pitchFamily="2" charset="2"/>
              <a:buChar char="Ø"/>
            </a:pPr>
            <a:r>
              <a:rPr lang="es-CO" dirty="0"/>
              <a:t>Fórmula de priorización</a:t>
            </a:r>
            <a:endParaRPr lang="es-ES" dirty="0"/>
          </a:p>
        </p:txBody>
      </p:sp>
      <p:sp>
        <p:nvSpPr>
          <p:cNvPr id="4" name="3 Título"/>
          <p:cNvSpPr>
            <a:spLocks noGrp="1"/>
          </p:cNvSpPr>
          <p:nvPr>
            <p:ph type="title"/>
          </p:nvPr>
        </p:nvSpPr>
        <p:spPr>
          <a:xfrm>
            <a:off x="1347107" y="345421"/>
            <a:ext cx="10270672" cy="618876"/>
          </a:xfrm>
        </p:spPr>
        <p:txBody>
          <a:bodyPr>
            <a:noAutofit/>
          </a:bodyPr>
          <a:lstStyle/>
          <a:p>
            <a:r>
              <a:rPr lang="es-MX" sz="3200" dirty="0"/>
              <a:t>MODELO DE PRIORIZACIÓN CONSERVACIÓN DE MALLA VIAL QUE SOPORTA RUTAS SITP </a:t>
            </a:r>
            <a:endParaRPr lang="es-ES" sz="3200" dirty="0"/>
          </a:p>
        </p:txBody>
      </p:sp>
      <p:sp>
        <p:nvSpPr>
          <p:cNvPr id="13" name="12 Rectángulo"/>
          <p:cNvSpPr/>
          <p:nvPr/>
        </p:nvSpPr>
        <p:spPr>
          <a:xfrm>
            <a:off x="1504949" y="1580874"/>
            <a:ext cx="9835243" cy="341632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La fórmula de priorización utilizada para determinar el orden de prioridad de los corredores de la malla vial que soporta rutas del SITP, que serán objeto de atención de daños puntuales es:</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es-CO" sz="1800" b="1" i="0" u="none" strike="noStrike" kern="1200" cap="none" spc="0" normalizeH="0" baseline="-25000" noProof="0" dirty="0">
                <a:ln>
                  <a:noFill/>
                </a:ln>
                <a:solidFill>
                  <a:prstClr val="black"/>
                </a:solidFill>
                <a:effectLst/>
                <a:uLnTx/>
                <a:uFillTx/>
                <a:latin typeface="Calibri" panose="020F0502020204030204"/>
                <a:ea typeface="+mn-ea"/>
                <a:cs typeface="+mn-cs"/>
              </a:rPr>
              <a:t>P</a:t>
            </a: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 	40% * C</a:t>
            </a:r>
            <a:r>
              <a:rPr kumimoji="0" lang="es-CO" sz="1800" b="1" i="0" u="none" strike="noStrike" kern="1200" cap="none" spc="0" normalizeH="0" baseline="-25000" noProof="0" dirty="0">
                <a:ln>
                  <a:noFill/>
                </a:ln>
                <a:solidFill>
                  <a:prstClr val="black"/>
                </a:solidFill>
                <a:effectLst/>
                <a:uLnTx/>
                <a:uFillTx/>
                <a:latin typeface="Calibri" panose="020F0502020204030204"/>
                <a:ea typeface="+mn-ea"/>
                <a:cs typeface="+mn-cs"/>
              </a:rPr>
              <a:t>PCI</a:t>
            </a: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 + 25% * C</a:t>
            </a:r>
            <a:r>
              <a:rPr kumimoji="0" lang="es-CO" sz="1800" b="1" i="0" u="none" strike="noStrike" kern="1200" cap="none" spc="0" normalizeH="0" baseline="-25000" noProof="0" dirty="0">
                <a:ln>
                  <a:noFill/>
                </a:ln>
                <a:solidFill>
                  <a:prstClr val="black"/>
                </a:solidFill>
                <a:effectLst/>
                <a:uLnTx/>
                <a:uFillTx/>
                <a:latin typeface="Calibri" panose="020F0502020204030204"/>
                <a:ea typeface="+mn-ea"/>
                <a:cs typeface="+mn-cs"/>
              </a:rPr>
              <a:t>OP</a:t>
            </a: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 + 15% * C</a:t>
            </a:r>
            <a:r>
              <a:rPr kumimoji="0" lang="es-CO" sz="1800" b="1" i="0" u="none" strike="noStrike" kern="1200" cap="none" spc="0" normalizeH="0" baseline="-25000" noProof="0" dirty="0">
                <a:ln>
                  <a:noFill/>
                </a:ln>
                <a:solidFill>
                  <a:prstClr val="black"/>
                </a:solidFill>
                <a:effectLst/>
                <a:uLnTx/>
                <a:uFillTx/>
                <a:latin typeface="Calibri" panose="020F0502020204030204"/>
                <a:ea typeface="+mn-ea"/>
                <a:cs typeface="+mn-cs"/>
              </a:rPr>
              <a:t>S </a:t>
            </a: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+ 10% * C</a:t>
            </a:r>
            <a:r>
              <a:rPr kumimoji="0" lang="es-CO" sz="1800" b="1" i="0" u="none" strike="noStrike" kern="1200" cap="none" spc="0" normalizeH="0" baseline="-25000" noProof="0" dirty="0">
                <a:ln>
                  <a:noFill/>
                </a:ln>
                <a:solidFill>
                  <a:prstClr val="black"/>
                </a:solidFill>
                <a:effectLst/>
                <a:uLnTx/>
                <a:uFillTx/>
                <a:latin typeface="Calibri" panose="020F0502020204030204"/>
                <a:ea typeface="+mn-ea"/>
                <a:cs typeface="+mn-cs"/>
              </a:rPr>
              <a:t>TMI </a:t>
            </a: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+ 10%* C</a:t>
            </a:r>
            <a:r>
              <a:rPr kumimoji="0" lang="es-CO" sz="1800" b="1" i="0" u="none" strike="noStrike" kern="1200" cap="none" spc="0" normalizeH="0" baseline="-25000" noProof="0" dirty="0">
                <a:ln>
                  <a:noFill/>
                </a:ln>
                <a:solidFill>
                  <a:prstClr val="black"/>
                </a:solidFill>
                <a:effectLst/>
                <a:uLnTx/>
                <a:uFillTx/>
                <a:latin typeface="Calibri" panose="020F0502020204030204"/>
                <a:ea typeface="+mn-ea"/>
                <a:cs typeface="+mn-cs"/>
              </a:rPr>
              <a:t>PEQ</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Donde,</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es-CO" sz="1800" b="0" i="0" u="none" strike="noStrike" kern="1200" cap="none" spc="0" normalizeH="0" baseline="-25000" noProof="0" dirty="0">
                <a:ln>
                  <a:noFill/>
                </a:ln>
                <a:solidFill>
                  <a:prstClr val="black"/>
                </a:solidFill>
                <a:effectLst/>
                <a:uLnTx/>
                <a:uFillTx/>
                <a:latin typeface="Calibri" panose="020F0502020204030204"/>
                <a:ea typeface="+mn-ea"/>
                <a:cs typeface="+mn-cs"/>
              </a:rPr>
              <a:t>P</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Factor de prioridad.</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s-CO" sz="1800" b="0" i="0" u="none" strike="noStrike" kern="1200" cap="none" spc="0" normalizeH="0" baseline="-25000" noProof="0" dirty="0">
                <a:ln>
                  <a:noFill/>
                </a:ln>
                <a:solidFill>
                  <a:prstClr val="black"/>
                </a:solidFill>
                <a:effectLst/>
                <a:uLnTx/>
                <a:uFillTx/>
                <a:latin typeface="Calibri" panose="020F0502020204030204"/>
                <a:ea typeface="+mn-ea"/>
                <a:cs typeface="+mn-cs"/>
              </a:rPr>
              <a:t>PCI</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Criterio índice de condición del pavimento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s-CO" sz="1800" b="0" i="0" u="none" strike="noStrike" kern="1200" cap="none" spc="0" normalizeH="0" baseline="-25000" noProof="0" dirty="0">
                <a:ln>
                  <a:noFill/>
                </a:ln>
                <a:solidFill>
                  <a:prstClr val="black"/>
                </a:solidFill>
                <a:effectLst/>
                <a:uLnTx/>
                <a:uFillTx/>
                <a:latin typeface="Calibri" panose="020F0502020204030204"/>
                <a:ea typeface="+mn-ea"/>
                <a:cs typeface="+mn-cs"/>
              </a:rPr>
              <a:t>OP</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Criterio oferta de pasajeros en rutas del SITP</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s-CO" sz="1800" b="0" i="0" u="none" strike="noStrike" kern="1200" cap="none" spc="0" normalizeH="0" baseline="-25000" noProof="0" dirty="0">
                <a:ln>
                  <a:noFill/>
                </a:ln>
                <a:solidFill>
                  <a:prstClr val="black"/>
                </a:solidFill>
                <a:effectLst/>
                <a:uLnTx/>
                <a:uFillTx/>
                <a:latin typeface="Calibri" panose="020F0502020204030204"/>
                <a:ea typeface="+mn-ea"/>
                <a:cs typeface="+mn-cs"/>
              </a:rPr>
              <a:t>S</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CO" sz="1800" b="0" i="0" u="none" strike="noStrike" kern="1200" cap="none" spc="0" normalizeH="0" baseline="-25000" noProof="0" dirty="0">
                <a:ln>
                  <a:noFill/>
                </a:ln>
                <a:solidFill>
                  <a:prstClr val="black"/>
                </a:solidFill>
                <a:effectLst/>
                <a:uLnTx/>
                <a:uFillTx/>
                <a:latin typeface="Calibri" panose="020F0502020204030204"/>
                <a:ea typeface="+mn-ea"/>
                <a:cs typeface="+mn-cs"/>
              </a:rPr>
              <a:t> 	</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Criterio solicitudes de otras entidades y comunidad</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s-CO" sz="1800" b="0" i="0" u="none" strike="noStrike" kern="1200" cap="none" spc="0" normalizeH="0" baseline="-25000" noProof="0" dirty="0">
                <a:ln>
                  <a:noFill/>
                </a:ln>
                <a:solidFill>
                  <a:prstClr val="black"/>
                </a:solidFill>
                <a:effectLst/>
                <a:uLnTx/>
                <a:uFillTx/>
                <a:latin typeface="Calibri" panose="020F0502020204030204"/>
                <a:ea typeface="+mn-ea"/>
                <a:cs typeface="+mn-cs"/>
              </a:rPr>
              <a:t>TMI</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CO" sz="1800" b="0" i="0" u="none" strike="noStrike" kern="1200" cap="none" spc="0" normalizeH="0" baseline="-25000" noProof="0" dirty="0">
                <a:ln>
                  <a:noFill/>
                </a:ln>
                <a:solidFill>
                  <a:prstClr val="black"/>
                </a:solidFill>
                <a:effectLst/>
                <a:uLnTx/>
                <a:uFillTx/>
                <a:latin typeface="Calibri" panose="020F0502020204030204"/>
                <a:ea typeface="+mn-ea"/>
                <a:cs typeface="+mn-cs"/>
              </a:rPr>
              <a:t>	</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Criterio territorios mejoramiento integral de barrios</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s-CO" sz="1800" b="0" i="0" u="none" strike="noStrike" kern="1200" cap="none" spc="0" normalizeH="0" baseline="-25000" noProof="0" dirty="0">
                <a:ln>
                  <a:noFill/>
                </a:ln>
                <a:solidFill>
                  <a:prstClr val="black"/>
                </a:solidFill>
                <a:effectLst/>
                <a:uLnTx/>
                <a:uFillTx/>
                <a:latin typeface="Calibri" panose="020F0502020204030204"/>
                <a:ea typeface="+mn-ea"/>
                <a:cs typeface="+mn-cs"/>
              </a:rPr>
              <a:t>PEQ</a:t>
            </a: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Criterio proximidad a equipamientos</a:t>
            </a:r>
          </a:p>
        </p:txBody>
      </p:sp>
      <p:sp>
        <p:nvSpPr>
          <p:cNvPr id="7" name="4 Marcador de texto"/>
          <p:cNvSpPr>
            <a:spLocks noGrp="1"/>
          </p:cNvSpPr>
          <p:nvPr>
            <p:ph type="body" sz="quarter" idx="10"/>
          </p:nvPr>
        </p:nvSpPr>
        <p:spPr>
          <a:xfrm>
            <a:off x="1553933" y="5238953"/>
            <a:ext cx="5246915" cy="362226"/>
          </a:xfrm>
        </p:spPr>
        <p:txBody>
          <a:bodyPr>
            <a:normAutofit lnSpcReduction="10000"/>
          </a:bodyPr>
          <a:lstStyle/>
          <a:p>
            <a:pPr marL="342900" indent="-342900">
              <a:buFont typeface="Wingdings" panose="05000000000000000000" pitchFamily="2" charset="2"/>
              <a:buChar char="Ø"/>
            </a:pPr>
            <a:r>
              <a:rPr lang="es-MX" dirty="0"/>
              <a:t>Resultados del modelo de priorización </a:t>
            </a:r>
            <a:endParaRPr lang="es-ES" dirty="0"/>
          </a:p>
        </p:txBody>
      </p:sp>
      <p:sp>
        <p:nvSpPr>
          <p:cNvPr id="3" name="2 Rectángulo"/>
          <p:cNvSpPr/>
          <p:nvPr/>
        </p:nvSpPr>
        <p:spPr>
          <a:xfrm>
            <a:off x="1504949" y="5567520"/>
            <a:ext cx="7883980"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En la actualidad, se está corriendo el modelo de priorización para definir los segmentos preseleccionados para intervenir en cada uno de los contratos propuestos.</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Elipse 10">
            <a:extLst>
              <a:ext uri="{FF2B5EF4-FFF2-40B4-BE49-F238E27FC236}">
                <a16:creationId xmlns:a16="http://schemas.microsoft.com/office/drawing/2014/main" id="{113BFF3D-71A7-44FA-BFFD-DD1D55E0E7CC}"/>
              </a:ext>
            </a:extLst>
          </p:cNvPr>
          <p:cNvSpPr/>
          <p:nvPr/>
        </p:nvSpPr>
        <p:spPr>
          <a:xfrm>
            <a:off x="641927" y="420057"/>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3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Tree>
    <p:extLst>
      <p:ext uri="{BB962C8B-B14F-4D97-AF65-F5344CB8AC3E}">
        <p14:creationId xmlns:p14="http://schemas.microsoft.com/office/powerpoint/2010/main" val="1276132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0"/>
          </p:nvPr>
        </p:nvSpPr>
        <p:spPr>
          <a:xfrm>
            <a:off x="1511230" y="1241177"/>
            <a:ext cx="5427569" cy="362226"/>
          </a:xfrm>
        </p:spPr>
        <p:txBody>
          <a:bodyPr>
            <a:normAutofit lnSpcReduction="10000"/>
          </a:bodyPr>
          <a:lstStyle/>
          <a:p>
            <a:r>
              <a:rPr lang="es-CO" dirty="0"/>
              <a:t>Priorización</a:t>
            </a:r>
            <a:endParaRPr lang="es-ES" dirty="0"/>
          </a:p>
        </p:txBody>
      </p:sp>
      <p:sp>
        <p:nvSpPr>
          <p:cNvPr id="4" name="3 Título"/>
          <p:cNvSpPr>
            <a:spLocks noGrp="1"/>
          </p:cNvSpPr>
          <p:nvPr>
            <p:ph type="title"/>
          </p:nvPr>
        </p:nvSpPr>
        <p:spPr>
          <a:xfrm>
            <a:off x="1430429" y="329093"/>
            <a:ext cx="10064893" cy="618876"/>
          </a:xfrm>
        </p:spPr>
        <p:txBody>
          <a:bodyPr>
            <a:noAutofit/>
          </a:bodyPr>
          <a:lstStyle/>
          <a:p>
            <a:r>
              <a:rPr lang="es-MX" sz="3200" dirty="0"/>
              <a:t>MODELO DE PRIORIZACIÓN CONSERVACIÓN DE MALLA VIAL ARTERIAL NO TRONCAL</a:t>
            </a:r>
            <a:endParaRPr lang="es-ES" sz="3200" dirty="0"/>
          </a:p>
        </p:txBody>
      </p:sp>
      <p:sp>
        <p:nvSpPr>
          <p:cNvPr id="13" name="12 Rectángulo"/>
          <p:cNvSpPr/>
          <p:nvPr/>
        </p:nvSpPr>
        <p:spPr>
          <a:xfrm>
            <a:off x="1504949" y="1580874"/>
            <a:ext cx="9835243" cy="42473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El Modelo de Priorización para el Programa de Conservación de la Malla Vial Vigencias 2021-2023 considera criterios significativos acorde con el alcance del componente conservación de la malla vial arterial no troncal, según los recursos asignados, garantizando transparencia y equidad.</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La metodología empleada en la estructuración del modelo de priorización es la siguiente: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Para la definición de los criterios a utilizar en el modelo de priorización para el componente Conservación de malla vial arterial no troncal, se toman como base las políticas definidas para la conservación de la malla vial dentro del Plan de Desarrollo 2016-2020. Los principales criterios definidos son:</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Índice de condición del pavimento</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CO" sz="1800" b="0" i="0" u="none" strike="noStrike" kern="1200" cap="none" spc="0" normalizeH="0" baseline="0" noProof="0" dirty="0">
                <a:ln>
                  <a:noFill/>
                </a:ln>
                <a:solidFill>
                  <a:srgbClr val="FF0000"/>
                </a:solidFill>
                <a:effectLst/>
                <a:uLnTx/>
                <a:uFillTx/>
                <a:latin typeface="Calibri" panose="020F0502020204030204"/>
                <a:ea typeface="+mn-ea"/>
                <a:cs typeface="+mn-cs"/>
              </a:rPr>
              <a:t>Solicitudes de Entidades y comunidad</a:t>
            </a:r>
            <a:endParaRPr kumimoji="0" lang="es-MX"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Red Vital</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Movilidad</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4 Marcador de texto"/>
          <p:cNvSpPr>
            <a:spLocks noGrp="1"/>
          </p:cNvSpPr>
          <p:nvPr>
            <p:ph type="body" sz="quarter" idx="10"/>
          </p:nvPr>
        </p:nvSpPr>
        <p:spPr>
          <a:xfrm>
            <a:off x="1504949" y="2936634"/>
            <a:ext cx="5427569" cy="362226"/>
          </a:xfrm>
        </p:spPr>
        <p:txBody>
          <a:bodyPr>
            <a:normAutofit lnSpcReduction="10000"/>
          </a:bodyPr>
          <a:lstStyle/>
          <a:p>
            <a:pPr marL="342900" indent="-342900">
              <a:buFont typeface="Wingdings" panose="05000000000000000000" pitchFamily="2" charset="2"/>
              <a:buChar char="Ø"/>
            </a:pPr>
            <a:r>
              <a:rPr lang="es-ES" dirty="0"/>
              <a:t>Definición de criterios</a:t>
            </a:r>
            <a:endParaRPr lang="es-MX"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5755816" y="4529046"/>
            <a:ext cx="5959066" cy="671604"/>
          </a:xfrm>
          <a:prstGeom prst="rect">
            <a:avLst/>
          </a:prstGeom>
          <a:noFill/>
          <a:ln>
            <a:noFill/>
          </a:ln>
        </p:spPr>
      </p:pic>
      <p:sp>
        <p:nvSpPr>
          <p:cNvPr id="7" name="6 Rectángulo"/>
          <p:cNvSpPr/>
          <p:nvPr/>
        </p:nvSpPr>
        <p:spPr>
          <a:xfrm>
            <a:off x="5796640" y="5197247"/>
            <a:ext cx="5886455"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small" spc="0" normalizeH="0" baseline="0" noProof="0" dirty="0">
                <a:ln>
                  <a:noFill/>
                </a:ln>
                <a:solidFill>
                  <a:prstClr val="black"/>
                </a:solidFill>
                <a:effectLst/>
                <a:uLnTx/>
                <a:uFillTx/>
                <a:latin typeface="Calibri" panose="020F0502020204030204"/>
                <a:ea typeface="+mn-ea"/>
                <a:cs typeface="+mn-cs"/>
              </a:rPr>
              <a:t>PRESUPUESTO DISPONIBLE POR VIGENCIA</a:t>
            </a:r>
            <a:endParaRPr kumimoji="0" lang="es-ES" sz="1100" b="0" i="0" u="none" strike="noStrike" kern="1200" cap="small"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small" spc="0" normalizeH="0" baseline="0" noProof="0" dirty="0">
                <a:ln>
                  <a:noFill/>
                </a:ln>
                <a:solidFill>
                  <a:prstClr val="black"/>
                </a:solidFill>
                <a:effectLst/>
                <a:uLnTx/>
                <a:uFillTx/>
                <a:latin typeface="Calibri" panose="020F0502020204030204"/>
                <a:ea typeface="+mn-ea"/>
                <a:cs typeface="+mn-cs"/>
              </a:rPr>
              <a:t>Fuente: creación propia a partir del memorando DTM 2020-003 DEL 7 DE DICIEMBRE DE 2020</a:t>
            </a:r>
            <a:endParaRPr kumimoji="0" lang="es-MX"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Elipse 10">
            <a:extLst>
              <a:ext uri="{FF2B5EF4-FFF2-40B4-BE49-F238E27FC236}">
                <a16:creationId xmlns:a16="http://schemas.microsoft.com/office/drawing/2014/main" id="{C9AA0D97-F60D-4138-89A8-1C220E9FE1F8}"/>
              </a:ext>
            </a:extLst>
          </p:cNvPr>
          <p:cNvSpPr/>
          <p:nvPr/>
        </p:nvSpPr>
        <p:spPr>
          <a:xfrm>
            <a:off x="641927" y="420057"/>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3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Tree>
    <p:extLst>
      <p:ext uri="{BB962C8B-B14F-4D97-AF65-F5344CB8AC3E}">
        <p14:creationId xmlns:p14="http://schemas.microsoft.com/office/powerpoint/2010/main" val="19272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291180" y="192593"/>
            <a:ext cx="10582767" cy="618876"/>
          </a:xfrm>
        </p:spPr>
        <p:txBody>
          <a:bodyPr>
            <a:noAutofit/>
          </a:bodyPr>
          <a:lstStyle/>
          <a:p>
            <a:r>
              <a:rPr lang="es-CO" sz="2000" dirty="0">
                <a:effectLst/>
                <a:latin typeface="Arial" panose="020B0604020202020204" pitchFamily="34" charset="0"/>
                <a:ea typeface="SimSun" panose="02010600030101010101" pitchFamily="2" charset="-122"/>
              </a:rPr>
              <a:t>COMPETENCIAS QUE TIENEN LAS DIFERENTES ENTIDADES PARA LA ATENCIÓN DE LA MALLA VIAL</a:t>
            </a:r>
            <a:endParaRPr lang="es-CO" sz="3600" dirty="0"/>
          </a:p>
        </p:txBody>
      </p:sp>
      <p:sp>
        <p:nvSpPr>
          <p:cNvPr id="10" name="Elipse 10">
            <a:extLst>
              <a:ext uri="{FF2B5EF4-FFF2-40B4-BE49-F238E27FC236}">
                <a16:creationId xmlns:a16="http://schemas.microsoft.com/office/drawing/2014/main" id="{7D6035CA-596A-4D5B-8DB9-CAFD7D5631EB}"/>
              </a:ext>
            </a:extLst>
          </p:cNvPr>
          <p:cNvSpPr/>
          <p:nvPr/>
        </p:nvSpPr>
        <p:spPr>
          <a:xfrm>
            <a:off x="641927" y="203946"/>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33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7" name="Tabla 6">
            <a:extLst>
              <a:ext uri="{FF2B5EF4-FFF2-40B4-BE49-F238E27FC236}">
                <a16:creationId xmlns:a16="http://schemas.microsoft.com/office/drawing/2014/main" id="{A1156EBA-E274-4708-8BD1-0A6B3C619817}"/>
              </a:ext>
            </a:extLst>
          </p:cNvPr>
          <p:cNvGraphicFramePr>
            <a:graphicFrameLocks noGrp="1"/>
          </p:cNvGraphicFramePr>
          <p:nvPr/>
        </p:nvGraphicFramePr>
        <p:xfrm>
          <a:off x="1291180" y="804225"/>
          <a:ext cx="10582767" cy="5653151"/>
        </p:xfrm>
        <a:graphic>
          <a:graphicData uri="http://schemas.openxmlformats.org/drawingml/2006/table">
            <a:tbl>
              <a:tblPr firstRow="1" firstCol="1" bandRow="1"/>
              <a:tblGrid>
                <a:gridCol w="4857829">
                  <a:extLst>
                    <a:ext uri="{9D8B030D-6E8A-4147-A177-3AD203B41FA5}">
                      <a16:colId xmlns:a16="http://schemas.microsoft.com/office/drawing/2014/main" val="3994680124"/>
                    </a:ext>
                  </a:extLst>
                </a:gridCol>
                <a:gridCol w="2305878">
                  <a:extLst>
                    <a:ext uri="{9D8B030D-6E8A-4147-A177-3AD203B41FA5}">
                      <a16:colId xmlns:a16="http://schemas.microsoft.com/office/drawing/2014/main" val="4127849660"/>
                    </a:ext>
                  </a:extLst>
                </a:gridCol>
                <a:gridCol w="3419060">
                  <a:extLst>
                    <a:ext uri="{9D8B030D-6E8A-4147-A177-3AD203B41FA5}">
                      <a16:colId xmlns:a16="http://schemas.microsoft.com/office/drawing/2014/main" val="1539705675"/>
                    </a:ext>
                  </a:extLst>
                </a:gridCol>
              </a:tblGrid>
              <a:tr h="204117">
                <a:tc>
                  <a:txBody>
                    <a:bodyPr/>
                    <a:lstStyle/>
                    <a:p>
                      <a:pPr algn="ctr"/>
                      <a:r>
                        <a:rPr lang="es-CO" sz="1100" b="1"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b="1" dirty="0">
                          <a:solidFill>
                            <a:srgbClr val="000000"/>
                          </a:solidFill>
                          <a:effectLst/>
                          <a:latin typeface="+mn-lt"/>
                          <a:ea typeface="Calibri" panose="020F0502020204030204" pitchFamily="34" charset="0"/>
                          <a:cs typeface="Mangal" panose="02040503050203030202" pitchFamily="18" charset="0"/>
                        </a:rPr>
                        <a:t>INTERVENCION Y TIPO DE MALLA VIAL</a:t>
                      </a:r>
                      <a:endParaRPr lang="es-CO" sz="1100" dirty="0">
                        <a:effectLst/>
                        <a:latin typeface="+mn-lt"/>
                        <a:ea typeface="SimSun" panose="02010600030101010101" pitchFamily="2" charset="-122"/>
                        <a:cs typeface="Mangal" panose="02040503050203030202" pitchFamily="18" charset="0"/>
                      </a:endParaRPr>
                    </a:p>
                  </a:txBody>
                  <a:tcPr marL="51029" marR="510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es-CO" sz="1100" b="1">
                          <a:effectLst/>
                          <a:latin typeface="+mn-lt"/>
                          <a:ea typeface="Calibri" panose="020F0502020204030204" pitchFamily="34" charset="0"/>
                          <a:cs typeface="Mangal" panose="02040503050203030202" pitchFamily="18" charset="0"/>
                        </a:rPr>
                        <a:t> </a:t>
                      </a:r>
                      <a:endParaRPr lang="es-CO" sz="1100">
                        <a:effectLst/>
                        <a:latin typeface="+mn-lt"/>
                        <a:ea typeface="SimSun" panose="02010600030101010101" pitchFamily="2" charset="-122"/>
                        <a:cs typeface="Mangal" panose="02040503050203030202" pitchFamily="18" charset="0"/>
                      </a:endParaRPr>
                    </a:p>
                    <a:p>
                      <a:pPr algn="ctr"/>
                      <a:r>
                        <a:rPr lang="es-CO" sz="1100" b="1">
                          <a:solidFill>
                            <a:srgbClr val="000000"/>
                          </a:solidFill>
                          <a:effectLst/>
                          <a:latin typeface="+mn-lt"/>
                          <a:ea typeface="Calibri" panose="020F0502020204030204" pitchFamily="34" charset="0"/>
                          <a:cs typeface="Mangal" panose="02040503050203030202" pitchFamily="18" charset="0"/>
                        </a:rPr>
                        <a:t>ENTIDAD COMPETENTE</a:t>
                      </a:r>
                      <a:endParaRPr lang="es-CO" sz="1100">
                        <a:effectLst/>
                        <a:latin typeface="+mn-lt"/>
                        <a:ea typeface="SimSun" panose="02010600030101010101" pitchFamily="2" charset="-122"/>
                        <a:cs typeface="Mangal" panose="02040503050203030202" pitchFamily="18" charset="0"/>
                      </a:endParaRPr>
                    </a:p>
                    <a:p>
                      <a:pPr algn="ctr"/>
                      <a:r>
                        <a:rPr lang="es-CO" sz="1100" b="1">
                          <a:effectLst/>
                          <a:latin typeface="+mn-lt"/>
                          <a:ea typeface="Calibri" panose="020F0502020204030204" pitchFamily="34" charset="0"/>
                          <a:cs typeface="Mangal" panose="02040503050203030202" pitchFamily="18" charset="0"/>
                        </a:rPr>
                        <a:t> </a:t>
                      </a:r>
                      <a:endParaRPr lang="es-CO" sz="1100">
                        <a:effectLst/>
                        <a:latin typeface="+mn-lt"/>
                        <a:ea typeface="SimSun" panose="02010600030101010101" pitchFamily="2" charset="-122"/>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r>
                        <a:rPr lang="es-CO" sz="1100" b="1">
                          <a:effectLst/>
                          <a:latin typeface="+mn-lt"/>
                          <a:ea typeface="Calibri" panose="020F0502020204030204" pitchFamily="34" charset="0"/>
                          <a:cs typeface="Mangal" panose="02040503050203030202" pitchFamily="18" charset="0"/>
                        </a:rPr>
                        <a:t> </a:t>
                      </a:r>
                      <a:endParaRPr lang="es-CO" sz="1100">
                        <a:effectLst/>
                        <a:latin typeface="+mn-lt"/>
                        <a:ea typeface="SimSun" panose="02010600030101010101" pitchFamily="2" charset="-122"/>
                        <a:cs typeface="Mangal" panose="02040503050203030202" pitchFamily="18" charset="0"/>
                      </a:endParaRPr>
                    </a:p>
                    <a:p>
                      <a:pPr algn="ctr"/>
                      <a:r>
                        <a:rPr lang="es-CO" sz="1100" b="1">
                          <a:solidFill>
                            <a:srgbClr val="000000"/>
                          </a:solidFill>
                          <a:effectLst/>
                          <a:latin typeface="+mn-lt"/>
                          <a:ea typeface="Calibri" panose="020F0502020204030204" pitchFamily="34" charset="0"/>
                          <a:cs typeface="Mangal" panose="02040503050203030202" pitchFamily="18" charset="0"/>
                        </a:rPr>
                        <a:t>MARCO NORMATIVO</a:t>
                      </a:r>
                      <a:endParaRPr lang="es-CO" sz="1100">
                        <a:effectLst/>
                        <a:latin typeface="+mn-lt"/>
                        <a:ea typeface="SimSun" panose="02010600030101010101" pitchFamily="2" charset="-122"/>
                        <a:cs typeface="Mangal" panose="02040503050203030202"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949845817"/>
                  </a:ext>
                </a:extLst>
              </a:tr>
              <a:tr h="827525">
                <a:tc>
                  <a:txBody>
                    <a:bodyPr/>
                    <a:lstStyle/>
                    <a:p>
                      <a:pPr marL="342900" lvl="0" indent="-342900" algn="just">
                        <a:lnSpc>
                          <a:spcPct val="115000"/>
                        </a:lnSpc>
                        <a:spcBef>
                          <a:spcPts val="1200"/>
                        </a:spcBef>
                        <a:spcAft>
                          <a:spcPts val="1000"/>
                        </a:spcAft>
                        <a:buFont typeface="Symbol" panose="05050102010706020507" pitchFamily="18" charset="2"/>
                        <a:buChar char=""/>
                        <a:tabLst>
                          <a:tab pos="216535" algn="l"/>
                        </a:tabLst>
                      </a:pPr>
                      <a:r>
                        <a:rPr lang="es-CO" sz="1100" dirty="0">
                          <a:effectLst/>
                          <a:latin typeface="+mn-lt"/>
                          <a:ea typeface="Calibri" panose="020F0502020204030204" pitchFamily="34" charset="0"/>
                          <a:cs typeface="Mangal" panose="02040503050203030202" pitchFamily="18" charset="0"/>
                        </a:rPr>
                        <a:t>CONSTRUCCIÓN DE MALLA ARTERIAL PRINCIPAL Y MALLA ARTERIAL COMPLEMENTARIA </a:t>
                      </a:r>
                      <a:endParaRPr lang="es-CO" sz="1100" dirty="0">
                        <a:effectLst/>
                        <a:latin typeface="+mn-lt"/>
                        <a:ea typeface="Times New Roman" panose="02020603050405020304" pitchFamily="18" charset="0"/>
                        <a:cs typeface="Mangal" panose="02040503050203030202" pitchFamily="18" charset="0"/>
                      </a:endParaRPr>
                    </a:p>
                    <a:p>
                      <a:pPr marL="342900" lvl="0" indent="-342900" algn="just">
                        <a:lnSpc>
                          <a:spcPct val="115000"/>
                        </a:lnSpc>
                        <a:spcBef>
                          <a:spcPts val="1200"/>
                        </a:spcBef>
                        <a:spcAft>
                          <a:spcPts val="1000"/>
                        </a:spcAft>
                        <a:buFont typeface="Symbol" panose="05050102010706020507" pitchFamily="18" charset="2"/>
                        <a:buChar char=""/>
                        <a:tabLst>
                          <a:tab pos="288290" algn="l"/>
                        </a:tabLst>
                      </a:pPr>
                      <a:r>
                        <a:rPr lang="es-CO" sz="1100" dirty="0">
                          <a:effectLst/>
                          <a:latin typeface="+mn-lt"/>
                          <a:ea typeface="Calibri" panose="020F0502020204030204" pitchFamily="34" charset="0"/>
                          <a:cs typeface="Mangal" panose="02040503050203030202" pitchFamily="18" charset="0"/>
                        </a:rPr>
                        <a:t>EN SECTORES URBANOS DESARROLLADOS </a:t>
                      </a:r>
                      <a:r>
                        <a:rPr lang="es-CO" sz="1100" b="1" u="sng" dirty="0">
                          <a:effectLst/>
                          <a:latin typeface="+mn-lt"/>
                          <a:ea typeface="Calibri" panose="020F0502020204030204" pitchFamily="34" charset="0"/>
                          <a:cs typeface="Mangal" panose="02040503050203030202" pitchFamily="18" charset="0"/>
                        </a:rPr>
                        <a:t>PODRÁ</a:t>
                      </a:r>
                      <a:r>
                        <a:rPr lang="es-CO" sz="1100" dirty="0">
                          <a:effectLst/>
                          <a:latin typeface="+mn-lt"/>
                          <a:ea typeface="Calibri" panose="020F0502020204030204" pitchFamily="34" charset="0"/>
                          <a:cs typeface="Mangal" panose="02040503050203030202" pitchFamily="18" charset="0"/>
                        </a:rPr>
                        <a:t> ADELANTAR LA CONSTRUCCIÓN DE LAS VÍAS DE LA MALLA VIAL INTERMEDIA Y LOCAL. </a:t>
                      </a:r>
                      <a:endParaRPr lang="es-CO" sz="1100" dirty="0">
                        <a:effectLst/>
                        <a:latin typeface="+mn-lt"/>
                        <a:ea typeface="Times New Roman" panose="02020603050405020304" pitchFamily="18" charset="0"/>
                        <a:cs typeface="Mangal" panose="02040503050203030202" pitchFamily="18" charset="0"/>
                      </a:endParaRPr>
                    </a:p>
                  </a:txBody>
                  <a:tcPr marL="51029" marR="5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1100">
                          <a:effectLst/>
                          <a:latin typeface="+mn-lt"/>
                          <a:ea typeface="Calibri" panose="020F0502020204030204" pitchFamily="34" charset="0"/>
                          <a:cs typeface="Mangal" panose="02040503050203030202" pitchFamily="18" charset="0"/>
                        </a:rPr>
                        <a:t>INSTITUTO DE DESARROLLO URBANO</a:t>
                      </a:r>
                      <a:endParaRPr lang="es-CO" sz="1100">
                        <a:effectLst/>
                        <a:latin typeface="+mn-lt"/>
                        <a:ea typeface="SimSun" panose="02010600030101010101" pitchFamily="2" charset="-122"/>
                        <a:cs typeface="Mangal" panose="02040503050203030202"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1100">
                          <a:effectLst/>
                          <a:latin typeface="+mn-lt"/>
                          <a:ea typeface="Calibri" panose="020F0502020204030204" pitchFamily="34" charset="0"/>
                          <a:cs typeface="Mangal" panose="02040503050203030202" pitchFamily="18" charset="0"/>
                        </a:rPr>
                        <a:t>PLAN DE ORDENAMIENTO TERRITORIAL – Decreto 190 de 2004    </a:t>
                      </a:r>
                      <a:r>
                        <a:rPr lang="es-CO" sz="1100" i="1">
                          <a:effectLst/>
                          <a:latin typeface="+mn-lt"/>
                          <a:ea typeface="Calibri" panose="020F0502020204030204" pitchFamily="34" charset="0"/>
                          <a:cs typeface="Mangal" panose="02040503050203030202" pitchFamily="18" charset="0"/>
                        </a:rPr>
                        <a:t>Artículo 172</a:t>
                      </a:r>
                      <a:endParaRPr lang="es-CO" sz="1100">
                        <a:effectLst/>
                        <a:latin typeface="+mn-lt"/>
                        <a:ea typeface="SimSun" panose="02010600030101010101" pitchFamily="2" charset="-122"/>
                        <a:cs typeface="Mangal" panose="02040503050203030202"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16619"/>
                  </a:ext>
                </a:extLst>
              </a:tr>
              <a:tr h="992711">
                <a:tc>
                  <a:txBody>
                    <a:bodyPr/>
                    <a:lstStyle/>
                    <a:p>
                      <a:pPr marL="342900" lvl="0" indent="-342900">
                        <a:lnSpc>
                          <a:spcPct val="115000"/>
                        </a:lnSpc>
                        <a:spcAft>
                          <a:spcPts val="1000"/>
                        </a:spcAft>
                        <a:buFont typeface="Symbol" panose="05050102010706020507" pitchFamily="18" charset="2"/>
                        <a:buChar char=""/>
                        <a:tabLst>
                          <a:tab pos="228600" algn="l"/>
                        </a:tabLst>
                      </a:pPr>
                      <a:r>
                        <a:rPr lang="es-CO" sz="1100" dirty="0">
                          <a:effectLst/>
                          <a:latin typeface="+mn-lt"/>
                          <a:ea typeface="Calibri" panose="020F0502020204030204" pitchFamily="34" charset="0"/>
                          <a:cs typeface="Mangal" panose="02040503050203030202" pitchFamily="18" charset="0"/>
                        </a:rPr>
                        <a:t>CONSTRUCCIÓN Y MANTENIMIENTO VÍAS LOCALES E INTERMEDIAS. </a:t>
                      </a:r>
                      <a:endParaRPr lang="es-CO" sz="1100" dirty="0">
                        <a:effectLst/>
                        <a:latin typeface="+mn-lt"/>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Symbol" panose="05050102010706020507" pitchFamily="18" charset="2"/>
                        <a:buChar char=""/>
                        <a:tabLst>
                          <a:tab pos="228600" algn="l"/>
                        </a:tabLst>
                      </a:pPr>
                      <a:r>
                        <a:rPr lang="es-CO" sz="1100" dirty="0">
                          <a:effectLst/>
                          <a:latin typeface="+mn-lt"/>
                          <a:ea typeface="Calibri" panose="020F0502020204030204" pitchFamily="34" charset="0"/>
                          <a:cs typeface="Mangal" panose="02040503050203030202" pitchFamily="18" charset="0"/>
                        </a:rPr>
                        <a:t>ADELANTAR EL DISEÑO, CONSTRUCCIÓN Y CONSERVACIÓN DE LA MALLA VIAL LOCAL E INTERMEDIA, DEL ESPACIO PÚBLICO Y PEATONAL LOCAL E INTERMEDIO; ASÍ COMO DE LOS PUENTES PEATONALES Y/O VEHICULARES QUE PERTENEZCAN A LA MALLA VIAL LOCAL E INTERMEDIA, INCLUYENDO LOS UBICADOS SOBRE CUERPOS DE AGUA. </a:t>
                      </a:r>
                      <a:endParaRPr lang="es-CO" sz="1100" dirty="0">
                        <a:effectLst/>
                        <a:latin typeface="+mn-lt"/>
                        <a:ea typeface="Times New Roman" panose="02020603050405020304" pitchFamily="18" charset="0"/>
                        <a:cs typeface="Mangal" panose="02040503050203030202" pitchFamily="18" charset="0"/>
                      </a:endParaRPr>
                    </a:p>
                    <a:p>
                      <a:pPr marL="457200"/>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Symbol" panose="05050102010706020507" pitchFamily="18" charset="2"/>
                        <a:buChar char=""/>
                        <a:tabLst>
                          <a:tab pos="228600" algn="l"/>
                        </a:tabLst>
                      </a:pPr>
                      <a:r>
                        <a:rPr lang="es-CO" sz="1100" dirty="0">
                          <a:effectLst/>
                          <a:latin typeface="+mn-lt"/>
                          <a:ea typeface="Calibri" panose="020F0502020204030204" pitchFamily="34" charset="0"/>
                          <a:cs typeface="Mangal" panose="02040503050203030202" pitchFamily="18" charset="0"/>
                        </a:rPr>
                        <a:t>PODRÁN COORDINAR CON LAS ENTIDADES DEL SECTOR MOVILIDAD SU PARTICIPACIÓN EN LA CONSERVACIÓN DE LA MALLA VIAL Y ESPACIO PÚBLICO ARTERIAL, SIN TRANSPORTE MASIVO.</a:t>
                      </a:r>
                      <a:endParaRPr lang="es-CO" sz="1100" dirty="0">
                        <a:effectLst/>
                        <a:latin typeface="+mn-lt"/>
                        <a:ea typeface="Times New Roman" panose="02020603050405020304" pitchFamily="18" charset="0"/>
                        <a:cs typeface="Mangal" panose="02040503050203030202" pitchFamily="18" charset="0"/>
                      </a:endParaRPr>
                    </a:p>
                  </a:txBody>
                  <a:tcPr marL="51029" marR="5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FONDOS DE DESARROLLO LOCAL</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ALCALDES LOCALES</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ACUERDO 6 DE 1992:</a:t>
                      </a:r>
                      <a:r>
                        <a:rPr lang="es-CO" sz="1100" i="1" dirty="0">
                          <a:effectLst/>
                          <a:latin typeface="+mn-lt"/>
                          <a:ea typeface="Calibri" panose="020F0502020204030204" pitchFamily="34" charset="0"/>
                          <a:cs typeface="Mangal" panose="02040503050203030202" pitchFamily="18" charset="0"/>
                        </a:rPr>
                        <a:t> “ARTÍCULO 3º</a:t>
                      </a:r>
                      <a:endParaRPr lang="es-CO" sz="1100" dirty="0">
                        <a:effectLst/>
                        <a:latin typeface="+mn-lt"/>
                        <a:ea typeface="SimSun" panose="02010600030101010101" pitchFamily="2" charset="-122"/>
                        <a:cs typeface="Mangal" panose="02040503050203030202" pitchFamily="18" charset="0"/>
                      </a:endParaRPr>
                    </a:p>
                    <a:p>
                      <a:pPr algn="ctr"/>
                      <a:r>
                        <a:rPr lang="es-CO" sz="1100" i="1"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i="1" dirty="0">
                          <a:effectLst/>
                          <a:latin typeface="+mn-lt"/>
                          <a:ea typeface="Calibri" panose="020F0502020204030204" pitchFamily="34" charset="0"/>
                          <a:cs typeface="Mangal" panose="02040503050203030202" pitchFamily="18" charset="0"/>
                        </a:rPr>
                        <a:t>(REPARTO DE COMPETENCIAS Y ORGANIZACIÓN ADMINISTRATIVA DE LAS LOCALIDADES EN EL D.C.)</a:t>
                      </a:r>
                      <a:endParaRPr lang="es-CO" sz="1100" dirty="0">
                        <a:effectLst/>
                        <a:latin typeface="+mn-lt"/>
                        <a:ea typeface="SimSun" panose="02010600030101010101" pitchFamily="2" charset="-122"/>
                        <a:cs typeface="Mangal" panose="02040503050203030202" pitchFamily="18" charset="0"/>
                      </a:endParaRPr>
                    </a:p>
                    <a:p>
                      <a:pPr algn="ctr"/>
                      <a:r>
                        <a:rPr lang="es-CO" sz="1100" i="1"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i="1"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i="1"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ACUERDO No. 740 DE 2019 ARTÍCULO 5</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dirty="0">
                          <a:effectLst/>
                          <a:latin typeface="+mn-lt"/>
                          <a:ea typeface="Calibri" panose="020F0502020204030204" pitchFamily="34" charset="0"/>
                          <a:cs typeface="Mangal" panose="02040503050203030202" pitchFamily="18" charset="0"/>
                        </a:rPr>
                        <a:t>“POR EL CUAL SE DICTAN NORMAS EN RELACIÓN CON LA ORGANIZACIÓN Y EL FUNCIONAMIENTO DE LAS LOCALIDADES DE BOGOTÁ, D.C.”</a:t>
                      </a:r>
                      <a:r>
                        <a:rPr lang="es-CO" sz="1100" i="1"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i="1"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i="1"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p>
                      <a:pPr algn="ctr"/>
                      <a:r>
                        <a:rPr lang="es-CO" sz="1100" i="1" dirty="0">
                          <a:effectLst/>
                          <a:latin typeface="+mn-lt"/>
                          <a:ea typeface="Calibri" panose="020F0502020204030204" pitchFamily="34" charset="0"/>
                          <a:cs typeface="Mangal" panose="02040503050203030202" pitchFamily="18" charset="0"/>
                        </a:rPr>
                        <a:t> </a:t>
                      </a:r>
                      <a:endParaRPr lang="es-CO" sz="1100" dirty="0">
                        <a:effectLst/>
                        <a:latin typeface="+mn-lt"/>
                        <a:ea typeface="SimSun" panose="02010600030101010101" pitchFamily="2" charset="-122"/>
                        <a:cs typeface="Mangal" panose="02040503050203030202"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6252552"/>
                  </a:ext>
                </a:extLst>
              </a:tr>
              <a:tr h="792371">
                <a:tc>
                  <a:txBody>
                    <a:bodyPr/>
                    <a:lstStyle/>
                    <a:p>
                      <a:pPr marL="342900" lvl="0" indent="-342900">
                        <a:lnSpc>
                          <a:spcPct val="115000"/>
                        </a:lnSpc>
                        <a:spcAft>
                          <a:spcPts val="1000"/>
                        </a:spcAft>
                        <a:buFont typeface="Symbol" panose="05050102010706020507" pitchFamily="18" charset="2"/>
                        <a:buChar char=""/>
                        <a:tabLst>
                          <a:tab pos="228600" algn="l"/>
                        </a:tabLst>
                      </a:pPr>
                      <a:r>
                        <a:rPr lang="es-CO" sz="1100">
                          <a:effectLst/>
                          <a:latin typeface="+mn-lt"/>
                          <a:ea typeface="Calibri" panose="020F0502020204030204" pitchFamily="34" charset="0"/>
                          <a:cs typeface="Mangal" panose="02040503050203030202" pitchFamily="18" charset="0"/>
                        </a:rPr>
                        <a:t>REHABILITACIÓN Y MANTENIMIENTO PERIODICO DE LA MALLA VIAL LOCAL.</a:t>
                      </a:r>
                      <a:endParaRPr lang="es-CO" sz="1100">
                        <a:effectLst/>
                        <a:latin typeface="+mn-lt"/>
                        <a:ea typeface="Times New Roman" panose="02020603050405020304" pitchFamily="18" charset="0"/>
                        <a:cs typeface="Mangal" panose="02040503050203030202" pitchFamily="18" charset="0"/>
                      </a:endParaRPr>
                    </a:p>
                    <a:p>
                      <a:pPr marL="342900" lvl="0" indent="-342900">
                        <a:lnSpc>
                          <a:spcPct val="115000"/>
                        </a:lnSpc>
                        <a:spcAft>
                          <a:spcPts val="1000"/>
                        </a:spcAft>
                        <a:buFont typeface="Symbol" panose="05050102010706020507" pitchFamily="18" charset="2"/>
                        <a:buChar char=""/>
                        <a:tabLst>
                          <a:tab pos="228600" algn="l"/>
                        </a:tabLst>
                      </a:pPr>
                      <a:r>
                        <a:rPr lang="es-CO" sz="1100">
                          <a:effectLst/>
                          <a:latin typeface="+mn-lt"/>
                          <a:ea typeface="Calibri" panose="020F0502020204030204" pitchFamily="34" charset="0"/>
                          <a:cs typeface="Mangal" panose="02040503050203030202" pitchFamily="18" charset="0"/>
                        </a:rPr>
                        <a:t>ATENCIÓN INMEDIATA DE TODO EL SUBSISTEMA DE LA MALLA VIAL CUANDO SE PRESENTEN SITUACIONES IMPREVISTAS QUE DIFICULTEN LA MOVILIDAD EN EL DISTRITO CAPITAL.</a:t>
                      </a:r>
                      <a:endParaRPr lang="es-CO" sz="1100">
                        <a:effectLst/>
                        <a:latin typeface="+mn-lt"/>
                        <a:ea typeface="Times New Roman" panose="02020603050405020304" pitchFamily="18" charset="0"/>
                        <a:cs typeface="Mangal" panose="02040503050203030202" pitchFamily="18" charset="0"/>
                      </a:endParaRPr>
                    </a:p>
                  </a:txBody>
                  <a:tcPr marL="51029" marR="5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O" sz="1100">
                          <a:effectLst/>
                          <a:latin typeface="+mn-lt"/>
                          <a:ea typeface="Calibri" panose="020F0502020204030204" pitchFamily="34" charset="0"/>
                          <a:cs typeface="Mangal" panose="02040503050203030202" pitchFamily="18" charset="0"/>
                        </a:rPr>
                        <a:t>UNIDAD ADMINISTRATIVA ESPECIAL DE REHABILITACIÓN Y MANTENIMIENTO VIAL</a:t>
                      </a:r>
                      <a:endParaRPr lang="es-CO" sz="1100">
                        <a:effectLst/>
                        <a:latin typeface="+mn-lt"/>
                        <a:ea typeface="SimSun" panose="02010600030101010101" pitchFamily="2" charset="-122"/>
                        <a:cs typeface="Mangal" panose="02040503050203030202"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CO" sz="1100">
                          <a:effectLst/>
                          <a:latin typeface="+mn-lt"/>
                          <a:ea typeface="Calibri" panose="020F0502020204030204" pitchFamily="34" charset="0"/>
                          <a:cs typeface="Mangal" panose="02040503050203030202" pitchFamily="18" charset="0"/>
                        </a:rPr>
                        <a:t>ACUERDO 257 DE 2006 </a:t>
                      </a:r>
                      <a:r>
                        <a:rPr lang="es-CO" sz="1100" i="1">
                          <a:effectLst/>
                          <a:latin typeface="+mn-lt"/>
                          <a:ea typeface="Calibri" panose="020F0502020204030204" pitchFamily="34" charset="0"/>
                          <a:cs typeface="Mangal" panose="02040503050203030202" pitchFamily="18" charset="0"/>
                        </a:rPr>
                        <a:t>Articulo 109</a:t>
                      </a:r>
                      <a:endParaRPr lang="es-CO" sz="1100">
                        <a:effectLst/>
                        <a:latin typeface="+mn-lt"/>
                        <a:ea typeface="SimSun" panose="02010600030101010101" pitchFamily="2" charset="-122"/>
                        <a:cs typeface="Mangal" panose="02040503050203030202" pitchFamily="18" charset="0"/>
                      </a:endParaRPr>
                    </a:p>
                    <a:p>
                      <a:pPr algn="ctr"/>
                      <a:r>
                        <a:rPr lang="es-CO" sz="1100" i="1">
                          <a:effectLst/>
                          <a:latin typeface="+mn-lt"/>
                          <a:ea typeface="Calibri" panose="020F0502020204030204" pitchFamily="34" charset="0"/>
                          <a:cs typeface="Mangal" panose="02040503050203030202" pitchFamily="18" charset="0"/>
                        </a:rPr>
                        <a:t> </a:t>
                      </a:r>
                      <a:endParaRPr lang="es-CO" sz="1100">
                        <a:effectLst/>
                        <a:latin typeface="+mn-lt"/>
                        <a:ea typeface="SimSun" panose="02010600030101010101" pitchFamily="2" charset="-122"/>
                        <a:cs typeface="Mangal" panose="02040503050203030202" pitchFamily="18" charset="0"/>
                      </a:endParaRPr>
                    </a:p>
                    <a:p>
                      <a:pPr algn="ctr"/>
                      <a:r>
                        <a:rPr lang="es-CO" sz="1100" i="1">
                          <a:effectLst/>
                          <a:latin typeface="+mn-lt"/>
                          <a:ea typeface="Calibri" panose="020F0502020204030204" pitchFamily="34" charset="0"/>
                          <a:cs typeface="Mangal" panose="02040503050203030202" pitchFamily="18" charset="0"/>
                        </a:rPr>
                        <a:t>(Normas básicas sobre estructura, organización y funcionamiento de los organismos y entidades del D.C.)</a:t>
                      </a:r>
                      <a:endParaRPr lang="es-CO" sz="1100">
                        <a:effectLst/>
                        <a:latin typeface="+mn-lt"/>
                        <a:ea typeface="SimSun" panose="02010600030101010101" pitchFamily="2" charset="-122"/>
                        <a:cs typeface="Mangal" panose="02040503050203030202"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506655"/>
                  </a:ext>
                </a:extLst>
              </a:tr>
              <a:tr h="259871">
                <a:tc>
                  <a:txBody>
                    <a:bodyPr/>
                    <a:lstStyle/>
                    <a:p>
                      <a:pPr marL="342900" lvl="0" indent="-342900">
                        <a:lnSpc>
                          <a:spcPct val="115000"/>
                        </a:lnSpc>
                        <a:spcBef>
                          <a:spcPts val="1200"/>
                        </a:spcBef>
                        <a:spcAft>
                          <a:spcPts val="1000"/>
                        </a:spcAft>
                        <a:buFont typeface="Symbol" panose="05050102010706020507" pitchFamily="18" charset="2"/>
                        <a:buChar char=""/>
                        <a:tabLst>
                          <a:tab pos="228600" algn="l"/>
                        </a:tabLst>
                      </a:pPr>
                      <a:r>
                        <a:rPr lang="es-MX" sz="1100" dirty="0">
                          <a:effectLst/>
                          <a:latin typeface="+mn-lt"/>
                          <a:ea typeface="Calibri" panose="020F0502020204030204" pitchFamily="34" charset="0"/>
                          <a:cs typeface="Mangal" panose="02040503050203030202" pitchFamily="18" charset="0"/>
                        </a:rPr>
                        <a:t>INVENTARIO Y DIAGNÓSTICO DE LA MALLA VIAL, Y EL ESPACIO PÚBLICO CONSTRUIDOS EN LA CIUDAD.</a:t>
                      </a:r>
                      <a:endParaRPr lang="es-CO" sz="1100" dirty="0">
                        <a:effectLst/>
                        <a:latin typeface="+mn-lt"/>
                        <a:ea typeface="Times New Roman" panose="02020603050405020304" pitchFamily="18" charset="0"/>
                        <a:cs typeface="Mangal" panose="02040503050203030202" pitchFamily="18" charset="0"/>
                      </a:endParaRPr>
                    </a:p>
                  </a:txBody>
                  <a:tcPr marL="51029" marR="510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CO" sz="1100">
                          <a:effectLst/>
                          <a:latin typeface="+mn-lt"/>
                          <a:ea typeface="Calibri" panose="020F0502020204030204" pitchFamily="34" charset="0"/>
                          <a:cs typeface="Mangal" panose="02040503050203030202" pitchFamily="18" charset="0"/>
                        </a:rPr>
                        <a:t>INSTITUTO DE DESARROLLO URBANO</a:t>
                      </a:r>
                      <a:endParaRPr lang="es-CO" sz="1100">
                        <a:effectLst/>
                        <a:latin typeface="+mn-lt"/>
                        <a:ea typeface="SimSun" panose="02010600030101010101" pitchFamily="2" charset="-122"/>
                        <a:cs typeface="Mangal" panose="02040503050203030202"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s-MX" sz="1100" dirty="0">
                          <a:effectLst/>
                          <a:latin typeface="+mn-lt"/>
                          <a:ea typeface="Calibri" panose="020F0502020204030204" pitchFamily="34" charset="0"/>
                          <a:cs typeface="Mangal" panose="02040503050203030202" pitchFamily="18" charset="0"/>
                        </a:rPr>
                        <a:t>ACUERDO 02 DE 1999</a:t>
                      </a:r>
                      <a:endParaRPr lang="es-CO" sz="1100" dirty="0">
                        <a:effectLst/>
                        <a:latin typeface="+mn-lt"/>
                        <a:ea typeface="SimSun" panose="02010600030101010101" pitchFamily="2" charset="-122"/>
                        <a:cs typeface="Mangal" panose="02040503050203030202" pitchFamily="18" charset="0"/>
                      </a:endParaRPr>
                    </a:p>
                    <a:p>
                      <a:pPr algn="ctr"/>
                      <a:r>
                        <a:rPr lang="es-CO" sz="1100" i="1" dirty="0">
                          <a:effectLst/>
                          <a:latin typeface="+mn-lt"/>
                          <a:ea typeface="Calibri" panose="020F0502020204030204" pitchFamily="34" charset="0"/>
                          <a:cs typeface="Mangal" panose="02040503050203030202" pitchFamily="18" charset="0"/>
                        </a:rPr>
                        <a:t>(Sistema de información de la malla vial)</a:t>
                      </a:r>
                      <a:endParaRPr lang="es-CO" sz="1100" dirty="0">
                        <a:effectLst/>
                        <a:latin typeface="+mn-lt"/>
                        <a:ea typeface="SimSun" panose="02010600030101010101" pitchFamily="2" charset="-122"/>
                        <a:cs typeface="Mangal" panose="02040503050203030202"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267689"/>
                  </a:ext>
                </a:extLst>
              </a:tr>
            </a:tbl>
          </a:graphicData>
        </a:graphic>
      </p:graphicFrame>
    </p:spTree>
    <p:extLst>
      <p:ext uri="{BB962C8B-B14F-4D97-AF65-F5344CB8AC3E}">
        <p14:creationId xmlns:p14="http://schemas.microsoft.com/office/powerpoint/2010/main" val="3915426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0"/>
          </p:nvPr>
        </p:nvSpPr>
        <p:spPr>
          <a:xfrm>
            <a:off x="1511230" y="1241177"/>
            <a:ext cx="5427569" cy="362226"/>
          </a:xfrm>
        </p:spPr>
        <p:txBody>
          <a:bodyPr>
            <a:normAutofit lnSpcReduction="10000"/>
          </a:bodyPr>
          <a:lstStyle/>
          <a:p>
            <a:pPr marL="342900" indent="-342900">
              <a:buFont typeface="Wingdings" panose="05000000000000000000" pitchFamily="2" charset="2"/>
              <a:buChar char="Ø"/>
            </a:pPr>
            <a:r>
              <a:rPr lang="es-CO" dirty="0"/>
              <a:t>Fórmula de priorización</a:t>
            </a:r>
            <a:endParaRPr lang="es-ES" dirty="0"/>
          </a:p>
        </p:txBody>
      </p:sp>
      <p:sp>
        <p:nvSpPr>
          <p:cNvPr id="4" name="3 Título"/>
          <p:cNvSpPr>
            <a:spLocks noGrp="1"/>
          </p:cNvSpPr>
          <p:nvPr>
            <p:ph type="title"/>
          </p:nvPr>
        </p:nvSpPr>
        <p:spPr>
          <a:xfrm>
            <a:off x="1430430" y="296437"/>
            <a:ext cx="10007734" cy="618876"/>
          </a:xfrm>
        </p:spPr>
        <p:txBody>
          <a:bodyPr>
            <a:noAutofit/>
          </a:bodyPr>
          <a:lstStyle/>
          <a:p>
            <a:r>
              <a:rPr lang="es-MX" sz="3200" dirty="0"/>
              <a:t>MODELO DE PRIORIZACIÓN CONSERVACIÓN DE MALLA VIAL ARTERIAL NO TRONCAL</a:t>
            </a:r>
            <a:endParaRPr lang="es-ES" sz="3200" dirty="0"/>
          </a:p>
        </p:txBody>
      </p:sp>
      <p:sp>
        <p:nvSpPr>
          <p:cNvPr id="13" name="12 Rectángulo"/>
          <p:cNvSpPr/>
          <p:nvPr/>
        </p:nvSpPr>
        <p:spPr>
          <a:xfrm>
            <a:off x="1504949" y="1580874"/>
            <a:ext cx="9835243" cy="31393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La fórmula de priorización utilizada para determinar el orden de prioridad de los corredores de la malla vial arterial no troncal que serán objeto de conservación es:</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dirty="0" err="1">
                <a:ln>
                  <a:noFill/>
                </a:ln>
                <a:solidFill>
                  <a:prstClr val="black"/>
                </a:solidFill>
                <a:effectLst/>
                <a:uLnTx/>
                <a:uFillTx/>
                <a:latin typeface="Calibri" panose="020F0502020204030204"/>
                <a:ea typeface="+mn-ea"/>
                <a:cs typeface="+mn-cs"/>
              </a:rPr>
              <a:t>F</a:t>
            </a:r>
            <a:r>
              <a:rPr kumimoji="0" lang="es-CO" sz="1800" b="1" i="0" u="none" strike="noStrike" kern="1200" cap="none" spc="0" normalizeH="0" baseline="-25000" noProof="0" dirty="0" err="1">
                <a:ln>
                  <a:noFill/>
                </a:ln>
                <a:solidFill>
                  <a:prstClr val="black"/>
                </a:solidFill>
                <a:effectLst/>
                <a:uLnTx/>
                <a:uFillTx/>
                <a:latin typeface="Calibri" panose="020F0502020204030204"/>
                <a:ea typeface="+mn-ea"/>
                <a:cs typeface="+mn-cs"/>
              </a:rPr>
              <a:t>p</a:t>
            </a: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  50% * C</a:t>
            </a:r>
            <a:r>
              <a:rPr kumimoji="0" lang="es-CO" sz="1800" b="1" i="0" u="none" strike="noStrike" kern="1200" cap="none" spc="0" normalizeH="0" baseline="-25000" noProof="0" dirty="0">
                <a:ln>
                  <a:noFill/>
                </a:ln>
                <a:solidFill>
                  <a:prstClr val="black"/>
                </a:solidFill>
                <a:effectLst/>
                <a:uLnTx/>
                <a:uFillTx/>
                <a:latin typeface="Calibri" panose="020F0502020204030204"/>
                <a:ea typeface="+mn-ea"/>
                <a:cs typeface="+mn-cs"/>
              </a:rPr>
              <a:t>PCI</a:t>
            </a: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 + 30% * C</a:t>
            </a:r>
            <a:r>
              <a:rPr kumimoji="0" lang="es-CO" sz="1800" b="1" i="0" u="none" strike="noStrike" kern="1200" cap="none" spc="0" normalizeH="0" baseline="-25000" noProof="0" dirty="0">
                <a:ln>
                  <a:noFill/>
                </a:ln>
                <a:solidFill>
                  <a:prstClr val="black"/>
                </a:solidFill>
                <a:effectLst/>
                <a:uLnTx/>
                <a:uFillTx/>
                <a:latin typeface="Calibri" panose="020F0502020204030204"/>
                <a:ea typeface="+mn-ea"/>
                <a:cs typeface="+mn-cs"/>
              </a:rPr>
              <a:t>M</a:t>
            </a: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 + 10% * </a:t>
            </a:r>
            <a:r>
              <a:rPr kumimoji="0" lang="es-CO" sz="1800" b="1" i="0" u="none" strike="noStrike" kern="1200" cap="none" spc="0" normalizeH="0" baseline="0" noProof="0" dirty="0" err="1">
                <a:ln>
                  <a:noFill/>
                </a:ln>
                <a:solidFill>
                  <a:prstClr val="black"/>
                </a:solidFill>
                <a:effectLst/>
                <a:uLnTx/>
                <a:uFillTx/>
                <a:latin typeface="Calibri" panose="020F0502020204030204"/>
                <a:ea typeface="+mn-ea"/>
                <a:cs typeface="+mn-cs"/>
              </a:rPr>
              <a:t>C</a:t>
            </a:r>
            <a:r>
              <a:rPr kumimoji="0" lang="es-CO" sz="1800" b="1" i="0" u="none" strike="noStrike" kern="1200" cap="none" spc="0" normalizeH="0" baseline="-25000" noProof="0" dirty="0" err="1">
                <a:ln>
                  <a:noFill/>
                </a:ln>
                <a:solidFill>
                  <a:prstClr val="black"/>
                </a:solidFill>
                <a:effectLst/>
                <a:uLnTx/>
                <a:uFillTx/>
                <a:latin typeface="Calibri" panose="020F0502020204030204"/>
                <a:ea typeface="+mn-ea"/>
                <a:cs typeface="+mn-cs"/>
              </a:rPr>
              <a:t>Rv</a:t>
            </a:r>
            <a:r>
              <a:rPr kumimoji="0" lang="es-CO" sz="1800" b="1" i="0" u="none" strike="noStrike" kern="1200" cap="none" spc="0" normalizeH="0" baseline="-25000" noProof="0" dirty="0">
                <a:ln>
                  <a:noFill/>
                </a:ln>
                <a:solidFill>
                  <a:prstClr val="black"/>
                </a:solidFill>
                <a:effectLst/>
                <a:uLnTx/>
                <a:uFillTx/>
                <a:latin typeface="Calibri" panose="020F0502020204030204"/>
                <a:ea typeface="+mn-ea"/>
                <a:cs typeface="+mn-cs"/>
              </a:rPr>
              <a:t>   </a:t>
            </a:r>
            <a:r>
              <a:rPr kumimoji="0" lang="es-CO" sz="1800" b="1" i="0" u="none" strike="noStrike" kern="1200" cap="none" spc="0" normalizeH="0" baseline="0" noProof="0" dirty="0">
                <a:ln>
                  <a:noFill/>
                </a:ln>
                <a:solidFill>
                  <a:prstClr val="black"/>
                </a:solidFill>
                <a:effectLst/>
                <a:uLnTx/>
                <a:uFillTx/>
                <a:latin typeface="Calibri" panose="020F0502020204030204"/>
                <a:ea typeface="+mn-ea"/>
                <a:cs typeface="+mn-cs"/>
              </a:rPr>
              <a:t>+ 10% * C</a:t>
            </a:r>
            <a:r>
              <a:rPr kumimoji="0" lang="es-CO" sz="1800" b="1" i="0" u="none" strike="noStrike" kern="1200" cap="none" spc="0" normalizeH="0" baseline="-25000" noProof="0" dirty="0">
                <a:ln>
                  <a:noFill/>
                </a:ln>
                <a:solidFill>
                  <a:prstClr val="black"/>
                </a:solidFill>
                <a:effectLst/>
                <a:uLnTx/>
                <a:uFillTx/>
                <a:latin typeface="Calibri" panose="020F0502020204030204"/>
                <a:ea typeface="+mn-ea"/>
                <a:cs typeface="+mn-cs"/>
              </a:rPr>
              <a:t>S</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Donde,</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es-ES" sz="1800" b="0" i="0" u="none" strike="noStrike" kern="1200" cap="none" spc="0" normalizeH="0" baseline="-25000" noProof="0" dirty="0">
                <a:ln>
                  <a:noFill/>
                </a:ln>
                <a:solidFill>
                  <a:prstClr val="black"/>
                </a:solidFill>
                <a:effectLst/>
                <a:uLnTx/>
                <a:uFillTx/>
                <a:latin typeface="Calibri" panose="020F0502020204030204"/>
                <a:ea typeface="+mn-ea"/>
                <a:cs typeface="+mn-cs"/>
              </a:rPr>
              <a:t>P</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Factor de prioridad.</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s-ES" sz="1800" b="0" i="0" u="none" strike="noStrike" kern="1200" cap="none" spc="0" normalizeH="0" baseline="-25000" noProof="0" dirty="0">
                <a:ln>
                  <a:noFill/>
                </a:ln>
                <a:solidFill>
                  <a:prstClr val="black"/>
                </a:solidFill>
                <a:effectLst/>
                <a:uLnTx/>
                <a:uFillTx/>
                <a:latin typeface="Calibri" panose="020F0502020204030204"/>
                <a:ea typeface="+mn-ea"/>
                <a:cs typeface="+mn-cs"/>
              </a:rPr>
              <a:t>PCI</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Criterio índice de condición del pavimento</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s-ES" sz="1800" b="0" i="0" u="none" strike="noStrike" kern="1200" cap="none" spc="0" normalizeH="0" baseline="-25000" noProof="0" dirty="0">
                <a:ln>
                  <a:noFill/>
                </a:ln>
                <a:solidFill>
                  <a:prstClr val="black"/>
                </a:solidFill>
                <a:effectLst/>
                <a:uLnTx/>
                <a:uFillTx/>
                <a:latin typeface="Calibri" panose="020F0502020204030204"/>
                <a:ea typeface="+mn-ea"/>
                <a:cs typeface="+mn-cs"/>
              </a:rPr>
              <a:t>M</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Criterio movilidad.</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err="1">
                <a:ln>
                  <a:noFill/>
                </a:ln>
                <a:solidFill>
                  <a:prstClr val="black"/>
                </a:solidFill>
                <a:effectLst/>
                <a:uLnTx/>
                <a:uFillTx/>
                <a:latin typeface="Calibri" panose="020F0502020204030204"/>
                <a:ea typeface="+mn-ea"/>
                <a:cs typeface="+mn-cs"/>
              </a:rPr>
              <a:t>C</a:t>
            </a:r>
            <a:r>
              <a:rPr kumimoji="0" lang="es-ES" sz="1800" b="0" i="0" u="none" strike="noStrike" kern="1200" cap="none" spc="0" normalizeH="0" baseline="-25000" noProof="0" dirty="0" err="1">
                <a:ln>
                  <a:noFill/>
                </a:ln>
                <a:solidFill>
                  <a:prstClr val="black"/>
                </a:solidFill>
                <a:effectLst/>
                <a:uLnTx/>
                <a:uFillTx/>
                <a:latin typeface="Calibri" panose="020F0502020204030204"/>
                <a:ea typeface="+mn-ea"/>
                <a:cs typeface="+mn-cs"/>
              </a:rPr>
              <a:t>Rv</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	Criterio red vital</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s-ES" sz="1800" b="0" i="0" u="none" strike="noStrike" kern="1200" cap="none" spc="0" normalizeH="0" baseline="-25000" noProof="0" dirty="0">
                <a:ln>
                  <a:noFill/>
                </a:ln>
                <a:solidFill>
                  <a:prstClr val="black"/>
                </a:solidFill>
                <a:effectLst/>
                <a:uLnTx/>
                <a:uFillTx/>
                <a:latin typeface="Calibri" panose="020F0502020204030204"/>
                <a:ea typeface="+mn-ea"/>
                <a:cs typeface="+mn-cs"/>
              </a:rPr>
              <a:t>S:	</a:t>
            </a: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Criterio solicitudes de entidades y comunidad</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4 Marcador de texto"/>
          <p:cNvSpPr>
            <a:spLocks noGrp="1"/>
          </p:cNvSpPr>
          <p:nvPr>
            <p:ph type="body" sz="quarter" idx="10"/>
          </p:nvPr>
        </p:nvSpPr>
        <p:spPr>
          <a:xfrm>
            <a:off x="1553933" y="5043017"/>
            <a:ext cx="5246915" cy="362226"/>
          </a:xfrm>
        </p:spPr>
        <p:txBody>
          <a:bodyPr>
            <a:normAutofit lnSpcReduction="10000"/>
          </a:bodyPr>
          <a:lstStyle/>
          <a:p>
            <a:pPr marL="342900" indent="-342900">
              <a:buFont typeface="Wingdings" panose="05000000000000000000" pitchFamily="2" charset="2"/>
              <a:buChar char="Ø"/>
            </a:pPr>
            <a:r>
              <a:rPr lang="es-MX" dirty="0"/>
              <a:t>Resultados del modelo de priorización </a:t>
            </a:r>
            <a:endParaRPr lang="es-ES" dirty="0"/>
          </a:p>
        </p:txBody>
      </p:sp>
      <p:sp>
        <p:nvSpPr>
          <p:cNvPr id="3" name="2 Rectángulo"/>
          <p:cNvSpPr/>
          <p:nvPr/>
        </p:nvSpPr>
        <p:spPr>
          <a:xfrm>
            <a:off x="1504949" y="5461388"/>
            <a:ext cx="7883980"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Calibri" panose="020F0502020204030204"/>
                <a:ea typeface="+mn-ea"/>
                <a:cs typeface="+mn-cs"/>
              </a:rPr>
              <a:t>En la actualidad, se está corriendo el modelo de priorización para definir los segmentos preseleccionados para intervenir en cada uno de los contratos propuestos.</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Elipse 10">
            <a:extLst>
              <a:ext uri="{FF2B5EF4-FFF2-40B4-BE49-F238E27FC236}">
                <a16:creationId xmlns:a16="http://schemas.microsoft.com/office/drawing/2014/main" id="{094EF0AE-A630-430D-833C-05FDF83E329D}"/>
              </a:ext>
            </a:extLst>
          </p:cNvPr>
          <p:cNvSpPr/>
          <p:nvPr/>
        </p:nvSpPr>
        <p:spPr>
          <a:xfrm>
            <a:off x="641927" y="420057"/>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3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Tree>
    <p:extLst>
      <p:ext uri="{BB962C8B-B14F-4D97-AF65-F5344CB8AC3E}">
        <p14:creationId xmlns:p14="http://schemas.microsoft.com/office/powerpoint/2010/main" val="89281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quarter" idx="10"/>
          </p:nvPr>
        </p:nvSpPr>
        <p:spPr>
          <a:xfrm>
            <a:off x="1511230" y="947273"/>
            <a:ext cx="5427569" cy="362226"/>
          </a:xfrm>
        </p:spPr>
        <p:txBody>
          <a:bodyPr>
            <a:normAutofit lnSpcReduction="10000"/>
          </a:bodyPr>
          <a:lstStyle/>
          <a:p>
            <a:r>
              <a:rPr lang="es-CO" dirty="0"/>
              <a:t>Priorización</a:t>
            </a:r>
            <a:endParaRPr lang="es-ES" dirty="0"/>
          </a:p>
        </p:txBody>
      </p:sp>
      <p:sp>
        <p:nvSpPr>
          <p:cNvPr id="4" name="3 Título"/>
          <p:cNvSpPr>
            <a:spLocks noGrp="1"/>
          </p:cNvSpPr>
          <p:nvPr>
            <p:ph type="title"/>
          </p:nvPr>
        </p:nvSpPr>
        <p:spPr>
          <a:xfrm>
            <a:off x="1430430" y="239289"/>
            <a:ext cx="9379084" cy="618876"/>
          </a:xfrm>
        </p:spPr>
        <p:txBody>
          <a:bodyPr>
            <a:noAutofit/>
          </a:bodyPr>
          <a:lstStyle/>
          <a:p>
            <a:r>
              <a:rPr lang="es-MX" sz="3200" dirty="0"/>
              <a:t>MODELO DE PRIORIZACIÓN CONSERVACIÓN DE MALLA VIAL ARTERIAL TRONCAL</a:t>
            </a:r>
            <a:endParaRPr lang="es-ES" sz="3200" dirty="0"/>
          </a:p>
        </p:txBody>
      </p:sp>
      <p:sp>
        <p:nvSpPr>
          <p:cNvPr id="13" name="12 Rectángulo"/>
          <p:cNvSpPr/>
          <p:nvPr/>
        </p:nvSpPr>
        <p:spPr>
          <a:xfrm>
            <a:off x="1504949" y="1221658"/>
            <a:ext cx="9835243" cy="9233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Teniendo en cuenta que el impacto de los corredores que conforman la malla vial arterial troncal es de carácter metropolitano por ser los ejes articuladores de la movilidad de la Ciudad, los recursos disponibles vigencia 2021-2023 se asignan para la atención de todas las Troncales. </a:t>
            </a: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4 Marcador de texto"/>
          <p:cNvSpPr>
            <a:spLocks noGrp="1"/>
          </p:cNvSpPr>
          <p:nvPr>
            <p:ph type="body" sz="quarter" idx="10"/>
          </p:nvPr>
        </p:nvSpPr>
        <p:spPr>
          <a:xfrm>
            <a:off x="1578425" y="3524465"/>
            <a:ext cx="5427569" cy="362226"/>
          </a:xfrm>
        </p:spPr>
        <p:txBody>
          <a:bodyPr>
            <a:normAutofit fontScale="92500"/>
          </a:bodyPr>
          <a:lstStyle/>
          <a:p>
            <a:pPr marL="342900" indent="-342900">
              <a:buFont typeface="Wingdings" panose="05000000000000000000" pitchFamily="2" charset="2"/>
              <a:buChar char="Ø"/>
            </a:pPr>
            <a:r>
              <a:rPr lang="es-ES" cap="small" dirty="0"/>
              <a:t>Cobertura componente malla vial arterial troncal</a:t>
            </a:r>
            <a:endParaRPr lang="es-MX" dirty="0"/>
          </a:p>
        </p:txBody>
      </p:sp>
      <p:pic>
        <p:nvPicPr>
          <p:cNvPr id="8" name="7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3886" y="2359480"/>
            <a:ext cx="6092009" cy="1029063"/>
          </a:xfrm>
          <a:prstGeom prst="rect">
            <a:avLst/>
          </a:prstGeom>
          <a:noFill/>
          <a:ln>
            <a:noFill/>
          </a:ln>
        </p:spPr>
      </p:pic>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1578425" y="3910692"/>
            <a:ext cx="6765472" cy="2755537"/>
          </a:xfrm>
          <a:prstGeom prst="rect">
            <a:avLst/>
          </a:prstGeom>
          <a:noFill/>
          <a:ln>
            <a:noFill/>
          </a:ln>
        </p:spPr>
      </p:pic>
      <p:sp>
        <p:nvSpPr>
          <p:cNvPr id="2" name="1 Rectángulo"/>
          <p:cNvSpPr/>
          <p:nvPr/>
        </p:nvSpPr>
        <p:spPr>
          <a:xfrm>
            <a:off x="4961161" y="2291759"/>
            <a:ext cx="2592376" cy="2616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small" spc="0" normalizeH="0" baseline="0" noProof="0" dirty="0">
                <a:ln>
                  <a:noFill/>
                </a:ln>
                <a:solidFill>
                  <a:prstClr val="black"/>
                </a:solidFill>
                <a:effectLst/>
                <a:uLnTx/>
                <a:uFillTx/>
                <a:latin typeface="Calibri" panose="020F0502020204030204"/>
                <a:ea typeface="+mn-ea"/>
                <a:cs typeface="+mn-cs"/>
              </a:rPr>
              <a:t>PRESUPUESTO DISPONIBLE POR VIGENCIA</a:t>
            </a:r>
            <a:endParaRPr kumimoji="0" lang="es-ES" sz="1100" b="0" i="0" u="none" strike="noStrike" kern="1200" cap="small" spc="0" normalizeH="0" baseline="0" noProof="0" dirty="0">
              <a:ln>
                <a:noFill/>
              </a:ln>
              <a:solidFill>
                <a:prstClr val="black"/>
              </a:solidFill>
              <a:effectLst/>
              <a:uLnTx/>
              <a:uFillTx/>
              <a:latin typeface="Calibri" panose="020F0502020204030204"/>
              <a:ea typeface="+mn-ea"/>
              <a:cs typeface="+mn-cs"/>
            </a:endParaRPr>
          </a:p>
        </p:txBody>
      </p:sp>
      <p:sp>
        <p:nvSpPr>
          <p:cNvPr id="10" name="Elipse 10">
            <a:extLst>
              <a:ext uri="{FF2B5EF4-FFF2-40B4-BE49-F238E27FC236}">
                <a16:creationId xmlns:a16="http://schemas.microsoft.com/office/drawing/2014/main" id="{1200732B-A214-4299-912A-DE0744148D34}"/>
              </a:ext>
            </a:extLst>
          </p:cNvPr>
          <p:cNvSpPr/>
          <p:nvPr/>
        </p:nvSpPr>
        <p:spPr>
          <a:xfrm>
            <a:off x="641927" y="420057"/>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3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Tree>
    <p:extLst>
      <p:ext uri="{BB962C8B-B14F-4D97-AF65-F5344CB8AC3E}">
        <p14:creationId xmlns:p14="http://schemas.microsoft.com/office/powerpoint/2010/main" val="1621990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291180" y="324258"/>
            <a:ext cx="9303027" cy="618876"/>
          </a:xfrm>
        </p:spPr>
        <p:txBody>
          <a:bodyPr>
            <a:noAutofit/>
          </a:bodyPr>
          <a:lstStyle/>
          <a:p>
            <a:r>
              <a:rPr lang="es-CO" sz="3200" dirty="0"/>
              <a:t>SOLICITUD APOYO INTERINSTITUCIONAL UAERMV</a:t>
            </a:r>
          </a:p>
        </p:txBody>
      </p:sp>
      <p:sp>
        <p:nvSpPr>
          <p:cNvPr id="4" name="Marcador de texto 3"/>
          <p:cNvSpPr>
            <a:spLocks noGrp="1"/>
          </p:cNvSpPr>
          <p:nvPr>
            <p:ph type="body" sz="quarter" idx="11"/>
          </p:nvPr>
        </p:nvSpPr>
        <p:spPr>
          <a:xfrm>
            <a:off x="3437374" y="1391762"/>
            <a:ext cx="6770267" cy="530642"/>
          </a:xfrm>
        </p:spPr>
        <p:txBody>
          <a:bodyPr/>
          <a:lstStyle/>
          <a:p>
            <a:pPr lvl="0"/>
            <a:r>
              <a:rPr lang="es-CO" sz="1200" dirty="0">
                <a:solidFill>
                  <a:schemeClr val="tx1"/>
                </a:solidFill>
                <a:latin typeface="Calibri" panose="020F0502020204030204"/>
              </a:rPr>
              <a:t>"POR EL CUAL SE DICTAN NORMAS BÁSICAS SOBRE LA ESTRUCTURA, ORGANIZACIÓN Y FUNCIONAMIENTO DE LOS ORGANISMOS Y DE LAS ENTIDADES DE BOGOTÁ, DISTRITO CAPITAL, Y SE EXPIDEN OTRAS DISPOSICIONES"</a:t>
            </a:r>
          </a:p>
        </p:txBody>
      </p:sp>
      <p:sp>
        <p:nvSpPr>
          <p:cNvPr id="8" name="2 Pentágono"/>
          <p:cNvSpPr/>
          <p:nvPr/>
        </p:nvSpPr>
        <p:spPr>
          <a:xfrm>
            <a:off x="1429968" y="1274695"/>
            <a:ext cx="2007191" cy="647709"/>
          </a:xfrm>
          <a:prstGeom prst="homePlate">
            <a:avLst/>
          </a:prstGeom>
          <a:solidFill>
            <a:srgbClr val="BED100"/>
          </a:solidFill>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200" b="1" i="0" u="none" strike="noStrike" kern="1200" cap="none" spc="0" normalizeH="0" baseline="0" noProof="0" dirty="0">
                <a:ln>
                  <a:noFill/>
                </a:ln>
                <a:solidFill>
                  <a:prstClr val="white"/>
                </a:solidFill>
                <a:effectLst/>
                <a:uLnTx/>
                <a:uFillTx/>
                <a:latin typeface="Calibri" panose="020F0502020204030204"/>
                <a:ea typeface="+mn-ea"/>
                <a:cs typeface="+mn-cs"/>
              </a:rPr>
              <a:t>Literal D del Articulo 109 del Acuerdo 257 de 2006</a:t>
            </a:r>
          </a:p>
        </p:txBody>
      </p:sp>
      <p:graphicFrame>
        <p:nvGraphicFramePr>
          <p:cNvPr id="9" name="1 Tabla"/>
          <p:cNvGraphicFramePr>
            <a:graphicFrameLocks noGrp="1"/>
          </p:cNvGraphicFramePr>
          <p:nvPr>
            <p:extLst>
              <p:ext uri="{D42A27DB-BD31-4B8C-83A1-F6EECF244321}">
                <p14:modId xmlns:p14="http://schemas.microsoft.com/office/powerpoint/2010/main" val="494262428"/>
              </p:ext>
            </p:extLst>
          </p:nvPr>
        </p:nvGraphicFramePr>
        <p:xfrm>
          <a:off x="3314369" y="2585526"/>
          <a:ext cx="5563262" cy="3316989"/>
        </p:xfrm>
        <a:graphic>
          <a:graphicData uri="http://schemas.openxmlformats.org/drawingml/2006/table">
            <a:tbl>
              <a:tblPr firstRow="1" firstCol="1" bandRow="1">
                <a:tableStyleId>{16D9F66E-5EB9-4882-86FB-DCBF35E3C3E4}</a:tableStyleId>
              </a:tblPr>
              <a:tblGrid>
                <a:gridCol w="2224731">
                  <a:extLst>
                    <a:ext uri="{9D8B030D-6E8A-4147-A177-3AD203B41FA5}">
                      <a16:colId xmlns:a16="http://schemas.microsoft.com/office/drawing/2014/main" val="20000"/>
                    </a:ext>
                  </a:extLst>
                </a:gridCol>
                <a:gridCol w="1704378">
                  <a:extLst>
                    <a:ext uri="{9D8B030D-6E8A-4147-A177-3AD203B41FA5}">
                      <a16:colId xmlns:a16="http://schemas.microsoft.com/office/drawing/2014/main" val="20001"/>
                    </a:ext>
                  </a:extLst>
                </a:gridCol>
                <a:gridCol w="1634153">
                  <a:extLst>
                    <a:ext uri="{9D8B030D-6E8A-4147-A177-3AD203B41FA5}">
                      <a16:colId xmlns:a16="http://schemas.microsoft.com/office/drawing/2014/main" val="20002"/>
                    </a:ext>
                  </a:extLst>
                </a:gridCol>
              </a:tblGrid>
              <a:tr h="465364">
                <a:tc>
                  <a:txBody>
                    <a:bodyPr/>
                    <a:lstStyle/>
                    <a:p>
                      <a:pPr algn="ctr">
                        <a:spcAft>
                          <a:spcPts val="0"/>
                        </a:spcAft>
                      </a:pPr>
                      <a:r>
                        <a:rPr lang="es-CO" sz="1600" dirty="0">
                          <a:effectLst/>
                        </a:rPr>
                        <a:t>Descripción Tramo Vial</a:t>
                      </a:r>
                      <a:endParaRPr lang="es-CO" sz="1600" b="1"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Desde</a:t>
                      </a:r>
                      <a:endParaRPr lang="es-CO" sz="1600" b="1"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Hasta</a:t>
                      </a:r>
                      <a:endParaRPr lang="es-CO" sz="1600" b="1" dirty="0">
                        <a:solidFill>
                          <a:schemeClr val="tx1"/>
                        </a:solidFill>
                        <a:effectLst/>
                        <a:latin typeface="+mn-lt"/>
                        <a:ea typeface="SimSun"/>
                        <a:cs typeface="Mangal"/>
                      </a:endParaRPr>
                    </a:p>
                  </a:txBody>
                  <a:tcPr marL="22137" marR="22137" marT="0" marB="0" anchor="ctr"/>
                </a:tc>
                <a:extLst>
                  <a:ext uri="{0D108BD9-81ED-4DB2-BD59-A6C34878D82A}">
                    <a16:rowId xmlns:a16="http://schemas.microsoft.com/office/drawing/2014/main" val="10000"/>
                  </a:ext>
                </a:extLst>
              </a:tr>
              <a:tr h="333712">
                <a:tc>
                  <a:txBody>
                    <a:bodyPr/>
                    <a:lstStyle/>
                    <a:p>
                      <a:pPr algn="ctr">
                        <a:spcAft>
                          <a:spcPts val="0"/>
                        </a:spcAft>
                      </a:pPr>
                      <a:r>
                        <a:rPr lang="es-CO" sz="1600" b="0" dirty="0">
                          <a:effectLst/>
                        </a:rPr>
                        <a:t>Autopista Norte</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Calle 170</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Límites del Distrito</a:t>
                      </a:r>
                      <a:endParaRPr lang="es-CO" sz="1600" b="0" dirty="0">
                        <a:solidFill>
                          <a:schemeClr val="tx1"/>
                        </a:solidFill>
                        <a:effectLst/>
                        <a:latin typeface="+mn-lt"/>
                        <a:ea typeface="SimSun"/>
                        <a:cs typeface="Mangal"/>
                      </a:endParaRPr>
                    </a:p>
                  </a:txBody>
                  <a:tcPr marL="22137" marR="22137" marT="0" marB="0" anchor="ctr"/>
                </a:tc>
                <a:extLst>
                  <a:ext uri="{0D108BD9-81ED-4DB2-BD59-A6C34878D82A}">
                    <a16:rowId xmlns:a16="http://schemas.microsoft.com/office/drawing/2014/main" val="10007"/>
                  </a:ext>
                </a:extLst>
              </a:tr>
              <a:tr h="262393">
                <a:tc>
                  <a:txBody>
                    <a:bodyPr/>
                    <a:lstStyle/>
                    <a:p>
                      <a:pPr algn="ctr">
                        <a:spcAft>
                          <a:spcPts val="0"/>
                        </a:spcAft>
                      </a:pPr>
                      <a:r>
                        <a:rPr lang="es-CO" sz="1600" b="0" dirty="0">
                          <a:effectLst/>
                        </a:rPr>
                        <a:t>AK.</a:t>
                      </a:r>
                      <a:r>
                        <a:rPr lang="es-CO" sz="1600" b="0" baseline="0" dirty="0">
                          <a:effectLst/>
                        </a:rPr>
                        <a:t> 19</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Ac.</a:t>
                      </a:r>
                      <a:r>
                        <a:rPr lang="es-CO" sz="1600" baseline="0" dirty="0">
                          <a:effectLst/>
                        </a:rPr>
                        <a:t> 127</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Ac.</a:t>
                      </a:r>
                      <a:r>
                        <a:rPr lang="es-CO" sz="1600" baseline="0" dirty="0">
                          <a:effectLst/>
                        </a:rPr>
                        <a:t> 134</a:t>
                      </a:r>
                      <a:endParaRPr lang="es-CO" sz="1600" b="0" dirty="0">
                        <a:solidFill>
                          <a:schemeClr val="tx1"/>
                        </a:solidFill>
                        <a:effectLst/>
                        <a:latin typeface="+mn-lt"/>
                        <a:ea typeface="SimSun"/>
                        <a:cs typeface="Mangal"/>
                      </a:endParaRPr>
                    </a:p>
                  </a:txBody>
                  <a:tcPr marL="22137" marR="22137" marT="0" marB="0" anchor="ctr"/>
                </a:tc>
                <a:extLst>
                  <a:ext uri="{0D108BD9-81ED-4DB2-BD59-A6C34878D82A}">
                    <a16:rowId xmlns:a16="http://schemas.microsoft.com/office/drawing/2014/main" val="10001"/>
                  </a:ext>
                </a:extLst>
              </a:tr>
              <a:tr h="302150">
                <a:tc>
                  <a:txBody>
                    <a:bodyPr/>
                    <a:lstStyle/>
                    <a:p>
                      <a:pPr algn="ctr">
                        <a:spcAft>
                          <a:spcPts val="0"/>
                        </a:spcAft>
                      </a:pPr>
                      <a:r>
                        <a:rPr lang="es-CO" sz="1600" b="0" dirty="0">
                          <a:effectLst/>
                        </a:rPr>
                        <a:t>Av. Américas</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Av. NQS</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AK.</a:t>
                      </a:r>
                      <a:r>
                        <a:rPr lang="es-CO" sz="1600" baseline="0" dirty="0">
                          <a:effectLst/>
                        </a:rPr>
                        <a:t> 50</a:t>
                      </a:r>
                      <a:endParaRPr lang="es-CO" sz="1600" b="0" dirty="0">
                        <a:solidFill>
                          <a:schemeClr val="tx1"/>
                        </a:solidFill>
                        <a:effectLst/>
                        <a:latin typeface="+mn-lt"/>
                        <a:ea typeface="SimSun"/>
                        <a:cs typeface="Mangal"/>
                      </a:endParaRPr>
                    </a:p>
                  </a:txBody>
                  <a:tcPr marL="22137" marR="22137" marT="0" marB="0" anchor="ctr"/>
                </a:tc>
                <a:extLst>
                  <a:ext uri="{0D108BD9-81ED-4DB2-BD59-A6C34878D82A}">
                    <a16:rowId xmlns:a16="http://schemas.microsoft.com/office/drawing/2014/main" val="10002"/>
                  </a:ext>
                </a:extLst>
              </a:tr>
              <a:tr h="278295">
                <a:tc>
                  <a:txBody>
                    <a:bodyPr/>
                    <a:lstStyle/>
                    <a:p>
                      <a:pPr algn="ctr">
                        <a:spcAft>
                          <a:spcPts val="0"/>
                        </a:spcAft>
                      </a:pPr>
                      <a:r>
                        <a:rPr lang="es-CO" sz="1600" b="0" dirty="0">
                          <a:effectLst/>
                        </a:rPr>
                        <a:t>AK. 68</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Autopista Sur</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Autopista Norte</a:t>
                      </a:r>
                      <a:endParaRPr lang="es-CO" sz="1600" b="0" dirty="0">
                        <a:solidFill>
                          <a:schemeClr val="tx1"/>
                        </a:solidFill>
                        <a:effectLst/>
                        <a:latin typeface="+mn-lt"/>
                        <a:ea typeface="SimSun"/>
                        <a:cs typeface="Mangal"/>
                      </a:endParaRPr>
                    </a:p>
                  </a:txBody>
                  <a:tcPr marL="22137" marR="22137" marT="0" marB="0" anchor="ctr"/>
                </a:tc>
                <a:extLst>
                  <a:ext uri="{0D108BD9-81ED-4DB2-BD59-A6C34878D82A}">
                    <a16:rowId xmlns:a16="http://schemas.microsoft.com/office/drawing/2014/main" val="10003"/>
                  </a:ext>
                </a:extLst>
              </a:tr>
              <a:tr h="270345">
                <a:tc>
                  <a:txBody>
                    <a:bodyPr/>
                    <a:lstStyle/>
                    <a:p>
                      <a:pPr algn="ctr">
                        <a:spcAft>
                          <a:spcPts val="0"/>
                        </a:spcAft>
                      </a:pPr>
                      <a:r>
                        <a:rPr lang="es-CO" sz="1600" b="0" dirty="0">
                          <a:effectLst/>
                        </a:rPr>
                        <a:t>AC.</a:t>
                      </a:r>
                      <a:r>
                        <a:rPr lang="es-CO" sz="1600" b="0" baseline="0" dirty="0">
                          <a:effectLst/>
                        </a:rPr>
                        <a:t> 100</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Autopista Norte</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AK.</a:t>
                      </a:r>
                      <a:r>
                        <a:rPr lang="es-CO" sz="1600" baseline="0" dirty="0">
                          <a:effectLst/>
                        </a:rPr>
                        <a:t> 7</a:t>
                      </a:r>
                      <a:endParaRPr lang="es-CO" sz="1600" b="0" dirty="0">
                        <a:solidFill>
                          <a:schemeClr val="tx1"/>
                        </a:solidFill>
                        <a:effectLst/>
                        <a:latin typeface="+mn-lt"/>
                        <a:ea typeface="SimSun"/>
                        <a:cs typeface="Mangal"/>
                      </a:endParaRPr>
                    </a:p>
                  </a:txBody>
                  <a:tcPr marL="22137" marR="22137" marT="0" marB="0" anchor="ctr"/>
                </a:tc>
                <a:extLst>
                  <a:ext uri="{0D108BD9-81ED-4DB2-BD59-A6C34878D82A}">
                    <a16:rowId xmlns:a16="http://schemas.microsoft.com/office/drawing/2014/main" val="10004"/>
                  </a:ext>
                </a:extLst>
              </a:tr>
              <a:tr h="278295">
                <a:tc>
                  <a:txBody>
                    <a:bodyPr/>
                    <a:lstStyle/>
                    <a:p>
                      <a:pPr algn="ctr">
                        <a:spcAft>
                          <a:spcPts val="0"/>
                        </a:spcAft>
                      </a:pPr>
                      <a:r>
                        <a:rPr lang="es-CO" sz="1600" b="0" dirty="0">
                          <a:effectLst/>
                        </a:rPr>
                        <a:t>AK.</a:t>
                      </a:r>
                      <a:r>
                        <a:rPr lang="es-CO" sz="1600" b="0" baseline="0" dirty="0">
                          <a:effectLst/>
                        </a:rPr>
                        <a:t> 15</a:t>
                      </a:r>
                      <a:endParaRPr lang="es-CO" sz="1600" b="0" dirty="0">
                        <a:solidFill>
                          <a:schemeClr val="tx1"/>
                        </a:solidFill>
                        <a:effectLst/>
                        <a:latin typeface="+mn-lt"/>
                        <a:ea typeface="SimSun"/>
                        <a:cs typeface="Mangal"/>
                      </a:endParaRPr>
                    </a:p>
                  </a:txBody>
                  <a:tcPr marL="22137" marR="2213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a:effectLst/>
                        </a:rPr>
                        <a:t>Ac.</a:t>
                      </a:r>
                      <a:r>
                        <a:rPr lang="es-CO" sz="1600" baseline="0" dirty="0">
                          <a:effectLst/>
                        </a:rPr>
                        <a:t> 127</a:t>
                      </a:r>
                      <a:endParaRPr lang="es-CO" sz="1600" b="0" dirty="0">
                        <a:solidFill>
                          <a:schemeClr val="tx1"/>
                        </a:solidFill>
                        <a:effectLst/>
                        <a:latin typeface="+mn-lt"/>
                        <a:ea typeface="SimSun"/>
                        <a:cs typeface="Mangal"/>
                      </a:endParaRPr>
                    </a:p>
                  </a:txBody>
                  <a:tcPr marL="22137" marR="2213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aseline="0" dirty="0">
                          <a:effectLst/>
                        </a:rPr>
                        <a:t>Calle 127 C</a:t>
                      </a:r>
                      <a:endParaRPr lang="es-CO" sz="1600" b="0" dirty="0">
                        <a:solidFill>
                          <a:schemeClr val="tx1"/>
                        </a:solidFill>
                        <a:effectLst/>
                        <a:latin typeface="+mn-lt"/>
                        <a:ea typeface="SimSun"/>
                        <a:cs typeface="Mangal"/>
                      </a:endParaRPr>
                    </a:p>
                  </a:txBody>
                  <a:tcPr marL="22137" marR="22137" marT="0" marB="0" anchor="ctr"/>
                </a:tc>
                <a:extLst>
                  <a:ext uri="{0D108BD9-81ED-4DB2-BD59-A6C34878D82A}">
                    <a16:rowId xmlns:a16="http://schemas.microsoft.com/office/drawing/2014/main" val="10005"/>
                  </a:ext>
                </a:extLst>
              </a:tr>
              <a:tr h="278296">
                <a:tc>
                  <a:txBody>
                    <a:bodyPr/>
                    <a:lstStyle/>
                    <a:p>
                      <a:pPr algn="ctr">
                        <a:spcAft>
                          <a:spcPts val="0"/>
                        </a:spcAft>
                      </a:pPr>
                      <a:r>
                        <a:rPr lang="es-CO" sz="1600" b="0" dirty="0">
                          <a:effectLst/>
                        </a:rPr>
                        <a:t>AC. 45</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Carrera 28</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Av. NQS</a:t>
                      </a:r>
                      <a:endParaRPr lang="es-CO" sz="1600" b="0" dirty="0">
                        <a:solidFill>
                          <a:schemeClr val="tx1"/>
                        </a:solidFill>
                        <a:effectLst/>
                        <a:latin typeface="+mn-lt"/>
                        <a:ea typeface="SimSun"/>
                        <a:cs typeface="Mangal"/>
                      </a:endParaRPr>
                    </a:p>
                  </a:txBody>
                  <a:tcPr marL="22137" marR="22137" marT="0" marB="0" anchor="ctr"/>
                </a:tc>
                <a:extLst>
                  <a:ext uri="{0D108BD9-81ED-4DB2-BD59-A6C34878D82A}">
                    <a16:rowId xmlns:a16="http://schemas.microsoft.com/office/drawing/2014/main" val="10006"/>
                  </a:ext>
                </a:extLst>
              </a:tr>
              <a:tr h="238539">
                <a:tc>
                  <a:txBody>
                    <a:bodyPr/>
                    <a:lstStyle/>
                    <a:p>
                      <a:pPr algn="ctr">
                        <a:spcAft>
                          <a:spcPts val="0"/>
                        </a:spcAft>
                      </a:pPr>
                      <a:r>
                        <a:rPr lang="es-CO" sz="1600" b="0" dirty="0">
                          <a:solidFill>
                            <a:schemeClr val="tx1"/>
                          </a:solidFill>
                          <a:effectLst/>
                          <a:latin typeface="+mn-lt"/>
                          <a:ea typeface="SimSun"/>
                          <a:cs typeface="Mangal"/>
                        </a:rPr>
                        <a:t>Av.</a:t>
                      </a:r>
                      <a:r>
                        <a:rPr lang="es-CO" sz="1600" b="0" baseline="0" dirty="0">
                          <a:solidFill>
                            <a:schemeClr val="tx1"/>
                          </a:solidFill>
                          <a:effectLst/>
                          <a:latin typeface="+mn-lt"/>
                          <a:ea typeface="SimSun"/>
                          <a:cs typeface="Mangal"/>
                        </a:rPr>
                        <a:t> Boyacá</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b="0" dirty="0">
                          <a:solidFill>
                            <a:schemeClr val="tx1"/>
                          </a:solidFill>
                          <a:effectLst/>
                          <a:latin typeface="+mn-lt"/>
                          <a:ea typeface="SimSun"/>
                          <a:cs typeface="Mangal"/>
                        </a:rPr>
                        <a:t>Ac.</a:t>
                      </a:r>
                      <a:r>
                        <a:rPr lang="es-CO" sz="1600" b="0" baseline="0" dirty="0">
                          <a:solidFill>
                            <a:schemeClr val="tx1"/>
                          </a:solidFill>
                          <a:effectLst/>
                          <a:latin typeface="+mn-lt"/>
                          <a:ea typeface="SimSun"/>
                          <a:cs typeface="Mangal"/>
                        </a:rPr>
                        <a:t> 21A</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b="0" dirty="0">
                          <a:solidFill>
                            <a:schemeClr val="tx1"/>
                          </a:solidFill>
                          <a:effectLst/>
                          <a:latin typeface="+mn-lt"/>
                          <a:ea typeface="SimSun"/>
                          <a:cs typeface="Mangal"/>
                        </a:rPr>
                        <a:t>Calle 152</a:t>
                      </a:r>
                    </a:p>
                  </a:txBody>
                  <a:tcPr marL="22137" marR="22137" marT="0" marB="0" anchor="ctr"/>
                </a:tc>
                <a:extLst>
                  <a:ext uri="{0D108BD9-81ED-4DB2-BD59-A6C34878D82A}">
                    <a16:rowId xmlns:a16="http://schemas.microsoft.com/office/drawing/2014/main" val="10008"/>
                  </a:ext>
                </a:extLst>
              </a:tr>
              <a:tr h="294198">
                <a:tc>
                  <a:txBody>
                    <a:bodyPr/>
                    <a:lstStyle/>
                    <a:p>
                      <a:pPr algn="ctr">
                        <a:spcAft>
                          <a:spcPts val="0"/>
                        </a:spcAft>
                      </a:pPr>
                      <a:r>
                        <a:rPr lang="es-CO" sz="1600" b="0" dirty="0">
                          <a:effectLst/>
                        </a:rPr>
                        <a:t>AK 7</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Calle</a:t>
                      </a:r>
                      <a:r>
                        <a:rPr lang="es-CO" sz="1600" baseline="0" dirty="0">
                          <a:effectLst/>
                        </a:rPr>
                        <a:t> 170</a:t>
                      </a:r>
                      <a:endParaRPr lang="es-CO" sz="1600" b="0" dirty="0">
                        <a:solidFill>
                          <a:schemeClr val="tx1"/>
                        </a:solidFill>
                        <a:effectLst/>
                        <a:latin typeface="+mn-lt"/>
                        <a:ea typeface="SimSun"/>
                        <a:cs typeface="Mangal"/>
                      </a:endParaRPr>
                    </a:p>
                  </a:txBody>
                  <a:tcPr marL="22137" marR="22137" marT="0" marB="0" anchor="ctr"/>
                </a:tc>
                <a:tc>
                  <a:txBody>
                    <a:bodyPr/>
                    <a:lstStyle/>
                    <a:p>
                      <a:pPr algn="ctr">
                        <a:spcAft>
                          <a:spcPts val="0"/>
                        </a:spcAft>
                      </a:pPr>
                      <a:r>
                        <a:rPr lang="es-CO" sz="1600" dirty="0">
                          <a:effectLst/>
                        </a:rPr>
                        <a:t>Límites del Distrito</a:t>
                      </a:r>
                      <a:endParaRPr lang="es-CO" sz="1600" b="0" dirty="0">
                        <a:solidFill>
                          <a:schemeClr val="tx1"/>
                        </a:solidFill>
                        <a:effectLst/>
                        <a:latin typeface="+mn-lt"/>
                        <a:ea typeface="SimSun"/>
                        <a:cs typeface="Mangal"/>
                      </a:endParaRPr>
                    </a:p>
                  </a:txBody>
                  <a:tcPr marL="22137" marR="22137" marT="0" marB="0" anchor="ctr"/>
                </a:tc>
                <a:extLst>
                  <a:ext uri="{0D108BD9-81ED-4DB2-BD59-A6C34878D82A}">
                    <a16:rowId xmlns:a16="http://schemas.microsoft.com/office/drawing/2014/main" val="10009"/>
                  </a:ext>
                </a:extLst>
              </a:tr>
              <a:tr h="310101">
                <a:tc>
                  <a:txBody>
                    <a:bodyPr/>
                    <a:lstStyle/>
                    <a:p>
                      <a:pPr marL="0" algn="ctr" defTabSz="914400" rtl="0" eaLnBrk="1" latinLnBrk="0" hangingPunct="1">
                        <a:spcAft>
                          <a:spcPts val="0"/>
                        </a:spcAft>
                      </a:pPr>
                      <a:r>
                        <a:rPr lang="es-CO" sz="1600" b="0" kern="1200" dirty="0">
                          <a:solidFill>
                            <a:schemeClr val="tx1"/>
                          </a:solidFill>
                          <a:effectLst/>
                          <a:latin typeface="+mn-lt"/>
                          <a:ea typeface="+mn-ea"/>
                          <a:cs typeface="+mn-cs"/>
                        </a:rPr>
                        <a:t>Ac. 127</a:t>
                      </a:r>
                    </a:p>
                  </a:txBody>
                  <a:tcPr marL="22137" marR="22137" marT="0" marB="0" anchor="ctr"/>
                </a:tc>
                <a:tc>
                  <a:txBody>
                    <a:bodyPr/>
                    <a:lstStyle/>
                    <a:p>
                      <a:pPr marL="0" algn="ctr" defTabSz="914400" rtl="0" eaLnBrk="1" latinLnBrk="0" hangingPunct="1">
                        <a:spcAft>
                          <a:spcPts val="0"/>
                        </a:spcAft>
                      </a:pPr>
                      <a:r>
                        <a:rPr lang="es-CO" sz="1600" b="0" kern="1200" dirty="0">
                          <a:solidFill>
                            <a:schemeClr val="tx1"/>
                          </a:solidFill>
                          <a:effectLst/>
                          <a:latin typeface="+mn-lt"/>
                          <a:ea typeface="+mn-ea"/>
                          <a:cs typeface="+mn-cs"/>
                        </a:rPr>
                        <a:t>Carrera 12</a:t>
                      </a:r>
                    </a:p>
                  </a:txBody>
                  <a:tcPr marL="22137" marR="22137" marT="0" marB="0" anchor="ctr"/>
                </a:tc>
                <a:tc>
                  <a:txBody>
                    <a:bodyPr/>
                    <a:lstStyle/>
                    <a:p>
                      <a:pPr marL="0" algn="ctr" defTabSz="914400" rtl="0" eaLnBrk="1" latinLnBrk="0" hangingPunct="1">
                        <a:spcAft>
                          <a:spcPts val="0"/>
                        </a:spcAft>
                      </a:pPr>
                      <a:r>
                        <a:rPr lang="es-CO" sz="1600" b="0" kern="1200" dirty="0">
                          <a:solidFill>
                            <a:schemeClr val="tx1"/>
                          </a:solidFill>
                          <a:effectLst/>
                          <a:latin typeface="+mn-lt"/>
                          <a:ea typeface="+mn-ea"/>
                          <a:cs typeface="+mn-cs"/>
                        </a:rPr>
                        <a:t>AK. 15</a:t>
                      </a:r>
                    </a:p>
                  </a:txBody>
                  <a:tcPr marL="22137" marR="22137" marT="0" marB="0" anchor="ctr"/>
                </a:tc>
                <a:extLst>
                  <a:ext uri="{0D108BD9-81ED-4DB2-BD59-A6C34878D82A}">
                    <a16:rowId xmlns:a16="http://schemas.microsoft.com/office/drawing/2014/main" val="10010"/>
                  </a:ext>
                </a:extLst>
              </a:tr>
            </a:tbl>
          </a:graphicData>
        </a:graphic>
      </p:graphicFrame>
      <p:sp>
        <p:nvSpPr>
          <p:cNvPr id="10" name="Elipse 10">
            <a:extLst>
              <a:ext uri="{FF2B5EF4-FFF2-40B4-BE49-F238E27FC236}">
                <a16:creationId xmlns:a16="http://schemas.microsoft.com/office/drawing/2014/main" id="{7D6035CA-596A-4D5B-8DB9-CAFD7D5631EB}"/>
              </a:ext>
            </a:extLst>
          </p:cNvPr>
          <p:cNvSpPr/>
          <p:nvPr/>
        </p:nvSpPr>
        <p:spPr>
          <a:xfrm>
            <a:off x="641927" y="340545"/>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3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Tree>
    <p:extLst>
      <p:ext uri="{BB962C8B-B14F-4D97-AF65-F5344CB8AC3E}">
        <p14:creationId xmlns:p14="http://schemas.microsoft.com/office/powerpoint/2010/main" val="3417347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
          <p:cNvSpPr txBox="1"/>
          <p:nvPr/>
        </p:nvSpPr>
        <p:spPr>
          <a:xfrm>
            <a:off x="3433793" y="752767"/>
            <a:ext cx="6866792" cy="1000254"/>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es-CO" sz="4800" kern="0">
                <a:solidFill>
                  <a:srgbClr val="FFFFFF"/>
                </a:solidFill>
                <a:latin typeface="Arial"/>
                <a:ea typeface="Arial"/>
                <a:cs typeface="Arial"/>
                <a:sym typeface="Arial"/>
              </a:rPr>
              <a:t>4.</a:t>
            </a:r>
            <a:endParaRPr sz="700" kern="0">
              <a:solidFill>
                <a:srgbClr val="000000"/>
              </a:solidFill>
              <a:latin typeface="Arial"/>
              <a:ea typeface="Arial"/>
              <a:cs typeface="Arial"/>
              <a:sym typeface="Arial"/>
            </a:endParaRPr>
          </a:p>
          <a:p>
            <a:pPr defTabSz="457200">
              <a:buClr>
                <a:srgbClr val="000000"/>
              </a:buClr>
            </a:pPr>
            <a:r>
              <a:rPr lang="es-CO" sz="700" kern="0">
                <a:solidFill>
                  <a:srgbClr val="000000"/>
                </a:solidFill>
                <a:latin typeface="Arial"/>
                <a:ea typeface="Arial"/>
                <a:cs typeface="Arial"/>
                <a:sym typeface="Arial"/>
              </a:rPr>
              <a:t/>
            </a:r>
            <a:br>
              <a:rPr lang="es-CO" sz="700" kern="0">
                <a:solidFill>
                  <a:srgbClr val="000000"/>
                </a:solidFill>
                <a:latin typeface="Arial"/>
                <a:ea typeface="Arial"/>
                <a:cs typeface="Arial"/>
                <a:sym typeface="Arial"/>
              </a:rPr>
            </a:br>
            <a:endParaRPr sz="700" kern="0">
              <a:solidFill>
                <a:srgbClr val="000000"/>
              </a:solidFill>
              <a:latin typeface="Arial"/>
              <a:ea typeface="Arial"/>
              <a:cs typeface="Arial"/>
              <a:sym typeface="Arial"/>
            </a:endParaRPr>
          </a:p>
        </p:txBody>
      </p:sp>
      <p:sp>
        <p:nvSpPr>
          <p:cNvPr id="211" name="Google Shape;211;p4"/>
          <p:cNvSpPr txBox="1"/>
          <p:nvPr/>
        </p:nvSpPr>
        <p:spPr>
          <a:xfrm>
            <a:off x="3049130" y="752767"/>
            <a:ext cx="6097465" cy="1000254"/>
          </a:xfrm>
          <a:prstGeom prst="rect">
            <a:avLst/>
          </a:prstGeom>
          <a:noFill/>
          <a:ln>
            <a:noFill/>
          </a:ln>
        </p:spPr>
        <p:txBody>
          <a:bodyPr spcFirstLastPara="1" wrap="square" lIns="45713" tIns="22850" rIns="45713" bIns="22850" anchor="t" anchorCtr="0">
            <a:spAutoFit/>
          </a:bodyPr>
          <a:lstStyle/>
          <a:p>
            <a:pPr algn="ctr" defTabSz="457200">
              <a:buClr>
                <a:srgbClr val="000000"/>
              </a:buClr>
            </a:pPr>
            <a:r>
              <a:rPr lang="es-CO" sz="4800" kern="0">
                <a:solidFill>
                  <a:srgbClr val="FFFFFF"/>
                </a:solidFill>
                <a:latin typeface="Arial"/>
                <a:ea typeface="Arial"/>
                <a:cs typeface="Arial"/>
                <a:sym typeface="Arial"/>
              </a:rPr>
              <a:t>4 .</a:t>
            </a:r>
            <a:endParaRPr sz="700" kern="0">
              <a:solidFill>
                <a:srgbClr val="000000"/>
              </a:solidFill>
              <a:latin typeface="Arial"/>
              <a:ea typeface="Arial"/>
              <a:cs typeface="Arial"/>
              <a:sym typeface="Arial"/>
            </a:endParaRPr>
          </a:p>
          <a:p>
            <a:pPr defTabSz="457200">
              <a:buClr>
                <a:srgbClr val="000000"/>
              </a:buClr>
            </a:pPr>
            <a:r>
              <a:rPr lang="es-CO" sz="700" kern="0">
                <a:solidFill>
                  <a:srgbClr val="000000"/>
                </a:solidFill>
                <a:latin typeface="Arial"/>
                <a:ea typeface="Arial"/>
                <a:cs typeface="Arial"/>
                <a:sym typeface="Arial"/>
              </a:rPr>
              <a:t/>
            </a:r>
            <a:br>
              <a:rPr lang="es-CO" sz="700" kern="0">
                <a:solidFill>
                  <a:srgbClr val="000000"/>
                </a:solidFill>
                <a:latin typeface="Arial"/>
                <a:ea typeface="Arial"/>
                <a:cs typeface="Arial"/>
                <a:sym typeface="Arial"/>
              </a:rPr>
            </a:br>
            <a:r>
              <a:rPr lang="es-CO" sz="700" kern="0">
                <a:solidFill>
                  <a:srgbClr val="000000"/>
                </a:solidFill>
                <a:latin typeface="Arial"/>
                <a:ea typeface="Arial"/>
                <a:cs typeface="Arial"/>
                <a:sym typeface="Arial"/>
              </a:rPr>
              <a:t> </a:t>
            </a:r>
            <a:endParaRPr sz="700" kern="0">
              <a:solidFill>
                <a:srgbClr val="000000"/>
              </a:solidFill>
              <a:latin typeface="Arial"/>
              <a:cs typeface="Arial"/>
              <a:sym typeface="Arial"/>
            </a:endParaRPr>
          </a:p>
        </p:txBody>
      </p:sp>
      <p:sp>
        <p:nvSpPr>
          <p:cNvPr id="212" name="Google Shape;212;p4"/>
          <p:cNvSpPr txBox="1"/>
          <p:nvPr/>
        </p:nvSpPr>
        <p:spPr>
          <a:xfrm>
            <a:off x="1133399" y="198769"/>
            <a:ext cx="11658600" cy="553978"/>
          </a:xfrm>
          <a:prstGeom prst="rect">
            <a:avLst/>
          </a:prstGeom>
          <a:noFill/>
          <a:ln>
            <a:noFill/>
          </a:ln>
        </p:spPr>
        <p:txBody>
          <a:bodyPr spcFirstLastPara="1" wrap="square" lIns="45713" tIns="22850" rIns="45713" bIns="22850" anchor="t" anchorCtr="0">
            <a:spAutoFit/>
          </a:bodyPr>
          <a:lstStyle/>
          <a:p>
            <a:pPr defTabSz="457200">
              <a:buClr>
                <a:srgbClr val="000000"/>
              </a:buClr>
            </a:pPr>
            <a:r>
              <a:rPr lang="es-CO" sz="3300" b="1" kern="0">
                <a:solidFill>
                  <a:srgbClr val="084356"/>
                </a:solidFill>
                <a:latin typeface="Arial"/>
                <a:cs typeface="Arial"/>
                <a:sym typeface="Arial"/>
              </a:rPr>
              <a:t>Canales de Atención</a:t>
            </a:r>
            <a:endParaRPr sz="3300" kern="0">
              <a:solidFill>
                <a:srgbClr val="000000"/>
              </a:solidFill>
              <a:latin typeface="Arial"/>
              <a:ea typeface="Arial"/>
              <a:cs typeface="Arial"/>
              <a:sym typeface="Arial"/>
            </a:endParaRPr>
          </a:p>
        </p:txBody>
      </p:sp>
      <p:pic>
        <p:nvPicPr>
          <p:cNvPr id="213" name="Google Shape;213;p4"/>
          <p:cNvPicPr preferRelativeResize="0"/>
          <p:nvPr/>
        </p:nvPicPr>
        <p:blipFill>
          <a:blip r:embed="rId3">
            <a:alphaModFix/>
          </a:blip>
          <a:stretch>
            <a:fillRect/>
          </a:stretch>
        </p:blipFill>
        <p:spPr>
          <a:xfrm>
            <a:off x="1574447" y="752863"/>
            <a:ext cx="9271938" cy="5998950"/>
          </a:xfrm>
          <a:prstGeom prst="rect">
            <a:avLst/>
          </a:prstGeom>
          <a:noFill/>
          <a:ln>
            <a:noFill/>
          </a:ln>
        </p:spPr>
      </p:pic>
      <p:sp>
        <p:nvSpPr>
          <p:cNvPr id="8" name="Elipse 10">
            <a:extLst>
              <a:ext uri="{FF2B5EF4-FFF2-40B4-BE49-F238E27FC236}">
                <a16:creationId xmlns:a16="http://schemas.microsoft.com/office/drawing/2014/main" id="{0A67E740-B202-4C26-8F09-C4CD39981306}"/>
              </a:ext>
            </a:extLst>
          </p:cNvPr>
          <p:cNvSpPr/>
          <p:nvPr/>
        </p:nvSpPr>
        <p:spPr>
          <a:xfrm>
            <a:off x="491110" y="198769"/>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3300" b="1" dirty="0">
                <a:solidFill>
                  <a:prstClr val="white"/>
                </a:solidFill>
                <a:latin typeface="Calibri" panose="020F0502020204030204"/>
              </a:rPr>
              <a:t>5</a:t>
            </a:r>
            <a:endParaRPr kumimoji="0" lang="es-CO" sz="33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3 Rectángulo">
            <a:extLst>
              <a:ext uri="{FF2B5EF4-FFF2-40B4-BE49-F238E27FC236}">
                <a16:creationId xmlns:a16="http://schemas.microsoft.com/office/drawing/2014/main" id="{36A782C2-2387-40FD-A0F1-EED7905F7D06}"/>
              </a:ext>
            </a:extLst>
          </p:cNvPr>
          <p:cNvSpPr/>
          <p:nvPr/>
        </p:nvSpPr>
        <p:spPr bwMode="auto">
          <a:xfrm>
            <a:off x="2152906" y="127395"/>
            <a:ext cx="8454887" cy="698585"/>
          </a:xfrm>
          <a:prstGeom prst="rect">
            <a:avLst/>
          </a:prstGeom>
          <a:ln>
            <a:noFill/>
          </a:ln>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CO" sz="3600" b="1" i="0" u="none" strike="noStrike" kern="1200" cap="none" spc="0" normalizeH="0" baseline="0" noProof="0" dirty="0">
                <a:ln>
                  <a:noFill/>
                </a:ln>
                <a:solidFill>
                  <a:srgbClr val="094456"/>
                </a:solidFill>
                <a:effectLst/>
                <a:uLnTx/>
                <a:uFillTx/>
                <a:latin typeface="Calibri" panose="020F0502020204030204"/>
                <a:ea typeface="+mn-ea"/>
                <a:cs typeface="+mn-cs"/>
              </a:rPr>
              <a:t>METAS CONSERVACIÓN 2020</a:t>
            </a:r>
          </a:p>
        </p:txBody>
      </p:sp>
      <p:graphicFrame>
        <p:nvGraphicFramePr>
          <p:cNvPr id="2" name="Tabla 1">
            <a:extLst>
              <a:ext uri="{FF2B5EF4-FFF2-40B4-BE49-F238E27FC236}">
                <a16:creationId xmlns:a16="http://schemas.microsoft.com/office/drawing/2014/main" id="{671FFD6B-CD1D-4E65-BC89-34411F8605BC}"/>
              </a:ext>
            </a:extLst>
          </p:cNvPr>
          <p:cNvGraphicFramePr>
            <a:graphicFrameLocks noGrp="1"/>
          </p:cNvGraphicFramePr>
          <p:nvPr/>
        </p:nvGraphicFramePr>
        <p:xfrm>
          <a:off x="1325217" y="746468"/>
          <a:ext cx="10190921" cy="2133600"/>
        </p:xfrm>
        <a:graphic>
          <a:graphicData uri="http://schemas.openxmlformats.org/drawingml/2006/table">
            <a:tbl>
              <a:tblPr/>
              <a:tblGrid>
                <a:gridCol w="3191284">
                  <a:extLst>
                    <a:ext uri="{9D8B030D-6E8A-4147-A177-3AD203B41FA5}">
                      <a16:colId xmlns:a16="http://schemas.microsoft.com/office/drawing/2014/main" val="2285812606"/>
                    </a:ext>
                  </a:extLst>
                </a:gridCol>
                <a:gridCol w="1213647">
                  <a:extLst>
                    <a:ext uri="{9D8B030D-6E8A-4147-A177-3AD203B41FA5}">
                      <a16:colId xmlns:a16="http://schemas.microsoft.com/office/drawing/2014/main" val="3525965985"/>
                    </a:ext>
                  </a:extLst>
                </a:gridCol>
                <a:gridCol w="2031440">
                  <a:extLst>
                    <a:ext uri="{9D8B030D-6E8A-4147-A177-3AD203B41FA5}">
                      <a16:colId xmlns:a16="http://schemas.microsoft.com/office/drawing/2014/main" val="1186015217"/>
                    </a:ext>
                  </a:extLst>
                </a:gridCol>
                <a:gridCol w="2145764">
                  <a:extLst>
                    <a:ext uri="{9D8B030D-6E8A-4147-A177-3AD203B41FA5}">
                      <a16:colId xmlns:a16="http://schemas.microsoft.com/office/drawing/2014/main" val="3831944921"/>
                    </a:ext>
                  </a:extLst>
                </a:gridCol>
                <a:gridCol w="1608786">
                  <a:extLst>
                    <a:ext uri="{9D8B030D-6E8A-4147-A177-3AD203B41FA5}">
                      <a16:colId xmlns:a16="http://schemas.microsoft.com/office/drawing/2014/main" val="3301420671"/>
                    </a:ext>
                  </a:extLst>
                </a:gridCol>
              </a:tblGrid>
              <a:tr h="762000">
                <a:tc>
                  <a:txBody>
                    <a:bodyPr/>
                    <a:lstStyle/>
                    <a:p>
                      <a:pPr algn="ctr" fontAlgn="ctr"/>
                      <a:r>
                        <a:rPr lang="es-CO" sz="1500" b="1" i="0" u="none" strike="noStrike">
                          <a:solidFill>
                            <a:srgbClr val="000000"/>
                          </a:solidFill>
                          <a:effectLst/>
                          <a:latin typeface="Arial" panose="020B0604020202020204" pitchFamily="34" charset="0"/>
                          <a:cs typeface="Arial" panose="020B0604020202020204" pitchFamily="34" charset="0"/>
                        </a:rPr>
                        <a:t>TIPO MALLA VIAL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CO" sz="1500" b="1" i="0" u="none" strike="noStrike" dirty="0">
                          <a:solidFill>
                            <a:srgbClr val="000000"/>
                          </a:solidFill>
                          <a:effectLst/>
                          <a:latin typeface="Arial" panose="020B0604020202020204" pitchFamily="34" charset="0"/>
                          <a:cs typeface="Arial" panose="020B0604020202020204" pitchFamily="34" charset="0"/>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500" b="1" i="0" u="none" strike="noStrike">
                          <a:solidFill>
                            <a:srgbClr val="000000"/>
                          </a:solidFill>
                          <a:effectLst/>
                          <a:latin typeface="Arial" panose="020B0604020202020204" pitchFamily="34" charset="0"/>
                          <a:cs typeface="Arial" panose="020B0604020202020204" pitchFamily="34" charset="0"/>
                        </a:rPr>
                        <a:t>EJECUTADO 2020 CON PRESUPUESTO PDD BMPT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500" b="1" i="0" u="none" strike="noStrike">
                          <a:solidFill>
                            <a:srgbClr val="000000"/>
                          </a:solidFill>
                          <a:effectLst/>
                          <a:latin typeface="Arial" panose="020B0604020202020204" pitchFamily="34" charset="0"/>
                          <a:cs typeface="Arial" panose="020B0604020202020204" pitchFamily="34" charset="0"/>
                        </a:rPr>
                        <a:t>EJECUTADO 2020 CON PRESUPUESTO PDD 2020-2024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500" b="1" i="0" u="none" strike="noStrike" dirty="0">
                          <a:solidFill>
                            <a:srgbClr val="000000"/>
                          </a:solidFill>
                          <a:effectLst/>
                          <a:latin typeface="Arial" panose="020B0604020202020204" pitchFamily="34" charset="0"/>
                          <a:cs typeface="Arial" panose="020B0604020202020204" pitchFamily="34" charset="0"/>
                        </a:rPr>
                        <a:t>EJECUCIÓN 2020</a:t>
                      </a:r>
                      <a:br>
                        <a:rPr lang="es-ES" sz="1500" b="1" i="0" u="none" strike="noStrike" dirty="0">
                          <a:solidFill>
                            <a:srgbClr val="000000"/>
                          </a:solidFill>
                          <a:effectLst/>
                          <a:latin typeface="Arial" panose="020B0604020202020204" pitchFamily="34" charset="0"/>
                          <a:cs typeface="Arial" panose="020B0604020202020204" pitchFamily="34" charset="0"/>
                        </a:rPr>
                      </a:br>
                      <a:r>
                        <a:rPr lang="es-ES" sz="1500" b="1" i="0" u="none" strike="noStrike" dirty="0">
                          <a:solidFill>
                            <a:srgbClr val="000000"/>
                          </a:solidFill>
                          <a:effectLst/>
                          <a:latin typeface="Arial" panose="020B0604020202020204" pitchFamily="34" charset="0"/>
                          <a:cs typeface="Arial" panose="020B0604020202020204" pitchFamily="34" charset="0"/>
                        </a:rPr>
                        <a:t>(Enero 1 a Diciembre 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581545622"/>
                  </a:ext>
                </a:extLst>
              </a:tr>
              <a:tr h="190500">
                <a:tc>
                  <a:txBody>
                    <a:bodyPr/>
                    <a:lstStyle/>
                    <a:p>
                      <a:pPr algn="l" fontAlgn="ctr"/>
                      <a:r>
                        <a:rPr lang="es-CO" sz="1500" b="0" i="0" u="none" strike="noStrike">
                          <a:solidFill>
                            <a:srgbClr val="000000"/>
                          </a:solidFill>
                          <a:effectLst/>
                          <a:latin typeface="Arial" panose="020B0604020202020204" pitchFamily="34" charset="0"/>
                          <a:cs typeface="Arial" panose="020B0604020202020204" pitchFamily="34" charset="0"/>
                        </a:rPr>
                        <a:t>MALLA VIAL ARTERIAL NO TRONCAL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km-carril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24,38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11,91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36,29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810987"/>
                  </a:ext>
                </a:extLst>
              </a:tr>
              <a:tr h="190500">
                <a:tc>
                  <a:txBody>
                    <a:bodyPr/>
                    <a:lstStyle/>
                    <a:p>
                      <a:pPr algn="l" fontAlgn="ctr"/>
                      <a:r>
                        <a:rPr lang="es-CO" sz="1500" b="0" i="0" u="none" strike="noStrike">
                          <a:solidFill>
                            <a:srgbClr val="000000"/>
                          </a:solidFill>
                          <a:effectLst/>
                          <a:latin typeface="Arial" panose="020B0604020202020204" pitchFamily="34" charset="0"/>
                          <a:cs typeface="Arial" panose="020B0604020202020204" pitchFamily="34" charset="0"/>
                        </a:rPr>
                        <a:t>MALLA VIAL ARTERIAL TRONCAL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km-carril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14,68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38,48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3245905"/>
                  </a:ext>
                </a:extLst>
              </a:tr>
              <a:tr h="190500">
                <a:tc>
                  <a:txBody>
                    <a:bodyPr/>
                    <a:lstStyle/>
                    <a:p>
                      <a:pPr algn="l" fontAlgn="ctr"/>
                      <a:r>
                        <a:rPr lang="es-CO" sz="1500" b="0" i="0" u="none" strike="noStrike">
                          <a:solidFill>
                            <a:srgbClr val="000000"/>
                          </a:solidFill>
                          <a:effectLst/>
                          <a:latin typeface="Arial" panose="020B0604020202020204" pitchFamily="34" charset="0"/>
                          <a:cs typeface="Arial" panose="020B0604020202020204" pitchFamily="34" charset="0"/>
                        </a:rPr>
                        <a:t>MALLA VIAL INTERMEDIA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km-carril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47,67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47,71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030409"/>
                  </a:ext>
                </a:extLst>
              </a:tr>
              <a:tr h="190500">
                <a:tc>
                  <a:txBody>
                    <a:bodyPr/>
                    <a:lstStyle/>
                    <a:p>
                      <a:pPr algn="l" fontAlgn="ctr"/>
                      <a:r>
                        <a:rPr lang="es-CO" sz="1500" b="0" i="0" u="none" strike="noStrike">
                          <a:solidFill>
                            <a:srgbClr val="000000"/>
                          </a:solidFill>
                          <a:effectLst/>
                          <a:latin typeface="Arial" panose="020B0604020202020204" pitchFamily="34" charset="0"/>
                          <a:cs typeface="Arial" panose="020B0604020202020204" pitchFamily="34" charset="0"/>
                        </a:rPr>
                        <a:t>MALLA VIAL RURAL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km-carril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487912"/>
                  </a:ext>
                </a:extLst>
              </a:tr>
              <a:tr h="190500">
                <a:tc>
                  <a:txBody>
                    <a:bodyPr/>
                    <a:lstStyle/>
                    <a:p>
                      <a:pPr algn="l" fontAlgn="ctr"/>
                      <a:endParaRPr lang="es-CO" sz="15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es-CO" sz="1500" b="1" i="0" u="none" strike="noStrike">
                          <a:solidFill>
                            <a:srgbClr val="000000"/>
                          </a:solidFill>
                          <a:effectLst/>
                          <a:latin typeface="Arial" panose="020B0604020202020204" pitchFamily="34" charset="0"/>
                          <a:cs typeface="Arial" panose="020B0604020202020204" pitchFamily="34" charset="0"/>
                        </a:rPr>
                        <a:t>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CO" sz="1500" b="1" i="0" u="none" strike="noStrike">
                          <a:solidFill>
                            <a:srgbClr val="000000"/>
                          </a:solidFill>
                          <a:effectLst/>
                          <a:latin typeface="Arial" panose="020B0604020202020204" pitchFamily="34" charset="0"/>
                          <a:cs typeface="Arial" panose="020B0604020202020204" pitchFamily="34" charset="0"/>
                        </a:rPr>
                        <a:t>98,90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CO" sz="1500" b="1" i="0" u="none" strike="noStrike">
                          <a:solidFill>
                            <a:srgbClr val="000000"/>
                          </a:solidFill>
                          <a:effectLst/>
                          <a:latin typeface="Arial" panose="020B0604020202020204" pitchFamily="34" charset="0"/>
                          <a:cs typeface="Arial" panose="020B0604020202020204" pitchFamily="34" charset="0"/>
                        </a:rPr>
                        <a:t>26,63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CO" sz="1500" b="1" i="0" u="none" strike="noStrike" dirty="0">
                          <a:solidFill>
                            <a:srgbClr val="000000"/>
                          </a:solidFill>
                          <a:effectLst/>
                          <a:latin typeface="Arial" panose="020B0604020202020204" pitchFamily="34" charset="0"/>
                          <a:cs typeface="Arial" panose="020B0604020202020204" pitchFamily="34" charset="0"/>
                        </a:rPr>
                        <a:t>125,53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991548871"/>
                  </a:ext>
                </a:extLst>
              </a:tr>
            </a:tbl>
          </a:graphicData>
        </a:graphic>
      </p:graphicFrame>
      <p:graphicFrame>
        <p:nvGraphicFramePr>
          <p:cNvPr id="3" name="Tabla 2">
            <a:extLst>
              <a:ext uri="{FF2B5EF4-FFF2-40B4-BE49-F238E27FC236}">
                <a16:creationId xmlns:a16="http://schemas.microsoft.com/office/drawing/2014/main" id="{E7E9ED60-2E02-442A-82FE-E0803DE3656A}"/>
              </a:ext>
            </a:extLst>
          </p:cNvPr>
          <p:cNvGraphicFramePr>
            <a:graphicFrameLocks noGrp="1"/>
          </p:cNvGraphicFramePr>
          <p:nvPr/>
        </p:nvGraphicFramePr>
        <p:xfrm>
          <a:off x="1311964" y="3080100"/>
          <a:ext cx="10217426" cy="2819400"/>
        </p:xfrm>
        <a:graphic>
          <a:graphicData uri="http://schemas.openxmlformats.org/drawingml/2006/table">
            <a:tbl>
              <a:tblPr/>
              <a:tblGrid>
                <a:gridCol w="3202080">
                  <a:extLst>
                    <a:ext uri="{9D8B030D-6E8A-4147-A177-3AD203B41FA5}">
                      <a16:colId xmlns:a16="http://schemas.microsoft.com/office/drawing/2014/main" val="2859649372"/>
                    </a:ext>
                  </a:extLst>
                </a:gridCol>
                <a:gridCol w="1195798">
                  <a:extLst>
                    <a:ext uri="{9D8B030D-6E8A-4147-A177-3AD203B41FA5}">
                      <a16:colId xmlns:a16="http://schemas.microsoft.com/office/drawing/2014/main" val="3371082021"/>
                    </a:ext>
                  </a:extLst>
                </a:gridCol>
                <a:gridCol w="2019569">
                  <a:extLst>
                    <a:ext uri="{9D8B030D-6E8A-4147-A177-3AD203B41FA5}">
                      <a16:colId xmlns:a16="http://schemas.microsoft.com/office/drawing/2014/main" val="2060204052"/>
                    </a:ext>
                  </a:extLst>
                </a:gridCol>
                <a:gridCol w="2205582">
                  <a:extLst>
                    <a:ext uri="{9D8B030D-6E8A-4147-A177-3AD203B41FA5}">
                      <a16:colId xmlns:a16="http://schemas.microsoft.com/office/drawing/2014/main" val="2958056982"/>
                    </a:ext>
                  </a:extLst>
                </a:gridCol>
                <a:gridCol w="1594397">
                  <a:extLst>
                    <a:ext uri="{9D8B030D-6E8A-4147-A177-3AD203B41FA5}">
                      <a16:colId xmlns:a16="http://schemas.microsoft.com/office/drawing/2014/main" val="2767396508"/>
                    </a:ext>
                  </a:extLst>
                </a:gridCol>
              </a:tblGrid>
              <a:tr h="762000">
                <a:tc>
                  <a:txBody>
                    <a:bodyPr/>
                    <a:lstStyle/>
                    <a:p>
                      <a:pPr algn="ctr" fontAlgn="ctr"/>
                      <a:r>
                        <a:rPr lang="es-CO" sz="1500" b="1" i="0" u="none" strike="noStrike">
                          <a:solidFill>
                            <a:srgbClr val="000000"/>
                          </a:solidFill>
                          <a:effectLst/>
                          <a:latin typeface="Arial" panose="020B0604020202020204" pitchFamily="34" charset="0"/>
                          <a:cs typeface="Arial" panose="020B060402020202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CO" sz="1500" b="1" i="0" u="none" strike="noStrike">
                          <a:solidFill>
                            <a:srgbClr val="000000"/>
                          </a:solidFill>
                          <a:effectLst/>
                          <a:latin typeface="Arial" panose="020B0604020202020204" pitchFamily="34" charset="0"/>
                          <a:cs typeface="Arial" panose="020B0604020202020204" pitchFamily="34" charset="0"/>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500" b="1" i="0" u="none" strike="noStrike">
                          <a:solidFill>
                            <a:srgbClr val="000000"/>
                          </a:solidFill>
                          <a:effectLst/>
                          <a:latin typeface="Arial" panose="020B0604020202020204" pitchFamily="34" charset="0"/>
                          <a:cs typeface="Arial" panose="020B0604020202020204" pitchFamily="34" charset="0"/>
                        </a:rPr>
                        <a:t>EJECUTADO 2020 CON PRESUPUESTO PDD BMPT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500" b="1" i="0" u="none" strike="noStrike" dirty="0">
                          <a:solidFill>
                            <a:srgbClr val="000000"/>
                          </a:solidFill>
                          <a:effectLst/>
                          <a:latin typeface="Arial" panose="020B0604020202020204" pitchFamily="34" charset="0"/>
                          <a:cs typeface="Arial" panose="020B0604020202020204" pitchFamily="34" charset="0"/>
                        </a:rPr>
                        <a:t>EJECUTADO 2020 CON PRESUPUESTO PDD 2020-2024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1500" b="1" i="0" u="none" strike="noStrike">
                          <a:solidFill>
                            <a:srgbClr val="000000"/>
                          </a:solidFill>
                          <a:effectLst/>
                          <a:latin typeface="Arial" panose="020B0604020202020204" pitchFamily="34" charset="0"/>
                          <a:cs typeface="Arial" panose="020B0604020202020204" pitchFamily="34" charset="0"/>
                        </a:rPr>
                        <a:t>EJECUCIÓN 2020</a:t>
                      </a:r>
                      <a:br>
                        <a:rPr lang="es-ES" sz="1500" b="1" i="0" u="none" strike="noStrike">
                          <a:solidFill>
                            <a:srgbClr val="000000"/>
                          </a:solidFill>
                          <a:effectLst/>
                          <a:latin typeface="Arial" panose="020B0604020202020204" pitchFamily="34" charset="0"/>
                          <a:cs typeface="Arial" panose="020B0604020202020204" pitchFamily="34" charset="0"/>
                        </a:rPr>
                      </a:br>
                      <a:r>
                        <a:rPr lang="es-ES" sz="1500" b="1" i="0" u="none" strike="noStrike">
                          <a:solidFill>
                            <a:srgbClr val="000000"/>
                          </a:solidFill>
                          <a:effectLst/>
                          <a:latin typeface="Arial" panose="020B0604020202020204" pitchFamily="34" charset="0"/>
                          <a:cs typeface="Arial" panose="020B0604020202020204" pitchFamily="34" charset="0"/>
                        </a:rPr>
                        <a:t>(Enero 1 a Diciembre 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3827298565"/>
                  </a:ext>
                </a:extLst>
              </a:tr>
              <a:tr h="190500">
                <a:tc>
                  <a:txBody>
                    <a:bodyPr/>
                    <a:lstStyle/>
                    <a:p>
                      <a:pPr algn="l" fontAlgn="ctr"/>
                      <a:r>
                        <a:rPr lang="es-CO" sz="1500" b="0" i="0" u="none" strike="noStrike">
                          <a:solidFill>
                            <a:srgbClr val="000000"/>
                          </a:solidFill>
                          <a:effectLst/>
                          <a:latin typeface="Arial" panose="020B0604020202020204" pitchFamily="34" charset="0"/>
                          <a:cs typeface="Arial" panose="020B0604020202020204" pitchFamily="34" charset="0"/>
                        </a:rPr>
                        <a:t>CONSERVACIÓN CICLORUTAS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km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6,03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6,03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607054"/>
                  </a:ext>
                </a:extLst>
              </a:tr>
              <a:tr h="190500">
                <a:tc>
                  <a:txBody>
                    <a:bodyPr/>
                    <a:lstStyle/>
                    <a:p>
                      <a:pPr algn="l" fontAlgn="ctr"/>
                      <a:r>
                        <a:rPr lang="es-CO" sz="1500" b="0" i="0" u="none" strike="noStrike">
                          <a:solidFill>
                            <a:srgbClr val="000000"/>
                          </a:solidFill>
                          <a:effectLst/>
                          <a:latin typeface="Arial" panose="020B0604020202020204" pitchFamily="34" charset="0"/>
                          <a:cs typeface="Arial" panose="020B0604020202020204" pitchFamily="34" charset="0"/>
                        </a:rPr>
                        <a:t>CONSERVACIÓN ESPACIO PÚBLICO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167891,12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35917,93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203809,05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009107"/>
                  </a:ext>
                </a:extLst>
              </a:tr>
              <a:tr h="190500">
                <a:tc>
                  <a:txBody>
                    <a:bodyPr/>
                    <a:lstStyle/>
                    <a:p>
                      <a:pPr algn="l" fontAlgn="ctr"/>
                      <a:r>
                        <a:rPr lang="es-CO" sz="1500" b="0" i="0" u="none" strike="noStrike">
                          <a:solidFill>
                            <a:srgbClr val="000000"/>
                          </a:solidFill>
                          <a:effectLst/>
                          <a:latin typeface="Arial" panose="020B0604020202020204" pitchFamily="34" charset="0"/>
                          <a:cs typeface="Arial" panose="020B0604020202020204" pitchFamily="34" charset="0"/>
                        </a:rPr>
                        <a:t>CONSERVACIÓN PUENTES PEATONALES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Und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82492"/>
                  </a:ext>
                </a:extLst>
              </a:tr>
              <a:tr h="190500">
                <a:tc>
                  <a:txBody>
                    <a:bodyPr/>
                    <a:lstStyle/>
                    <a:p>
                      <a:pPr algn="l" fontAlgn="ctr"/>
                      <a:r>
                        <a:rPr lang="es-CO" sz="1500" b="0" i="0" u="none" strike="noStrike">
                          <a:solidFill>
                            <a:srgbClr val="000000"/>
                          </a:solidFill>
                          <a:effectLst/>
                          <a:latin typeface="Arial" panose="020B0604020202020204" pitchFamily="34" charset="0"/>
                          <a:cs typeface="Arial" panose="020B0604020202020204" pitchFamily="34" charset="0"/>
                        </a:rPr>
                        <a:t>CONSERVACIÓN PUENTES VEHICULARES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Und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150780"/>
                  </a:ext>
                </a:extLst>
              </a:tr>
              <a:tr h="190500">
                <a:tc>
                  <a:txBody>
                    <a:bodyPr/>
                    <a:lstStyle/>
                    <a:p>
                      <a:pPr algn="l" fontAlgn="ctr"/>
                      <a:r>
                        <a:rPr lang="es-CO" sz="1500" b="0" i="0" u="none" strike="noStrike">
                          <a:solidFill>
                            <a:srgbClr val="000000"/>
                          </a:solidFill>
                          <a:effectLst/>
                          <a:latin typeface="Arial" panose="020B0604020202020204" pitchFamily="34" charset="0"/>
                          <a:cs typeface="Arial" panose="020B0604020202020204" pitchFamily="34" charset="0"/>
                        </a:rPr>
                        <a:t>LIMPIEZA DE SEGREGADORES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km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40,79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256,20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296,99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38283"/>
                  </a:ext>
                </a:extLst>
              </a:tr>
              <a:tr h="190500">
                <a:tc>
                  <a:txBody>
                    <a:bodyPr/>
                    <a:lstStyle/>
                    <a:p>
                      <a:pPr algn="l" fontAlgn="ctr"/>
                      <a:r>
                        <a:rPr lang="es-CO" sz="1500" b="0" i="0" u="none" strike="noStrike">
                          <a:solidFill>
                            <a:srgbClr val="000000"/>
                          </a:solidFill>
                          <a:effectLst/>
                          <a:latin typeface="Arial" panose="020B0604020202020204" pitchFamily="34" charset="0"/>
                          <a:cs typeface="Arial" panose="020B0604020202020204" pitchFamily="34" charset="0"/>
                        </a:rPr>
                        <a:t>CORTE DE RETAMO ESPINOSO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km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dirty="0">
                          <a:solidFill>
                            <a:srgbClr val="000000"/>
                          </a:solidFill>
                          <a:effectLst/>
                          <a:latin typeface="Arial" panose="020B0604020202020204" pitchFamily="34" charset="0"/>
                          <a:cs typeface="Arial" panose="020B0604020202020204" pitchFamily="34" charset="0"/>
                        </a:rPr>
                        <a:t>17,60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dirty="0">
                          <a:solidFill>
                            <a:srgbClr val="000000"/>
                          </a:solidFill>
                          <a:effectLst/>
                          <a:latin typeface="Arial" panose="020B0604020202020204" pitchFamily="34" charset="0"/>
                          <a:cs typeface="Arial" panose="020B0604020202020204" pitchFamily="34" charset="0"/>
                        </a:rPr>
                        <a:t>17,60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894452"/>
                  </a:ext>
                </a:extLst>
              </a:tr>
            </a:tbl>
          </a:graphicData>
        </a:graphic>
      </p:graphicFrame>
      <p:sp>
        <p:nvSpPr>
          <p:cNvPr id="6" name="Elipse 5">
            <a:extLst>
              <a:ext uri="{FF2B5EF4-FFF2-40B4-BE49-F238E27FC236}">
                <a16:creationId xmlns:a16="http://schemas.microsoft.com/office/drawing/2014/main" id="{F6C9F692-6BA5-46C1-A51A-34ED361FE4B0}"/>
              </a:ext>
            </a:extLst>
          </p:cNvPr>
          <p:cNvSpPr/>
          <p:nvPr/>
        </p:nvSpPr>
        <p:spPr>
          <a:xfrm>
            <a:off x="609703" y="98709"/>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s-CO" sz="3300" b="1" dirty="0"/>
              <a:t>5</a:t>
            </a:r>
          </a:p>
        </p:txBody>
      </p:sp>
    </p:spTree>
    <p:extLst>
      <p:ext uri="{BB962C8B-B14F-4D97-AF65-F5344CB8AC3E}">
        <p14:creationId xmlns:p14="http://schemas.microsoft.com/office/powerpoint/2010/main" val="212388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Marcador de texto"/>
          <p:cNvSpPr>
            <a:spLocks noGrp="1"/>
          </p:cNvSpPr>
          <p:nvPr>
            <p:ph type="body" sz="quarter" idx="10"/>
          </p:nvPr>
        </p:nvSpPr>
        <p:spPr>
          <a:xfrm>
            <a:off x="1449481" y="974477"/>
            <a:ext cx="7418922" cy="362226"/>
          </a:xfrm>
        </p:spPr>
        <p:txBody>
          <a:bodyPr>
            <a:normAutofit lnSpcReduction="10000"/>
          </a:bodyPr>
          <a:lstStyle/>
          <a:p>
            <a:r>
              <a:rPr lang="es-ES" dirty="0"/>
              <a:t>Plan de Acción Estratégico DTM</a:t>
            </a:r>
          </a:p>
        </p:txBody>
      </p:sp>
      <p:sp>
        <p:nvSpPr>
          <p:cNvPr id="3" name="2 Título"/>
          <p:cNvSpPr>
            <a:spLocks noGrp="1"/>
          </p:cNvSpPr>
          <p:nvPr>
            <p:ph type="title"/>
          </p:nvPr>
        </p:nvSpPr>
        <p:spPr>
          <a:xfrm>
            <a:off x="1179443" y="423315"/>
            <a:ext cx="10204174" cy="618876"/>
          </a:xfrm>
        </p:spPr>
        <p:txBody>
          <a:bodyPr>
            <a:noAutofit/>
          </a:bodyPr>
          <a:lstStyle/>
          <a:p>
            <a:pPr algn="ctr"/>
            <a:r>
              <a:rPr lang="es-ES" sz="4000" dirty="0"/>
              <a:t>METAS FÍSICAS CONSERVACIÓN 2021</a:t>
            </a:r>
          </a:p>
        </p:txBody>
      </p:sp>
      <p:graphicFrame>
        <p:nvGraphicFramePr>
          <p:cNvPr id="6" name="Tabla 5">
            <a:extLst>
              <a:ext uri="{FF2B5EF4-FFF2-40B4-BE49-F238E27FC236}">
                <a16:creationId xmlns:a16="http://schemas.microsoft.com/office/drawing/2014/main" id="{1E01A3F2-A350-4C95-ACFE-B6191577EFF1}"/>
              </a:ext>
            </a:extLst>
          </p:cNvPr>
          <p:cNvGraphicFramePr>
            <a:graphicFrameLocks noGrp="1"/>
          </p:cNvGraphicFramePr>
          <p:nvPr/>
        </p:nvGraphicFramePr>
        <p:xfrm>
          <a:off x="1650513" y="1395696"/>
          <a:ext cx="9182256" cy="2209800"/>
        </p:xfrm>
        <a:graphic>
          <a:graphicData uri="http://schemas.openxmlformats.org/drawingml/2006/table">
            <a:tbl>
              <a:tblPr/>
              <a:tblGrid>
                <a:gridCol w="6568313">
                  <a:extLst>
                    <a:ext uri="{9D8B030D-6E8A-4147-A177-3AD203B41FA5}">
                      <a16:colId xmlns:a16="http://schemas.microsoft.com/office/drawing/2014/main" val="4279501170"/>
                    </a:ext>
                  </a:extLst>
                </a:gridCol>
                <a:gridCol w="1205948">
                  <a:extLst>
                    <a:ext uri="{9D8B030D-6E8A-4147-A177-3AD203B41FA5}">
                      <a16:colId xmlns:a16="http://schemas.microsoft.com/office/drawing/2014/main" val="3075365238"/>
                    </a:ext>
                  </a:extLst>
                </a:gridCol>
                <a:gridCol w="1407995">
                  <a:extLst>
                    <a:ext uri="{9D8B030D-6E8A-4147-A177-3AD203B41FA5}">
                      <a16:colId xmlns:a16="http://schemas.microsoft.com/office/drawing/2014/main" val="1660526588"/>
                    </a:ext>
                  </a:extLst>
                </a:gridCol>
              </a:tblGrid>
              <a:tr h="381000">
                <a:tc>
                  <a:txBody>
                    <a:bodyPr/>
                    <a:lstStyle/>
                    <a:p>
                      <a:pPr algn="ctr" fontAlgn="ctr"/>
                      <a:r>
                        <a:rPr lang="es-CO" sz="2400" b="1" i="0" u="none" strike="noStrike" dirty="0">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CO" sz="2400" b="1" i="0" u="none" strike="noStrike" dirty="0">
                          <a:solidFill>
                            <a:srgbClr val="000000"/>
                          </a:solidFill>
                          <a:effectLst/>
                          <a:latin typeface="Calibri" panose="020F0502020204030204" pitchFamily="34" charset="0"/>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2400" b="1" i="0" u="none" strike="noStrike" dirty="0">
                          <a:solidFill>
                            <a:srgbClr val="000000"/>
                          </a:solidFill>
                          <a:effectLs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739279307"/>
                  </a:ext>
                </a:extLst>
              </a:tr>
              <a:tr h="190500">
                <a:tc>
                  <a:txBody>
                    <a:bodyPr/>
                    <a:lstStyle/>
                    <a:p>
                      <a:pPr algn="l" fontAlgn="ctr"/>
                      <a:r>
                        <a:rPr lang="es-CO" sz="2400" b="0" i="0" u="none" strike="noStrike" dirty="0">
                          <a:solidFill>
                            <a:srgbClr val="000000"/>
                          </a:solidFill>
                          <a:effectLst/>
                          <a:latin typeface="Calibri" panose="020F0502020204030204" pitchFamily="34" charset="0"/>
                        </a:rPr>
                        <a:t>CONSERVACIÓN MALLA VIAL ARTERIAL NO TRONCAL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355" rtl="0" eaLnBrk="1" fontAlgn="ctr" latinLnBrk="0" hangingPunct="1">
                        <a:lnSpc>
                          <a:spcPct val="100000"/>
                        </a:lnSpc>
                        <a:spcBef>
                          <a:spcPts val="0"/>
                        </a:spcBef>
                        <a:spcAft>
                          <a:spcPts val="0"/>
                        </a:spcAft>
                        <a:buClrTx/>
                        <a:buSzTx/>
                        <a:buFontTx/>
                        <a:buNone/>
                        <a:tabLst/>
                        <a:defRPr/>
                      </a:pPr>
                      <a:r>
                        <a:rPr lang="es-CO" sz="2400" b="0" i="0" u="none" strike="noStrike" dirty="0">
                          <a:solidFill>
                            <a:srgbClr val="000000"/>
                          </a:solidFill>
                          <a:effectLst/>
                          <a:latin typeface="Calibri" panose="020F0502020204030204" pitchFamily="34" charset="0"/>
                        </a:rPr>
                        <a:t>Km/carril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Calibri" panose="020F0502020204030204" pitchFamily="34" charset="0"/>
                        </a:rPr>
                        <a:t>66,08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887617"/>
                  </a:ext>
                </a:extLst>
              </a:tr>
              <a:tr h="190500">
                <a:tc>
                  <a:txBody>
                    <a:bodyPr/>
                    <a:lstStyle/>
                    <a:p>
                      <a:pPr algn="l" fontAlgn="ctr"/>
                      <a:r>
                        <a:rPr lang="es-CO" sz="2400" b="0" i="0" u="none" strike="noStrike" dirty="0">
                          <a:solidFill>
                            <a:srgbClr val="000000"/>
                          </a:solidFill>
                          <a:effectLst/>
                          <a:latin typeface="Calibri" panose="020F0502020204030204" pitchFamily="34" charset="0"/>
                        </a:rPr>
                        <a:t>CONSERVACIÓN MALLA VIAL ARTERIAL TRONCAL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355" rtl="0" eaLnBrk="1" fontAlgn="ctr" latinLnBrk="0" hangingPunct="1">
                        <a:lnSpc>
                          <a:spcPct val="100000"/>
                        </a:lnSpc>
                        <a:spcBef>
                          <a:spcPts val="0"/>
                        </a:spcBef>
                        <a:spcAft>
                          <a:spcPts val="0"/>
                        </a:spcAft>
                        <a:buClrTx/>
                        <a:buSzTx/>
                        <a:buFontTx/>
                        <a:buNone/>
                        <a:tabLst/>
                        <a:defRPr/>
                      </a:pPr>
                      <a:r>
                        <a:rPr lang="es-CO" sz="2400" b="0" i="0" u="none" strike="noStrike" dirty="0">
                          <a:solidFill>
                            <a:srgbClr val="000000"/>
                          </a:solidFill>
                          <a:effectLst/>
                          <a:latin typeface="Calibri" panose="020F0502020204030204" pitchFamily="34" charset="0"/>
                        </a:rPr>
                        <a:t>Km/carril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Calibri" panose="020F0502020204030204" pitchFamily="34" charset="0"/>
                        </a:rPr>
                        <a:t>16,6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618192"/>
                  </a:ext>
                </a:extLst>
              </a:tr>
              <a:tr h="247279">
                <a:tc>
                  <a:txBody>
                    <a:bodyPr/>
                    <a:lstStyle/>
                    <a:p>
                      <a:pPr algn="l" fontAlgn="ctr"/>
                      <a:r>
                        <a:rPr lang="es-CO" sz="2400" b="0" i="0" u="none" strike="noStrike" dirty="0">
                          <a:solidFill>
                            <a:srgbClr val="000000"/>
                          </a:solidFill>
                          <a:effectLst/>
                          <a:latin typeface="Calibri" panose="020F0502020204030204" pitchFamily="34" charset="0"/>
                        </a:rPr>
                        <a:t>CONSERVACIÓN MALLA VIAL INTERMEDIA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Calibri" panose="020F0502020204030204" pitchFamily="34" charset="0"/>
                        </a:rPr>
                        <a:t>Km/carril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Calibri" panose="020F0502020204030204" pitchFamily="34" charset="0"/>
                        </a:rPr>
                        <a:t>106,11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655607"/>
                  </a:ext>
                </a:extLst>
              </a:tr>
              <a:tr h="190500">
                <a:tc>
                  <a:txBody>
                    <a:bodyPr/>
                    <a:lstStyle/>
                    <a:p>
                      <a:pPr algn="l" fontAlgn="ctr"/>
                      <a:r>
                        <a:rPr lang="es-CO" sz="2400" b="0" i="0" u="none" strike="noStrike" dirty="0">
                          <a:solidFill>
                            <a:srgbClr val="000000"/>
                          </a:solidFill>
                          <a:effectLst/>
                          <a:latin typeface="Calibri" panose="020F0502020204030204" pitchFamily="34" charset="0"/>
                        </a:rPr>
                        <a:t>CONSERVACIÓN MALLA VIAL RURAL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Calibri" panose="020F0502020204030204" pitchFamily="34" charset="0"/>
                        </a:rPr>
                        <a:t>Km/carril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Calibri" panose="020F0502020204030204" pitchFamily="34" charset="0"/>
                        </a:rPr>
                        <a:t>17,82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763149"/>
                  </a:ext>
                </a:extLst>
              </a:tr>
              <a:tr h="190500">
                <a:tc gridSpan="2">
                  <a:txBody>
                    <a:bodyPr/>
                    <a:lstStyle/>
                    <a:p>
                      <a:pPr algn="ctr" fontAlgn="ctr"/>
                      <a:r>
                        <a:rPr lang="es-CO" sz="2400" b="1" i="0" u="none" strike="noStrike" dirty="0">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s-CO" sz="24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355" rtl="0" eaLnBrk="1" fontAlgn="ctr" latinLnBrk="0" hangingPunct="1">
                        <a:lnSpc>
                          <a:spcPct val="100000"/>
                        </a:lnSpc>
                        <a:spcBef>
                          <a:spcPts val="0"/>
                        </a:spcBef>
                        <a:spcAft>
                          <a:spcPts val="0"/>
                        </a:spcAft>
                        <a:buClrTx/>
                        <a:buSzTx/>
                        <a:buFontTx/>
                        <a:buNone/>
                        <a:tabLst/>
                        <a:defRPr/>
                      </a:pPr>
                      <a:r>
                        <a:rPr lang="es-CO" sz="2400" b="1" i="0" u="none" strike="noStrike" dirty="0">
                          <a:solidFill>
                            <a:srgbClr val="000000"/>
                          </a:solidFill>
                          <a:effectLst/>
                          <a:latin typeface="Calibri" panose="020F0502020204030204" pitchFamily="34" charset="0"/>
                        </a:rPr>
                        <a:t>206,61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7465000"/>
                  </a:ext>
                </a:extLst>
              </a:tr>
            </a:tbl>
          </a:graphicData>
        </a:graphic>
      </p:graphicFrame>
      <p:graphicFrame>
        <p:nvGraphicFramePr>
          <p:cNvPr id="7" name="Tabla 11">
            <a:extLst>
              <a:ext uri="{FF2B5EF4-FFF2-40B4-BE49-F238E27FC236}">
                <a16:creationId xmlns:a16="http://schemas.microsoft.com/office/drawing/2014/main" id="{29D05054-24EB-48BC-AE33-61485F0FFE2F}"/>
              </a:ext>
            </a:extLst>
          </p:cNvPr>
          <p:cNvGraphicFramePr>
            <a:graphicFrameLocks noGrp="1"/>
          </p:cNvGraphicFramePr>
          <p:nvPr/>
        </p:nvGraphicFramePr>
        <p:xfrm>
          <a:off x="1650513" y="3774039"/>
          <a:ext cx="7011357" cy="1112520"/>
        </p:xfrm>
        <a:graphic>
          <a:graphicData uri="http://schemas.openxmlformats.org/drawingml/2006/table">
            <a:tbl>
              <a:tblPr/>
              <a:tblGrid>
                <a:gridCol w="4470871">
                  <a:extLst>
                    <a:ext uri="{9D8B030D-6E8A-4147-A177-3AD203B41FA5}">
                      <a16:colId xmlns:a16="http://schemas.microsoft.com/office/drawing/2014/main" val="4279501170"/>
                    </a:ext>
                  </a:extLst>
                </a:gridCol>
                <a:gridCol w="1108837">
                  <a:extLst>
                    <a:ext uri="{9D8B030D-6E8A-4147-A177-3AD203B41FA5}">
                      <a16:colId xmlns:a16="http://schemas.microsoft.com/office/drawing/2014/main" val="3075365238"/>
                    </a:ext>
                  </a:extLst>
                </a:gridCol>
                <a:gridCol w="1431649">
                  <a:extLst>
                    <a:ext uri="{9D8B030D-6E8A-4147-A177-3AD203B41FA5}">
                      <a16:colId xmlns:a16="http://schemas.microsoft.com/office/drawing/2014/main" val="1660526588"/>
                    </a:ext>
                  </a:extLst>
                </a:gridCol>
              </a:tblGrid>
              <a:tr h="381000">
                <a:tc>
                  <a:txBody>
                    <a:bodyPr/>
                    <a:lstStyle/>
                    <a:p>
                      <a:pPr algn="ctr" fontAlgn="ctr"/>
                      <a:r>
                        <a:rPr lang="es-CO" sz="2400" b="1" i="0" u="none" strike="noStrike" dirty="0">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CO" sz="2400" b="1" i="0" u="none" strike="noStrike">
                          <a:solidFill>
                            <a:srgbClr val="000000"/>
                          </a:solidFill>
                          <a:effectLst/>
                          <a:latin typeface="Calibri" panose="020F0502020204030204" pitchFamily="34" charset="0"/>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2400" b="1" i="0" u="none" strike="noStrike" dirty="0">
                          <a:solidFill>
                            <a:srgbClr val="000000"/>
                          </a:solidFill>
                          <a:effectLs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739279307"/>
                  </a:ext>
                </a:extLst>
              </a:tr>
              <a:tr h="190500">
                <a:tc>
                  <a:txBody>
                    <a:bodyPr/>
                    <a:lstStyle/>
                    <a:p>
                      <a:pPr algn="l" fontAlgn="ctr"/>
                      <a:r>
                        <a:rPr lang="es-CO" sz="2400" b="0" i="0" u="none" strike="noStrike" dirty="0">
                          <a:solidFill>
                            <a:srgbClr val="000000"/>
                          </a:solidFill>
                          <a:effectLst/>
                          <a:latin typeface="Calibri" panose="020F0502020204030204" pitchFamily="34" charset="0"/>
                        </a:rPr>
                        <a:t>CONSERVACIÓN CICLORUTAS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a:solidFill>
                            <a:srgbClr val="000000"/>
                          </a:solidFill>
                          <a:effectLst/>
                          <a:latin typeface="Calibri" panose="020F0502020204030204" pitchFamily="34" charset="0"/>
                        </a:rPr>
                        <a:t>km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Calibri" panose="020F0502020204030204" pitchFamily="34" charset="0"/>
                        </a:rPr>
                        <a:t>6,98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655607"/>
                  </a:ext>
                </a:extLst>
              </a:tr>
              <a:tr h="190500">
                <a:tc>
                  <a:txBody>
                    <a:bodyPr/>
                    <a:lstStyle/>
                    <a:p>
                      <a:pPr algn="l" fontAlgn="ctr"/>
                      <a:r>
                        <a:rPr lang="es-CO" sz="2400" b="0" i="0" u="none" strike="noStrike" dirty="0">
                          <a:solidFill>
                            <a:srgbClr val="000000"/>
                          </a:solidFill>
                          <a:effectLst/>
                          <a:latin typeface="Calibri" panose="020F0502020204030204" pitchFamily="34" charset="0"/>
                        </a:rPr>
                        <a:t>CONSERVACIÓN ESPACIO PÚBLICO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a:solidFill>
                            <a:srgbClr val="000000"/>
                          </a:solidFill>
                          <a:effectLst/>
                          <a:latin typeface="Calibri" panose="020F0502020204030204" pitchFamily="34" charset="0"/>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Calibri" panose="020F0502020204030204" pitchFamily="34" charset="0"/>
                        </a:rPr>
                        <a:t>262265,25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7763149"/>
                  </a:ext>
                </a:extLst>
              </a:tr>
            </a:tbl>
          </a:graphicData>
        </a:graphic>
      </p:graphicFrame>
      <p:graphicFrame>
        <p:nvGraphicFramePr>
          <p:cNvPr id="8" name="Tabla 11">
            <a:extLst>
              <a:ext uri="{FF2B5EF4-FFF2-40B4-BE49-F238E27FC236}">
                <a16:creationId xmlns:a16="http://schemas.microsoft.com/office/drawing/2014/main" id="{29D05054-24EB-48BC-AE33-61485F0FFE2F}"/>
              </a:ext>
            </a:extLst>
          </p:cNvPr>
          <p:cNvGraphicFramePr>
            <a:graphicFrameLocks noGrp="1"/>
          </p:cNvGraphicFramePr>
          <p:nvPr/>
        </p:nvGraphicFramePr>
        <p:xfrm>
          <a:off x="1650513" y="5118507"/>
          <a:ext cx="7639265" cy="1112520"/>
        </p:xfrm>
        <a:graphic>
          <a:graphicData uri="http://schemas.openxmlformats.org/drawingml/2006/table">
            <a:tbl>
              <a:tblPr/>
              <a:tblGrid>
                <a:gridCol w="5017326">
                  <a:extLst>
                    <a:ext uri="{9D8B030D-6E8A-4147-A177-3AD203B41FA5}">
                      <a16:colId xmlns:a16="http://schemas.microsoft.com/office/drawing/2014/main" val="4279501170"/>
                    </a:ext>
                  </a:extLst>
                </a:gridCol>
                <a:gridCol w="1214652">
                  <a:extLst>
                    <a:ext uri="{9D8B030D-6E8A-4147-A177-3AD203B41FA5}">
                      <a16:colId xmlns:a16="http://schemas.microsoft.com/office/drawing/2014/main" val="3075365238"/>
                    </a:ext>
                  </a:extLst>
                </a:gridCol>
                <a:gridCol w="1407287">
                  <a:extLst>
                    <a:ext uri="{9D8B030D-6E8A-4147-A177-3AD203B41FA5}">
                      <a16:colId xmlns:a16="http://schemas.microsoft.com/office/drawing/2014/main" val="1660526588"/>
                    </a:ext>
                  </a:extLst>
                </a:gridCol>
              </a:tblGrid>
              <a:tr h="381000">
                <a:tc>
                  <a:txBody>
                    <a:bodyPr/>
                    <a:lstStyle/>
                    <a:p>
                      <a:pPr algn="ctr" fontAlgn="ctr"/>
                      <a:r>
                        <a:rPr lang="es-CO" sz="2400" b="1" i="0" u="none" strike="noStrike" dirty="0">
                          <a:solidFill>
                            <a:srgbClr val="000000"/>
                          </a:solidFill>
                          <a:effectLst/>
                          <a:latin typeface="Calibri" panose="020F0502020204030204" pitchFamily="34" charset="0"/>
                        </a:rPr>
                        <a:t>ACTIVIDAD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O" sz="2400" b="1" i="0" u="none" strike="noStrike">
                          <a:solidFill>
                            <a:srgbClr val="000000"/>
                          </a:solidFill>
                          <a:effectLst/>
                          <a:latin typeface="Calibri" panose="020F0502020204030204" pitchFamily="34" charset="0"/>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s-ES" sz="2400" b="1" i="0" u="none" strike="noStrike" dirty="0">
                          <a:solidFill>
                            <a:srgbClr val="000000"/>
                          </a:solidFill>
                          <a:effectLst/>
                          <a:latin typeface="Calibri" panose="020F0502020204030204" pitchFamily="34" charset="0"/>
                        </a:rPr>
                        <a:t>CANTIDAD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739279307"/>
                  </a:ext>
                </a:extLst>
              </a:tr>
              <a:tr h="190500">
                <a:tc>
                  <a:txBody>
                    <a:bodyPr/>
                    <a:lstStyle/>
                    <a:p>
                      <a:pPr algn="l" fontAlgn="ctr"/>
                      <a:r>
                        <a:rPr lang="es-CO" sz="2400" b="0" i="0" u="none" strike="noStrike" dirty="0">
                          <a:solidFill>
                            <a:srgbClr val="000000"/>
                          </a:solidFill>
                          <a:effectLst/>
                          <a:latin typeface="Calibri" panose="020F0502020204030204" pitchFamily="34" charset="0"/>
                        </a:rPr>
                        <a:t>CONSERVACIÓN PUENTES VEHICULARES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a:solidFill>
                            <a:srgbClr val="000000"/>
                          </a:solidFill>
                          <a:effectLst/>
                          <a:latin typeface="Calibri" panose="020F0502020204030204" pitchFamily="34" charset="0"/>
                        </a:rPr>
                        <a:t>Und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482546"/>
                  </a:ext>
                </a:extLst>
              </a:tr>
              <a:tr h="190500">
                <a:tc>
                  <a:txBody>
                    <a:bodyPr/>
                    <a:lstStyle/>
                    <a:p>
                      <a:pPr algn="l" fontAlgn="ctr"/>
                      <a:r>
                        <a:rPr lang="es-CO" sz="2400" b="0" i="0" u="none" strike="noStrike" dirty="0">
                          <a:solidFill>
                            <a:srgbClr val="000000"/>
                          </a:solidFill>
                          <a:effectLst/>
                          <a:latin typeface="Calibri" panose="020F0502020204030204" pitchFamily="34" charset="0"/>
                        </a:rPr>
                        <a:t>CONSERVACIÓN PUENTES PEATONALES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a:solidFill>
                            <a:srgbClr val="000000"/>
                          </a:solidFill>
                          <a:effectLst/>
                          <a:latin typeface="Calibri" panose="020F0502020204030204" pitchFamily="34" charset="0"/>
                        </a:rPr>
                        <a:t>Und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2400" b="0" i="0" u="none" strike="noStrike" dirty="0">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8961250"/>
                  </a:ext>
                </a:extLst>
              </a:tr>
            </a:tbl>
          </a:graphicData>
        </a:graphic>
      </p:graphicFrame>
      <p:sp>
        <p:nvSpPr>
          <p:cNvPr id="9" name="Elipse 8">
            <a:extLst>
              <a:ext uri="{FF2B5EF4-FFF2-40B4-BE49-F238E27FC236}">
                <a16:creationId xmlns:a16="http://schemas.microsoft.com/office/drawing/2014/main" id="{9FD84624-9551-4DA6-8F2B-F2EEF9A41074}"/>
              </a:ext>
            </a:extLst>
          </p:cNvPr>
          <p:cNvSpPr/>
          <p:nvPr/>
        </p:nvSpPr>
        <p:spPr>
          <a:xfrm>
            <a:off x="609703" y="98709"/>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s-CO" sz="3300" b="1" dirty="0"/>
              <a:t>5</a:t>
            </a:r>
          </a:p>
        </p:txBody>
      </p:sp>
    </p:spTree>
    <p:extLst>
      <p:ext uri="{BB962C8B-B14F-4D97-AF65-F5344CB8AC3E}">
        <p14:creationId xmlns:p14="http://schemas.microsoft.com/office/powerpoint/2010/main" val="1041968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a:t>¡GRACIAS!</a:t>
            </a:r>
          </a:p>
        </p:txBody>
      </p:sp>
    </p:spTree>
    <p:extLst>
      <p:ext uri="{BB962C8B-B14F-4D97-AF65-F5344CB8AC3E}">
        <p14:creationId xmlns:p14="http://schemas.microsoft.com/office/powerpoint/2010/main" val="411153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e 6"/>
          <p:cNvSpPr/>
          <p:nvPr/>
        </p:nvSpPr>
        <p:spPr>
          <a:xfrm>
            <a:off x="2933287" y="1736202"/>
            <a:ext cx="540000" cy="540000"/>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es-CO" sz="3300" b="1" dirty="0">
                <a:solidFill>
                  <a:prstClr val="white"/>
                </a:solidFill>
                <a:latin typeface="Calibri" panose="020F0502020204030204"/>
              </a:rPr>
              <a:t>2</a:t>
            </a:r>
          </a:p>
        </p:txBody>
      </p:sp>
      <p:sp>
        <p:nvSpPr>
          <p:cNvPr id="8" name="Elipse 7"/>
          <p:cNvSpPr/>
          <p:nvPr/>
        </p:nvSpPr>
        <p:spPr>
          <a:xfrm>
            <a:off x="2924693" y="2534288"/>
            <a:ext cx="540000" cy="540000"/>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es-CO" sz="3300" b="1" dirty="0">
                <a:solidFill>
                  <a:prstClr val="white"/>
                </a:solidFill>
                <a:latin typeface="Calibri" panose="020F0502020204030204"/>
              </a:rPr>
              <a:t>3</a:t>
            </a:r>
          </a:p>
        </p:txBody>
      </p:sp>
      <p:sp>
        <p:nvSpPr>
          <p:cNvPr id="9" name="Elipse 8"/>
          <p:cNvSpPr/>
          <p:nvPr/>
        </p:nvSpPr>
        <p:spPr>
          <a:xfrm>
            <a:off x="2933287" y="3302059"/>
            <a:ext cx="540000" cy="540000"/>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es-CO" sz="3300" b="1" dirty="0">
                <a:solidFill>
                  <a:prstClr val="white"/>
                </a:solidFill>
                <a:latin typeface="Calibri" panose="020F0502020204030204"/>
              </a:rPr>
              <a:t>4</a:t>
            </a:r>
          </a:p>
        </p:txBody>
      </p:sp>
      <p:sp>
        <p:nvSpPr>
          <p:cNvPr id="18" name="Elipse 17">
            <a:extLst>
              <a:ext uri="{FF2B5EF4-FFF2-40B4-BE49-F238E27FC236}">
                <a16:creationId xmlns:a16="http://schemas.microsoft.com/office/drawing/2014/main" id="{97674F67-0B7A-49A3-9047-345D41F1EEB0}"/>
              </a:ext>
            </a:extLst>
          </p:cNvPr>
          <p:cNvSpPr/>
          <p:nvPr/>
        </p:nvSpPr>
        <p:spPr>
          <a:xfrm>
            <a:off x="2931629" y="948824"/>
            <a:ext cx="540000" cy="540000"/>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es-CO" sz="3300" b="1" dirty="0">
                <a:solidFill>
                  <a:prstClr val="white"/>
                </a:solidFill>
                <a:latin typeface="Calibri" panose="020F0502020204030204"/>
              </a:rPr>
              <a:t>1</a:t>
            </a:r>
          </a:p>
        </p:txBody>
      </p:sp>
      <p:sp>
        <p:nvSpPr>
          <p:cNvPr id="19" name="Marcador de texto 1">
            <a:extLst>
              <a:ext uri="{FF2B5EF4-FFF2-40B4-BE49-F238E27FC236}">
                <a16:creationId xmlns:a16="http://schemas.microsoft.com/office/drawing/2014/main" id="{CC62E35F-7FD4-43BC-A60B-54F4EC00581E}"/>
              </a:ext>
            </a:extLst>
          </p:cNvPr>
          <p:cNvSpPr txBox="1">
            <a:spLocks/>
          </p:cNvSpPr>
          <p:nvPr/>
        </p:nvSpPr>
        <p:spPr>
          <a:xfrm>
            <a:off x="3687005" y="648033"/>
            <a:ext cx="7668905" cy="4255427"/>
          </a:xfrm>
          <a:prstGeom prst="rect">
            <a:avLst/>
          </a:prstGeom>
        </p:spPr>
        <p:txBody>
          <a:bodyPr vert="horz" lIns="91440" tIns="45720" rIns="91440" bIns="45720" rtlCol="0" anchor="ctr">
            <a:noAutofit/>
          </a:bodyPr>
          <a:lstStyle>
            <a:lvl1pPr marL="0" indent="0" algn="l" defTabSz="914355" rtl="0" eaLnBrk="1" latinLnBrk="0" hangingPunct="1">
              <a:lnSpc>
                <a:spcPct val="90000"/>
              </a:lnSpc>
              <a:spcBef>
                <a:spcPts val="1000"/>
              </a:spcBef>
              <a:buFont typeface="Arial" panose="020B0604020202020204" pitchFamily="34" charset="0"/>
              <a:buNone/>
              <a:defRPr sz="3000" b="1" kern="1200">
                <a:solidFill>
                  <a:srgbClr val="094456"/>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2400" dirty="0"/>
              <a:t>¿Cómo hacen el procedimiento de arreglo de vías y/o andenes?</a:t>
            </a:r>
          </a:p>
          <a:p>
            <a:pPr algn="just"/>
            <a:r>
              <a:rPr lang="es-MX" sz="2400" dirty="0"/>
              <a:t>¿Cuáles han sido las lecciones aprendidas en el arreglo de vías y andenes?</a:t>
            </a:r>
          </a:p>
          <a:p>
            <a:pPr algn="just"/>
            <a:r>
              <a:rPr lang="es-MX" sz="2400" dirty="0"/>
              <a:t>¿Qué dificultades han presentado al respecto para cumplir las metas?</a:t>
            </a:r>
          </a:p>
          <a:p>
            <a:pPr algn="just"/>
            <a:r>
              <a:rPr lang="es-MX" sz="2400" dirty="0"/>
              <a:t>¿Cuál es el plan de mejora trazado para poder cumplir con las solicitudes ciudadanas?</a:t>
            </a:r>
          </a:p>
          <a:p>
            <a:pPr algn="just"/>
            <a:r>
              <a:rPr lang="es-MX" sz="2400" dirty="0"/>
              <a:t>Canales de atención</a:t>
            </a:r>
            <a:endParaRPr lang="es-CO" sz="2400" dirty="0"/>
          </a:p>
        </p:txBody>
      </p:sp>
      <p:sp>
        <p:nvSpPr>
          <p:cNvPr id="21" name="Marcador de texto 5">
            <a:extLst>
              <a:ext uri="{FF2B5EF4-FFF2-40B4-BE49-F238E27FC236}">
                <a16:creationId xmlns:a16="http://schemas.microsoft.com/office/drawing/2014/main" id="{76D27031-C262-418C-8E2B-B0FE0971234B}"/>
              </a:ext>
            </a:extLst>
          </p:cNvPr>
          <p:cNvSpPr txBox="1">
            <a:spLocks/>
          </p:cNvSpPr>
          <p:nvPr/>
        </p:nvSpPr>
        <p:spPr>
          <a:xfrm>
            <a:off x="3840109" y="5718836"/>
            <a:ext cx="7668905" cy="634207"/>
          </a:xfrm>
          <a:prstGeom prst="rect">
            <a:avLst/>
          </a:prstGeom>
        </p:spPr>
        <p:txBody>
          <a:bodyPr vert="horz" lIns="45720" tIns="22860" rIns="45720" bIns="22860" rtlCol="0" anchor="ctr">
            <a:noAutofit/>
          </a:bodyPr>
          <a:lstStyle>
            <a:lvl1pPr marL="0" indent="0" algn="l" defTabSz="1828709" rtl="0" eaLnBrk="1" latinLnBrk="0" hangingPunct="1">
              <a:lnSpc>
                <a:spcPct val="90000"/>
              </a:lnSpc>
              <a:spcBef>
                <a:spcPts val="2000"/>
              </a:spcBef>
              <a:buFont typeface="Arial" panose="020B0604020202020204" pitchFamily="34" charset="0"/>
              <a:buNone/>
              <a:defRPr sz="6000" b="1" kern="1200">
                <a:solidFill>
                  <a:srgbClr val="094456"/>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defTabSz="914355">
              <a:spcBef>
                <a:spcPts val="1000"/>
              </a:spcBef>
            </a:pPr>
            <a:endParaRPr lang="es-CO" sz="2100" dirty="0">
              <a:latin typeface="Calibri" panose="020F0502020204030204"/>
            </a:endParaRPr>
          </a:p>
        </p:txBody>
      </p:sp>
      <p:sp>
        <p:nvSpPr>
          <p:cNvPr id="10" name="Elipse 9">
            <a:extLst>
              <a:ext uri="{FF2B5EF4-FFF2-40B4-BE49-F238E27FC236}">
                <a16:creationId xmlns:a16="http://schemas.microsoft.com/office/drawing/2014/main" id="{1023C1BB-6336-4085-A21D-709500505C81}"/>
              </a:ext>
            </a:extLst>
          </p:cNvPr>
          <p:cNvSpPr/>
          <p:nvPr/>
        </p:nvSpPr>
        <p:spPr>
          <a:xfrm>
            <a:off x="2939915" y="4130320"/>
            <a:ext cx="540000" cy="540000"/>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es-CO" sz="3300" b="1" dirty="0">
                <a:solidFill>
                  <a:prstClr val="white"/>
                </a:solidFill>
                <a:latin typeface="Calibri" panose="020F0502020204030204"/>
              </a:rPr>
              <a:t>5</a:t>
            </a:r>
          </a:p>
        </p:txBody>
      </p:sp>
    </p:spTree>
    <p:extLst>
      <p:ext uri="{BB962C8B-B14F-4D97-AF65-F5344CB8AC3E}">
        <p14:creationId xmlns:p14="http://schemas.microsoft.com/office/powerpoint/2010/main" val="307674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2277373" y="2453738"/>
            <a:ext cx="9175873" cy="1325563"/>
          </a:xfrm>
        </p:spPr>
        <p:txBody>
          <a:bodyPr>
            <a:normAutofit fontScale="90000"/>
          </a:bodyPr>
          <a:lstStyle/>
          <a:p>
            <a:pPr algn="just"/>
            <a:r>
              <a:rPr lang="es-ES" dirty="0"/>
              <a:t>¿</a:t>
            </a:r>
            <a:r>
              <a:rPr lang="es-MX" dirty="0"/>
              <a:t>Cómo hacen el procedimiento de arreglo de vías y/o andenes?</a:t>
            </a:r>
            <a:endParaRPr lang="es-ES" dirty="0"/>
          </a:p>
        </p:txBody>
      </p:sp>
      <p:sp>
        <p:nvSpPr>
          <p:cNvPr id="3" name="Elipse 2">
            <a:extLst>
              <a:ext uri="{FF2B5EF4-FFF2-40B4-BE49-F238E27FC236}">
                <a16:creationId xmlns:a16="http://schemas.microsoft.com/office/drawing/2014/main" id="{43967C3E-BE88-44DE-B54C-9076D1E331EB}"/>
              </a:ext>
            </a:extLst>
          </p:cNvPr>
          <p:cNvSpPr/>
          <p:nvPr/>
        </p:nvSpPr>
        <p:spPr>
          <a:xfrm>
            <a:off x="1404948" y="2779789"/>
            <a:ext cx="649211"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es-CO" sz="3300" b="1" dirty="0">
                <a:solidFill>
                  <a:prstClr val="white"/>
                </a:solidFill>
                <a:latin typeface="Calibri" panose="020F0502020204030204"/>
              </a:rPr>
              <a:t>1</a:t>
            </a:r>
          </a:p>
        </p:txBody>
      </p:sp>
    </p:spTree>
    <p:extLst>
      <p:ext uri="{BB962C8B-B14F-4D97-AF65-F5344CB8AC3E}">
        <p14:creationId xmlns:p14="http://schemas.microsoft.com/office/powerpoint/2010/main" val="892686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r>
              <a:rPr lang="es-CO" sz="3000" dirty="0"/>
              <a:t>ACTIVIDADES DE CONSERVACIÓN</a:t>
            </a:r>
          </a:p>
        </p:txBody>
      </p:sp>
      <p:sp>
        <p:nvSpPr>
          <p:cNvPr id="11" name="Elipse 10"/>
          <p:cNvSpPr/>
          <p:nvPr/>
        </p:nvSpPr>
        <p:spPr>
          <a:xfrm>
            <a:off x="641927" y="420057"/>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s-CO" sz="3300" b="1" dirty="0"/>
              <a:t>1</a:t>
            </a:r>
          </a:p>
        </p:txBody>
      </p:sp>
      <p:pic>
        <p:nvPicPr>
          <p:cNvPr id="4" name="Imagen 3">
            <a:extLst>
              <a:ext uri="{FF2B5EF4-FFF2-40B4-BE49-F238E27FC236}">
                <a16:creationId xmlns:a16="http://schemas.microsoft.com/office/drawing/2014/main" id="{B9711FF8-1B5D-4612-8459-3B9B87CDCFFB}"/>
              </a:ext>
            </a:extLst>
          </p:cNvPr>
          <p:cNvPicPr/>
          <p:nvPr/>
        </p:nvPicPr>
        <p:blipFill rotWithShape="1">
          <a:blip r:embed="rId3" cstate="print">
            <a:extLst>
              <a:ext uri="{28A0092B-C50C-407E-A947-70E740481C1C}">
                <a14:useLocalDpi xmlns:a14="http://schemas.microsoft.com/office/drawing/2010/main" val="0"/>
              </a:ext>
            </a:extLst>
          </a:blip>
          <a:srcRect l="52743" t="7184" b="9386"/>
          <a:stretch/>
        </p:blipFill>
        <p:spPr bwMode="auto">
          <a:xfrm>
            <a:off x="8183104" y="779174"/>
            <a:ext cx="3587382" cy="4733352"/>
          </a:xfrm>
          <a:prstGeom prst="rect">
            <a:avLst/>
          </a:prstGeom>
          <a:noFill/>
        </p:spPr>
      </p:pic>
      <p:graphicFrame>
        <p:nvGraphicFramePr>
          <p:cNvPr id="5" name="Diagrama 4">
            <a:extLst>
              <a:ext uri="{FF2B5EF4-FFF2-40B4-BE49-F238E27FC236}">
                <a16:creationId xmlns:a16="http://schemas.microsoft.com/office/drawing/2014/main" id="{60F600B4-6182-4094-B4F7-509039B3EA08}"/>
              </a:ext>
            </a:extLst>
          </p:cNvPr>
          <p:cNvGraphicFramePr/>
          <p:nvPr>
            <p:extLst>
              <p:ext uri="{D42A27DB-BD31-4B8C-83A1-F6EECF244321}">
                <p14:modId xmlns:p14="http://schemas.microsoft.com/office/powerpoint/2010/main" val="2830390850"/>
              </p:ext>
            </p:extLst>
          </p:nvPr>
        </p:nvGraphicFramePr>
        <p:xfrm>
          <a:off x="1076739" y="2413658"/>
          <a:ext cx="6698778" cy="2979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15 CuadroTexto">
            <a:extLst>
              <a:ext uri="{FF2B5EF4-FFF2-40B4-BE49-F238E27FC236}">
                <a16:creationId xmlns:a16="http://schemas.microsoft.com/office/drawing/2014/main" id="{EAB3815D-ED9C-4115-8CA8-FCE64A0A8520}"/>
              </a:ext>
            </a:extLst>
          </p:cNvPr>
          <p:cNvSpPr txBox="1"/>
          <p:nvPr/>
        </p:nvSpPr>
        <p:spPr>
          <a:xfrm>
            <a:off x="1245354" y="5740558"/>
            <a:ext cx="9701291" cy="784830"/>
          </a:xfrm>
          <a:prstGeom prst="rect">
            <a:avLst/>
          </a:prstGeom>
          <a:noFill/>
        </p:spPr>
        <p:txBody>
          <a:bodyPr wrap="square" lIns="45720" tIns="22860" rIns="45720" bIns="22860" rtlCol="0">
            <a:spAutoFit/>
          </a:bodyPr>
          <a:lstStyle/>
          <a:p>
            <a:pPr marL="142875" indent="-142875">
              <a:buFont typeface="Arial" panose="020B0604020202020204" pitchFamily="34" charset="0"/>
              <a:buChar char="•"/>
            </a:pPr>
            <a:r>
              <a:rPr lang="es-CO"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 puede pasar directamente del Diagnóstico a la ejecución de las obras </a:t>
            </a:r>
          </a:p>
          <a:p>
            <a:r>
              <a:rPr lang="es-CO"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(Mantenimiento Periódico  y Rutinario)</a:t>
            </a:r>
          </a:p>
          <a:p>
            <a:pPr marL="142875" indent="-142875">
              <a:buFont typeface="Arial" panose="020B0604020202020204" pitchFamily="34" charset="0"/>
              <a:buChar char="•"/>
            </a:pPr>
            <a:r>
              <a:rPr lang="es-CO"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Si se realiza solamente inventario de daños, se pasa después a ejecución de obras</a:t>
            </a:r>
            <a:endParaRPr lang="es-CO" dirty="0">
              <a:latin typeface="Times New Roman" panose="02020603050405020304" pitchFamily="18" charset="0"/>
              <a:ea typeface="Times New Roman" panose="02020603050405020304" pitchFamily="18" charset="0"/>
            </a:endParaRPr>
          </a:p>
        </p:txBody>
      </p:sp>
      <p:sp>
        <p:nvSpPr>
          <p:cNvPr id="8" name="14 Abrir llave">
            <a:extLst>
              <a:ext uri="{FF2B5EF4-FFF2-40B4-BE49-F238E27FC236}">
                <a16:creationId xmlns:a16="http://schemas.microsoft.com/office/drawing/2014/main" id="{C2851A1E-3A92-4B85-A348-05719AE489D0}"/>
              </a:ext>
            </a:extLst>
          </p:cNvPr>
          <p:cNvSpPr/>
          <p:nvPr/>
        </p:nvSpPr>
        <p:spPr>
          <a:xfrm rot="16200000">
            <a:off x="3804795" y="2480364"/>
            <a:ext cx="942165" cy="5380850"/>
          </a:xfrm>
          <a:prstGeom prst="leftBrace">
            <a:avLst>
              <a:gd name="adj1" fmla="val 8333"/>
              <a:gd name="adj2" fmla="val 49743"/>
            </a:avLst>
          </a:prstGeom>
          <a:noFill/>
          <a:ln w="12700" cap="flat" cmpd="sng" algn="ctr">
            <a:solidFill>
              <a:srgbClr val="7030A0"/>
            </a:solidFill>
            <a:prstDash val="solid"/>
          </a:ln>
          <a:effectLst/>
        </p:spPr>
        <p:txBody>
          <a:bodyPr wrap="square" lIns="45720" tIns="22860" rIns="45720" bIns="22860" rtlCol="0" anchor="ctr">
            <a:noAutofit/>
          </a:bodyPr>
          <a:lstStyle/>
          <a:p>
            <a:endParaRPr lang="es-CO"/>
          </a:p>
        </p:txBody>
      </p:sp>
      <p:sp>
        <p:nvSpPr>
          <p:cNvPr id="9" name="Rectángulo 8">
            <a:extLst>
              <a:ext uri="{FF2B5EF4-FFF2-40B4-BE49-F238E27FC236}">
                <a16:creationId xmlns:a16="http://schemas.microsoft.com/office/drawing/2014/main" id="{13F48221-ECB4-4AB0-B166-AC30E4C9735B}"/>
              </a:ext>
            </a:extLst>
          </p:cNvPr>
          <p:cNvSpPr/>
          <p:nvPr/>
        </p:nvSpPr>
        <p:spPr>
          <a:xfrm>
            <a:off x="1377594" y="1123539"/>
            <a:ext cx="5990337" cy="1831271"/>
          </a:xfrm>
          <a:prstGeom prst="rect">
            <a:avLst/>
          </a:prstGeom>
        </p:spPr>
        <p:txBody>
          <a:bodyPr wrap="square" lIns="45720" tIns="22860" rIns="45720" bIns="22860">
            <a:spAutoFit/>
          </a:bodyPr>
          <a:lstStyle/>
          <a:p>
            <a:pPr algn="just"/>
            <a:r>
              <a:rPr lang="es-CO" sz="1600" b="1" dirty="0">
                <a:latin typeface="Arial" panose="020B0604020202020204" pitchFamily="34" charset="0"/>
                <a:ea typeface="SimSun" panose="02010600030101010101" pitchFamily="2" charset="-122"/>
                <a:cs typeface="Mangal" panose="020B0502040204020203" pitchFamily="18" charset="0"/>
              </a:rPr>
              <a:t>“</a:t>
            </a:r>
            <a:r>
              <a:rPr lang="es-CO" sz="2000" b="1" dirty="0">
                <a:solidFill>
                  <a:srgbClr val="1D8A72"/>
                </a:solidFill>
                <a:latin typeface="+mj-lt"/>
              </a:rPr>
              <a:t>Conservación: </a:t>
            </a:r>
            <a:r>
              <a:rPr lang="es-CO" sz="1600" i="1" dirty="0">
                <a:ea typeface="SimSun" panose="02010600030101010101" pitchFamily="2" charset="-122"/>
                <a:cs typeface="Mangal" panose="020B0502040204020203" pitchFamily="18" charset="0"/>
              </a:rPr>
              <a:t>Conjunto de actividades que se ejecutan sobre un elemento vial y de espacio público orientadas a preservar las estructuras de pavimento para que ofrezcan condiciones de uso aceptable ya sea que se cumpla en período de vida útil o a ampliar un nuevo período, empleando los tratamientos necesarios con el fin de retardar su deterioro. Incluye las actividades de mantenimiento rutinario, periódico, rehabilitación o reconstrucción</a:t>
            </a:r>
            <a:r>
              <a:rPr lang="es-CO" sz="1600" dirty="0">
                <a:ea typeface="SimSun" panose="02010600030101010101" pitchFamily="2" charset="-122"/>
                <a:cs typeface="Mangal" panose="020B0502040204020203" pitchFamily="18" charset="0"/>
              </a:rPr>
              <a:t>.”</a:t>
            </a:r>
            <a:endParaRPr lang="es-CO" dirty="0">
              <a:ea typeface="SimSun" panose="02010600030101010101" pitchFamily="2" charset="-122"/>
              <a:cs typeface="Mangal" panose="020B0502040204020203" pitchFamily="18" charset="0"/>
            </a:endParaRPr>
          </a:p>
        </p:txBody>
      </p:sp>
      <p:sp>
        <p:nvSpPr>
          <p:cNvPr id="10" name="CuadroTexto 9">
            <a:extLst>
              <a:ext uri="{FF2B5EF4-FFF2-40B4-BE49-F238E27FC236}">
                <a16:creationId xmlns:a16="http://schemas.microsoft.com/office/drawing/2014/main" id="{BC5324FD-02CA-47DF-954F-CA6AC163067C}"/>
              </a:ext>
            </a:extLst>
          </p:cNvPr>
          <p:cNvSpPr txBox="1"/>
          <p:nvPr/>
        </p:nvSpPr>
        <p:spPr>
          <a:xfrm>
            <a:off x="3671127" y="4583237"/>
            <a:ext cx="1692895" cy="477054"/>
          </a:xfrm>
          <a:prstGeom prst="rect">
            <a:avLst/>
          </a:prstGeom>
          <a:noFill/>
        </p:spPr>
        <p:txBody>
          <a:bodyPr wrap="square" lIns="45720" tIns="22860" rIns="45720" bIns="22860" rtlCol="0">
            <a:spAutoFit/>
          </a:bodyPr>
          <a:lstStyle/>
          <a:p>
            <a:pPr marL="142875" indent="-142875">
              <a:buFont typeface="Courier New" panose="02070309020205020404" pitchFamily="49" charset="0"/>
              <a:buChar char="o"/>
            </a:pPr>
            <a:r>
              <a:rPr lang="es-CO" sz="1400" dirty="0">
                <a:solidFill>
                  <a:schemeClr val="tx2">
                    <a:lumMod val="75000"/>
                  </a:schemeClr>
                </a:solidFill>
              </a:rPr>
              <a:t>Rehabilitación</a:t>
            </a:r>
          </a:p>
          <a:p>
            <a:pPr marL="142875" indent="-142875">
              <a:buFont typeface="Courier New" panose="02070309020205020404" pitchFamily="49" charset="0"/>
              <a:buChar char="o"/>
            </a:pPr>
            <a:r>
              <a:rPr lang="es-CO" sz="1400" dirty="0">
                <a:solidFill>
                  <a:schemeClr val="tx2">
                    <a:lumMod val="75000"/>
                  </a:schemeClr>
                </a:solidFill>
              </a:rPr>
              <a:t>Reconstrucción</a:t>
            </a:r>
          </a:p>
        </p:txBody>
      </p:sp>
    </p:spTree>
    <p:extLst>
      <p:ext uri="{BB962C8B-B14F-4D97-AF65-F5344CB8AC3E}">
        <p14:creationId xmlns:p14="http://schemas.microsoft.com/office/powerpoint/2010/main" val="321522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ipse 10"/>
          <p:cNvSpPr/>
          <p:nvPr/>
        </p:nvSpPr>
        <p:spPr>
          <a:xfrm>
            <a:off x="641927" y="420057"/>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s-CO" sz="3300" b="1" dirty="0"/>
              <a:t>1</a:t>
            </a:r>
          </a:p>
        </p:txBody>
      </p:sp>
      <p:sp>
        <p:nvSpPr>
          <p:cNvPr id="24" name="Título 6">
            <a:extLst>
              <a:ext uri="{FF2B5EF4-FFF2-40B4-BE49-F238E27FC236}">
                <a16:creationId xmlns:a16="http://schemas.microsoft.com/office/drawing/2014/main" id="{B73032C0-F0A4-4FBB-8C1D-9A1ED26DFDE2}"/>
              </a:ext>
            </a:extLst>
          </p:cNvPr>
          <p:cNvSpPr>
            <a:spLocks noGrp="1"/>
          </p:cNvSpPr>
          <p:nvPr>
            <p:ph type="title"/>
          </p:nvPr>
        </p:nvSpPr>
        <p:spPr>
          <a:xfrm>
            <a:off x="1430430" y="435225"/>
            <a:ext cx="9255682" cy="618876"/>
          </a:xfrm>
        </p:spPr>
        <p:txBody>
          <a:bodyPr>
            <a:normAutofit/>
          </a:bodyPr>
          <a:lstStyle/>
          <a:p>
            <a:r>
              <a:rPr lang="es-CO" sz="3000" dirty="0"/>
              <a:t>Estrategias o técnicas de Conservación </a:t>
            </a:r>
          </a:p>
        </p:txBody>
      </p:sp>
      <p:sp>
        <p:nvSpPr>
          <p:cNvPr id="6" name="CuadroTexto 5">
            <a:extLst>
              <a:ext uri="{FF2B5EF4-FFF2-40B4-BE49-F238E27FC236}">
                <a16:creationId xmlns:a16="http://schemas.microsoft.com/office/drawing/2014/main" id="{26E9224C-0381-4442-BBAA-A8477F0226A9}"/>
              </a:ext>
            </a:extLst>
          </p:cNvPr>
          <p:cNvSpPr txBox="1"/>
          <p:nvPr/>
        </p:nvSpPr>
        <p:spPr>
          <a:xfrm>
            <a:off x="1643768" y="1453131"/>
            <a:ext cx="3963290" cy="353943"/>
          </a:xfrm>
          <a:prstGeom prst="rect">
            <a:avLst/>
          </a:prstGeom>
          <a:noFill/>
          <a:ln>
            <a:solidFill>
              <a:schemeClr val="accent6">
                <a:lumMod val="60000"/>
                <a:lumOff val="40000"/>
              </a:schemeClr>
            </a:solidFill>
          </a:ln>
        </p:spPr>
        <p:txBody>
          <a:bodyPr wrap="square" lIns="45720" tIns="22860" rIns="45720" bIns="22860"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CO" sz="2000" b="1" dirty="0"/>
              <a:t>INTERVENCIÓN PROGRAMADA</a:t>
            </a:r>
            <a:endParaRPr lang="es-MX" sz="2000" dirty="0"/>
          </a:p>
        </p:txBody>
      </p:sp>
      <p:sp>
        <p:nvSpPr>
          <p:cNvPr id="8" name="Rectángulo 7">
            <a:extLst>
              <a:ext uri="{FF2B5EF4-FFF2-40B4-BE49-F238E27FC236}">
                <a16:creationId xmlns:a16="http://schemas.microsoft.com/office/drawing/2014/main" id="{869E98B8-5F38-4166-A12F-EF7B56479537}"/>
              </a:ext>
            </a:extLst>
          </p:cNvPr>
          <p:cNvSpPr/>
          <p:nvPr/>
        </p:nvSpPr>
        <p:spPr>
          <a:xfrm>
            <a:off x="1118161" y="2105110"/>
            <a:ext cx="5014506" cy="2539157"/>
          </a:xfrm>
          <a:prstGeom prst="rect">
            <a:avLst/>
          </a:prstGeom>
          <a:ln>
            <a:solidFill>
              <a:srgbClr val="BED100"/>
            </a:solidFill>
          </a:ln>
        </p:spPr>
        <p:txBody>
          <a:bodyPr wrap="square" lIns="45720" tIns="22860" rIns="45720" bIns="22860">
            <a:spAutoFit/>
          </a:bodyPr>
          <a:lstStyle/>
          <a:p>
            <a:r>
              <a:rPr lang="es-MX" b="1" dirty="0">
                <a:solidFill>
                  <a:schemeClr val="tx2">
                    <a:lumMod val="75000"/>
                  </a:schemeClr>
                </a:solidFill>
              </a:rPr>
              <a:t>ALCANCE: </a:t>
            </a:r>
          </a:p>
          <a:p>
            <a:r>
              <a:rPr lang="es-MX" dirty="0"/>
              <a:t>Contempla actividades como: </a:t>
            </a:r>
          </a:p>
          <a:p>
            <a:pPr marL="285736" indent="-285736">
              <a:buFontTx/>
              <a:buChar char="-"/>
            </a:pPr>
            <a:r>
              <a:rPr lang="es-MX" dirty="0"/>
              <a:t>Elaboración de Diagnósticos </a:t>
            </a:r>
          </a:p>
          <a:p>
            <a:pPr marL="285736" indent="-285736">
              <a:buFontTx/>
              <a:buChar char="-"/>
            </a:pPr>
            <a:r>
              <a:rPr lang="es-MX" dirty="0"/>
              <a:t>Diseños de alternativas de intervención (para intervenciones que producto del diagnóstico den como resultado: rehabilitación y reconstrucción). </a:t>
            </a:r>
          </a:p>
          <a:p>
            <a:pPr marL="285736" indent="-285736">
              <a:buFontTx/>
              <a:buChar char="-"/>
            </a:pPr>
            <a:r>
              <a:rPr lang="es-MX" dirty="0"/>
              <a:t>Actividades de obra: mantenimiento rutinario, mantenimiento periódico, rehabilitación y reconstrucción. </a:t>
            </a:r>
          </a:p>
        </p:txBody>
      </p:sp>
      <p:sp>
        <p:nvSpPr>
          <p:cNvPr id="10" name="Rectángulo 9">
            <a:extLst>
              <a:ext uri="{FF2B5EF4-FFF2-40B4-BE49-F238E27FC236}">
                <a16:creationId xmlns:a16="http://schemas.microsoft.com/office/drawing/2014/main" id="{714E24F8-34EA-46D3-B198-B53454BC11C5}"/>
              </a:ext>
            </a:extLst>
          </p:cNvPr>
          <p:cNvSpPr/>
          <p:nvPr/>
        </p:nvSpPr>
        <p:spPr>
          <a:xfrm>
            <a:off x="6301198" y="2116454"/>
            <a:ext cx="5515334" cy="3924151"/>
          </a:xfrm>
          <a:prstGeom prst="rect">
            <a:avLst/>
          </a:prstGeom>
          <a:ln>
            <a:solidFill>
              <a:srgbClr val="BED100"/>
            </a:solidFill>
          </a:ln>
        </p:spPr>
        <p:txBody>
          <a:bodyPr wrap="square" lIns="45720" tIns="22860" rIns="45720" bIns="22860">
            <a:spAutoFit/>
          </a:bodyPr>
          <a:lstStyle/>
          <a:p>
            <a:r>
              <a:rPr lang="es-MX" b="1" dirty="0">
                <a:solidFill>
                  <a:schemeClr val="tx2">
                    <a:lumMod val="75000"/>
                  </a:schemeClr>
                </a:solidFill>
              </a:rPr>
              <a:t>ALCANCE: </a:t>
            </a:r>
          </a:p>
          <a:p>
            <a:r>
              <a:rPr lang="es-MX" dirty="0"/>
              <a:t>Contempla actividades como: </a:t>
            </a:r>
          </a:p>
          <a:p>
            <a:pPr marL="285736" indent="-285736">
              <a:buFontTx/>
              <a:buChar char="-"/>
            </a:pPr>
            <a:r>
              <a:rPr lang="es-MX" dirty="0"/>
              <a:t>Inventario de daños.</a:t>
            </a:r>
          </a:p>
          <a:p>
            <a:pPr marL="285736" indent="-285736">
              <a:buFontTx/>
              <a:buChar char="-"/>
            </a:pPr>
            <a:r>
              <a:rPr lang="es-MX" dirty="0"/>
              <a:t>Actividades de obra de Conservación por Reacción: Parcheo, Bacheo, Fresado y Reposición de carpeta asfáltica, Reposición total o parcial de losas de concreto hidráulico).</a:t>
            </a:r>
          </a:p>
          <a:p>
            <a:pPr marL="285736" indent="-285736">
              <a:buFontTx/>
              <a:buChar char="-"/>
            </a:pPr>
            <a:r>
              <a:rPr lang="es-MX" dirty="0"/>
              <a:t>Así como atención de emergencias: actividades que no son producto de un diagnóstico, con el fin de mejorar la movilidad y  disminuir el riesgo de accidentalidad (Parcheo, Bacheo, Fresado y Reposición de carpeta asfáltica, Reposición total o parcial de losas de concreto hidráulico, reposición de barandas y láminas de piso en puentes peatonales)</a:t>
            </a:r>
          </a:p>
        </p:txBody>
      </p:sp>
      <p:sp>
        <p:nvSpPr>
          <p:cNvPr id="30" name="CuadroTexto 29">
            <a:extLst>
              <a:ext uri="{FF2B5EF4-FFF2-40B4-BE49-F238E27FC236}">
                <a16:creationId xmlns:a16="http://schemas.microsoft.com/office/drawing/2014/main" id="{CAE54DB9-39AD-4844-AA44-3800BBCECF71}"/>
              </a:ext>
            </a:extLst>
          </p:cNvPr>
          <p:cNvSpPr txBox="1"/>
          <p:nvPr/>
        </p:nvSpPr>
        <p:spPr>
          <a:xfrm>
            <a:off x="6521207" y="1145355"/>
            <a:ext cx="5075316" cy="661720"/>
          </a:xfrm>
          <a:prstGeom prst="rect">
            <a:avLst/>
          </a:prstGeom>
          <a:noFill/>
          <a:ln>
            <a:solidFill>
              <a:schemeClr val="accent6">
                <a:lumMod val="60000"/>
                <a:lumOff val="40000"/>
              </a:schemeClr>
            </a:solidFill>
          </a:ln>
        </p:spPr>
        <p:txBody>
          <a:bodyPr wrap="square" lIns="45720" tIns="22860" rIns="45720" bIns="22860"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CO" sz="2000" b="1" dirty="0"/>
              <a:t>INTERVENCIÓN POR CONDICIÓN DE RESPUESTA O DE REACCIÓN </a:t>
            </a:r>
            <a:endParaRPr lang="es-MX" sz="2000" dirty="0"/>
          </a:p>
        </p:txBody>
      </p:sp>
      <p:cxnSp>
        <p:nvCxnSpPr>
          <p:cNvPr id="32" name="Conector recto de flecha 31">
            <a:extLst>
              <a:ext uri="{FF2B5EF4-FFF2-40B4-BE49-F238E27FC236}">
                <a16:creationId xmlns:a16="http://schemas.microsoft.com/office/drawing/2014/main" id="{907B7ADF-BA16-4F00-9224-7C507029B994}"/>
              </a:ext>
            </a:extLst>
          </p:cNvPr>
          <p:cNvCxnSpPr/>
          <p:nvPr/>
        </p:nvCxnSpPr>
        <p:spPr>
          <a:xfrm>
            <a:off x="3329204" y="1807074"/>
            <a:ext cx="0" cy="307777"/>
          </a:xfrm>
          <a:prstGeom prst="straightConnector1">
            <a:avLst/>
          </a:prstGeom>
          <a:ln w="57150">
            <a:solidFill>
              <a:srgbClr val="BED1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58F49203-0407-4285-93B2-BB4A8755004D}"/>
              </a:ext>
            </a:extLst>
          </p:cNvPr>
          <p:cNvCxnSpPr/>
          <p:nvPr/>
        </p:nvCxnSpPr>
        <p:spPr>
          <a:xfrm>
            <a:off x="8920743" y="1797334"/>
            <a:ext cx="0" cy="307777"/>
          </a:xfrm>
          <a:prstGeom prst="straightConnector1">
            <a:avLst/>
          </a:prstGeom>
          <a:ln w="57150">
            <a:solidFill>
              <a:srgbClr val="BED1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051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430429" y="435225"/>
            <a:ext cx="9886927" cy="618876"/>
          </a:xfrm>
        </p:spPr>
        <p:txBody>
          <a:bodyPr>
            <a:normAutofit fontScale="90000"/>
          </a:bodyPr>
          <a:lstStyle/>
          <a:p>
            <a:r>
              <a:rPr lang="es-CO" sz="3000" dirty="0"/>
              <a:t>EJECUCIÓN DE LOS PROGRAMAS DE CONSERVACIÓN MALLA VIAL</a:t>
            </a:r>
          </a:p>
        </p:txBody>
      </p:sp>
      <p:sp>
        <p:nvSpPr>
          <p:cNvPr id="11" name="Elipse 10"/>
          <p:cNvSpPr/>
          <p:nvPr/>
        </p:nvSpPr>
        <p:spPr>
          <a:xfrm>
            <a:off x="641927" y="420057"/>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s-CO" sz="3300" b="1" dirty="0"/>
              <a:t>1</a:t>
            </a:r>
          </a:p>
        </p:txBody>
      </p:sp>
      <p:sp>
        <p:nvSpPr>
          <p:cNvPr id="23" name="Elipse 22">
            <a:extLst>
              <a:ext uri="{FF2B5EF4-FFF2-40B4-BE49-F238E27FC236}">
                <a16:creationId xmlns:a16="http://schemas.microsoft.com/office/drawing/2014/main" id="{32238994-100F-4B40-981B-F123496D6ABA}"/>
              </a:ext>
            </a:extLst>
          </p:cNvPr>
          <p:cNvSpPr/>
          <p:nvPr/>
        </p:nvSpPr>
        <p:spPr>
          <a:xfrm>
            <a:off x="734029" y="2798880"/>
            <a:ext cx="429983" cy="395310"/>
          </a:xfrm>
          <a:prstGeom prst="ellipse">
            <a:avLst/>
          </a:prstGeom>
          <a:solidFill>
            <a:srgbClr val="FFFF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s-CO" dirty="0"/>
          </a:p>
        </p:txBody>
      </p:sp>
      <p:sp>
        <p:nvSpPr>
          <p:cNvPr id="24" name="Elipse 23">
            <a:extLst>
              <a:ext uri="{FF2B5EF4-FFF2-40B4-BE49-F238E27FC236}">
                <a16:creationId xmlns:a16="http://schemas.microsoft.com/office/drawing/2014/main" id="{24E9F31F-FCFD-49EA-B4A3-DAD0A60C68F2}"/>
              </a:ext>
            </a:extLst>
          </p:cNvPr>
          <p:cNvSpPr/>
          <p:nvPr/>
        </p:nvSpPr>
        <p:spPr>
          <a:xfrm>
            <a:off x="783587" y="4005002"/>
            <a:ext cx="380425" cy="395310"/>
          </a:xfrm>
          <a:prstGeom prst="ellipse">
            <a:avLst/>
          </a:prstGeom>
          <a:solidFill>
            <a:srgbClr val="FFC0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s-CO"/>
          </a:p>
        </p:txBody>
      </p:sp>
      <p:sp>
        <p:nvSpPr>
          <p:cNvPr id="25" name="Elipse 24">
            <a:extLst>
              <a:ext uri="{FF2B5EF4-FFF2-40B4-BE49-F238E27FC236}">
                <a16:creationId xmlns:a16="http://schemas.microsoft.com/office/drawing/2014/main" id="{042B31BB-6DF0-4621-80D4-9988C00BC06D}"/>
              </a:ext>
            </a:extLst>
          </p:cNvPr>
          <p:cNvSpPr/>
          <p:nvPr/>
        </p:nvSpPr>
        <p:spPr>
          <a:xfrm>
            <a:off x="788726" y="5182068"/>
            <a:ext cx="380425" cy="393318"/>
          </a:xfrm>
          <a:prstGeom prst="ellipse">
            <a:avLst/>
          </a:prstGeom>
          <a:solidFill>
            <a:srgbClr val="FF00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s-CO"/>
          </a:p>
        </p:txBody>
      </p:sp>
      <p:sp>
        <p:nvSpPr>
          <p:cNvPr id="26" name="Rectángulo 25">
            <a:extLst>
              <a:ext uri="{FF2B5EF4-FFF2-40B4-BE49-F238E27FC236}">
                <a16:creationId xmlns:a16="http://schemas.microsoft.com/office/drawing/2014/main" id="{09E16805-47DB-4837-A6CE-1FD766A6FB87}"/>
              </a:ext>
            </a:extLst>
          </p:cNvPr>
          <p:cNvSpPr/>
          <p:nvPr/>
        </p:nvSpPr>
        <p:spPr>
          <a:xfrm>
            <a:off x="1205256" y="2605087"/>
            <a:ext cx="5826439" cy="323166"/>
          </a:xfrm>
          <a:prstGeom prst="rect">
            <a:avLst/>
          </a:prstGeom>
        </p:spPr>
        <p:txBody>
          <a:bodyPr wrap="square" lIns="45720" tIns="22860" rIns="45720" bIns="22860">
            <a:spAutoFit/>
          </a:bodyPr>
          <a:lstStyle/>
          <a:p>
            <a:r>
              <a:rPr lang="es-MX" b="1" dirty="0">
                <a:solidFill>
                  <a:srgbClr val="1D8A72"/>
                </a:solidFill>
                <a:latin typeface="+mj-lt"/>
              </a:rPr>
              <a:t>Mantenimiento Periódico </a:t>
            </a:r>
            <a:endParaRPr lang="es-CO" b="1" dirty="0">
              <a:solidFill>
                <a:srgbClr val="1D8A72"/>
              </a:solidFill>
              <a:latin typeface="+mj-lt"/>
            </a:endParaRPr>
          </a:p>
        </p:txBody>
      </p:sp>
      <p:sp>
        <p:nvSpPr>
          <p:cNvPr id="27" name="Rectángulo 26">
            <a:extLst>
              <a:ext uri="{FF2B5EF4-FFF2-40B4-BE49-F238E27FC236}">
                <a16:creationId xmlns:a16="http://schemas.microsoft.com/office/drawing/2014/main" id="{2EEA9E28-60F3-43FA-A2BB-932352BA6486}"/>
              </a:ext>
            </a:extLst>
          </p:cNvPr>
          <p:cNvSpPr/>
          <p:nvPr/>
        </p:nvSpPr>
        <p:spPr>
          <a:xfrm>
            <a:off x="1227685" y="3856256"/>
            <a:ext cx="5826439" cy="292388"/>
          </a:xfrm>
          <a:prstGeom prst="rect">
            <a:avLst/>
          </a:prstGeom>
        </p:spPr>
        <p:txBody>
          <a:bodyPr vert="horz" lIns="45720" tIns="22860" rIns="45720" bIns="22860" rtlCol="0" anchor="ctr">
            <a:noAutofit/>
          </a:bodyPr>
          <a:lstStyle/>
          <a:p>
            <a:pPr defTabSz="914355">
              <a:lnSpc>
                <a:spcPct val="90000"/>
              </a:lnSpc>
              <a:spcBef>
                <a:spcPts val="1000"/>
              </a:spcBef>
            </a:pPr>
            <a:r>
              <a:rPr lang="es-MX" b="1" dirty="0">
                <a:solidFill>
                  <a:srgbClr val="1D8A72"/>
                </a:solidFill>
                <a:latin typeface="+mj-lt"/>
              </a:rPr>
              <a:t>Rehabilitación </a:t>
            </a:r>
            <a:endParaRPr lang="es-CO" b="1" dirty="0">
              <a:solidFill>
                <a:srgbClr val="1D8A72"/>
              </a:solidFill>
              <a:latin typeface="+mj-lt"/>
            </a:endParaRPr>
          </a:p>
        </p:txBody>
      </p:sp>
      <p:sp>
        <p:nvSpPr>
          <p:cNvPr id="28" name="Rectángulo 27">
            <a:extLst>
              <a:ext uri="{FF2B5EF4-FFF2-40B4-BE49-F238E27FC236}">
                <a16:creationId xmlns:a16="http://schemas.microsoft.com/office/drawing/2014/main" id="{AB661710-A990-4AE2-9A1A-6F9CD3B1F35C}"/>
              </a:ext>
            </a:extLst>
          </p:cNvPr>
          <p:cNvSpPr/>
          <p:nvPr/>
        </p:nvSpPr>
        <p:spPr>
          <a:xfrm>
            <a:off x="1227685" y="5120916"/>
            <a:ext cx="5826439" cy="292388"/>
          </a:xfrm>
          <a:prstGeom prst="rect">
            <a:avLst/>
          </a:prstGeom>
        </p:spPr>
        <p:txBody>
          <a:bodyPr vert="horz" lIns="45720" tIns="22860" rIns="45720" bIns="22860" rtlCol="0" anchor="ctr">
            <a:noAutofit/>
          </a:bodyPr>
          <a:lstStyle/>
          <a:p>
            <a:pPr defTabSz="914355">
              <a:lnSpc>
                <a:spcPct val="90000"/>
              </a:lnSpc>
              <a:spcBef>
                <a:spcPts val="1000"/>
              </a:spcBef>
            </a:pPr>
            <a:r>
              <a:rPr lang="es-MX" b="1" dirty="0">
                <a:solidFill>
                  <a:srgbClr val="1D8A72"/>
                </a:solidFill>
                <a:latin typeface="+mj-lt"/>
              </a:rPr>
              <a:t>Reconstrucción </a:t>
            </a:r>
            <a:endParaRPr lang="es-CO" b="1" dirty="0">
              <a:solidFill>
                <a:srgbClr val="1D8A72"/>
              </a:solidFill>
              <a:latin typeface="+mj-lt"/>
            </a:endParaRPr>
          </a:p>
        </p:txBody>
      </p:sp>
      <p:sp>
        <p:nvSpPr>
          <p:cNvPr id="29" name="Rectángulo 28">
            <a:extLst>
              <a:ext uri="{FF2B5EF4-FFF2-40B4-BE49-F238E27FC236}">
                <a16:creationId xmlns:a16="http://schemas.microsoft.com/office/drawing/2014/main" id="{C1E5A376-989F-4652-B362-90934BA163D2}"/>
              </a:ext>
            </a:extLst>
          </p:cNvPr>
          <p:cNvSpPr/>
          <p:nvPr/>
        </p:nvSpPr>
        <p:spPr>
          <a:xfrm>
            <a:off x="1205256" y="1872598"/>
            <a:ext cx="4890744" cy="538609"/>
          </a:xfrm>
          <a:prstGeom prst="rect">
            <a:avLst/>
          </a:prstGeom>
        </p:spPr>
        <p:txBody>
          <a:bodyPr wrap="square" lIns="45720" tIns="22860" rIns="45720" bIns="22860">
            <a:spAutoFit/>
          </a:bodyPr>
          <a:lstStyle/>
          <a:p>
            <a:r>
              <a:rPr lang="es-CO" sz="1600" dirty="0">
                <a:ea typeface="Times New Roman" panose="02020603050405020304" pitchFamily="18" charset="0"/>
                <a:cs typeface="Times New Roman" panose="02020603050405020304" pitchFamily="18" charset="0"/>
              </a:rPr>
              <a:t>Limpieza de drenajes, pozos, alcantarillas, sumideros, sello de grietas y sello de juntas.</a:t>
            </a:r>
            <a:endParaRPr lang="es-CO" sz="1600" dirty="0"/>
          </a:p>
        </p:txBody>
      </p:sp>
      <p:sp>
        <p:nvSpPr>
          <p:cNvPr id="30" name="Elipse 29">
            <a:extLst>
              <a:ext uri="{FF2B5EF4-FFF2-40B4-BE49-F238E27FC236}">
                <a16:creationId xmlns:a16="http://schemas.microsoft.com/office/drawing/2014/main" id="{3FB2697B-3C15-4C00-A4C3-B2BB0E880BC6}"/>
              </a:ext>
            </a:extLst>
          </p:cNvPr>
          <p:cNvSpPr/>
          <p:nvPr/>
        </p:nvSpPr>
        <p:spPr>
          <a:xfrm>
            <a:off x="735843" y="1698961"/>
            <a:ext cx="429983" cy="395310"/>
          </a:xfrm>
          <a:prstGeom prst="ellipse">
            <a:avLst/>
          </a:prstGeom>
          <a:solidFill>
            <a:srgbClr val="9EF5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s-CO"/>
          </a:p>
        </p:txBody>
      </p:sp>
      <p:sp>
        <p:nvSpPr>
          <p:cNvPr id="31" name="Rectángulo 30">
            <a:extLst>
              <a:ext uri="{FF2B5EF4-FFF2-40B4-BE49-F238E27FC236}">
                <a16:creationId xmlns:a16="http://schemas.microsoft.com/office/drawing/2014/main" id="{26716E28-4739-4206-8225-E6C53AC01B5A}"/>
              </a:ext>
            </a:extLst>
          </p:cNvPr>
          <p:cNvSpPr/>
          <p:nvPr/>
        </p:nvSpPr>
        <p:spPr>
          <a:xfrm>
            <a:off x="1205256" y="1566182"/>
            <a:ext cx="5826439" cy="323166"/>
          </a:xfrm>
          <a:prstGeom prst="rect">
            <a:avLst/>
          </a:prstGeom>
        </p:spPr>
        <p:txBody>
          <a:bodyPr wrap="square" lIns="45720" tIns="22860" rIns="45720" bIns="22860">
            <a:spAutoFit/>
          </a:bodyPr>
          <a:lstStyle/>
          <a:p>
            <a:pPr lvl="0"/>
            <a:r>
              <a:rPr lang="es-MX" b="1" dirty="0">
                <a:solidFill>
                  <a:srgbClr val="1D8A72"/>
                </a:solidFill>
                <a:latin typeface="+mj-lt"/>
              </a:rPr>
              <a:t>Mantenimiento Rutinario</a:t>
            </a:r>
            <a:endParaRPr lang="es-CO" b="1" dirty="0">
              <a:solidFill>
                <a:srgbClr val="1D8A72"/>
              </a:solidFill>
              <a:latin typeface="+mj-lt"/>
            </a:endParaRPr>
          </a:p>
        </p:txBody>
      </p:sp>
      <p:sp>
        <p:nvSpPr>
          <p:cNvPr id="32" name="Rectángulo 31">
            <a:extLst>
              <a:ext uri="{FF2B5EF4-FFF2-40B4-BE49-F238E27FC236}">
                <a16:creationId xmlns:a16="http://schemas.microsoft.com/office/drawing/2014/main" id="{2B853D4A-6257-4034-A7C7-BA170A8A544E}"/>
              </a:ext>
            </a:extLst>
          </p:cNvPr>
          <p:cNvSpPr/>
          <p:nvPr/>
        </p:nvSpPr>
        <p:spPr>
          <a:xfrm>
            <a:off x="1227685" y="2881231"/>
            <a:ext cx="4862897" cy="784830"/>
          </a:xfrm>
          <a:prstGeom prst="rect">
            <a:avLst/>
          </a:prstGeom>
        </p:spPr>
        <p:txBody>
          <a:bodyPr wrap="square" lIns="45720" tIns="22860" rIns="45720" bIns="22860">
            <a:spAutoFit/>
          </a:bodyPr>
          <a:lstStyle/>
          <a:p>
            <a:r>
              <a:rPr lang="es-CO" sz="1600" dirty="0">
                <a:ea typeface="Times New Roman" panose="02020603050405020304" pitchFamily="18" charset="0"/>
                <a:cs typeface="Times New Roman" panose="02020603050405020304" pitchFamily="18" charset="0"/>
              </a:rPr>
              <a:t>Pavimento flexible: parcheo, bacheo, lechadas asfálticas, sello de arena, tratamiento superficial simple, </a:t>
            </a:r>
            <a:r>
              <a:rPr lang="es-CO" sz="1600" dirty="0" err="1">
                <a:ea typeface="Times New Roman" panose="02020603050405020304" pitchFamily="18" charset="0"/>
                <a:cs typeface="Times New Roman" panose="02020603050405020304" pitchFamily="18" charset="0"/>
              </a:rPr>
              <a:t>microaglomerados</a:t>
            </a:r>
            <a:r>
              <a:rPr lang="es-CO" sz="1600" dirty="0">
                <a:ea typeface="Times New Roman" panose="02020603050405020304" pitchFamily="18" charset="0"/>
                <a:cs typeface="Times New Roman" panose="02020603050405020304" pitchFamily="18" charset="0"/>
              </a:rPr>
              <a:t>, fresado y reposición asfáltica. </a:t>
            </a:r>
            <a:endParaRPr lang="es-CO" sz="1600" dirty="0"/>
          </a:p>
        </p:txBody>
      </p:sp>
      <p:sp>
        <p:nvSpPr>
          <p:cNvPr id="33" name="Rectángulo 32">
            <a:extLst>
              <a:ext uri="{FF2B5EF4-FFF2-40B4-BE49-F238E27FC236}">
                <a16:creationId xmlns:a16="http://schemas.microsoft.com/office/drawing/2014/main" id="{CEB36041-3D09-4259-8665-0481F6068B18}"/>
              </a:ext>
            </a:extLst>
          </p:cNvPr>
          <p:cNvSpPr/>
          <p:nvPr/>
        </p:nvSpPr>
        <p:spPr>
          <a:xfrm>
            <a:off x="1227686" y="4170872"/>
            <a:ext cx="4862896" cy="784830"/>
          </a:xfrm>
          <a:prstGeom prst="rect">
            <a:avLst/>
          </a:prstGeom>
        </p:spPr>
        <p:txBody>
          <a:bodyPr wrap="square" lIns="45720" tIns="22860" rIns="45720" bIns="22860">
            <a:spAutoFit/>
          </a:bodyPr>
          <a:lstStyle/>
          <a:p>
            <a:r>
              <a:rPr lang="es-CO" sz="1600" dirty="0">
                <a:ea typeface="Times New Roman" panose="02020603050405020304" pitchFamily="18" charset="0"/>
                <a:cs typeface="Times New Roman" panose="02020603050405020304" pitchFamily="18" charset="0"/>
              </a:rPr>
              <a:t>Mejoran o recuperan la condición funcional y estructural del pavimento, cuando los daños superan el 50% del área de la calzada. </a:t>
            </a:r>
            <a:endParaRPr lang="es-CO" sz="1600" dirty="0"/>
          </a:p>
        </p:txBody>
      </p:sp>
      <p:sp>
        <p:nvSpPr>
          <p:cNvPr id="34" name="Rectángulo 33">
            <a:extLst>
              <a:ext uri="{FF2B5EF4-FFF2-40B4-BE49-F238E27FC236}">
                <a16:creationId xmlns:a16="http://schemas.microsoft.com/office/drawing/2014/main" id="{7D7B0CAC-E74E-4C90-87CC-723FDAD94FC7}"/>
              </a:ext>
            </a:extLst>
          </p:cNvPr>
          <p:cNvSpPr/>
          <p:nvPr/>
        </p:nvSpPr>
        <p:spPr>
          <a:xfrm>
            <a:off x="1227685" y="5406734"/>
            <a:ext cx="4724079" cy="1031051"/>
          </a:xfrm>
          <a:prstGeom prst="rect">
            <a:avLst/>
          </a:prstGeom>
        </p:spPr>
        <p:txBody>
          <a:bodyPr wrap="square" lIns="45720" tIns="22860" rIns="45720" bIns="22860">
            <a:spAutoFit/>
          </a:bodyPr>
          <a:lstStyle/>
          <a:p>
            <a:pPr algn="just"/>
            <a:r>
              <a:rPr lang="es-CO" sz="1600" dirty="0">
                <a:ea typeface="Times New Roman" panose="02020603050405020304" pitchFamily="18" charset="0"/>
                <a:cs typeface="Times New Roman" panose="02020603050405020304" pitchFamily="18" charset="0"/>
              </a:rPr>
              <a:t>Consiste en la demolición total de la estructura de pavimento existente, debido a la perdida de su capacidad estructural. Para su reemplazo por nueva estructura incluye intervención de redes</a:t>
            </a:r>
            <a:endParaRPr lang="es-CO" sz="1600" dirty="0"/>
          </a:p>
        </p:txBody>
      </p:sp>
      <p:pic>
        <p:nvPicPr>
          <p:cNvPr id="35" name="Imagen 34">
            <a:extLst>
              <a:ext uri="{FF2B5EF4-FFF2-40B4-BE49-F238E27FC236}">
                <a16:creationId xmlns:a16="http://schemas.microsoft.com/office/drawing/2014/main" id="{2BA395F1-F2E9-48FC-9F11-3308C8813F0F}"/>
              </a:ext>
            </a:extLst>
          </p:cNvPr>
          <p:cNvPicPr>
            <a:picLocks noChangeAspect="1"/>
          </p:cNvPicPr>
          <p:nvPr/>
        </p:nvPicPr>
        <p:blipFill>
          <a:blip r:embed="rId4"/>
          <a:stretch>
            <a:fillRect/>
          </a:stretch>
        </p:blipFill>
        <p:spPr>
          <a:xfrm>
            <a:off x="6090581" y="3017877"/>
            <a:ext cx="2322446" cy="1664188"/>
          </a:xfrm>
          <a:prstGeom prst="rect">
            <a:avLst/>
          </a:prstGeom>
        </p:spPr>
      </p:pic>
      <p:pic>
        <p:nvPicPr>
          <p:cNvPr id="36" name="10 Imagen" descr="C:\Users\dell\Documents\VIDAL\CONTRATO IDU 1387\PROGRAMACION 15 y 16 FEBRERO\101MSDCF\DSC00007.JPG">
            <a:extLst>
              <a:ext uri="{FF2B5EF4-FFF2-40B4-BE49-F238E27FC236}">
                <a16:creationId xmlns:a16="http://schemas.microsoft.com/office/drawing/2014/main" id="{02A244D7-8C81-4A43-AEAE-D5569EE59491}"/>
              </a:ext>
            </a:extLst>
          </p:cNvPr>
          <p:cNvPicPr/>
          <p:nvPr/>
        </p:nvPicPr>
        <p:blipFill rotWithShape="1">
          <a:blip r:embed="rId5" cstate="print">
            <a:extLst>
              <a:ext uri="{28A0092B-C50C-407E-A947-70E740481C1C}">
                <a14:useLocalDpi xmlns:a14="http://schemas.microsoft.com/office/drawing/2010/main" val="0"/>
              </a:ext>
            </a:extLst>
          </a:blip>
          <a:srcRect b="12910"/>
          <a:stretch/>
        </p:blipFill>
        <p:spPr bwMode="auto">
          <a:xfrm>
            <a:off x="6096000" y="1164197"/>
            <a:ext cx="2317028" cy="1700946"/>
          </a:xfrm>
          <a:prstGeom prst="rect">
            <a:avLst/>
          </a:prstGeom>
          <a:noFill/>
          <a:ln>
            <a:noFill/>
          </a:ln>
        </p:spPr>
      </p:pic>
      <p:pic>
        <p:nvPicPr>
          <p:cNvPr id="37" name="Imagen 36">
            <a:extLst>
              <a:ext uri="{FF2B5EF4-FFF2-40B4-BE49-F238E27FC236}">
                <a16:creationId xmlns:a16="http://schemas.microsoft.com/office/drawing/2014/main" id="{6A57A798-025F-4DB7-A029-60759A9982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4255" y="4922872"/>
            <a:ext cx="2258773" cy="1557806"/>
          </a:xfrm>
          <a:prstGeom prst="rect">
            <a:avLst/>
          </a:prstGeom>
        </p:spPr>
      </p:pic>
      <p:graphicFrame>
        <p:nvGraphicFramePr>
          <p:cNvPr id="38" name="Objeto 37">
            <a:extLst>
              <a:ext uri="{FF2B5EF4-FFF2-40B4-BE49-F238E27FC236}">
                <a16:creationId xmlns:a16="http://schemas.microsoft.com/office/drawing/2014/main" id="{94AED8B0-25F9-4253-BFE9-EDB84E3353C8}"/>
              </a:ext>
            </a:extLst>
          </p:cNvPr>
          <p:cNvGraphicFramePr>
            <a:graphicFrameLocks noChangeAspect="1"/>
          </p:cNvGraphicFramePr>
          <p:nvPr>
            <p:extLst>
              <p:ext uri="{D42A27DB-BD31-4B8C-83A1-F6EECF244321}">
                <p14:modId xmlns:p14="http://schemas.microsoft.com/office/powerpoint/2010/main" val="4271515266"/>
              </p:ext>
            </p:extLst>
          </p:nvPr>
        </p:nvGraphicFramePr>
        <p:xfrm>
          <a:off x="8726556" y="2659829"/>
          <a:ext cx="3051986" cy="1857317"/>
        </p:xfrm>
        <a:graphic>
          <a:graphicData uri="http://schemas.openxmlformats.org/presentationml/2006/ole">
            <mc:AlternateContent xmlns:mc="http://schemas.openxmlformats.org/markup-compatibility/2006">
              <mc:Choice xmlns:v="urn:schemas-microsoft-com:vml" Requires="v">
                <p:oleObj spid="_x0000_s1026" name="Hoja de cálculo" r:id="rId7" imgW="3533813" imgH="1180990" progId="Excel.Sheet.12">
                  <p:embed/>
                </p:oleObj>
              </mc:Choice>
              <mc:Fallback>
                <p:oleObj name="Hoja de cálculo" r:id="rId7" imgW="3533813" imgH="1180990" progId="Excel.Sheet.12">
                  <p:embed/>
                  <p:pic>
                    <p:nvPicPr>
                      <p:cNvPr id="0" name=""/>
                      <p:cNvPicPr/>
                      <p:nvPr/>
                    </p:nvPicPr>
                    <p:blipFill>
                      <a:blip r:embed="rId8"/>
                      <a:stretch>
                        <a:fillRect/>
                      </a:stretch>
                    </p:blipFill>
                    <p:spPr>
                      <a:xfrm>
                        <a:off x="8726556" y="2659829"/>
                        <a:ext cx="3051986" cy="1857317"/>
                      </a:xfrm>
                      <a:prstGeom prst="rect">
                        <a:avLst/>
                      </a:prstGeom>
                      <a:solidFill>
                        <a:schemeClr val="accent6">
                          <a:lumMod val="20000"/>
                          <a:lumOff val="80000"/>
                        </a:schemeClr>
                      </a:solidFill>
                      <a:ln>
                        <a:solidFill>
                          <a:schemeClr val="accent6">
                            <a:lumMod val="50000"/>
                          </a:schemeClr>
                        </a:solidFill>
                      </a:ln>
                    </p:spPr>
                  </p:pic>
                </p:oleObj>
              </mc:Fallback>
            </mc:AlternateContent>
          </a:graphicData>
        </a:graphic>
      </p:graphicFrame>
      <p:sp>
        <p:nvSpPr>
          <p:cNvPr id="39" name="Rectángulo 38">
            <a:extLst>
              <a:ext uri="{FF2B5EF4-FFF2-40B4-BE49-F238E27FC236}">
                <a16:creationId xmlns:a16="http://schemas.microsoft.com/office/drawing/2014/main" id="{A9D55E1C-8076-4F39-B398-02439EE3936A}"/>
              </a:ext>
            </a:extLst>
          </p:cNvPr>
          <p:cNvSpPr/>
          <p:nvPr/>
        </p:nvSpPr>
        <p:spPr>
          <a:xfrm>
            <a:off x="9136663" y="2311538"/>
            <a:ext cx="2317027" cy="600165"/>
          </a:xfrm>
          <a:prstGeom prst="rect">
            <a:avLst/>
          </a:prstGeom>
          <a:ln>
            <a:noFill/>
            <a:prstDash val="dash"/>
          </a:ln>
        </p:spPr>
        <p:txBody>
          <a:bodyPr wrap="square" lIns="45720" tIns="22860" rIns="45720" bIns="22860">
            <a:spAutoFit/>
          </a:bodyPr>
          <a:lstStyle/>
          <a:p>
            <a:pPr>
              <a:defRPr/>
            </a:pPr>
            <a:r>
              <a:rPr lang="es-CO" b="1" dirty="0">
                <a:solidFill>
                  <a:srgbClr val="A9B918">
                    <a:lumMod val="75000"/>
                  </a:srgbClr>
                </a:solidFill>
              </a:rPr>
              <a:t>En Puentes Peatonales</a:t>
            </a:r>
          </a:p>
          <a:p>
            <a:pPr>
              <a:defRPr/>
            </a:pPr>
            <a:endParaRPr lang="es-CO" b="1" dirty="0">
              <a:solidFill>
                <a:srgbClr val="004268"/>
              </a:solidFill>
            </a:endParaRPr>
          </a:p>
        </p:txBody>
      </p:sp>
    </p:spTree>
    <p:extLst>
      <p:ext uri="{BB962C8B-B14F-4D97-AF65-F5344CB8AC3E}">
        <p14:creationId xmlns:p14="http://schemas.microsoft.com/office/powerpoint/2010/main" val="328040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430430" y="236445"/>
            <a:ext cx="10348112" cy="618876"/>
          </a:xfrm>
        </p:spPr>
        <p:txBody>
          <a:bodyPr>
            <a:normAutofit fontScale="90000"/>
          </a:bodyPr>
          <a:lstStyle/>
          <a:p>
            <a:r>
              <a:rPr lang="es-CO" sz="3000" dirty="0"/>
              <a:t>EJECUCIÓN DE LOS PROGRAMAS DE CONSERVACIÓN ESPACIO PÚBLICO Y CICLORRUTAS</a:t>
            </a:r>
          </a:p>
        </p:txBody>
      </p:sp>
      <p:sp>
        <p:nvSpPr>
          <p:cNvPr id="11" name="Elipse 10"/>
          <p:cNvSpPr/>
          <p:nvPr/>
        </p:nvSpPr>
        <p:spPr>
          <a:xfrm>
            <a:off x="641927" y="221277"/>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s-CO" sz="3300" b="1" dirty="0"/>
              <a:t>1</a:t>
            </a:r>
          </a:p>
        </p:txBody>
      </p:sp>
      <p:sp>
        <p:nvSpPr>
          <p:cNvPr id="23" name="Elipse 22">
            <a:extLst>
              <a:ext uri="{FF2B5EF4-FFF2-40B4-BE49-F238E27FC236}">
                <a16:creationId xmlns:a16="http://schemas.microsoft.com/office/drawing/2014/main" id="{32238994-100F-4B40-981B-F123496D6ABA}"/>
              </a:ext>
            </a:extLst>
          </p:cNvPr>
          <p:cNvSpPr/>
          <p:nvPr/>
        </p:nvSpPr>
        <p:spPr>
          <a:xfrm>
            <a:off x="720135" y="2422959"/>
            <a:ext cx="429983" cy="395310"/>
          </a:xfrm>
          <a:prstGeom prst="ellipse">
            <a:avLst/>
          </a:prstGeom>
          <a:solidFill>
            <a:srgbClr val="FFFF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s-CO" dirty="0"/>
          </a:p>
        </p:txBody>
      </p:sp>
      <p:sp>
        <p:nvSpPr>
          <p:cNvPr id="24" name="Elipse 23">
            <a:extLst>
              <a:ext uri="{FF2B5EF4-FFF2-40B4-BE49-F238E27FC236}">
                <a16:creationId xmlns:a16="http://schemas.microsoft.com/office/drawing/2014/main" id="{24E9F31F-FCFD-49EA-B4A3-DAD0A60C68F2}"/>
              </a:ext>
            </a:extLst>
          </p:cNvPr>
          <p:cNvSpPr/>
          <p:nvPr/>
        </p:nvSpPr>
        <p:spPr>
          <a:xfrm>
            <a:off x="783587" y="3577552"/>
            <a:ext cx="380425" cy="395310"/>
          </a:xfrm>
          <a:prstGeom prst="ellipse">
            <a:avLst/>
          </a:prstGeom>
          <a:solidFill>
            <a:srgbClr val="FFC0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s-CO"/>
          </a:p>
        </p:txBody>
      </p:sp>
      <p:sp>
        <p:nvSpPr>
          <p:cNvPr id="25" name="Elipse 24">
            <a:extLst>
              <a:ext uri="{FF2B5EF4-FFF2-40B4-BE49-F238E27FC236}">
                <a16:creationId xmlns:a16="http://schemas.microsoft.com/office/drawing/2014/main" id="{042B31BB-6DF0-4621-80D4-9988C00BC06D}"/>
              </a:ext>
            </a:extLst>
          </p:cNvPr>
          <p:cNvSpPr/>
          <p:nvPr/>
        </p:nvSpPr>
        <p:spPr>
          <a:xfrm>
            <a:off x="782945" y="5222251"/>
            <a:ext cx="380425" cy="393318"/>
          </a:xfrm>
          <a:prstGeom prst="ellipse">
            <a:avLst/>
          </a:prstGeom>
          <a:solidFill>
            <a:srgbClr val="FF0000"/>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s-CO"/>
          </a:p>
        </p:txBody>
      </p:sp>
      <p:sp>
        <p:nvSpPr>
          <p:cNvPr id="26" name="Rectángulo 25">
            <a:extLst>
              <a:ext uri="{FF2B5EF4-FFF2-40B4-BE49-F238E27FC236}">
                <a16:creationId xmlns:a16="http://schemas.microsoft.com/office/drawing/2014/main" id="{09E16805-47DB-4837-A6CE-1FD766A6FB87}"/>
              </a:ext>
            </a:extLst>
          </p:cNvPr>
          <p:cNvSpPr/>
          <p:nvPr/>
        </p:nvSpPr>
        <p:spPr>
          <a:xfrm>
            <a:off x="1205256" y="2406307"/>
            <a:ext cx="5826439" cy="323166"/>
          </a:xfrm>
          <a:prstGeom prst="rect">
            <a:avLst/>
          </a:prstGeom>
        </p:spPr>
        <p:txBody>
          <a:bodyPr wrap="square" lIns="45720" tIns="22860" rIns="45720" bIns="22860">
            <a:spAutoFit/>
          </a:bodyPr>
          <a:lstStyle/>
          <a:p>
            <a:r>
              <a:rPr lang="es-MX" b="1" dirty="0">
                <a:solidFill>
                  <a:srgbClr val="1D8A72"/>
                </a:solidFill>
                <a:latin typeface="+mj-lt"/>
              </a:rPr>
              <a:t>Mantenimiento Periódico </a:t>
            </a:r>
            <a:endParaRPr lang="es-CO" b="1" dirty="0">
              <a:solidFill>
                <a:srgbClr val="1D8A72"/>
              </a:solidFill>
              <a:latin typeface="+mj-lt"/>
            </a:endParaRPr>
          </a:p>
        </p:txBody>
      </p:sp>
      <p:sp>
        <p:nvSpPr>
          <p:cNvPr id="27" name="Rectángulo 26">
            <a:extLst>
              <a:ext uri="{FF2B5EF4-FFF2-40B4-BE49-F238E27FC236}">
                <a16:creationId xmlns:a16="http://schemas.microsoft.com/office/drawing/2014/main" id="{2EEA9E28-60F3-43FA-A2BB-932352BA6486}"/>
              </a:ext>
            </a:extLst>
          </p:cNvPr>
          <p:cNvSpPr/>
          <p:nvPr/>
        </p:nvSpPr>
        <p:spPr>
          <a:xfrm>
            <a:off x="1227685" y="3564712"/>
            <a:ext cx="5826439" cy="292388"/>
          </a:xfrm>
          <a:prstGeom prst="rect">
            <a:avLst/>
          </a:prstGeom>
        </p:spPr>
        <p:txBody>
          <a:bodyPr vert="horz" lIns="45720" tIns="22860" rIns="45720" bIns="22860" rtlCol="0" anchor="ctr">
            <a:noAutofit/>
          </a:bodyPr>
          <a:lstStyle/>
          <a:p>
            <a:pPr defTabSz="914355">
              <a:lnSpc>
                <a:spcPct val="90000"/>
              </a:lnSpc>
              <a:spcBef>
                <a:spcPts val="1000"/>
              </a:spcBef>
            </a:pPr>
            <a:r>
              <a:rPr lang="es-MX" b="1" dirty="0">
                <a:solidFill>
                  <a:srgbClr val="1D8A72"/>
                </a:solidFill>
                <a:latin typeface="+mj-lt"/>
              </a:rPr>
              <a:t>Rehabilitación </a:t>
            </a:r>
            <a:endParaRPr lang="es-CO" b="1" dirty="0">
              <a:solidFill>
                <a:srgbClr val="1D8A72"/>
              </a:solidFill>
              <a:latin typeface="+mj-lt"/>
            </a:endParaRPr>
          </a:p>
        </p:txBody>
      </p:sp>
      <p:sp>
        <p:nvSpPr>
          <p:cNvPr id="28" name="Rectángulo 27">
            <a:extLst>
              <a:ext uri="{FF2B5EF4-FFF2-40B4-BE49-F238E27FC236}">
                <a16:creationId xmlns:a16="http://schemas.microsoft.com/office/drawing/2014/main" id="{AB661710-A990-4AE2-9A1A-6F9CD3B1F35C}"/>
              </a:ext>
            </a:extLst>
          </p:cNvPr>
          <p:cNvSpPr/>
          <p:nvPr/>
        </p:nvSpPr>
        <p:spPr>
          <a:xfrm>
            <a:off x="1247565" y="5269341"/>
            <a:ext cx="5826439" cy="292388"/>
          </a:xfrm>
          <a:prstGeom prst="rect">
            <a:avLst/>
          </a:prstGeom>
        </p:spPr>
        <p:txBody>
          <a:bodyPr vert="horz" lIns="45720" tIns="22860" rIns="45720" bIns="22860" rtlCol="0" anchor="ctr">
            <a:noAutofit/>
          </a:bodyPr>
          <a:lstStyle/>
          <a:p>
            <a:pPr defTabSz="914355">
              <a:lnSpc>
                <a:spcPct val="90000"/>
              </a:lnSpc>
              <a:spcBef>
                <a:spcPts val="1000"/>
              </a:spcBef>
            </a:pPr>
            <a:r>
              <a:rPr lang="es-MX" b="1" dirty="0">
                <a:solidFill>
                  <a:srgbClr val="1D8A72"/>
                </a:solidFill>
                <a:latin typeface="+mj-lt"/>
              </a:rPr>
              <a:t>Reconstrucción </a:t>
            </a:r>
            <a:endParaRPr lang="es-CO" b="1" dirty="0">
              <a:solidFill>
                <a:srgbClr val="1D8A72"/>
              </a:solidFill>
              <a:latin typeface="+mj-lt"/>
            </a:endParaRPr>
          </a:p>
        </p:txBody>
      </p:sp>
      <p:sp>
        <p:nvSpPr>
          <p:cNvPr id="29" name="Rectángulo 28">
            <a:extLst>
              <a:ext uri="{FF2B5EF4-FFF2-40B4-BE49-F238E27FC236}">
                <a16:creationId xmlns:a16="http://schemas.microsoft.com/office/drawing/2014/main" id="{C1E5A376-989F-4652-B362-90934BA163D2}"/>
              </a:ext>
            </a:extLst>
          </p:cNvPr>
          <p:cNvSpPr/>
          <p:nvPr/>
        </p:nvSpPr>
        <p:spPr>
          <a:xfrm>
            <a:off x="865133" y="1291196"/>
            <a:ext cx="5679630" cy="817981"/>
          </a:xfrm>
          <a:prstGeom prst="rect">
            <a:avLst/>
          </a:prstGeom>
        </p:spPr>
        <p:txBody>
          <a:bodyPr wrap="square" lIns="45720" tIns="22860" rIns="45720" bIns="22860">
            <a:spAutoFit/>
          </a:bodyPr>
          <a:lstStyle/>
          <a:p>
            <a:pPr marL="449580" algn="just">
              <a:lnSpc>
                <a:spcPct val="106000"/>
              </a:lnSpc>
              <a:spcAft>
                <a:spcPts val="800"/>
              </a:spcAft>
            </a:pPr>
            <a:r>
              <a:rPr lang="es-CO" sz="1600" dirty="0">
                <a:cs typeface="Times New Roman" panose="02020603050405020304" pitchFamily="18" charset="0"/>
              </a:rPr>
              <a:t>Barrido de pisos, el deshierbe (podas), resello en arena, sello de juntas (ciclorrutas y pompeyanos), limpieza del mobiliario urbano (lavado), pintura de superficie, entre otros. </a:t>
            </a:r>
          </a:p>
        </p:txBody>
      </p:sp>
      <p:sp>
        <p:nvSpPr>
          <p:cNvPr id="30" name="Elipse 29">
            <a:extLst>
              <a:ext uri="{FF2B5EF4-FFF2-40B4-BE49-F238E27FC236}">
                <a16:creationId xmlns:a16="http://schemas.microsoft.com/office/drawing/2014/main" id="{3FB2697B-3C15-4C00-A4C3-B2BB0E880BC6}"/>
              </a:ext>
            </a:extLst>
          </p:cNvPr>
          <p:cNvSpPr/>
          <p:nvPr/>
        </p:nvSpPr>
        <p:spPr>
          <a:xfrm>
            <a:off x="720135" y="1237733"/>
            <a:ext cx="429983" cy="395310"/>
          </a:xfrm>
          <a:prstGeom prst="ellipse">
            <a:avLst/>
          </a:prstGeom>
          <a:solidFill>
            <a:srgbClr val="9EF5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es-CO"/>
          </a:p>
        </p:txBody>
      </p:sp>
      <p:sp>
        <p:nvSpPr>
          <p:cNvPr id="31" name="Rectángulo 30">
            <a:extLst>
              <a:ext uri="{FF2B5EF4-FFF2-40B4-BE49-F238E27FC236}">
                <a16:creationId xmlns:a16="http://schemas.microsoft.com/office/drawing/2014/main" id="{26716E28-4739-4206-8225-E6C53AC01B5A}"/>
              </a:ext>
            </a:extLst>
          </p:cNvPr>
          <p:cNvSpPr/>
          <p:nvPr/>
        </p:nvSpPr>
        <p:spPr>
          <a:xfrm>
            <a:off x="1291180" y="960112"/>
            <a:ext cx="5826439" cy="323166"/>
          </a:xfrm>
          <a:prstGeom prst="rect">
            <a:avLst/>
          </a:prstGeom>
        </p:spPr>
        <p:txBody>
          <a:bodyPr wrap="square" lIns="45720" tIns="22860" rIns="45720" bIns="22860">
            <a:spAutoFit/>
          </a:bodyPr>
          <a:lstStyle/>
          <a:p>
            <a:pPr lvl="0"/>
            <a:r>
              <a:rPr lang="es-MX" b="1" dirty="0">
                <a:solidFill>
                  <a:srgbClr val="1D8A72"/>
                </a:solidFill>
                <a:latin typeface="+mj-lt"/>
              </a:rPr>
              <a:t>Mantenimiento Rutinario</a:t>
            </a:r>
            <a:endParaRPr lang="es-CO" b="1" dirty="0">
              <a:solidFill>
                <a:srgbClr val="1D8A72"/>
              </a:solidFill>
              <a:latin typeface="+mj-lt"/>
            </a:endParaRPr>
          </a:p>
        </p:txBody>
      </p:sp>
      <p:sp>
        <p:nvSpPr>
          <p:cNvPr id="32" name="Rectángulo 31">
            <a:extLst>
              <a:ext uri="{FF2B5EF4-FFF2-40B4-BE49-F238E27FC236}">
                <a16:creationId xmlns:a16="http://schemas.microsoft.com/office/drawing/2014/main" id="{2B853D4A-6257-4034-A7C7-BA170A8A544E}"/>
              </a:ext>
            </a:extLst>
          </p:cNvPr>
          <p:cNvSpPr/>
          <p:nvPr/>
        </p:nvSpPr>
        <p:spPr>
          <a:xfrm>
            <a:off x="1234314" y="2709150"/>
            <a:ext cx="5310450" cy="538609"/>
          </a:xfrm>
          <a:prstGeom prst="rect">
            <a:avLst/>
          </a:prstGeom>
        </p:spPr>
        <p:txBody>
          <a:bodyPr wrap="square" lIns="45720" tIns="22860" rIns="45720" bIns="22860">
            <a:spAutoFit/>
          </a:bodyPr>
          <a:lstStyle/>
          <a:p>
            <a:pPr algn="just"/>
            <a:r>
              <a:rPr lang="es-CO" sz="1600" dirty="0">
                <a:cs typeface="Times New Roman" panose="02020603050405020304" pitchFamily="18" charset="0"/>
              </a:rPr>
              <a:t>Reparación de asentamientos, hundimientos, fisuras, desintegración de bordes, pérdida de material de superficie</a:t>
            </a:r>
          </a:p>
        </p:txBody>
      </p:sp>
      <p:sp>
        <p:nvSpPr>
          <p:cNvPr id="33" name="Rectángulo 32">
            <a:extLst>
              <a:ext uri="{FF2B5EF4-FFF2-40B4-BE49-F238E27FC236}">
                <a16:creationId xmlns:a16="http://schemas.microsoft.com/office/drawing/2014/main" id="{CEB36041-3D09-4259-8665-0481F6068B18}"/>
              </a:ext>
            </a:extLst>
          </p:cNvPr>
          <p:cNvSpPr/>
          <p:nvPr/>
        </p:nvSpPr>
        <p:spPr>
          <a:xfrm>
            <a:off x="783588" y="3813749"/>
            <a:ext cx="5902238" cy="1600887"/>
          </a:xfrm>
          <a:prstGeom prst="rect">
            <a:avLst/>
          </a:prstGeom>
        </p:spPr>
        <p:txBody>
          <a:bodyPr wrap="square" lIns="45720" tIns="22860" rIns="45720" bIns="22860">
            <a:spAutoFit/>
          </a:bodyPr>
          <a:lstStyle/>
          <a:p>
            <a:pPr marL="449580" algn="just">
              <a:lnSpc>
                <a:spcPct val="106000"/>
              </a:lnSpc>
              <a:spcAft>
                <a:spcPts val="800"/>
              </a:spcAft>
            </a:pPr>
            <a:r>
              <a:rPr lang="es-CO" sz="1600" dirty="0">
                <a:cs typeface="Times New Roman" panose="02020603050405020304" pitchFamily="18" charset="0"/>
              </a:rPr>
              <a:t>Retiro o mejoramiento de parte de la estructura existente para colocar posteriormente un refuerzo. Fallas asociadas más comunes son: falta de pendiente longitudinal y transversal, grietas en pavimento flexible, pérdida de confinamiento-desplazamiento de borde, obstaculización, abultamiento (redes, árboles).</a:t>
            </a:r>
          </a:p>
        </p:txBody>
      </p:sp>
      <p:sp>
        <p:nvSpPr>
          <p:cNvPr id="34" name="Rectángulo 33">
            <a:extLst>
              <a:ext uri="{FF2B5EF4-FFF2-40B4-BE49-F238E27FC236}">
                <a16:creationId xmlns:a16="http://schemas.microsoft.com/office/drawing/2014/main" id="{7D7B0CAC-E74E-4C90-87CC-723FDAD94FC7}"/>
              </a:ext>
            </a:extLst>
          </p:cNvPr>
          <p:cNvSpPr/>
          <p:nvPr/>
        </p:nvSpPr>
        <p:spPr>
          <a:xfrm>
            <a:off x="1270028" y="5547619"/>
            <a:ext cx="5515085" cy="824841"/>
          </a:xfrm>
          <a:prstGeom prst="rect">
            <a:avLst/>
          </a:prstGeom>
        </p:spPr>
        <p:txBody>
          <a:bodyPr wrap="square" lIns="45720" tIns="22860" rIns="45720" bIns="22860">
            <a:spAutoFit/>
          </a:bodyPr>
          <a:lstStyle/>
          <a:p>
            <a:pPr lvl="0" algn="just">
              <a:lnSpc>
                <a:spcPct val="107000"/>
              </a:lnSpc>
              <a:spcAft>
                <a:spcPts val="800"/>
              </a:spcAft>
              <a:tabLst>
                <a:tab pos="900430" algn="l"/>
                <a:tab pos="990600" algn="l"/>
                <a:tab pos="2340610" algn="l"/>
                <a:tab pos="5850890" algn="l"/>
              </a:tabLst>
            </a:pPr>
            <a:r>
              <a:rPr lang="es-CO" sz="1600" dirty="0">
                <a:cs typeface="Times New Roman" panose="02020603050405020304" pitchFamily="18" charset="0"/>
              </a:rPr>
              <a:t>Se define como el retiro y reemplazo total de la estructura para generar una nueva estructura. Es posible considerar la reutilización total o parcial de los materiales existentes. </a:t>
            </a:r>
          </a:p>
        </p:txBody>
      </p:sp>
      <p:pic>
        <p:nvPicPr>
          <p:cNvPr id="21" name="Imagen 20">
            <a:extLst>
              <a:ext uri="{FF2B5EF4-FFF2-40B4-BE49-F238E27FC236}">
                <a16:creationId xmlns:a16="http://schemas.microsoft.com/office/drawing/2014/main" id="{0246DF9F-124E-4524-86B4-76DDA20EF0C0}"/>
              </a:ext>
            </a:extLst>
          </p:cNvPr>
          <p:cNvPicPr/>
          <p:nvPr/>
        </p:nvPicPr>
        <p:blipFill rotWithShape="1">
          <a:blip r:embed="rId3" cstate="print">
            <a:extLst>
              <a:ext uri="{28A0092B-C50C-407E-A947-70E740481C1C}">
                <a14:useLocalDpi xmlns:a14="http://schemas.microsoft.com/office/drawing/2010/main" val="0"/>
              </a:ext>
            </a:extLst>
          </a:blip>
          <a:srcRect r="829" b="34711"/>
          <a:stretch/>
        </p:blipFill>
        <p:spPr bwMode="auto">
          <a:xfrm>
            <a:off x="6685825" y="575094"/>
            <a:ext cx="3234384" cy="1577378"/>
          </a:xfrm>
          <a:prstGeom prst="rect">
            <a:avLst/>
          </a:prstGeom>
          <a:noFill/>
          <a:ln>
            <a:noFill/>
          </a:ln>
        </p:spPr>
      </p:pic>
      <p:pic>
        <p:nvPicPr>
          <p:cNvPr id="22" name="Imagen 21" descr="Vista de una calle&#10;&#10;Descripción generada automáticamente con confianza baja">
            <a:extLst>
              <a:ext uri="{FF2B5EF4-FFF2-40B4-BE49-F238E27FC236}">
                <a16:creationId xmlns:a16="http://schemas.microsoft.com/office/drawing/2014/main" id="{261D30DC-9534-4E69-93FB-6FBB2484A5D6}"/>
              </a:ext>
            </a:extLst>
          </p:cNvPr>
          <p:cNvPicPr/>
          <p:nvPr/>
        </p:nvPicPr>
        <p:blipFill rotWithShape="1">
          <a:blip r:embed="rId4" cstate="print">
            <a:extLst>
              <a:ext uri="{28A0092B-C50C-407E-A947-70E740481C1C}">
                <a14:useLocalDpi xmlns:a14="http://schemas.microsoft.com/office/drawing/2010/main" val="0"/>
              </a:ext>
            </a:extLst>
          </a:blip>
          <a:srcRect t="21153"/>
          <a:stretch/>
        </p:blipFill>
        <p:spPr>
          <a:xfrm>
            <a:off x="7189834" y="4102852"/>
            <a:ext cx="2226366" cy="2533078"/>
          </a:xfrm>
          <a:prstGeom prst="rect">
            <a:avLst/>
          </a:prstGeom>
        </p:spPr>
      </p:pic>
      <p:pic>
        <p:nvPicPr>
          <p:cNvPr id="40" name="Picture 4">
            <a:extLst>
              <a:ext uri="{FF2B5EF4-FFF2-40B4-BE49-F238E27FC236}">
                <a16:creationId xmlns:a16="http://schemas.microsoft.com/office/drawing/2014/main" id="{5235E0F3-F4C2-4269-8CC8-C89BBB4E0113}"/>
              </a:ext>
            </a:extLst>
          </p:cNvPr>
          <p:cNvPicPr/>
          <p:nvPr/>
        </p:nvPicPr>
        <p:blipFill rotWithShape="1">
          <a:blip r:embed="rId5" cstate="print">
            <a:extLst>
              <a:ext uri="{28A0092B-C50C-407E-A947-70E740481C1C}">
                <a14:useLocalDpi xmlns:a14="http://schemas.microsoft.com/office/drawing/2010/main" val="0"/>
              </a:ext>
            </a:extLst>
          </a:blip>
          <a:srcRect b="25683"/>
          <a:stretch/>
        </p:blipFill>
        <p:spPr bwMode="auto">
          <a:xfrm>
            <a:off x="8485597" y="2238044"/>
            <a:ext cx="3234384" cy="174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5486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2277373" y="2453738"/>
            <a:ext cx="9175873" cy="1325563"/>
          </a:xfrm>
        </p:spPr>
        <p:txBody>
          <a:bodyPr>
            <a:normAutofit fontScale="90000"/>
          </a:bodyPr>
          <a:lstStyle/>
          <a:p>
            <a:pPr algn="just"/>
            <a:r>
              <a:rPr lang="es-MX" dirty="0"/>
              <a:t>¿Cuáles han sido las lecciones aprendidas en el arreglo de vías y andenes?</a:t>
            </a:r>
            <a:endParaRPr lang="es-ES" dirty="0"/>
          </a:p>
        </p:txBody>
      </p:sp>
      <p:sp>
        <p:nvSpPr>
          <p:cNvPr id="3" name="Elipse 2">
            <a:extLst>
              <a:ext uri="{FF2B5EF4-FFF2-40B4-BE49-F238E27FC236}">
                <a16:creationId xmlns:a16="http://schemas.microsoft.com/office/drawing/2014/main" id="{43967C3E-BE88-44DE-B54C-9076D1E331EB}"/>
              </a:ext>
            </a:extLst>
          </p:cNvPr>
          <p:cNvSpPr/>
          <p:nvPr/>
        </p:nvSpPr>
        <p:spPr>
          <a:xfrm>
            <a:off x="1404948" y="2779789"/>
            <a:ext cx="649211"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es-CO" sz="3300" b="1" dirty="0">
                <a:solidFill>
                  <a:prstClr val="white"/>
                </a:solidFill>
                <a:latin typeface="Calibri" panose="020F0502020204030204"/>
              </a:rPr>
              <a:t>2</a:t>
            </a:r>
          </a:p>
        </p:txBody>
      </p:sp>
    </p:spTree>
    <p:extLst>
      <p:ext uri="{BB962C8B-B14F-4D97-AF65-F5344CB8AC3E}">
        <p14:creationId xmlns:p14="http://schemas.microsoft.com/office/powerpoint/2010/main" val="2940410806"/>
      </p:ext>
    </p:extLst>
  </p:cSld>
  <p:clrMapOvr>
    <a:masterClrMapping/>
  </p:clrMapOvr>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2361</Words>
  <Application>Microsoft Office PowerPoint</Application>
  <PresentationFormat>Panorámica</PresentationFormat>
  <Paragraphs>450</Paragraphs>
  <Slides>26</Slides>
  <Notes>16</Notes>
  <HiddenSlides>2</HiddenSlides>
  <MMClips>0</MMClips>
  <ScaleCrop>false</ScaleCrop>
  <HeadingPairs>
    <vt:vector size="8" baseType="variant">
      <vt:variant>
        <vt:lpstr>Fuentes usadas</vt:lpstr>
      </vt:variant>
      <vt:variant>
        <vt:i4>9</vt:i4>
      </vt:variant>
      <vt:variant>
        <vt:lpstr>Tema</vt:lpstr>
      </vt:variant>
      <vt:variant>
        <vt:i4>2</vt:i4>
      </vt:variant>
      <vt:variant>
        <vt:lpstr>Servidores OLE incrustados</vt:lpstr>
      </vt:variant>
      <vt:variant>
        <vt:i4>1</vt:i4>
      </vt:variant>
      <vt:variant>
        <vt:lpstr>Títulos de diapositiva</vt:lpstr>
      </vt:variant>
      <vt:variant>
        <vt:i4>26</vt:i4>
      </vt:variant>
    </vt:vector>
  </HeadingPairs>
  <TitlesOfParts>
    <vt:vector size="38" baseType="lpstr">
      <vt:lpstr>SimSun</vt:lpstr>
      <vt:lpstr>Arial</vt:lpstr>
      <vt:lpstr>Calibri</vt:lpstr>
      <vt:lpstr>Calibri Light</vt:lpstr>
      <vt:lpstr>Courier New</vt:lpstr>
      <vt:lpstr>Mangal</vt:lpstr>
      <vt:lpstr>Symbol</vt:lpstr>
      <vt:lpstr>Times New Roman</vt:lpstr>
      <vt:lpstr>Wingdings</vt:lpstr>
      <vt:lpstr>1_Tema de Office</vt:lpstr>
      <vt:lpstr>Tema de Office</vt:lpstr>
      <vt:lpstr>Hoja de cálculo</vt:lpstr>
      <vt:lpstr>DIRECCION TÉCNICA DE MANTENIMIENTO</vt:lpstr>
      <vt:lpstr>COMPETENCIAS QUE TIENEN LAS DIFERENTES ENTIDADES PARA LA ATENCIÓN DE LA MALLA VIAL</vt:lpstr>
      <vt:lpstr>Presentación de PowerPoint</vt:lpstr>
      <vt:lpstr>¿Cómo hacen el procedimiento de arreglo de vías y/o andenes?</vt:lpstr>
      <vt:lpstr>ACTIVIDADES DE CONSERVACIÓN</vt:lpstr>
      <vt:lpstr>Estrategias o técnicas de Conservación </vt:lpstr>
      <vt:lpstr>EJECUCIÓN DE LOS PROGRAMAS DE CONSERVACIÓN MALLA VIAL</vt:lpstr>
      <vt:lpstr>EJECUCIÓN DE LOS PROGRAMAS DE CONSERVACIÓN ESPACIO PÚBLICO Y CICLORRUTAS</vt:lpstr>
      <vt:lpstr>¿Cuáles han sido las lecciones aprendidas en el arreglo de vías y andenes?</vt:lpstr>
      <vt:lpstr>Lecciones aprendidas en el arreglo de vías y andenes</vt:lpstr>
      <vt:lpstr>¿Qué dificultades han presentado al respecto para cumplir las metas?</vt:lpstr>
      <vt:lpstr>Necesidades económicas</vt:lpstr>
      <vt:lpstr>PRINCIPALES INCONVENIENTES EN LA EJECUCIÓN DE LOS CONTRATOS</vt:lpstr>
      <vt:lpstr>¿Cuál es el plan de mejora trazado para poder cumplir con las solicitudes ciudadanas?</vt:lpstr>
      <vt:lpstr>Plan de mejora trazado para poder cumplir con las solicitudes ciudadanas</vt:lpstr>
      <vt:lpstr> PORCENTAJE PARA ACTIVIDADES ESPECIALES </vt:lpstr>
      <vt:lpstr>MODELO DE PRIORIZACIÓN CONSERVACIÓN DE MALLA VIAL QUE SOPORTA RUTAS SITP </vt:lpstr>
      <vt:lpstr>MODELO DE PRIORIZACIÓN CONSERVACIÓN DE MALLA VIAL QUE SOPORTA RUTAS SITP </vt:lpstr>
      <vt:lpstr>MODELO DE PRIORIZACIÓN CONSERVACIÓN DE MALLA VIAL ARTERIAL NO TRONCAL</vt:lpstr>
      <vt:lpstr>MODELO DE PRIORIZACIÓN CONSERVACIÓN DE MALLA VIAL ARTERIAL NO TRONCAL</vt:lpstr>
      <vt:lpstr>MODELO DE PRIORIZACIÓN CONSERVACIÓN DE MALLA VIAL ARTERIAL TRONCAL</vt:lpstr>
      <vt:lpstr>SOLICITUD APOYO INTERINSTITUCIONAL UAERMV</vt:lpstr>
      <vt:lpstr>Presentación de PowerPoint</vt:lpstr>
      <vt:lpstr>Presentación de PowerPoint</vt:lpstr>
      <vt:lpstr>METAS FÍSICAS CONSERVACIÓN 2021</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Presupuesto disponible de la DTM  a 19-11-2020</dc:title>
  <dc:creator>Alexandra Tenjo Medellin</dc:creator>
  <cp:lastModifiedBy>Alicia C.</cp:lastModifiedBy>
  <cp:revision>168</cp:revision>
  <dcterms:created xsi:type="dcterms:W3CDTF">2020-11-24T21:08:38Z</dcterms:created>
  <dcterms:modified xsi:type="dcterms:W3CDTF">2021-04-05T14:52:43Z</dcterms:modified>
</cp:coreProperties>
</file>