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6"/>
  </p:notesMasterIdLst>
  <p:sldIdLst>
    <p:sldId id="256" r:id="rId3"/>
    <p:sldId id="26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81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000"/>
    <a:srgbClr val="4C531E"/>
    <a:srgbClr val="C8D423"/>
    <a:srgbClr val="879225"/>
    <a:srgbClr val="FFB718"/>
    <a:srgbClr val="E2C200"/>
    <a:srgbClr val="E2B40B"/>
    <a:srgbClr val="E2D200"/>
    <a:srgbClr val="E20202"/>
    <a:srgbClr val="E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2945" autoAdjust="0"/>
  </p:normalViewPr>
  <p:slideViewPr>
    <p:cSldViewPr snapToGrid="0">
      <p:cViewPr varScale="1">
        <p:scale>
          <a:sx n="64" d="100"/>
          <a:sy n="64" d="100"/>
        </p:scale>
        <p:origin x="7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C91-34EA-4355-ABF4-893A2D297A89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351AC-B31A-4CAA-8FAF-33138B524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39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351AC-B31A-4CAA-8FAF-33138B52417D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411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BCCBC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025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40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24/08/2021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F8BADCE-791A-4B72-97D1-88CE06EBD034}"/>
              </a:ext>
            </a:extLst>
          </p:cNvPr>
          <p:cNvSpPr/>
          <p:nvPr userDrawn="1"/>
        </p:nvSpPr>
        <p:spPr>
          <a:xfrm>
            <a:off x="0" y="0"/>
            <a:ext cx="12192000" cy="595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5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1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06" y="-19690"/>
            <a:ext cx="1135761" cy="7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6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1085625" rtl="0" eaLnBrk="1" latinLnBrk="0" hangingPunct="1">
        <a:spcBef>
          <a:spcPct val="0"/>
        </a:spcBef>
        <a:buNone/>
        <a:defRPr sz="52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110" indent="-407110" algn="l" defTabSz="1085625" rtl="0" eaLnBrk="1" latinLnBrk="0" hangingPunct="1">
        <a:spcBef>
          <a:spcPct val="20000"/>
        </a:spcBef>
        <a:buFont typeface="Arial" pitchFamily="34" charset="0"/>
        <a:buChar char="•"/>
        <a:defRPr sz="3817" kern="1200">
          <a:solidFill>
            <a:schemeClr val="tx1"/>
          </a:solidFill>
          <a:latin typeface="+mn-lt"/>
          <a:ea typeface="+mn-ea"/>
          <a:cs typeface="+mn-cs"/>
        </a:defRPr>
      </a:lvl1pPr>
      <a:lvl2pPr marL="882071" indent="-339258" algn="l" defTabSz="1085625" rtl="0" eaLnBrk="1" latinLnBrk="0" hangingPunct="1">
        <a:spcBef>
          <a:spcPct val="20000"/>
        </a:spcBef>
        <a:buFont typeface="Arial" pitchFamily="34" charset="0"/>
        <a:buChar char="–"/>
        <a:defRPr sz="3322" kern="1200">
          <a:solidFill>
            <a:schemeClr val="tx1"/>
          </a:solidFill>
          <a:latin typeface="+mn-lt"/>
          <a:ea typeface="+mn-ea"/>
          <a:cs typeface="+mn-cs"/>
        </a:defRPr>
      </a:lvl2pPr>
      <a:lvl3pPr marL="1357032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827" kern="1200">
          <a:solidFill>
            <a:schemeClr val="tx1"/>
          </a:solidFill>
          <a:latin typeface="+mn-lt"/>
          <a:ea typeface="+mn-ea"/>
          <a:cs typeface="+mn-cs"/>
        </a:defRPr>
      </a:lvl3pPr>
      <a:lvl4pPr marL="1899844" indent="-271406" algn="l" defTabSz="1085625" rtl="0" eaLnBrk="1" latinLnBrk="0" hangingPunct="1">
        <a:spcBef>
          <a:spcPct val="20000"/>
        </a:spcBef>
        <a:buFont typeface="Arial" pitchFamily="34" charset="0"/>
        <a:buChar char="–"/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442657" indent="-271406" algn="l" defTabSz="1085625" rtl="0" eaLnBrk="1" latinLnBrk="0" hangingPunct="1">
        <a:spcBef>
          <a:spcPct val="20000"/>
        </a:spcBef>
        <a:buFont typeface="Arial" pitchFamily="34" charset="0"/>
        <a:buChar char="»"/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2985470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528283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071096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4613909" indent="-271406" algn="l" defTabSz="1085625" rtl="0" eaLnBrk="1" latinLnBrk="0" hangingPunct="1">
        <a:spcBef>
          <a:spcPct val="20000"/>
        </a:spcBef>
        <a:buFont typeface="Arial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1pPr>
      <a:lvl2pPr marL="542813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2pPr>
      <a:lvl3pPr marL="1085625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3pPr>
      <a:lvl4pPr marL="1628438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4pPr>
      <a:lvl5pPr marL="2171251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5pPr>
      <a:lvl6pPr marL="2714064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6pPr>
      <a:lvl7pPr marL="3256877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7pPr>
      <a:lvl8pPr marL="3799690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8pPr>
      <a:lvl9pPr marL="4342502" algn="l" defTabSz="1085625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85" y="754796"/>
            <a:ext cx="9144000" cy="154432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COMITÉ INTERSECTORIAL DE COORDINACIÓN JURÍDICA</a:t>
            </a:r>
            <a:endParaRPr lang="es-CO" sz="48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962384" y="2078012"/>
            <a:ext cx="245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2021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1740458"/>
            <a:ext cx="3410797" cy="590397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sz="3767" spc="383" dirty="0"/>
              <a:t>C</a:t>
            </a:r>
            <a:r>
              <a:rPr sz="3767" spc="-93" dirty="0"/>
              <a:t>o</a:t>
            </a:r>
            <a:r>
              <a:rPr sz="3767" spc="193" dirty="0"/>
              <a:t>m</a:t>
            </a:r>
            <a:r>
              <a:rPr sz="3767" dirty="0"/>
              <a:t>p</a:t>
            </a:r>
            <a:r>
              <a:rPr sz="3767" spc="-293" dirty="0"/>
              <a:t>e</a:t>
            </a:r>
            <a:r>
              <a:rPr sz="3767" spc="-277" dirty="0"/>
              <a:t>t</a:t>
            </a:r>
            <a:r>
              <a:rPr sz="3767" spc="-293" dirty="0"/>
              <a:t>e</a:t>
            </a:r>
            <a:r>
              <a:rPr sz="3767" spc="63" dirty="0"/>
              <a:t>n</a:t>
            </a:r>
            <a:r>
              <a:rPr sz="3767" spc="-87" dirty="0"/>
              <a:t>c</a:t>
            </a:r>
            <a:r>
              <a:rPr sz="3767" spc="73" dirty="0"/>
              <a:t>i</a:t>
            </a:r>
            <a:r>
              <a:rPr sz="3767" spc="-347" dirty="0"/>
              <a:t>a</a:t>
            </a:r>
            <a:endParaRPr sz="3767"/>
          </a:p>
        </p:txBody>
      </p:sp>
      <p:sp>
        <p:nvSpPr>
          <p:cNvPr id="3" name="object 3"/>
          <p:cNvSpPr txBox="1"/>
          <p:nvPr/>
        </p:nvSpPr>
        <p:spPr>
          <a:xfrm>
            <a:off x="677334" y="2651337"/>
            <a:ext cx="4444577" cy="29544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1867" b="1" spc="-7" dirty="0">
                <a:latin typeface="Noto Sans"/>
                <a:cs typeface="Noto Sans"/>
              </a:rPr>
              <a:t>Estructura administrativa </a:t>
            </a:r>
            <a:r>
              <a:rPr sz="1867" b="1" spc="-3" dirty="0">
                <a:latin typeface="Noto Sans"/>
                <a:cs typeface="Noto Sans"/>
              </a:rPr>
              <a:t>del </a:t>
            </a:r>
            <a:r>
              <a:rPr sz="1867" b="1" spc="-7" dirty="0">
                <a:latin typeface="Noto Sans"/>
                <a:cs typeface="Noto Sans"/>
              </a:rPr>
              <a:t>D.C.</a:t>
            </a:r>
            <a:r>
              <a:rPr sz="1867" b="1" spc="7" dirty="0">
                <a:latin typeface="Noto Sans"/>
                <a:cs typeface="Noto Sans"/>
              </a:rPr>
              <a:t> </a:t>
            </a:r>
            <a:r>
              <a:rPr sz="1867" b="1" spc="-3" dirty="0">
                <a:latin typeface="Noto Sans"/>
                <a:cs typeface="Noto Sans"/>
              </a:rPr>
              <a:t>(...)</a:t>
            </a:r>
            <a:endParaRPr sz="1867" dirty="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33" y="3384866"/>
            <a:ext cx="7899400" cy="1615849"/>
          </a:xfrm>
          <a:prstGeom prst="rect">
            <a:avLst/>
          </a:prstGeom>
        </p:spPr>
        <p:txBody>
          <a:bodyPr vert="horz" wrap="square" lIns="0" tIns="74507" rIns="0" bIns="0" rtlCol="0">
            <a:spAutoFit/>
          </a:bodyPr>
          <a:lstStyle/>
          <a:p>
            <a:pPr marL="86788" indent="-78744">
              <a:spcBef>
                <a:spcPts val="587"/>
              </a:spcBef>
              <a:buChar char="-"/>
              <a:tabLst>
                <a:tab pos="87211" algn="l"/>
              </a:tabLst>
            </a:pPr>
            <a:r>
              <a:rPr sz="1067" spc="-10" dirty="0">
                <a:latin typeface="Noto Sans"/>
                <a:cs typeface="Noto Sans"/>
              </a:rPr>
              <a:t>Ley </a:t>
            </a:r>
            <a:r>
              <a:rPr sz="1067" spc="-7" dirty="0">
                <a:latin typeface="Noto Sans"/>
                <a:cs typeface="Noto Sans"/>
              </a:rPr>
              <a:t>1421 de 1993 </a:t>
            </a:r>
            <a:r>
              <a:rPr sz="1067" spc="-3" dirty="0">
                <a:latin typeface="Noto Sans"/>
                <a:cs typeface="Noto Sans"/>
              </a:rPr>
              <a:t>- </a:t>
            </a:r>
            <a:r>
              <a:rPr sz="1067" spc="-20" dirty="0">
                <a:latin typeface="Noto Sans"/>
                <a:cs typeface="Noto Sans"/>
              </a:rPr>
              <a:t>Régimen </a:t>
            </a:r>
            <a:r>
              <a:rPr sz="1067" spc="-10" dirty="0">
                <a:latin typeface="Noto Sans"/>
                <a:cs typeface="Noto Sans"/>
              </a:rPr>
              <a:t>Especial para el Distrito Capital </a:t>
            </a:r>
            <a:r>
              <a:rPr sz="1067" spc="-7" dirty="0">
                <a:latin typeface="Noto Sans"/>
                <a:cs typeface="Noto Sans"/>
              </a:rPr>
              <a:t>de </a:t>
            </a:r>
            <a:r>
              <a:rPr sz="1067" spc="-10" dirty="0">
                <a:latin typeface="Noto Sans"/>
                <a:cs typeface="Noto Sans"/>
              </a:rPr>
              <a:t>Santafé</a:t>
            </a:r>
            <a:r>
              <a:rPr sz="1067" spc="-10" dirty="0">
                <a:latin typeface="Noto Sans"/>
                <a:cs typeface="Noto Sans"/>
              </a:rPr>
              <a:t> </a:t>
            </a:r>
            <a:r>
              <a:rPr sz="1067" spc="-7" dirty="0">
                <a:latin typeface="Noto Sans"/>
                <a:cs typeface="Noto Sans"/>
              </a:rPr>
              <a:t>de</a:t>
            </a:r>
            <a:r>
              <a:rPr sz="1067" spc="73" dirty="0">
                <a:latin typeface="Noto Sans"/>
                <a:cs typeface="Noto Sans"/>
              </a:rPr>
              <a:t> </a:t>
            </a:r>
            <a:r>
              <a:rPr sz="1067" spc="-20" dirty="0">
                <a:latin typeface="Noto Sans"/>
                <a:cs typeface="Noto Sans"/>
              </a:rPr>
              <a:t>Bogotá</a:t>
            </a:r>
            <a:endParaRPr sz="1067" dirty="0">
              <a:latin typeface="Noto Sans"/>
              <a:cs typeface="Noto Sans"/>
            </a:endParaRPr>
          </a:p>
          <a:p>
            <a:pPr marL="8467" marR="3387">
              <a:lnSpc>
                <a:spcPct val="140600"/>
              </a:lnSpc>
              <a:buChar char="-"/>
              <a:tabLst>
                <a:tab pos="93985" algn="l"/>
              </a:tabLst>
            </a:pPr>
            <a:r>
              <a:rPr sz="1067" spc="-10" dirty="0">
                <a:latin typeface="Noto Sans"/>
                <a:cs typeface="Noto Sans"/>
              </a:rPr>
              <a:t>Acuerdo Distrital </a:t>
            </a:r>
            <a:r>
              <a:rPr sz="1067" spc="-7" dirty="0">
                <a:latin typeface="Noto Sans"/>
                <a:cs typeface="Noto Sans"/>
              </a:rPr>
              <a:t>257 de 2006 </a:t>
            </a:r>
            <a:r>
              <a:rPr sz="1067" spc="-3" dirty="0">
                <a:latin typeface="Noto Sans"/>
                <a:cs typeface="Noto Sans"/>
              </a:rPr>
              <a:t>- </a:t>
            </a:r>
            <a:r>
              <a:rPr sz="1067" spc="-10" dirty="0">
                <a:latin typeface="Noto Sans"/>
                <a:cs typeface="Noto Sans"/>
              </a:rPr>
              <a:t>Normas básicas sobre la </a:t>
            </a:r>
            <a:r>
              <a:rPr sz="1067" spc="-13" dirty="0">
                <a:latin typeface="Noto Sans"/>
                <a:cs typeface="Noto Sans"/>
              </a:rPr>
              <a:t>estructura, </a:t>
            </a:r>
            <a:r>
              <a:rPr sz="1067" spc="-17" dirty="0">
                <a:latin typeface="Noto Sans"/>
                <a:cs typeface="Noto Sans"/>
              </a:rPr>
              <a:t>organización </a:t>
            </a:r>
            <a:r>
              <a:rPr sz="1067" spc="-10" dirty="0">
                <a:latin typeface="Noto Sans"/>
                <a:cs typeface="Noto Sans"/>
              </a:rPr>
              <a:t>y funcionamiento </a:t>
            </a:r>
            <a:r>
              <a:rPr sz="1067" spc="-7" dirty="0">
                <a:latin typeface="Noto Sans"/>
                <a:cs typeface="Noto Sans"/>
              </a:rPr>
              <a:t>de los </a:t>
            </a:r>
            <a:r>
              <a:rPr sz="1067" spc="-17" dirty="0">
                <a:latin typeface="Noto Sans"/>
                <a:cs typeface="Noto Sans"/>
              </a:rPr>
              <a:t>organismos </a:t>
            </a:r>
            <a:r>
              <a:rPr sz="1067" spc="-10" dirty="0">
                <a:latin typeface="Noto Sans"/>
                <a:cs typeface="Noto Sans"/>
              </a:rPr>
              <a:t>y </a:t>
            </a:r>
            <a:r>
              <a:rPr sz="1067" spc="-7" dirty="0">
                <a:latin typeface="Noto Sans"/>
                <a:cs typeface="Noto Sans"/>
              </a:rPr>
              <a:t>de  </a:t>
            </a:r>
            <a:r>
              <a:rPr sz="1067" spc="-10" dirty="0">
                <a:latin typeface="Noto Sans"/>
                <a:cs typeface="Noto Sans"/>
              </a:rPr>
              <a:t>las entidades</a:t>
            </a:r>
            <a:r>
              <a:rPr sz="1067" spc="-10" dirty="0">
                <a:latin typeface="Noto Sans"/>
                <a:cs typeface="Noto Sans"/>
              </a:rPr>
              <a:t> </a:t>
            </a:r>
            <a:r>
              <a:rPr sz="1067" spc="-7" dirty="0">
                <a:latin typeface="Noto Sans"/>
                <a:cs typeface="Noto Sans"/>
              </a:rPr>
              <a:t>de </a:t>
            </a:r>
            <a:r>
              <a:rPr sz="1067" spc="-23" dirty="0">
                <a:latin typeface="Noto Sans"/>
                <a:cs typeface="Noto Sans"/>
              </a:rPr>
              <a:t>Bogotá, </a:t>
            </a:r>
            <a:r>
              <a:rPr sz="1067" spc="-10" dirty="0">
                <a:latin typeface="Noto Sans"/>
                <a:cs typeface="Noto Sans"/>
              </a:rPr>
              <a:t>Distrito</a:t>
            </a:r>
            <a:r>
              <a:rPr sz="1067" spc="30" dirty="0">
                <a:latin typeface="Noto Sans"/>
                <a:cs typeface="Noto Sans"/>
              </a:rPr>
              <a:t> </a:t>
            </a:r>
            <a:r>
              <a:rPr sz="1067" spc="-10" dirty="0">
                <a:latin typeface="Noto Sans"/>
                <a:cs typeface="Noto Sans"/>
              </a:rPr>
              <a:t>Capital.</a:t>
            </a:r>
            <a:endParaRPr sz="1067" dirty="0">
              <a:latin typeface="Noto Sans"/>
              <a:cs typeface="Noto Sans"/>
            </a:endParaRPr>
          </a:p>
          <a:p>
            <a:pPr marL="86788" indent="-78744">
              <a:spcBef>
                <a:spcPts val="520"/>
              </a:spcBef>
              <a:buChar char="-"/>
              <a:tabLst>
                <a:tab pos="87211" algn="l"/>
                <a:tab pos="2126933" algn="l"/>
              </a:tabLst>
            </a:pPr>
            <a:r>
              <a:rPr sz="1067" spc="-10" dirty="0">
                <a:latin typeface="Noto Sans"/>
                <a:cs typeface="Noto Sans"/>
              </a:rPr>
              <a:t>Acuerdo Distrital </a:t>
            </a:r>
            <a:r>
              <a:rPr sz="1067" spc="-7" dirty="0">
                <a:latin typeface="Noto Sans"/>
                <a:cs typeface="Noto Sans"/>
              </a:rPr>
              <a:t>490 de</a:t>
            </a:r>
            <a:r>
              <a:rPr sz="1067" spc="27" dirty="0">
                <a:latin typeface="Noto Sans"/>
                <a:cs typeface="Noto Sans"/>
              </a:rPr>
              <a:t> </a:t>
            </a:r>
            <a:r>
              <a:rPr sz="1067" spc="-7" dirty="0">
                <a:latin typeface="Noto Sans"/>
                <a:cs typeface="Noto Sans"/>
              </a:rPr>
              <a:t>2012</a:t>
            </a:r>
            <a:r>
              <a:rPr sz="1067" spc="3" dirty="0">
                <a:latin typeface="Noto Sans"/>
                <a:cs typeface="Noto Sans"/>
              </a:rPr>
              <a:t> </a:t>
            </a:r>
            <a:r>
              <a:rPr sz="1067" spc="-3" dirty="0">
                <a:latin typeface="Noto Sans"/>
                <a:cs typeface="Noto Sans"/>
              </a:rPr>
              <a:t>-	</a:t>
            </a:r>
            <a:r>
              <a:rPr sz="1067" spc="-10" dirty="0">
                <a:latin typeface="Noto Sans"/>
                <a:cs typeface="Noto Sans"/>
              </a:rPr>
              <a:t>Crea el Sector </a:t>
            </a:r>
            <a:r>
              <a:rPr sz="1067" spc="-13" dirty="0">
                <a:latin typeface="Noto Sans"/>
                <a:cs typeface="Noto Sans"/>
              </a:rPr>
              <a:t>Administrativo </a:t>
            </a:r>
            <a:r>
              <a:rPr sz="1067" spc="-10" dirty="0">
                <a:latin typeface="Noto Sans"/>
                <a:cs typeface="Noto Sans"/>
              </a:rPr>
              <a:t>Mujeres y la Secretaría Distrital </a:t>
            </a:r>
            <a:r>
              <a:rPr sz="1067" spc="-7" dirty="0">
                <a:latin typeface="Noto Sans"/>
                <a:cs typeface="Noto Sans"/>
              </a:rPr>
              <a:t>de </a:t>
            </a:r>
            <a:r>
              <a:rPr sz="1067" spc="-10" dirty="0">
                <a:latin typeface="Noto Sans"/>
                <a:cs typeface="Noto Sans"/>
              </a:rPr>
              <a:t>la</a:t>
            </a:r>
            <a:r>
              <a:rPr sz="1067" spc="70" dirty="0">
                <a:latin typeface="Noto Sans"/>
                <a:cs typeface="Noto Sans"/>
              </a:rPr>
              <a:t> </a:t>
            </a:r>
            <a:r>
              <a:rPr sz="1067" spc="-10" dirty="0">
                <a:latin typeface="Noto Sans"/>
                <a:cs typeface="Noto Sans"/>
              </a:rPr>
              <a:t>Mujer</a:t>
            </a:r>
            <a:endParaRPr sz="1067" dirty="0">
              <a:latin typeface="Noto Sans"/>
              <a:cs typeface="Noto Sans"/>
            </a:endParaRPr>
          </a:p>
          <a:p>
            <a:pPr marL="86788" indent="-78744">
              <a:spcBef>
                <a:spcPts val="520"/>
              </a:spcBef>
              <a:buChar char="-"/>
              <a:tabLst>
                <a:tab pos="87211" algn="l"/>
              </a:tabLst>
            </a:pPr>
            <a:r>
              <a:rPr sz="1067" spc="-10" dirty="0">
                <a:latin typeface="Noto Sans"/>
                <a:cs typeface="Noto Sans"/>
              </a:rPr>
              <a:t>Acuerdo Distrital </a:t>
            </a:r>
            <a:r>
              <a:rPr sz="1067" spc="-7" dirty="0">
                <a:latin typeface="Noto Sans"/>
                <a:cs typeface="Noto Sans"/>
              </a:rPr>
              <a:t>637 de 2016 </a:t>
            </a:r>
            <a:r>
              <a:rPr sz="1067" spc="-3" dirty="0">
                <a:latin typeface="Noto Sans"/>
                <a:cs typeface="Noto Sans"/>
              </a:rPr>
              <a:t>- </a:t>
            </a:r>
            <a:r>
              <a:rPr sz="1067" spc="-10" dirty="0">
                <a:latin typeface="Noto Sans"/>
                <a:cs typeface="Noto Sans"/>
              </a:rPr>
              <a:t>Crea el Sector </a:t>
            </a:r>
            <a:r>
              <a:rPr sz="1067" spc="-13" dirty="0">
                <a:latin typeface="Noto Sans"/>
                <a:cs typeface="Noto Sans"/>
              </a:rPr>
              <a:t>Administrativo </a:t>
            </a:r>
            <a:r>
              <a:rPr sz="1067" spc="-7" dirty="0">
                <a:latin typeface="Noto Sans"/>
                <a:cs typeface="Noto Sans"/>
              </a:rPr>
              <a:t>de </a:t>
            </a:r>
            <a:r>
              <a:rPr sz="1067" spc="-20" dirty="0">
                <a:latin typeface="Noto Sans"/>
                <a:cs typeface="Noto Sans"/>
              </a:rPr>
              <a:t>Seguridad, </a:t>
            </a:r>
            <a:r>
              <a:rPr sz="1067" spc="-10" dirty="0">
                <a:latin typeface="Noto Sans"/>
                <a:cs typeface="Noto Sans"/>
              </a:rPr>
              <a:t>Convivencia y</a:t>
            </a:r>
            <a:r>
              <a:rPr sz="1067" spc="90" dirty="0">
                <a:latin typeface="Noto Sans"/>
                <a:cs typeface="Noto Sans"/>
              </a:rPr>
              <a:t> </a:t>
            </a:r>
            <a:r>
              <a:rPr sz="1067" spc="-10" dirty="0">
                <a:latin typeface="Noto Sans"/>
                <a:cs typeface="Noto Sans"/>
              </a:rPr>
              <a:t>Justicia</a:t>
            </a:r>
            <a:endParaRPr sz="1067" dirty="0">
              <a:latin typeface="Noto Sans"/>
              <a:cs typeface="Noto Sans"/>
            </a:endParaRPr>
          </a:p>
          <a:p>
            <a:pPr marL="86788" indent="-78744">
              <a:spcBef>
                <a:spcPts val="520"/>
              </a:spcBef>
              <a:buChar char="-"/>
              <a:tabLst>
                <a:tab pos="87211" algn="l"/>
              </a:tabLst>
            </a:pPr>
            <a:r>
              <a:rPr sz="1067" spc="-10" dirty="0">
                <a:latin typeface="Noto Sans"/>
                <a:cs typeface="Noto Sans"/>
              </a:rPr>
              <a:t>Acuerdo Distrital </a:t>
            </a:r>
            <a:r>
              <a:rPr sz="1067" spc="-7" dirty="0">
                <a:latin typeface="Noto Sans"/>
                <a:cs typeface="Noto Sans"/>
              </a:rPr>
              <a:t>638 de 2016 </a:t>
            </a:r>
            <a:r>
              <a:rPr sz="1067" spc="-3" dirty="0">
                <a:latin typeface="Noto Sans"/>
                <a:cs typeface="Noto Sans"/>
              </a:rPr>
              <a:t>- </a:t>
            </a:r>
            <a:r>
              <a:rPr sz="1067" spc="-10" dirty="0">
                <a:latin typeface="Noto Sans"/>
                <a:cs typeface="Noto Sans"/>
              </a:rPr>
              <a:t>Crea el Sector </a:t>
            </a:r>
            <a:r>
              <a:rPr sz="1067" spc="-13" dirty="0">
                <a:latin typeface="Noto Sans"/>
                <a:cs typeface="Noto Sans"/>
              </a:rPr>
              <a:t>Administrativo </a:t>
            </a:r>
            <a:r>
              <a:rPr sz="1067" spc="-10" dirty="0">
                <a:latin typeface="Noto Sans"/>
                <a:cs typeface="Noto Sans"/>
              </a:rPr>
              <a:t>Gestión</a:t>
            </a:r>
            <a:r>
              <a:rPr sz="1067" spc="53" dirty="0">
                <a:latin typeface="Noto Sans"/>
                <a:cs typeface="Noto Sans"/>
              </a:rPr>
              <a:t> </a:t>
            </a:r>
            <a:r>
              <a:rPr sz="1067" spc="-10" dirty="0">
                <a:latin typeface="Noto Sans"/>
                <a:cs typeface="Noto Sans"/>
              </a:rPr>
              <a:t>Jurídica</a:t>
            </a:r>
            <a:endParaRPr sz="1067" dirty="0">
              <a:latin typeface="Noto Sans"/>
              <a:cs typeface="Noto Sans"/>
            </a:endParaRPr>
          </a:p>
          <a:p>
            <a:pPr marL="86788" indent="-78744">
              <a:spcBef>
                <a:spcPts val="520"/>
              </a:spcBef>
              <a:buChar char="-"/>
              <a:tabLst>
                <a:tab pos="87211" algn="l"/>
              </a:tabLst>
            </a:pPr>
            <a:r>
              <a:rPr sz="1067" spc="-10" dirty="0">
                <a:latin typeface="Noto Sans"/>
                <a:cs typeface="Noto Sans"/>
              </a:rPr>
              <a:t>Acuerdo Distrital </a:t>
            </a:r>
            <a:r>
              <a:rPr sz="1067" spc="-7" dirty="0">
                <a:latin typeface="Noto Sans"/>
                <a:cs typeface="Noto Sans"/>
              </a:rPr>
              <a:t>641 de 2016 </a:t>
            </a:r>
            <a:r>
              <a:rPr sz="1067" spc="-3" dirty="0">
                <a:latin typeface="Noto Sans"/>
                <a:cs typeface="Noto Sans"/>
              </a:rPr>
              <a:t>- </a:t>
            </a:r>
            <a:r>
              <a:rPr sz="1067" spc="-17" dirty="0">
                <a:latin typeface="Noto Sans"/>
                <a:cs typeface="Noto Sans"/>
              </a:rPr>
              <a:t>Reorganiza </a:t>
            </a:r>
            <a:r>
              <a:rPr sz="1067" spc="-10" dirty="0">
                <a:latin typeface="Noto Sans"/>
                <a:cs typeface="Noto Sans"/>
              </a:rPr>
              <a:t>el Sector </a:t>
            </a:r>
            <a:r>
              <a:rPr sz="1067" spc="-13" dirty="0">
                <a:latin typeface="Noto Sans"/>
                <a:cs typeface="Noto Sans"/>
              </a:rPr>
              <a:t>Administrativo </a:t>
            </a:r>
            <a:r>
              <a:rPr sz="1067" spc="-7" dirty="0">
                <a:latin typeface="Noto Sans"/>
                <a:cs typeface="Noto Sans"/>
              </a:rPr>
              <a:t>de</a:t>
            </a:r>
            <a:r>
              <a:rPr sz="1067" spc="60" dirty="0">
                <a:latin typeface="Noto Sans"/>
                <a:cs typeface="Noto Sans"/>
              </a:rPr>
              <a:t> </a:t>
            </a:r>
            <a:r>
              <a:rPr sz="1067" spc="-10" dirty="0">
                <a:latin typeface="Noto Sans"/>
                <a:cs typeface="Noto Sans"/>
              </a:rPr>
              <a:t>Salud</a:t>
            </a:r>
            <a:endParaRPr sz="1067" dirty="0"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31898" y="448081"/>
            <a:ext cx="273050" cy="113877"/>
          </a:xfrm>
          <a:custGeom>
            <a:avLst/>
            <a:gdLst/>
            <a:ahLst/>
            <a:cxnLst/>
            <a:rect l="l" t="t" r="r" b="b"/>
            <a:pathLst>
              <a:path w="409575" h="170815">
                <a:moveTo>
                  <a:pt x="409536" y="85305"/>
                </a:moveTo>
                <a:lnTo>
                  <a:pt x="282536" y="0"/>
                </a:lnTo>
                <a:lnTo>
                  <a:pt x="282536" y="72440"/>
                </a:lnTo>
                <a:lnTo>
                  <a:pt x="0" y="72440"/>
                </a:lnTo>
                <a:lnTo>
                  <a:pt x="0" y="98158"/>
                </a:lnTo>
                <a:lnTo>
                  <a:pt x="282536" y="98158"/>
                </a:lnTo>
                <a:lnTo>
                  <a:pt x="282536" y="170599"/>
                </a:lnTo>
                <a:lnTo>
                  <a:pt x="409536" y="8530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6" name="object 6"/>
          <p:cNvGrpSpPr/>
          <p:nvPr/>
        </p:nvGrpSpPr>
        <p:grpSpPr>
          <a:xfrm>
            <a:off x="0" y="995347"/>
            <a:ext cx="12192000" cy="2807123"/>
            <a:chOff x="0" y="1493019"/>
            <a:chExt cx="18288000" cy="4210685"/>
          </a:xfrm>
        </p:grpSpPr>
        <p:sp>
          <p:nvSpPr>
            <p:cNvPr id="7" name="object 7"/>
            <p:cNvSpPr/>
            <p:nvPr/>
          </p:nvSpPr>
          <p:spPr>
            <a:xfrm>
              <a:off x="0" y="1493019"/>
              <a:ext cx="18288000" cy="9525"/>
            </a:xfrm>
            <a:custGeom>
              <a:avLst/>
              <a:gdLst/>
              <a:ahLst/>
              <a:cxnLst/>
              <a:rect l="l" t="t" r="r" b="b"/>
              <a:pathLst>
                <a:path w="18288000" h="9525">
                  <a:moveTo>
                    <a:pt x="1828800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9525"/>
                  </a:lnTo>
                  <a:close/>
                </a:path>
              </a:pathLst>
            </a:custGeom>
            <a:solidFill>
              <a:srgbClr val="2F3C4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8" name="object 8"/>
            <p:cNvSpPr/>
            <p:nvPr/>
          </p:nvSpPr>
          <p:spPr>
            <a:xfrm>
              <a:off x="13526383" y="1502557"/>
              <a:ext cx="4200539" cy="4200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7334" y="6161405"/>
            <a:ext cx="24680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20" dirty="0">
                <a:solidFill>
                  <a:srgbClr val="2F3C4D"/>
                </a:solidFill>
                <a:latin typeface="Noto Sans"/>
                <a:cs typeface="Noto Sans"/>
              </a:rPr>
              <a:t>0</a:t>
            </a:r>
            <a:r>
              <a:rPr sz="1600" b="1" spc="-3" dirty="0">
                <a:solidFill>
                  <a:srgbClr val="2F3C4D"/>
                </a:solidFill>
                <a:latin typeface="Noto Sans"/>
                <a:cs typeface="Noto Sans"/>
              </a:rPr>
              <a:t>7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333" y="464746"/>
            <a:ext cx="4592320" cy="3572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S</a:t>
            </a:r>
            <a:r>
              <a:rPr sz="1133" spc="6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V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Ó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70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7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Ñ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J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U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endParaRPr sz="1133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989311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334" y="3446639"/>
            <a:ext cx="4848437" cy="6139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934" b="1" spc="-120" dirty="0">
                <a:solidFill>
                  <a:srgbClr val="2F3C4D"/>
                </a:solidFill>
                <a:latin typeface="Verdana"/>
                <a:cs typeface="Verdana"/>
              </a:rPr>
              <a:t>Recomendaciones</a:t>
            </a:r>
            <a:endParaRPr sz="3934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64" y="1765290"/>
            <a:ext cx="1649307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Términos de</a:t>
            </a:r>
            <a:r>
              <a:rPr sz="1200" spc="-2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200" spc="-10" dirty="0">
                <a:solidFill>
                  <a:srgbClr val="2F3C4D"/>
                </a:solidFill>
                <a:latin typeface="Noto Sans"/>
                <a:cs typeface="Noto Sans"/>
              </a:rPr>
              <a:t>respuesta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65" y="2543062"/>
            <a:ext cx="2547619" cy="52561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40100"/>
              </a:lnSpc>
              <a:spcBef>
                <a:spcPts val="67"/>
              </a:spcBef>
            </a:pP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Coordinación </a:t>
            </a:r>
            <a:r>
              <a:rPr sz="1200" spc="-10" dirty="0">
                <a:solidFill>
                  <a:srgbClr val="2F3C4D"/>
                </a:solidFill>
                <a:latin typeface="Noto Sans"/>
                <a:cs typeface="Noto Sans"/>
              </a:rPr>
              <a:t>y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colaboración </a:t>
            </a:r>
            <a:r>
              <a:rPr sz="1200" spc="-10" dirty="0">
                <a:solidFill>
                  <a:srgbClr val="2F3C4D"/>
                </a:solidFill>
                <a:latin typeface="Noto Sans"/>
                <a:cs typeface="Noto Sans"/>
              </a:rPr>
              <a:t>entre 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equipos </a:t>
            </a:r>
            <a:r>
              <a:rPr sz="1200" spc="-10" dirty="0">
                <a:solidFill>
                  <a:srgbClr val="2F3C4D"/>
                </a:solidFill>
                <a:latin typeface="Noto Sans"/>
                <a:cs typeface="Noto Sans"/>
              </a:rPr>
              <a:t>y entidades </a:t>
            </a:r>
            <a:r>
              <a:rPr sz="1200" dirty="0">
                <a:solidFill>
                  <a:srgbClr val="2F3C4D"/>
                </a:solidFill>
                <a:latin typeface="Noto Sans"/>
                <a:cs typeface="Noto Sans"/>
              </a:rPr>
              <a:t>-</a:t>
            </a:r>
            <a:r>
              <a:rPr sz="1200" spc="2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200" spc="-10" dirty="0">
                <a:solidFill>
                  <a:srgbClr val="2F3C4D"/>
                </a:solidFill>
                <a:latin typeface="Noto Sans"/>
                <a:cs typeface="Noto Sans"/>
              </a:rPr>
              <a:t>Competencia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864" y="3718351"/>
            <a:ext cx="236643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spc="-10" dirty="0">
                <a:solidFill>
                  <a:srgbClr val="2F3C4D"/>
                </a:solidFill>
                <a:latin typeface="Noto Sans"/>
                <a:cs typeface="Noto Sans"/>
              </a:rPr>
              <a:t>Tratamiento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de datos</a:t>
            </a:r>
            <a:r>
              <a:rPr sz="1200" spc="-20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personales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864" y="4693266"/>
            <a:ext cx="2857077" cy="129191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just">
              <a:lnSpc>
                <a:spcPct val="138900"/>
              </a:lnSpc>
              <a:spcBef>
                <a:spcPts val="67"/>
              </a:spcBef>
            </a:pP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Fuentes </a:t>
            </a:r>
            <a:r>
              <a:rPr sz="1200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consulta: sistemas </a:t>
            </a:r>
            <a:r>
              <a:rPr sz="1200" spc="-3" dirty="0">
                <a:solidFill>
                  <a:srgbClr val="2F3C4D"/>
                </a:solidFill>
                <a:latin typeface="Noto Sans"/>
                <a:cs typeface="Noto Sans"/>
              </a:rPr>
              <a:t>de 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información jurídicos </a:t>
            </a:r>
            <a:r>
              <a:rPr sz="1200" dirty="0">
                <a:solidFill>
                  <a:srgbClr val="2F3C4D"/>
                </a:solidFill>
                <a:latin typeface="Noto Sans"/>
                <a:cs typeface="Noto Sans"/>
              </a:rPr>
              <a:t>- </a:t>
            </a:r>
            <a:r>
              <a:rPr sz="1200" spc="-17" dirty="0">
                <a:solidFill>
                  <a:srgbClr val="2F3C4D"/>
                </a:solidFill>
                <a:latin typeface="Noto Sans"/>
                <a:cs typeface="Noto Sans"/>
              </a:rPr>
              <a:t>Régimen </a:t>
            </a:r>
            <a:r>
              <a:rPr sz="1200" spc="-23" dirty="0">
                <a:solidFill>
                  <a:srgbClr val="2F3C4D"/>
                </a:solidFill>
                <a:latin typeface="Noto Sans"/>
                <a:cs typeface="Noto Sans"/>
              </a:rPr>
              <a:t>Legal, 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doctrina </a:t>
            </a:r>
            <a:r>
              <a:rPr sz="1200" spc="-10" dirty="0">
                <a:solidFill>
                  <a:srgbClr val="2F3C4D"/>
                </a:solidFill>
                <a:latin typeface="Noto Sans"/>
                <a:cs typeface="Noto Sans"/>
              </a:rPr>
              <a:t>y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jurisprudencia aplicable en la  </a:t>
            </a:r>
            <a:r>
              <a:rPr sz="1200" spc="-10" dirty="0">
                <a:solidFill>
                  <a:srgbClr val="2F3C4D"/>
                </a:solidFill>
                <a:latin typeface="Noto Sans"/>
                <a:cs typeface="Noto Sans"/>
              </a:rPr>
              <a:t>materia,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archivos e informes </a:t>
            </a:r>
            <a:r>
              <a:rPr sz="1200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la  </a:t>
            </a:r>
            <a:r>
              <a:rPr sz="1200" spc="-10" dirty="0">
                <a:solidFill>
                  <a:srgbClr val="2F3C4D"/>
                </a:solidFill>
                <a:latin typeface="Noto Sans"/>
                <a:cs typeface="Noto Sans"/>
              </a:rPr>
              <a:t>entidad,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estructura </a:t>
            </a:r>
            <a:r>
              <a:rPr sz="1200" spc="-17" dirty="0">
                <a:solidFill>
                  <a:srgbClr val="2F3C4D"/>
                </a:solidFill>
                <a:latin typeface="Noto Sans"/>
                <a:cs typeface="Noto Sans"/>
              </a:rPr>
              <a:t>orgánica </a:t>
            </a:r>
            <a:r>
              <a:rPr sz="1200" spc="-7" dirty="0">
                <a:solidFill>
                  <a:srgbClr val="2F3C4D"/>
                </a:solidFill>
                <a:latin typeface="Noto Sans"/>
                <a:cs typeface="Noto Sans"/>
              </a:rPr>
              <a:t>del</a:t>
            </a:r>
            <a:r>
              <a:rPr sz="1200" spc="2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200" spc="-3" dirty="0">
                <a:solidFill>
                  <a:srgbClr val="2F3C4D"/>
                </a:solidFill>
                <a:latin typeface="Noto Sans"/>
                <a:cs typeface="Noto Sans"/>
              </a:rPr>
              <a:t>D.C.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54784" y="3556178"/>
            <a:ext cx="596053" cy="527473"/>
          </a:xfrm>
          <a:custGeom>
            <a:avLst/>
            <a:gdLst/>
            <a:ahLst/>
            <a:cxnLst/>
            <a:rect l="l" t="t" r="r" b="b"/>
            <a:pathLst>
              <a:path w="894079" h="791210">
                <a:moveTo>
                  <a:pt x="712444" y="287782"/>
                </a:moveTo>
                <a:lnTo>
                  <a:pt x="704621" y="248843"/>
                </a:lnTo>
                <a:lnTo>
                  <a:pt x="683298" y="217043"/>
                </a:lnTo>
                <a:lnTo>
                  <a:pt x="679424" y="213829"/>
                </a:lnTo>
                <a:lnTo>
                  <a:pt x="679424" y="287782"/>
                </a:lnTo>
                <a:lnTo>
                  <a:pt x="678078" y="301269"/>
                </a:lnTo>
                <a:lnTo>
                  <a:pt x="659955" y="335051"/>
                </a:lnTo>
                <a:lnTo>
                  <a:pt x="626351" y="353263"/>
                </a:lnTo>
                <a:lnTo>
                  <a:pt x="612940" y="354622"/>
                </a:lnTo>
                <a:lnTo>
                  <a:pt x="599528" y="353263"/>
                </a:lnTo>
                <a:lnTo>
                  <a:pt x="565937" y="335051"/>
                </a:lnTo>
                <a:lnTo>
                  <a:pt x="547814" y="301269"/>
                </a:lnTo>
                <a:lnTo>
                  <a:pt x="546455" y="287782"/>
                </a:lnTo>
                <a:lnTo>
                  <a:pt x="547814" y="274307"/>
                </a:lnTo>
                <a:lnTo>
                  <a:pt x="565937" y="240525"/>
                </a:lnTo>
                <a:lnTo>
                  <a:pt x="599528" y="222313"/>
                </a:lnTo>
                <a:lnTo>
                  <a:pt x="612940" y="220954"/>
                </a:lnTo>
                <a:lnTo>
                  <a:pt x="626364" y="222313"/>
                </a:lnTo>
                <a:lnTo>
                  <a:pt x="659955" y="240525"/>
                </a:lnTo>
                <a:lnTo>
                  <a:pt x="678078" y="274307"/>
                </a:lnTo>
                <a:lnTo>
                  <a:pt x="679424" y="287782"/>
                </a:lnTo>
                <a:lnTo>
                  <a:pt x="679424" y="213829"/>
                </a:lnTo>
                <a:lnTo>
                  <a:pt x="668591" y="204838"/>
                </a:lnTo>
                <a:lnTo>
                  <a:pt x="651687" y="195618"/>
                </a:lnTo>
                <a:lnTo>
                  <a:pt x="633006" y="189788"/>
                </a:lnTo>
                <a:lnTo>
                  <a:pt x="612978" y="187744"/>
                </a:lnTo>
                <a:lnTo>
                  <a:pt x="592899" y="189776"/>
                </a:lnTo>
                <a:lnTo>
                  <a:pt x="557288" y="204838"/>
                </a:lnTo>
                <a:lnTo>
                  <a:pt x="529945" y="232575"/>
                </a:lnTo>
                <a:lnTo>
                  <a:pt x="526249" y="226974"/>
                </a:lnTo>
                <a:lnTo>
                  <a:pt x="522020" y="221767"/>
                </a:lnTo>
                <a:lnTo>
                  <a:pt x="521208" y="220954"/>
                </a:lnTo>
                <a:lnTo>
                  <a:pt x="517321" y="217043"/>
                </a:lnTo>
                <a:lnTo>
                  <a:pt x="513435" y="213829"/>
                </a:lnTo>
                <a:lnTo>
                  <a:pt x="513435" y="287782"/>
                </a:lnTo>
                <a:lnTo>
                  <a:pt x="512089" y="301269"/>
                </a:lnTo>
                <a:lnTo>
                  <a:pt x="493966" y="335051"/>
                </a:lnTo>
                <a:lnTo>
                  <a:pt x="460362" y="353263"/>
                </a:lnTo>
                <a:lnTo>
                  <a:pt x="446951" y="354622"/>
                </a:lnTo>
                <a:lnTo>
                  <a:pt x="433539" y="353263"/>
                </a:lnTo>
                <a:lnTo>
                  <a:pt x="399935" y="335051"/>
                </a:lnTo>
                <a:lnTo>
                  <a:pt x="381825" y="301269"/>
                </a:lnTo>
                <a:lnTo>
                  <a:pt x="380466" y="287782"/>
                </a:lnTo>
                <a:lnTo>
                  <a:pt x="381825" y="274307"/>
                </a:lnTo>
                <a:lnTo>
                  <a:pt x="399935" y="240525"/>
                </a:lnTo>
                <a:lnTo>
                  <a:pt x="433539" y="222313"/>
                </a:lnTo>
                <a:lnTo>
                  <a:pt x="446951" y="220954"/>
                </a:lnTo>
                <a:lnTo>
                  <a:pt x="460362" y="222313"/>
                </a:lnTo>
                <a:lnTo>
                  <a:pt x="493966" y="240525"/>
                </a:lnTo>
                <a:lnTo>
                  <a:pt x="512089" y="274307"/>
                </a:lnTo>
                <a:lnTo>
                  <a:pt x="513435" y="287782"/>
                </a:lnTo>
                <a:lnTo>
                  <a:pt x="513435" y="213829"/>
                </a:lnTo>
                <a:lnTo>
                  <a:pt x="502615" y="204838"/>
                </a:lnTo>
                <a:lnTo>
                  <a:pt x="485698" y="195618"/>
                </a:lnTo>
                <a:lnTo>
                  <a:pt x="467017" y="189788"/>
                </a:lnTo>
                <a:lnTo>
                  <a:pt x="446989" y="187744"/>
                </a:lnTo>
                <a:lnTo>
                  <a:pt x="426910" y="189776"/>
                </a:lnTo>
                <a:lnTo>
                  <a:pt x="391299" y="204838"/>
                </a:lnTo>
                <a:lnTo>
                  <a:pt x="363956" y="232575"/>
                </a:lnTo>
                <a:lnTo>
                  <a:pt x="360260" y="226974"/>
                </a:lnTo>
                <a:lnTo>
                  <a:pt x="356031" y="221767"/>
                </a:lnTo>
                <a:lnTo>
                  <a:pt x="355219" y="220954"/>
                </a:lnTo>
                <a:lnTo>
                  <a:pt x="351320" y="217043"/>
                </a:lnTo>
                <a:lnTo>
                  <a:pt x="347446" y="213829"/>
                </a:lnTo>
                <a:lnTo>
                  <a:pt x="347446" y="287782"/>
                </a:lnTo>
                <a:lnTo>
                  <a:pt x="346087" y="301269"/>
                </a:lnTo>
                <a:lnTo>
                  <a:pt x="327964" y="335051"/>
                </a:lnTo>
                <a:lnTo>
                  <a:pt x="294373" y="353263"/>
                </a:lnTo>
                <a:lnTo>
                  <a:pt x="280962" y="354622"/>
                </a:lnTo>
                <a:lnTo>
                  <a:pt x="267550" y="353263"/>
                </a:lnTo>
                <a:lnTo>
                  <a:pt x="233959" y="335051"/>
                </a:lnTo>
                <a:lnTo>
                  <a:pt x="215836" y="301269"/>
                </a:lnTo>
                <a:lnTo>
                  <a:pt x="214477" y="287782"/>
                </a:lnTo>
                <a:lnTo>
                  <a:pt x="215836" y="274307"/>
                </a:lnTo>
                <a:lnTo>
                  <a:pt x="233959" y="240525"/>
                </a:lnTo>
                <a:lnTo>
                  <a:pt x="267550" y="222313"/>
                </a:lnTo>
                <a:lnTo>
                  <a:pt x="280962" y="220954"/>
                </a:lnTo>
                <a:lnTo>
                  <a:pt x="294373" y="222313"/>
                </a:lnTo>
                <a:lnTo>
                  <a:pt x="327964" y="240525"/>
                </a:lnTo>
                <a:lnTo>
                  <a:pt x="346087" y="274307"/>
                </a:lnTo>
                <a:lnTo>
                  <a:pt x="347446" y="287782"/>
                </a:lnTo>
                <a:lnTo>
                  <a:pt x="347446" y="213829"/>
                </a:lnTo>
                <a:lnTo>
                  <a:pt x="336613" y="204838"/>
                </a:lnTo>
                <a:lnTo>
                  <a:pt x="319709" y="195618"/>
                </a:lnTo>
                <a:lnTo>
                  <a:pt x="301028" y="189788"/>
                </a:lnTo>
                <a:lnTo>
                  <a:pt x="281000" y="187744"/>
                </a:lnTo>
                <a:lnTo>
                  <a:pt x="260921" y="189776"/>
                </a:lnTo>
                <a:lnTo>
                  <a:pt x="225310" y="204838"/>
                </a:lnTo>
                <a:lnTo>
                  <a:pt x="189280" y="248843"/>
                </a:lnTo>
                <a:lnTo>
                  <a:pt x="181444" y="287782"/>
                </a:lnTo>
                <a:lnTo>
                  <a:pt x="183476" y="307936"/>
                </a:lnTo>
                <a:lnTo>
                  <a:pt x="198450" y="343738"/>
                </a:lnTo>
                <a:lnTo>
                  <a:pt x="242214" y="379958"/>
                </a:lnTo>
                <a:lnTo>
                  <a:pt x="280924" y="387832"/>
                </a:lnTo>
                <a:lnTo>
                  <a:pt x="301002" y="385800"/>
                </a:lnTo>
                <a:lnTo>
                  <a:pt x="319697" y="379958"/>
                </a:lnTo>
                <a:lnTo>
                  <a:pt x="336613" y="370738"/>
                </a:lnTo>
                <a:lnTo>
                  <a:pt x="351320" y="358533"/>
                </a:lnTo>
                <a:lnTo>
                  <a:pt x="355219" y="354622"/>
                </a:lnTo>
                <a:lnTo>
                  <a:pt x="356031" y="353809"/>
                </a:lnTo>
                <a:lnTo>
                  <a:pt x="360260" y="348602"/>
                </a:lnTo>
                <a:lnTo>
                  <a:pt x="363956" y="343001"/>
                </a:lnTo>
                <a:lnTo>
                  <a:pt x="367652" y="348602"/>
                </a:lnTo>
                <a:lnTo>
                  <a:pt x="408203" y="379958"/>
                </a:lnTo>
                <a:lnTo>
                  <a:pt x="446913" y="387832"/>
                </a:lnTo>
                <a:lnTo>
                  <a:pt x="466991" y="385800"/>
                </a:lnTo>
                <a:lnTo>
                  <a:pt x="485686" y="379958"/>
                </a:lnTo>
                <a:lnTo>
                  <a:pt x="502602" y="370738"/>
                </a:lnTo>
                <a:lnTo>
                  <a:pt x="517321" y="358533"/>
                </a:lnTo>
                <a:lnTo>
                  <a:pt x="521208" y="354622"/>
                </a:lnTo>
                <a:lnTo>
                  <a:pt x="522020" y="353809"/>
                </a:lnTo>
                <a:lnTo>
                  <a:pt x="526249" y="348602"/>
                </a:lnTo>
                <a:lnTo>
                  <a:pt x="529945" y="343001"/>
                </a:lnTo>
                <a:lnTo>
                  <a:pt x="533641" y="348602"/>
                </a:lnTo>
                <a:lnTo>
                  <a:pt x="574192" y="379958"/>
                </a:lnTo>
                <a:lnTo>
                  <a:pt x="612914" y="387832"/>
                </a:lnTo>
                <a:lnTo>
                  <a:pt x="632980" y="385800"/>
                </a:lnTo>
                <a:lnTo>
                  <a:pt x="668591" y="370738"/>
                </a:lnTo>
                <a:lnTo>
                  <a:pt x="704621" y="326732"/>
                </a:lnTo>
                <a:lnTo>
                  <a:pt x="710425" y="307936"/>
                </a:lnTo>
                <a:lnTo>
                  <a:pt x="712444" y="287782"/>
                </a:lnTo>
                <a:close/>
              </a:path>
              <a:path w="894079" h="791210">
                <a:moveTo>
                  <a:pt x="893902" y="139446"/>
                </a:moveTo>
                <a:lnTo>
                  <a:pt x="891082" y="111366"/>
                </a:lnTo>
                <a:lnTo>
                  <a:pt x="882992" y="85166"/>
                </a:lnTo>
                <a:lnTo>
                  <a:pt x="870204" y="61468"/>
                </a:lnTo>
                <a:lnTo>
                  <a:pt x="860882" y="50114"/>
                </a:lnTo>
                <a:lnTo>
                  <a:pt x="860882" y="139446"/>
                </a:lnTo>
                <a:lnTo>
                  <a:pt x="860882" y="474370"/>
                </a:lnTo>
                <a:lnTo>
                  <a:pt x="852589" y="515721"/>
                </a:lnTo>
                <a:lnTo>
                  <a:pt x="829932" y="549490"/>
                </a:lnTo>
                <a:lnTo>
                  <a:pt x="796328" y="572274"/>
                </a:lnTo>
                <a:lnTo>
                  <a:pt x="755192" y="580618"/>
                </a:lnTo>
                <a:lnTo>
                  <a:pt x="466915" y="580618"/>
                </a:lnTo>
                <a:lnTo>
                  <a:pt x="463613" y="581647"/>
                </a:lnTo>
                <a:lnTo>
                  <a:pt x="460895" y="583514"/>
                </a:lnTo>
                <a:lnTo>
                  <a:pt x="230860" y="741616"/>
                </a:lnTo>
                <a:lnTo>
                  <a:pt x="230860" y="592848"/>
                </a:lnTo>
                <a:lnTo>
                  <a:pt x="229108" y="588568"/>
                </a:lnTo>
                <a:lnTo>
                  <a:pt x="222948" y="582383"/>
                </a:lnTo>
                <a:lnTo>
                  <a:pt x="218706" y="580618"/>
                </a:lnTo>
                <a:lnTo>
                  <a:pt x="138709" y="580618"/>
                </a:lnTo>
                <a:lnTo>
                  <a:pt x="117398" y="578459"/>
                </a:lnTo>
                <a:lnTo>
                  <a:pt x="79641" y="562483"/>
                </a:lnTo>
                <a:lnTo>
                  <a:pt x="51066" y="533755"/>
                </a:lnTo>
                <a:lnTo>
                  <a:pt x="35179" y="495795"/>
                </a:lnTo>
                <a:lnTo>
                  <a:pt x="33020" y="474370"/>
                </a:lnTo>
                <a:lnTo>
                  <a:pt x="33020" y="139446"/>
                </a:lnTo>
                <a:lnTo>
                  <a:pt x="41325" y="98094"/>
                </a:lnTo>
                <a:lnTo>
                  <a:pt x="63982" y="64325"/>
                </a:lnTo>
                <a:lnTo>
                  <a:pt x="97574" y="41541"/>
                </a:lnTo>
                <a:lnTo>
                  <a:pt x="138709" y="33210"/>
                </a:lnTo>
                <a:lnTo>
                  <a:pt x="755192" y="33210"/>
                </a:lnTo>
                <a:lnTo>
                  <a:pt x="796328" y="41541"/>
                </a:lnTo>
                <a:lnTo>
                  <a:pt x="829932" y="64325"/>
                </a:lnTo>
                <a:lnTo>
                  <a:pt x="852589" y="98094"/>
                </a:lnTo>
                <a:lnTo>
                  <a:pt x="860882" y="139446"/>
                </a:lnTo>
                <a:lnTo>
                  <a:pt x="860882" y="50114"/>
                </a:lnTo>
                <a:lnTo>
                  <a:pt x="853274" y="40843"/>
                </a:lnTo>
                <a:lnTo>
                  <a:pt x="844067" y="33210"/>
                </a:lnTo>
                <a:lnTo>
                  <a:pt x="832764" y="23825"/>
                </a:lnTo>
                <a:lnTo>
                  <a:pt x="809180" y="10960"/>
                </a:lnTo>
                <a:lnTo>
                  <a:pt x="783132" y="2832"/>
                </a:lnTo>
                <a:lnTo>
                  <a:pt x="755192" y="0"/>
                </a:lnTo>
                <a:lnTo>
                  <a:pt x="138709" y="0"/>
                </a:lnTo>
                <a:lnTo>
                  <a:pt x="84721" y="10960"/>
                </a:lnTo>
                <a:lnTo>
                  <a:pt x="40627" y="40843"/>
                </a:lnTo>
                <a:lnTo>
                  <a:pt x="10909" y="85166"/>
                </a:lnTo>
                <a:lnTo>
                  <a:pt x="0" y="139446"/>
                </a:lnTo>
                <a:lnTo>
                  <a:pt x="0" y="474370"/>
                </a:lnTo>
                <a:lnTo>
                  <a:pt x="10909" y="528650"/>
                </a:lnTo>
                <a:lnTo>
                  <a:pt x="40627" y="572973"/>
                </a:lnTo>
                <a:lnTo>
                  <a:pt x="84721" y="602856"/>
                </a:lnTo>
                <a:lnTo>
                  <a:pt x="138709" y="613816"/>
                </a:lnTo>
                <a:lnTo>
                  <a:pt x="197840" y="613816"/>
                </a:lnTo>
                <a:lnTo>
                  <a:pt x="197840" y="779233"/>
                </a:lnTo>
                <a:lnTo>
                  <a:pt x="201244" y="784898"/>
                </a:lnTo>
                <a:lnTo>
                  <a:pt x="212051" y="790625"/>
                </a:lnTo>
                <a:lnTo>
                  <a:pt x="218617" y="790257"/>
                </a:lnTo>
                <a:lnTo>
                  <a:pt x="289382" y="741616"/>
                </a:lnTo>
                <a:lnTo>
                  <a:pt x="475322" y="613816"/>
                </a:lnTo>
                <a:lnTo>
                  <a:pt x="755192" y="613816"/>
                </a:lnTo>
                <a:lnTo>
                  <a:pt x="783132" y="610984"/>
                </a:lnTo>
                <a:lnTo>
                  <a:pt x="832764" y="589991"/>
                </a:lnTo>
                <a:lnTo>
                  <a:pt x="870204" y="552348"/>
                </a:lnTo>
                <a:lnTo>
                  <a:pt x="891082" y="502450"/>
                </a:lnTo>
                <a:lnTo>
                  <a:pt x="893902" y="474370"/>
                </a:lnTo>
                <a:lnTo>
                  <a:pt x="893902" y="139446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8" name="object 8"/>
          <p:cNvGrpSpPr/>
          <p:nvPr/>
        </p:nvGrpSpPr>
        <p:grpSpPr>
          <a:xfrm>
            <a:off x="6554429" y="4539662"/>
            <a:ext cx="596900" cy="596900"/>
            <a:chOff x="9831643" y="6809493"/>
            <a:chExt cx="895350" cy="895350"/>
          </a:xfrm>
        </p:grpSpPr>
        <p:sp>
          <p:nvSpPr>
            <p:cNvPr id="9" name="object 9"/>
            <p:cNvSpPr/>
            <p:nvPr/>
          </p:nvSpPr>
          <p:spPr>
            <a:xfrm>
              <a:off x="9831641" y="6809498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79" h="640079">
                  <a:moveTo>
                    <a:pt x="546061" y="93675"/>
                  </a:moveTo>
                  <a:lnTo>
                    <a:pt x="521690" y="71666"/>
                  </a:lnTo>
                  <a:lnTo>
                    <a:pt x="495706" y="52603"/>
                  </a:lnTo>
                  <a:lnTo>
                    <a:pt x="469087" y="36931"/>
                  </a:lnTo>
                  <a:lnTo>
                    <a:pt x="468337" y="36487"/>
                  </a:lnTo>
                  <a:lnTo>
                    <a:pt x="410413" y="13106"/>
                  </a:lnTo>
                  <a:lnTo>
                    <a:pt x="349808" y="1460"/>
                  </a:lnTo>
                  <a:lnTo>
                    <a:pt x="319074" y="0"/>
                  </a:lnTo>
                  <a:lnTo>
                    <a:pt x="270268" y="3771"/>
                  </a:lnTo>
                  <a:lnTo>
                    <a:pt x="222389" y="15062"/>
                  </a:lnTo>
                  <a:lnTo>
                    <a:pt x="176377" y="33845"/>
                  </a:lnTo>
                  <a:lnTo>
                    <a:pt x="133172" y="60071"/>
                  </a:lnTo>
                  <a:lnTo>
                    <a:pt x="93700" y="93675"/>
                  </a:lnTo>
                  <a:lnTo>
                    <a:pt x="59982" y="133311"/>
                  </a:lnTo>
                  <a:lnTo>
                    <a:pt x="33743" y="176695"/>
                  </a:lnTo>
                  <a:lnTo>
                    <a:pt x="14986" y="222885"/>
                  </a:lnTo>
                  <a:lnTo>
                    <a:pt x="3733" y="270929"/>
                  </a:lnTo>
                  <a:lnTo>
                    <a:pt x="0" y="319874"/>
                  </a:lnTo>
                  <a:lnTo>
                    <a:pt x="3733" y="368820"/>
                  </a:lnTo>
                  <a:lnTo>
                    <a:pt x="14986" y="416864"/>
                  </a:lnTo>
                  <a:lnTo>
                    <a:pt x="33731" y="463042"/>
                  </a:lnTo>
                  <a:lnTo>
                    <a:pt x="59969" y="506437"/>
                  </a:lnTo>
                  <a:lnTo>
                    <a:pt x="93687" y="546061"/>
                  </a:lnTo>
                  <a:lnTo>
                    <a:pt x="133121" y="579666"/>
                  </a:lnTo>
                  <a:lnTo>
                    <a:pt x="176288" y="605878"/>
                  </a:lnTo>
                  <a:lnTo>
                    <a:pt x="222250" y="624674"/>
                  </a:lnTo>
                  <a:lnTo>
                    <a:pt x="270078" y="635977"/>
                  </a:lnTo>
                  <a:lnTo>
                    <a:pt x="318820" y="639762"/>
                  </a:lnTo>
                  <a:lnTo>
                    <a:pt x="349656" y="638302"/>
                  </a:lnTo>
                  <a:lnTo>
                    <a:pt x="410298" y="626656"/>
                  </a:lnTo>
                  <a:lnTo>
                    <a:pt x="447713" y="613105"/>
                  </a:lnTo>
                  <a:lnTo>
                    <a:pt x="469099" y="602818"/>
                  </a:lnTo>
                  <a:lnTo>
                    <a:pt x="471157" y="601751"/>
                  </a:lnTo>
                  <a:lnTo>
                    <a:pt x="450392" y="580986"/>
                  </a:lnTo>
                  <a:lnTo>
                    <a:pt x="474510" y="556856"/>
                  </a:lnTo>
                  <a:lnTo>
                    <a:pt x="462749" y="564134"/>
                  </a:lnTo>
                  <a:lnTo>
                    <a:pt x="425945" y="582180"/>
                  </a:lnTo>
                  <a:lnTo>
                    <a:pt x="373253" y="597662"/>
                  </a:lnTo>
                  <a:lnTo>
                    <a:pt x="318909" y="602818"/>
                  </a:lnTo>
                  <a:lnTo>
                    <a:pt x="265125" y="597611"/>
                  </a:lnTo>
                  <a:lnTo>
                    <a:pt x="212979" y="582028"/>
                  </a:lnTo>
                  <a:lnTo>
                    <a:pt x="164007" y="556120"/>
                  </a:lnTo>
                  <a:lnTo>
                    <a:pt x="119811" y="519950"/>
                  </a:lnTo>
                  <a:lnTo>
                    <a:pt x="83527" y="475551"/>
                  </a:lnTo>
                  <a:lnTo>
                    <a:pt x="57645" y="426351"/>
                  </a:lnTo>
                  <a:lnTo>
                    <a:pt x="42113" y="373938"/>
                  </a:lnTo>
                  <a:lnTo>
                    <a:pt x="36931" y="319887"/>
                  </a:lnTo>
                  <a:lnTo>
                    <a:pt x="42113" y="265823"/>
                  </a:lnTo>
                  <a:lnTo>
                    <a:pt x="57645" y="213398"/>
                  </a:lnTo>
                  <a:lnTo>
                    <a:pt x="83527" y="164198"/>
                  </a:lnTo>
                  <a:lnTo>
                    <a:pt x="119799" y="119799"/>
                  </a:lnTo>
                  <a:lnTo>
                    <a:pt x="164045" y="83604"/>
                  </a:lnTo>
                  <a:lnTo>
                    <a:pt x="213055" y="57708"/>
                  </a:lnTo>
                  <a:lnTo>
                    <a:pt x="265239" y="42138"/>
                  </a:lnTo>
                  <a:lnTo>
                    <a:pt x="319062" y="36931"/>
                  </a:lnTo>
                  <a:lnTo>
                    <a:pt x="346316" y="38214"/>
                  </a:lnTo>
                  <a:lnTo>
                    <a:pt x="399986" y="48539"/>
                  </a:lnTo>
                  <a:lnTo>
                    <a:pt x="451205" y="69215"/>
                  </a:lnTo>
                  <a:lnTo>
                    <a:pt x="498360" y="100304"/>
                  </a:lnTo>
                  <a:lnTo>
                    <a:pt x="519950" y="119799"/>
                  </a:lnTo>
                  <a:lnTo>
                    <a:pt x="546061" y="93675"/>
                  </a:lnTo>
                  <a:close/>
                </a:path>
                <a:path w="640079" h="640079">
                  <a:moveTo>
                    <a:pt x="550837" y="319443"/>
                  </a:moveTo>
                  <a:lnTo>
                    <a:pt x="546595" y="275450"/>
                  </a:lnTo>
                  <a:lnTo>
                    <a:pt x="533869" y="232740"/>
                  </a:lnTo>
                  <a:lnTo>
                    <a:pt x="513905" y="194919"/>
                  </a:lnTo>
                  <a:lnTo>
                    <a:pt x="513905" y="319443"/>
                  </a:lnTo>
                  <a:lnTo>
                    <a:pt x="513029" y="338124"/>
                  </a:lnTo>
                  <a:lnTo>
                    <a:pt x="499732" y="392722"/>
                  </a:lnTo>
                  <a:lnTo>
                    <a:pt x="481990" y="426542"/>
                  </a:lnTo>
                  <a:lnTo>
                    <a:pt x="457073" y="457073"/>
                  </a:lnTo>
                  <a:lnTo>
                    <a:pt x="426631" y="481926"/>
                  </a:lnTo>
                  <a:lnTo>
                    <a:pt x="392836" y="499681"/>
                  </a:lnTo>
                  <a:lnTo>
                    <a:pt x="338201" y="513016"/>
                  </a:lnTo>
                  <a:lnTo>
                    <a:pt x="319532" y="513905"/>
                  </a:lnTo>
                  <a:lnTo>
                    <a:pt x="282562" y="510349"/>
                  </a:lnTo>
                  <a:lnTo>
                    <a:pt x="213067" y="481926"/>
                  </a:lnTo>
                  <a:lnTo>
                    <a:pt x="182676" y="457073"/>
                  </a:lnTo>
                  <a:lnTo>
                    <a:pt x="157797" y="426618"/>
                  </a:lnTo>
                  <a:lnTo>
                    <a:pt x="140055" y="392899"/>
                  </a:lnTo>
                  <a:lnTo>
                    <a:pt x="126733" y="338480"/>
                  </a:lnTo>
                  <a:lnTo>
                    <a:pt x="125844" y="319874"/>
                  </a:lnTo>
                  <a:lnTo>
                    <a:pt x="126733" y="301269"/>
                  </a:lnTo>
                  <a:lnTo>
                    <a:pt x="140055" y="246849"/>
                  </a:lnTo>
                  <a:lnTo>
                    <a:pt x="157797" y="213131"/>
                  </a:lnTo>
                  <a:lnTo>
                    <a:pt x="182676" y="182676"/>
                  </a:lnTo>
                  <a:lnTo>
                    <a:pt x="213436" y="157657"/>
                  </a:lnTo>
                  <a:lnTo>
                    <a:pt x="247548" y="139928"/>
                  </a:lnTo>
                  <a:lnTo>
                    <a:pt x="302691" y="126720"/>
                  </a:lnTo>
                  <a:lnTo>
                    <a:pt x="321576" y="125844"/>
                  </a:lnTo>
                  <a:lnTo>
                    <a:pt x="358127" y="129438"/>
                  </a:lnTo>
                  <a:lnTo>
                    <a:pt x="426935" y="157937"/>
                  </a:lnTo>
                  <a:lnTo>
                    <a:pt x="457073" y="182664"/>
                  </a:lnTo>
                  <a:lnTo>
                    <a:pt x="481914" y="213042"/>
                  </a:lnTo>
                  <a:lnTo>
                    <a:pt x="510336" y="282498"/>
                  </a:lnTo>
                  <a:lnTo>
                    <a:pt x="513905" y="319443"/>
                  </a:lnTo>
                  <a:lnTo>
                    <a:pt x="513905" y="194919"/>
                  </a:lnTo>
                  <a:lnTo>
                    <a:pt x="512724" y="192671"/>
                  </a:lnTo>
                  <a:lnTo>
                    <a:pt x="483196" y="156552"/>
                  </a:lnTo>
                  <a:lnTo>
                    <a:pt x="447421" y="127203"/>
                  </a:lnTo>
                  <a:lnTo>
                    <a:pt x="444868" y="125844"/>
                  </a:lnTo>
                  <a:lnTo>
                    <a:pt x="407708" y="106045"/>
                  </a:lnTo>
                  <a:lnTo>
                    <a:pt x="365340" y="93218"/>
                  </a:lnTo>
                  <a:lnTo>
                    <a:pt x="321614" y="88912"/>
                  </a:lnTo>
                  <a:lnTo>
                    <a:pt x="299275" y="89954"/>
                  </a:lnTo>
                  <a:lnTo>
                    <a:pt x="255257" y="98285"/>
                  </a:lnTo>
                  <a:lnTo>
                    <a:pt x="213131" y="115112"/>
                  </a:lnTo>
                  <a:lnTo>
                    <a:pt x="174282" y="140576"/>
                  </a:lnTo>
                  <a:lnTo>
                    <a:pt x="140716" y="174091"/>
                  </a:lnTo>
                  <a:lnTo>
                    <a:pt x="115341" y="212471"/>
                  </a:lnTo>
                  <a:lnTo>
                    <a:pt x="98425" y="254139"/>
                  </a:lnTo>
                  <a:lnTo>
                    <a:pt x="89966" y="297751"/>
                  </a:lnTo>
                  <a:lnTo>
                    <a:pt x="88912" y="319874"/>
                  </a:lnTo>
                  <a:lnTo>
                    <a:pt x="89966" y="341998"/>
                  </a:lnTo>
                  <a:lnTo>
                    <a:pt x="98425" y="385622"/>
                  </a:lnTo>
                  <a:lnTo>
                    <a:pt x="115341" y="427291"/>
                  </a:lnTo>
                  <a:lnTo>
                    <a:pt x="140677" y="465620"/>
                  </a:lnTo>
                  <a:lnTo>
                    <a:pt x="192671" y="512724"/>
                  </a:lnTo>
                  <a:lnTo>
                    <a:pt x="232752" y="533869"/>
                  </a:lnTo>
                  <a:lnTo>
                    <a:pt x="275450" y="546595"/>
                  </a:lnTo>
                  <a:lnTo>
                    <a:pt x="319455" y="550837"/>
                  </a:lnTo>
                  <a:lnTo>
                    <a:pt x="341693" y="549783"/>
                  </a:lnTo>
                  <a:lnTo>
                    <a:pt x="385394" y="541362"/>
                  </a:lnTo>
                  <a:lnTo>
                    <a:pt x="427151" y="524459"/>
                  </a:lnTo>
                  <a:lnTo>
                    <a:pt x="445046" y="513905"/>
                  </a:lnTo>
                  <a:lnTo>
                    <a:pt x="446887" y="512826"/>
                  </a:lnTo>
                  <a:lnTo>
                    <a:pt x="483196" y="483196"/>
                  </a:lnTo>
                  <a:lnTo>
                    <a:pt x="512826" y="446874"/>
                  </a:lnTo>
                  <a:lnTo>
                    <a:pt x="533971" y="406552"/>
                  </a:lnTo>
                  <a:lnTo>
                    <a:pt x="546633" y="363639"/>
                  </a:lnTo>
                  <a:lnTo>
                    <a:pt x="549795" y="341617"/>
                  </a:lnTo>
                  <a:lnTo>
                    <a:pt x="550837" y="319443"/>
                  </a:lnTo>
                  <a:close/>
                </a:path>
                <a:path w="640079" h="640079">
                  <a:moveTo>
                    <a:pt x="581863" y="503504"/>
                  </a:moveTo>
                  <a:lnTo>
                    <a:pt x="555294" y="476948"/>
                  </a:lnTo>
                  <a:lnTo>
                    <a:pt x="547370" y="488175"/>
                  </a:lnTo>
                  <a:lnTo>
                    <a:pt x="538835" y="499110"/>
                  </a:lnTo>
                  <a:lnTo>
                    <a:pt x="509701" y="529717"/>
                  </a:lnTo>
                  <a:lnTo>
                    <a:pt x="476923" y="555282"/>
                  </a:lnTo>
                  <a:lnTo>
                    <a:pt x="503491" y="581850"/>
                  </a:lnTo>
                  <a:lnTo>
                    <a:pt x="535876" y="555815"/>
                  </a:lnTo>
                  <a:lnTo>
                    <a:pt x="565035" y="525386"/>
                  </a:lnTo>
                  <a:lnTo>
                    <a:pt x="573709" y="514591"/>
                  </a:lnTo>
                  <a:lnTo>
                    <a:pt x="581863" y="503504"/>
                  </a:lnTo>
                  <a:close/>
                </a:path>
                <a:path w="640079" h="640079">
                  <a:moveTo>
                    <a:pt x="639749" y="319887"/>
                  </a:moveTo>
                  <a:lnTo>
                    <a:pt x="636016" y="270941"/>
                  </a:lnTo>
                  <a:lnTo>
                    <a:pt x="624763" y="222897"/>
                  </a:lnTo>
                  <a:lnTo>
                    <a:pt x="606018" y="176707"/>
                  </a:lnTo>
                  <a:lnTo>
                    <a:pt x="579780" y="133324"/>
                  </a:lnTo>
                  <a:lnTo>
                    <a:pt x="546061" y="93687"/>
                  </a:lnTo>
                  <a:lnTo>
                    <a:pt x="519950" y="119799"/>
                  </a:lnTo>
                  <a:lnTo>
                    <a:pt x="556209" y="164198"/>
                  </a:lnTo>
                  <a:lnTo>
                    <a:pt x="582104" y="213398"/>
                  </a:lnTo>
                  <a:lnTo>
                    <a:pt x="597636" y="265811"/>
                  </a:lnTo>
                  <a:lnTo>
                    <a:pt x="602818" y="319874"/>
                  </a:lnTo>
                  <a:lnTo>
                    <a:pt x="599948" y="360184"/>
                  </a:lnTo>
                  <a:lnTo>
                    <a:pt x="591350" y="399808"/>
                  </a:lnTo>
                  <a:lnTo>
                    <a:pt x="577024" y="438086"/>
                  </a:lnTo>
                  <a:lnTo>
                    <a:pt x="556971" y="474383"/>
                  </a:lnTo>
                  <a:lnTo>
                    <a:pt x="580974" y="450380"/>
                  </a:lnTo>
                  <a:lnTo>
                    <a:pt x="601789" y="471195"/>
                  </a:lnTo>
                  <a:lnTo>
                    <a:pt x="611327" y="450380"/>
                  </a:lnTo>
                  <a:lnTo>
                    <a:pt x="618401" y="434987"/>
                  </a:lnTo>
                  <a:lnTo>
                    <a:pt x="630262" y="397383"/>
                  </a:lnTo>
                  <a:lnTo>
                    <a:pt x="637387" y="358851"/>
                  </a:lnTo>
                  <a:lnTo>
                    <a:pt x="639749" y="319887"/>
                  </a:lnTo>
                  <a:close/>
                </a:path>
              </a:pathLst>
            </a:custGeom>
            <a:solidFill>
              <a:srgbClr val="2F3C4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86504" y="7259883"/>
              <a:ext cx="104472" cy="104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82047" y="7364361"/>
              <a:ext cx="445134" cy="340995"/>
            </a:xfrm>
            <a:custGeom>
              <a:avLst/>
              <a:gdLst/>
              <a:ahLst/>
              <a:cxnLst/>
              <a:rect l="l" t="t" r="r" b="b"/>
              <a:pathLst>
                <a:path w="445134" h="340995">
                  <a:moveTo>
                    <a:pt x="26504" y="419"/>
                  </a:moveTo>
                  <a:lnTo>
                    <a:pt x="26098" y="0"/>
                  </a:lnTo>
                  <a:lnTo>
                    <a:pt x="24104" y="2006"/>
                  </a:lnTo>
                  <a:lnTo>
                    <a:pt x="26504" y="419"/>
                  </a:lnTo>
                  <a:close/>
                </a:path>
                <a:path w="445134" h="340995">
                  <a:moveTo>
                    <a:pt x="104457" y="78359"/>
                  </a:moveTo>
                  <a:lnTo>
                    <a:pt x="53086" y="26987"/>
                  </a:lnTo>
                  <a:lnTo>
                    <a:pt x="26517" y="419"/>
                  </a:lnTo>
                  <a:lnTo>
                    <a:pt x="24104" y="2006"/>
                  </a:lnTo>
                  <a:lnTo>
                    <a:pt x="0" y="26123"/>
                  </a:lnTo>
                  <a:lnTo>
                    <a:pt x="20751" y="46888"/>
                  </a:lnTo>
                  <a:lnTo>
                    <a:pt x="78346" y="104470"/>
                  </a:lnTo>
                  <a:lnTo>
                    <a:pt x="104457" y="78359"/>
                  </a:lnTo>
                  <a:close/>
                </a:path>
                <a:path w="445134" h="340995">
                  <a:moveTo>
                    <a:pt x="444919" y="248132"/>
                  </a:moveTo>
                  <a:lnTo>
                    <a:pt x="434352" y="205181"/>
                  </a:lnTo>
                  <a:lnTo>
                    <a:pt x="235051" y="0"/>
                  </a:lnTo>
                  <a:lnTo>
                    <a:pt x="208927" y="26123"/>
                  </a:lnTo>
                  <a:lnTo>
                    <a:pt x="397205" y="214401"/>
                  </a:lnTo>
                  <a:lnTo>
                    <a:pt x="401231" y="220611"/>
                  </a:lnTo>
                  <a:lnTo>
                    <a:pt x="406628" y="233921"/>
                  </a:lnTo>
                  <a:lnTo>
                    <a:pt x="407987" y="241020"/>
                  </a:lnTo>
                  <a:lnTo>
                    <a:pt x="407987" y="255231"/>
                  </a:lnTo>
                  <a:lnTo>
                    <a:pt x="386308" y="292747"/>
                  </a:lnTo>
                  <a:lnTo>
                    <a:pt x="359702" y="303530"/>
                  </a:lnTo>
                  <a:lnTo>
                    <a:pt x="345490" y="303530"/>
                  </a:lnTo>
                  <a:lnTo>
                    <a:pt x="338378" y="302171"/>
                  </a:lnTo>
                  <a:lnTo>
                    <a:pt x="325069" y="296773"/>
                  </a:lnTo>
                  <a:lnTo>
                    <a:pt x="318858" y="292747"/>
                  </a:lnTo>
                  <a:lnTo>
                    <a:pt x="130581" y="104482"/>
                  </a:lnTo>
                  <a:lnTo>
                    <a:pt x="104457" y="130594"/>
                  </a:lnTo>
                  <a:lnTo>
                    <a:pt x="287286" y="313423"/>
                  </a:lnTo>
                  <a:lnTo>
                    <a:pt x="326301" y="336664"/>
                  </a:lnTo>
                  <a:lnTo>
                    <a:pt x="352602" y="340474"/>
                  </a:lnTo>
                  <a:lnTo>
                    <a:pt x="361416" y="340042"/>
                  </a:lnTo>
                  <a:lnTo>
                    <a:pt x="403390" y="325247"/>
                  </a:lnTo>
                  <a:lnTo>
                    <a:pt x="426326" y="303530"/>
                  </a:lnTo>
                  <a:lnTo>
                    <a:pt x="429691" y="298958"/>
                  </a:lnTo>
                  <a:lnTo>
                    <a:pt x="444500" y="256971"/>
                  </a:lnTo>
                  <a:lnTo>
                    <a:pt x="444919" y="248132"/>
                  </a:lnTo>
                  <a:close/>
                </a:path>
              </a:pathLst>
            </a:custGeom>
            <a:solidFill>
              <a:srgbClr val="2F3C4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60393" y="7338241"/>
              <a:ext cx="156697" cy="1567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" name="object 13"/>
          <p:cNvSpPr/>
          <p:nvPr/>
        </p:nvSpPr>
        <p:spPr>
          <a:xfrm>
            <a:off x="6486348" y="2525801"/>
            <a:ext cx="735330" cy="552450"/>
          </a:xfrm>
          <a:custGeom>
            <a:avLst/>
            <a:gdLst/>
            <a:ahLst/>
            <a:cxnLst/>
            <a:rect l="l" t="t" r="r" b="b"/>
            <a:pathLst>
              <a:path w="1102995" h="828675">
                <a:moveTo>
                  <a:pt x="1102817" y="215099"/>
                </a:moveTo>
                <a:lnTo>
                  <a:pt x="1089012" y="169760"/>
                </a:lnTo>
                <a:lnTo>
                  <a:pt x="1065276" y="146837"/>
                </a:lnTo>
                <a:lnTo>
                  <a:pt x="1065276" y="215099"/>
                </a:lnTo>
                <a:lnTo>
                  <a:pt x="1065276" y="364820"/>
                </a:lnTo>
                <a:lnTo>
                  <a:pt x="1046200" y="400812"/>
                </a:lnTo>
                <a:lnTo>
                  <a:pt x="1022045" y="408203"/>
                </a:lnTo>
                <a:lnTo>
                  <a:pt x="740714" y="408203"/>
                </a:lnTo>
                <a:lnTo>
                  <a:pt x="740714" y="559727"/>
                </a:lnTo>
                <a:lnTo>
                  <a:pt x="731672" y="564286"/>
                </a:lnTo>
                <a:lnTo>
                  <a:pt x="728789" y="564946"/>
                </a:lnTo>
                <a:lnTo>
                  <a:pt x="731672" y="564273"/>
                </a:lnTo>
                <a:lnTo>
                  <a:pt x="740714" y="559727"/>
                </a:lnTo>
                <a:lnTo>
                  <a:pt x="740714" y="408203"/>
                </a:lnTo>
                <a:lnTo>
                  <a:pt x="720991" y="408203"/>
                </a:lnTo>
                <a:lnTo>
                  <a:pt x="716153" y="410222"/>
                </a:lnTo>
                <a:lnTo>
                  <a:pt x="709155" y="417233"/>
                </a:lnTo>
                <a:lnTo>
                  <a:pt x="707148" y="422084"/>
                </a:lnTo>
                <a:lnTo>
                  <a:pt x="707148" y="506247"/>
                </a:lnTo>
                <a:lnTo>
                  <a:pt x="697560" y="499071"/>
                </a:lnTo>
                <a:lnTo>
                  <a:pt x="697560" y="546087"/>
                </a:lnTo>
                <a:lnTo>
                  <a:pt x="696048" y="544982"/>
                </a:lnTo>
                <a:lnTo>
                  <a:pt x="696048" y="547230"/>
                </a:lnTo>
                <a:lnTo>
                  <a:pt x="395668" y="772160"/>
                </a:lnTo>
                <a:lnTo>
                  <a:pt x="395668" y="670737"/>
                </a:lnTo>
                <a:lnTo>
                  <a:pt x="393674" y="665886"/>
                </a:lnTo>
                <a:lnTo>
                  <a:pt x="386676" y="658863"/>
                </a:lnTo>
                <a:lnTo>
                  <a:pt x="381838" y="656856"/>
                </a:lnTo>
                <a:lnTo>
                  <a:pt x="80784" y="656856"/>
                </a:lnTo>
                <a:lnTo>
                  <a:pt x="72047" y="655980"/>
                </a:lnTo>
                <a:lnTo>
                  <a:pt x="40932" y="630351"/>
                </a:lnTo>
                <a:lnTo>
                  <a:pt x="37541" y="613473"/>
                </a:lnTo>
                <a:lnTo>
                  <a:pt x="37541" y="463753"/>
                </a:lnTo>
                <a:lnTo>
                  <a:pt x="56629" y="427748"/>
                </a:lnTo>
                <a:lnTo>
                  <a:pt x="80784" y="420357"/>
                </a:lnTo>
                <a:lnTo>
                  <a:pt x="381838" y="420357"/>
                </a:lnTo>
                <a:lnTo>
                  <a:pt x="386676" y="418350"/>
                </a:lnTo>
                <a:lnTo>
                  <a:pt x="393674" y="411327"/>
                </a:lnTo>
                <a:lnTo>
                  <a:pt x="395668" y="406463"/>
                </a:lnTo>
                <a:lnTo>
                  <a:pt x="395668" y="322313"/>
                </a:lnTo>
                <a:lnTo>
                  <a:pt x="696048" y="547230"/>
                </a:lnTo>
                <a:lnTo>
                  <a:pt x="696048" y="544982"/>
                </a:lnTo>
                <a:lnTo>
                  <a:pt x="395668" y="320040"/>
                </a:lnTo>
                <a:lnTo>
                  <a:pt x="697560" y="546087"/>
                </a:lnTo>
                <a:lnTo>
                  <a:pt x="697560" y="499071"/>
                </a:lnTo>
                <a:lnTo>
                  <a:pt x="406781" y="281330"/>
                </a:lnTo>
                <a:lnTo>
                  <a:pt x="430428" y="263626"/>
                </a:lnTo>
                <a:lnTo>
                  <a:pt x="707148" y="56413"/>
                </a:lnTo>
                <a:lnTo>
                  <a:pt x="707148" y="157822"/>
                </a:lnTo>
                <a:lnTo>
                  <a:pt x="709155" y="162674"/>
                </a:lnTo>
                <a:lnTo>
                  <a:pt x="716153" y="169697"/>
                </a:lnTo>
                <a:lnTo>
                  <a:pt x="720991" y="171704"/>
                </a:lnTo>
                <a:lnTo>
                  <a:pt x="1022045" y="171704"/>
                </a:lnTo>
                <a:lnTo>
                  <a:pt x="1030770" y="172593"/>
                </a:lnTo>
                <a:lnTo>
                  <a:pt x="1061885" y="198208"/>
                </a:lnTo>
                <a:lnTo>
                  <a:pt x="1065276" y="215099"/>
                </a:lnTo>
                <a:lnTo>
                  <a:pt x="1065276" y="146837"/>
                </a:lnTo>
                <a:lnTo>
                  <a:pt x="1053503" y="140411"/>
                </a:lnTo>
                <a:lnTo>
                  <a:pt x="1038339" y="135674"/>
                </a:lnTo>
                <a:lnTo>
                  <a:pt x="1022083" y="134023"/>
                </a:lnTo>
                <a:lnTo>
                  <a:pt x="744702" y="134023"/>
                </a:lnTo>
                <a:lnTo>
                  <a:pt x="744702" y="56413"/>
                </a:lnTo>
                <a:lnTo>
                  <a:pt x="744702" y="11696"/>
                </a:lnTo>
                <a:lnTo>
                  <a:pt x="740714" y="5207"/>
                </a:lnTo>
                <a:lnTo>
                  <a:pt x="731672" y="660"/>
                </a:lnTo>
                <a:lnTo>
                  <a:pt x="728789" y="0"/>
                </a:lnTo>
                <a:lnTo>
                  <a:pt x="721956" y="0"/>
                </a:lnTo>
                <a:lnTo>
                  <a:pt x="718019" y="1270"/>
                </a:lnTo>
                <a:lnTo>
                  <a:pt x="357911" y="270903"/>
                </a:lnTo>
                <a:lnTo>
                  <a:pt x="355092" y="276555"/>
                </a:lnTo>
                <a:lnTo>
                  <a:pt x="355092" y="286143"/>
                </a:lnTo>
                <a:lnTo>
                  <a:pt x="356171" y="289712"/>
                </a:lnTo>
                <a:lnTo>
                  <a:pt x="358127" y="292722"/>
                </a:lnTo>
                <a:lnTo>
                  <a:pt x="358127" y="382676"/>
                </a:lnTo>
                <a:lnTo>
                  <a:pt x="80784" y="382676"/>
                </a:lnTo>
                <a:lnTo>
                  <a:pt x="64516" y="384314"/>
                </a:lnTo>
                <a:lnTo>
                  <a:pt x="23660" y="406425"/>
                </a:lnTo>
                <a:lnTo>
                  <a:pt x="1638" y="447433"/>
                </a:lnTo>
                <a:lnTo>
                  <a:pt x="0" y="463753"/>
                </a:lnTo>
                <a:lnTo>
                  <a:pt x="0" y="613473"/>
                </a:lnTo>
                <a:lnTo>
                  <a:pt x="13804" y="658812"/>
                </a:lnTo>
                <a:lnTo>
                  <a:pt x="49326" y="688162"/>
                </a:lnTo>
                <a:lnTo>
                  <a:pt x="80746" y="694550"/>
                </a:lnTo>
                <a:lnTo>
                  <a:pt x="358114" y="694550"/>
                </a:lnTo>
                <a:lnTo>
                  <a:pt x="358127" y="816864"/>
                </a:lnTo>
                <a:lnTo>
                  <a:pt x="362115" y="823353"/>
                </a:lnTo>
                <a:lnTo>
                  <a:pt x="371157" y="827913"/>
                </a:lnTo>
                <a:lnTo>
                  <a:pt x="374040" y="828573"/>
                </a:lnTo>
                <a:lnTo>
                  <a:pt x="380873" y="828573"/>
                </a:lnTo>
                <a:lnTo>
                  <a:pt x="458457" y="772160"/>
                </a:lnTo>
                <a:lnTo>
                  <a:pt x="735177" y="564946"/>
                </a:lnTo>
                <a:lnTo>
                  <a:pt x="747737" y="552005"/>
                </a:lnTo>
                <a:lnTo>
                  <a:pt x="747737" y="542429"/>
                </a:lnTo>
                <a:lnTo>
                  <a:pt x="746645" y="538861"/>
                </a:lnTo>
                <a:lnTo>
                  <a:pt x="744689" y="535838"/>
                </a:lnTo>
                <a:lnTo>
                  <a:pt x="743496" y="533984"/>
                </a:lnTo>
                <a:lnTo>
                  <a:pt x="744689" y="535838"/>
                </a:lnTo>
                <a:lnTo>
                  <a:pt x="744702" y="445897"/>
                </a:lnTo>
                <a:lnTo>
                  <a:pt x="1022045" y="445897"/>
                </a:lnTo>
                <a:lnTo>
                  <a:pt x="1038301" y="444246"/>
                </a:lnTo>
                <a:lnTo>
                  <a:pt x="1079157" y="422148"/>
                </a:lnTo>
                <a:lnTo>
                  <a:pt x="1101178" y="381139"/>
                </a:lnTo>
                <a:lnTo>
                  <a:pt x="1102817" y="364820"/>
                </a:lnTo>
                <a:lnTo>
                  <a:pt x="1102817" y="215099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519652" y="1500477"/>
            <a:ext cx="665663" cy="55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995355"/>
            <a:ext cx="12192000" cy="6350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18288000" y="9525"/>
                </a:moveTo>
                <a:lnTo>
                  <a:pt x="0" y="952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952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11231898" y="448090"/>
            <a:ext cx="273050" cy="113877"/>
          </a:xfrm>
          <a:custGeom>
            <a:avLst/>
            <a:gdLst/>
            <a:ahLst/>
            <a:cxnLst/>
            <a:rect l="l" t="t" r="r" b="b"/>
            <a:pathLst>
              <a:path w="409575" h="170815">
                <a:moveTo>
                  <a:pt x="409536" y="85293"/>
                </a:moveTo>
                <a:lnTo>
                  <a:pt x="282536" y="0"/>
                </a:lnTo>
                <a:lnTo>
                  <a:pt x="282536" y="72440"/>
                </a:lnTo>
                <a:lnTo>
                  <a:pt x="0" y="72440"/>
                </a:lnTo>
                <a:lnTo>
                  <a:pt x="0" y="98158"/>
                </a:lnTo>
                <a:lnTo>
                  <a:pt x="282536" y="98158"/>
                </a:lnTo>
                <a:lnTo>
                  <a:pt x="282536" y="170586"/>
                </a:lnTo>
                <a:lnTo>
                  <a:pt x="409536" y="85293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 txBox="1"/>
          <p:nvPr/>
        </p:nvSpPr>
        <p:spPr>
          <a:xfrm>
            <a:off x="677334" y="5920654"/>
            <a:ext cx="24680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20" dirty="0">
                <a:solidFill>
                  <a:srgbClr val="2F3C4D"/>
                </a:solidFill>
                <a:latin typeface="Noto Sans"/>
                <a:cs typeface="Noto Sans"/>
              </a:rPr>
              <a:t>1</a:t>
            </a:r>
            <a:r>
              <a:rPr sz="1600" b="1" spc="-3" dirty="0">
                <a:solidFill>
                  <a:srgbClr val="2F3C4D"/>
                </a:solidFill>
                <a:latin typeface="Noto Sans"/>
                <a:cs typeface="Noto Sans"/>
              </a:rPr>
              <a:t>2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7333" y="464750"/>
            <a:ext cx="4592320" cy="3572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S</a:t>
            </a:r>
            <a:r>
              <a:rPr sz="1133" spc="6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V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Ó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70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7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Ñ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J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U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endParaRPr sz="1133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6107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6195B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995355"/>
            <a:ext cx="12192000" cy="6350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18288000" y="9525"/>
                </a:moveTo>
                <a:lnTo>
                  <a:pt x="0" y="952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952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52596" y="2729790"/>
            <a:ext cx="4486910" cy="1202958"/>
          </a:xfrm>
          <a:prstGeom prst="rect">
            <a:avLst/>
          </a:prstGeom>
        </p:spPr>
        <p:txBody>
          <a:bodyPr vert="horz" wrap="square" lIns="0" tIns="7620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0"/>
              </a:spcBef>
            </a:pPr>
            <a:r>
              <a:rPr sz="7767" spc="-383" dirty="0"/>
              <a:t>¡Gracias!</a:t>
            </a:r>
            <a:endParaRPr sz="7767"/>
          </a:p>
        </p:txBody>
      </p:sp>
      <p:sp>
        <p:nvSpPr>
          <p:cNvPr id="5" name="object 5"/>
          <p:cNvSpPr/>
          <p:nvPr/>
        </p:nvSpPr>
        <p:spPr>
          <a:xfrm>
            <a:off x="8699379" y="5662799"/>
            <a:ext cx="3441699" cy="114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677334" y="5920654"/>
            <a:ext cx="24680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20" dirty="0">
                <a:solidFill>
                  <a:srgbClr val="2F3C4D"/>
                </a:solidFill>
                <a:latin typeface="Noto Sans"/>
                <a:cs typeface="Noto Sans"/>
              </a:rPr>
              <a:t>1</a:t>
            </a:r>
            <a:r>
              <a:rPr sz="1600" b="1" spc="-3" dirty="0">
                <a:solidFill>
                  <a:srgbClr val="2F3C4D"/>
                </a:solidFill>
                <a:latin typeface="Noto Sans"/>
                <a:cs typeface="Noto Sans"/>
              </a:rPr>
              <a:t>3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333" y="464750"/>
            <a:ext cx="4592320" cy="3572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S</a:t>
            </a:r>
            <a:r>
              <a:rPr sz="1133" spc="6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V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Ó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70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7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Ñ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J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U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endParaRPr sz="1133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12842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85" y="754796"/>
            <a:ext cx="9144000" cy="154432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COMITÉ INTERSECTORIAL DE COORDINACIÓN JURÍDICA. GRACIAS!!</a:t>
            </a:r>
            <a:endParaRPr lang="es-CO" sz="48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47343" y="2078012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2021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62813"/>
            <a:ext cx="12192000" cy="1078494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D7DF34-6160-8A47-A5E0-F482F9CB4AA4}"/>
              </a:ext>
            </a:extLst>
          </p:cNvPr>
          <p:cNvSpPr txBox="1">
            <a:spLocks/>
          </p:cNvSpPr>
          <p:nvPr/>
        </p:nvSpPr>
        <p:spPr>
          <a:xfrm>
            <a:off x="838200" y="312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ORDEN DEL DÍA</a:t>
            </a:r>
            <a:endParaRPr lang="es-CO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C43690-B4A1-6045-91E1-408585C5994D}"/>
              </a:ext>
            </a:extLst>
          </p:cNvPr>
          <p:cNvSpPr txBox="1"/>
          <p:nvPr/>
        </p:nvSpPr>
        <p:spPr>
          <a:xfrm>
            <a:off x="838200" y="1886857"/>
            <a:ext cx="914075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50" b="1" dirty="0" smtClean="0"/>
              <a:t>1</a:t>
            </a:r>
            <a:r>
              <a:rPr lang="es-CO" sz="2050" b="1" dirty="0"/>
              <a:t>.   </a:t>
            </a:r>
            <a:r>
              <a:rPr lang="es-CO" sz="2050" b="1" dirty="0" smtClean="0"/>
              <a:t> Verificación </a:t>
            </a:r>
            <a:r>
              <a:rPr lang="es-CO" sz="2050" b="1" dirty="0"/>
              <a:t>de Quórum </a:t>
            </a:r>
            <a:r>
              <a:rPr lang="es-CO" sz="2050" b="1" dirty="0" smtClean="0"/>
              <a:t>y aprobación del orden del día</a:t>
            </a:r>
          </a:p>
          <a:p>
            <a:pPr algn="just"/>
            <a:endParaRPr lang="es-CO" sz="2050" b="1" dirty="0" smtClean="0"/>
          </a:p>
          <a:p>
            <a:pPr algn="just"/>
            <a:r>
              <a:rPr lang="es-ES" sz="2050" b="1" dirty="0" smtClean="0"/>
              <a:t>2.</a:t>
            </a:r>
            <a:r>
              <a:rPr lang="es-ES" sz="2050" b="1" dirty="0"/>
              <a:t> </a:t>
            </a:r>
            <a:r>
              <a:rPr lang="es-ES" sz="2050" b="1" dirty="0" smtClean="0"/>
              <a:t>   </a:t>
            </a:r>
            <a:r>
              <a:rPr lang="es-CO" sz="2050" b="1" dirty="0" smtClean="0"/>
              <a:t>Guía para la atención del derecho de petición </a:t>
            </a:r>
          </a:p>
          <a:p>
            <a:pPr algn="just"/>
            <a:endParaRPr lang="es-CO" sz="2050" b="1" dirty="0"/>
          </a:p>
          <a:p>
            <a:pPr algn="just"/>
            <a:r>
              <a:rPr lang="es-CO" sz="2050" b="1" dirty="0" smtClean="0"/>
              <a:t>3.     Revisión de procesos judiciales para la defensa judicial conjunta</a:t>
            </a:r>
            <a:endParaRPr lang="es-CO" sz="2050" b="1" dirty="0" smtClean="0"/>
          </a:p>
          <a:p>
            <a:pPr algn="just"/>
            <a:endParaRPr lang="es-CO" sz="2050" b="1" dirty="0" smtClean="0"/>
          </a:p>
          <a:p>
            <a:pPr algn="just"/>
            <a:r>
              <a:rPr lang="es-CO" sz="2050" b="1" dirty="0" smtClean="0"/>
              <a:t>4.</a:t>
            </a:r>
            <a:r>
              <a:rPr lang="es-CO" sz="2050" b="1" dirty="0"/>
              <a:t>  </a:t>
            </a:r>
            <a:r>
              <a:rPr lang="es-CO" sz="2050" b="1" dirty="0" smtClean="0"/>
              <a:t>   Proposiciones y varios</a:t>
            </a:r>
          </a:p>
          <a:p>
            <a:pPr algn="just"/>
            <a:endParaRPr lang="es-CO" sz="2050" b="1" dirty="0"/>
          </a:p>
          <a:p>
            <a:pPr algn="just"/>
            <a:r>
              <a:rPr lang="es-CO" sz="2050" b="1" dirty="0" smtClean="0"/>
              <a:t>Política de mejora normativa</a:t>
            </a:r>
            <a:endParaRPr lang="es-CO" sz="2050" b="1" dirty="0" smtClean="0"/>
          </a:p>
          <a:p>
            <a:pPr algn="just"/>
            <a:endParaRPr lang="es-CO" dirty="0"/>
          </a:p>
          <a:p>
            <a:pPr marL="342900" indent="-342900" algn="just">
              <a:buAutoNum type="arabicPeriod"/>
            </a:pPr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6195B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0" y="995347"/>
            <a:ext cx="12192000" cy="5862743"/>
            <a:chOff x="0" y="1493019"/>
            <a:chExt cx="18288000" cy="8794115"/>
          </a:xfrm>
        </p:grpSpPr>
        <p:sp>
          <p:nvSpPr>
            <p:cNvPr id="4" name="object 4"/>
            <p:cNvSpPr/>
            <p:nvPr/>
          </p:nvSpPr>
          <p:spPr>
            <a:xfrm>
              <a:off x="0" y="1493019"/>
              <a:ext cx="18288000" cy="9525"/>
            </a:xfrm>
            <a:custGeom>
              <a:avLst/>
              <a:gdLst/>
              <a:ahLst/>
              <a:cxnLst/>
              <a:rect l="l" t="t" r="r" b="b"/>
              <a:pathLst>
                <a:path w="18288000" h="9525">
                  <a:moveTo>
                    <a:pt x="1828800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9525"/>
                  </a:lnTo>
                  <a:close/>
                </a:path>
              </a:pathLst>
            </a:custGeom>
            <a:solidFill>
              <a:srgbClr val="253137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9899416" y="1540763"/>
              <a:ext cx="7362809" cy="73627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13068117" y="8770406"/>
              <a:ext cx="5162549" cy="1516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7334" y="462587"/>
            <a:ext cx="2989157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  <a:tabLst>
                <a:tab pos="1173539" algn="l"/>
                <a:tab pos="2067240" algn="l"/>
              </a:tabLst>
            </a:pPr>
            <a:r>
              <a:rPr sz="1200" dirty="0">
                <a:solidFill>
                  <a:srgbClr val="F7F7F7"/>
                </a:solidFill>
                <a:latin typeface="Noto Sans"/>
                <a:cs typeface="Noto Sans"/>
              </a:rPr>
              <a:t>S</a:t>
            </a:r>
            <a:r>
              <a:rPr sz="1200" spc="-120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dirty="0">
                <a:solidFill>
                  <a:srgbClr val="F7F7F7"/>
                </a:solidFill>
                <a:latin typeface="Noto Sans"/>
                <a:cs typeface="Noto Sans"/>
              </a:rPr>
              <a:t>E</a:t>
            </a:r>
            <a:r>
              <a:rPr sz="1200" spc="-120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3" dirty="0">
                <a:solidFill>
                  <a:srgbClr val="F7F7F7"/>
                </a:solidFill>
                <a:latin typeface="Noto Sans"/>
                <a:cs typeface="Noto Sans"/>
              </a:rPr>
              <a:t>C</a:t>
            </a:r>
            <a:r>
              <a:rPr sz="1200" spc="-11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" dirty="0">
                <a:solidFill>
                  <a:srgbClr val="F7F7F7"/>
                </a:solidFill>
                <a:latin typeface="Noto Sans"/>
                <a:cs typeface="Noto Sans"/>
              </a:rPr>
              <a:t>R</a:t>
            </a:r>
            <a:r>
              <a:rPr sz="1200" spc="-120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dirty="0">
                <a:solidFill>
                  <a:srgbClr val="F7F7F7"/>
                </a:solidFill>
                <a:latin typeface="Noto Sans"/>
                <a:cs typeface="Noto Sans"/>
              </a:rPr>
              <a:t>E</a:t>
            </a:r>
            <a:r>
              <a:rPr sz="1200" spc="-120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" dirty="0">
                <a:solidFill>
                  <a:srgbClr val="F7F7F7"/>
                </a:solidFill>
                <a:latin typeface="Noto Sans"/>
                <a:cs typeface="Noto Sans"/>
              </a:rPr>
              <a:t>T</a:t>
            </a:r>
            <a:r>
              <a:rPr sz="1200" spc="-11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10" dirty="0">
                <a:solidFill>
                  <a:srgbClr val="F7F7F7"/>
                </a:solidFill>
                <a:latin typeface="Noto Sans"/>
                <a:cs typeface="Noto Sans"/>
              </a:rPr>
              <a:t>A</a:t>
            </a:r>
            <a:r>
              <a:rPr sz="1200" spc="-120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" dirty="0">
                <a:solidFill>
                  <a:srgbClr val="F7F7F7"/>
                </a:solidFill>
                <a:latin typeface="Noto Sans"/>
                <a:cs typeface="Noto Sans"/>
              </a:rPr>
              <a:t>R</a:t>
            </a:r>
            <a:r>
              <a:rPr sz="1200" spc="-120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3" dirty="0">
                <a:solidFill>
                  <a:srgbClr val="F7F7F7"/>
                </a:solidFill>
                <a:latin typeface="Noto Sans"/>
                <a:cs typeface="Noto Sans"/>
              </a:rPr>
              <a:t>Í</a:t>
            </a:r>
            <a:r>
              <a:rPr sz="1200" spc="-11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10" dirty="0">
                <a:solidFill>
                  <a:srgbClr val="F7F7F7"/>
                </a:solidFill>
                <a:latin typeface="Noto Sans"/>
                <a:cs typeface="Noto Sans"/>
              </a:rPr>
              <a:t>A	J</a:t>
            </a:r>
            <a:r>
              <a:rPr sz="1200" spc="-120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" dirty="0">
                <a:solidFill>
                  <a:srgbClr val="F7F7F7"/>
                </a:solidFill>
                <a:latin typeface="Noto Sans"/>
                <a:cs typeface="Noto Sans"/>
              </a:rPr>
              <a:t>U</a:t>
            </a:r>
            <a:r>
              <a:rPr sz="1200" spc="-11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" dirty="0">
                <a:solidFill>
                  <a:srgbClr val="F7F7F7"/>
                </a:solidFill>
                <a:latin typeface="Noto Sans"/>
                <a:cs typeface="Noto Sans"/>
              </a:rPr>
              <a:t>R</a:t>
            </a:r>
            <a:r>
              <a:rPr sz="1200" spc="-120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3" dirty="0">
                <a:solidFill>
                  <a:srgbClr val="F7F7F7"/>
                </a:solidFill>
                <a:latin typeface="Noto Sans"/>
                <a:cs typeface="Noto Sans"/>
              </a:rPr>
              <a:t>Í</a:t>
            </a:r>
            <a:r>
              <a:rPr sz="1200" spc="-11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3" dirty="0">
                <a:solidFill>
                  <a:srgbClr val="F7F7F7"/>
                </a:solidFill>
                <a:latin typeface="Noto Sans"/>
                <a:cs typeface="Noto Sans"/>
              </a:rPr>
              <a:t>D</a:t>
            </a:r>
            <a:r>
              <a:rPr sz="1200" spc="-120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3" dirty="0">
                <a:solidFill>
                  <a:srgbClr val="F7F7F7"/>
                </a:solidFill>
                <a:latin typeface="Noto Sans"/>
                <a:cs typeface="Noto Sans"/>
              </a:rPr>
              <a:t>I</a:t>
            </a:r>
            <a:r>
              <a:rPr sz="1200" spc="-11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3" dirty="0">
                <a:solidFill>
                  <a:srgbClr val="F7F7F7"/>
                </a:solidFill>
                <a:latin typeface="Noto Sans"/>
                <a:cs typeface="Noto Sans"/>
              </a:rPr>
              <a:t>C</a:t>
            </a:r>
            <a:r>
              <a:rPr sz="1200" spc="-120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10" dirty="0">
                <a:solidFill>
                  <a:srgbClr val="F7F7F7"/>
                </a:solidFill>
                <a:latin typeface="Noto Sans"/>
                <a:cs typeface="Noto Sans"/>
              </a:rPr>
              <a:t>A	</a:t>
            </a:r>
            <a:r>
              <a:rPr sz="1200" spc="-3" dirty="0">
                <a:solidFill>
                  <a:srgbClr val="F7F7F7"/>
                </a:solidFill>
                <a:latin typeface="Noto Sans"/>
                <a:cs typeface="Noto Sans"/>
              </a:rPr>
              <a:t>D</a:t>
            </a:r>
            <a:r>
              <a:rPr sz="1200" spc="-12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3" dirty="0">
                <a:solidFill>
                  <a:srgbClr val="F7F7F7"/>
                </a:solidFill>
                <a:latin typeface="Noto Sans"/>
                <a:cs typeface="Noto Sans"/>
              </a:rPr>
              <a:t>I</a:t>
            </a:r>
            <a:r>
              <a:rPr sz="1200" spc="-123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dirty="0">
                <a:solidFill>
                  <a:srgbClr val="F7F7F7"/>
                </a:solidFill>
                <a:latin typeface="Noto Sans"/>
                <a:cs typeface="Noto Sans"/>
              </a:rPr>
              <a:t>S</a:t>
            </a:r>
            <a:r>
              <a:rPr sz="1200" spc="-12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" dirty="0">
                <a:solidFill>
                  <a:srgbClr val="F7F7F7"/>
                </a:solidFill>
                <a:latin typeface="Noto Sans"/>
                <a:cs typeface="Noto Sans"/>
              </a:rPr>
              <a:t>T</a:t>
            </a:r>
            <a:r>
              <a:rPr sz="1200" spc="-12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" dirty="0">
                <a:solidFill>
                  <a:srgbClr val="F7F7F7"/>
                </a:solidFill>
                <a:latin typeface="Noto Sans"/>
                <a:cs typeface="Noto Sans"/>
              </a:rPr>
              <a:t>R</a:t>
            </a:r>
            <a:r>
              <a:rPr sz="1200" spc="-12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3" dirty="0">
                <a:solidFill>
                  <a:srgbClr val="F7F7F7"/>
                </a:solidFill>
                <a:latin typeface="Noto Sans"/>
                <a:cs typeface="Noto Sans"/>
              </a:rPr>
              <a:t>I</a:t>
            </a:r>
            <a:r>
              <a:rPr sz="1200" spc="-12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" dirty="0">
                <a:solidFill>
                  <a:srgbClr val="F7F7F7"/>
                </a:solidFill>
                <a:latin typeface="Noto Sans"/>
                <a:cs typeface="Noto Sans"/>
              </a:rPr>
              <a:t>T</a:t>
            </a:r>
            <a:r>
              <a:rPr sz="1200" spc="-123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10" dirty="0">
                <a:solidFill>
                  <a:srgbClr val="F7F7F7"/>
                </a:solidFill>
                <a:latin typeface="Noto Sans"/>
                <a:cs typeface="Noto Sans"/>
              </a:rPr>
              <a:t>A</a:t>
            </a:r>
            <a:r>
              <a:rPr sz="1200" spc="-127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200" spc="-7" dirty="0">
                <a:solidFill>
                  <a:srgbClr val="F7F7F7"/>
                </a:solidFill>
                <a:latin typeface="Noto Sans"/>
                <a:cs typeface="Noto Sans"/>
              </a:rPr>
              <a:t>L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334" y="2605072"/>
            <a:ext cx="4340437" cy="2461785"/>
          </a:xfrm>
          <a:prstGeom prst="rect">
            <a:avLst/>
          </a:prstGeom>
        </p:spPr>
        <p:txBody>
          <a:bodyPr vert="horz" wrap="square" lIns="0" tIns="37677" rIns="0" bIns="0" rtlCol="0">
            <a:spAutoFit/>
          </a:bodyPr>
          <a:lstStyle/>
          <a:p>
            <a:pPr marL="8467" marR="3387">
              <a:lnSpc>
                <a:spcPts val="6300"/>
              </a:lnSpc>
              <a:spcBef>
                <a:spcPts val="297"/>
              </a:spcBef>
            </a:pPr>
            <a:r>
              <a:rPr sz="5267" b="1" spc="-107" dirty="0">
                <a:solidFill>
                  <a:srgbClr val="F7F7F7"/>
                </a:solidFill>
                <a:latin typeface="Verdana"/>
                <a:cs typeface="Verdana"/>
              </a:rPr>
              <a:t>Prevención  </a:t>
            </a:r>
            <a:r>
              <a:rPr sz="5267" b="1" spc="-127" dirty="0">
                <a:solidFill>
                  <a:srgbClr val="F7F7F7"/>
                </a:solidFill>
                <a:latin typeface="Verdana"/>
                <a:cs typeface="Verdana"/>
              </a:rPr>
              <a:t>del </a:t>
            </a:r>
            <a:r>
              <a:rPr sz="5267" b="1" spc="-23" dirty="0">
                <a:solidFill>
                  <a:srgbClr val="F7F7F7"/>
                </a:solidFill>
                <a:latin typeface="Verdana"/>
                <a:cs typeface="Verdana"/>
              </a:rPr>
              <a:t>Daño  </a:t>
            </a:r>
            <a:r>
              <a:rPr sz="5267" b="1" spc="169" dirty="0">
                <a:solidFill>
                  <a:srgbClr val="F7F7F7"/>
                </a:solidFill>
                <a:latin typeface="Verdana"/>
                <a:cs typeface="Verdana"/>
              </a:rPr>
              <a:t>A</a:t>
            </a:r>
            <a:r>
              <a:rPr sz="5267" b="1" spc="76" dirty="0">
                <a:solidFill>
                  <a:srgbClr val="F7F7F7"/>
                </a:solidFill>
                <a:latin typeface="Verdana"/>
                <a:cs typeface="Verdana"/>
              </a:rPr>
              <a:t>n</a:t>
            </a:r>
            <a:r>
              <a:rPr sz="5267" b="1" spc="-390" dirty="0">
                <a:solidFill>
                  <a:srgbClr val="F7F7F7"/>
                </a:solidFill>
                <a:latin typeface="Verdana"/>
                <a:cs typeface="Verdana"/>
              </a:rPr>
              <a:t>t</a:t>
            </a:r>
            <a:r>
              <a:rPr sz="5267" b="1" spc="97" dirty="0">
                <a:solidFill>
                  <a:srgbClr val="F7F7F7"/>
                </a:solidFill>
                <a:latin typeface="Verdana"/>
                <a:cs typeface="Verdana"/>
              </a:rPr>
              <a:t>i</a:t>
            </a:r>
            <a:r>
              <a:rPr sz="5267" b="1" spc="-380" dirty="0">
                <a:solidFill>
                  <a:srgbClr val="F7F7F7"/>
                </a:solidFill>
                <a:latin typeface="Verdana"/>
                <a:cs typeface="Verdana"/>
              </a:rPr>
              <a:t>j</a:t>
            </a:r>
            <a:r>
              <a:rPr sz="5267" b="1" spc="-20" dirty="0">
                <a:solidFill>
                  <a:srgbClr val="F7F7F7"/>
                </a:solidFill>
                <a:latin typeface="Verdana"/>
                <a:cs typeface="Verdana"/>
              </a:rPr>
              <a:t>u</a:t>
            </a:r>
            <a:r>
              <a:rPr sz="5267" b="1" spc="3" dirty="0">
                <a:solidFill>
                  <a:srgbClr val="F7F7F7"/>
                </a:solidFill>
                <a:latin typeface="Verdana"/>
                <a:cs typeface="Verdana"/>
              </a:rPr>
              <a:t>r</a:t>
            </a:r>
            <a:r>
              <a:rPr sz="5267" b="1" spc="97" dirty="0">
                <a:solidFill>
                  <a:srgbClr val="F7F7F7"/>
                </a:solidFill>
                <a:latin typeface="Verdana"/>
                <a:cs typeface="Verdana"/>
              </a:rPr>
              <a:t>í</a:t>
            </a:r>
            <a:r>
              <a:rPr sz="5267" b="1" spc="-30" dirty="0">
                <a:solidFill>
                  <a:srgbClr val="F7F7F7"/>
                </a:solidFill>
                <a:latin typeface="Verdana"/>
                <a:cs typeface="Verdana"/>
              </a:rPr>
              <a:t>d</a:t>
            </a:r>
            <a:r>
              <a:rPr sz="5267" b="1" spc="97" dirty="0">
                <a:solidFill>
                  <a:srgbClr val="F7F7F7"/>
                </a:solidFill>
                <a:latin typeface="Verdana"/>
                <a:cs typeface="Verdana"/>
              </a:rPr>
              <a:t>i</a:t>
            </a:r>
            <a:r>
              <a:rPr sz="5267" b="1" spc="-130" dirty="0">
                <a:solidFill>
                  <a:srgbClr val="F7F7F7"/>
                </a:solidFill>
                <a:latin typeface="Verdana"/>
                <a:cs typeface="Verdana"/>
              </a:rPr>
              <a:t>c</a:t>
            </a:r>
            <a:r>
              <a:rPr sz="5267" b="1" spc="-136" dirty="0">
                <a:solidFill>
                  <a:srgbClr val="F7F7F7"/>
                </a:solidFill>
                <a:latin typeface="Verdana"/>
                <a:cs typeface="Verdana"/>
              </a:rPr>
              <a:t>o</a:t>
            </a:r>
            <a:endParaRPr sz="5267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9632" y="1417006"/>
            <a:ext cx="709930" cy="37788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2400" u="heavy" spc="-600" dirty="0">
                <a:uFill>
                  <a:solidFill>
                    <a:srgbClr val="F7F7F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113" dirty="0">
                <a:uFill>
                  <a:solidFill>
                    <a:srgbClr val="F7F7F7"/>
                  </a:solidFill>
                </a:uFill>
                <a:latin typeface="Arial"/>
                <a:cs typeface="Arial"/>
              </a:rPr>
              <a:t>202</a:t>
            </a:r>
            <a:r>
              <a:rPr sz="2400" i="1" u="heavy" spc="-230" dirty="0">
                <a:uFill>
                  <a:solidFill>
                    <a:srgbClr val="F7F7F7"/>
                  </a:solidFill>
                </a:u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333" y="5917658"/>
            <a:ext cx="247227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20" dirty="0">
                <a:solidFill>
                  <a:srgbClr val="F7F7F7"/>
                </a:solidFill>
                <a:latin typeface="Noto Sans"/>
                <a:cs typeface="Noto Sans"/>
              </a:rPr>
              <a:t>0</a:t>
            </a:r>
            <a:r>
              <a:rPr sz="1600" b="1" spc="-3" dirty="0">
                <a:solidFill>
                  <a:srgbClr val="F7F7F7"/>
                </a:solidFill>
                <a:latin typeface="Noto Sans"/>
                <a:cs typeface="Noto Sans"/>
              </a:rPr>
              <a:t>1</a:t>
            </a:r>
            <a:endParaRPr sz="1600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6056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995346"/>
            <a:ext cx="12192000" cy="6350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18288000" y="9525"/>
                </a:moveTo>
                <a:lnTo>
                  <a:pt x="0" y="952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952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685801" y="1469786"/>
            <a:ext cx="4908539" cy="4908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79135" y="1086180"/>
            <a:ext cx="3511550" cy="1420902"/>
          </a:xfrm>
          <a:prstGeom prst="rect">
            <a:avLst/>
          </a:prstGeom>
        </p:spPr>
        <p:txBody>
          <a:bodyPr vert="horz" wrap="square" lIns="0" tIns="35560" rIns="0" bIns="0" rtlCol="0" anchor="ctr">
            <a:spAutoFit/>
          </a:bodyPr>
          <a:lstStyle/>
          <a:p>
            <a:pPr marL="8467" marR="3387">
              <a:lnSpc>
                <a:spcPts val="5400"/>
              </a:lnSpc>
              <a:spcBef>
                <a:spcPts val="280"/>
              </a:spcBef>
            </a:pPr>
            <a:r>
              <a:rPr spc="-80" dirty="0">
                <a:solidFill>
                  <a:srgbClr val="2F3C4D"/>
                </a:solidFill>
              </a:rPr>
              <a:t>Derecho</a:t>
            </a:r>
            <a:r>
              <a:rPr spc="-407" dirty="0">
                <a:solidFill>
                  <a:srgbClr val="2F3C4D"/>
                </a:solidFill>
              </a:rPr>
              <a:t> </a:t>
            </a:r>
            <a:r>
              <a:rPr spc="-193" dirty="0">
                <a:solidFill>
                  <a:srgbClr val="2F3C4D"/>
                </a:solidFill>
              </a:rPr>
              <a:t>de  </a:t>
            </a:r>
            <a:r>
              <a:rPr spc="-90" dirty="0">
                <a:solidFill>
                  <a:srgbClr val="2F3C4D"/>
                </a:solidFill>
              </a:rPr>
              <a:t>petición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9135" y="2816087"/>
            <a:ext cx="3642360" cy="285345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algn="just">
              <a:lnSpc>
                <a:spcPct val="117000"/>
              </a:lnSpc>
              <a:spcBef>
                <a:spcPts val="63"/>
              </a:spcBef>
            </a:pPr>
            <a:r>
              <a:rPr sz="1567" b="1" spc="3" dirty="0">
                <a:solidFill>
                  <a:srgbClr val="2F3C4D"/>
                </a:solidFill>
                <a:latin typeface="Noto Sans"/>
                <a:cs typeface="Noto Sans"/>
              </a:rPr>
              <a:t>Artículo </a:t>
            </a:r>
            <a:r>
              <a:rPr sz="1567" b="1" spc="7" dirty="0">
                <a:solidFill>
                  <a:srgbClr val="2F3C4D"/>
                </a:solidFill>
                <a:latin typeface="Noto Sans"/>
                <a:cs typeface="Noto Sans"/>
              </a:rPr>
              <a:t>23 </a:t>
            </a:r>
            <a:r>
              <a:rPr sz="1567" b="1" spc="3" dirty="0">
                <a:solidFill>
                  <a:srgbClr val="2F3C4D"/>
                </a:solidFill>
                <a:latin typeface="Noto Sans"/>
                <a:cs typeface="Noto Sans"/>
              </a:rPr>
              <a:t>- Constitución Política </a:t>
            </a:r>
            <a:r>
              <a:rPr sz="1567" b="1" spc="7" dirty="0">
                <a:solidFill>
                  <a:srgbClr val="2F3C4D"/>
                </a:solidFill>
                <a:latin typeface="Noto Sans"/>
                <a:cs typeface="Noto Sans"/>
              </a:rPr>
              <a:t>de  Colombia</a:t>
            </a:r>
            <a:endParaRPr sz="1567">
              <a:latin typeface="Noto Sans"/>
              <a:cs typeface="Noto Sans"/>
            </a:endParaRPr>
          </a:p>
          <a:p>
            <a:pPr>
              <a:spcBef>
                <a:spcPts val="7"/>
              </a:spcBef>
            </a:pPr>
            <a:endParaRPr sz="2133">
              <a:latin typeface="Noto Sans"/>
              <a:cs typeface="Noto Sans"/>
            </a:endParaRPr>
          </a:p>
          <a:p>
            <a:pPr marL="8467" marR="20321" algn="just">
              <a:lnSpc>
                <a:spcPct val="139700"/>
              </a:lnSpc>
              <a:spcBef>
                <a:spcPts val="3"/>
              </a:spcBef>
            </a:pP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un derecho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fundamental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personas y 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consiste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en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 posibilidad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i="1" spc="-43" dirty="0">
                <a:solidFill>
                  <a:srgbClr val="2F3C4D"/>
                </a:solidFill>
                <a:latin typeface="Noto Serif"/>
                <a:cs typeface="Noto Serif"/>
              </a:rPr>
              <a:t>“(...) </a:t>
            </a:r>
            <a:r>
              <a:rPr sz="1133" i="1" spc="-33" dirty="0">
                <a:solidFill>
                  <a:srgbClr val="2F3C4D"/>
                </a:solidFill>
                <a:latin typeface="Noto Serif"/>
                <a:cs typeface="Noto Serif"/>
              </a:rPr>
              <a:t>presentar </a:t>
            </a:r>
            <a:r>
              <a:rPr sz="1133" i="1" spc="-30" dirty="0">
                <a:solidFill>
                  <a:srgbClr val="2F3C4D"/>
                </a:solidFill>
                <a:latin typeface="Noto Serif"/>
                <a:cs typeface="Noto Serif"/>
              </a:rPr>
              <a:t>peticiones  respetuosas </a:t>
            </a:r>
            <a:r>
              <a:rPr sz="1133" i="1" spc="-13" dirty="0">
                <a:solidFill>
                  <a:srgbClr val="2F3C4D"/>
                </a:solidFill>
                <a:latin typeface="Noto Serif"/>
                <a:cs typeface="Noto Serif"/>
              </a:rPr>
              <a:t>a </a:t>
            </a:r>
            <a:r>
              <a:rPr sz="1133" i="1" spc="-40" dirty="0">
                <a:solidFill>
                  <a:srgbClr val="2F3C4D"/>
                </a:solidFill>
                <a:latin typeface="Noto Serif"/>
                <a:cs typeface="Noto Serif"/>
              </a:rPr>
              <a:t>las </a:t>
            </a:r>
            <a:r>
              <a:rPr sz="1133" i="1" spc="-30" dirty="0">
                <a:solidFill>
                  <a:srgbClr val="2F3C4D"/>
                </a:solidFill>
                <a:latin typeface="Noto Serif"/>
                <a:cs typeface="Noto Serif"/>
              </a:rPr>
              <a:t>autoridades </a:t>
            </a:r>
            <a:r>
              <a:rPr sz="1133" i="1" spc="-33" dirty="0">
                <a:solidFill>
                  <a:srgbClr val="2F3C4D"/>
                </a:solidFill>
                <a:latin typeface="Noto Serif"/>
                <a:cs typeface="Noto Serif"/>
              </a:rPr>
              <a:t>por </a:t>
            </a:r>
            <a:r>
              <a:rPr sz="1133" i="1" spc="-43" dirty="0">
                <a:solidFill>
                  <a:srgbClr val="2F3C4D"/>
                </a:solidFill>
                <a:latin typeface="Noto Serif"/>
                <a:cs typeface="Noto Serif"/>
              </a:rPr>
              <a:t>motivos </a:t>
            </a:r>
            <a:r>
              <a:rPr sz="1133" i="1" dirty="0">
                <a:solidFill>
                  <a:srgbClr val="2F3C4D"/>
                </a:solidFill>
                <a:latin typeface="Noto Serif"/>
                <a:cs typeface="Noto Serif"/>
              </a:rPr>
              <a:t>de </a:t>
            </a:r>
            <a:r>
              <a:rPr sz="1133" i="1" spc="-37" dirty="0">
                <a:solidFill>
                  <a:srgbClr val="2F3C4D"/>
                </a:solidFill>
                <a:latin typeface="Noto Serif"/>
                <a:cs typeface="Noto Serif"/>
              </a:rPr>
              <a:t>interés  general </a:t>
            </a:r>
            <a:r>
              <a:rPr sz="1133" i="1" spc="-13" dirty="0">
                <a:solidFill>
                  <a:srgbClr val="2F3C4D"/>
                </a:solidFill>
                <a:latin typeface="Noto Serif"/>
                <a:cs typeface="Noto Serif"/>
              </a:rPr>
              <a:t>o </a:t>
            </a:r>
            <a:r>
              <a:rPr sz="1133" i="1" spc="-43" dirty="0">
                <a:solidFill>
                  <a:srgbClr val="2F3C4D"/>
                </a:solidFill>
                <a:latin typeface="Noto Serif"/>
                <a:cs typeface="Noto Serif"/>
              </a:rPr>
              <a:t>particular </a:t>
            </a:r>
            <a:r>
              <a:rPr sz="1133" i="1" spc="-73" dirty="0">
                <a:solidFill>
                  <a:srgbClr val="2F3C4D"/>
                </a:solidFill>
                <a:latin typeface="Noto Serif"/>
                <a:cs typeface="Noto Serif"/>
              </a:rPr>
              <a:t>y </a:t>
            </a:r>
            <a:r>
              <a:rPr sz="1133" i="1" spc="-13" dirty="0">
                <a:solidFill>
                  <a:srgbClr val="2F3C4D"/>
                </a:solidFill>
                <a:latin typeface="Noto Serif"/>
                <a:cs typeface="Noto Serif"/>
              </a:rPr>
              <a:t>a </a:t>
            </a:r>
            <a:r>
              <a:rPr sz="1133" i="1" spc="-23" dirty="0">
                <a:solidFill>
                  <a:srgbClr val="2F3C4D"/>
                </a:solidFill>
                <a:latin typeface="Noto Serif"/>
                <a:cs typeface="Noto Serif"/>
              </a:rPr>
              <a:t>obtener </a:t>
            </a:r>
            <a:r>
              <a:rPr sz="1133" i="1" spc="-33" dirty="0">
                <a:solidFill>
                  <a:srgbClr val="2F3C4D"/>
                </a:solidFill>
                <a:latin typeface="Noto Serif"/>
                <a:cs typeface="Noto Serif"/>
              </a:rPr>
              <a:t>pronta </a:t>
            </a:r>
            <a:r>
              <a:rPr sz="1133" i="1" spc="-37" dirty="0">
                <a:solidFill>
                  <a:srgbClr val="2F3C4D"/>
                </a:solidFill>
                <a:latin typeface="Noto Serif"/>
                <a:cs typeface="Noto Serif"/>
              </a:rPr>
              <a:t>resolución (...)”</a:t>
            </a:r>
            <a:r>
              <a:rPr sz="1133" spc="-37" dirty="0">
                <a:solidFill>
                  <a:srgbClr val="2F3C4D"/>
                </a:solidFill>
                <a:latin typeface="Noto Sans"/>
                <a:cs typeface="Noto Sans"/>
              </a:rPr>
              <a:t>. 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En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este sentido,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a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través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expedición 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 Ley 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1755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2015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y el Decreto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Nacional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1166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2016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se  </a:t>
            </a:r>
            <a:r>
              <a:rPr sz="1133" spc="-17" dirty="0">
                <a:solidFill>
                  <a:srgbClr val="2F3C4D"/>
                </a:solidFill>
                <a:latin typeface="Noto Sans"/>
                <a:cs typeface="Noto Sans"/>
              </a:rPr>
              <a:t>reguló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su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ejercicio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y se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establecieron las </a:t>
            </a:r>
            <a:r>
              <a:rPr sz="1133" spc="-17" dirty="0">
                <a:solidFill>
                  <a:srgbClr val="2F3C4D"/>
                </a:solidFill>
                <a:latin typeface="Noto Sans"/>
                <a:cs typeface="Noto Sans"/>
              </a:rPr>
              <a:t>reglas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para 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su</a:t>
            </a:r>
            <a:r>
              <a:rPr sz="1133" spc="10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ejercicio</a:t>
            </a:r>
            <a:r>
              <a:rPr sz="1133" spc="10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por</a:t>
            </a:r>
            <a:r>
              <a:rPr sz="1133" spc="10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parte</a:t>
            </a:r>
            <a:r>
              <a:rPr sz="1133" spc="10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</a:t>
            </a:r>
            <a:r>
              <a:rPr sz="1133" spc="10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</a:t>
            </a:r>
            <a:r>
              <a:rPr sz="1133" spc="10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ciudadanía</a:t>
            </a:r>
            <a:r>
              <a:rPr sz="1133" spc="10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y</a:t>
            </a:r>
            <a:r>
              <a:rPr sz="1133" spc="10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su</a:t>
            </a:r>
            <a:r>
              <a:rPr sz="1133" spc="10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atención</a:t>
            </a:r>
            <a:endParaRPr sz="1133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9135" y="5675203"/>
            <a:ext cx="3624580" cy="740438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algn="just">
              <a:lnSpc>
                <a:spcPct val="139700"/>
              </a:lnSpc>
              <a:spcBef>
                <a:spcPts val="63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por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parte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las autoridades,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organizaciones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 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instituciones privadas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y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particulares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que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ejerzan  función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pública.</a:t>
            </a:r>
            <a:endParaRPr sz="1133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333" y="464748"/>
            <a:ext cx="4592320" cy="3572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S</a:t>
            </a:r>
            <a:r>
              <a:rPr sz="1133" spc="6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V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Ó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70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7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Ñ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J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U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endParaRPr sz="1133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67914" y="5918012"/>
            <a:ext cx="24680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20" dirty="0">
                <a:solidFill>
                  <a:srgbClr val="2F3C4D"/>
                </a:solidFill>
                <a:latin typeface="Noto Sans"/>
                <a:cs typeface="Noto Sans"/>
              </a:rPr>
              <a:t>0</a:t>
            </a:r>
            <a:r>
              <a:rPr sz="1600" b="1" spc="-3" dirty="0">
                <a:solidFill>
                  <a:srgbClr val="2F3C4D"/>
                </a:solidFill>
                <a:latin typeface="Noto Sans"/>
                <a:cs typeface="Noto Sans"/>
              </a:rPr>
              <a:t>2</a:t>
            </a:r>
            <a:endParaRPr sz="1600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2412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334" y="1628356"/>
            <a:ext cx="4464473" cy="722548"/>
          </a:xfrm>
          <a:prstGeom prst="rect">
            <a:avLst/>
          </a:prstGeom>
        </p:spPr>
        <p:txBody>
          <a:bodyPr vert="horz" wrap="square" lIns="0" tIns="931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73"/>
              </a:spcBef>
            </a:pPr>
            <a:r>
              <a:rPr sz="4634" spc="-147" dirty="0"/>
              <a:t>Análisis</a:t>
            </a:r>
            <a:r>
              <a:rPr sz="4634" spc="-393" dirty="0"/>
              <a:t> </a:t>
            </a:r>
            <a:r>
              <a:rPr sz="4634" spc="107" dirty="0"/>
              <a:t>PPDA</a:t>
            </a:r>
            <a:endParaRPr sz="4634"/>
          </a:p>
        </p:txBody>
      </p:sp>
      <p:sp>
        <p:nvSpPr>
          <p:cNvPr id="3" name="object 3"/>
          <p:cNvSpPr txBox="1"/>
          <p:nvPr/>
        </p:nvSpPr>
        <p:spPr>
          <a:xfrm>
            <a:off x="677334" y="2765430"/>
            <a:ext cx="2749973" cy="63594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2033" spc="7" dirty="0">
                <a:latin typeface="Noto Sans"/>
                <a:cs typeface="Noto Sans"/>
              </a:rPr>
              <a:t>4 </a:t>
            </a:r>
            <a:r>
              <a:rPr sz="2033" dirty="0">
                <a:latin typeface="Noto Sans"/>
                <a:cs typeface="Noto Sans"/>
              </a:rPr>
              <a:t>CAUSAS</a:t>
            </a:r>
            <a:r>
              <a:rPr sz="2033" spc="-43" dirty="0">
                <a:latin typeface="Noto Sans"/>
                <a:cs typeface="Noto Sans"/>
              </a:rPr>
              <a:t> </a:t>
            </a:r>
            <a:r>
              <a:rPr sz="2033" spc="3" dirty="0">
                <a:latin typeface="Noto Sans"/>
                <a:cs typeface="Noto Sans"/>
              </a:rPr>
              <a:t>COMUNES...</a:t>
            </a:r>
            <a:endParaRPr sz="2033" dirty="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33" y="3425099"/>
            <a:ext cx="8593667" cy="185578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lnSpc>
                <a:spcPct val="138300"/>
              </a:lnSpc>
              <a:spcBef>
                <a:spcPts val="67"/>
              </a:spcBef>
            </a:pPr>
            <a:r>
              <a:rPr sz="1233" spc="-7" dirty="0">
                <a:latin typeface="Noto Sans"/>
                <a:cs typeface="Noto Sans"/>
              </a:rPr>
              <a:t>De </a:t>
            </a:r>
            <a:r>
              <a:rPr sz="1233" spc="-10" dirty="0">
                <a:latin typeface="Noto Sans"/>
                <a:cs typeface="Noto Sans"/>
              </a:rPr>
              <a:t>las políticas </a:t>
            </a:r>
            <a:r>
              <a:rPr sz="1233" spc="-7" dirty="0">
                <a:latin typeface="Noto Sans"/>
                <a:cs typeface="Noto Sans"/>
              </a:rPr>
              <a:t>de </a:t>
            </a:r>
            <a:r>
              <a:rPr sz="1233" spc="-10" dirty="0">
                <a:latin typeface="Noto Sans"/>
                <a:cs typeface="Noto Sans"/>
              </a:rPr>
              <a:t>prevención adoptadas </a:t>
            </a:r>
            <a:r>
              <a:rPr sz="1233" spc="-7" dirty="0">
                <a:latin typeface="Noto Sans"/>
                <a:cs typeface="Noto Sans"/>
              </a:rPr>
              <a:t>por </a:t>
            </a:r>
            <a:r>
              <a:rPr sz="1233" spc="-10" dirty="0">
                <a:latin typeface="Noto Sans"/>
                <a:cs typeface="Noto Sans"/>
              </a:rPr>
              <a:t>el Distrito para la atención y trámite </a:t>
            </a:r>
            <a:r>
              <a:rPr sz="1233" spc="-7" dirty="0">
                <a:latin typeface="Noto Sans"/>
                <a:cs typeface="Noto Sans"/>
              </a:rPr>
              <a:t>de los derechos de </a:t>
            </a:r>
            <a:r>
              <a:rPr sz="1233" spc="-10" dirty="0">
                <a:latin typeface="Noto Sans"/>
                <a:cs typeface="Noto Sans"/>
              </a:rPr>
              <a:t>petición, </a:t>
            </a:r>
            <a:r>
              <a:rPr sz="1233" spc="-7" dirty="0">
                <a:latin typeface="Noto Sans"/>
                <a:cs typeface="Noto Sans"/>
              </a:rPr>
              <a:t>se  </a:t>
            </a:r>
            <a:r>
              <a:rPr sz="1233" spc="-10" dirty="0">
                <a:latin typeface="Noto Sans"/>
                <a:cs typeface="Noto Sans"/>
              </a:rPr>
              <a:t>tienen </a:t>
            </a:r>
            <a:r>
              <a:rPr sz="1233" spc="-7" dirty="0">
                <a:latin typeface="Noto Sans"/>
                <a:cs typeface="Noto Sans"/>
              </a:rPr>
              <a:t>como </a:t>
            </a:r>
            <a:r>
              <a:rPr sz="1233" spc="-10" dirty="0">
                <a:latin typeface="Noto Sans"/>
                <a:cs typeface="Noto Sans"/>
              </a:rPr>
              <a:t>causas</a:t>
            </a:r>
            <a:r>
              <a:rPr sz="1233" spc="3" dirty="0">
                <a:latin typeface="Noto Sans"/>
                <a:cs typeface="Noto Sans"/>
              </a:rPr>
              <a:t> </a:t>
            </a:r>
            <a:r>
              <a:rPr sz="1233" spc="-10" dirty="0">
                <a:latin typeface="Noto Sans"/>
                <a:cs typeface="Noto Sans"/>
              </a:rPr>
              <a:t>comunes</a:t>
            </a:r>
            <a:r>
              <a:rPr sz="1233" spc="-10" dirty="0">
                <a:latin typeface="Noto Sans"/>
                <a:cs typeface="Noto Sans"/>
              </a:rPr>
              <a:t>:</a:t>
            </a:r>
            <a:endParaRPr sz="1233" dirty="0">
              <a:latin typeface="Noto Sans"/>
              <a:cs typeface="Noto Sans"/>
            </a:endParaRPr>
          </a:p>
          <a:p>
            <a:pPr marL="133780" indent="-125736">
              <a:spcBef>
                <a:spcPts val="567"/>
              </a:spcBef>
              <a:buAutoNum type="romanUcPeriod"/>
              <a:tabLst>
                <a:tab pos="134203" algn="l"/>
              </a:tabLst>
            </a:pPr>
            <a:r>
              <a:rPr sz="1233" spc="-10" dirty="0">
                <a:latin typeface="Noto Sans"/>
                <a:cs typeface="Noto Sans"/>
              </a:rPr>
              <a:t>Desconocimiento </a:t>
            </a:r>
            <a:r>
              <a:rPr sz="1233" spc="-7" dirty="0">
                <a:latin typeface="Noto Sans"/>
                <a:cs typeface="Noto Sans"/>
              </a:rPr>
              <a:t>por </a:t>
            </a:r>
            <a:r>
              <a:rPr sz="1233" spc="-10" dirty="0">
                <a:latin typeface="Noto Sans"/>
                <a:cs typeface="Noto Sans"/>
              </a:rPr>
              <a:t>parte </a:t>
            </a:r>
            <a:r>
              <a:rPr sz="1233" spc="-7" dirty="0">
                <a:latin typeface="Noto Sans"/>
                <a:cs typeface="Noto Sans"/>
              </a:rPr>
              <a:t>de los </a:t>
            </a:r>
            <a:r>
              <a:rPr sz="1233" spc="-10" dirty="0">
                <a:latin typeface="Noto Sans"/>
                <a:cs typeface="Noto Sans"/>
              </a:rPr>
              <a:t>funcionarios en el trámite y atención </a:t>
            </a:r>
            <a:r>
              <a:rPr sz="1233" spc="-7" dirty="0">
                <a:latin typeface="Noto Sans"/>
                <a:cs typeface="Noto Sans"/>
              </a:rPr>
              <a:t>de</a:t>
            </a:r>
            <a:r>
              <a:rPr sz="1233" spc="70" dirty="0">
                <a:latin typeface="Noto Sans"/>
                <a:cs typeface="Noto Sans"/>
              </a:rPr>
              <a:t> </a:t>
            </a:r>
            <a:r>
              <a:rPr sz="1233" spc="-7" dirty="0">
                <a:latin typeface="Noto Sans"/>
                <a:cs typeface="Noto Sans"/>
              </a:rPr>
              <a:t>peticiones</a:t>
            </a:r>
            <a:r>
              <a:rPr sz="1233" spc="-7" dirty="0">
                <a:latin typeface="Noto Sans"/>
                <a:cs typeface="Noto Sans"/>
              </a:rPr>
              <a:t>;</a:t>
            </a:r>
            <a:endParaRPr sz="1233" dirty="0">
              <a:latin typeface="Noto Sans"/>
              <a:cs typeface="Noto Sans"/>
            </a:endParaRPr>
          </a:p>
          <a:p>
            <a:pPr marL="177386" indent="-169342">
              <a:spcBef>
                <a:spcPts val="567"/>
              </a:spcBef>
              <a:buAutoNum type="romanUcPeriod"/>
              <a:tabLst>
                <a:tab pos="177809" algn="l"/>
              </a:tabLst>
            </a:pPr>
            <a:r>
              <a:rPr sz="1233" spc="-10" dirty="0">
                <a:latin typeface="Noto Sans"/>
                <a:cs typeface="Noto Sans"/>
              </a:rPr>
              <a:t>Dificultades en la </a:t>
            </a:r>
            <a:r>
              <a:rPr sz="1233" spc="-7" dirty="0">
                <a:latin typeface="Noto Sans"/>
                <a:cs typeface="Noto Sans"/>
              </a:rPr>
              <a:t>adopción de </a:t>
            </a:r>
            <a:r>
              <a:rPr sz="1233" spc="-10" dirty="0">
                <a:latin typeface="Noto Sans"/>
                <a:cs typeface="Noto Sans"/>
              </a:rPr>
              <a:t>mecanismos para </a:t>
            </a:r>
            <a:r>
              <a:rPr sz="1233" spc="-7" dirty="0">
                <a:latin typeface="Noto Sans"/>
                <a:cs typeface="Noto Sans"/>
              </a:rPr>
              <a:t>su</a:t>
            </a:r>
            <a:r>
              <a:rPr sz="1233" spc="40" dirty="0">
                <a:latin typeface="Noto Sans"/>
                <a:cs typeface="Noto Sans"/>
              </a:rPr>
              <a:t> </a:t>
            </a:r>
            <a:r>
              <a:rPr sz="1233" spc="-10" dirty="0">
                <a:latin typeface="Noto Sans"/>
                <a:cs typeface="Noto Sans"/>
              </a:rPr>
              <a:t>notificación</a:t>
            </a:r>
            <a:r>
              <a:rPr sz="1233" spc="-10" dirty="0">
                <a:latin typeface="Noto Sans"/>
                <a:cs typeface="Noto Sans"/>
              </a:rPr>
              <a:t>;</a:t>
            </a:r>
            <a:endParaRPr sz="1233" dirty="0">
              <a:latin typeface="Noto Sans"/>
              <a:cs typeface="Noto Sans"/>
            </a:endParaRPr>
          </a:p>
          <a:p>
            <a:pPr marL="220991" indent="-212947">
              <a:spcBef>
                <a:spcPts val="570"/>
              </a:spcBef>
              <a:buAutoNum type="romanUcPeriod"/>
              <a:tabLst>
                <a:tab pos="221414" algn="l"/>
              </a:tabLst>
            </a:pPr>
            <a:r>
              <a:rPr sz="1233" spc="-10" dirty="0">
                <a:latin typeface="Noto Sans"/>
                <a:cs typeface="Noto Sans"/>
              </a:rPr>
              <a:t>Falta </a:t>
            </a:r>
            <a:r>
              <a:rPr sz="1233" spc="-7" dirty="0">
                <a:latin typeface="Noto Sans"/>
                <a:cs typeface="Noto Sans"/>
              </a:rPr>
              <a:t>de </a:t>
            </a:r>
            <a:r>
              <a:rPr sz="1233" spc="-17" dirty="0">
                <a:latin typeface="Noto Sans"/>
                <a:cs typeface="Noto Sans"/>
              </a:rPr>
              <a:t>seguimiento </a:t>
            </a:r>
            <a:r>
              <a:rPr sz="1233" spc="-10" dirty="0">
                <a:latin typeface="Noto Sans"/>
                <a:cs typeface="Noto Sans"/>
              </a:rPr>
              <a:t>y control </a:t>
            </a:r>
            <a:r>
              <a:rPr sz="1233" spc="-7" dirty="0">
                <a:latin typeface="Noto Sans"/>
                <a:cs typeface="Noto Sans"/>
              </a:rPr>
              <a:t>por </a:t>
            </a:r>
            <a:r>
              <a:rPr sz="1233" spc="-10" dirty="0">
                <a:latin typeface="Noto Sans"/>
                <a:cs typeface="Noto Sans"/>
              </a:rPr>
              <a:t>parte </a:t>
            </a:r>
            <a:r>
              <a:rPr sz="1233" spc="-7" dirty="0">
                <a:latin typeface="Noto Sans"/>
                <a:cs typeface="Noto Sans"/>
              </a:rPr>
              <a:t>de </a:t>
            </a:r>
            <a:r>
              <a:rPr sz="1233" spc="-10" dirty="0">
                <a:latin typeface="Noto Sans"/>
                <a:cs typeface="Noto Sans"/>
              </a:rPr>
              <a:t>las entidades respecto </a:t>
            </a:r>
            <a:r>
              <a:rPr sz="1233" spc="-7" dirty="0">
                <a:latin typeface="Noto Sans"/>
                <a:cs typeface="Noto Sans"/>
              </a:rPr>
              <a:t>de los derechos de </a:t>
            </a:r>
            <a:r>
              <a:rPr sz="1233" spc="-10" dirty="0">
                <a:latin typeface="Noto Sans"/>
                <a:cs typeface="Noto Sans"/>
              </a:rPr>
              <a:t>petición </a:t>
            </a:r>
            <a:r>
              <a:rPr sz="1233" spc="-7" dirty="0">
                <a:latin typeface="Noto Sans"/>
                <a:cs typeface="Noto Sans"/>
              </a:rPr>
              <a:t>presentados</a:t>
            </a:r>
            <a:r>
              <a:rPr sz="1233" spc="-7" dirty="0">
                <a:latin typeface="Noto Sans"/>
                <a:cs typeface="Noto Sans"/>
              </a:rPr>
              <a:t>;</a:t>
            </a:r>
            <a:r>
              <a:rPr sz="1233" spc="140" dirty="0">
                <a:latin typeface="Noto Sans"/>
                <a:cs typeface="Noto Sans"/>
              </a:rPr>
              <a:t> </a:t>
            </a:r>
            <a:r>
              <a:rPr sz="1233" spc="-20" dirty="0">
                <a:latin typeface="Noto Sans"/>
                <a:cs typeface="Noto Sans"/>
              </a:rPr>
              <a:t>y,</a:t>
            </a:r>
            <a:endParaRPr sz="1233" dirty="0">
              <a:latin typeface="Noto Sans"/>
              <a:cs typeface="Noto Sans"/>
            </a:endParaRPr>
          </a:p>
          <a:p>
            <a:pPr marL="8467" marR="6350">
              <a:lnSpc>
                <a:spcPct val="138300"/>
              </a:lnSpc>
              <a:buAutoNum type="romanUcPeriod"/>
              <a:tabLst>
                <a:tab pos="268407" algn="l"/>
              </a:tabLst>
            </a:pPr>
            <a:r>
              <a:rPr sz="1233" spc="-10" dirty="0">
                <a:latin typeface="Noto Sans"/>
                <a:cs typeface="Noto Sans"/>
              </a:rPr>
              <a:t>Falta </a:t>
            </a:r>
            <a:r>
              <a:rPr sz="1233" spc="-7" dirty="0">
                <a:latin typeface="Noto Sans"/>
                <a:cs typeface="Noto Sans"/>
              </a:rPr>
              <a:t>de </a:t>
            </a:r>
            <a:r>
              <a:rPr sz="1233" spc="-10" dirty="0">
                <a:latin typeface="Noto Sans"/>
                <a:cs typeface="Noto Sans"/>
              </a:rPr>
              <a:t>capacitación a </a:t>
            </a:r>
            <a:r>
              <a:rPr sz="1233" spc="-7" dirty="0">
                <a:latin typeface="Noto Sans"/>
                <a:cs typeface="Noto Sans"/>
              </a:rPr>
              <a:t>los </a:t>
            </a:r>
            <a:r>
              <a:rPr sz="1233" spc="-10" dirty="0">
                <a:latin typeface="Noto Sans"/>
                <a:cs typeface="Noto Sans"/>
              </a:rPr>
              <a:t>funcionarios respecto </a:t>
            </a:r>
            <a:r>
              <a:rPr sz="1233" spc="-7" dirty="0">
                <a:latin typeface="Noto Sans"/>
                <a:cs typeface="Noto Sans"/>
              </a:rPr>
              <a:t>de los </a:t>
            </a:r>
            <a:r>
              <a:rPr sz="1233" spc="-10" dirty="0">
                <a:latin typeface="Noto Sans"/>
                <a:cs typeface="Noto Sans"/>
              </a:rPr>
              <a:t>temas a resolver </a:t>
            </a:r>
            <a:r>
              <a:rPr sz="1233" spc="-7" dirty="0">
                <a:latin typeface="Noto Sans"/>
                <a:cs typeface="Noto Sans"/>
              </a:rPr>
              <a:t>por </a:t>
            </a:r>
            <a:r>
              <a:rPr sz="1233" spc="-10" dirty="0">
                <a:latin typeface="Noto Sans"/>
                <a:cs typeface="Noto Sans"/>
              </a:rPr>
              <a:t>cada una </a:t>
            </a:r>
            <a:r>
              <a:rPr sz="1233" spc="-7" dirty="0">
                <a:latin typeface="Noto Sans"/>
                <a:cs typeface="Noto Sans"/>
              </a:rPr>
              <a:t>de </a:t>
            </a:r>
            <a:r>
              <a:rPr sz="1233" spc="-10" dirty="0">
                <a:latin typeface="Noto Sans"/>
                <a:cs typeface="Noto Sans"/>
              </a:rPr>
              <a:t>las entidades y  </a:t>
            </a:r>
            <a:r>
              <a:rPr sz="1233" spc="-17" dirty="0">
                <a:latin typeface="Noto Sans"/>
                <a:cs typeface="Noto Sans"/>
              </a:rPr>
              <a:t>organismos </a:t>
            </a:r>
            <a:r>
              <a:rPr sz="1233" spc="-10" dirty="0">
                <a:latin typeface="Noto Sans"/>
                <a:cs typeface="Noto Sans"/>
              </a:rPr>
              <a:t>distritales </a:t>
            </a:r>
            <a:r>
              <a:rPr sz="1233" spc="-3" dirty="0">
                <a:latin typeface="Noto Sans"/>
                <a:cs typeface="Noto Sans"/>
              </a:rPr>
              <a:t>–</a:t>
            </a:r>
            <a:r>
              <a:rPr sz="1233" spc="17" dirty="0">
                <a:latin typeface="Noto Sans"/>
                <a:cs typeface="Noto Sans"/>
              </a:rPr>
              <a:t> </a:t>
            </a:r>
            <a:r>
              <a:rPr sz="1233" spc="-10" dirty="0">
                <a:latin typeface="Noto Sans"/>
                <a:cs typeface="Noto Sans"/>
              </a:rPr>
              <a:t>competencia</a:t>
            </a:r>
            <a:r>
              <a:rPr sz="1233" spc="-10" dirty="0">
                <a:latin typeface="Noto Sans"/>
                <a:cs typeface="Noto Sans"/>
              </a:rPr>
              <a:t>.</a:t>
            </a:r>
            <a:endParaRPr sz="1233" dirty="0"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95346"/>
            <a:ext cx="12192000" cy="6350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18288000" y="9525"/>
                </a:moveTo>
                <a:lnTo>
                  <a:pt x="0" y="952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952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11231898" y="448090"/>
            <a:ext cx="273050" cy="113877"/>
          </a:xfrm>
          <a:custGeom>
            <a:avLst/>
            <a:gdLst/>
            <a:ahLst/>
            <a:cxnLst/>
            <a:rect l="l" t="t" r="r" b="b"/>
            <a:pathLst>
              <a:path w="409575" h="170815">
                <a:moveTo>
                  <a:pt x="409536" y="85293"/>
                </a:moveTo>
                <a:lnTo>
                  <a:pt x="282536" y="0"/>
                </a:lnTo>
                <a:lnTo>
                  <a:pt x="282536" y="72428"/>
                </a:lnTo>
                <a:lnTo>
                  <a:pt x="0" y="72428"/>
                </a:lnTo>
                <a:lnTo>
                  <a:pt x="0" y="98145"/>
                </a:lnTo>
                <a:lnTo>
                  <a:pt x="282536" y="98145"/>
                </a:lnTo>
                <a:lnTo>
                  <a:pt x="282536" y="170586"/>
                </a:lnTo>
                <a:lnTo>
                  <a:pt x="409536" y="85293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629913" y="1418661"/>
            <a:ext cx="2305039" cy="2305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 txBox="1"/>
          <p:nvPr/>
        </p:nvSpPr>
        <p:spPr>
          <a:xfrm>
            <a:off x="11267914" y="6158784"/>
            <a:ext cx="24680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20" dirty="0">
                <a:solidFill>
                  <a:srgbClr val="2F3C4D"/>
                </a:solidFill>
                <a:latin typeface="Noto Sans"/>
                <a:cs typeface="Noto Sans"/>
              </a:rPr>
              <a:t>0</a:t>
            </a:r>
            <a:r>
              <a:rPr sz="1600" b="1" spc="-3" dirty="0">
                <a:solidFill>
                  <a:srgbClr val="2F3C4D"/>
                </a:solidFill>
                <a:latin typeface="Noto Sans"/>
                <a:cs typeface="Noto Sans"/>
              </a:rPr>
              <a:t>3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333" y="464748"/>
            <a:ext cx="4592320" cy="3572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S</a:t>
            </a:r>
            <a:r>
              <a:rPr sz="1133" spc="6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V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Ó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70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7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Ñ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J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U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endParaRPr sz="1133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62245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995346"/>
            <a:ext cx="12192000" cy="6350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18288000" y="9525"/>
                </a:moveTo>
                <a:lnTo>
                  <a:pt x="0" y="952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952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11231898" y="448081"/>
            <a:ext cx="273050" cy="113877"/>
          </a:xfrm>
          <a:custGeom>
            <a:avLst/>
            <a:gdLst/>
            <a:ahLst/>
            <a:cxnLst/>
            <a:rect l="l" t="t" r="r" b="b"/>
            <a:pathLst>
              <a:path w="409575" h="170815">
                <a:moveTo>
                  <a:pt x="409536" y="85305"/>
                </a:moveTo>
                <a:lnTo>
                  <a:pt x="282536" y="0"/>
                </a:lnTo>
                <a:lnTo>
                  <a:pt x="282536" y="72440"/>
                </a:lnTo>
                <a:lnTo>
                  <a:pt x="0" y="72440"/>
                </a:lnTo>
                <a:lnTo>
                  <a:pt x="0" y="98158"/>
                </a:lnTo>
                <a:lnTo>
                  <a:pt x="282536" y="98158"/>
                </a:lnTo>
                <a:lnTo>
                  <a:pt x="282536" y="170599"/>
                </a:lnTo>
                <a:lnTo>
                  <a:pt x="409536" y="8530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9742282" y="4408282"/>
            <a:ext cx="2449717" cy="2449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677334" y="3105413"/>
            <a:ext cx="8853593" cy="2760798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4657" algn="just">
              <a:lnSpc>
                <a:spcPct val="139700"/>
              </a:lnSpc>
              <a:spcBef>
                <a:spcPts val="63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El documento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adicionalmente tiene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por objeto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establecer lineamientos claros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y precisos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para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los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funcionarios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y/o colaboradores  del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D.C.,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que se </a:t>
            </a:r>
            <a:r>
              <a:rPr sz="1133" spc="-13" dirty="0">
                <a:solidFill>
                  <a:srgbClr val="2F3C4D"/>
                </a:solidFill>
                <a:latin typeface="Noto Sans"/>
                <a:cs typeface="Noto Sans"/>
              </a:rPr>
              <a:t>encarguen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 atención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peticiones ciudadanas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y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toma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como base el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“Manual para la </a:t>
            </a:r>
            <a:r>
              <a:rPr sz="1133" spc="-17" dirty="0">
                <a:solidFill>
                  <a:srgbClr val="2F3C4D"/>
                </a:solidFill>
                <a:latin typeface="Noto Sans"/>
                <a:cs typeface="Noto Sans"/>
              </a:rPr>
              <a:t>gestión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peticiones  ciudadanas.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2019” 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 Secretaría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General 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 Alcaldía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Mayor de</a:t>
            </a:r>
            <a:r>
              <a:rPr sz="1133" spc="5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3" dirty="0">
                <a:solidFill>
                  <a:srgbClr val="2F3C4D"/>
                </a:solidFill>
                <a:latin typeface="Noto Sans"/>
                <a:cs typeface="Noto Sans"/>
              </a:rPr>
              <a:t>Bogotá.</a:t>
            </a:r>
            <a:endParaRPr sz="1133">
              <a:latin typeface="Noto Sans"/>
              <a:cs typeface="Noto Sans"/>
            </a:endParaRPr>
          </a:p>
          <a:p>
            <a:pPr>
              <a:spcBef>
                <a:spcPts val="40"/>
              </a:spcBef>
            </a:pPr>
            <a:endParaRPr sz="1367">
              <a:latin typeface="Noto Sans"/>
              <a:cs typeface="Noto Sans"/>
            </a:endParaRPr>
          </a:p>
          <a:p>
            <a:pPr marL="8467" marR="7197" algn="just">
              <a:lnSpc>
                <a:spcPct val="139700"/>
              </a:lnSpc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Esta </a:t>
            </a:r>
            <a:r>
              <a:rPr sz="1133" spc="-23" dirty="0">
                <a:solidFill>
                  <a:srgbClr val="2F3C4D"/>
                </a:solidFill>
                <a:latin typeface="Noto Sans"/>
                <a:cs typeface="Noto Sans"/>
              </a:rPr>
              <a:t>guía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no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pretende la transcripción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normas,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sino el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abordaje,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forma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transversal,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las temáticas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que en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 práctica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no 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resultan claras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y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requieren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una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orientación</a:t>
            </a:r>
            <a:r>
              <a:rPr sz="1133" spc="30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especial.</a:t>
            </a:r>
            <a:endParaRPr sz="1133">
              <a:latin typeface="Noto Sans"/>
              <a:cs typeface="Noto Sans"/>
            </a:endParaRPr>
          </a:p>
          <a:p>
            <a:pPr>
              <a:spcBef>
                <a:spcPts val="37"/>
              </a:spcBef>
            </a:pPr>
            <a:endParaRPr sz="1367">
              <a:latin typeface="Noto Sans"/>
              <a:cs typeface="Noto Sans"/>
            </a:endParaRPr>
          </a:p>
          <a:p>
            <a:pPr marL="8467" marR="3387" algn="just">
              <a:lnSpc>
                <a:spcPct val="139700"/>
              </a:lnSpc>
              <a:spcBef>
                <a:spcPts val="3"/>
              </a:spcBef>
            </a:pP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Para ello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aborda los </a:t>
            </a:r>
            <a:r>
              <a:rPr sz="1133" spc="-13" dirty="0">
                <a:solidFill>
                  <a:srgbClr val="2F3C4D"/>
                </a:solidFill>
                <a:latin typeface="Noto Sans"/>
                <a:cs typeface="Noto Sans"/>
              </a:rPr>
              <a:t>siguientes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temas: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Noción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básica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Derecho 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Petición; términos, criterios para emitir respuestas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fondo,  notificaciones,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modalidades 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petición; peticiones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en redes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sociales, competencia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las entidades, </a:t>
            </a:r>
            <a:r>
              <a:rPr sz="1133" spc="-17" dirty="0">
                <a:solidFill>
                  <a:srgbClr val="2F3C4D"/>
                </a:solidFill>
                <a:latin typeface="Noto Sans"/>
                <a:cs typeface="Noto Sans"/>
              </a:rPr>
              <a:t>y,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tratamiento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 datos  personales.</a:t>
            </a:r>
            <a:endParaRPr sz="1133">
              <a:latin typeface="Noto Sans"/>
              <a:cs typeface="Noto Sans"/>
            </a:endParaRPr>
          </a:p>
          <a:p>
            <a:pPr>
              <a:lnSpc>
                <a:spcPct val="100000"/>
              </a:lnSpc>
            </a:pPr>
            <a:endParaRPr sz="1533">
              <a:latin typeface="Noto Sans"/>
              <a:cs typeface="Noto Sans"/>
            </a:endParaRPr>
          </a:p>
          <a:p>
            <a:pPr marL="8467">
              <a:spcBef>
                <a:spcPts val="1057"/>
              </a:spcBef>
            </a:pPr>
            <a:r>
              <a:rPr sz="1600" b="1" spc="-10" dirty="0">
                <a:solidFill>
                  <a:srgbClr val="2F3C4D"/>
                </a:solidFill>
                <a:latin typeface="Noto Sans"/>
                <a:cs typeface="Noto Sans"/>
              </a:rPr>
              <a:t>04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333" y="464746"/>
            <a:ext cx="4592320" cy="3572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S</a:t>
            </a:r>
            <a:r>
              <a:rPr sz="1133" spc="6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V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Ó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70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7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Ñ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J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U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endParaRPr sz="1133">
              <a:latin typeface="Noto Sans"/>
              <a:cs typeface="Noto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7334" y="1665175"/>
            <a:ext cx="8852323" cy="1217599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3934" spc="10" dirty="0">
                <a:solidFill>
                  <a:srgbClr val="2F3C4D"/>
                </a:solidFill>
                <a:latin typeface="Noto Sans"/>
                <a:cs typeface="Noto Sans"/>
              </a:rPr>
              <a:t>OBJETIVO</a:t>
            </a:r>
            <a:endParaRPr sz="3934">
              <a:latin typeface="Noto Sans"/>
              <a:cs typeface="Noto Sans"/>
            </a:endParaRPr>
          </a:p>
          <a:p>
            <a:pPr marL="8467" marR="3387">
              <a:lnSpc>
                <a:spcPct val="139700"/>
              </a:lnSpc>
              <a:spcBef>
                <a:spcPts val="907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La </a:t>
            </a:r>
            <a:r>
              <a:rPr sz="1133" spc="-23" dirty="0">
                <a:solidFill>
                  <a:srgbClr val="2F3C4D"/>
                </a:solidFill>
                <a:latin typeface="Noto Sans"/>
                <a:cs typeface="Noto Sans"/>
              </a:rPr>
              <a:t>guía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pretende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ser un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instrumento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que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permita fortalecer la </a:t>
            </a:r>
            <a:r>
              <a:rPr sz="1133" spc="-17" dirty="0">
                <a:solidFill>
                  <a:srgbClr val="2F3C4D"/>
                </a:solidFill>
                <a:latin typeface="Noto Sans"/>
                <a:cs typeface="Noto Sans"/>
              </a:rPr>
              <a:t>gestión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jurídica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del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Distrito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y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prevenir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el daño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antijurídico,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respecto  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atención, </a:t>
            </a:r>
            <a:r>
              <a:rPr sz="1133" spc="-17" dirty="0">
                <a:solidFill>
                  <a:srgbClr val="2F3C4D"/>
                </a:solidFill>
                <a:latin typeface="Noto Sans"/>
                <a:cs typeface="Noto Sans"/>
              </a:rPr>
              <a:t>gestión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y manejo de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las peticiones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en el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Distrito</a:t>
            </a:r>
            <a:r>
              <a:rPr sz="1133" spc="7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Capital.</a:t>
            </a:r>
            <a:endParaRPr sz="1133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84275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5348"/>
            <a:ext cx="12192000" cy="6350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18288000" y="9525"/>
                </a:moveTo>
                <a:lnTo>
                  <a:pt x="0" y="952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952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11231898" y="448081"/>
            <a:ext cx="273050" cy="113877"/>
          </a:xfrm>
          <a:custGeom>
            <a:avLst/>
            <a:gdLst/>
            <a:ahLst/>
            <a:cxnLst/>
            <a:rect l="l" t="t" r="r" b="b"/>
            <a:pathLst>
              <a:path w="409575" h="170815">
                <a:moveTo>
                  <a:pt x="409536" y="85305"/>
                </a:moveTo>
                <a:lnTo>
                  <a:pt x="282536" y="0"/>
                </a:lnTo>
                <a:lnTo>
                  <a:pt x="282536" y="72440"/>
                </a:lnTo>
                <a:lnTo>
                  <a:pt x="0" y="72440"/>
                </a:lnTo>
                <a:lnTo>
                  <a:pt x="0" y="98158"/>
                </a:lnTo>
                <a:lnTo>
                  <a:pt x="282536" y="98158"/>
                </a:lnTo>
                <a:lnTo>
                  <a:pt x="282536" y="170599"/>
                </a:lnTo>
                <a:lnTo>
                  <a:pt x="409536" y="8530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302384" y="3217144"/>
            <a:ext cx="3860799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342442"/>
            <a:ext cx="7010400" cy="685658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1245086">
              <a:lnSpc>
                <a:spcPct val="100000"/>
              </a:lnSpc>
              <a:spcBef>
                <a:spcPts val="67"/>
              </a:spcBef>
            </a:pPr>
            <a:r>
              <a:rPr spc="-23" dirty="0"/>
              <a:t>Núcleo</a:t>
            </a:r>
            <a:r>
              <a:rPr spc="-407" dirty="0"/>
              <a:t> </a:t>
            </a:r>
            <a:r>
              <a:rPr spc="-213" dirty="0"/>
              <a:t>básico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82269" y="2153967"/>
            <a:ext cx="6142143" cy="308060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just">
              <a:spcBef>
                <a:spcPts val="67"/>
              </a:spcBef>
            </a:pPr>
            <a:r>
              <a:rPr sz="1400" spc="-7" dirty="0">
                <a:latin typeface="Noto Sans"/>
                <a:cs typeface="Noto Sans"/>
              </a:rPr>
              <a:t>Artículo </a:t>
            </a:r>
            <a:r>
              <a:rPr sz="1400" dirty="0">
                <a:latin typeface="Noto Sans"/>
                <a:cs typeface="Noto Sans"/>
              </a:rPr>
              <a:t>23 </a:t>
            </a:r>
            <a:r>
              <a:rPr sz="1400" spc="-7" dirty="0">
                <a:latin typeface="Noto Sans"/>
                <a:cs typeface="Noto Sans"/>
              </a:rPr>
              <a:t>de </a:t>
            </a:r>
            <a:r>
              <a:rPr sz="1400" spc="-10" dirty="0">
                <a:latin typeface="Noto Sans"/>
                <a:cs typeface="Noto Sans"/>
              </a:rPr>
              <a:t>la </a:t>
            </a:r>
            <a:r>
              <a:rPr sz="1400" spc="-7" dirty="0">
                <a:latin typeface="Noto Sans"/>
                <a:cs typeface="Noto Sans"/>
              </a:rPr>
              <a:t>C.N; Ley </a:t>
            </a:r>
            <a:r>
              <a:rPr sz="1400" dirty="0">
                <a:latin typeface="Noto Sans"/>
                <a:cs typeface="Noto Sans"/>
              </a:rPr>
              <a:t>1755 </a:t>
            </a:r>
            <a:r>
              <a:rPr sz="1400" spc="-7" dirty="0">
                <a:latin typeface="Noto Sans"/>
                <a:cs typeface="Noto Sans"/>
              </a:rPr>
              <a:t>de 2015, Decreto</a:t>
            </a:r>
            <a:r>
              <a:rPr sz="1400" spc="-7" dirty="0">
                <a:latin typeface="Noto Sans"/>
                <a:cs typeface="Noto Sans"/>
              </a:rPr>
              <a:t> Nacional </a:t>
            </a:r>
            <a:r>
              <a:rPr sz="1400" dirty="0">
                <a:latin typeface="Noto Sans"/>
                <a:cs typeface="Noto Sans"/>
              </a:rPr>
              <a:t>1166 </a:t>
            </a:r>
            <a:r>
              <a:rPr sz="1400" spc="-7" dirty="0">
                <a:latin typeface="Noto Sans"/>
                <a:cs typeface="Noto Sans"/>
              </a:rPr>
              <a:t>de</a:t>
            </a:r>
            <a:r>
              <a:rPr sz="1400" spc="53" dirty="0">
                <a:latin typeface="Noto Sans"/>
                <a:cs typeface="Noto Sans"/>
              </a:rPr>
              <a:t> </a:t>
            </a:r>
            <a:r>
              <a:rPr sz="1400" dirty="0">
                <a:latin typeface="Noto Sans"/>
                <a:cs typeface="Noto Sans"/>
              </a:rPr>
              <a:t>2016</a:t>
            </a:r>
          </a:p>
          <a:p>
            <a:pPr marL="8467" marR="5080" algn="just">
              <a:lnSpc>
                <a:spcPct val="139700"/>
              </a:lnSpc>
              <a:spcBef>
                <a:spcPts val="1593"/>
              </a:spcBef>
            </a:pPr>
            <a:r>
              <a:rPr sz="1133" i="1" spc="-27" dirty="0">
                <a:latin typeface="Noto Serif"/>
                <a:cs typeface="Noto Serif"/>
              </a:rPr>
              <a:t>"(...) </a:t>
            </a:r>
            <a:r>
              <a:rPr sz="1133" i="1" spc="-37" dirty="0">
                <a:latin typeface="Noto Serif"/>
                <a:cs typeface="Noto Serif"/>
              </a:rPr>
              <a:t>la </a:t>
            </a:r>
            <a:r>
              <a:rPr sz="1133" i="1" spc="-67" dirty="0">
                <a:latin typeface="Noto Serif"/>
                <a:cs typeface="Noto Serif"/>
              </a:rPr>
              <a:t>(i) </a:t>
            </a:r>
            <a:r>
              <a:rPr sz="1133" i="1" spc="-37" dirty="0">
                <a:latin typeface="Noto Serif"/>
                <a:cs typeface="Noto Serif"/>
              </a:rPr>
              <a:t>la </a:t>
            </a:r>
            <a:r>
              <a:rPr sz="1133" i="1" spc="-27" dirty="0">
                <a:latin typeface="Noto Serif"/>
                <a:cs typeface="Noto Serif"/>
              </a:rPr>
              <a:t>posibilidad </a:t>
            </a:r>
            <a:r>
              <a:rPr sz="1133" i="1" dirty="0">
                <a:latin typeface="Noto Serif"/>
                <a:cs typeface="Noto Serif"/>
              </a:rPr>
              <a:t>de </a:t>
            </a:r>
            <a:r>
              <a:rPr sz="1133" i="1" spc="-40" dirty="0">
                <a:latin typeface="Noto Serif"/>
                <a:cs typeface="Noto Serif"/>
              </a:rPr>
              <a:t>formular </a:t>
            </a:r>
            <a:r>
              <a:rPr sz="1133" i="1" spc="-30" dirty="0">
                <a:latin typeface="Noto Serif"/>
                <a:cs typeface="Noto Serif"/>
              </a:rPr>
              <a:t>peticiones respetuosas </a:t>
            </a:r>
            <a:r>
              <a:rPr sz="1133" i="1" spc="-23" dirty="0">
                <a:latin typeface="Noto Serif"/>
                <a:cs typeface="Noto Serif"/>
              </a:rPr>
              <a:t>ante </a:t>
            </a:r>
            <a:r>
              <a:rPr sz="1133" i="1" spc="-40" dirty="0">
                <a:latin typeface="Noto Serif"/>
                <a:cs typeface="Noto Serif"/>
              </a:rPr>
              <a:t>las </a:t>
            </a:r>
            <a:r>
              <a:rPr sz="1133" i="1" spc="-27" dirty="0">
                <a:latin typeface="Noto Serif"/>
                <a:cs typeface="Noto Serif"/>
              </a:rPr>
              <a:t>autoridades, </a:t>
            </a:r>
            <a:r>
              <a:rPr sz="1133" i="1" spc="-73" dirty="0">
                <a:latin typeface="Noto Serif"/>
                <a:cs typeface="Noto Serif"/>
              </a:rPr>
              <a:t>y </a:t>
            </a:r>
            <a:r>
              <a:rPr sz="1133" i="1" spc="-23" dirty="0">
                <a:latin typeface="Noto Serif"/>
                <a:cs typeface="Noto Serif"/>
              </a:rPr>
              <a:t>como  </a:t>
            </a:r>
            <a:r>
              <a:rPr sz="1133" i="1" spc="-47" dirty="0">
                <a:latin typeface="Noto Serif"/>
                <a:cs typeface="Noto Serif"/>
              </a:rPr>
              <a:t>correlativo </a:t>
            </a:r>
            <a:r>
              <a:rPr sz="1133" i="1" spc="-13" dirty="0">
                <a:latin typeface="Noto Serif"/>
                <a:cs typeface="Noto Serif"/>
              </a:rPr>
              <a:t>a </a:t>
            </a:r>
            <a:r>
              <a:rPr sz="1133" i="1" spc="-30" dirty="0">
                <a:latin typeface="Noto Serif"/>
                <a:cs typeface="Noto Serif"/>
              </a:rPr>
              <a:t>ello, </a:t>
            </a:r>
            <a:r>
              <a:rPr sz="1133" i="1" spc="-67" dirty="0">
                <a:latin typeface="Noto Serif"/>
                <a:cs typeface="Noto Serif"/>
              </a:rPr>
              <a:t>(ii) </a:t>
            </a:r>
            <a:r>
              <a:rPr sz="1133" i="1" spc="-37" dirty="0">
                <a:latin typeface="Noto Serif"/>
                <a:cs typeface="Noto Serif"/>
              </a:rPr>
              <a:t>la </a:t>
            </a:r>
            <a:r>
              <a:rPr sz="1133" i="1" spc="-40" dirty="0">
                <a:latin typeface="Noto Serif"/>
                <a:cs typeface="Noto Serif"/>
              </a:rPr>
              <a:t>garantía </a:t>
            </a:r>
            <a:r>
              <a:rPr sz="1133" i="1" dirty="0">
                <a:latin typeface="Noto Serif"/>
                <a:cs typeface="Noto Serif"/>
              </a:rPr>
              <a:t>de </a:t>
            </a:r>
            <a:r>
              <a:rPr sz="1133" i="1" spc="-3" dirty="0">
                <a:latin typeface="Noto Serif"/>
                <a:cs typeface="Noto Serif"/>
              </a:rPr>
              <a:t>que </a:t>
            </a:r>
            <a:r>
              <a:rPr sz="1133" i="1" spc="-20" dirty="0">
                <a:latin typeface="Noto Serif"/>
                <a:cs typeface="Noto Serif"/>
              </a:rPr>
              <a:t>se </a:t>
            </a:r>
            <a:r>
              <a:rPr sz="1133" i="1" spc="-37" dirty="0">
                <a:latin typeface="Noto Serif"/>
                <a:cs typeface="Noto Serif"/>
              </a:rPr>
              <a:t>otorgue </a:t>
            </a:r>
            <a:r>
              <a:rPr sz="1133" i="1" spc="-30" dirty="0">
                <a:latin typeface="Noto Serif"/>
                <a:cs typeface="Noto Serif"/>
              </a:rPr>
              <a:t>respuesta </a:t>
            </a:r>
            <a:r>
              <a:rPr sz="1133" i="1" dirty="0">
                <a:latin typeface="Noto Serif"/>
                <a:cs typeface="Noto Serif"/>
              </a:rPr>
              <a:t>de </a:t>
            </a:r>
            <a:r>
              <a:rPr sz="1133" i="1" spc="-13" dirty="0">
                <a:latin typeface="Noto Serif"/>
                <a:cs typeface="Noto Serif"/>
              </a:rPr>
              <a:t>fondo, </a:t>
            </a:r>
            <a:r>
              <a:rPr sz="1133" i="1" spc="-30" dirty="0">
                <a:latin typeface="Noto Serif"/>
                <a:cs typeface="Noto Serif"/>
              </a:rPr>
              <a:t>eficaz, oportuna </a:t>
            </a:r>
            <a:r>
              <a:rPr sz="1133" i="1" spc="-73" dirty="0">
                <a:latin typeface="Noto Serif"/>
                <a:cs typeface="Noto Serif"/>
              </a:rPr>
              <a:t>y  </a:t>
            </a:r>
            <a:r>
              <a:rPr sz="1133" i="1" spc="-33" dirty="0">
                <a:latin typeface="Noto Serif"/>
                <a:cs typeface="Noto Serif"/>
              </a:rPr>
              <a:t>congruente </a:t>
            </a:r>
            <a:r>
              <a:rPr sz="1133" i="1" spc="-27" dirty="0">
                <a:latin typeface="Noto Serif"/>
                <a:cs typeface="Noto Serif"/>
              </a:rPr>
              <a:t>con </a:t>
            </a:r>
            <a:r>
              <a:rPr sz="1133" i="1" spc="-37" dirty="0">
                <a:latin typeface="Noto Serif"/>
                <a:cs typeface="Noto Serif"/>
              </a:rPr>
              <a:t>lo </a:t>
            </a:r>
            <a:r>
              <a:rPr sz="1133" i="1" spc="-33" dirty="0">
                <a:latin typeface="Noto Serif"/>
                <a:cs typeface="Noto Serif"/>
              </a:rPr>
              <a:t>solicitado. </a:t>
            </a:r>
            <a:r>
              <a:rPr sz="1133" i="1" spc="-30" dirty="0">
                <a:latin typeface="Noto Serif"/>
                <a:cs typeface="Noto Serif"/>
              </a:rPr>
              <a:t>Con </a:t>
            </a:r>
            <a:r>
              <a:rPr sz="1133" i="1" spc="-20" dirty="0">
                <a:latin typeface="Noto Serif"/>
                <a:cs typeface="Noto Serif"/>
              </a:rPr>
              <a:t>fundamento </a:t>
            </a:r>
            <a:r>
              <a:rPr sz="1133" i="1" spc="-13" dirty="0">
                <a:latin typeface="Noto Serif"/>
                <a:cs typeface="Noto Serif"/>
              </a:rPr>
              <a:t>en </a:t>
            </a:r>
            <a:r>
              <a:rPr sz="1133" i="1" spc="-30" dirty="0">
                <a:latin typeface="Noto Serif"/>
                <a:cs typeface="Noto Serif"/>
              </a:rPr>
              <a:t>ello, </a:t>
            </a:r>
            <a:r>
              <a:rPr sz="1133" i="1" spc="-33" dirty="0">
                <a:latin typeface="Noto Serif"/>
                <a:cs typeface="Noto Serif"/>
              </a:rPr>
              <a:t>su </a:t>
            </a:r>
            <a:r>
              <a:rPr sz="1133" i="1" spc="-27" dirty="0">
                <a:latin typeface="Noto Serif"/>
                <a:cs typeface="Noto Serif"/>
              </a:rPr>
              <a:t>núcleo </a:t>
            </a:r>
            <a:r>
              <a:rPr sz="1133" i="1" spc="-30" dirty="0">
                <a:latin typeface="Noto Serif"/>
                <a:cs typeface="Noto Serif"/>
              </a:rPr>
              <a:t>esencial </a:t>
            </a:r>
            <a:r>
              <a:rPr sz="1133" i="1" spc="-20" dirty="0">
                <a:latin typeface="Noto Serif"/>
                <a:cs typeface="Noto Serif"/>
              </a:rPr>
              <a:t>se </a:t>
            </a:r>
            <a:r>
              <a:rPr sz="1133" i="1" spc="-40" dirty="0">
                <a:latin typeface="Noto Serif"/>
                <a:cs typeface="Noto Serif"/>
              </a:rPr>
              <a:t>circunscribe </a:t>
            </a:r>
            <a:r>
              <a:rPr sz="1133" i="1" spc="-13" dirty="0">
                <a:latin typeface="Noto Serif"/>
                <a:cs typeface="Noto Serif"/>
              </a:rPr>
              <a:t>a </a:t>
            </a:r>
            <a:r>
              <a:rPr sz="1133" i="1" spc="-37" dirty="0">
                <a:latin typeface="Noto Serif"/>
                <a:cs typeface="Noto Serif"/>
              </a:rPr>
              <a:t>la  </a:t>
            </a:r>
            <a:r>
              <a:rPr sz="1133" i="1" spc="-33" dirty="0">
                <a:latin typeface="Noto Serif"/>
                <a:cs typeface="Noto Serif"/>
              </a:rPr>
              <a:t>formulación </a:t>
            </a:r>
            <a:r>
              <a:rPr sz="1133" i="1" dirty="0">
                <a:latin typeface="Noto Serif"/>
                <a:cs typeface="Noto Serif"/>
              </a:rPr>
              <a:t>de </a:t>
            </a:r>
            <a:r>
              <a:rPr sz="1133" i="1" spc="-37" dirty="0">
                <a:latin typeface="Noto Serif"/>
                <a:cs typeface="Noto Serif"/>
              </a:rPr>
              <a:t>la </a:t>
            </a:r>
            <a:r>
              <a:rPr sz="1133" i="1" spc="-30" dirty="0">
                <a:latin typeface="Noto Serif"/>
                <a:cs typeface="Noto Serif"/>
              </a:rPr>
              <a:t>petición, </a:t>
            </a:r>
            <a:r>
              <a:rPr sz="1133" i="1" spc="-13" dirty="0">
                <a:latin typeface="Noto Serif"/>
                <a:cs typeface="Noto Serif"/>
              </a:rPr>
              <a:t>a </a:t>
            </a:r>
            <a:r>
              <a:rPr sz="1133" i="1" spc="-37" dirty="0">
                <a:latin typeface="Noto Serif"/>
                <a:cs typeface="Noto Serif"/>
              </a:rPr>
              <a:t>la </a:t>
            </a:r>
            <a:r>
              <a:rPr sz="1133" i="1" spc="-33" dirty="0">
                <a:latin typeface="Noto Serif"/>
                <a:cs typeface="Noto Serif"/>
              </a:rPr>
              <a:t>pronta resolución, </a:t>
            </a:r>
            <a:r>
              <a:rPr sz="1133" i="1" spc="-13" dirty="0">
                <a:latin typeface="Noto Serif"/>
                <a:cs typeface="Noto Serif"/>
              </a:rPr>
              <a:t>a </a:t>
            </a:r>
            <a:r>
              <a:rPr sz="1133" i="1" spc="-37" dirty="0">
                <a:latin typeface="Noto Serif"/>
                <a:cs typeface="Noto Serif"/>
              </a:rPr>
              <a:t>la existencia </a:t>
            </a:r>
            <a:r>
              <a:rPr sz="1133" i="1" dirty="0">
                <a:latin typeface="Noto Serif"/>
                <a:cs typeface="Noto Serif"/>
              </a:rPr>
              <a:t>de </a:t>
            </a:r>
            <a:r>
              <a:rPr sz="1133" i="1" spc="-23" dirty="0">
                <a:latin typeface="Noto Serif"/>
                <a:cs typeface="Noto Serif"/>
              </a:rPr>
              <a:t>una </a:t>
            </a:r>
            <a:r>
              <a:rPr sz="1133" i="1" spc="-30" dirty="0">
                <a:latin typeface="Noto Serif"/>
                <a:cs typeface="Noto Serif"/>
              </a:rPr>
              <a:t>respuesta </a:t>
            </a:r>
            <a:r>
              <a:rPr sz="1133" i="1" dirty="0">
                <a:latin typeface="Noto Serif"/>
                <a:cs typeface="Noto Serif"/>
              </a:rPr>
              <a:t>de </a:t>
            </a:r>
            <a:r>
              <a:rPr sz="1133" i="1" spc="-13" dirty="0">
                <a:latin typeface="Noto Serif"/>
                <a:cs typeface="Noto Serif"/>
              </a:rPr>
              <a:t>fondo </a:t>
            </a:r>
            <a:r>
              <a:rPr sz="1133" i="1" spc="-73" dirty="0">
                <a:latin typeface="Noto Serif"/>
                <a:cs typeface="Noto Serif"/>
              </a:rPr>
              <a:t>y </a:t>
            </a:r>
            <a:r>
              <a:rPr sz="1133" i="1" spc="-13" dirty="0">
                <a:latin typeface="Noto Serif"/>
                <a:cs typeface="Noto Serif"/>
              </a:rPr>
              <a:t>a  </a:t>
            </a:r>
            <a:r>
              <a:rPr sz="1133" i="1" spc="-37" dirty="0">
                <a:latin typeface="Noto Serif"/>
                <a:cs typeface="Noto Serif"/>
              </a:rPr>
              <a:t>la notificación </a:t>
            </a:r>
            <a:r>
              <a:rPr sz="1133" i="1" dirty="0">
                <a:latin typeface="Noto Serif"/>
                <a:cs typeface="Noto Serif"/>
              </a:rPr>
              <a:t>de </a:t>
            </a:r>
            <a:r>
              <a:rPr sz="1133" i="1" spc="-37" dirty="0">
                <a:latin typeface="Noto Serif"/>
                <a:cs typeface="Noto Serif"/>
              </a:rPr>
              <a:t>la </a:t>
            </a:r>
            <a:r>
              <a:rPr sz="1133" i="1" spc="-30" dirty="0">
                <a:latin typeface="Noto Serif"/>
                <a:cs typeface="Noto Serif"/>
              </a:rPr>
              <a:t>decisión </a:t>
            </a:r>
            <a:r>
              <a:rPr sz="1133" i="1" spc="-37" dirty="0">
                <a:latin typeface="Noto Serif"/>
                <a:cs typeface="Noto Serif"/>
              </a:rPr>
              <a:t>al </a:t>
            </a:r>
            <a:r>
              <a:rPr sz="1133" i="1" spc="-33" dirty="0">
                <a:latin typeface="Noto Serif"/>
                <a:cs typeface="Noto Serif"/>
              </a:rPr>
              <a:t>peticionario.</a:t>
            </a:r>
            <a:r>
              <a:rPr sz="1133" i="1" spc="177" dirty="0">
                <a:latin typeface="Noto Serif"/>
                <a:cs typeface="Noto Serif"/>
              </a:rPr>
              <a:t> </a:t>
            </a:r>
            <a:r>
              <a:rPr sz="1133" i="1" spc="-43" dirty="0">
                <a:latin typeface="Noto Serif"/>
                <a:cs typeface="Noto Serif"/>
              </a:rPr>
              <a:t>(...)”</a:t>
            </a:r>
            <a:endParaRPr sz="1133" dirty="0">
              <a:latin typeface="Noto Serif"/>
              <a:cs typeface="Noto Serif"/>
            </a:endParaRPr>
          </a:p>
          <a:p>
            <a:pPr>
              <a:spcBef>
                <a:spcPts val="40"/>
              </a:spcBef>
            </a:pPr>
            <a:endParaRPr sz="1367" dirty="0">
              <a:latin typeface="Noto Serif"/>
              <a:cs typeface="Noto Serif"/>
            </a:endParaRPr>
          </a:p>
          <a:p>
            <a:pPr marL="8467" marR="3387" algn="just">
              <a:lnSpc>
                <a:spcPct val="139700"/>
              </a:lnSpc>
            </a:pPr>
            <a:r>
              <a:rPr sz="1133" b="1" dirty="0">
                <a:latin typeface="Noto Sans"/>
                <a:cs typeface="Noto Sans"/>
              </a:rPr>
              <a:t>Formulación de la petición: </a:t>
            </a:r>
            <a:r>
              <a:rPr sz="1133" spc="-3" dirty="0">
                <a:latin typeface="Noto Sans"/>
                <a:cs typeface="Noto Sans"/>
              </a:rPr>
              <a:t>La </a:t>
            </a:r>
            <a:r>
              <a:rPr sz="1133" spc="-7" dirty="0">
                <a:latin typeface="Noto Sans"/>
                <a:cs typeface="Noto Sans"/>
              </a:rPr>
              <a:t>petición puede, </a:t>
            </a:r>
            <a:r>
              <a:rPr sz="1133" spc="-3" dirty="0">
                <a:latin typeface="Noto Sans"/>
                <a:cs typeface="Noto Sans"/>
              </a:rPr>
              <a:t>por </a:t>
            </a:r>
            <a:r>
              <a:rPr sz="1133" spc="-20" dirty="0">
                <a:latin typeface="Noto Sans"/>
                <a:cs typeface="Noto Sans"/>
              </a:rPr>
              <a:t>regla </a:t>
            </a:r>
            <a:r>
              <a:rPr sz="1133" spc="-17" dirty="0">
                <a:latin typeface="Noto Sans"/>
                <a:cs typeface="Noto Sans"/>
              </a:rPr>
              <a:t>general, </a:t>
            </a:r>
            <a:r>
              <a:rPr sz="1133" spc="-7" dirty="0">
                <a:latin typeface="Noto Sans"/>
                <a:cs typeface="Noto Sans"/>
              </a:rPr>
              <a:t>formularse ante  autoridades públicas, siendo, </a:t>
            </a:r>
            <a:r>
              <a:rPr sz="1133" spc="-3" dirty="0">
                <a:latin typeface="Noto Sans"/>
                <a:cs typeface="Noto Sans"/>
              </a:rPr>
              <a:t>en muchas </a:t>
            </a:r>
            <a:r>
              <a:rPr sz="1133" spc="-7" dirty="0">
                <a:latin typeface="Noto Sans"/>
                <a:cs typeface="Noto Sans"/>
              </a:rPr>
              <a:t>ocasiones, </a:t>
            </a:r>
            <a:r>
              <a:rPr sz="1133" spc="-3" dirty="0">
                <a:latin typeface="Noto Sans"/>
                <a:cs typeface="Noto Sans"/>
              </a:rPr>
              <a:t>una de </a:t>
            </a:r>
            <a:r>
              <a:rPr sz="1133" spc="-7" dirty="0">
                <a:latin typeface="Noto Sans"/>
                <a:cs typeface="Noto Sans"/>
              </a:rPr>
              <a:t>las </a:t>
            </a:r>
            <a:r>
              <a:rPr sz="1133" spc="-3" dirty="0">
                <a:latin typeface="Noto Sans"/>
                <a:cs typeface="Noto Sans"/>
              </a:rPr>
              <a:t>formas de </a:t>
            </a:r>
            <a:r>
              <a:rPr sz="1133" spc="-7" dirty="0">
                <a:latin typeface="Noto Sans"/>
                <a:cs typeface="Noto Sans"/>
              </a:rPr>
              <a:t>iniciar </a:t>
            </a:r>
            <a:r>
              <a:rPr sz="1133" dirty="0">
                <a:latin typeface="Noto Sans"/>
                <a:cs typeface="Noto Sans"/>
              </a:rPr>
              <a:t>o  </a:t>
            </a:r>
            <a:r>
              <a:rPr sz="1133" spc="-7" dirty="0">
                <a:latin typeface="Noto Sans"/>
                <a:cs typeface="Noto Sans"/>
              </a:rPr>
              <a:t>impulsar procedimientos administrativos. </a:t>
            </a:r>
            <a:r>
              <a:rPr sz="1133" spc="-3" dirty="0">
                <a:latin typeface="Noto Sans"/>
                <a:cs typeface="Noto Sans"/>
              </a:rPr>
              <a:t>Estas </a:t>
            </a:r>
            <a:r>
              <a:rPr sz="1133" spc="-7" dirty="0">
                <a:latin typeface="Noto Sans"/>
                <a:cs typeface="Noto Sans"/>
              </a:rPr>
              <a:t>últimas tienen la </a:t>
            </a:r>
            <a:r>
              <a:rPr sz="1133" spc="-13" dirty="0">
                <a:latin typeface="Noto Sans"/>
                <a:cs typeface="Noto Sans"/>
              </a:rPr>
              <a:t>obligación </a:t>
            </a:r>
            <a:r>
              <a:rPr sz="1133" spc="-3" dirty="0">
                <a:latin typeface="Noto Sans"/>
                <a:cs typeface="Noto Sans"/>
              </a:rPr>
              <a:t>de </a:t>
            </a:r>
            <a:r>
              <a:rPr sz="1133" spc="-7" dirty="0">
                <a:latin typeface="Noto Sans"/>
                <a:cs typeface="Noto Sans"/>
              </a:rPr>
              <a:t>recibirlas,  tramitarlas </a:t>
            </a:r>
            <a:r>
              <a:rPr sz="1133" spc="-3" dirty="0">
                <a:latin typeface="Noto Sans"/>
                <a:cs typeface="Noto Sans"/>
              </a:rPr>
              <a:t>y responderlas de forma </a:t>
            </a:r>
            <a:r>
              <a:rPr sz="1133" spc="-10" dirty="0">
                <a:latin typeface="Noto Sans"/>
                <a:cs typeface="Noto Sans"/>
              </a:rPr>
              <a:t>clara, </a:t>
            </a:r>
            <a:r>
              <a:rPr sz="1133" spc="-7" dirty="0">
                <a:latin typeface="Noto Sans"/>
                <a:cs typeface="Noto Sans"/>
              </a:rPr>
              <a:t>oportuna, suficiente </a:t>
            </a:r>
            <a:r>
              <a:rPr sz="1133" spc="-3" dirty="0">
                <a:latin typeface="Noto Sans"/>
                <a:cs typeface="Noto Sans"/>
              </a:rPr>
              <a:t>y </a:t>
            </a:r>
            <a:r>
              <a:rPr sz="1133" spc="-13" dirty="0">
                <a:latin typeface="Noto Sans"/>
                <a:cs typeface="Noto Sans"/>
              </a:rPr>
              <a:t>congruente </a:t>
            </a:r>
            <a:r>
              <a:rPr sz="1133" spc="-3" dirty="0">
                <a:latin typeface="Noto Sans"/>
                <a:cs typeface="Noto Sans"/>
              </a:rPr>
              <a:t>con lo  </a:t>
            </a:r>
            <a:r>
              <a:rPr sz="1133" spc="-7" dirty="0">
                <a:latin typeface="Noto Sans"/>
                <a:cs typeface="Noto Sans"/>
              </a:rPr>
              <a:t>pedido, </a:t>
            </a:r>
            <a:r>
              <a:rPr sz="1133" spc="-3" dirty="0">
                <a:latin typeface="Noto Sans"/>
                <a:cs typeface="Noto Sans"/>
              </a:rPr>
              <a:t>de acuerdo con los </a:t>
            </a:r>
            <a:r>
              <a:rPr sz="1133" spc="-7" dirty="0">
                <a:latin typeface="Noto Sans"/>
                <a:cs typeface="Noto Sans"/>
              </a:rPr>
              <a:t>estándares establecidos </a:t>
            </a:r>
            <a:r>
              <a:rPr sz="1133" spc="-3" dirty="0">
                <a:latin typeface="Noto Sans"/>
                <a:cs typeface="Noto Sans"/>
              </a:rPr>
              <a:t>por</a:t>
            </a:r>
            <a:r>
              <a:rPr sz="1133" spc="-3" dirty="0">
                <a:latin typeface="Noto Sans"/>
                <a:cs typeface="Noto Sans"/>
              </a:rPr>
              <a:t> </a:t>
            </a:r>
            <a:r>
              <a:rPr sz="1133" spc="-7" dirty="0">
                <a:latin typeface="Noto Sans"/>
                <a:cs typeface="Noto Sans"/>
              </a:rPr>
              <a:t>la</a:t>
            </a:r>
            <a:r>
              <a:rPr sz="1133" spc="43" dirty="0">
                <a:latin typeface="Noto Sans"/>
                <a:cs typeface="Noto Sans"/>
              </a:rPr>
              <a:t> </a:t>
            </a:r>
            <a:r>
              <a:rPr sz="1133" spc="-7" dirty="0">
                <a:latin typeface="Noto Sans"/>
                <a:cs typeface="Noto Sans"/>
              </a:rPr>
              <a:t>ley.</a:t>
            </a:r>
            <a:endParaRPr sz="1133" dirty="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2268" y="5465643"/>
            <a:ext cx="6141720" cy="740438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algn="just">
              <a:lnSpc>
                <a:spcPct val="139700"/>
              </a:lnSpc>
              <a:spcBef>
                <a:spcPts val="63"/>
              </a:spcBef>
            </a:pPr>
            <a:r>
              <a:rPr sz="1133" b="1" dirty="0">
                <a:latin typeface="Noto Sans"/>
                <a:cs typeface="Noto Sans"/>
              </a:rPr>
              <a:t>Pronta resolución: </a:t>
            </a:r>
            <a:r>
              <a:rPr sz="1133" spc="-3" dirty="0">
                <a:latin typeface="Noto Sans"/>
                <a:cs typeface="Noto Sans"/>
              </a:rPr>
              <a:t>Consiste en que </a:t>
            </a:r>
            <a:r>
              <a:rPr sz="1133" spc="-7" dirty="0">
                <a:latin typeface="Noto Sans"/>
                <a:cs typeface="Noto Sans"/>
              </a:rPr>
              <a:t>las solicitudes formuladas ante autoridades </a:t>
            </a:r>
            <a:r>
              <a:rPr sz="1133" dirty="0">
                <a:latin typeface="Noto Sans"/>
                <a:cs typeface="Noto Sans"/>
              </a:rPr>
              <a:t>o  </a:t>
            </a:r>
            <a:r>
              <a:rPr sz="1133" spc="-7" dirty="0">
                <a:latin typeface="Noto Sans"/>
                <a:cs typeface="Noto Sans"/>
              </a:rPr>
              <a:t>particulares </a:t>
            </a:r>
            <a:r>
              <a:rPr sz="1133" spc="-3" dirty="0">
                <a:latin typeface="Noto Sans"/>
                <a:cs typeface="Noto Sans"/>
              </a:rPr>
              <a:t>deben ser </a:t>
            </a:r>
            <a:r>
              <a:rPr sz="1133" spc="-7" dirty="0">
                <a:latin typeface="Noto Sans"/>
                <a:cs typeface="Noto Sans"/>
              </a:rPr>
              <a:t>resueltas </a:t>
            </a:r>
            <a:r>
              <a:rPr sz="1133" spc="-3" dirty="0">
                <a:latin typeface="Noto Sans"/>
                <a:cs typeface="Noto Sans"/>
              </a:rPr>
              <a:t>en el menor tiempo </a:t>
            </a:r>
            <a:r>
              <a:rPr sz="1133" spc="-7" dirty="0">
                <a:latin typeface="Noto Sans"/>
                <a:cs typeface="Noto Sans"/>
              </a:rPr>
              <a:t>posible, </a:t>
            </a:r>
            <a:r>
              <a:rPr sz="1133" spc="-3" dirty="0">
                <a:latin typeface="Noto Sans"/>
                <a:cs typeface="Noto Sans"/>
              </a:rPr>
              <a:t>sin que se exceda el </a:t>
            </a:r>
            <a:r>
              <a:rPr sz="1133" spc="-7" dirty="0">
                <a:latin typeface="Noto Sans"/>
                <a:cs typeface="Noto Sans"/>
              </a:rPr>
              <a:t>término  </a:t>
            </a:r>
            <a:r>
              <a:rPr sz="1133" spc="-7" dirty="0">
                <a:solidFill>
                  <a:srgbClr val="F7F7F7"/>
                </a:solidFill>
                <a:latin typeface="Noto Sans"/>
                <a:cs typeface="Noto Sans"/>
              </a:rPr>
              <a:t>fijado </a:t>
            </a:r>
            <a:r>
              <a:rPr sz="1133" spc="-3" dirty="0">
                <a:solidFill>
                  <a:srgbClr val="F7F7F7"/>
                </a:solidFill>
                <a:latin typeface="Noto Sans"/>
                <a:cs typeface="Noto Sans"/>
              </a:rPr>
              <a:t>por </a:t>
            </a:r>
            <a:r>
              <a:rPr sz="1133" spc="-7" dirty="0">
                <a:solidFill>
                  <a:srgbClr val="F7F7F7"/>
                </a:solidFill>
                <a:latin typeface="Noto Sans"/>
                <a:cs typeface="Noto Sans"/>
              </a:rPr>
              <a:t>la ley para tal</a:t>
            </a:r>
            <a:r>
              <a:rPr sz="1133" spc="30" dirty="0">
                <a:solidFill>
                  <a:srgbClr val="F7F7F7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F7F7F7"/>
                </a:solidFill>
                <a:latin typeface="Noto Sans"/>
                <a:cs typeface="Noto Sans"/>
              </a:rPr>
              <a:t>efecto</a:t>
            </a:r>
            <a:r>
              <a:rPr sz="1133" spc="-7" dirty="0">
                <a:solidFill>
                  <a:srgbClr val="F7F7F7"/>
                </a:solidFill>
                <a:latin typeface="Noto Sans"/>
                <a:cs typeface="Noto Sans"/>
              </a:rPr>
              <a:t>.</a:t>
            </a:r>
            <a:endParaRPr sz="1133" dirty="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67914" y="5918012"/>
            <a:ext cx="24680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20" dirty="0">
                <a:solidFill>
                  <a:srgbClr val="2F3C4D"/>
                </a:solidFill>
                <a:latin typeface="Noto Sans"/>
                <a:cs typeface="Noto Sans"/>
              </a:rPr>
              <a:t>0</a:t>
            </a:r>
            <a:r>
              <a:rPr sz="1600" b="1" spc="-3" dirty="0">
                <a:solidFill>
                  <a:srgbClr val="2F3C4D"/>
                </a:solidFill>
                <a:latin typeface="Noto Sans"/>
                <a:cs typeface="Noto Sans"/>
              </a:rPr>
              <a:t>5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333" y="464750"/>
            <a:ext cx="4592320" cy="3572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S</a:t>
            </a:r>
            <a:r>
              <a:rPr sz="1133" spc="6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V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Ó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70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7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Ñ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J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U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endParaRPr sz="1133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2647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5346"/>
            <a:ext cx="12192000" cy="6350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18288000" y="9525"/>
                </a:moveTo>
                <a:lnTo>
                  <a:pt x="0" y="952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952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11231898" y="448081"/>
            <a:ext cx="273050" cy="113877"/>
          </a:xfrm>
          <a:custGeom>
            <a:avLst/>
            <a:gdLst/>
            <a:ahLst/>
            <a:cxnLst/>
            <a:rect l="l" t="t" r="r" b="b"/>
            <a:pathLst>
              <a:path w="409575" h="170815">
                <a:moveTo>
                  <a:pt x="409536" y="85305"/>
                </a:moveTo>
                <a:lnTo>
                  <a:pt x="282536" y="0"/>
                </a:lnTo>
                <a:lnTo>
                  <a:pt x="282536" y="72440"/>
                </a:lnTo>
                <a:lnTo>
                  <a:pt x="0" y="72440"/>
                </a:lnTo>
                <a:lnTo>
                  <a:pt x="0" y="98158"/>
                </a:lnTo>
                <a:lnTo>
                  <a:pt x="282536" y="98158"/>
                </a:lnTo>
                <a:lnTo>
                  <a:pt x="282536" y="170599"/>
                </a:lnTo>
                <a:lnTo>
                  <a:pt x="409536" y="8530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302384" y="3217123"/>
            <a:ext cx="3860799" cy="2171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342442"/>
            <a:ext cx="7010400" cy="685658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1245086">
              <a:lnSpc>
                <a:spcPct val="100000"/>
              </a:lnSpc>
              <a:spcBef>
                <a:spcPts val="67"/>
              </a:spcBef>
            </a:pPr>
            <a:r>
              <a:rPr spc="-23" dirty="0"/>
              <a:t>Núcleo</a:t>
            </a:r>
            <a:r>
              <a:rPr spc="-407" dirty="0"/>
              <a:t> </a:t>
            </a:r>
            <a:r>
              <a:rPr spc="-213" dirty="0"/>
              <a:t>básico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82269" y="2153967"/>
            <a:ext cx="6142143" cy="287023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just">
              <a:spcBef>
                <a:spcPts val="67"/>
              </a:spcBef>
            </a:pPr>
            <a:r>
              <a:rPr sz="1400" spc="-7" dirty="0">
                <a:latin typeface="Noto Sans"/>
                <a:cs typeface="Noto Sans"/>
              </a:rPr>
              <a:t>Artículo </a:t>
            </a:r>
            <a:r>
              <a:rPr sz="1400" dirty="0">
                <a:latin typeface="Noto Sans"/>
                <a:cs typeface="Noto Sans"/>
              </a:rPr>
              <a:t>23 </a:t>
            </a:r>
            <a:r>
              <a:rPr sz="1400" spc="-7" dirty="0">
                <a:latin typeface="Noto Sans"/>
                <a:cs typeface="Noto Sans"/>
              </a:rPr>
              <a:t>de </a:t>
            </a:r>
            <a:r>
              <a:rPr sz="1400" spc="-10" dirty="0">
                <a:latin typeface="Noto Sans"/>
                <a:cs typeface="Noto Sans"/>
              </a:rPr>
              <a:t>la </a:t>
            </a:r>
            <a:r>
              <a:rPr sz="1400" spc="-7" dirty="0">
                <a:latin typeface="Noto Sans"/>
                <a:cs typeface="Noto Sans"/>
              </a:rPr>
              <a:t>C.N; Ley </a:t>
            </a:r>
            <a:r>
              <a:rPr sz="1400" dirty="0">
                <a:latin typeface="Noto Sans"/>
                <a:cs typeface="Noto Sans"/>
              </a:rPr>
              <a:t>1755 </a:t>
            </a:r>
            <a:r>
              <a:rPr sz="1400" spc="-7" dirty="0">
                <a:latin typeface="Noto Sans"/>
                <a:cs typeface="Noto Sans"/>
              </a:rPr>
              <a:t>de 2015, Decreto</a:t>
            </a:r>
            <a:r>
              <a:rPr sz="1400" spc="-7" dirty="0">
                <a:latin typeface="Noto Sans"/>
                <a:cs typeface="Noto Sans"/>
              </a:rPr>
              <a:t> Nacional </a:t>
            </a:r>
            <a:r>
              <a:rPr sz="1400" dirty="0">
                <a:latin typeface="Noto Sans"/>
                <a:cs typeface="Noto Sans"/>
              </a:rPr>
              <a:t>1166 </a:t>
            </a:r>
            <a:r>
              <a:rPr sz="1400" spc="-7" dirty="0">
                <a:latin typeface="Noto Sans"/>
                <a:cs typeface="Noto Sans"/>
              </a:rPr>
              <a:t>de</a:t>
            </a:r>
            <a:r>
              <a:rPr sz="1400" spc="53" dirty="0">
                <a:latin typeface="Noto Sans"/>
                <a:cs typeface="Noto Sans"/>
              </a:rPr>
              <a:t> </a:t>
            </a:r>
            <a:r>
              <a:rPr sz="1400" dirty="0">
                <a:latin typeface="Noto Sans"/>
                <a:cs typeface="Noto Sans"/>
              </a:rPr>
              <a:t>2016</a:t>
            </a:r>
          </a:p>
          <a:p>
            <a:pPr marL="8467" marR="3387" algn="just">
              <a:lnSpc>
                <a:spcPct val="139700"/>
              </a:lnSpc>
              <a:spcBef>
                <a:spcPts val="1593"/>
              </a:spcBef>
            </a:pPr>
            <a:r>
              <a:rPr sz="1133" b="1" dirty="0">
                <a:latin typeface="Noto Sans"/>
                <a:cs typeface="Noto Sans"/>
              </a:rPr>
              <a:t>Respuesta de fondo: </a:t>
            </a:r>
            <a:r>
              <a:rPr sz="1133" spc="-10" dirty="0">
                <a:latin typeface="Noto Sans"/>
                <a:cs typeface="Noto Sans"/>
              </a:rPr>
              <a:t>(i)Clara, </a:t>
            </a:r>
            <a:r>
              <a:rPr sz="1133" spc="-3" dirty="0">
                <a:latin typeface="Noto Sans"/>
                <a:cs typeface="Noto Sans"/>
              </a:rPr>
              <a:t>esto </a:t>
            </a:r>
            <a:r>
              <a:rPr sz="1133" spc="-10" dirty="0">
                <a:latin typeface="Noto Sans"/>
                <a:cs typeface="Noto Sans"/>
              </a:rPr>
              <a:t>es, </a:t>
            </a:r>
            <a:r>
              <a:rPr sz="1133" spc="-13" dirty="0">
                <a:latin typeface="Noto Sans"/>
                <a:cs typeface="Noto Sans"/>
              </a:rPr>
              <a:t>inteligible </a:t>
            </a:r>
            <a:r>
              <a:rPr sz="1133" spc="-3" dirty="0">
                <a:latin typeface="Noto Sans"/>
                <a:cs typeface="Noto Sans"/>
              </a:rPr>
              <a:t>y </a:t>
            </a:r>
            <a:r>
              <a:rPr sz="1133" spc="-7" dirty="0">
                <a:latin typeface="Noto Sans"/>
                <a:cs typeface="Noto Sans"/>
              </a:rPr>
              <a:t>contentiva </a:t>
            </a:r>
            <a:r>
              <a:rPr sz="1133" spc="-3" dirty="0">
                <a:latin typeface="Noto Sans"/>
                <a:cs typeface="Noto Sans"/>
              </a:rPr>
              <a:t>de </a:t>
            </a:r>
            <a:r>
              <a:rPr sz="1133" spc="-13" dirty="0">
                <a:latin typeface="Noto Sans"/>
                <a:cs typeface="Noto Sans"/>
              </a:rPr>
              <a:t>argumentos </a:t>
            </a:r>
            <a:r>
              <a:rPr sz="1133" spc="-3" dirty="0">
                <a:latin typeface="Noto Sans"/>
                <a:cs typeface="Noto Sans"/>
              </a:rPr>
              <a:t>de </a:t>
            </a:r>
            <a:r>
              <a:rPr sz="1133" spc="-7" dirty="0">
                <a:latin typeface="Noto Sans"/>
                <a:cs typeface="Noto Sans"/>
              </a:rPr>
              <a:t>fácil  </a:t>
            </a:r>
            <a:r>
              <a:rPr sz="1133" spc="-3" dirty="0">
                <a:latin typeface="Noto Sans"/>
                <a:cs typeface="Noto Sans"/>
              </a:rPr>
              <a:t>comprensión </a:t>
            </a:r>
            <a:r>
              <a:rPr sz="1133" spc="-7" dirty="0">
                <a:latin typeface="Noto Sans"/>
                <a:cs typeface="Noto Sans"/>
              </a:rPr>
              <a:t>para la ciudadanía; (ii)Precisa, </a:t>
            </a:r>
            <a:r>
              <a:rPr sz="1133" spc="-3" dirty="0">
                <a:latin typeface="Noto Sans"/>
                <a:cs typeface="Noto Sans"/>
              </a:rPr>
              <a:t>de </a:t>
            </a:r>
            <a:r>
              <a:rPr sz="1133" spc="-7" dirty="0">
                <a:latin typeface="Noto Sans"/>
                <a:cs typeface="Noto Sans"/>
              </a:rPr>
              <a:t>manera </a:t>
            </a:r>
            <a:r>
              <a:rPr sz="1133" spc="-3" dirty="0">
                <a:latin typeface="Noto Sans"/>
                <a:cs typeface="Noto Sans"/>
              </a:rPr>
              <a:t>que </a:t>
            </a:r>
            <a:r>
              <a:rPr sz="1133" spc="-7" dirty="0">
                <a:latin typeface="Noto Sans"/>
                <a:cs typeface="Noto Sans"/>
              </a:rPr>
              <a:t>atienda directamente </a:t>
            </a:r>
            <a:r>
              <a:rPr sz="1133" spc="-3" dirty="0">
                <a:latin typeface="Noto Sans"/>
                <a:cs typeface="Noto Sans"/>
              </a:rPr>
              <a:t>lo  pedido sin </a:t>
            </a:r>
            <a:r>
              <a:rPr sz="1133" spc="-7" dirty="0">
                <a:latin typeface="Noto Sans"/>
                <a:cs typeface="Noto Sans"/>
              </a:rPr>
              <a:t>reparar </a:t>
            </a:r>
            <a:r>
              <a:rPr sz="1133" spc="-3" dirty="0">
                <a:latin typeface="Noto Sans"/>
                <a:cs typeface="Noto Sans"/>
              </a:rPr>
              <a:t>en </a:t>
            </a:r>
            <a:r>
              <a:rPr sz="1133" spc="-7" dirty="0">
                <a:latin typeface="Noto Sans"/>
                <a:cs typeface="Noto Sans"/>
              </a:rPr>
              <a:t>información impertinente </a:t>
            </a:r>
            <a:r>
              <a:rPr sz="1133" spc="-3" dirty="0">
                <a:latin typeface="Noto Sans"/>
                <a:cs typeface="Noto Sans"/>
              </a:rPr>
              <a:t>y sin </a:t>
            </a:r>
            <a:r>
              <a:rPr sz="1133" spc="-7" dirty="0">
                <a:latin typeface="Noto Sans"/>
                <a:cs typeface="Noto Sans"/>
              </a:rPr>
              <a:t>incurrir </a:t>
            </a:r>
            <a:r>
              <a:rPr sz="1133" spc="-3" dirty="0">
                <a:latin typeface="Noto Sans"/>
                <a:cs typeface="Noto Sans"/>
              </a:rPr>
              <a:t>en </a:t>
            </a:r>
            <a:r>
              <a:rPr sz="1133" spc="-7" dirty="0">
                <a:latin typeface="Noto Sans"/>
                <a:cs typeface="Noto Sans"/>
              </a:rPr>
              <a:t>fórmulas evasivas </a:t>
            </a:r>
            <a:r>
              <a:rPr sz="1133" dirty="0">
                <a:latin typeface="Noto Sans"/>
                <a:cs typeface="Noto Sans"/>
              </a:rPr>
              <a:t>o  </a:t>
            </a:r>
            <a:r>
              <a:rPr sz="1133" spc="-7" dirty="0">
                <a:latin typeface="Noto Sans"/>
                <a:cs typeface="Noto Sans"/>
              </a:rPr>
              <a:t>elusivas; </a:t>
            </a:r>
            <a:r>
              <a:rPr sz="1133" spc="-13" dirty="0">
                <a:latin typeface="Noto Sans"/>
                <a:cs typeface="Noto Sans"/>
              </a:rPr>
              <a:t>(iii)Congruente, </a:t>
            </a:r>
            <a:r>
              <a:rPr sz="1133" spc="-3" dirty="0">
                <a:latin typeface="Noto Sans"/>
                <a:cs typeface="Noto Sans"/>
              </a:rPr>
              <a:t>de </a:t>
            </a:r>
            <a:r>
              <a:rPr sz="1133" spc="-7" dirty="0">
                <a:latin typeface="Noto Sans"/>
                <a:cs typeface="Noto Sans"/>
              </a:rPr>
              <a:t>suerte </a:t>
            </a:r>
            <a:r>
              <a:rPr sz="1133" spc="-3" dirty="0">
                <a:latin typeface="Noto Sans"/>
                <a:cs typeface="Noto Sans"/>
              </a:rPr>
              <a:t>que abarque </a:t>
            </a:r>
            <a:r>
              <a:rPr sz="1133" spc="-7" dirty="0">
                <a:latin typeface="Noto Sans"/>
                <a:cs typeface="Noto Sans"/>
              </a:rPr>
              <a:t>la materia </a:t>
            </a:r>
            <a:r>
              <a:rPr sz="1133" spc="-3" dirty="0">
                <a:latin typeface="Noto Sans"/>
                <a:cs typeface="Noto Sans"/>
              </a:rPr>
              <a:t>objeto de </a:t>
            </a:r>
            <a:r>
              <a:rPr sz="1133" spc="-7" dirty="0">
                <a:latin typeface="Noto Sans"/>
                <a:cs typeface="Noto Sans"/>
              </a:rPr>
              <a:t>la petición </a:t>
            </a:r>
            <a:r>
              <a:rPr sz="1133" spc="-3" dirty="0">
                <a:latin typeface="Noto Sans"/>
                <a:cs typeface="Noto Sans"/>
              </a:rPr>
              <a:t>y sea  conforme con lo </a:t>
            </a:r>
            <a:r>
              <a:rPr sz="1133" spc="-7" dirty="0">
                <a:latin typeface="Noto Sans"/>
                <a:cs typeface="Noto Sans"/>
              </a:rPr>
              <a:t>solicitado. (iv) </a:t>
            </a:r>
            <a:r>
              <a:rPr sz="1133" spc="-3" dirty="0">
                <a:latin typeface="Noto Sans"/>
                <a:cs typeface="Noto Sans"/>
              </a:rPr>
              <a:t>Consecuente con el </a:t>
            </a:r>
            <a:r>
              <a:rPr sz="1133" spc="-7" dirty="0">
                <a:latin typeface="Noto Sans"/>
                <a:cs typeface="Noto Sans"/>
              </a:rPr>
              <a:t>trámite </a:t>
            </a:r>
            <a:r>
              <a:rPr sz="1133" spc="-3" dirty="0">
                <a:latin typeface="Noto Sans"/>
                <a:cs typeface="Noto Sans"/>
              </a:rPr>
              <a:t>que se ha </a:t>
            </a:r>
            <a:r>
              <a:rPr sz="1133" spc="-10" dirty="0">
                <a:latin typeface="Noto Sans"/>
                <a:cs typeface="Noto Sans"/>
              </a:rPr>
              <a:t>surtido, </a:t>
            </a:r>
            <a:r>
              <a:rPr sz="1133" spc="-3" dirty="0">
                <a:latin typeface="Noto Sans"/>
                <a:cs typeface="Noto Sans"/>
              </a:rPr>
              <a:t>de </a:t>
            </a:r>
            <a:r>
              <a:rPr sz="1133" spc="-7" dirty="0">
                <a:latin typeface="Noto Sans"/>
                <a:cs typeface="Noto Sans"/>
              </a:rPr>
              <a:t>manera  </a:t>
            </a:r>
            <a:r>
              <a:rPr sz="1133" spc="-10" dirty="0">
                <a:latin typeface="Noto Sans"/>
                <a:cs typeface="Noto Sans"/>
              </a:rPr>
              <a:t>que, </a:t>
            </a:r>
            <a:r>
              <a:rPr sz="1133" spc="-3" dirty="0">
                <a:latin typeface="Noto Sans"/>
                <a:cs typeface="Noto Sans"/>
              </a:rPr>
              <a:t>si </a:t>
            </a:r>
            <a:r>
              <a:rPr sz="1133" spc="-7" dirty="0">
                <a:latin typeface="Noto Sans"/>
                <a:cs typeface="Noto Sans"/>
              </a:rPr>
              <a:t>la respuesta </a:t>
            </a:r>
            <a:r>
              <a:rPr sz="1133" spc="-3" dirty="0">
                <a:latin typeface="Noto Sans"/>
                <a:cs typeface="Noto Sans"/>
              </a:rPr>
              <a:t>se produce con </a:t>
            </a:r>
            <a:r>
              <a:rPr sz="1133" spc="-7" dirty="0">
                <a:latin typeface="Noto Sans"/>
                <a:cs typeface="Noto Sans"/>
              </a:rPr>
              <a:t>motivo </a:t>
            </a:r>
            <a:r>
              <a:rPr sz="1133" spc="-3" dirty="0">
                <a:latin typeface="Noto Sans"/>
                <a:cs typeface="Noto Sans"/>
              </a:rPr>
              <a:t>de un derecho de </a:t>
            </a:r>
            <a:r>
              <a:rPr sz="1133" spc="-7" dirty="0">
                <a:latin typeface="Noto Sans"/>
                <a:cs typeface="Noto Sans"/>
              </a:rPr>
              <a:t>petición formulada dentro </a:t>
            </a:r>
            <a:r>
              <a:rPr sz="1133" spc="-3" dirty="0">
                <a:latin typeface="Noto Sans"/>
                <a:cs typeface="Noto Sans"/>
              </a:rPr>
              <a:t>de  un </a:t>
            </a:r>
            <a:r>
              <a:rPr sz="1133" spc="-7" dirty="0">
                <a:latin typeface="Noto Sans"/>
                <a:cs typeface="Noto Sans"/>
              </a:rPr>
              <a:t>procedimiento </a:t>
            </a:r>
            <a:r>
              <a:rPr sz="1133" spc="-3" dirty="0">
                <a:latin typeface="Noto Sans"/>
                <a:cs typeface="Noto Sans"/>
              </a:rPr>
              <a:t>del que conoce </a:t>
            </a:r>
            <a:r>
              <a:rPr sz="1133" spc="-7" dirty="0">
                <a:latin typeface="Noto Sans"/>
                <a:cs typeface="Noto Sans"/>
              </a:rPr>
              <a:t>la autoridad </a:t>
            </a:r>
            <a:r>
              <a:rPr sz="1133" spc="-3" dirty="0">
                <a:latin typeface="Noto Sans"/>
                <a:cs typeface="Noto Sans"/>
              </a:rPr>
              <a:t>de </a:t>
            </a:r>
            <a:r>
              <a:rPr sz="1133" spc="-7" dirty="0">
                <a:latin typeface="Noto Sans"/>
                <a:cs typeface="Noto Sans"/>
              </a:rPr>
              <a:t>la cual </a:t>
            </a:r>
            <a:r>
              <a:rPr sz="1133" spc="-3" dirty="0">
                <a:latin typeface="Noto Sans"/>
                <a:cs typeface="Noto Sans"/>
              </a:rPr>
              <a:t>el </a:t>
            </a:r>
            <a:r>
              <a:rPr sz="1133" spc="-7" dirty="0">
                <a:latin typeface="Noto Sans"/>
                <a:cs typeface="Noto Sans"/>
              </a:rPr>
              <a:t>interesado requiere la  información, </a:t>
            </a:r>
            <a:r>
              <a:rPr sz="1133" spc="-3" dirty="0">
                <a:latin typeface="Noto Sans"/>
                <a:cs typeface="Noto Sans"/>
              </a:rPr>
              <a:t>no </a:t>
            </a:r>
            <a:r>
              <a:rPr sz="1133" spc="-7" dirty="0">
                <a:latin typeface="Noto Sans"/>
                <a:cs typeface="Noto Sans"/>
              </a:rPr>
              <a:t>basta </a:t>
            </a:r>
            <a:r>
              <a:rPr sz="1133" spc="-3" dirty="0">
                <a:latin typeface="Noto Sans"/>
                <a:cs typeface="Noto Sans"/>
              </a:rPr>
              <a:t>con </a:t>
            </a:r>
            <a:r>
              <a:rPr sz="1133" spc="-7" dirty="0">
                <a:latin typeface="Noto Sans"/>
                <a:cs typeface="Noto Sans"/>
              </a:rPr>
              <a:t>ofrecer </a:t>
            </a:r>
            <a:r>
              <a:rPr sz="1133" spc="-3" dirty="0">
                <a:latin typeface="Noto Sans"/>
                <a:cs typeface="Noto Sans"/>
              </a:rPr>
              <a:t>una </a:t>
            </a:r>
            <a:r>
              <a:rPr sz="1133" spc="-7" dirty="0">
                <a:latin typeface="Noto Sans"/>
                <a:cs typeface="Noto Sans"/>
              </a:rPr>
              <a:t>respuesta </a:t>
            </a:r>
            <a:r>
              <a:rPr sz="1133" spc="-3" dirty="0">
                <a:latin typeface="Noto Sans"/>
                <a:cs typeface="Noto Sans"/>
              </a:rPr>
              <a:t>como si se </a:t>
            </a:r>
            <a:r>
              <a:rPr sz="1133" spc="-7" dirty="0">
                <a:latin typeface="Noto Sans"/>
                <a:cs typeface="Noto Sans"/>
              </a:rPr>
              <a:t>tratara </a:t>
            </a:r>
            <a:r>
              <a:rPr sz="1133" spc="-3" dirty="0">
                <a:latin typeface="Noto Sans"/>
                <a:cs typeface="Noto Sans"/>
              </a:rPr>
              <a:t>de una </a:t>
            </a:r>
            <a:r>
              <a:rPr sz="1133" spc="-7" dirty="0">
                <a:latin typeface="Noto Sans"/>
                <a:cs typeface="Noto Sans"/>
              </a:rPr>
              <a:t>petición  </a:t>
            </a:r>
            <a:r>
              <a:rPr sz="1133" spc="-10" dirty="0">
                <a:latin typeface="Noto Sans"/>
                <a:cs typeface="Noto Sans"/>
              </a:rPr>
              <a:t>aislada, </a:t>
            </a:r>
            <a:r>
              <a:rPr sz="1133" spc="-3" dirty="0">
                <a:latin typeface="Noto Sans"/>
                <a:cs typeface="Noto Sans"/>
              </a:rPr>
              <a:t>sino </a:t>
            </a:r>
            <a:r>
              <a:rPr sz="1133" spc="-10" dirty="0">
                <a:latin typeface="Noto Sans"/>
                <a:cs typeface="Noto Sans"/>
              </a:rPr>
              <a:t>que, </a:t>
            </a:r>
            <a:r>
              <a:rPr sz="1133" spc="-3" dirty="0">
                <a:latin typeface="Noto Sans"/>
                <a:cs typeface="Noto Sans"/>
              </a:rPr>
              <a:t>si </a:t>
            </a:r>
            <a:r>
              <a:rPr sz="1133" spc="-7" dirty="0">
                <a:latin typeface="Noto Sans"/>
                <a:cs typeface="Noto Sans"/>
              </a:rPr>
              <a:t>resulta </a:t>
            </a:r>
            <a:r>
              <a:rPr sz="1133" spc="-10" dirty="0">
                <a:latin typeface="Noto Sans"/>
                <a:cs typeface="Noto Sans"/>
              </a:rPr>
              <a:t>relevante, </a:t>
            </a:r>
            <a:r>
              <a:rPr sz="1133" spc="-3" dirty="0">
                <a:latin typeface="Noto Sans"/>
                <a:cs typeface="Noto Sans"/>
              </a:rPr>
              <a:t>debe darse </a:t>
            </a:r>
            <a:r>
              <a:rPr sz="1133" spc="-7" dirty="0">
                <a:latin typeface="Noto Sans"/>
                <a:cs typeface="Noto Sans"/>
              </a:rPr>
              <a:t>cuenta </a:t>
            </a:r>
            <a:r>
              <a:rPr sz="1133" spc="-3" dirty="0">
                <a:latin typeface="Noto Sans"/>
                <a:cs typeface="Noto Sans"/>
              </a:rPr>
              <a:t>del </a:t>
            </a:r>
            <a:r>
              <a:rPr sz="1133" spc="-7" dirty="0">
                <a:latin typeface="Noto Sans"/>
                <a:cs typeface="Noto Sans"/>
              </a:rPr>
              <a:t>trámite </a:t>
            </a:r>
            <a:r>
              <a:rPr sz="1133" spc="-3" dirty="0">
                <a:latin typeface="Noto Sans"/>
                <a:cs typeface="Noto Sans"/>
              </a:rPr>
              <a:t>que se ha </a:t>
            </a:r>
            <a:r>
              <a:rPr sz="1133" spc="-7" dirty="0">
                <a:latin typeface="Noto Sans"/>
                <a:cs typeface="Noto Sans"/>
              </a:rPr>
              <a:t>surtido </a:t>
            </a:r>
            <a:r>
              <a:rPr sz="1133" spc="-3" dirty="0">
                <a:latin typeface="Noto Sans"/>
                <a:cs typeface="Noto Sans"/>
              </a:rPr>
              <a:t>y de  </a:t>
            </a:r>
            <a:r>
              <a:rPr sz="1133" spc="-7" dirty="0">
                <a:latin typeface="Noto Sans"/>
                <a:cs typeface="Noto Sans"/>
              </a:rPr>
              <a:t>las </a:t>
            </a:r>
            <a:r>
              <a:rPr sz="1133" spc="-3" dirty="0">
                <a:latin typeface="Noto Sans"/>
                <a:cs typeface="Noto Sans"/>
              </a:rPr>
              <a:t>razones por </a:t>
            </a:r>
            <a:r>
              <a:rPr sz="1133" spc="-7" dirty="0">
                <a:latin typeface="Noto Sans"/>
                <a:cs typeface="Noto Sans"/>
              </a:rPr>
              <a:t>las cuales la petición resulta </a:t>
            </a:r>
            <a:r>
              <a:rPr sz="1133" dirty="0">
                <a:latin typeface="Noto Sans"/>
                <a:cs typeface="Noto Sans"/>
              </a:rPr>
              <a:t>o </a:t>
            </a:r>
            <a:r>
              <a:rPr sz="1133" spc="-3" dirty="0">
                <a:latin typeface="Noto Sans"/>
                <a:cs typeface="Noto Sans"/>
              </a:rPr>
              <a:t>no</a:t>
            </a:r>
            <a:r>
              <a:rPr sz="1133" spc="50" dirty="0">
                <a:latin typeface="Noto Sans"/>
                <a:cs typeface="Noto Sans"/>
              </a:rPr>
              <a:t> </a:t>
            </a:r>
            <a:r>
              <a:rPr sz="1133" spc="-3" dirty="0">
                <a:latin typeface="Noto Sans"/>
                <a:cs typeface="Noto Sans"/>
              </a:rPr>
              <a:t>procedente</a:t>
            </a:r>
            <a:r>
              <a:rPr sz="1133" spc="-3" dirty="0">
                <a:latin typeface="Noto Sans"/>
                <a:cs typeface="Noto Sans"/>
              </a:rPr>
              <a:t>.</a:t>
            </a:r>
            <a:endParaRPr sz="1133" dirty="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67914" y="5918012"/>
            <a:ext cx="24680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b="1" spc="-20" dirty="0">
                <a:solidFill>
                  <a:srgbClr val="2F3C4D"/>
                </a:solidFill>
                <a:latin typeface="Noto Sans"/>
                <a:cs typeface="Noto Sans"/>
              </a:rPr>
              <a:t>0</a:t>
            </a:r>
            <a:r>
              <a:rPr sz="1600" b="1" spc="-3" dirty="0">
                <a:solidFill>
                  <a:srgbClr val="2F3C4D"/>
                </a:solidFill>
                <a:latin typeface="Noto Sans"/>
                <a:cs typeface="Noto Sans"/>
              </a:rPr>
              <a:t>5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333" y="464746"/>
            <a:ext cx="4592320" cy="3572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S</a:t>
            </a:r>
            <a:r>
              <a:rPr sz="1133" spc="6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V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Ó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70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7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Ñ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J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U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endParaRPr sz="1133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3383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1934" y="1381424"/>
            <a:ext cx="6239510" cy="590397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sz="3767" spc="-63" dirty="0">
                <a:solidFill>
                  <a:srgbClr val="2F3C4D"/>
                </a:solidFill>
              </a:rPr>
              <a:t>Modalidades </a:t>
            </a:r>
            <a:r>
              <a:rPr sz="3767" spc="-150" dirty="0">
                <a:solidFill>
                  <a:srgbClr val="2F3C4D"/>
                </a:solidFill>
              </a:rPr>
              <a:t>de</a:t>
            </a:r>
            <a:r>
              <a:rPr sz="3767" spc="-560" dirty="0">
                <a:solidFill>
                  <a:srgbClr val="2F3C4D"/>
                </a:solidFill>
              </a:rPr>
              <a:t> </a:t>
            </a:r>
            <a:r>
              <a:rPr sz="3767" spc="-67" dirty="0">
                <a:solidFill>
                  <a:srgbClr val="2F3C4D"/>
                </a:solidFill>
              </a:rPr>
              <a:t>petición</a:t>
            </a:r>
            <a:endParaRPr sz="3767"/>
          </a:p>
        </p:txBody>
      </p:sp>
      <p:sp>
        <p:nvSpPr>
          <p:cNvPr id="4" name="object 4"/>
          <p:cNvSpPr/>
          <p:nvPr/>
        </p:nvSpPr>
        <p:spPr>
          <a:xfrm>
            <a:off x="11231898" y="448081"/>
            <a:ext cx="273050" cy="113877"/>
          </a:xfrm>
          <a:custGeom>
            <a:avLst/>
            <a:gdLst/>
            <a:ahLst/>
            <a:cxnLst/>
            <a:rect l="l" t="t" r="r" b="b"/>
            <a:pathLst>
              <a:path w="409575" h="170815">
                <a:moveTo>
                  <a:pt x="409536" y="85305"/>
                </a:moveTo>
                <a:lnTo>
                  <a:pt x="282536" y="0"/>
                </a:lnTo>
                <a:lnTo>
                  <a:pt x="282536" y="72440"/>
                </a:lnTo>
                <a:lnTo>
                  <a:pt x="0" y="72440"/>
                </a:lnTo>
                <a:lnTo>
                  <a:pt x="0" y="98158"/>
                </a:lnTo>
                <a:lnTo>
                  <a:pt x="282536" y="98158"/>
                </a:lnTo>
                <a:lnTo>
                  <a:pt x="282536" y="170599"/>
                </a:lnTo>
                <a:lnTo>
                  <a:pt x="409536" y="85305"/>
                </a:lnTo>
                <a:close/>
              </a:path>
            </a:pathLst>
          </a:custGeom>
          <a:solidFill>
            <a:srgbClr val="2F3C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5" name="object 5"/>
          <p:cNvGrpSpPr/>
          <p:nvPr/>
        </p:nvGrpSpPr>
        <p:grpSpPr>
          <a:xfrm>
            <a:off x="0" y="995346"/>
            <a:ext cx="12192000" cy="2451100"/>
            <a:chOff x="0" y="1493019"/>
            <a:chExt cx="18288000" cy="3676650"/>
          </a:xfrm>
        </p:grpSpPr>
        <p:sp>
          <p:nvSpPr>
            <p:cNvPr id="6" name="object 6"/>
            <p:cNvSpPr/>
            <p:nvPr/>
          </p:nvSpPr>
          <p:spPr>
            <a:xfrm>
              <a:off x="0" y="1493019"/>
              <a:ext cx="18288000" cy="9525"/>
            </a:xfrm>
            <a:custGeom>
              <a:avLst/>
              <a:gdLst/>
              <a:ahLst/>
              <a:cxnLst/>
              <a:rect l="l" t="t" r="r" b="b"/>
              <a:pathLst>
                <a:path w="18288000" h="9525">
                  <a:moveTo>
                    <a:pt x="1828800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9525"/>
                  </a:lnTo>
                  <a:close/>
                </a:path>
              </a:pathLst>
            </a:custGeom>
            <a:solidFill>
              <a:srgbClr val="2F3C4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14177162" y="1493032"/>
              <a:ext cx="3676649" cy="36766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7334" y="2291635"/>
            <a:ext cx="8105563" cy="407096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12947" algn="just">
              <a:spcBef>
                <a:spcPts val="63"/>
              </a:spcBef>
            </a:pPr>
            <a:r>
              <a:rPr sz="1867" b="1" spc="-3" dirty="0">
                <a:solidFill>
                  <a:srgbClr val="2F3C4D"/>
                </a:solidFill>
                <a:latin typeface="Noto Sans"/>
                <a:cs typeface="Noto Sans"/>
              </a:rPr>
              <a:t>Sentencia T. 230 de</a:t>
            </a:r>
            <a:r>
              <a:rPr sz="1867" b="1" spc="-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867" b="1" spc="-3" dirty="0">
                <a:solidFill>
                  <a:srgbClr val="2F3C4D"/>
                </a:solidFill>
                <a:latin typeface="Noto Sans"/>
                <a:cs typeface="Noto Sans"/>
              </a:rPr>
              <a:t>2020</a:t>
            </a:r>
            <a:endParaRPr sz="1867">
              <a:latin typeface="Noto Sans"/>
              <a:cs typeface="Noto Sans"/>
            </a:endParaRPr>
          </a:p>
          <a:p>
            <a:pPr marL="212947" marR="7197" algn="just">
              <a:lnSpc>
                <a:spcPct val="140600"/>
              </a:lnSpc>
              <a:spcBef>
                <a:spcPts val="1747"/>
              </a:spcBef>
            </a:pP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El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derecho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petición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se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puede canalizar a través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medios físicos </a:t>
            </a:r>
            <a:r>
              <a:rPr sz="1067" spc="-3" dirty="0">
                <a:solidFill>
                  <a:srgbClr val="2F3C4D"/>
                </a:solidFill>
                <a:latin typeface="Noto Sans"/>
                <a:cs typeface="Noto Sans"/>
              </a:rPr>
              <a:t>o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electrónicos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que </a:t>
            </a:r>
            <a:r>
              <a:rPr sz="1067" spc="-20" dirty="0">
                <a:solidFill>
                  <a:srgbClr val="2F3C4D"/>
                </a:solidFill>
                <a:latin typeface="Noto Sans"/>
                <a:cs typeface="Noto Sans"/>
              </a:rPr>
              <a:t>disponga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el sujeto público  </a:t>
            </a:r>
            <a:r>
              <a:rPr sz="1067" spc="-20" dirty="0">
                <a:solidFill>
                  <a:srgbClr val="2F3C4D"/>
                </a:solidFill>
                <a:latin typeface="Noto Sans"/>
                <a:cs typeface="Noto Sans"/>
              </a:rPr>
              <a:t>obligado,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por </a:t>
            </a:r>
            <a:r>
              <a:rPr sz="1067" spc="-23" dirty="0">
                <a:solidFill>
                  <a:srgbClr val="2F3C4D"/>
                </a:solidFill>
                <a:latin typeface="Noto Sans"/>
                <a:cs typeface="Noto Sans"/>
              </a:rPr>
              <a:t>regla </a:t>
            </a:r>
            <a:r>
              <a:rPr sz="1067" spc="-20" dirty="0">
                <a:solidFill>
                  <a:srgbClr val="2F3C4D"/>
                </a:solidFill>
                <a:latin typeface="Noto Sans"/>
                <a:cs typeface="Noto Sans"/>
              </a:rPr>
              <a:t>general,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acuerdo con la preferencia del solicitante. Tales canales físicos </a:t>
            </a:r>
            <a:r>
              <a:rPr sz="1067" spc="-3" dirty="0">
                <a:solidFill>
                  <a:srgbClr val="2F3C4D"/>
                </a:solidFill>
                <a:latin typeface="Noto Sans"/>
                <a:cs typeface="Noto Sans"/>
              </a:rPr>
              <a:t>o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electrónicos pueden actuarse 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forma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verbal,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escrita </a:t>
            </a:r>
            <a:r>
              <a:rPr sz="1067" spc="-3" dirty="0">
                <a:solidFill>
                  <a:srgbClr val="2F3C4D"/>
                </a:solidFill>
                <a:latin typeface="Noto Sans"/>
                <a:cs typeface="Noto Sans"/>
              </a:rPr>
              <a:t>o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por cualquier otra vía idónea que sirva para la comunicación </a:t>
            </a:r>
            <a:r>
              <a:rPr sz="1067" spc="-3" dirty="0">
                <a:solidFill>
                  <a:srgbClr val="2F3C4D"/>
                </a:solidFill>
                <a:latin typeface="Noto Sans"/>
                <a:cs typeface="Noto Sans"/>
              </a:rPr>
              <a:t>o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transferencia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</a:t>
            </a:r>
            <a:r>
              <a:rPr sz="1067" spc="10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datos.</a:t>
            </a:r>
            <a:endParaRPr sz="1067">
              <a:latin typeface="Noto Sans"/>
              <a:cs typeface="Noto Sans"/>
            </a:endParaRPr>
          </a:p>
          <a:p>
            <a:pPr>
              <a:spcBef>
                <a:spcPts val="3"/>
              </a:spcBef>
            </a:pPr>
            <a:endParaRPr sz="1700">
              <a:latin typeface="Noto Sans"/>
              <a:cs typeface="Noto Sans"/>
            </a:endParaRPr>
          </a:p>
          <a:p>
            <a:pPr marL="212947" algn="just"/>
            <a:r>
              <a:rPr sz="1067" b="1" spc="-7" dirty="0">
                <a:solidFill>
                  <a:srgbClr val="2F3C4D"/>
                </a:solidFill>
                <a:latin typeface="Noto Sans"/>
                <a:cs typeface="Noto Sans"/>
              </a:rPr>
              <a:t>REDES </a:t>
            </a:r>
            <a:r>
              <a:rPr sz="1067" b="1" spc="-13" dirty="0">
                <a:solidFill>
                  <a:srgbClr val="2F3C4D"/>
                </a:solidFill>
                <a:latin typeface="Noto Sans"/>
                <a:cs typeface="Noto Sans"/>
              </a:rPr>
              <a:t>SOCIALES:</a:t>
            </a:r>
            <a:endParaRPr sz="1067">
              <a:latin typeface="Noto Sans"/>
              <a:cs typeface="Noto Sans"/>
            </a:endParaRPr>
          </a:p>
          <a:p>
            <a:pPr>
              <a:spcBef>
                <a:spcPts val="30"/>
              </a:spcBef>
            </a:pPr>
            <a:endParaRPr sz="1300">
              <a:latin typeface="Noto Sans"/>
              <a:cs typeface="Noto Sans"/>
            </a:endParaRPr>
          </a:p>
          <a:p>
            <a:pPr marL="212947" marR="3387" algn="just">
              <a:lnSpc>
                <a:spcPct val="140600"/>
              </a:lnSpc>
            </a:pP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La Corte en este aspecto recomienda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que,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en caso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crearse una </a:t>
            </a:r>
            <a:r>
              <a:rPr sz="1067" spc="-23" dirty="0">
                <a:solidFill>
                  <a:srgbClr val="2F3C4D"/>
                </a:solidFill>
                <a:latin typeface="Noto Sans"/>
                <a:cs typeface="Noto Sans"/>
              </a:rPr>
              <a:t>página,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entiéndase,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red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social, “(…)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la autoridad tiene la  posibilidad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067" spc="-17" dirty="0">
                <a:solidFill>
                  <a:srgbClr val="2F3C4D"/>
                </a:solidFill>
                <a:latin typeface="Noto Sans"/>
                <a:cs typeface="Noto Sans"/>
              </a:rPr>
              <a:t>restringir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sus </a:t>
            </a:r>
            <a:r>
              <a:rPr sz="1067" spc="-17" dirty="0">
                <a:solidFill>
                  <a:srgbClr val="2F3C4D"/>
                </a:solidFill>
                <a:latin typeface="Noto Sans"/>
                <a:cs typeface="Noto Sans"/>
              </a:rPr>
              <a:t>configuraciones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para que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los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usuarios no puedan enviar mensajes instantáneos por el </a:t>
            </a:r>
            <a:r>
              <a:rPr sz="1067" spc="-17" dirty="0">
                <a:solidFill>
                  <a:srgbClr val="2F3C4D"/>
                </a:solidFill>
                <a:latin typeface="Noto Sans"/>
                <a:cs typeface="Noto Sans"/>
              </a:rPr>
              <a:t>chat,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sin  que ello </a:t>
            </a:r>
            <a:r>
              <a:rPr sz="1067" spc="-20" dirty="0">
                <a:solidFill>
                  <a:srgbClr val="2F3C4D"/>
                </a:solidFill>
                <a:latin typeface="Noto Sans"/>
                <a:cs typeface="Noto Sans"/>
              </a:rPr>
              <a:t>suponga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una restricción del derecho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fundamental,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ya que existen otros medios para el ejercicio del mismo (…)”.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En 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este orden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ideas,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si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una entidad pública decide crear una </a:t>
            </a:r>
            <a:r>
              <a:rPr sz="1067" spc="-23" dirty="0">
                <a:solidFill>
                  <a:srgbClr val="2F3C4D"/>
                </a:solidFill>
                <a:latin typeface="Noto Sans"/>
                <a:cs typeface="Noto Sans"/>
              </a:rPr>
              <a:t>página </a:t>
            </a:r>
            <a:r>
              <a:rPr sz="1067" spc="-3" dirty="0">
                <a:solidFill>
                  <a:srgbClr val="2F3C4D"/>
                </a:solidFill>
                <a:latin typeface="Noto Sans"/>
                <a:cs typeface="Noto Sans"/>
              </a:rPr>
              <a:t>o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perfil deberá determinar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si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la misma tendrá una  finalidad meramente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informativa,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para compartir su </a:t>
            </a:r>
            <a:r>
              <a:rPr sz="1067" spc="-20" dirty="0">
                <a:solidFill>
                  <a:srgbClr val="2F3C4D"/>
                </a:solidFill>
                <a:latin typeface="Noto Sans"/>
                <a:cs typeface="Noto Sans"/>
              </a:rPr>
              <a:t>gestión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con la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ciudadanía, </a:t>
            </a:r>
            <a:r>
              <a:rPr sz="1067" spc="-3" dirty="0">
                <a:solidFill>
                  <a:srgbClr val="2F3C4D"/>
                </a:solidFill>
                <a:latin typeface="Noto Sans"/>
                <a:cs typeface="Noto Sans"/>
              </a:rPr>
              <a:t>o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si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también mantendrá habilitada la  interacción a través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los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mensajes directos.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En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este último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escenario,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se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deberá tener en cuenta que la administración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la  </a:t>
            </a:r>
            <a:r>
              <a:rPr sz="1067" spc="-23" dirty="0">
                <a:solidFill>
                  <a:srgbClr val="2F3C4D"/>
                </a:solidFill>
                <a:latin typeface="Noto Sans"/>
                <a:cs typeface="Noto Sans"/>
              </a:rPr>
              <a:t>página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supondría la posibilidad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que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los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usuarios utilicen este medio para ejercer su derecho fundamental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de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petición.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Si 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mantiene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activa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esa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opción,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la entidad debe darle </a:t>
            </a:r>
            <a:r>
              <a:rPr sz="1067" spc="-13" dirty="0">
                <a:solidFill>
                  <a:srgbClr val="2F3C4D"/>
                </a:solidFill>
                <a:latin typeface="Noto Sans"/>
                <a:cs typeface="Noto Sans"/>
              </a:rPr>
              <a:t>trámite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a las peticiones que </a:t>
            </a:r>
            <a:r>
              <a:rPr sz="1067" spc="-7" dirty="0">
                <a:solidFill>
                  <a:srgbClr val="2F3C4D"/>
                </a:solidFill>
                <a:latin typeface="Noto Sans"/>
                <a:cs typeface="Noto Sans"/>
              </a:rPr>
              <a:t>se</a:t>
            </a:r>
            <a:r>
              <a:rPr sz="1067" spc="10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067" spc="-10" dirty="0">
                <a:solidFill>
                  <a:srgbClr val="2F3C4D"/>
                </a:solidFill>
                <a:latin typeface="Noto Sans"/>
                <a:cs typeface="Noto Sans"/>
              </a:rPr>
              <a:t>presenten.</a:t>
            </a:r>
            <a:endParaRPr sz="1067">
              <a:latin typeface="Noto Sans"/>
              <a:cs typeface="Noto Sans"/>
            </a:endParaRPr>
          </a:p>
          <a:p>
            <a:pPr>
              <a:spcBef>
                <a:spcPts val="40"/>
              </a:spcBef>
            </a:pPr>
            <a:endParaRPr sz="900">
              <a:latin typeface="Noto Sans"/>
              <a:cs typeface="Noto Sans"/>
            </a:endParaRPr>
          </a:p>
          <a:p>
            <a:pPr marL="8467"/>
            <a:r>
              <a:rPr sz="1600" b="1" spc="-10" dirty="0">
                <a:solidFill>
                  <a:srgbClr val="2F3C4D"/>
                </a:solidFill>
                <a:latin typeface="Noto Sans"/>
                <a:cs typeface="Noto Sans"/>
              </a:rPr>
              <a:t>06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333" y="464746"/>
            <a:ext cx="4592320" cy="35723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S</a:t>
            </a:r>
            <a:r>
              <a:rPr sz="1133" spc="6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P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V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Ó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70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dirty="0">
                <a:solidFill>
                  <a:srgbClr val="2F3C4D"/>
                </a:solidFill>
                <a:latin typeface="Noto Sans"/>
                <a:cs typeface="Noto Sans"/>
              </a:rPr>
              <a:t>E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L</a:t>
            </a:r>
            <a:r>
              <a:rPr sz="1133" spc="7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Ñ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r>
              <a:rPr sz="1133" spc="6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10" dirty="0">
                <a:solidFill>
                  <a:srgbClr val="2F3C4D"/>
                </a:solidFill>
                <a:latin typeface="Noto Sans"/>
                <a:cs typeface="Noto Sans"/>
              </a:rPr>
              <a:t>A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N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T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J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U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" dirty="0">
                <a:solidFill>
                  <a:srgbClr val="2F3C4D"/>
                </a:solidFill>
                <a:latin typeface="Noto Sans"/>
                <a:cs typeface="Noto Sans"/>
              </a:rPr>
              <a:t>R</a:t>
            </a:r>
            <a:r>
              <a:rPr sz="1133" spc="-117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Í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D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70" dirty="0">
                <a:solidFill>
                  <a:srgbClr val="2F3C4D"/>
                </a:solidFill>
                <a:latin typeface="Noto Sans"/>
                <a:cs typeface="Noto Sans"/>
              </a:rPr>
              <a:t>I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C</a:t>
            </a:r>
            <a:r>
              <a:rPr sz="1133" spc="-113" dirty="0">
                <a:solidFill>
                  <a:srgbClr val="2F3C4D"/>
                </a:solidFill>
                <a:latin typeface="Noto Sans"/>
                <a:cs typeface="Noto Sans"/>
              </a:rPr>
              <a:t> </a:t>
            </a:r>
            <a:r>
              <a:rPr sz="1133" spc="-3" dirty="0">
                <a:solidFill>
                  <a:srgbClr val="2F3C4D"/>
                </a:solidFill>
                <a:latin typeface="Noto Sans"/>
                <a:cs typeface="Noto Sans"/>
              </a:rPr>
              <a:t>O</a:t>
            </a:r>
            <a:endParaRPr sz="1133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6601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ENTE PRESENTACION INSTITUCION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5796</TotalTime>
  <Words>1502</Words>
  <Application>Microsoft Office PowerPoint</Application>
  <PresentationFormat>Panorámica</PresentationFormat>
  <Paragraphs>88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Noto Sans</vt:lpstr>
      <vt:lpstr>Noto Serif</vt:lpstr>
      <vt:lpstr>Tahoma</vt:lpstr>
      <vt:lpstr>Times New Roman</vt:lpstr>
      <vt:lpstr>Verdana</vt:lpstr>
      <vt:lpstr>Tema de Office</vt:lpstr>
      <vt:lpstr>2_Tema de Office</vt:lpstr>
      <vt:lpstr>   COMITÉ INTERSECTORIAL DE COORDINACIÓN JURÍDICA</vt:lpstr>
      <vt:lpstr>Presentación de PowerPoint</vt:lpstr>
      <vt:lpstr> 2021</vt:lpstr>
      <vt:lpstr>Derecho de  petición</vt:lpstr>
      <vt:lpstr>Análisis PPDA</vt:lpstr>
      <vt:lpstr>OBJETIVO La guía pretende ser un instrumento que permita fortalecer la gestión jurídica del Distrito y prevenir el daño antijurídico, respecto  de la atención, gestión y manejo de las peticiones en el Distrito Capital.</vt:lpstr>
      <vt:lpstr>Núcleo básico</vt:lpstr>
      <vt:lpstr>Núcleo básico</vt:lpstr>
      <vt:lpstr>Modalidades de petición</vt:lpstr>
      <vt:lpstr>Competencia</vt:lpstr>
      <vt:lpstr>Presentación de PowerPoint</vt:lpstr>
      <vt:lpstr>¡Gracias!</vt:lpstr>
      <vt:lpstr>   COMITÉ INTERSECTORIAL DE COORDINACIÓN JURÍDICA. GRACIAS!!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diego valenzuela</cp:lastModifiedBy>
  <cp:revision>134</cp:revision>
  <dcterms:created xsi:type="dcterms:W3CDTF">2020-01-07T17:00:58Z</dcterms:created>
  <dcterms:modified xsi:type="dcterms:W3CDTF">2021-08-24T23:19:45Z</dcterms:modified>
</cp:coreProperties>
</file>