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86" r:id="rId17"/>
    <p:sldId id="271" r:id="rId18"/>
    <p:sldId id="272" r:id="rId19"/>
    <p:sldId id="287" r:id="rId20"/>
    <p:sldId id="285" r:id="rId21"/>
    <p:sldId id="273" r:id="rId22"/>
    <p:sldId id="274" r:id="rId23"/>
    <p:sldId id="282" r:id="rId24"/>
    <p:sldId id="283" r:id="rId25"/>
    <p:sldId id="277" r:id="rId26"/>
    <p:sldId id="278" r:id="rId27"/>
    <p:sldId id="280" r:id="rId28"/>
    <p:sldId id="279" r:id="rId29"/>
    <p:sldId id="281" r:id="rId30"/>
  </p:sldIdLst>
  <p:sldSz cx="12192000" cy="6858000"/>
  <p:notesSz cx="6858000" cy="9144000"/>
  <p:embeddedFontLst>
    <p:embeddedFont>
      <p:font typeface="Arial Black" panose="020B0604020202020204" pitchFamily="34" charset="0"/>
      <p:regular r:id="rId32"/>
      <p:bold r:id="rId33"/>
    </p:embeddedFont>
    <p:embeddedFont>
      <p:font typeface="Calibri" panose="020F0502020204030204" pitchFamily="34" charset="0"/>
      <p:regular r:id="rId34"/>
      <p:bold r:id="rId35"/>
      <p:italic r:id="rId36"/>
      <p:boldItalic r:id="rId37"/>
    </p:embeddedFont>
    <p:embeddedFont>
      <p:font typeface="Century Gothic" panose="020B050202020202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ixdSY0qC1zc83vlvVr12kUHkM4q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D4872CA-004C-4D34-A412-D3B398ACE076}">
  <a:tblStyle styleId="{5D4872CA-004C-4D34-A412-D3B398ACE076}" styleName="Table_0">
    <a:wholeTbl>
      <a:tcTxStyle b="off" i="off">
        <a:font>
          <a:latin typeface="Arial"/>
          <a:ea typeface="Arial"/>
          <a:cs typeface="Arial"/>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E9EFF7"/>
          </a:solidFill>
        </a:fill>
      </a:tcStyle>
    </a:band1H>
    <a:band2H>
      <a:tcTxStyle/>
      <a:tcStyle>
        <a:tcBdr/>
      </a:tcStyle>
    </a:band2H>
    <a:band1V>
      <a:tcTxStyle/>
      <a:tcStyle>
        <a:tcBdr/>
        <a:fill>
          <a:solidFill>
            <a:srgbClr val="E9EFF7"/>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chemeClr val="l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653"/>
  </p:normalViewPr>
  <p:slideViewPr>
    <p:cSldViewPr snapToGrid="0">
      <p:cViewPr varScale="1">
        <p:scale>
          <a:sx n="68" d="100"/>
          <a:sy n="68" d="100"/>
        </p:scale>
        <p:origin x="216" y="1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4c3ae7660a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4" name="Google Shape;214;g34c3ae7660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4c3ae7660a_0_2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7" name="Google Shape;237;g34c3ae7660a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4c3ae7660a_0_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0" name="Google Shape;260;g34c3ae7660a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4c3ae7660a_0_2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2" name="Google Shape;282;g34c3ae7660a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4" name="Google Shape;31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1" name="Google Shape;33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1" name="Google Shape;33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47443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4" name="Google Shape;34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2" name="Google Shape;38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2" name="Google Shape;38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4160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2" name="Google Shape;38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87689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0" name="Google Shape;40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4" name="Google Shape;424;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7" name="Google Shape;48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8082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7" name="Google Shape;48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22503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8" name="Google Shape;49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34c3f644d4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9" name="Google Shape;519;g34c3f644d4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1" name="Google Shape;551;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34c3f644d43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4" name="Google Shape;534;g34c3f644d43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6" name="Google Shape;56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10" name="Google Shape;11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470b4abcb0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5" name="Google Shape;125;g3470b4abcb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4c3ae7660a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8" name="Google Shape;138;g34c3ae7660a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470b4abcb0_1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2" name="Google Shape;152;g3470b4abcb0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6" name="Google Shape;16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9" name="Google Shape;17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5" name="Google Shape;1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4"/>
          <p:cNvSpPr>
            <a:spLocks noGrp="1"/>
          </p:cNvSpPr>
          <p:nvPr>
            <p:ph type="pic" idx="2"/>
          </p:nvPr>
        </p:nvSpPr>
        <p:spPr>
          <a:xfrm>
            <a:off x="5183188" y="987425"/>
            <a:ext cx="6172200" cy="4873625"/>
          </a:xfrm>
          <a:prstGeom prst="rect">
            <a:avLst/>
          </a:prstGeom>
          <a:noFill/>
          <a:ln>
            <a:noFill/>
          </a:ln>
        </p:spPr>
      </p:sp>
      <p:sp>
        <p:nvSpPr>
          <p:cNvPr id="64" name="Google Shape;64;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27.png"/><Relationship Id="rId5" Type="http://schemas.openxmlformats.org/officeDocument/2006/relationships/image" Target="../media/image14.png"/><Relationship Id="rId10" Type="http://schemas.openxmlformats.org/officeDocument/2006/relationships/image" Target="../media/image26.png"/><Relationship Id="rId4" Type="http://schemas.openxmlformats.org/officeDocument/2006/relationships/image" Target="../media/image9.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31.png"/><Relationship Id="rId5" Type="http://schemas.openxmlformats.org/officeDocument/2006/relationships/image" Target="../media/image14.png"/><Relationship Id="rId10" Type="http://schemas.openxmlformats.org/officeDocument/2006/relationships/image" Target="../media/image30.png"/><Relationship Id="rId4" Type="http://schemas.openxmlformats.org/officeDocument/2006/relationships/image" Target="../media/image9.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34.png"/><Relationship Id="rId5" Type="http://schemas.openxmlformats.org/officeDocument/2006/relationships/image" Target="../media/image14.png"/><Relationship Id="rId10" Type="http://schemas.openxmlformats.org/officeDocument/2006/relationships/image" Target="../media/image33.png"/><Relationship Id="rId4" Type="http://schemas.openxmlformats.org/officeDocument/2006/relationships/image" Target="../media/image9.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32.png"/><Relationship Id="rId5" Type="http://schemas.openxmlformats.org/officeDocument/2006/relationships/image" Target="../media/image14.png"/><Relationship Id="rId10" Type="http://schemas.openxmlformats.org/officeDocument/2006/relationships/image" Target="../media/image37.png"/><Relationship Id="rId4" Type="http://schemas.openxmlformats.org/officeDocument/2006/relationships/image" Target="../media/image9.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png"/><Relationship Id="rId10" Type="http://schemas.openxmlformats.org/officeDocument/2006/relationships/image" Target="../media/image40.png"/><Relationship Id="rId4" Type="http://schemas.openxmlformats.org/officeDocument/2006/relationships/image" Target="../media/image14.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44.png"/><Relationship Id="rId5" Type="http://schemas.openxmlformats.org/officeDocument/2006/relationships/image" Target="../media/image10.png"/><Relationship Id="rId10" Type="http://schemas.openxmlformats.org/officeDocument/2006/relationships/image" Target="../media/image43.jpeg"/><Relationship Id="rId4" Type="http://schemas.openxmlformats.org/officeDocument/2006/relationships/image" Target="../media/image14.png"/><Relationship Id="rId9" Type="http://schemas.openxmlformats.org/officeDocument/2006/relationships/image" Target="../media/image42.jpe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51.png"/><Relationship Id="rId5" Type="http://schemas.openxmlformats.org/officeDocument/2006/relationships/image" Target="../media/image10.png"/><Relationship Id="rId10" Type="http://schemas.openxmlformats.org/officeDocument/2006/relationships/image" Target="../media/image50.png"/><Relationship Id="rId4" Type="http://schemas.openxmlformats.org/officeDocument/2006/relationships/image" Target="../media/image14.pn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png"/><Relationship Id="rId10" Type="http://schemas.openxmlformats.org/officeDocument/2006/relationships/image" Target="../media/image54.png"/><Relationship Id="rId4" Type="http://schemas.openxmlformats.org/officeDocument/2006/relationships/image" Target="../media/image14.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9.png"/><Relationship Id="rId7"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59.png"/><Relationship Id="rId5" Type="http://schemas.openxmlformats.org/officeDocument/2006/relationships/image" Target="../media/image10.png"/><Relationship Id="rId10" Type="http://schemas.openxmlformats.org/officeDocument/2006/relationships/image" Target="../media/image58.png"/><Relationship Id="rId4" Type="http://schemas.openxmlformats.org/officeDocument/2006/relationships/image" Target="../media/image14.png"/><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3.png"/><Relationship Id="rId5" Type="http://schemas.openxmlformats.org/officeDocument/2006/relationships/image" Target="../media/image10.png"/><Relationship Id="rId10" Type="http://schemas.openxmlformats.org/officeDocument/2006/relationships/image" Target="../media/image62.png"/><Relationship Id="rId4" Type="http://schemas.openxmlformats.org/officeDocument/2006/relationships/image" Target="../media/image14.png"/><Relationship Id="rId9" Type="http://schemas.openxmlformats.org/officeDocument/2006/relationships/image" Target="../media/image61.pn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4.png"/><Relationship Id="rId7"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10.png"/><Relationship Id="rId9"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4.png"/><Relationship Id="rId7"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9.png"/><Relationship Id="rId5" Type="http://schemas.openxmlformats.org/officeDocument/2006/relationships/image" Target="../media/image12.png"/><Relationship Id="rId10" Type="http://schemas.openxmlformats.org/officeDocument/2006/relationships/image" Target="../media/image68.png"/><Relationship Id="rId4" Type="http://schemas.openxmlformats.org/officeDocument/2006/relationships/image" Target="../media/image10.png"/><Relationship Id="rId9"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png"/><Relationship Id="rId10" Type="http://schemas.openxmlformats.org/officeDocument/2006/relationships/image" Target="../media/image72.png"/><Relationship Id="rId4" Type="http://schemas.openxmlformats.org/officeDocument/2006/relationships/image" Target="../media/image14.png"/><Relationship Id="rId9"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hyperlink" Target="https://supercade.bogota.gov.co/"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7.jp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jp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0.png"/><Relationship Id="rId12"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18.pn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l="31838" t="18583" b="17681"/>
          <a:stretch/>
        </p:blipFill>
        <p:spPr>
          <a:xfrm>
            <a:off x="199250" y="195188"/>
            <a:ext cx="10684961" cy="6662811"/>
          </a:xfrm>
          <a:prstGeom prst="rect">
            <a:avLst/>
          </a:prstGeom>
          <a:noFill/>
          <a:ln>
            <a:noFill/>
          </a:ln>
        </p:spPr>
      </p:pic>
      <p:pic>
        <p:nvPicPr>
          <p:cNvPr id="85" name="Google Shape;85;p1"/>
          <p:cNvPicPr preferRelativeResize="0"/>
          <p:nvPr/>
        </p:nvPicPr>
        <p:blipFill rotWithShape="1">
          <a:blip r:embed="rId4">
            <a:alphaModFix/>
          </a:blip>
          <a:srcRect/>
          <a:stretch/>
        </p:blipFill>
        <p:spPr>
          <a:xfrm>
            <a:off x="5564559" y="353119"/>
            <a:ext cx="6285357" cy="6151762"/>
          </a:xfrm>
          <a:prstGeom prst="rect">
            <a:avLst/>
          </a:prstGeom>
          <a:noFill/>
          <a:ln>
            <a:noFill/>
          </a:ln>
        </p:spPr>
      </p:pic>
      <p:pic>
        <p:nvPicPr>
          <p:cNvPr id="86" name="Google Shape;86;p1"/>
          <p:cNvPicPr preferRelativeResize="0"/>
          <p:nvPr/>
        </p:nvPicPr>
        <p:blipFill rotWithShape="1">
          <a:blip r:embed="rId5">
            <a:alphaModFix/>
          </a:blip>
          <a:srcRect/>
          <a:stretch/>
        </p:blipFill>
        <p:spPr>
          <a:xfrm>
            <a:off x="4060120" y="353119"/>
            <a:ext cx="3097367" cy="3983932"/>
          </a:xfrm>
          <a:prstGeom prst="rect">
            <a:avLst/>
          </a:prstGeom>
          <a:noFill/>
          <a:ln>
            <a:noFill/>
          </a:ln>
        </p:spPr>
      </p:pic>
      <p:pic>
        <p:nvPicPr>
          <p:cNvPr id="87" name="Google Shape;87;p1"/>
          <p:cNvPicPr preferRelativeResize="0"/>
          <p:nvPr/>
        </p:nvPicPr>
        <p:blipFill rotWithShape="1">
          <a:blip r:embed="rId6">
            <a:alphaModFix/>
          </a:blip>
          <a:srcRect/>
          <a:stretch/>
        </p:blipFill>
        <p:spPr>
          <a:xfrm>
            <a:off x="4742537" y="4433654"/>
            <a:ext cx="1598390" cy="2071227"/>
          </a:xfrm>
          <a:prstGeom prst="rect">
            <a:avLst/>
          </a:prstGeom>
          <a:noFill/>
          <a:ln>
            <a:noFill/>
          </a:ln>
        </p:spPr>
      </p:pic>
      <p:pic>
        <p:nvPicPr>
          <p:cNvPr id="88" name="Google Shape;88;p1"/>
          <p:cNvPicPr preferRelativeResize="0"/>
          <p:nvPr/>
        </p:nvPicPr>
        <p:blipFill rotWithShape="1">
          <a:blip r:embed="rId7">
            <a:alphaModFix amt="52999"/>
          </a:blip>
          <a:srcRect l="65628"/>
          <a:stretch/>
        </p:blipFill>
        <p:spPr>
          <a:xfrm>
            <a:off x="199251" y="-367867"/>
            <a:ext cx="1317569" cy="6858000"/>
          </a:xfrm>
          <a:prstGeom prst="rect">
            <a:avLst/>
          </a:prstGeom>
          <a:noFill/>
          <a:ln>
            <a:noFill/>
          </a:ln>
        </p:spPr>
      </p:pic>
      <p:pic>
        <p:nvPicPr>
          <p:cNvPr id="89" name="Google Shape;89;p1"/>
          <p:cNvPicPr preferRelativeResize="0"/>
          <p:nvPr/>
        </p:nvPicPr>
        <p:blipFill rotWithShape="1">
          <a:blip r:embed="rId8">
            <a:alphaModFix/>
          </a:blip>
          <a:srcRect/>
          <a:stretch/>
        </p:blipFill>
        <p:spPr>
          <a:xfrm>
            <a:off x="2467" y="0"/>
            <a:ext cx="12187064" cy="6857999"/>
          </a:xfrm>
          <a:prstGeom prst="rect">
            <a:avLst/>
          </a:prstGeom>
          <a:noFill/>
          <a:ln>
            <a:noFill/>
          </a:ln>
        </p:spPr>
      </p:pic>
      <p:sp>
        <p:nvSpPr>
          <p:cNvPr id="90" name="Google Shape;90;p1"/>
          <p:cNvSpPr txBox="1"/>
          <p:nvPr/>
        </p:nvSpPr>
        <p:spPr>
          <a:xfrm>
            <a:off x="6746323" y="1207652"/>
            <a:ext cx="4871100" cy="230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O" sz="3600" b="1" i="0" u="none" strike="noStrike" cap="none" dirty="0">
                <a:solidFill>
                  <a:schemeClr val="lt1"/>
                </a:solidFill>
                <a:latin typeface="Arial"/>
                <a:ea typeface="Arial"/>
                <a:cs typeface="Arial"/>
                <a:sym typeface="Arial"/>
              </a:rPr>
              <a:t>ESTRATEGIA DE RENDICIÓN DE CUENTAS LOCALES </a:t>
            </a:r>
            <a:endParaRPr dirty="0"/>
          </a:p>
          <a:p>
            <a:pPr marL="0" marR="0" lvl="0" indent="0" algn="ctr" rtl="0">
              <a:lnSpc>
                <a:spcPct val="100000"/>
              </a:lnSpc>
              <a:spcBef>
                <a:spcPts val="0"/>
              </a:spcBef>
              <a:spcAft>
                <a:spcPts val="0"/>
              </a:spcAft>
              <a:buClr>
                <a:srgbClr val="000000"/>
              </a:buClr>
              <a:buSzPts val="3600"/>
              <a:buFont typeface="Arial"/>
              <a:buNone/>
            </a:pPr>
            <a:r>
              <a:rPr lang="es-CO" sz="3600" b="1" i="0" u="none" strike="noStrike" cap="none" dirty="0">
                <a:solidFill>
                  <a:schemeClr val="lt1"/>
                </a:solidFill>
                <a:latin typeface="Arial"/>
                <a:ea typeface="Arial"/>
                <a:cs typeface="Arial"/>
                <a:sym typeface="Arial"/>
              </a:rPr>
              <a:t>GESTIÓN 202</a:t>
            </a:r>
            <a:r>
              <a:rPr lang="es-CO" sz="3600" b="1" dirty="0">
                <a:solidFill>
                  <a:schemeClr val="lt1"/>
                </a:solidFill>
              </a:rPr>
              <a:t>4</a:t>
            </a:r>
            <a:endParaRPr dirty="0"/>
          </a:p>
        </p:txBody>
      </p:sp>
      <p:cxnSp>
        <p:nvCxnSpPr>
          <p:cNvPr id="91" name="Google Shape;91;p1"/>
          <p:cNvCxnSpPr/>
          <p:nvPr/>
        </p:nvCxnSpPr>
        <p:spPr>
          <a:xfrm>
            <a:off x="6232647" y="5476438"/>
            <a:ext cx="5402306" cy="0"/>
          </a:xfrm>
          <a:prstGeom prst="straightConnector1">
            <a:avLst/>
          </a:prstGeom>
          <a:noFill/>
          <a:ln w="19050" cap="flat" cmpd="sng">
            <a:solidFill>
              <a:srgbClr val="BED000"/>
            </a:solidFill>
            <a:prstDash val="solid"/>
            <a:miter lim="800000"/>
            <a:headEnd type="none" w="sm" len="sm"/>
            <a:tailEnd type="none" w="sm" len="sm"/>
          </a:ln>
        </p:spPr>
      </p:cxnSp>
      <p:pic>
        <p:nvPicPr>
          <p:cNvPr id="92" name="Google Shape;92;p1"/>
          <p:cNvPicPr preferRelativeResize="0"/>
          <p:nvPr/>
        </p:nvPicPr>
        <p:blipFill rotWithShape="1">
          <a:blip r:embed="rId9">
            <a:alphaModFix/>
          </a:blip>
          <a:srcRect/>
          <a:stretch/>
        </p:blipFill>
        <p:spPr>
          <a:xfrm>
            <a:off x="7178291" y="5585108"/>
            <a:ext cx="4032250" cy="806450"/>
          </a:xfrm>
          <a:prstGeom prst="rect">
            <a:avLst/>
          </a:prstGeom>
          <a:noFill/>
          <a:ln>
            <a:noFill/>
          </a:ln>
        </p:spPr>
      </p:pic>
      <p:sp>
        <p:nvSpPr>
          <p:cNvPr id="93" name="Google Shape;93;p1"/>
          <p:cNvSpPr txBox="1"/>
          <p:nvPr/>
        </p:nvSpPr>
        <p:spPr>
          <a:xfrm>
            <a:off x="5791200" y="4370469"/>
            <a:ext cx="604830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O" sz="4000" b="1" dirty="0">
                <a:solidFill>
                  <a:schemeClr val="lt1"/>
                </a:solidFill>
                <a:sym typeface="Century Gothic"/>
              </a:rPr>
              <a:t>Usaquén</a:t>
            </a:r>
            <a:endParaRPr sz="3600" b="1" dirty="0">
              <a:solidFill>
                <a:schemeClr val="lt1"/>
              </a:solidFill>
              <a:sym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g34c3ae7660a_0_6"/>
          <p:cNvPicPr preferRelativeResize="0"/>
          <p:nvPr/>
        </p:nvPicPr>
        <p:blipFill rotWithShape="1">
          <a:blip r:embed="rId3">
            <a:alphaModFix/>
          </a:blip>
          <a:srcRect t="35961" r="62912" b="2111"/>
          <a:stretch/>
        </p:blipFill>
        <p:spPr>
          <a:xfrm>
            <a:off x="10153055" y="6252"/>
            <a:ext cx="2038944" cy="6858000"/>
          </a:xfrm>
          <a:prstGeom prst="rect">
            <a:avLst/>
          </a:prstGeom>
          <a:noFill/>
          <a:ln>
            <a:noFill/>
          </a:ln>
        </p:spPr>
      </p:pic>
      <p:cxnSp>
        <p:nvCxnSpPr>
          <p:cNvPr id="217" name="Google Shape;217;g34c3ae7660a_0_6"/>
          <p:cNvCxnSpPr/>
          <p:nvPr/>
        </p:nvCxnSpPr>
        <p:spPr>
          <a:xfrm>
            <a:off x="14503" y="967072"/>
            <a:ext cx="10302300" cy="0"/>
          </a:xfrm>
          <a:prstGeom prst="straightConnector1">
            <a:avLst/>
          </a:prstGeom>
          <a:noFill/>
          <a:ln w="38100" cap="flat" cmpd="sng">
            <a:solidFill>
              <a:srgbClr val="BED000"/>
            </a:solidFill>
            <a:prstDash val="solid"/>
            <a:miter lim="800000"/>
            <a:headEnd type="none" w="sm" len="sm"/>
            <a:tailEnd type="none" w="sm" len="sm"/>
          </a:ln>
        </p:spPr>
      </p:cxnSp>
      <p:cxnSp>
        <p:nvCxnSpPr>
          <p:cNvPr id="218" name="Google Shape;218;g34c3ae7660a_0_6"/>
          <p:cNvCxnSpPr/>
          <p:nvPr/>
        </p:nvCxnSpPr>
        <p:spPr>
          <a:xfrm rot="10800000">
            <a:off x="10316700" y="967072"/>
            <a:ext cx="1875300" cy="0"/>
          </a:xfrm>
          <a:prstGeom prst="straightConnector1">
            <a:avLst/>
          </a:prstGeom>
          <a:noFill/>
          <a:ln w="38100" cap="flat" cmpd="sng">
            <a:solidFill>
              <a:srgbClr val="1D2046"/>
            </a:solidFill>
            <a:prstDash val="solid"/>
            <a:miter lim="800000"/>
            <a:headEnd type="none" w="sm" len="sm"/>
            <a:tailEnd type="none" w="sm" len="sm"/>
          </a:ln>
        </p:spPr>
      </p:cxnSp>
      <p:sp>
        <p:nvSpPr>
          <p:cNvPr id="219" name="Google Shape;219;g34c3ae7660a_0_6"/>
          <p:cNvSpPr txBox="1"/>
          <p:nvPr/>
        </p:nvSpPr>
        <p:spPr>
          <a:xfrm>
            <a:off x="334261" y="295282"/>
            <a:ext cx="114180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4. Señalización </a:t>
            </a:r>
            <a:endParaRPr sz="1400" b="0" i="0" u="none" strike="noStrike" cap="none">
              <a:solidFill>
                <a:srgbClr val="000000"/>
              </a:solidFill>
              <a:latin typeface="Arial"/>
              <a:ea typeface="Arial"/>
              <a:cs typeface="Arial"/>
              <a:sym typeface="Arial"/>
            </a:endParaRPr>
          </a:p>
        </p:txBody>
      </p:sp>
      <p:pic>
        <p:nvPicPr>
          <p:cNvPr id="220" name="Google Shape;220;g34c3ae7660a_0_6"/>
          <p:cNvPicPr preferRelativeResize="0"/>
          <p:nvPr/>
        </p:nvPicPr>
        <p:blipFill rotWithShape="1">
          <a:blip r:embed="rId4">
            <a:alphaModFix/>
          </a:blip>
          <a:srcRect/>
          <a:stretch/>
        </p:blipFill>
        <p:spPr>
          <a:xfrm>
            <a:off x="0" y="6260050"/>
            <a:ext cx="1864897" cy="597951"/>
          </a:xfrm>
          <a:prstGeom prst="rect">
            <a:avLst/>
          </a:prstGeom>
          <a:noFill/>
          <a:ln>
            <a:noFill/>
          </a:ln>
        </p:spPr>
      </p:pic>
      <p:sp>
        <p:nvSpPr>
          <p:cNvPr id="221" name="Google Shape;221;g34c3ae7660a_0_6"/>
          <p:cNvSpPr txBox="1"/>
          <p:nvPr/>
        </p:nvSpPr>
        <p:spPr>
          <a:xfrm>
            <a:off x="310350" y="1023275"/>
            <a:ext cx="11571300" cy="10158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CO" sz="2000" b="1" i="0" u="none" strike="noStrike" cap="none" dirty="0">
                <a:solidFill>
                  <a:srgbClr val="1D2046"/>
                </a:solidFill>
                <a:latin typeface="Arial"/>
                <a:ea typeface="Arial"/>
                <a:cs typeface="Arial"/>
                <a:sym typeface="Arial"/>
              </a:rPr>
              <a:t>Busca mejorar las condiciones de seguridad vial, movilidad y accesibilidad para todos los usuarios de la vía, a través de las mejoras al sistema de señalización en Bogotá D.C. En Usaquén durante en el 202</a:t>
            </a:r>
            <a:r>
              <a:rPr lang="es-CO" sz="2000" b="1" dirty="0">
                <a:solidFill>
                  <a:srgbClr val="1D2046"/>
                </a:solidFill>
              </a:rPr>
              <a:t>4</a:t>
            </a:r>
            <a:r>
              <a:rPr lang="es-CO" sz="2000" b="1" i="0" u="none" strike="noStrike" cap="none" dirty="0">
                <a:solidFill>
                  <a:srgbClr val="1D2046"/>
                </a:solidFill>
                <a:latin typeface="Arial"/>
                <a:ea typeface="Arial"/>
                <a:cs typeface="Arial"/>
                <a:sym typeface="Arial"/>
              </a:rPr>
              <a:t> se realizó lo siguiente:</a:t>
            </a:r>
            <a:endParaRPr sz="2000" b="1" i="0" u="none" strike="noStrike" cap="none" dirty="0">
              <a:solidFill>
                <a:srgbClr val="1D2046"/>
              </a:solidFill>
              <a:latin typeface="Arial"/>
              <a:ea typeface="Arial"/>
              <a:cs typeface="Arial"/>
              <a:sym typeface="Arial"/>
            </a:endParaRPr>
          </a:p>
        </p:txBody>
      </p:sp>
      <p:pic>
        <p:nvPicPr>
          <p:cNvPr id="222" name="Google Shape;222;g34c3ae7660a_0_6"/>
          <p:cNvPicPr preferRelativeResize="0"/>
          <p:nvPr/>
        </p:nvPicPr>
        <p:blipFill rotWithShape="1">
          <a:blip r:embed="rId5">
            <a:alphaModFix/>
          </a:blip>
          <a:srcRect/>
          <a:stretch/>
        </p:blipFill>
        <p:spPr>
          <a:xfrm>
            <a:off x="9251899" y="184927"/>
            <a:ext cx="2129687" cy="703500"/>
          </a:xfrm>
          <a:prstGeom prst="rect">
            <a:avLst/>
          </a:prstGeom>
          <a:noFill/>
          <a:ln>
            <a:noFill/>
          </a:ln>
        </p:spPr>
      </p:pic>
      <p:pic>
        <p:nvPicPr>
          <p:cNvPr id="223" name="Google Shape;223;g34c3ae7660a_0_6"/>
          <p:cNvPicPr preferRelativeResize="0"/>
          <p:nvPr/>
        </p:nvPicPr>
        <p:blipFill rotWithShape="1">
          <a:blip r:embed="rId6">
            <a:alphaModFix/>
          </a:blip>
          <a:srcRect/>
          <a:stretch/>
        </p:blipFill>
        <p:spPr>
          <a:xfrm>
            <a:off x="0" y="5237349"/>
            <a:ext cx="641678" cy="1649080"/>
          </a:xfrm>
          <a:prstGeom prst="rect">
            <a:avLst/>
          </a:prstGeom>
          <a:noFill/>
          <a:ln>
            <a:noFill/>
          </a:ln>
        </p:spPr>
      </p:pic>
      <p:pic>
        <p:nvPicPr>
          <p:cNvPr id="224" name="Google Shape;224;g34c3ae7660a_0_6"/>
          <p:cNvPicPr preferRelativeResize="0"/>
          <p:nvPr/>
        </p:nvPicPr>
        <p:blipFill rotWithShape="1">
          <a:blip r:embed="rId7">
            <a:alphaModFix amt="52999"/>
          </a:blip>
          <a:srcRect l="32614"/>
          <a:stretch/>
        </p:blipFill>
        <p:spPr>
          <a:xfrm>
            <a:off x="-15097" y="3223011"/>
            <a:ext cx="1375635" cy="3652300"/>
          </a:xfrm>
          <a:prstGeom prst="rect">
            <a:avLst/>
          </a:prstGeom>
          <a:noFill/>
          <a:ln>
            <a:noFill/>
          </a:ln>
        </p:spPr>
      </p:pic>
      <p:sp>
        <p:nvSpPr>
          <p:cNvPr id="225" name="Google Shape;225;g34c3ae7660a_0_6"/>
          <p:cNvSpPr txBox="1"/>
          <p:nvPr/>
        </p:nvSpPr>
        <p:spPr>
          <a:xfrm>
            <a:off x="1615000" y="2676400"/>
            <a:ext cx="6879900" cy="831000"/>
          </a:xfrm>
          <a:prstGeom prst="rect">
            <a:avLst/>
          </a:prstGeom>
          <a:noFill/>
          <a:ln>
            <a:noFill/>
          </a:ln>
        </p:spPr>
        <p:txBody>
          <a:bodyPr spcFirstLastPara="1" wrap="square" lIns="45675" tIns="45675" rIns="45675" bIns="45675" anchor="ctr" anchorCtr="0">
            <a:spAutoFit/>
          </a:bodyPr>
          <a:lstStyle/>
          <a:p>
            <a:pPr marL="457200" marR="0" lvl="0" indent="-419100" algn="l" rtl="0">
              <a:lnSpc>
                <a:spcPct val="80000"/>
              </a:lnSpc>
              <a:spcBef>
                <a:spcPts val="0"/>
              </a:spcBef>
              <a:spcAft>
                <a:spcPts val="0"/>
              </a:spcAft>
              <a:buClr>
                <a:srgbClr val="BED000"/>
              </a:buClr>
              <a:buSzPts val="3000"/>
              <a:buFont typeface="Arial Black"/>
              <a:buChar char="●"/>
            </a:pPr>
            <a:r>
              <a:rPr lang="es-CO" sz="3000" dirty="0">
                <a:solidFill>
                  <a:srgbClr val="151A3B"/>
                </a:solidFill>
                <a:latin typeface="Arial Black"/>
                <a:ea typeface="Arial Black"/>
                <a:cs typeface="Arial Black"/>
                <a:sym typeface="Arial Black"/>
              </a:rPr>
              <a:t>558 </a:t>
            </a:r>
            <a:r>
              <a:rPr lang="es-CO" sz="3000" b="1" dirty="0">
                <a:solidFill>
                  <a:srgbClr val="BED000"/>
                </a:solidFill>
                <a:latin typeface="Arial Black"/>
                <a:ea typeface="Arial Black"/>
                <a:cs typeface="Arial Black"/>
                <a:sym typeface="Arial Black"/>
              </a:rPr>
              <a:t>INSTALACIÓN DE              SEÑALIZACIÓN</a:t>
            </a:r>
            <a:endParaRPr sz="3000" b="1" i="0" u="none" strike="noStrike" cap="none" dirty="0">
              <a:solidFill>
                <a:srgbClr val="BED000"/>
              </a:solidFill>
              <a:latin typeface="Arial Black"/>
              <a:ea typeface="Arial Black"/>
              <a:cs typeface="Arial Black"/>
              <a:sym typeface="Arial Black"/>
            </a:endParaRPr>
          </a:p>
        </p:txBody>
      </p:sp>
      <p:sp>
        <p:nvSpPr>
          <p:cNvPr id="226" name="Google Shape;226;g34c3ae7660a_0_6"/>
          <p:cNvSpPr txBox="1"/>
          <p:nvPr/>
        </p:nvSpPr>
        <p:spPr>
          <a:xfrm>
            <a:off x="1615000" y="4058047"/>
            <a:ext cx="6981900" cy="830906"/>
          </a:xfrm>
          <a:prstGeom prst="rect">
            <a:avLst/>
          </a:prstGeom>
          <a:noFill/>
          <a:ln>
            <a:noFill/>
          </a:ln>
        </p:spPr>
        <p:txBody>
          <a:bodyPr spcFirstLastPara="1" wrap="square" lIns="45675" tIns="45675" rIns="45675" bIns="45675" anchor="ctr" anchorCtr="0">
            <a:spAutoFit/>
          </a:bodyPr>
          <a:lstStyle/>
          <a:p>
            <a:pPr marL="457200" marR="0" lvl="0" indent="-400050" algn="l" rtl="0">
              <a:lnSpc>
                <a:spcPct val="80000"/>
              </a:lnSpc>
              <a:spcBef>
                <a:spcPts val="0"/>
              </a:spcBef>
              <a:spcAft>
                <a:spcPts val="0"/>
              </a:spcAft>
              <a:buClr>
                <a:srgbClr val="BED000"/>
              </a:buClr>
              <a:buSzPts val="2700"/>
              <a:buFont typeface="Arial Black"/>
              <a:buChar char="●"/>
            </a:pPr>
            <a:r>
              <a:rPr lang="es-CO" sz="3000" dirty="0">
                <a:solidFill>
                  <a:srgbClr val="151A3B"/>
                </a:solidFill>
                <a:latin typeface="Arial Black"/>
                <a:cs typeface="Arial Black"/>
              </a:rPr>
              <a:t>9.299</a:t>
            </a:r>
            <a:r>
              <a:rPr lang="es-CO" sz="3000" dirty="0">
                <a:solidFill>
                  <a:srgbClr val="151A3B"/>
                </a:solidFill>
                <a:latin typeface="Arial Black"/>
                <a:ea typeface="Arial Black"/>
                <a:cs typeface="Arial Black"/>
                <a:sym typeface="Arial Black"/>
              </a:rPr>
              <a:t> </a:t>
            </a:r>
            <a:r>
              <a:rPr lang="es-CO" sz="3000" b="1" dirty="0">
                <a:solidFill>
                  <a:srgbClr val="BED000"/>
                </a:solidFill>
                <a:latin typeface="Arial Black"/>
                <a:ea typeface="Arial Black"/>
                <a:cs typeface="Arial Black"/>
                <a:sym typeface="Arial Black"/>
              </a:rPr>
              <a:t>MANTENIMIENTO DE SEÑALIZACIÓN </a:t>
            </a:r>
            <a:endParaRPr sz="3000" b="1" i="0" u="none" strike="noStrike" cap="none" dirty="0">
              <a:solidFill>
                <a:srgbClr val="BED000"/>
              </a:solidFill>
              <a:latin typeface="Arial Black"/>
              <a:ea typeface="Arial Black"/>
              <a:cs typeface="Arial Black"/>
              <a:sym typeface="Arial Black"/>
            </a:endParaRPr>
          </a:p>
        </p:txBody>
      </p:sp>
      <p:sp>
        <p:nvSpPr>
          <p:cNvPr id="227" name="Google Shape;227;g34c3ae7660a_0_6"/>
          <p:cNvSpPr txBox="1"/>
          <p:nvPr/>
        </p:nvSpPr>
        <p:spPr>
          <a:xfrm>
            <a:off x="1689325" y="5295650"/>
            <a:ext cx="8283000" cy="461700"/>
          </a:xfrm>
          <a:prstGeom prst="rect">
            <a:avLst/>
          </a:prstGeom>
          <a:noFill/>
          <a:ln>
            <a:noFill/>
          </a:ln>
        </p:spPr>
        <p:txBody>
          <a:bodyPr spcFirstLastPara="1" wrap="square" lIns="45675" tIns="45675" rIns="45675" bIns="45675" anchor="ctr" anchorCtr="0">
            <a:spAutoFit/>
          </a:bodyPr>
          <a:lstStyle/>
          <a:p>
            <a:pPr marL="457200" marR="0" lvl="0" indent="-419100" algn="l" rtl="0">
              <a:lnSpc>
                <a:spcPct val="80000"/>
              </a:lnSpc>
              <a:spcBef>
                <a:spcPts val="0"/>
              </a:spcBef>
              <a:spcAft>
                <a:spcPts val="0"/>
              </a:spcAft>
              <a:buClr>
                <a:srgbClr val="BED000"/>
              </a:buClr>
              <a:buSzPts val="3000"/>
              <a:buFont typeface="Arial Black"/>
              <a:buChar char="●"/>
            </a:pPr>
            <a:r>
              <a:rPr lang="es-CO" sz="3000" dirty="0">
                <a:solidFill>
                  <a:srgbClr val="151A3B"/>
                </a:solidFill>
                <a:latin typeface="Arial Black"/>
                <a:ea typeface="Arial Black"/>
                <a:cs typeface="Arial Black"/>
                <a:sym typeface="Arial Black"/>
              </a:rPr>
              <a:t>127</a:t>
            </a:r>
            <a:r>
              <a:rPr lang="es-CO" sz="3000" b="1" dirty="0">
                <a:solidFill>
                  <a:srgbClr val="BED000"/>
                </a:solidFill>
                <a:latin typeface="Arial Black"/>
                <a:ea typeface="Arial Black"/>
                <a:cs typeface="Arial Black"/>
                <a:sym typeface="Arial Black"/>
              </a:rPr>
              <a:t> PASOS PEATONALES</a:t>
            </a:r>
            <a:endParaRPr sz="3000" b="1" i="0" u="none" strike="noStrike" cap="none" dirty="0">
              <a:solidFill>
                <a:srgbClr val="BED000"/>
              </a:solidFill>
              <a:latin typeface="Arial Black"/>
              <a:ea typeface="Arial Black"/>
              <a:cs typeface="Arial Black"/>
              <a:sym typeface="Arial Black"/>
            </a:endParaRPr>
          </a:p>
        </p:txBody>
      </p:sp>
      <p:grpSp>
        <p:nvGrpSpPr>
          <p:cNvPr id="228" name="Google Shape;228;g34c3ae7660a_0_6"/>
          <p:cNvGrpSpPr/>
          <p:nvPr/>
        </p:nvGrpSpPr>
        <p:grpSpPr>
          <a:xfrm>
            <a:off x="246900" y="4514533"/>
            <a:ext cx="1267500" cy="1268100"/>
            <a:chOff x="169275" y="3813133"/>
            <a:chExt cx="1267500" cy="1268100"/>
          </a:xfrm>
        </p:grpSpPr>
        <p:sp>
          <p:nvSpPr>
            <p:cNvPr id="229" name="Google Shape;229;g34c3ae7660a_0_6"/>
            <p:cNvSpPr/>
            <p:nvPr/>
          </p:nvSpPr>
          <p:spPr>
            <a:xfrm>
              <a:off x="169275" y="3813133"/>
              <a:ext cx="1267500" cy="1268100"/>
            </a:xfrm>
            <a:prstGeom prst="ellipse">
              <a:avLst/>
            </a:prstGeom>
            <a:noFill/>
            <a:ln w="28575"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230" name="Google Shape;230;g34c3ae7660a_0_6"/>
            <p:cNvPicPr preferRelativeResize="0"/>
            <p:nvPr/>
          </p:nvPicPr>
          <p:blipFill>
            <a:blip r:embed="rId8">
              <a:alphaModFix/>
            </a:blip>
            <a:stretch>
              <a:fillRect/>
            </a:stretch>
          </p:blipFill>
          <p:spPr>
            <a:xfrm>
              <a:off x="247485" y="4029232"/>
              <a:ext cx="1111078" cy="703500"/>
            </a:xfrm>
            <a:prstGeom prst="rect">
              <a:avLst/>
            </a:prstGeom>
            <a:noFill/>
            <a:ln>
              <a:noFill/>
            </a:ln>
          </p:spPr>
        </p:pic>
      </p:grpSp>
      <p:sp>
        <p:nvSpPr>
          <p:cNvPr id="231" name="Google Shape;231;g34c3ae7660a_0_6"/>
          <p:cNvSpPr/>
          <p:nvPr/>
        </p:nvSpPr>
        <p:spPr>
          <a:xfrm>
            <a:off x="246894" y="2516167"/>
            <a:ext cx="1267500" cy="1172100"/>
          </a:xfrm>
          <a:prstGeom prst="ellipse">
            <a:avLst/>
          </a:prstGeom>
          <a:noFill/>
          <a:ln w="28575"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232" name="Google Shape;232;g34c3ae7660a_0_6"/>
          <p:cNvPicPr preferRelativeResize="0"/>
          <p:nvPr/>
        </p:nvPicPr>
        <p:blipFill>
          <a:blip r:embed="rId9">
            <a:alphaModFix/>
          </a:blip>
          <a:stretch>
            <a:fillRect/>
          </a:stretch>
        </p:blipFill>
        <p:spPr>
          <a:xfrm>
            <a:off x="8324625" y="1765677"/>
            <a:ext cx="2608150" cy="2426575"/>
          </a:xfrm>
          <a:prstGeom prst="rect">
            <a:avLst/>
          </a:prstGeom>
          <a:noFill/>
          <a:ln>
            <a:noFill/>
          </a:ln>
        </p:spPr>
      </p:pic>
      <p:pic>
        <p:nvPicPr>
          <p:cNvPr id="233" name="Google Shape;233;g34c3ae7660a_0_6"/>
          <p:cNvPicPr preferRelativeResize="0"/>
          <p:nvPr/>
        </p:nvPicPr>
        <p:blipFill>
          <a:blip r:embed="rId10">
            <a:alphaModFix/>
          </a:blip>
          <a:stretch>
            <a:fillRect/>
          </a:stretch>
        </p:blipFill>
        <p:spPr>
          <a:xfrm>
            <a:off x="9156575" y="4250200"/>
            <a:ext cx="2725084" cy="2552600"/>
          </a:xfrm>
          <a:prstGeom prst="rect">
            <a:avLst/>
          </a:prstGeom>
          <a:noFill/>
          <a:ln>
            <a:noFill/>
          </a:ln>
        </p:spPr>
      </p:pic>
      <p:pic>
        <p:nvPicPr>
          <p:cNvPr id="234" name="Google Shape;234;g34c3ae7660a_0_6"/>
          <p:cNvPicPr preferRelativeResize="0"/>
          <p:nvPr/>
        </p:nvPicPr>
        <p:blipFill>
          <a:blip r:embed="rId11">
            <a:alphaModFix/>
          </a:blip>
          <a:stretch>
            <a:fillRect/>
          </a:stretch>
        </p:blipFill>
        <p:spPr>
          <a:xfrm>
            <a:off x="465138" y="2686715"/>
            <a:ext cx="831020" cy="831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g34c3ae7660a_0_211"/>
          <p:cNvPicPr preferRelativeResize="0"/>
          <p:nvPr/>
        </p:nvPicPr>
        <p:blipFill rotWithShape="1">
          <a:blip r:embed="rId3">
            <a:alphaModFix/>
          </a:blip>
          <a:srcRect t="35961" r="62912" b="2111"/>
          <a:stretch/>
        </p:blipFill>
        <p:spPr>
          <a:xfrm>
            <a:off x="10153055" y="6252"/>
            <a:ext cx="2038944" cy="6858000"/>
          </a:xfrm>
          <a:prstGeom prst="rect">
            <a:avLst/>
          </a:prstGeom>
          <a:noFill/>
          <a:ln>
            <a:noFill/>
          </a:ln>
        </p:spPr>
      </p:pic>
      <p:cxnSp>
        <p:nvCxnSpPr>
          <p:cNvPr id="240" name="Google Shape;240;g34c3ae7660a_0_211"/>
          <p:cNvCxnSpPr/>
          <p:nvPr/>
        </p:nvCxnSpPr>
        <p:spPr>
          <a:xfrm>
            <a:off x="14503" y="967072"/>
            <a:ext cx="10302300" cy="0"/>
          </a:xfrm>
          <a:prstGeom prst="straightConnector1">
            <a:avLst/>
          </a:prstGeom>
          <a:noFill/>
          <a:ln w="38100" cap="flat" cmpd="sng">
            <a:solidFill>
              <a:srgbClr val="BED000"/>
            </a:solidFill>
            <a:prstDash val="solid"/>
            <a:miter lim="800000"/>
            <a:headEnd type="none" w="sm" len="sm"/>
            <a:tailEnd type="none" w="sm" len="sm"/>
          </a:ln>
        </p:spPr>
      </p:cxnSp>
      <p:cxnSp>
        <p:nvCxnSpPr>
          <p:cNvPr id="241" name="Google Shape;241;g34c3ae7660a_0_211"/>
          <p:cNvCxnSpPr/>
          <p:nvPr/>
        </p:nvCxnSpPr>
        <p:spPr>
          <a:xfrm rot="10800000">
            <a:off x="10316700" y="967072"/>
            <a:ext cx="1875300" cy="0"/>
          </a:xfrm>
          <a:prstGeom prst="straightConnector1">
            <a:avLst/>
          </a:prstGeom>
          <a:noFill/>
          <a:ln w="38100" cap="flat" cmpd="sng">
            <a:solidFill>
              <a:srgbClr val="1D2046"/>
            </a:solidFill>
            <a:prstDash val="solid"/>
            <a:miter lim="800000"/>
            <a:headEnd type="none" w="sm" len="sm"/>
            <a:tailEnd type="none" w="sm" len="sm"/>
          </a:ln>
        </p:spPr>
      </p:cxnSp>
      <p:sp>
        <p:nvSpPr>
          <p:cNvPr id="242" name="Google Shape;242;g34c3ae7660a_0_211"/>
          <p:cNvSpPr txBox="1"/>
          <p:nvPr/>
        </p:nvSpPr>
        <p:spPr>
          <a:xfrm>
            <a:off x="334261" y="295282"/>
            <a:ext cx="114180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4. Señalización </a:t>
            </a:r>
            <a:endParaRPr sz="1400" b="0" i="0" u="none" strike="noStrike" cap="none">
              <a:solidFill>
                <a:srgbClr val="000000"/>
              </a:solidFill>
              <a:latin typeface="Arial"/>
              <a:ea typeface="Arial"/>
              <a:cs typeface="Arial"/>
              <a:sym typeface="Arial"/>
            </a:endParaRPr>
          </a:p>
        </p:txBody>
      </p:sp>
      <p:pic>
        <p:nvPicPr>
          <p:cNvPr id="243" name="Google Shape;243;g34c3ae7660a_0_211"/>
          <p:cNvPicPr preferRelativeResize="0"/>
          <p:nvPr/>
        </p:nvPicPr>
        <p:blipFill rotWithShape="1">
          <a:blip r:embed="rId4">
            <a:alphaModFix/>
          </a:blip>
          <a:srcRect/>
          <a:stretch/>
        </p:blipFill>
        <p:spPr>
          <a:xfrm>
            <a:off x="0" y="6260050"/>
            <a:ext cx="1864897" cy="597951"/>
          </a:xfrm>
          <a:prstGeom prst="rect">
            <a:avLst/>
          </a:prstGeom>
          <a:noFill/>
          <a:ln>
            <a:noFill/>
          </a:ln>
        </p:spPr>
      </p:pic>
      <p:sp>
        <p:nvSpPr>
          <p:cNvPr id="244" name="Google Shape;244;g34c3ae7660a_0_211"/>
          <p:cNvSpPr txBox="1"/>
          <p:nvPr/>
        </p:nvSpPr>
        <p:spPr>
          <a:xfrm>
            <a:off x="335100" y="1116275"/>
            <a:ext cx="11571300" cy="10158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CO" sz="2000" b="1" i="0" u="none" strike="noStrike" cap="none" dirty="0">
                <a:solidFill>
                  <a:srgbClr val="1D2046"/>
                </a:solidFill>
                <a:latin typeface="Arial"/>
                <a:ea typeface="Arial"/>
                <a:cs typeface="Arial"/>
                <a:sym typeface="Arial"/>
              </a:rPr>
              <a:t>Busca mejorar las condiciones de seguridad vial, movilidad y accesibilidad para todos los usuarios de la vía, a través de las mejoras al sistema de señalización en Bogotá D.C. En Usaqu</a:t>
            </a:r>
            <a:r>
              <a:rPr lang="es-CO" sz="2000" b="1" dirty="0">
                <a:solidFill>
                  <a:srgbClr val="1D2046"/>
                </a:solidFill>
              </a:rPr>
              <a:t>én </a:t>
            </a:r>
            <a:r>
              <a:rPr lang="es-CO" sz="2000" b="1" i="0" u="none" strike="noStrike" cap="none" dirty="0">
                <a:solidFill>
                  <a:srgbClr val="1D2046"/>
                </a:solidFill>
                <a:latin typeface="Arial"/>
                <a:ea typeface="Arial"/>
                <a:cs typeface="Arial"/>
                <a:sym typeface="Arial"/>
              </a:rPr>
              <a:t>durante en el 202</a:t>
            </a:r>
            <a:r>
              <a:rPr lang="es-CO" sz="2000" b="1" dirty="0">
                <a:solidFill>
                  <a:srgbClr val="1D2046"/>
                </a:solidFill>
              </a:rPr>
              <a:t>4</a:t>
            </a:r>
            <a:r>
              <a:rPr lang="es-CO" sz="2000" b="1" i="0" u="none" strike="noStrike" cap="none" dirty="0">
                <a:solidFill>
                  <a:srgbClr val="1D2046"/>
                </a:solidFill>
                <a:latin typeface="Arial"/>
                <a:ea typeface="Arial"/>
                <a:cs typeface="Arial"/>
                <a:sym typeface="Arial"/>
              </a:rPr>
              <a:t> se realizó lo siguiente:</a:t>
            </a:r>
            <a:endParaRPr sz="2000" b="1" i="0" u="none" strike="noStrike" cap="none" dirty="0">
              <a:solidFill>
                <a:srgbClr val="1D2046"/>
              </a:solidFill>
              <a:latin typeface="Arial"/>
              <a:ea typeface="Arial"/>
              <a:cs typeface="Arial"/>
              <a:sym typeface="Arial"/>
            </a:endParaRPr>
          </a:p>
        </p:txBody>
      </p:sp>
      <p:pic>
        <p:nvPicPr>
          <p:cNvPr id="245" name="Google Shape;245;g34c3ae7660a_0_211"/>
          <p:cNvPicPr preferRelativeResize="0"/>
          <p:nvPr/>
        </p:nvPicPr>
        <p:blipFill rotWithShape="1">
          <a:blip r:embed="rId5">
            <a:alphaModFix/>
          </a:blip>
          <a:srcRect/>
          <a:stretch/>
        </p:blipFill>
        <p:spPr>
          <a:xfrm>
            <a:off x="9251899" y="184927"/>
            <a:ext cx="2129687" cy="703500"/>
          </a:xfrm>
          <a:prstGeom prst="rect">
            <a:avLst/>
          </a:prstGeom>
          <a:noFill/>
          <a:ln>
            <a:noFill/>
          </a:ln>
        </p:spPr>
      </p:pic>
      <p:pic>
        <p:nvPicPr>
          <p:cNvPr id="246" name="Google Shape;246;g34c3ae7660a_0_211"/>
          <p:cNvPicPr preferRelativeResize="0"/>
          <p:nvPr/>
        </p:nvPicPr>
        <p:blipFill rotWithShape="1">
          <a:blip r:embed="rId6">
            <a:alphaModFix/>
          </a:blip>
          <a:srcRect/>
          <a:stretch/>
        </p:blipFill>
        <p:spPr>
          <a:xfrm>
            <a:off x="0" y="5237349"/>
            <a:ext cx="641678" cy="1649080"/>
          </a:xfrm>
          <a:prstGeom prst="rect">
            <a:avLst/>
          </a:prstGeom>
          <a:noFill/>
          <a:ln>
            <a:noFill/>
          </a:ln>
        </p:spPr>
      </p:pic>
      <p:pic>
        <p:nvPicPr>
          <p:cNvPr id="247" name="Google Shape;247;g34c3ae7660a_0_211"/>
          <p:cNvPicPr preferRelativeResize="0"/>
          <p:nvPr/>
        </p:nvPicPr>
        <p:blipFill rotWithShape="1">
          <a:blip r:embed="rId7">
            <a:alphaModFix amt="52999"/>
          </a:blip>
          <a:srcRect l="32614"/>
          <a:stretch/>
        </p:blipFill>
        <p:spPr>
          <a:xfrm>
            <a:off x="-15097" y="3223011"/>
            <a:ext cx="1375635" cy="3652300"/>
          </a:xfrm>
          <a:prstGeom prst="rect">
            <a:avLst/>
          </a:prstGeom>
          <a:noFill/>
          <a:ln>
            <a:noFill/>
          </a:ln>
        </p:spPr>
      </p:pic>
      <p:sp>
        <p:nvSpPr>
          <p:cNvPr id="248" name="Google Shape;248;g34c3ae7660a_0_211"/>
          <p:cNvSpPr txBox="1"/>
          <p:nvPr/>
        </p:nvSpPr>
        <p:spPr>
          <a:xfrm>
            <a:off x="1765525" y="2965147"/>
            <a:ext cx="8283000" cy="830906"/>
          </a:xfrm>
          <a:prstGeom prst="rect">
            <a:avLst/>
          </a:prstGeom>
          <a:noFill/>
          <a:ln>
            <a:noFill/>
          </a:ln>
        </p:spPr>
        <p:txBody>
          <a:bodyPr spcFirstLastPara="1" wrap="square" lIns="45675" tIns="45675" rIns="45675" bIns="45675" anchor="ctr" anchorCtr="0">
            <a:spAutoFit/>
          </a:bodyPr>
          <a:lstStyle/>
          <a:p>
            <a:pPr marL="457200" marR="0" lvl="0" indent="-425450" algn="l" rtl="0">
              <a:lnSpc>
                <a:spcPct val="80000"/>
              </a:lnSpc>
              <a:spcBef>
                <a:spcPts val="0"/>
              </a:spcBef>
              <a:spcAft>
                <a:spcPts val="0"/>
              </a:spcAft>
              <a:buClr>
                <a:srgbClr val="BED000"/>
              </a:buClr>
              <a:buSzPts val="3100"/>
              <a:buFont typeface="Arial Black"/>
              <a:buChar char="●"/>
            </a:pPr>
            <a:r>
              <a:rPr lang="es-CO" sz="3000" dirty="0">
                <a:solidFill>
                  <a:srgbClr val="151A3B"/>
                </a:solidFill>
                <a:latin typeface="Arial Black"/>
                <a:ea typeface="Arial Black"/>
                <a:cs typeface="Arial Black"/>
                <a:sym typeface="Arial Black"/>
              </a:rPr>
              <a:t>151 </a:t>
            </a:r>
            <a:r>
              <a:rPr lang="es-CO" sz="3000" b="1" dirty="0">
                <a:solidFill>
                  <a:srgbClr val="BED000"/>
                </a:solidFill>
                <a:latin typeface="Arial Black"/>
                <a:ea typeface="Arial Black"/>
                <a:cs typeface="Arial Black"/>
                <a:sym typeface="Arial Black"/>
              </a:rPr>
              <a:t>MEDIDAS INTEGRALES DE PACIFICACIÓN </a:t>
            </a:r>
            <a:endParaRPr sz="3000" b="1" i="0" u="none" strike="noStrike" cap="none" dirty="0">
              <a:solidFill>
                <a:srgbClr val="BED000"/>
              </a:solidFill>
              <a:latin typeface="Arial Black"/>
              <a:ea typeface="Arial Black"/>
              <a:cs typeface="Arial Black"/>
              <a:sym typeface="Arial Black"/>
            </a:endParaRPr>
          </a:p>
        </p:txBody>
      </p:sp>
      <p:sp>
        <p:nvSpPr>
          <p:cNvPr id="249" name="Google Shape;249;g34c3ae7660a_0_211"/>
          <p:cNvSpPr txBox="1"/>
          <p:nvPr/>
        </p:nvSpPr>
        <p:spPr>
          <a:xfrm>
            <a:off x="1765525" y="4286600"/>
            <a:ext cx="8283000" cy="461700"/>
          </a:xfrm>
          <a:prstGeom prst="rect">
            <a:avLst/>
          </a:prstGeom>
          <a:noFill/>
          <a:ln>
            <a:noFill/>
          </a:ln>
        </p:spPr>
        <p:txBody>
          <a:bodyPr spcFirstLastPara="1" wrap="square" lIns="45675" tIns="45675" rIns="45675" bIns="45675" anchor="ctr" anchorCtr="0">
            <a:spAutoFit/>
          </a:bodyPr>
          <a:lstStyle/>
          <a:p>
            <a:pPr marL="457200" marR="0" lvl="0" indent="-419100" algn="l" rtl="0">
              <a:lnSpc>
                <a:spcPct val="80000"/>
              </a:lnSpc>
              <a:spcBef>
                <a:spcPts val="0"/>
              </a:spcBef>
              <a:spcAft>
                <a:spcPts val="0"/>
              </a:spcAft>
              <a:buClr>
                <a:srgbClr val="BED000"/>
              </a:buClr>
              <a:buSzPts val="3000"/>
              <a:buFont typeface="Arial Black"/>
              <a:buChar char="●"/>
            </a:pPr>
            <a:r>
              <a:rPr lang="es-CO" sz="3000" dirty="0">
                <a:solidFill>
                  <a:srgbClr val="151A3B"/>
                </a:solidFill>
                <a:latin typeface="Arial Black"/>
                <a:ea typeface="Arial Black"/>
                <a:cs typeface="Arial Black"/>
                <a:sym typeface="Arial Black"/>
              </a:rPr>
              <a:t>2,42 </a:t>
            </a:r>
            <a:r>
              <a:rPr lang="es-CO" sz="3000" b="1" dirty="0">
                <a:solidFill>
                  <a:srgbClr val="BED000"/>
                </a:solidFill>
                <a:latin typeface="Arial Black"/>
                <a:ea typeface="Arial Black"/>
                <a:cs typeface="Arial Black"/>
                <a:sym typeface="Arial Black"/>
              </a:rPr>
              <a:t>KM CARRIL DEMARCADO </a:t>
            </a:r>
            <a:endParaRPr sz="3000" b="1" i="0" u="none" strike="noStrike" cap="none" dirty="0">
              <a:solidFill>
                <a:srgbClr val="BED000"/>
              </a:solidFill>
              <a:latin typeface="Arial Black"/>
              <a:ea typeface="Arial Black"/>
              <a:cs typeface="Arial Black"/>
              <a:sym typeface="Arial Black"/>
            </a:endParaRPr>
          </a:p>
        </p:txBody>
      </p:sp>
      <p:grpSp>
        <p:nvGrpSpPr>
          <p:cNvPr id="250" name="Google Shape;250;g34c3ae7660a_0_211"/>
          <p:cNvGrpSpPr/>
          <p:nvPr/>
        </p:nvGrpSpPr>
        <p:grpSpPr>
          <a:xfrm>
            <a:off x="281483" y="4365538"/>
            <a:ext cx="1195500" cy="1100400"/>
            <a:chOff x="5624031" y="2326562"/>
            <a:chExt cx="1195500" cy="1100400"/>
          </a:xfrm>
        </p:grpSpPr>
        <p:sp>
          <p:nvSpPr>
            <p:cNvPr id="251" name="Google Shape;251;g34c3ae7660a_0_211"/>
            <p:cNvSpPr/>
            <p:nvPr/>
          </p:nvSpPr>
          <p:spPr>
            <a:xfrm>
              <a:off x="5624031" y="2326562"/>
              <a:ext cx="1195500" cy="1100400"/>
            </a:xfrm>
            <a:prstGeom prst="ellipse">
              <a:avLst/>
            </a:prstGeom>
            <a:noFill/>
            <a:ln w="28575"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252" name="Google Shape;252;g34c3ae7660a_0_211" descr="Imagen"/>
            <p:cNvPicPr preferRelativeResize="0"/>
            <p:nvPr/>
          </p:nvPicPr>
          <p:blipFill rotWithShape="1">
            <a:blip r:embed="rId8">
              <a:alphaModFix/>
            </a:blip>
            <a:srcRect/>
            <a:stretch/>
          </p:blipFill>
          <p:spPr>
            <a:xfrm>
              <a:off x="5886737" y="2502355"/>
              <a:ext cx="732457" cy="778338"/>
            </a:xfrm>
            <a:prstGeom prst="rect">
              <a:avLst/>
            </a:prstGeom>
            <a:noFill/>
            <a:ln>
              <a:noFill/>
            </a:ln>
          </p:spPr>
        </p:pic>
      </p:grpSp>
      <p:grpSp>
        <p:nvGrpSpPr>
          <p:cNvPr id="253" name="Google Shape;253;g34c3ae7660a_0_211"/>
          <p:cNvGrpSpPr/>
          <p:nvPr/>
        </p:nvGrpSpPr>
        <p:grpSpPr>
          <a:xfrm>
            <a:off x="169269" y="2809655"/>
            <a:ext cx="1267500" cy="1172100"/>
            <a:chOff x="169269" y="2428655"/>
            <a:chExt cx="1267500" cy="1172100"/>
          </a:xfrm>
        </p:grpSpPr>
        <p:sp>
          <p:nvSpPr>
            <p:cNvPr id="254" name="Google Shape;254;g34c3ae7660a_0_211"/>
            <p:cNvSpPr/>
            <p:nvPr/>
          </p:nvSpPr>
          <p:spPr>
            <a:xfrm>
              <a:off x="169269" y="2428655"/>
              <a:ext cx="1267500" cy="1172100"/>
            </a:xfrm>
            <a:prstGeom prst="ellipse">
              <a:avLst/>
            </a:prstGeom>
            <a:noFill/>
            <a:ln w="28575"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255" name="Google Shape;255;g34c3ae7660a_0_211"/>
            <p:cNvPicPr preferRelativeResize="0"/>
            <p:nvPr/>
          </p:nvPicPr>
          <p:blipFill>
            <a:blip r:embed="rId9">
              <a:alphaModFix/>
            </a:blip>
            <a:stretch>
              <a:fillRect/>
            </a:stretch>
          </p:blipFill>
          <p:spPr>
            <a:xfrm>
              <a:off x="405071" y="2693670"/>
              <a:ext cx="749974" cy="597950"/>
            </a:xfrm>
            <a:prstGeom prst="rect">
              <a:avLst/>
            </a:prstGeom>
            <a:noFill/>
            <a:ln>
              <a:noFill/>
            </a:ln>
          </p:spPr>
        </p:pic>
      </p:grpSp>
      <p:pic>
        <p:nvPicPr>
          <p:cNvPr id="256" name="Google Shape;256;g34c3ae7660a_0_211"/>
          <p:cNvPicPr preferRelativeResize="0"/>
          <p:nvPr/>
        </p:nvPicPr>
        <p:blipFill>
          <a:blip r:embed="rId10">
            <a:alphaModFix/>
          </a:blip>
          <a:stretch>
            <a:fillRect/>
          </a:stretch>
        </p:blipFill>
        <p:spPr>
          <a:xfrm>
            <a:off x="9110550" y="4260700"/>
            <a:ext cx="2275950" cy="2224500"/>
          </a:xfrm>
          <a:prstGeom prst="rect">
            <a:avLst/>
          </a:prstGeom>
          <a:noFill/>
          <a:ln>
            <a:noFill/>
          </a:ln>
        </p:spPr>
      </p:pic>
      <p:pic>
        <p:nvPicPr>
          <p:cNvPr id="257" name="Google Shape;257;g34c3ae7660a_0_211"/>
          <p:cNvPicPr preferRelativeResize="0"/>
          <p:nvPr/>
        </p:nvPicPr>
        <p:blipFill>
          <a:blip r:embed="rId11">
            <a:alphaModFix/>
          </a:blip>
          <a:stretch>
            <a:fillRect/>
          </a:stretch>
        </p:blipFill>
        <p:spPr>
          <a:xfrm>
            <a:off x="9707850" y="1882050"/>
            <a:ext cx="2331750" cy="2224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g34c3ae7660a_0_178"/>
          <p:cNvPicPr preferRelativeResize="0"/>
          <p:nvPr/>
        </p:nvPicPr>
        <p:blipFill rotWithShape="1">
          <a:blip r:embed="rId3">
            <a:alphaModFix/>
          </a:blip>
          <a:srcRect t="35961" r="62912" b="2111"/>
          <a:stretch/>
        </p:blipFill>
        <p:spPr>
          <a:xfrm>
            <a:off x="10153056" y="99380"/>
            <a:ext cx="2038944" cy="6858000"/>
          </a:xfrm>
          <a:prstGeom prst="rect">
            <a:avLst/>
          </a:prstGeom>
          <a:noFill/>
          <a:ln>
            <a:noFill/>
          </a:ln>
        </p:spPr>
      </p:pic>
      <p:cxnSp>
        <p:nvCxnSpPr>
          <p:cNvPr id="263" name="Google Shape;263;g34c3ae7660a_0_178"/>
          <p:cNvCxnSpPr/>
          <p:nvPr/>
        </p:nvCxnSpPr>
        <p:spPr>
          <a:xfrm>
            <a:off x="14503" y="967072"/>
            <a:ext cx="10302300" cy="0"/>
          </a:xfrm>
          <a:prstGeom prst="straightConnector1">
            <a:avLst/>
          </a:prstGeom>
          <a:noFill/>
          <a:ln w="38100" cap="flat" cmpd="sng">
            <a:solidFill>
              <a:srgbClr val="BED000"/>
            </a:solidFill>
            <a:prstDash val="solid"/>
            <a:miter lim="800000"/>
            <a:headEnd type="none" w="sm" len="sm"/>
            <a:tailEnd type="none" w="sm" len="sm"/>
          </a:ln>
        </p:spPr>
      </p:cxnSp>
      <p:cxnSp>
        <p:nvCxnSpPr>
          <p:cNvPr id="264" name="Google Shape;264;g34c3ae7660a_0_178"/>
          <p:cNvCxnSpPr/>
          <p:nvPr/>
        </p:nvCxnSpPr>
        <p:spPr>
          <a:xfrm rot="10800000">
            <a:off x="10316700" y="967072"/>
            <a:ext cx="1875300" cy="0"/>
          </a:xfrm>
          <a:prstGeom prst="straightConnector1">
            <a:avLst/>
          </a:prstGeom>
          <a:noFill/>
          <a:ln w="38100" cap="flat" cmpd="sng">
            <a:solidFill>
              <a:srgbClr val="1D2046"/>
            </a:solidFill>
            <a:prstDash val="solid"/>
            <a:miter lim="800000"/>
            <a:headEnd type="none" w="sm" len="sm"/>
            <a:tailEnd type="none" w="sm" len="sm"/>
          </a:ln>
        </p:spPr>
      </p:cxnSp>
      <p:sp>
        <p:nvSpPr>
          <p:cNvPr id="265" name="Google Shape;265;g34c3ae7660a_0_178"/>
          <p:cNvSpPr txBox="1"/>
          <p:nvPr/>
        </p:nvSpPr>
        <p:spPr>
          <a:xfrm>
            <a:off x="334261" y="295282"/>
            <a:ext cx="114180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a:solidFill>
                  <a:srgbClr val="1D2046"/>
                </a:solidFill>
                <a:latin typeface="Arial Black"/>
                <a:ea typeface="Arial Black"/>
                <a:cs typeface="Arial Black"/>
                <a:sym typeface="Arial Black"/>
              </a:rPr>
              <a:t>5</a:t>
            </a:r>
            <a:r>
              <a:rPr lang="es-CO" sz="3400" b="1" i="0" u="none" strike="noStrike" cap="none">
                <a:solidFill>
                  <a:srgbClr val="1D2046"/>
                </a:solidFill>
                <a:latin typeface="Arial Black"/>
                <a:ea typeface="Arial Black"/>
                <a:cs typeface="Arial Black"/>
                <a:sym typeface="Arial Black"/>
              </a:rPr>
              <a:t>. Se</a:t>
            </a:r>
            <a:r>
              <a:rPr lang="es-CO" sz="3400" b="1">
                <a:solidFill>
                  <a:srgbClr val="1D2046"/>
                </a:solidFill>
                <a:latin typeface="Arial Black"/>
                <a:ea typeface="Arial Black"/>
                <a:cs typeface="Arial Black"/>
                <a:sym typeface="Arial Black"/>
              </a:rPr>
              <a:t>maforizaci</a:t>
            </a:r>
            <a:r>
              <a:rPr lang="es-CO" sz="3400" b="1" i="0" u="none" strike="noStrike" cap="none">
                <a:solidFill>
                  <a:srgbClr val="1D2046"/>
                </a:solidFill>
                <a:latin typeface="Arial Black"/>
                <a:ea typeface="Arial Black"/>
                <a:cs typeface="Arial Black"/>
                <a:sym typeface="Arial Black"/>
              </a:rPr>
              <a:t>ón </a:t>
            </a:r>
            <a:endParaRPr sz="1400" b="0" i="0" u="none" strike="noStrike" cap="none">
              <a:solidFill>
                <a:srgbClr val="000000"/>
              </a:solidFill>
              <a:latin typeface="Arial"/>
              <a:ea typeface="Arial"/>
              <a:cs typeface="Arial"/>
              <a:sym typeface="Arial"/>
            </a:endParaRPr>
          </a:p>
        </p:txBody>
      </p:sp>
      <p:pic>
        <p:nvPicPr>
          <p:cNvPr id="266" name="Google Shape;266;g34c3ae7660a_0_178"/>
          <p:cNvPicPr preferRelativeResize="0"/>
          <p:nvPr/>
        </p:nvPicPr>
        <p:blipFill rotWithShape="1">
          <a:blip r:embed="rId4">
            <a:alphaModFix/>
          </a:blip>
          <a:srcRect/>
          <a:stretch/>
        </p:blipFill>
        <p:spPr>
          <a:xfrm>
            <a:off x="0" y="6260050"/>
            <a:ext cx="1864897" cy="597951"/>
          </a:xfrm>
          <a:prstGeom prst="rect">
            <a:avLst/>
          </a:prstGeom>
          <a:noFill/>
          <a:ln>
            <a:noFill/>
          </a:ln>
        </p:spPr>
      </p:pic>
      <p:sp>
        <p:nvSpPr>
          <p:cNvPr id="267" name="Google Shape;267;g34c3ae7660a_0_178"/>
          <p:cNvSpPr txBox="1"/>
          <p:nvPr/>
        </p:nvSpPr>
        <p:spPr>
          <a:xfrm>
            <a:off x="335100" y="1040075"/>
            <a:ext cx="11571300" cy="1366488"/>
          </a:xfrm>
          <a:prstGeom prst="rect">
            <a:avLst/>
          </a:prstGeom>
          <a:noFill/>
          <a:ln>
            <a:noFill/>
          </a:ln>
        </p:spPr>
        <p:txBody>
          <a:bodyPr spcFirstLastPara="1" wrap="square" lIns="91425" tIns="45700" rIns="91425" bIns="45700" anchor="t" anchorCtr="0">
            <a:spAutoFit/>
          </a:bodyPr>
          <a:lstStyle/>
          <a:p>
            <a:pPr marL="0" lvl="0" indent="0" algn="just" rtl="0">
              <a:lnSpc>
                <a:spcPct val="115000"/>
              </a:lnSpc>
              <a:spcBef>
                <a:spcPts val="0"/>
              </a:spcBef>
              <a:spcAft>
                <a:spcPts val="0"/>
              </a:spcAft>
              <a:buClr>
                <a:schemeClr val="dk1"/>
              </a:buClr>
              <a:buSzPts val="1100"/>
              <a:buFont typeface="Arial"/>
              <a:buNone/>
            </a:pPr>
            <a:r>
              <a:rPr lang="es-CO" sz="2400" b="1" dirty="0">
                <a:solidFill>
                  <a:srgbClr val="1D2046"/>
                </a:solidFill>
              </a:rPr>
              <a:t>Durante el año 2024 en el distrito se implementaron </a:t>
            </a:r>
            <a:r>
              <a:rPr lang="es-CO" sz="2400" b="1" dirty="0">
                <a:solidFill>
                  <a:srgbClr val="BED000"/>
                </a:solidFill>
                <a:latin typeface="Arial Black"/>
                <a:ea typeface="Arial Black"/>
                <a:cs typeface="Arial Black"/>
                <a:sym typeface="Arial Black"/>
              </a:rPr>
              <a:t>38</a:t>
            </a:r>
            <a:r>
              <a:rPr lang="es-CO" sz="2400" b="1" dirty="0">
                <a:solidFill>
                  <a:srgbClr val="1D2046"/>
                </a:solidFill>
              </a:rPr>
              <a:t> intersecciones nuevas y </a:t>
            </a:r>
            <a:r>
              <a:rPr lang="es-CO" sz="2400" b="1" dirty="0">
                <a:solidFill>
                  <a:srgbClr val="BED000"/>
                </a:solidFill>
                <a:latin typeface="Arial Black"/>
                <a:ea typeface="Arial Black"/>
                <a:cs typeface="Arial Black"/>
                <a:sym typeface="Arial Black"/>
              </a:rPr>
              <a:t>34</a:t>
            </a:r>
            <a:r>
              <a:rPr lang="es-CO" sz="2400" b="1" dirty="0">
                <a:solidFill>
                  <a:srgbClr val="1D2046"/>
                </a:solidFill>
              </a:rPr>
              <a:t> intersecciones se complementaron con nuevos dispositivos de señalización.</a:t>
            </a:r>
            <a:endParaRPr sz="2400" b="1" i="0" u="none" strike="noStrike" cap="none" dirty="0">
              <a:solidFill>
                <a:srgbClr val="1D2046"/>
              </a:solidFill>
              <a:latin typeface="Arial"/>
              <a:ea typeface="Arial"/>
              <a:cs typeface="Arial"/>
              <a:sym typeface="Arial"/>
            </a:endParaRPr>
          </a:p>
        </p:txBody>
      </p:sp>
      <p:pic>
        <p:nvPicPr>
          <p:cNvPr id="268" name="Google Shape;268;g34c3ae7660a_0_178"/>
          <p:cNvPicPr preferRelativeResize="0"/>
          <p:nvPr/>
        </p:nvPicPr>
        <p:blipFill rotWithShape="1">
          <a:blip r:embed="rId5">
            <a:alphaModFix/>
          </a:blip>
          <a:srcRect/>
          <a:stretch/>
        </p:blipFill>
        <p:spPr>
          <a:xfrm>
            <a:off x="9251899" y="184927"/>
            <a:ext cx="2129687" cy="703500"/>
          </a:xfrm>
          <a:prstGeom prst="rect">
            <a:avLst/>
          </a:prstGeom>
          <a:noFill/>
          <a:ln>
            <a:noFill/>
          </a:ln>
        </p:spPr>
      </p:pic>
      <p:pic>
        <p:nvPicPr>
          <p:cNvPr id="269" name="Google Shape;269;g34c3ae7660a_0_178"/>
          <p:cNvPicPr preferRelativeResize="0"/>
          <p:nvPr/>
        </p:nvPicPr>
        <p:blipFill rotWithShape="1">
          <a:blip r:embed="rId6">
            <a:alphaModFix/>
          </a:blip>
          <a:srcRect/>
          <a:stretch/>
        </p:blipFill>
        <p:spPr>
          <a:xfrm>
            <a:off x="0" y="5237349"/>
            <a:ext cx="641678" cy="1649080"/>
          </a:xfrm>
          <a:prstGeom prst="rect">
            <a:avLst/>
          </a:prstGeom>
          <a:noFill/>
          <a:ln>
            <a:noFill/>
          </a:ln>
        </p:spPr>
      </p:pic>
      <p:pic>
        <p:nvPicPr>
          <p:cNvPr id="270" name="Google Shape;270;g34c3ae7660a_0_178"/>
          <p:cNvPicPr preferRelativeResize="0"/>
          <p:nvPr/>
        </p:nvPicPr>
        <p:blipFill rotWithShape="1">
          <a:blip r:embed="rId7">
            <a:alphaModFix amt="52999"/>
          </a:blip>
          <a:srcRect l="32614"/>
          <a:stretch/>
        </p:blipFill>
        <p:spPr>
          <a:xfrm>
            <a:off x="-15097" y="3223011"/>
            <a:ext cx="1375635" cy="3652300"/>
          </a:xfrm>
          <a:prstGeom prst="rect">
            <a:avLst/>
          </a:prstGeom>
          <a:noFill/>
          <a:ln>
            <a:noFill/>
          </a:ln>
        </p:spPr>
      </p:pic>
      <p:sp>
        <p:nvSpPr>
          <p:cNvPr id="271" name="Google Shape;271;g34c3ae7660a_0_178"/>
          <p:cNvSpPr/>
          <p:nvPr/>
        </p:nvSpPr>
        <p:spPr>
          <a:xfrm>
            <a:off x="169257" y="2356280"/>
            <a:ext cx="1267500" cy="1172100"/>
          </a:xfrm>
          <a:prstGeom prst="ellipse">
            <a:avLst/>
          </a:prstGeom>
          <a:noFill/>
          <a:ln w="28575"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272" name="Google Shape;272;g34c3ae7660a_0_178"/>
          <p:cNvSpPr/>
          <p:nvPr/>
        </p:nvSpPr>
        <p:spPr>
          <a:xfrm>
            <a:off x="182700" y="3828771"/>
            <a:ext cx="1267500" cy="1268100"/>
          </a:xfrm>
          <a:prstGeom prst="ellipse">
            <a:avLst/>
          </a:prstGeom>
          <a:noFill/>
          <a:ln w="28575"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273" name="Google Shape;273;g34c3ae7660a_0_178"/>
          <p:cNvSpPr/>
          <p:nvPr/>
        </p:nvSpPr>
        <p:spPr>
          <a:xfrm>
            <a:off x="205258" y="5400913"/>
            <a:ext cx="1195500" cy="1100400"/>
          </a:xfrm>
          <a:prstGeom prst="ellipse">
            <a:avLst/>
          </a:prstGeom>
          <a:noFill/>
          <a:ln w="28575"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274" name="Google Shape;274;g34c3ae7660a_0_178"/>
          <p:cNvPicPr preferRelativeResize="0"/>
          <p:nvPr/>
        </p:nvPicPr>
        <p:blipFill>
          <a:blip r:embed="rId8">
            <a:alphaModFix/>
          </a:blip>
          <a:stretch>
            <a:fillRect/>
          </a:stretch>
        </p:blipFill>
        <p:spPr>
          <a:xfrm>
            <a:off x="247485" y="4034807"/>
            <a:ext cx="1111078" cy="703500"/>
          </a:xfrm>
          <a:prstGeom prst="rect">
            <a:avLst/>
          </a:prstGeom>
          <a:noFill/>
          <a:ln>
            <a:noFill/>
          </a:ln>
        </p:spPr>
      </p:pic>
      <p:pic>
        <p:nvPicPr>
          <p:cNvPr id="275" name="Google Shape;275;g34c3ae7660a_0_178"/>
          <p:cNvPicPr preferRelativeResize="0"/>
          <p:nvPr/>
        </p:nvPicPr>
        <p:blipFill>
          <a:blip r:embed="rId9">
            <a:alphaModFix/>
          </a:blip>
          <a:stretch>
            <a:fillRect/>
          </a:stretch>
        </p:blipFill>
        <p:spPr>
          <a:xfrm>
            <a:off x="401188" y="2546082"/>
            <a:ext cx="803650" cy="792493"/>
          </a:xfrm>
          <a:prstGeom prst="rect">
            <a:avLst/>
          </a:prstGeom>
          <a:noFill/>
          <a:ln w="28575" cap="flat" cmpd="sng">
            <a:solidFill>
              <a:schemeClr val="lt1"/>
            </a:solidFill>
            <a:prstDash val="solid"/>
            <a:round/>
            <a:headEnd type="none" w="sm" len="sm"/>
            <a:tailEnd type="none" w="sm" len="sm"/>
          </a:ln>
        </p:spPr>
      </p:pic>
      <p:pic>
        <p:nvPicPr>
          <p:cNvPr id="276" name="Google Shape;276;g34c3ae7660a_0_178"/>
          <p:cNvPicPr preferRelativeResize="0"/>
          <p:nvPr/>
        </p:nvPicPr>
        <p:blipFill>
          <a:blip r:embed="rId10">
            <a:alphaModFix/>
          </a:blip>
          <a:stretch>
            <a:fillRect/>
          </a:stretch>
        </p:blipFill>
        <p:spPr>
          <a:xfrm>
            <a:off x="431148" y="5578925"/>
            <a:ext cx="697495" cy="703500"/>
          </a:xfrm>
          <a:prstGeom prst="rect">
            <a:avLst/>
          </a:prstGeom>
          <a:noFill/>
          <a:ln>
            <a:noFill/>
          </a:ln>
        </p:spPr>
      </p:pic>
      <p:sp>
        <p:nvSpPr>
          <p:cNvPr id="277" name="Google Shape;277;g34c3ae7660a_0_178"/>
          <p:cNvSpPr txBox="1"/>
          <p:nvPr/>
        </p:nvSpPr>
        <p:spPr>
          <a:xfrm>
            <a:off x="1571085" y="2495077"/>
            <a:ext cx="8167794" cy="3951760"/>
          </a:xfrm>
          <a:prstGeom prst="rect">
            <a:avLst/>
          </a:prstGeom>
          <a:noFill/>
          <a:ln>
            <a:noFill/>
          </a:ln>
        </p:spPr>
        <p:txBody>
          <a:bodyPr spcFirstLastPara="1" wrap="square" lIns="45675" tIns="45675" rIns="45675" bIns="45675" anchor="ctr" anchorCtr="0">
            <a:spAutoFit/>
          </a:bodyPr>
          <a:lstStyle/>
          <a:p>
            <a:pPr marL="0" lvl="0" indent="0" algn="just" rtl="0">
              <a:lnSpc>
                <a:spcPct val="120000"/>
              </a:lnSpc>
              <a:spcBef>
                <a:spcPts val="0"/>
              </a:spcBef>
              <a:spcAft>
                <a:spcPts val="0"/>
              </a:spcAft>
              <a:buClr>
                <a:schemeClr val="dk1"/>
              </a:buClr>
              <a:buSzPts val="3600"/>
              <a:buFont typeface="Arial"/>
              <a:buNone/>
            </a:pPr>
            <a:r>
              <a:rPr lang="es-CO" sz="2800" b="1" dirty="0">
                <a:solidFill>
                  <a:srgbClr val="1D2046"/>
                </a:solidFill>
              </a:rPr>
              <a:t>Llegando a las siguientes cifras</a:t>
            </a:r>
            <a:r>
              <a:rPr lang="es-CO" sz="2500" b="1" dirty="0">
                <a:solidFill>
                  <a:srgbClr val="1D2046"/>
                </a:solidFill>
              </a:rPr>
              <a:t>:</a:t>
            </a:r>
            <a:endParaRPr sz="2000" b="1" dirty="0">
              <a:solidFill>
                <a:srgbClr val="1D2046"/>
              </a:solidFill>
            </a:endParaRPr>
          </a:p>
          <a:p>
            <a:pPr marL="0" lvl="0" indent="0" algn="just" rtl="0">
              <a:lnSpc>
                <a:spcPct val="120000"/>
              </a:lnSpc>
              <a:spcBef>
                <a:spcPts val="0"/>
              </a:spcBef>
              <a:spcAft>
                <a:spcPts val="0"/>
              </a:spcAft>
              <a:buClr>
                <a:schemeClr val="dk1"/>
              </a:buClr>
              <a:buSzPts val="1100"/>
              <a:buFont typeface="Arial"/>
              <a:buNone/>
            </a:pPr>
            <a:endParaRPr sz="2000" b="1" dirty="0">
              <a:solidFill>
                <a:srgbClr val="1D2046"/>
              </a:solidFill>
            </a:endParaRPr>
          </a:p>
          <a:p>
            <a:pPr marL="457200" lvl="0" indent="-355600" rtl="0">
              <a:lnSpc>
                <a:spcPct val="120000"/>
              </a:lnSpc>
              <a:spcBef>
                <a:spcPts val="0"/>
              </a:spcBef>
              <a:spcAft>
                <a:spcPts val="0"/>
              </a:spcAft>
              <a:buClr>
                <a:srgbClr val="1D2046"/>
              </a:buClr>
              <a:buSzPts val="2000"/>
              <a:buChar char="●"/>
            </a:pPr>
            <a:r>
              <a:rPr lang="es-CO" sz="2800" b="1" dirty="0">
                <a:solidFill>
                  <a:srgbClr val="BED000"/>
                </a:solidFill>
                <a:latin typeface="Arial Black" panose="020B0A04020102020204" pitchFamily="34" charset="0"/>
                <a:ea typeface="Arial Black"/>
                <a:cs typeface="Arial Black"/>
                <a:sym typeface="Arial Black"/>
              </a:rPr>
              <a:t>1657</a:t>
            </a:r>
            <a:r>
              <a:rPr lang="es-CO" sz="2000" b="1" dirty="0">
                <a:solidFill>
                  <a:srgbClr val="1D2046"/>
                </a:solidFill>
                <a:latin typeface="Arial Black" panose="020B0A04020102020204" pitchFamily="34" charset="0"/>
              </a:rPr>
              <a:t> </a:t>
            </a:r>
            <a:r>
              <a:rPr lang="es-CO" sz="2500" b="1" dirty="0">
                <a:solidFill>
                  <a:srgbClr val="1D2046"/>
                </a:solidFill>
                <a:latin typeface="Arial Black" panose="020B0A04020102020204" pitchFamily="34" charset="0"/>
              </a:rPr>
              <a:t>INTERSECCIONES CON SEMÁFOROS PARA REGULACIÓN PEATONAL</a:t>
            </a:r>
            <a:endParaRPr sz="2500" b="1" dirty="0">
              <a:solidFill>
                <a:srgbClr val="1D2046"/>
              </a:solidFill>
              <a:latin typeface="Arial Black" panose="020B0A04020102020204" pitchFamily="34" charset="0"/>
            </a:endParaRPr>
          </a:p>
          <a:p>
            <a:pPr marL="457200" lvl="0" indent="-355600" algn="just" rtl="0">
              <a:lnSpc>
                <a:spcPct val="120000"/>
              </a:lnSpc>
              <a:spcBef>
                <a:spcPts val="0"/>
              </a:spcBef>
              <a:spcAft>
                <a:spcPts val="0"/>
              </a:spcAft>
              <a:buClr>
                <a:srgbClr val="1D2046"/>
              </a:buClr>
              <a:buSzPts val="2000"/>
              <a:buChar char="●"/>
            </a:pPr>
            <a:r>
              <a:rPr lang="es-CO" sz="2800" b="1" dirty="0">
                <a:solidFill>
                  <a:srgbClr val="BED000"/>
                </a:solidFill>
                <a:latin typeface="Arial Black" panose="020B0A04020102020204" pitchFamily="34" charset="0"/>
                <a:ea typeface="Arial Black"/>
                <a:cs typeface="Arial Black"/>
                <a:sym typeface="Arial Black"/>
              </a:rPr>
              <a:t>319</a:t>
            </a:r>
            <a:r>
              <a:rPr lang="es-CO" sz="2000" b="1" dirty="0">
                <a:solidFill>
                  <a:srgbClr val="1D2046"/>
                </a:solidFill>
                <a:latin typeface="Arial Black" panose="020B0A04020102020204" pitchFamily="34" charset="0"/>
              </a:rPr>
              <a:t> </a:t>
            </a:r>
            <a:r>
              <a:rPr lang="es-MX" sz="2400" b="1" dirty="0">
                <a:solidFill>
                  <a:srgbClr val="1D2046"/>
                </a:solidFill>
                <a:latin typeface="Arial Black" panose="020B0A04020102020204" pitchFamily="34" charset="0"/>
              </a:rPr>
              <a:t>INTERSECCIONES CON SEMÁFOROS PARA REGULACIÓN CICLISTA.</a:t>
            </a:r>
          </a:p>
          <a:p>
            <a:pPr marL="457200" lvl="0" indent="-355600" algn="just" rtl="0">
              <a:lnSpc>
                <a:spcPct val="120000"/>
              </a:lnSpc>
              <a:spcBef>
                <a:spcPts val="0"/>
              </a:spcBef>
              <a:spcAft>
                <a:spcPts val="0"/>
              </a:spcAft>
              <a:buClr>
                <a:srgbClr val="1D2046"/>
              </a:buClr>
              <a:buSzPts val="2000"/>
              <a:buChar char="●"/>
            </a:pPr>
            <a:r>
              <a:rPr lang="es-CO" sz="2800" b="1" dirty="0">
                <a:solidFill>
                  <a:srgbClr val="BED000"/>
                </a:solidFill>
                <a:latin typeface="Arial Black" panose="020B0A04020102020204" pitchFamily="34" charset="0"/>
                <a:ea typeface="Arial Black"/>
                <a:cs typeface="Arial Black"/>
                <a:sym typeface="Arial Black"/>
              </a:rPr>
              <a:t>2.860</a:t>
            </a:r>
            <a:r>
              <a:rPr lang="es-CO" sz="2000" b="1" dirty="0">
                <a:solidFill>
                  <a:srgbClr val="1D2046"/>
                </a:solidFill>
                <a:latin typeface="Arial Black" panose="020B0A04020102020204" pitchFamily="34" charset="0"/>
              </a:rPr>
              <a:t> </a:t>
            </a:r>
            <a:r>
              <a:rPr lang="es-CO" sz="2400" b="1" dirty="0">
                <a:solidFill>
                  <a:srgbClr val="1D2046"/>
                </a:solidFill>
                <a:latin typeface="Arial Black" panose="020B0A04020102020204" pitchFamily="34" charset="0"/>
              </a:rPr>
              <a:t>DISPOSITIVOS SONOROS</a:t>
            </a:r>
            <a:endParaRPr sz="2000" b="1" dirty="0">
              <a:solidFill>
                <a:srgbClr val="1D2046"/>
              </a:solidFill>
              <a:latin typeface="Arial Black" panose="020B0A04020102020204" pitchFamily="34" charset="0"/>
            </a:endParaRPr>
          </a:p>
          <a:p>
            <a:pPr marL="457200" lvl="0" indent="-355600" algn="just" rtl="0">
              <a:lnSpc>
                <a:spcPct val="120000"/>
              </a:lnSpc>
              <a:spcBef>
                <a:spcPts val="0"/>
              </a:spcBef>
              <a:spcAft>
                <a:spcPts val="0"/>
              </a:spcAft>
              <a:buClr>
                <a:srgbClr val="1D2046"/>
              </a:buClr>
              <a:buSzPts val="2000"/>
              <a:buChar char="●"/>
            </a:pPr>
            <a:r>
              <a:rPr lang="es-CO" sz="2800" b="1" dirty="0">
                <a:solidFill>
                  <a:srgbClr val="BED000"/>
                </a:solidFill>
                <a:latin typeface="Arial Black" panose="020B0A04020102020204" pitchFamily="34" charset="0"/>
                <a:ea typeface="Arial Black"/>
                <a:cs typeface="Arial Black"/>
                <a:sym typeface="Arial Black"/>
              </a:rPr>
              <a:t>3096</a:t>
            </a:r>
            <a:r>
              <a:rPr lang="es-CO" sz="2000" b="1" dirty="0">
                <a:solidFill>
                  <a:srgbClr val="1D2046"/>
                </a:solidFill>
                <a:latin typeface="Arial Black" panose="020B0A04020102020204" pitchFamily="34" charset="0"/>
              </a:rPr>
              <a:t> </a:t>
            </a:r>
            <a:r>
              <a:rPr lang="es-CO" sz="2400" b="1" dirty="0">
                <a:solidFill>
                  <a:srgbClr val="1D2046"/>
                </a:solidFill>
                <a:latin typeface="Arial Black" panose="020B0A04020102020204" pitchFamily="34" charset="0"/>
              </a:rPr>
              <a:t>DISPOSITIVOS BOTÓN PEATONAL</a:t>
            </a:r>
            <a:endParaRPr sz="2400" b="1" dirty="0">
              <a:solidFill>
                <a:srgbClr val="1D2046"/>
              </a:solidFill>
              <a:latin typeface="Arial Black" panose="020B0A04020102020204" pitchFamily="34" charset="0"/>
            </a:endParaRPr>
          </a:p>
        </p:txBody>
      </p:sp>
      <p:pic>
        <p:nvPicPr>
          <p:cNvPr id="278" name="Google Shape;278;g34c3ae7660a_0_178"/>
          <p:cNvPicPr preferRelativeResize="0"/>
          <p:nvPr/>
        </p:nvPicPr>
        <p:blipFill>
          <a:blip r:embed="rId11">
            <a:alphaModFix/>
          </a:blip>
          <a:stretch>
            <a:fillRect/>
          </a:stretch>
        </p:blipFill>
        <p:spPr>
          <a:xfrm>
            <a:off x="9714144" y="2008877"/>
            <a:ext cx="2150661" cy="2025923"/>
          </a:xfrm>
          <a:prstGeom prst="rect">
            <a:avLst/>
          </a:prstGeom>
          <a:noFill/>
          <a:ln>
            <a:noFill/>
          </a:ln>
        </p:spPr>
      </p:pic>
      <p:pic>
        <p:nvPicPr>
          <p:cNvPr id="279" name="Google Shape;279;g34c3ae7660a_0_178"/>
          <p:cNvPicPr preferRelativeResize="0"/>
          <p:nvPr/>
        </p:nvPicPr>
        <p:blipFill>
          <a:blip r:embed="rId12">
            <a:alphaModFix/>
          </a:blip>
          <a:stretch>
            <a:fillRect/>
          </a:stretch>
        </p:blipFill>
        <p:spPr>
          <a:xfrm>
            <a:off x="9761938" y="4210440"/>
            <a:ext cx="2297193" cy="22322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g34c3ae7660a_0_259"/>
          <p:cNvPicPr preferRelativeResize="0"/>
          <p:nvPr/>
        </p:nvPicPr>
        <p:blipFill rotWithShape="1">
          <a:blip r:embed="rId3">
            <a:alphaModFix/>
          </a:blip>
          <a:srcRect t="35961" r="62912" b="2111"/>
          <a:stretch/>
        </p:blipFill>
        <p:spPr>
          <a:xfrm>
            <a:off x="10153055" y="6252"/>
            <a:ext cx="2038944" cy="6858000"/>
          </a:xfrm>
          <a:prstGeom prst="rect">
            <a:avLst/>
          </a:prstGeom>
          <a:noFill/>
          <a:ln>
            <a:noFill/>
          </a:ln>
        </p:spPr>
      </p:pic>
      <p:cxnSp>
        <p:nvCxnSpPr>
          <p:cNvPr id="285" name="Google Shape;285;g34c3ae7660a_0_259"/>
          <p:cNvCxnSpPr/>
          <p:nvPr/>
        </p:nvCxnSpPr>
        <p:spPr>
          <a:xfrm>
            <a:off x="14503" y="967072"/>
            <a:ext cx="10302300" cy="0"/>
          </a:xfrm>
          <a:prstGeom prst="straightConnector1">
            <a:avLst/>
          </a:prstGeom>
          <a:noFill/>
          <a:ln w="38100" cap="flat" cmpd="sng">
            <a:solidFill>
              <a:srgbClr val="BED000"/>
            </a:solidFill>
            <a:prstDash val="solid"/>
            <a:miter lim="800000"/>
            <a:headEnd type="none" w="sm" len="sm"/>
            <a:tailEnd type="none" w="sm" len="sm"/>
          </a:ln>
        </p:spPr>
      </p:cxnSp>
      <p:cxnSp>
        <p:nvCxnSpPr>
          <p:cNvPr id="286" name="Google Shape;286;g34c3ae7660a_0_259"/>
          <p:cNvCxnSpPr/>
          <p:nvPr/>
        </p:nvCxnSpPr>
        <p:spPr>
          <a:xfrm rot="10800000">
            <a:off x="10316700" y="967072"/>
            <a:ext cx="1875300" cy="0"/>
          </a:xfrm>
          <a:prstGeom prst="straightConnector1">
            <a:avLst/>
          </a:prstGeom>
          <a:noFill/>
          <a:ln w="38100" cap="flat" cmpd="sng">
            <a:solidFill>
              <a:srgbClr val="1D2046"/>
            </a:solidFill>
            <a:prstDash val="solid"/>
            <a:miter lim="800000"/>
            <a:headEnd type="none" w="sm" len="sm"/>
            <a:tailEnd type="none" w="sm" len="sm"/>
          </a:ln>
        </p:spPr>
      </p:cxnSp>
      <p:sp>
        <p:nvSpPr>
          <p:cNvPr id="287" name="Google Shape;287;g34c3ae7660a_0_259"/>
          <p:cNvSpPr txBox="1"/>
          <p:nvPr/>
        </p:nvSpPr>
        <p:spPr>
          <a:xfrm>
            <a:off x="334261" y="295282"/>
            <a:ext cx="114180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a:solidFill>
                  <a:srgbClr val="1D2046"/>
                </a:solidFill>
                <a:latin typeface="Arial Black"/>
                <a:ea typeface="Arial Black"/>
                <a:cs typeface="Arial Black"/>
                <a:sym typeface="Arial Black"/>
              </a:rPr>
              <a:t>5</a:t>
            </a:r>
            <a:r>
              <a:rPr lang="es-CO" sz="3400" b="1" i="0" u="none" strike="noStrike" cap="none">
                <a:solidFill>
                  <a:srgbClr val="1D2046"/>
                </a:solidFill>
                <a:latin typeface="Arial Black"/>
                <a:ea typeface="Arial Black"/>
                <a:cs typeface="Arial Black"/>
                <a:sym typeface="Arial Black"/>
              </a:rPr>
              <a:t>. Se</a:t>
            </a:r>
            <a:r>
              <a:rPr lang="es-CO" sz="3400" b="1">
                <a:solidFill>
                  <a:srgbClr val="1D2046"/>
                </a:solidFill>
                <a:latin typeface="Arial Black"/>
                <a:ea typeface="Arial Black"/>
                <a:cs typeface="Arial Black"/>
                <a:sym typeface="Arial Black"/>
              </a:rPr>
              <a:t>maforizaci</a:t>
            </a:r>
            <a:r>
              <a:rPr lang="es-CO" sz="3400" b="1" i="0" u="none" strike="noStrike" cap="none">
                <a:solidFill>
                  <a:srgbClr val="1D2046"/>
                </a:solidFill>
                <a:latin typeface="Arial Black"/>
                <a:ea typeface="Arial Black"/>
                <a:cs typeface="Arial Black"/>
                <a:sym typeface="Arial Black"/>
              </a:rPr>
              <a:t>ón </a:t>
            </a:r>
            <a:endParaRPr sz="1400" b="0" i="0" u="none" strike="noStrike" cap="none">
              <a:solidFill>
                <a:srgbClr val="000000"/>
              </a:solidFill>
              <a:latin typeface="Arial"/>
              <a:ea typeface="Arial"/>
              <a:cs typeface="Arial"/>
              <a:sym typeface="Arial"/>
            </a:endParaRPr>
          </a:p>
        </p:txBody>
      </p:sp>
      <p:pic>
        <p:nvPicPr>
          <p:cNvPr id="288" name="Google Shape;288;g34c3ae7660a_0_259"/>
          <p:cNvPicPr preferRelativeResize="0"/>
          <p:nvPr/>
        </p:nvPicPr>
        <p:blipFill rotWithShape="1">
          <a:blip r:embed="rId4">
            <a:alphaModFix/>
          </a:blip>
          <a:srcRect/>
          <a:stretch/>
        </p:blipFill>
        <p:spPr>
          <a:xfrm>
            <a:off x="0" y="6260050"/>
            <a:ext cx="1864897" cy="597951"/>
          </a:xfrm>
          <a:prstGeom prst="rect">
            <a:avLst/>
          </a:prstGeom>
          <a:noFill/>
          <a:ln>
            <a:noFill/>
          </a:ln>
        </p:spPr>
      </p:pic>
      <p:sp>
        <p:nvSpPr>
          <p:cNvPr id="289" name="Google Shape;289;g34c3ae7660a_0_259"/>
          <p:cNvSpPr txBox="1"/>
          <p:nvPr/>
        </p:nvSpPr>
        <p:spPr>
          <a:xfrm>
            <a:off x="335100" y="1116275"/>
            <a:ext cx="11571300" cy="534721"/>
          </a:xfrm>
          <a:prstGeom prst="rect">
            <a:avLst/>
          </a:prstGeom>
          <a:noFill/>
          <a:ln>
            <a:noFill/>
          </a:ln>
        </p:spPr>
        <p:txBody>
          <a:bodyPr spcFirstLastPara="1" wrap="square" lIns="91425" tIns="45700" rIns="91425" bIns="45700" anchor="t" anchorCtr="0">
            <a:spAutoFit/>
          </a:bodyPr>
          <a:lstStyle/>
          <a:p>
            <a:pPr marL="0" lvl="0" indent="0" algn="just" rtl="0">
              <a:lnSpc>
                <a:spcPct val="115000"/>
              </a:lnSpc>
              <a:spcBef>
                <a:spcPts val="0"/>
              </a:spcBef>
              <a:spcAft>
                <a:spcPts val="0"/>
              </a:spcAft>
              <a:buClr>
                <a:schemeClr val="dk1"/>
              </a:buClr>
              <a:buSzPts val="1100"/>
              <a:buFont typeface="Arial"/>
              <a:buNone/>
            </a:pPr>
            <a:r>
              <a:rPr lang="es-CO" sz="2500" b="1" dirty="0">
                <a:solidFill>
                  <a:srgbClr val="1D2046"/>
                </a:solidFill>
              </a:rPr>
              <a:t>En la localidad de Usaquén se realizó:</a:t>
            </a:r>
            <a:endParaRPr sz="2500" b="1" i="0" u="none" strike="noStrike" cap="none" dirty="0">
              <a:solidFill>
                <a:srgbClr val="1D2046"/>
              </a:solidFill>
              <a:latin typeface="Arial"/>
              <a:ea typeface="Arial"/>
              <a:cs typeface="Arial"/>
              <a:sym typeface="Arial"/>
            </a:endParaRPr>
          </a:p>
        </p:txBody>
      </p:sp>
      <p:pic>
        <p:nvPicPr>
          <p:cNvPr id="290" name="Google Shape;290;g34c3ae7660a_0_259"/>
          <p:cNvPicPr preferRelativeResize="0"/>
          <p:nvPr/>
        </p:nvPicPr>
        <p:blipFill rotWithShape="1">
          <a:blip r:embed="rId5">
            <a:alphaModFix/>
          </a:blip>
          <a:srcRect/>
          <a:stretch/>
        </p:blipFill>
        <p:spPr>
          <a:xfrm>
            <a:off x="9251899" y="184927"/>
            <a:ext cx="2129687" cy="703500"/>
          </a:xfrm>
          <a:prstGeom prst="rect">
            <a:avLst/>
          </a:prstGeom>
          <a:noFill/>
          <a:ln>
            <a:noFill/>
          </a:ln>
        </p:spPr>
      </p:pic>
      <p:pic>
        <p:nvPicPr>
          <p:cNvPr id="291" name="Google Shape;291;g34c3ae7660a_0_259"/>
          <p:cNvPicPr preferRelativeResize="0"/>
          <p:nvPr/>
        </p:nvPicPr>
        <p:blipFill rotWithShape="1">
          <a:blip r:embed="rId6">
            <a:alphaModFix/>
          </a:blip>
          <a:srcRect/>
          <a:stretch/>
        </p:blipFill>
        <p:spPr>
          <a:xfrm>
            <a:off x="0" y="5237349"/>
            <a:ext cx="641678" cy="1649080"/>
          </a:xfrm>
          <a:prstGeom prst="rect">
            <a:avLst/>
          </a:prstGeom>
          <a:noFill/>
          <a:ln>
            <a:noFill/>
          </a:ln>
        </p:spPr>
      </p:pic>
      <p:pic>
        <p:nvPicPr>
          <p:cNvPr id="292" name="Google Shape;292;g34c3ae7660a_0_259"/>
          <p:cNvPicPr preferRelativeResize="0"/>
          <p:nvPr/>
        </p:nvPicPr>
        <p:blipFill rotWithShape="1">
          <a:blip r:embed="rId7">
            <a:alphaModFix amt="52999"/>
          </a:blip>
          <a:srcRect l="32614"/>
          <a:stretch/>
        </p:blipFill>
        <p:spPr>
          <a:xfrm>
            <a:off x="-15097" y="3205758"/>
            <a:ext cx="1375635" cy="3652300"/>
          </a:xfrm>
          <a:prstGeom prst="rect">
            <a:avLst/>
          </a:prstGeom>
          <a:noFill/>
          <a:ln>
            <a:noFill/>
          </a:ln>
        </p:spPr>
      </p:pic>
      <p:sp>
        <p:nvSpPr>
          <p:cNvPr id="293" name="Google Shape;293;g34c3ae7660a_0_259"/>
          <p:cNvSpPr txBox="1"/>
          <p:nvPr/>
        </p:nvSpPr>
        <p:spPr>
          <a:xfrm>
            <a:off x="1518162" y="2700500"/>
            <a:ext cx="8218500" cy="461700"/>
          </a:xfrm>
          <a:prstGeom prst="rect">
            <a:avLst/>
          </a:prstGeom>
          <a:noFill/>
          <a:ln>
            <a:noFill/>
          </a:ln>
        </p:spPr>
        <p:txBody>
          <a:bodyPr spcFirstLastPara="1" wrap="square" lIns="45675" tIns="45675" rIns="45675" bIns="45675" anchor="ctr" anchorCtr="0">
            <a:spAutoFit/>
          </a:bodyPr>
          <a:lstStyle/>
          <a:p>
            <a:pPr marL="457200" marR="0" lvl="0" indent="-419100" algn="l" rtl="0">
              <a:lnSpc>
                <a:spcPct val="80000"/>
              </a:lnSpc>
              <a:spcBef>
                <a:spcPts val="0"/>
              </a:spcBef>
              <a:spcAft>
                <a:spcPts val="0"/>
              </a:spcAft>
              <a:buClr>
                <a:srgbClr val="151A3B"/>
              </a:buClr>
              <a:buSzPts val="3000"/>
              <a:buFont typeface="Arial Black"/>
              <a:buChar char="●"/>
            </a:pPr>
            <a:r>
              <a:rPr lang="es-CO" sz="3000" b="1" dirty="0">
                <a:solidFill>
                  <a:srgbClr val="BED000"/>
                </a:solidFill>
                <a:latin typeface="Arial Black"/>
                <a:ea typeface="Arial Black"/>
                <a:cs typeface="Arial Black"/>
                <a:sym typeface="Arial Black"/>
              </a:rPr>
              <a:t>4</a:t>
            </a:r>
            <a:r>
              <a:rPr lang="es-CO" sz="3000" dirty="0">
                <a:solidFill>
                  <a:srgbClr val="151A3B"/>
                </a:solidFill>
                <a:latin typeface="Arial Black"/>
                <a:ea typeface="Arial Black"/>
                <a:cs typeface="Arial Black"/>
                <a:sym typeface="Arial Black"/>
              </a:rPr>
              <a:t> COMPLEMENTOS</a:t>
            </a:r>
            <a:endParaRPr sz="3000" b="1" i="0" u="none" strike="noStrike" cap="none" dirty="0">
              <a:solidFill>
                <a:srgbClr val="BED000"/>
              </a:solidFill>
              <a:latin typeface="Arial Black"/>
              <a:ea typeface="Arial Black"/>
              <a:cs typeface="Arial Black"/>
              <a:sym typeface="Arial Black"/>
            </a:endParaRPr>
          </a:p>
        </p:txBody>
      </p:sp>
      <p:sp>
        <p:nvSpPr>
          <p:cNvPr id="294" name="Google Shape;294;g34c3ae7660a_0_259"/>
          <p:cNvSpPr txBox="1"/>
          <p:nvPr/>
        </p:nvSpPr>
        <p:spPr>
          <a:xfrm>
            <a:off x="1549260" y="3272251"/>
            <a:ext cx="8359200" cy="461700"/>
          </a:xfrm>
          <a:prstGeom prst="rect">
            <a:avLst/>
          </a:prstGeom>
          <a:noFill/>
          <a:ln>
            <a:noFill/>
          </a:ln>
        </p:spPr>
        <p:txBody>
          <a:bodyPr spcFirstLastPara="1" wrap="square" lIns="45675" tIns="45675" rIns="45675" bIns="45675" anchor="ctr" anchorCtr="0">
            <a:spAutoFit/>
          </a:bodyPr>
          <a:lstStyle/>
          <a:p>
            <a:pPr marL="457200" marR="0" lvl="0" indent="-419100" algn="l" rtl="0">
              <a:lnSpc>
                <a:spcPct val="80000"/>
              </a:lnSpc>
              <a:spcBef>
                <a:spcPts val="0"/>
              </a:spcBef>
              <a:spcAft>
                <a:spcPts val="0"/>
              </a:spcAft>
              <a:buClr>
                <a:srgbClr val="151A3B"/>
              </a:buClr>
              <a:buSzPts val="3000"/>
              <a:buFont typeface="Arial Black"/>
              <a:buChar char="●"/>
            </a:pPr>
            <a:r>
              <a:rPr lang="es-CO" sz="3000" b="1" dirty="0">
                <a:solidFill>
                  <a:srgbClr val="BED000"/>
                </a:solidFill>
                <a:latin typeface="Arial Black"/>
                <a:ea typeface="Arial Black"/>
                <a:cs typeface="Arial Black"/>
                <a:sym typeface="Arial Black"/>
              </a:rPr>
              <a:t>786</a:t>
            </a:r>
            <a:r>
              <a:rPr lang="es-CO" sz="3000" dirty="0">
                <a:solidFill>
                  <a:srgbClr val="151A3B"/>
                </a:solidFill>
                <a:latin typeface="Arial Black"/>
                <a:ea typeface="Arial Black"/>
                <a:cs typeface="Arial Black"/>
                <a:sym typeface="Arial Black"/>
              </a:rPr>
              <a:t> MANTENIMIENTO PREVENTIVO</a:t>
            </a:r>
            <a:endParaRPr sz="3000" b="1" i="0" u="none" strike="noStrike" cap="none" dirty="0">
              <a:solidFill>
                <a:srgbClr val="BED000"/>
              </a:solidFill>
              <a:latin typeface="Arial Black"/>
              <a:ea typeface="Arial Black"/>
              <a:cs typeface="Arial Black"/>
              <a:sym typeface="Arial Black"/>
            </a:endParaRPr>
          </a:p>
        </p:txBody>
      </p:sp>
      <p:sp>
        <p:nvSpPr>
          <p:cNvPr id="295" name="Google Shape;295;g34c3ae7660a_0_259"/>
          <p:cNvSpPr txBox="1"/>
          <p:nvPr/>
        </p:nvSpPr>
        <p:spPr>
          <a:xfrm>
            <a:off x="1576787" y="4590548"/>
            <a:ext cx="8283000" cy="461700"/>
          </a:xfrm>
          <a:prstGeom prst="rect">
            <a:avLst/>
          </a:prstGeom>
          <a:noFill/>
          <a:ln>
            <a:noFill/>
          </a:ln>
        </p:spPr>
        <p:txBody>
          <a:bodyPr spcFirstLastPara="1" wrap="square" lIns="45675" tIns="45675" rIns="45675" bIns="45675" anchor="ctr" anchorCtr="0">
            <a:spAutoFit/>
          </a:bodyPr>
          <a:lstStyle/>
          <a:p>
            <a:pPr marL="457200" marR="0" lvl="0" indent="-419100" algn="l" rtl="0">
              <a:lnSpc>
                <a:spcPct val="80000"/>
              </a:lnSpc>
              <a:spcBef>
                <a:spcPts val="0"/>
              </a:spcBef>
              <a:spcAft>
                <a:spcPts val="0"/>
              </a:spcAft>
              <a:buSzPts val="3000"/>
              <a:buFont typeface="Arial Black"/>
              <a:buChar char="●"/>
            </a:pPr>
            <a:r>
              <a:rPr lang="es-CO" sz="3000" b="1" dirty="0">
                <a:solidFill>
                  <a:srgbClr val="BED000"/>
                </a:solidFill>
                <a:latin typeface="Arial Black"/>
                <a:ea typeface="Arial Black"/>
                <a:cs typeface="Arial Black"/>
                <a:sym typeface="Arial Black"/>
              </a:rPr>
              <a:t>26  </a:t>
            </a:r>
            <a:r>
              <a:rPr lang="es-CO" sz="3000" dirty="0">
                <a:solidFill>
                  <a:srgbClr val="151A3B"/>
                </a:solidFill>
                <a:latin typeface="Arial Black"/>
                <a:ea typeface="Arial Black"/>
                <a:cs typeface="Arial Black"/>
                <a:sym typeface="Arial Black"/>
              </a:rPr>
              <a:t>REPROGRAMACIONES</a:t>
            </a:r>
            <a:endParaRPr sz="3000" b="1" i="0" u="none" strike="noStrike" cap="none" dirty="0">
              <a:solidFill>
                <a:srgbClr val="BED000"/>
              </a:solidFill>
              <a:latin typeface="Arial Black"/>
              <a:ea typeface="Arial Black"/>
              <a:cs typeface="Arial Black"/>
              <a:sym typeface="Arial Black"/>
            </a:endParaRPr>
          </a:p>
        </p:txBody>
      </p:sp>
      <p:sp>
        <p:nvSpPr>
          <p:cNvPr id="296" name="Google Shape;296;g34c3ae7660a_0_259"/>
          <p:cNvSpPr txBox="1"/>
          <p:nvPr/>
        </p:nvSpPr>
        <p:spPr>
          <a:xfrm>
            <a:off x="1545369" y="2140125"/>
            <a:ext cx="8283000" cy="461700"/>
          </a:xfrm>
          <a:prstGeom prst="rect">
            <a:avLst/>
          </a:prstGeom>
          <a:noFill/>
          <a:ln>
            <a:noFill/>
          </a:ln>
        </p:spPr>
        <p:txBody>
          <a:bodyPr spcFirstLastPara="1" wrap="square" lIns="45675" tIns="45675" rIns="45675" bIns="45675" anchor="ctr" anchorCtr="0">
            <a:spAutoFit/>
          </a:bodyPr>
          <a:lstStyle/>
          <a:p>
            <a:pPr marL="457200" marR="0" lvl="0" indent="-419100" algn="l" rtl="0">
              <a:lnSpc>
                <a:spcPct val="80000"/>
              </a:lnSpc>
              <a:spcBef>
                <a:spcPts val="0"/>
              </a:spcBef>
              <a:spcAft>
                <a:spcPts val="0"/>
              </a:spcAft>
              <a:buClr>
                <a:srgbClr val="151A3B"/>
              </a:buClr>
              <a:buSzPts val="3000"/>
              <a:buFont typeface="Arial Black"/>
              <a:buChar char="●"/>
            </a:pPr>
            <a:r>
              <a:rPr lang="es-CO" sz="3000" b="1" dirty="0">
                <a:solidFill>
                  <a:srgbClr val="BED000"/>
                </a:solidFill>
                <a:latin typeface="Arial Black"/>
                <a:ea typeface="Arial Black"/>
                <a:cs typeface="Arial Black"/>
                <a:sym typeface="Arial Black"/>
              </a:rPr>
              <a:t>2 </a:t>
            </a:r>
            <a:r>
              <a:rPr lang="es-CO" sz="3000" dirty="0">
                <a:solidFill>
                  <a:srgbClr val="151A3B"/>
                </a:solidFill>
                <a:latin typeface="Arial Black"/>
                <a:ea typeface="Arial Black"/>
                <a:cs typeface="Arial Black"/>
                <a:sym typeface="Arial Black"/>
              </a:rPr>
              <a:t>INTERSECCIONES NUEVAS </a:t>
            </a:r>
            <a:endParaRPr sz="3000" b="1" i="0" u="none" strike="noStrike" cap="none" dirty="0">
              <a:solidFill>
                <a:srgbClr val="BED000"/>
              </a:solidFill>
              <a:latin typeface="Arial Black"/>
              <a:ea typeface="Arial Black"/>
              <a:cs typeface="Arial Black"/>
              <a:sym typeface="Arial Black"/>
            </a:endParaRPr>
          </a:p>
        </p:txBody>
      </p:sp>
      <p:sp>
        <p:nvSpPr>
          <p:cNvPr id="297" name="Google Shape;297;g34c3ae7660a_0_259"/>
          <p:cNvSpPr/>
          <p:nvPr/>
        </p:nvSpPr>
        <p:spPr>
          <a:xfrm>
            <a:off x="169257" y="1822880"/>
            <a:ext cx="1267500" cy="1172100"/>
          </a:xfrm>
          <a:prstGeom prst="ellipse">
            <a:avLst/>
          </a:prstGeom>
          <a:noFill/>
          <a:ln w="28575"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298" name="Google Shape;298;g34c3ae7660a_0_259"/>
          <p:cNvSpPr/>
          <p:nvPr/>
        </p:nvSpPr>
        <p:spPr>
          <a:xfrm>
            <a:off x="182700" y="3371571"/>
            <a:ext cx="1267500" cy="1268100"/>
          </a:xfrm>
          <a:prstGeom prst="ellipse">
            <a:avLst/>
          </a:prstGeom>
          <a:noFill/>
          <a:ln w="28575"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299" name="Google Shape;299;g34c3ae7660a_0_259"/>
          <p:cNvSpPr/>
          <p:nvPr/>
        </p:nvSpPr>
        <p:spPr>
          <a:xfrm>
            <a:off x="205259" y="4943713"/>
            <a:ext cx="1195500" cy="1100400"/>
          </a:xfrm>
          <a:prstGeom prst="ellipse">
            <a:avLst/>
          </a:prstGeom>
          <a:noFill/>
          <a:ln w="28575"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300" name="Google Shape;300;g34c3ae7660a_0_259"/>
          <p:cNvPicPr preferRelativeResize="0"/>
          <p:nvPr/>
        </p:nvPicPr>
        <p:blipFill>
          <a:blip r:embed="rId8">
            <a:alphaModFix/>
          </a:blip>
          <a:stretch>
            <a:fillRect/>
          </a:stretch>
        </p:blipFill>
        <p:spPr>
          <a:xfrm>
            <a:off x="247485" y="3560354"/>
            <a:ext cx="1111078" cy="703500"/>
          </a:xfrm>
          <a:prstGeom prst="rect">
            <a:avLst/>
          </a:prstGeom>
          <a:noFill/>
          <a:ln>
            <a:noFill/>
          </a:ln>
        </p:spPr>
      </p:pic>
      <p:pic>
        <p:nvPicPr>
          <p:cNvPr id="301" name="Google Shape;301;g34c3ae7660a_0_259"/>
          <p:cNvPicPr preferRelativeResize="0"/>
          <p:nvPr/>
        </p:nvPicPr>
        <p:blipFill>
          <a:blip r:embed="rId9">
            <a:alphaModFix/>
          </a:blip>
          <a:stretch>
            <a:fillRect/>
          </a:stretch>
        </p:blipFill>
        <p:spPr>
          <a:xfrm>
            <a:off x="9558947" y="1165703"/>
            <a:ext cx="2424675" cy="2255875"/>
          </a:xfrm>
          <a:prstGeom prst="rect">
            <a:avLst/>
          </a:prstGeom>
          <a:noFill/>
          <a:ln>
            <a:noFill/>
          </a:ln>
        </p:spPr>
      </p:pic>
      <p:pic>
        <p:nvPicPr>
          <p:cNvPr id="302" name="Google Shape;302;g34c3ae7660a_0_259"/>
          <p:cNvPicPr preferRelativeResize="0"/>
          <p:nvPr/>
        </p:nvPicPr>
        <p:blipFill>
          <a:blip r:embed="rId10">
            <a:alphaModFix/>
          </a:blip>
          <a:stretch>
            <a:fillRect/>
          </a:stretch>
        </p:blipFill>
        <p:spPr>
          <a:xfrm>
            <a:off x="9261700" y="4459913"/>
            <a:ext cx="2424675" cy="2270225"/>
          </a:xfrm>
          <a:prstGeom prst="rect">
            <a:avLst/>
          </a:prstGeom>
          <a:noFill/>
          <a:ln>
            <a:noFill/>
          </a:ln>
        </p:spPr>
      </p:pic>
      <p:pic>
        <p:nvPicPr>
          <p:cNvPr id="303" name="Google Shape;303;g34c3ae7660a_0_259"/>
          <p:cNvPicPr preferRelativeResize="0"/>
          <p:nvPr/>
        </p:nvPicPr>
        <p:blipFill>
          <a:blip r:embed="rId11">
            <a:alphaModFix/>
          </a:blip>
          <a:stretch>
            <a:fillRect/>
          </a:stretch>
        </p:blipFill>
        <p:spPr>
          <a:xfrm>
            <a:off x="401188" y="2012682"/>
            <a:ext cx="803650" cy="792493"/>
          </a:xfrm>
          <a:prstGeom prst="rect">
            <a:avLst/>
          </a:prstGeom>
          <a:noFill/>
          <a:ln w="28575" cap="flat" cmpd="sng">
            <a:solidFill>
              <a:schemeClr val="lt1"/>
            </a:solidFill>
            <a:prstDash val="solid"/>
            <a:round/>
            <a:headEnd type="none" w="sm" len="sm"/>
            <a:tailEnd type="none" w="sm" len="sm"/>
          </a:ln>
        </p:spPr>
      </p:pic>
      <p:pic>
        <p:nvPicPr>
          <p:cNvPr id="304" name="Google Shape;304;g34c3ae7660a_0_259"/>
          <p:cNvPicPr preferRelativeResize="0"/>
          <p:nvPr/>
        </p:nvPicPr>
        <p:blipFill>
          <a:blip r:embed="rId12">
            <a:alphaModFix/>
          </a:blip>
          <a:stretch>
            <a:fillRect/>
          </a:stretch>
        </p:blipFill>
        <p:spPr>
          <a:xfrm>
            <a:off x="431148" y="5121725"/>
            <a:ext cx="697495" cy="703500"/>
          </a:xfrm>
          <a:prstGeom prst="rect">
            <a:avLst/>
          </a:prstGeom>
          <a:noFill/>
          <a:ln>
            <a:noFill/>
          </a:ln>
        </p:spPr>
      </p:pic>
      <p:sp>
        <p:nvSpPr>
          <p:cNvPr id="305" name="Google Shape;305;g34c3ae7660a_0_259"/>
          <p:cNvSpPr/>
          <p:nvPr/>
        </p:nvSpPr>
        <p:spPr>
          <a:xfrm>
            <a:off x="4923477" y="5830750"/>
            <a:ext cx="1089300" cy="555000"/>
          </a:xfrm>
          <a:prstGeom prst="rightArrow">
            <a:avLst>
              <a:gd name="adj1" fmla="val 50000"/>
              <a:gd name="adj2" fmla="val 50000"/>
            </a:avLst>
          </a:prstGeom>
          <a:solidFill>
            <a:srgbClr val="B8D101"/>
          </a:solidFill>
          <a:ln w="9525" cap="flat" cmpd="sng">
            <a:solidFill>
              <a:srgbClr val="5E5E5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306" name="Google Shape;306;g34c3ae7660a_0_259"/>
          <p:cNvSpPr txBox="1"/>
          <p:nvPr/>
        </p:nvSpPr>
        <p:spPr>
          <a:xfrm>
            <a:off x="2710400" y="5241250"/>
            <a:ext cx="6593400" cy="486300"/>
          </a:xfrm>
          <a:prstGeom prst="rect">
            <a:avLst/>
          </a:prstGeom>
          <a:noFill/>
          <a:ln>
            <a:noFill/>
          </a:ln>
        </p:spPr>
        <p:txBody>
          <a:bodyPr spcFirstLastPara="1" wrap="square" lIns="45675" tIns="45675" rIns="45675" bIns="45675" anchor="ctr" anchorCtr="0">
            <a:spAutoFit/>
          </a:bodyPr>
          <a:lstStyle/>
          <a:p>
            <a:pPr marL="457200" marR="0" lvl="0" indent="0" algn="l" rtl="0">
              <a:lnSpc>
                <a:spcPct val="80000"/>
              </a:lnSpc>
              <a:spcBef>
                <a:spcPts val="0"/>
              </a:spcBef>
              <a:spcAft>
                <a:spcPts val="0"/>
              </a:spcAft>
              <a:buNone/>
            </a:pPr>
            <a:r>
              <a:rPr lang="es-CO" sz="3200" b="1">
                <a:solidFill>
                  <a:srgbClr val="BED000"/>
                </a:solidFill>
                <a:latin typeface="Arial Black"/>
                <a:ea typeface="Arial Black"/>
                <a:cs typeface="Arial Black"/>
                <a:sym typeface="Arial Black"/>
              </a:rPr>
              <a:t>Expansión del sistema</a:t>
            </a:r>
            <a:endParaRPr sz="3200" b="1">
              <a:solidFill>
                <a:srgbClr val="BED000"/>
              </a:solidFill>
              <a:latin typeface="Arial Black"/>
              <a:ea typeface="Arial Black"/>
              <a:cs typeface="Arial Black"/>
              <a:sym typeface="Arial Black"/>
            </a:endParaRPr>
          </a:p>
        </p:txBody>
      </p:sp>
      <p:sp>
        <p:nvSpPr>
          <p:cNvPr id="307" name="Google Shape;307;g34c3ae7660a_0_259"/>
          <p:cNvSpPr txBox="1"/>
          <p:nvPr/>
        </p:nvSpPr>
        <p:spPr>
          <a:xfrm>
            <a:off x="3966700" y="6336250"/>
            <a:ext cx="697500" cy="301500"/>
          </a:xfrm>
          <a:prstGeom prst="rect">
            <a:avLst/>
          </a:prstGeom>
          <a:noFill/>
          <a:ln>
            <a:noFill/>
          </a:ln>
        </p:spPr>
        <p:txBody>
          <a:bodyPr spcFirstLastPara="1" wrap="square" lIns="45675" tIns="45675" rIns="45675" bIns="45675" anchor="ctr" anchorCtr="0">
            <a:spAutoFit/>
          </a:bodyPr>
          <a:lstStyle/>
          <a:p>
            <a:pPr marL="0" marR="0" lvl="0" indent="0" algn="l" rtl="0">
              <a:lnSpc>
                <a:spcPct val="80000"/>
              </a:lnSpc>
              <a:spcBef>
                <a:spcPts val="0"/>
              </a:spcBef>
              <a:spcAft>
                <a:spcPts val="0"/>
              </a:spcAft>
              <a:buNone/>
            </a:pPr>
            <a:r>
              <a:rPr lang="es-CO" sz="1700" b="1">
                <a:solidFill>
                  <a:srgbClr val="BED000"/>
                </a:solidFill>
                <a:latin typeface="Arial Black"/>
                <a:ea typeface="Arial Black"/>
                <a:cs typeface="Arial Black"/>
                <a:sym typeface="Arial Black"/>
              </a:rPr>
              <a:t>2023</a:t>
            </a:r>
            <a:endParaRPr sz="2300">
              <a:solidFill>
                <a:srgbClr val="151A3B"/>
              </a:solidFill>
              <a:latin typeface="Arial Black"/>
              <a:ea typeface="Arial Black"/>
              <a:cs typeface="Arial Black"/>
              <a:sym typeface="Arial Black"/>
            </a:endParaRPr>
          </a:p>
        </p:txBody>
      </p:sp>
      <p:sp>
        <p:nvSpPr>
          <p:cNvPr id="308" name="Google Shape;308;g34c3ae7660a_0_259"/>
          <p:cNvSpPr txBox="1"/>
          <p:nvPr/>
        </p:nvSpPr>
        <p:spPr>
          <a:xfrm>
            <a:off x="6400700" y="6348925"/>
            <a:ext cx="697500" cy="301500"/>
          </a:xfrm>
          <a:prstGeom prst="rect">
            <a:avLst/>
          </a:prstGeom>
          <a:noFill/>
          <a:ln>
            <a:noFill/>
          </a:ln>
        </p:spPr>
        <p:txBody>
          <a:bodyPr spcFirstLastPara="1" wrap="square" lIns="45675" tIns="45675" rIns="45675" bIns="45675" anchor="ctr" anchorCtr="0">
            <a:spAutoFit/>
          </a:bodyPr>
          <a:lstStyle/>
          <a:p>
            <a:pPr marL="0" marR="0" lvl="0" indent="0" algn="l" rtl="0">
              <a:lnSpc>
                <a:spcPct val="80000"/>
              </a:lnSpc>
              <a:spcBef>
                <a:spcPts val="0"/>
              </a:spcBef>
              <a:spcAft>
                <a:spcPts val="0"/>
              </a:spcAft>
              <a:buNone/>
            </a:pPr>
            <a:r>
              <a:rPr lang="es-CO" sz="1700" b="1">
                <a:solidFill>
                  <a:srgbClr val="BED000"/>
                </a:solidFill>
                <a:latin typeface="Arial Black"/>
                <a:ea typeface="Arial Black"/>
                <a:cs typeface="Arial Black"/>
                <a:sym typeface="Arial Black"/>
              </a:rPr>
              <a:t>2024</a:t>
            </a:r>
            <a:endParaRPr sz="1700" b="1">
              <a:solidFill>
                <a:srgbClr val="BED000"/>
              </a:solidFill>
              <a:latin typeface="Arial Black"/>
              <a:ea typeface="Arial Black"/>
              <a:cs typeface="Arial Black"/>
              <a:sym typeface="Arial Black"/>
            </a:endParaRPr>
          </a:p>
        </p:txBody>
      </p:sp>
      <p:sp>
        <p:nvSpPr>
          <p:cNvPr id="309" name="Google Shape;309;g34c3ae7660a_0_259"/>
          <p:cNvSpPr txBox="1"/>
          <p:nvPr/>
        </p:nvSpPr>
        <p:spPr>
          <a:xfrm>
            <a:off x="3826000" y="5907880"/>
            <a:ext cx="1267500" cy="535440"/>
          </a:xfrm>
          <a:prstGeom prst="rect">
            <a:avLst/>
          </a:prstGeom>
          <a:noFill/>
          <a:ln>
            <a:noFill/>
          </a:ln>
        </p:spPr>
        <p:txBody>
          <a:bodyPr spcFirstLastPara="1" wrap="square" lIns="45675" tIns="45675" rIns="45675" bIns="45675" anchor="ctr" anchorCtr="0">
            <a:spAutoFit/>
          </a:bodyPr>
          <a:lstStyle/>
          <a:p>
            <a:pPr marL="0" marR="0" lvl="0" indent="0" algn="l" rtl="0">
              <a:lnSpc>
                <a:spcPct val="80000"/>
              </a:lnSpc>
              <a:spcBef>
                <a:spcPts val="0"/>
              </a:spcBef>
              <a:spcAft>
                <a:spcPts val="0"/>
              </a:spcAft>
              <a:buNone/>
            </a:pPr>
            <a:r>
              <a:rPr lang="es-CO" sz="3600" dirty="0">
                <a:solidFill>
                  <a:srgbClr val="151A3B"/>
                </a:solidFill>
                <a:latin typeface="Arial Black"/>
                <a:ea typeface="Arial Black"/>
                <a:cs typeface="Arial Black"/>
                <a:sym typeface="Arial Black"/>
              </a:rPr>
              <a:t>114</a:t>
            </a:r>
            <a:endParaRPr sz="3600" dirty="0">
              <a:solidFill>
                <a:srgbClr val="151A3B"/>
              </a:solidFill>
              <a:latin typeface="Arial Black"/>
              <a:ea typeface="Arial Black"/>
              <a:cs typeface="Arial Black"/>
              <a:sym typeface="Arial Black"/>
            </a:endParaRPr>
          </a:p>
        </p:txBody>
      </p:sp>
      <p:sp>
        <p:nvSpPr>
          <p:cNvPr id="310" name="Google Shape;310;g34c3ae7660a_0_259"/>
          <p:cNvSpPr txBox="1"/>
          <p:nvPr/>
        </p:nvSpPr>
        <p:spPr>
          <a:xfrm>
            <a:off x="6253950" y="5887255"/>
            <a:ext cx="1267500" cy="535440"/>
          </a:xfrm>
          <a:prstGeom prst="rect">
            <a:avLst/>
          </a:prstGeom>
          <a:noFill/>
          <a:ln>
            <a:noFill/>
          </a:ln>
        </p:spPr>
        <p:txBody>
          <a:bodyPr spcFirstLastPara="1" wrap="square" lIns="45675" tIns="45675" rIns="45675" bIns="45675" anchor="ctr" anchorCtr="0">
            <a:spAutoFit/>
          </a:bodyPr>
          <a:lstStyle/>
          <a:p>
            <a:pPr marL="0" marR="0" lvl="0" indent="0" algn="l" rtl="0">
              <a:lnSpc>
                <a:spcPct val="80000"/>
              </a:lnSpc>
              <a:spcBef>
                <a:spcPts val="0"/>
              </a:spcBef>
              <a:spcAft>
                <a:spcPts val="0"/>
              </a:spcAft>
              <a:buNone/>
            </a:pPr>
            <a:r>
              <a:rPr lang="es-CO" sz="3600" b="1" dirty="0">
                <a:solidFill>
                  <a:srgbClr val="151A3B"/>
                </a:solidFill>
                <a:latin typeface="Arial Black"/>
                <a:ea typeface="Arial Black"/>
                <a:cs typeface="Arial Black"/>
                <a:sym typeface="Arial Black"/>
              </a:rPr>
              <a:t>116</a:t>
            </a:r>
            <a:endParaRPr sz="3600" b="1" dirty="0">
              <a:solidFill>
                <a:srgbClr val="BED000"/>
              </a:solidFill>
              <a:latin typeface="Arial Black"/>
              <a:ea typeface="Arial Black"/>
              <a:cs typeface="Arial Black"/>
              <a:sym typeface="Arial Black"/>
            </a:endParaRPr>
          </a:p>
        </p:txBody>
      </p:sp>
      <p:sp>
        <p:nvSpPr>
          <p:cNvPr id="311" name="Google Shape;311;g34c3ae7660a_0_259"/>
          <p:cNvSpPr txBox="1"/>
          <p:nvPr/>
        </p:nvSpPr>
        <p:spPr>
          <a:xfrm>
            <a:off x="1520724" y="3952131"/>
            <a:ext cx="9860861" cy="461574"/>
          </a:xfrm>
          <a:prstGeom prst="rect">
            <a:avLst/>
          </a:prstGeom>
          <a:noFill/>
          <a:ln>
            <a:noFill/>
          </a:ln>
        </p:spPr>
        <p:txBody>
          <a:bodyPr spcFirstLastPara="1" wrap="square" lIns="45675" tIns="45675" rIns="45675" bIns="45675" anchor="ctr" anchorCtr="0">
            <a:spAutoFit/>
          </a:bodyPr>
          <a:lstStyle/>
          <a:p>
            <a:pPr marL="457200" marR="0" lvl="0" indent="-419100" algn="l" rtl="0">
              <a:lnSpc>
                <a:spcPct val="80000"/>
              </a:lnSpc>
              <a:spcBef>
                <a:spcPts val="0"/>
              </a:spcBef>
              <a:spcAft>
                <a:spcPts val="0"/>
              </a:spcAft>
              <a:buClr>
                <a:srgbClr val="151A3B"/>
              </a:buClr>
              <a:buSzPts val="3000"/>
              <a:buFont typeface="Arial Black"/>
              <a:buChar char="●"/>
            </a:pPr>
            <a:r>
              <a:rPr lang="es-CO" sz="3000" b="1" dirty="0">
                <a:solidFill>
                  <a:srgbClr val="BED000"/>
                </a:solidFill>
                <a:latin typeface="Arial Black"/>
                <a:ea typeface="Arial Black"/>
                <a:cs typeface="Arial Black"/>
                <a:sym typeface="Arial Black"/>
              </a:rPr>
              <a:t>1.014 </a:t>
            </a:r>
            <a:r>
              <a:rPr lang="es-CO" sz="3000" dirty="0">
                <a:solidFill>
                  <a:srgbClr val="151A3B"/>
                </a:solidFill>
                <a:latin typeface="Arial Black"/>
                <a:ea typeface="Arial Black"/>
                <a:cs typeface="Arial Black"/>
                <a:sym typeface="Arial Black"/>
              </a:rPr>
              <a:t>MANTENIMIENTOS CORRECTIVOS</a:t>
            </a:r>
            <a:endParaRPr sz="3000" b="1" i="0" u="none" strike="noStrike" cap="none" dirty="0">
              <a:solidFill>
                <a:srgbClr val="BED000"/>
              </a:solidFill>
              <a:latin typeface="Arial Black"/>
              <a:ea typeface="Arial Black"/>
              <a:cs typeface="Arial Black"/>
              <a:sym typeface="Arial Black"/>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cxnSp>
        <p:nvCxnSpPr>
          <p:cNvPr id="316" name="Google Shape;316;p23"/>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317" name="Google Shape;317;p23"/>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318" name="Google Shape;318;p23"/>
          <p:cNvSpPr txBox="1"/>
          <p:nvPr/>
        </p:nvSpPr>
        <p:spPr>
          <a:xfrm>
            <a:off x="428854" y="295282"/>
            <a:ext cx="11417965"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dirty="0">
                <a:solidFill>
                  <a:srgbClr val="1D2046"/>
                </a:solidFill>
                <a:latin typeface="Arial Black"/>
                <a:ea typeface="Arial Black"/>
                <a:cs typeface="Arial Black"/>
                <a:sym typeface="Arial Black"/>
              </a:rPr>
              <a:t>6. Control de </a:t>
            </a:r>
            <a:r>
              <a:rPr lang="es-CO" sz="3400" b="1" dirty="0">
                <a:solidFill>
                  <a:srgbClr val="1D2046"/>
                </a:solidFill>
                <a:latin typeface="Arial Black"/>
                <a:ea typeface="Arial Black"/>
                <a:cs typeface="Arial Black"/>
                <a:sym typeface="Arial Black"/>
              </a:rPr>
              <a:t>Tránsito</a:t>
            </a:r>
            <a:r>
              <a:rPr lang="es-CO" sz="3400" b="1" i="0" u="none" strike="noStrike" cap="none" dirty="0">
                <a:solidFill>
                  <a:srgbClr val="1D2046"/>
                </a:solidFill>
                <a:latin typeface="Arial Black"/>
                <a:ea typeface="Arial Black"/>
                <a:cs typeface="Arial Black"/>
                <a:sym typeface="Arial Black"/>
              </a:rPr>
              <a:t> y Transporte</a:t>
            </a:r>
            <a:endParaRPr sz="1400" b="0" i="0" u="none" strike="noStrike" cap="none" dirty="0">
              <a:solidFill>
                <a:srgbClr val="000000"/>
              </a:solidFill>
              <a:latin typeface="Arial"/>
              <a:ea typeface="Arial"/>
              <a:cs typeface="Arial"/>
              <a:sym typeface="Arial"/>
            </a:endParaRPr>
          </a:p>
        </p:txBody>
      </p:sp>
      <p:pic>
        <p:nvPicPr>
          <p:cNvPr id="319" name="Google Shape;319;p23"/>
          <p:cNvPicPr preferRelativeResize="0"/>
          <p:nvPr/>
        </p:nvPicPr>
        <p:blipFill rotWithShape="1">
          <a:blip r:embed="rId3">
            <a:alphaModFix/>
          </a:blip>
          <a:srcRect/>
          <a:stretch/>
        </p:blipFill>
        <p:spPr>
          <a:xfrm>
            <a:off x="0" y="6260050"/>
            <a:ext cx="1864895" cy="597950"/>
          </a:xfrm>
          <a:prstGeom prst="rect">
            <a:avLst/>
          </a:prstGeom>
          <a:noFill/>
          <a:ln>
            <a:noFill/>
          </a:ln>
        </p:spPr>
      </p:pic>
      <p:sp>
        <p:nvSpPr>
          <p:cNvPr id="320" name="Google Shape;320;p23"/>
          <p:cNvSpPr txBox="1"/>
          <p:nvPr/>
        </p:nvSpPr>
        <p:spPr>
          <a:xfrm>
            <a:off x="252248" y="928248"/>
            <a:ext cx="11775600" cy="1169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sz="2000" b="1" i="0" u="none" strike="noStrike" cap="none" dirty="0">
                <a:solidFill>
                  <a:srgbClr val="1D2046"/>
                </a:solidFill>
                <a:latin typeface="Arial"/>
                <a:ea typeface="Arial"/>
                <a:cs typeface="Arial"/>
                <a:sym typeface="Arial"/>
              </a:rPr>
              <a:t>En el 202</a:t>
            </a:r>
            <a:r>
              <a:rPr lang="es-CO" sz="2000" b="1" dirty="0">
                <a:solidFill>
                  <a:srgbClr val="1D2046"/>
                </a:solidFill>
              </a:rPr>
              <a:t>4</a:t>
            </a:r>
            <a:r>
              <a:rPr lang="es-CO" sz="2000" b="1" i="0" u="none" strike="noStrike" cap="none" dirty="0">
                <a:solidFill>
                  <a:srgbClr val="1D2046"/>
                </a:solidFill>
                <a:latin typeface="Arial"/>
                <a:ea typeface="Arial"/>
                <a:cs typeface="Arial"/>
                <a:sym typeface="Arial"/>
              </a:rPr>
              <a:t> la SCTT en la localidad de Usaquén se registraron</a:t>
            </a:r>
            <a:r>
              <a:rPr lang="es-CO" sz="2000" b="1" i="0" u="none" strike="noStrike" cap="none" dirty="0">
                <a:solidFill>
                  <a:srgbClr val="C3D029"/>
                </a:solidFill>
                <a:latin typeface="Arial"/>
                <a:ea typeface="Arial"/>
                <a:cs typeface="Arial"/>
                <a:sym typeface="Arial"/>
              </a:rPr>
              <a:t> </a:t>
            </a:r>
            <a:r>
              <a:rPr lang="es-CO" sz="3000" b="1" i="0" u="none" strike="noStrike" cap="none" dirty="0">
                <a:solidFill>
                  <a:srgbClr val="BED000"/>
                </a:solidFill>
                <a:latin typeface="Arial Black"/>
                <a:cs typeface="Arial Black"/>
                <a:sym typeface="Arial Black"/>
              </a:rPr>
              <a:t>85</a:t>
            </a:r>
            <a:r>
              <a:rPr lang="es-CO" sz="3000" b="1" dirty="0">
                <a:solidFill>
                  <a:srgbClr val="BED000"/>
                </a:solidFill>
                <a:latin typeface="Arial Black"/>
                <a:ea typeface="Arial Black"/>
                <a:cs typeface="Arial Black"/>
                <a:sym typeface="Arial Black"/>
              </a:rPr>
              <a:t>.273</a:t>
            </a:r>
            <a:r>
              <a:rPr lang="es-CO" sz="2000" b="1" i="0" u="none" strike="noStrike" cap="none" dirty="0">
                <a:solidFill>
                  <a:srgbClr val="C3D029"/>
                </a:solidFill>
                <a:latin typeface="Arial"/>
                <a:ea typeface="Arial"/>
                <a:cs typeface="Arial"/>
                <a:sym typeface="Arial"/>
              </a:rPr>
              <a:t> </a:t>
            </a:r>
            <a:r>
              <a:rPr lang="es-CO" sz="2000" b="1" i="0" u="none" strike="noStrike" cap="none" dirty="0">
                <a:solidFill>
                  <a:srgbClr val="1D2046"/>
                </a:solidFill>
                <a:latin typeface="Arial"/>
                <a:ea typeface="Arial"/>
                <a:cs typeface="Arial"/>
                <a:sym typeface="Arial"/>
              </a:rPr>
              <a:t>comparendos, a continuación se muestran los registros de comparendos por medio de imposición y top de las diez (10) infracciones más recurrentes.</a:t>
            </a:r>
            <a:endParaRPr dirty="0"/>
          </a:p>
        </p:txBody>
      </p:sp>
      <p:pic>
        <p:nvPicPr>
          <p:cNvPr id="321" name="Google Shape;321;p23"/>
          <p:cNvPicPr preferRelativeResize="0"/>
          <p:nvPr/>
        </p:nvPicPr>
        <p:blipFill rotWithShape="1">
          <a:blip r:embed="rId4">
            <a:alphaModFix/>
          </a:blip>
          <a:srcRect/>
          <a:stretch/>
        </p:blipFill>
        <p:spPr>
          <a:xfrm>
            <a:off x="9251899" y="184927"/>
            <a:ext cx="2129687" cy="703500"/>
          </a:xfrm>
          <a:prstGeom prst="rect">
            <a:avLst/>
          </a:prstGeom>
          <a:noFill/>
          <a:ln>
            <a:noFill/>
          </a:ln>
        </p:spPr>
      </p:pic>
      <p:pic>
        <p:nvPicPr>
          <p:cNvPr id="322" name="Google Shape;322;p23"/>
          <p:cNvPicPr preferRelativeResize="0"/>
          <p:nvPr/>
        </p:nvPicPr>
        <p:blipFill rotWithShape="1">
          <a:blip r:embed="rId5">
            <a:alphaModFix/>
          </a:blip>
          <a:srcRect/>
          <a:stretch/>
        </p:blipFill>
        <p:spPr>
          <a:xfrm>
            <a:off x="0" y="5237349"/>
            <a:ext cx="641678" cy="1649079"/>
          </a:xfrm>
          <a:prstGeom prst="rect">
            <a:avLst/>
          </a:prstGeom>
          <a:noFill/>
          <a:ln>
            <a:noFill/>
          </a:ln>
        </p:spPr>
      </p:pic>
      <p:pic>
        <p:nvPicPr>
          <p:cNvPr id="323" name="Google Shape;323;p23"/>
          <p:cNvPicPr preferRelativeResize="0"/>
          <p:nvPr/>
        </p:nvPicPr>
        <p:blipFill rotWithShape="1">
          <a:blip r:embed="rId6">
            <a:alphaModFix amt="52999"/>
          </a:blip>
          <a:srcRect l="32615"/>
          <a:stretch/>
        </p:blipFill>
        <p:spPr>
          <a:xfrm>
            <a:off x="-4587" y="3223011"/>
            <a:ext cx="1375636" cy="3652299"/>
          </a:xfrm>
          <a:prstGeom prst="rect">
            <a:avLst/>
          </a:prstGeom>
          <a:noFill/>
          <a:ln>
            <a:noFill/>
          </a:ln>
        </p:spPr>
      </p:pic>
      <p:sp>
        <p:nvSpPr>
          <p:cNvPr id="324" name="Google Shape;324;p23"/>
          <p:cNvSpPr txBox="1"/>
          <p:nvPr/>
        </p:nvSpPr>
        <p:spPr>
          <a:xfrm>
            <a:off x="8247047" y="5728135"/>
            <a:ext cx="3345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CO" sz="1200" b="1" i="0" u="none" strike="noStrike" cap="none" dirty="0">
                <a:solidFill>
                  <a:srgbClr val="1D2046"/>
                </a:solidFill>
                <a:latin typeface="Arial"/>
                <a:ea typeface="Arial"/>
                <a:cs typeface="Arial"/>
                <a:sym typeface="Arial"/>
              </a:rPr>
              <a:t>C29: Exceso de velocidad</a:t>
            </a:r>
            <a:endParaRPr sz="1200" b="1" i="0" u="none" strike="noStrike" cap="none" dirty="0">
              <a:solidFill>
                <a:srgbClr val="1D204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s-CO" sz="1200" b="1" i="0" u="none" strike="noStrike" cap="none" dirty="0">
                <a:solidFill>
                  <a:srgbClr val="1D2046"/>
                </a:solidFill>
                <a:latin typeface="Arial"/>
                <a:ea typeface="Arial"/>
                <a:cs typeface="Arial"/>
                <a:sym typeface="Arial"/>
              </a:rPr>
              <a:t>C14: Sitios u horarios prohibidos</a:t>
            </a:r>
            <a:endParaRPr sz="1200" b="1" i="0" u="none" strike="noStrike" cap="none" dirty="0">
              <a:solidFill>
                <a:srgbClr val="1D204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s-CO" sz="1200" b="1" i="0" u="none" strike="noStrike" cap="none" dirty="0">
                <a:solidFill>
                  <a:srgbClr val="1D2046"/>
                </a:solidFill>
                <a:latin typeface="Arial"/>
                <a:ea typeface="Arial"/>
                <a:cs typeface="Arial"/>
                <a:sym typeface="Arial"/>
              </a:rPr>
              <a:t>C35: Revisión técnico-mecánica</a:t>
            </a:r>
            <a:endParaRPr sz="1200" b="1" i="0" u="none" strike="noStrike" cap="none" dirty="0">
              <a:solidFill>
                <a:srgbClr val="1D204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s-CO" sz="1200" b="1" i="0" u="none" strike="noStrike" cap="none" dirty="0">
                <a:solidFill>
                  <a:srgbClr val="1D2046"/>
                </a:solidFill>
                <a:latin typeface="Arial"/>
                <a:ea typeface="Arial"/>
                <a:cs typeface="Arial"/>
                <a:sym typeface="Arial"/>
              </a:rPr>
              <a:t>D02: Conducir sin seguros</a:t>
            </a:r>
            <a:endParaRPr sz="1200" b="1" i="0" u="none" strike="noStrike" cap="none" dirty="0">
              <a:solidFill>
                <a:srgbClr val="1D204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s-CO" sz="1200" b="1" i="0" u="none" strike="noStrike" cap="none" dirty="0">
                <a:solidFill>
                  <a:srgbClr val="1D2046"/>
                </a:solidFill>
                <a:latin typeface="Arial"/>
                <a:ea typeface="Arial"/>
                <a:cs typeface="Arial"/>
                <a:sym typeface="Arial"/>
              </a:rPr>
              <a:t>C02: Estacionar en sitios prohibidos</a:t>
            </a:r>
            <a:endParaRPr sz="1200" b="1" i="0" u="none" strike="noStrike" cap="none" dirty="0">
              <a:solidFill>
                <a:srgbClr val="1D2046"/>
              </a:solidFill>
              <a:latin typeface="Arial"/>
              <a:ea typeface="Arial"/>
              <a:cs typeface="Arial"/>
              <a:sym typeface="Arial"/>
            </a:endParaRPr>
          </a:p>
        </p:txBody>
      </p:sp>
      <p:pic>
        <p:nvPicPr>
          <p:cNvPr id="325" name="Google Shape;325;p23"/>
          <p:cNvPicPr preferRelativeResize="0"/>
          <p:nvPr/>
        </p:nvPicPr>
        <p:blipFill rotWithShape="1">
          <a:blip r:embed="rId7">
            <a:alphaModFix/>
          </a:blip>
          <a:srcRect t="35963" r="62912" b="2110"/>
          <a:stretch/>
        </p:blipFill>
        <p:spPr>
          <a:xfrm>
            <a:off x="10153055" y="19402"/>
            <a:ext cx="2038945" cy="6858000"/>
          </a:xfrm>
          <a:prstGeom prst="rect">
            <a:avLst/>
          </a:prstGeom>
          <a:noFill/>
          <a:ln>
            <a:noFill/>
          </a:ln>
        </p:spPr>
      </p:pic>
      <p:pic>
        <p:nvPicPr>
          <p:cNvPr id="2" name="Imagen 1">
            <a:extLst>
              <a:ext uri="{FF2B5EF4-FFF2-40B4-BE49-F238E27FC236}">
                <a16:creationId xmlns:a16="http://schemas.microsoft.com/office/drawing/2014/main" id="{4698C188-CD93-18D0-C8D5-423A8CCB29DA}"/>
              </a:ext>
            </a:extLst>
          </p:cNvPr>
          <p:cNvPicPr>
            <a:picLocks noChangeAspect="1"/>
          </p:cNvPicPr>
          <p:nvPr/>
        </p:nvPicPr>
        <p:blipFill rotWithShape="1">
          <a:blip r:embed="rId8"/>
          <a:srcRect l="7599"/>
          <a:stretch/>
        </p:blipFill>
        <p:spPr>
          <a:xfrm>
            <a:off x="132403" y="2251072"/>
            <a:ext cx="5582597" cy="3273478"/>
          </a:xfrm>
          <a:prstGeom prst="rect">
            <a:avLst/>
          </a:prstGeom>
        </p:spPr>
      </p:pic>
      <p:pic>
        <p:nvPicPr>
          <p:cNvPr id="6" name="Imagen 5">
            <a:extLst>
              <a:ext uri="{FF2B5EF4-FFF2-40B4-BE49-F238E27FC236}">
                <a16:creationId xmlns:a16="http://schemas.microsoft.com/office/drawing/2014/main" id="{5DC4B21D-B2BE-5CC0-16FA-15A7A0A0F1F1}"/>
              </a:ext>
            </a:extLst>
          </p:cNvPr>
          <p:cNvPicPr>
            <a:picLocks noChangeAspect="1"/>
          </p:cNvPicPr>
          <p:nvPr/>
        </p:nvPicPr>
        <p:blipFill>
          <a:blip r:embed="rId9"/>
          <a:stretch>
            <a:fillRect/>
          </a:stretch>
        </p:blipFill>
        <p:spPr>
          <a:xfrm>
            <a:off x="5826756" y="2344177"/>
            <a:ext cx="1704666" cy="3202706"/>
          </a:xfrm>
          <a:prstGeom prst="rect">
            <a:avLst/>
          </a:prstGeom>
        </p:spPr>
      </p:pic>
      <p:pic>
        <p:nvPicPr>
          <p:cNvPr id="7" name="Imagen 6">
            <a:extLst>
              <a:ext uri="{FF2B5EF4-FFF2-40B4-BE49-F238E27FC236}">
                <a16:creationId xmlns:a16="http://schemas.microsoft.com/office/drawing/2014/main" id="{BB093AA4-D866-A044-D8E4-BDA2F8894F9F}"/>
              </a:ext>
            </a:extLst>
          </p:cNvPr>
          <p:cNvPicPr>
            <a:picLocks noChangeAspect="1"/>
          </p:cNvPicPr>
          <p:nvPr/>
        </p:nvPicPr>
        <p:blipFill>
          <a:blip r:embed="rId10"/>
          <a:stretch>
            <a:fillRect/>
          </a:stretch>
        </p:blipFill>
        <p:spPr>
          <a:xfrm>
            <a:off x="7475808" y="1941698"/>
            <a:ext cx="4679039" cy="365229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cxnSp>
        <p:nvCxnSpPr>
          <p:cNvPr id="333" name="Google Shape;333;p24"/>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334" name="Google Shape;334;p24"/>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335" name="Google Shape;335;p24"/>
          <p:cNvSpPr txBox="1"/>
          <p:nvPr/>
        </p:nvSpPr>
        <p:spPr>
          <a:xfrm>
            <a:off x="418344" y="295282"/>
            <a:ext cx="11417965"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7. Acciones de Gestión en Vía </a:t>
            </a:r>
            <a:endParaRPr sz="1400" b="0" i="0" u="none" strike="noStrike" cap="none">
              <a:solidFill>
                <a:srgbClr val="000000"/>
              </a:solidFill>
              <a:latin typeface="Arial"/>
              <a:ea typeface="Arial"/>
              <a:cs typeface="Arial"/>
              <a:sym typeface="Arial"/>
            </a:endParaRPr>
          </a:p>
        </p:txBody>
      </p:sp>
      <p:pic>
        <p:nvPicPr>
          <p:cNvPr id="336" name="Google Shape;336;p24"/>
          <p:cNvPicPr preferRelativeResize="0"/>
          <p:nvPr/>
        </p:nvPicPr>
        <p:blipFill rotWithShape="1">
          <a:blip r:embed="rId3">
            <a:alphaModFix/>
          </a:blip>
          <a:srcRect/>
          <a:stretch/>
        </p:blipFill>
        <p:spPr>
          <a:xfrm>
            <a:off x="1171871" y="6677722"/>
            <a:ext cx="693024" cy="180277"/>
          </a:xfrm>
          <a:prstGeom prst="rect">
            <a:avLst/>
          </a:prstGeom>
          <a:noFill/>
          <a:ln>
            <a:noFill/>
          </a:ln>
        </p:spPr>
      </p:pic>
      <p:pic>
        <p:nvPicPr>
          <p:cNvPr id="337" name="Google Shape;337;p24"/>
          <p:cNvPicPr preferRelativeResize="0"/>
          <p:nvPr/>
        </p:nvPicPr>
        <p:blipFill rotWithShape="1">
          <a:blip r:embed="rId4">
            <a:alphaModFix/>
          </a:blip>
          <a:srcRect/>
          <a:stretch/>
        </p:blipFill>
        <p:spPr>
          <a:xfrm>
            <a:off x="9251899" y="184927"/>
            <a:ext cx="2129687" cy="703500"/>
          </a:xfrm>
          <a:prstGeom prst="rect">
            <a:avLst/>
          </a:prstGeom>
          <a:noFill/>
          <a:ln>
            <a:noFill/>
          </a:ln>
        </p:spPr>
      </p:pic>
      <p:pic>
        <p:nvPicPr>
          <p:cNvPr id="338" name="Google Shape;338;p24"/>
          <p:cNvPicPr preferRelativeResize="0"/>
          <p:nvPr/>
        </p:nvPicPr>
        <p:blipFill rotWithShape="1">
          <a:blip r:embed="rId5">
            <a:alphaModFix/>
          </a:blip>
          <a:srcRect/>
          <a:stretch/>
        </p:blipFill>
        <p:spPr>
          <a:xfrm>
            <a:off x="0" y="5237349"/>
            <a:ext cx="641678" cy="1649079"/>
          </a:xfrm>
          <a:prstGeom prst="rect">
            <a:avLst/>
          </a:prstGeom>
          <a:noFill/>
          <a:ln>
            <a:noFill/>
          </a:ln>
        </p:spPr>
      </p:pic>
      <p:pic>
        <p:nvPicPr>
          <p:cNvPr id="339" name="Google Shape;339;p24"/>
          <p:cNvPicPr preferRelativeResize="0"/>
          <p:nvPr/>
        </p:nvPicPr>
        <p:blipFill rotWithShape="1">
          <a:blip r:embed="rId6">
            <a:alphaModFix amt="52999"/>
          </a:blip>
          <a:srcRect l="32615"/>
          <a:stretch/>
        </p:blipFill>
        <p:spPr>
          <a:xfrm>
            <a:off x="-4587" y="3223011"/>
            <a:ext cx="1375636" cy="3652299"/>
          </a:xfrm>
          <a:prstGeom prst="rect">
            <a:avLst/>
          </a:prstGeom>
          <a:noFill/>
          <a:ln>
            <a:noFill/>
          </a:ln>
        </p:spPr>
      </p:pic>
      <p:pic>
        <p:nvPicPr>
          <p:cNvPr id="340" name="Google Shape;340;p24"/>
          <p:cNvPicPr preferRelativeResize="0"/>
          <p:nvPr/>
        </p:nvPicPr>
        <p:blipFill rotWithShape="1">
          <a:blip r:embed="rId7">
            <a:alphaModFix/>
          </a:blip>
          <a:srcRect t="35963" r="62912" b="2110"/>
          <a:stretch/>
        </p:blipFill>
        <p:spPr>
          <a:xfrm>
            <a:off x="10153055" y="-12186"/>
            <a:ext cx="2038945" cy="6858000"/>
          </a:xfrm>
          <a:prstGeom prst="rect">
            <a:avLst/>
          </a:prstGeom>
          <a:noFill/>
          <a:ln>
            <a:noFill/>
          </a:ln>
        </p:spPr>
      </p:pic>
      <p:pic>
        <p:nvPicPr>
          <p:cNvPr id="2" name="Imagen 1">
            <a:extLst>
              <a:ext uri="{FF2B5EF4-FFF2-40B4-BE49-F238E27FC236}">
                <a16:creationId xmlns:a16="http://schemas.microsoft.com/office/drawing/2014/main" id="{592C6905-0CB1-9B00-9FB0-FD3E34F8FA35}"/>
              </a:ext>
            </a:extLst>
          </p:cNvPr>
          <p:cNvPicPr>
            <a:picLocks noChangeAspect="1"/>
          </p:cNvPicPr>
          <p:nvPr/>
        </p:nvPicPr>
        <p:blipFill>
          <a:blip r:embed="rId8"/>
          <a:stretch>
            <a:fillRect/>
          </a:stretch>
        </p:blipFill>
        <p:spPr>
          <a:xfrm>
            <a:off x="0" y="1009711"/>
            <a:ext cx="1181100" cy="1054100"/>
          </a:xfrm>
          <a:prstGeom prst="rect">
            <a:avLst/>
          </a:prstGeom>
        </p:spPr>
      </p:pic>
      <p:sp>
        <p:nvSpPr>
          <p:cNvPr id="4" name="CuadroTexto 3">
            <a:extLst>
              <a:ext uri="{FF2B5EF4-FFF2-40B4-BE49-F238E27FC236}">
                <a16:creationId xmlns:a16="http://schemas.microsoft.com/office/drawing/2014/main" id="{D7FCA28C-6F6B-AAFC-C719-AE8883A4E96C}"/>
              </a:ext>
            </a:extLst>
          </p:cNvPr>
          <p:cNvSpPr txBox="1"/>
          <p:nvPr/>
        </p:nvSpPr>
        <p:spPr>
          <a:xfrm>
            <a:off x="932447" y="1289161"/>
            <a:ext cx="7277488" cy="553998"/>
          </a:xfrm>
          <a:prstGeom prst="rect">
            <a:avLst/>
          </a:prstGeom>
          <a:noFill/>
        </p:spPr>
        <p:txBody>
          <a:bodyPr wrap="square">
            <a:spAutoFit/>
          </a:bodyPr>
          <a:lstStyle/>
          <a:p>
            <a:r>
              <a:rPr lang="es-CO" sz="3000" b="1" i="0" u="none" strike="noStrike" dirty="0">
                <a:solidFill>
                  <a:srgbClr val="171C3C"/>
                </a:solidFill>
                <a:effectLst/>
                <a:latin typeface="Arial Black" panose="020B0604020202020204" pitchFamily="34" charset="0"/>
              </a:rPr>
              <a:t>GESTIÓN Y </a:t>
            </a:r>
            <a:r>
              <a:rPr lang="es-CO" sz="3000" b="1" i="0" u="none" strike="noStrike" dirty="0">
                <a:solidFill>
                  <a:srgbClr val="BBD700"/>
                </a:solidFill>
                <a:effectLst/>
                <a:latin typeface="Arial Black" panose="020B0604020202020204" pitchFamily="34" charset="0"/>
              </a:rPr>
              <a:t>RESULTADOS</a:t>
            </a:r>
            <a:endParaRPr lang="es-ES_tradnl" sz="3000" b="1" dirty="0"/>
          </a:p>
        </p:txBody>
      </p:sp>
      <p:sp>
        <p:nvSpPr>
          <p:cNvPr id="6" name="CuadroTexto 5">
            <a:extLst>
              <a:ext uri="{FF2B5EF4-FFF2-40B4-BE49-F238E27FC236}">
                <a16:creationId xmlns:a16="http://schemas.microsoft.com/office/drawing/2014/main" id="{8F17DC5A-C703-9F47-5005-C59A6A0127C5}"/>
              </a:ext>
            </a:extLst>
          </p:cNvPr>
          <p:cNvSpPr txBox="1"/>
          <p:nvPr/>
        </p:nvSpPr>
        <p:spPr>
          <a:xfrm>
            <a:off x="326539" y="2137470"/>
            <a:ext cx="9521996" cy="553998"/>
          </a:xfrm>
          <a:prstGeom prst="rect">
            <a:avLst/>
          </a:prstGeom>
          <a:noFill/>
        </p:spPr>
        <p:txBody>
          <a:bodyPr wrap="square">
            <a:spAutoFit/>
          </a:bodyPr>
          <a:lstStyle/>
          <a:p>
            <a:pPr>
              <a:spcBef>
                <a:spcPts val="200"/>
              </a:spcBef>
              <a:spcAft>
                <a:spcPts val="200"/>
              </a:spcAft>
            </a:pPr>
            <a:r>
              <a:rPr lang="es-CO" sz="2800" b="1" dirty="0">
                <a:solidFill>
                  <a:srgbClr val="171C3C"/>
                </a:solidFill>
                <a:latin typeface="Arial Black" panose="020B0604020202020204" pitchFamily="34" charset="0"/>
              </a:rPr>
              <a:t>CARRIL PREFERENCIAL </a:t>
            </a:r>
            <a:r>
              <a:rPr lang="es-CO" sz="2800" b="1" dirty="0">
                <a:solidFill>
                  <a:srgbClr val="BBD700"/>
                </a:solidFill>
                <a:latin typeface="Arial Black" panose="020B0604020202020204" pitchFamily="34" charset="0"/>
              </a:rPr>
              <a:t>AUTO NORTE</a:t>
            </a:r>
            <a:r>
              <a:rPr lang="es-CO" sz="3000" b="1" dirty="0">
                <a:solidFill>
                  <a:srgbClr val="BBD700"/>
                </a:solidFill>
                <a:latin typeface="Arial Black" panose="020B0604020202020204" pitchFamily="34" charset="0"/>
              </a:rPr>
              <a:t>. </a:t>
            </a:r>
          </a:p>
        </p:txBody>
      </p:sp>
      <p:sp>
        <p:nvSpPr>
          <p:cNvPr id="8" name="CuadroTexto 7">
            <a:extLst>
              <a:ext uri="{FF2B5EF4-FFF2-40B4-BE49-F238E27FC236}">
                <a16:creationId xmlns:a16="http://schemas.microsoft.com/office/drawing/2014/main" id="{86F607BF-99F3-3A0E-2302-42561F0CF4F8}"/>
              </a:ext>
            </a:extLst>
          </p:cNvPr>
          <p:cNvSpPr txBox="1"/>
          <p:nvPr/>
        </p:nvSpPr>
        <p:spPr>
          <a:xfrm>
            <a:off x="320839" y="2721996"/>
            <a:ext cx="7649223" cy="1482457"/>
          </a:xfrm>
          <a:prstGeom prst="rect">
            <a:avLst/>
          </a:prstGeom>
          <a:noFill/>
        </p:spPr>
        <p:txBody>
          <a:bodyPr wrap="square">
            <a:spAutoFit/>
          </a:bodyPr>
          <a:lstStyle/>
          <a:p>
            <a:pPr algn="just" rtl="0">
              <a:spcBef>
                <a:spcPts val="1000"/>
              </a:spcBef>
              <a:spcAft>
                <a:spcPts val="1200"/>
              </a:spcAft>
            </a:pPr>
            <a:r>
              <a:rPr lang="es-CO" sz="1800" b="1" dirty="0">
                <a:solidFill>
                  <a:srgbClr val="171C3C"/>
                </a:solidFill>
                <a:latin typeface="Arial Black" panose="020B0604020202020204" pitchFamily="34" charset="0"/>
              </a:rPr>
              <a:t>Reducir los tiempos de viaje y seguridad vial para los cerca de 100.000 niños y niñas los cuales se movilizan en aproximadamente 2.800 rutas que transitan por el corredor entre las 6:00 y 8:30  am y entre las 2 y 4:30 pm para 68 instituciones educativas.</a:t>
            </a:r>
          </a:p>
        </p:txBody>
      </p:sp>
      <p:pic>
        <p:nvPicPr>
          <p:cNvPr id="3" name="Picture 2">
            <a:extLst>
              <a:ext uri="{FF2B5EF4-FFF2-40B4-BE49-F238E27FC236}">
                <a16:creationId xmlns:a16="http://schemas.microsoft.com/office/drawing/2014/main" id="{CF6DA006-4438-EF99-ED90-1DAD7C04D8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14223" y="2891668"/>
            <a:ext cx="3399638" cy="25497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71246A9-FA20-CCC2-8038-CC4881DCBD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1935" y="4213972"/>
            <a:ext cx="3307163" cy="24820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8C8CBD5-EC55-6F82-2A34-412A03F5D9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80599" y="4248516"/>
            <a:ext cx="2701925" cy="24634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cxnSp>
        <p:nvCxnSpPr>
          <p:cNvPr id="333" name="Google Shape;333;p24"/>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334" name="Google Shape;334;p24"/>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335" name="Google Shape;335;p24"/>
          <p:cNvSpPr txBox="1"/>
          <p:nvPr/>
        </p:nvSpPr>
        <p:spPr>
          <a:xfrm>
            <a:off x="418344" y="295282"/>
            <a:ext cx="11417965"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7. Acciones de Gestión en Vía </a:t>
            </a:r>
            <a:endParaRPr sz="1400" b="0" i="0" u="none" strike="noStrike" cap="none">
              <a:solidFill>
                <a:srgbClr val="000000"/>
              </a:solidFill>
              <a:latin typeface="Arial"/>
              <a:ea typeface="Arial"/>
              <a:cs typeface="Arial"/>
              <a:sym typeface="Arial"/>
            </a:endParaRPr>
          </a:p>
        </p:txBody>
      </p:sp>
      <p:pic>
        <p:nvPicPr>
          <p:cNvPr id="336" name="Google Shape;336;p24"/>
          <p:cNvPicPr preferRelativeResize="0"/>
          <p:nvPr/>
        </p:nvPicPr>
        <p:blipFill rotWithShape="1">
          <a:blip r:embed="rId3">
            <a:alphaModFix/>
          </a:blip>
          <a:srcRect/>
          <a:stretch/>
        </p:blipFill>
        <p:spPr>
          <a:xfrm>
            <a:off x="1171871" y="6677722"/>
            <a:ext cx="693024" cy="180277"/>
          </a:xfrm>
          <a:prstGeom prst="rect">
            <a:avLst/>
          </a:prstGeom>
          <a:noFill/>
          <a:ln>
            <a:noFill/>
          </a:ln>
        </p:spPr>
      </p:pic>
      <p:pic>
        <p:nvPicPr>
          <p:cNvPr id="337" name="Google Shape;337;p24"/>
          <p:cNvPicPr preferRelativeResize="0"/>
          <p:nvPr/>
        </p:nvPicPr>
        <p:blipFill rotWithShape="1">
          <a:blip r:embed="rId4">
            <a:alphaModFix/>
          </a:blip>
          <a:srcRect/>
          <a:stretch/>
        </p:blipFill>
        <p:spPr>
          <a:xfrm>
            <a:off x="9251899" y="184927"/>
            <a:ext cx="2129687" cy="703500"/>
          </a:xfrm>
          <a:prstGeom prst="rect">
            <a:avLst/>
          </a:prstGeom>
          <a:noFill/>
          <a:ln>
            <a:noFill/>
          </a:ln>
        </p:spPr>
      </p:pic>
      <p:pic>
        <p:nvPicPr>
          <p:cNvPr id="338" name="Google Shape;338;p24"/>
          <p:cNvPicPr preferRelativeResize="0"/>
          <p:nvPr/>
        </p:nvPicPr>
        <p:blipFill rotWithShape="1">
          <a:blip r:embed="rId5">
            <a:alphaModFix/>
          </a:blip>
          <a:srcRect/>
          <a:stretch/>
        </p:blipFill>
        <p:spPr>
          <a:xfrm>
            <a:off x="0" y="5237349"/>
            <a:ext cx="641678" cy="1649079"/>
          </a:xfrm>
          <a:prstGeom prst="rect">
            <a:avLst/>
          </a:prstGeom>
          <a:noFill/>
          <a:ln>
            <a:noFill/>
          </a:ln>
        </p:spPr>
      </p:pic>
      <p:pic>
        <p:nvPicPr>
          <p:cNvPr id="339" name="Google Shape;339;p24"/>
          <p:cNvPicPr preferRelativeResize="0"/>
          <p:nvPr/>
        </p:nvPicPr>
        <p:blipFill rotWithShape="1">
          <a:blip r:embed="rId6">
            <a:alphaModFix amt="52999"/>
          </a:blip>
          <a:srcRect l="32615"/>
          <a:stretch/>
        </p:blipFill>
        <p:spPr>
          <a:xfrm>
            <a:off x="-4587" y="3223011"/>
            <a:ext cx="1375636" cy="3652299"/>
          </a:xfrm>
          <a:prstGeom prst="rect">
            <a:avLst/>
          </a:prstGeom>
          <a:noFill/>
          <a:ln>
            <a:noFill/>
          </a:ln>
        </p:spPr>
      </p:pic>
      <p:pic>
        <p:nvPicPr>
          <p:cNvPr id="340" name="Google Shape;340;p24"/>
          <p:cNvPicPr preferRelativeResize="0"/>
          <p:nvPr/>
        </p:nvPicPr>
        <p:blipFill rotWithShape="1">
          <a:blip r:embed="rId7">
            <a:alphaModFix/>
          </a:blip>
          <a:srcRect t="35963" r="62912" b="2110"/>
          <a:stretch/>
        </p:blipFill>
        <p:spPr>
          <a:xfrm>
            <a:off x="10153055" y="-12186"/>
            <a:ext cx="2038945" cy="6858000"/>
          </a:xfrm>
          <a:prstGeom prst="rect">
            <a:avLst/>
          </a:prstGeom>
          <a:noFill/>
          <a:ln>
            <a:noFill/>
          </a:ln>
        </p:spPr>
      </p:pic>
      <p:pic>
        <p:nvPicPr>
          <p:cNvPr id="2" name="Imagen 1">
            <a:extLst>
              <a:ext uri="{FF2B5EF4-FFF2-40B4-BE49-F238E27FC236}">
                <a16:creationId xmlns:a16="http://schemas.microsoft.com/office/drawing/2014/main" id="{592C6905-0CB1-9B00-9FB0-FD3E34F8FA35}"/>
              </a:ext>
            </a:extLst>
          </p:cNvPr>
          <p:cNvPicPr>
            <a:picLocks noChangeAspect="1"/>
          </p:cNvPicPr>
          <p:nvPr/>
        </p:nvPicPr>
        <p:blipFill>
          <a:blip r:embed="rId8"/>
          <a:stretch>
            <a:fillRect/>
          </a:stretch>
        </p:blipFill>
        <p:spPr>
          <a:xfrm>
            <a:off x="0" y="1009711"/>
            <a:ext cx="1181100" cy="1054100"/>
          </a:xfrm>
          <a:prstGeom prst="rect">
            <a:avLst/>
          </a:prstGeom>
        </p:spPr>
      </p:pic>
      <p:sp>
        <p:nvSpPr>
          <p:cNvPr id="4" name="CuadroTexto 3">
            <a:extLst>
              <a:ext uri="{FF2B5EF4-FFF2-40B4-BE49-F238E27FC236}">
                <a16:creationId xmlns:a16="http://schemas.microsoft.com/office/drawing/2014/main" id="{D7FCA28C-6F6B-AAFC-C719-AE8883A4E96C}"/>
              </a:ext>
            </a:extLst>
          </p:cNvPr>
          <p:cNvSpPr txBox="1"/>
          <p:nvPr/>
        </p:nvSpPr>
        <p:spPr>
          <a:xfrm>
            <a:off x="932447" y="1289161"/>
            <a:ext cx="7277488" cy="553998"/>
          </a:xfrm>
          <a:prstGeom prst="rect">
            <a:avLst/>
          </a:prstGeom>
          <a:noFill/>
        </p:spPr>
        <p:txBody>
          <a:bodyPr wrap="square">
            <a:spAutoFit/>
          </a:bodyPr>
          <a:lstStyle/>
          <a:p>
            <a:r>
              <a:rPr lang="es-CO" sz="3000" b="1" i="0" u="none" strike="noStrike" dirty="0">
                <a:solidFill>
                  <a:srgbClr val="171C3C"/>
                </a:solidFill>
                <a:effectLst/>
                <a:latin typeface="Arial Black" panose="020B0604020202020204" pitchFamily="34" charset="0"/>
              </a:rPr>
              <a:t>GESTIÓN Y </a:t>
            </a:r>
            <a:r>
              <a:rPr lang="es-CO" sz="3000" b="1" i="0" u="none" strike="noStrike" dirty="0">
                <a:solidFill>
                  <a:srgbClr val="BBD700"/>
                </a:solidFill>
                <a:effectLst/>
                <a:latin typeface="Arial Black" panose="020B0604020202020204" pitchFamily="34" charset="0"/>
              </a:rPr>
              <a:t>RESULTADOS</a:t>
            </a:r>
            <a:endParaRPr lang="es-ES_tradnl" sz="3000" b="1" dirty="0"/>
          </a:p>
        </p:txBody>
      </p:sp>
      <p:sp>
        <p:nvSpPr>
          <p:cNvPr id="6" name="CuadroTexto 5">
            <a:extLst>
              <a:ext uri="{FF2B5EF4-FFF2-40B4-BE49-F238E27FC236}">
                <a16:creationId xmlns:a16="http://schemas.microsoft.com/office/drawing/2014/main" id="{8F17DC5A-C703-9F47-5005-C59A6A0127C5}"/>
              </a:ext>
            </a:extLst>
          </p:cNvPr>
          <p:cNvSpPr txBox="1"/>
          <p:nvPr/>
        </p:nvSpPr>
        <p:spPr>
          <a:xfrm>
            <a:off x="326539" y="2080320"/>
            <a:ext cx="9521996" cy="553998"/>
          </a:xfrm>
          <a:prstGeom prst="rect">
            <a:avLst/>
          </a:prstGeom>
          <a:noFill/>
        </p:spPr>
        <p:txBody>
          <a:bodyPr wrap="square">
            <a:spAutoFit/>
          </a:bodyPr>
          <a:lstStyle/>
          <a:p>
            <a:pPr>
              <a:spcBef>
                <a:spcPts val="200"/>
              </a:spcBef>
              <a:spcAft>
                <a:spcPts val="200"/>
              </a:spcAft>
            </a:pPr>
            <a:r>
              <a:rPr lang="es-CO" sz="2800" b="1" dirty="0">
                <a:solidFill>
                  <a:srgbClr val="171C3C"/>
                </a:solidFill>
                <a:latin typeface="Arial Black" panose="020B0604020202020204" pitchFamily="34" charset="0"/>
              </a:rPr>
              <a:t> Piloto Autopista </a:t>
            </a:r>
            <a:r>
              <a:rPr lang="es-CO" sz="2800" b="1" dirty="0">
                <a:solidFill>
                  <a:srgbClr val="BBD700"/>
                </a:solidFill>
                <a:latin typeface="Arial Black" panose="020B0604020202020204" pitchFamily="34" charset="0"/>
              </a:rPr>
              <a:t>Norte San Viator.</a:t>
            </a:r>
            <a:r>
              <a:rPr lang="es-CO" sz="3000" b="1" dirty="0">
                <a:solidFill>
                  <a:srgbClr val="BBD700"/>
                </a:solidFill>
                <a:latin typeface="Arial Black" panose="020B0604020202020204" pitchFamily="34" charset="0"/>
              </a:rPr>
              <a:t> </a:t>
            </a:r>
          </a:p>
        </p:txBody>
      </p:sp>
      <p:sp>
        <p:nvSpPr>
          <p:cNvPr id="8" name="CuadroTexto 7">
            <a:extLst>
              <a:ext uri="{FF2B5EF4-FFF2-40B4-BE49-F238E27FC236}">
                <a16:creationId xmlns:a16="http://schemas.microsoft.com/office/drawing/2014/main" id="{86F607BF-99F3-3A0E-2302-42561F0CF4F8}"/>
              </a:ext>
            </a:extLst>
          </p:cNvPr>
          <p:cNvSpPr txBox="1"/>
          <p:nvPr/>
        </p:nvSpPr>
        <p:spPr>
          <a:xfrm>
            <a:off x="7520433" y="2206553"/>
            <a:ext cx="4364089" cy="3970318"/>
          </a:xfrm>
          <a:prstGeom prst="rect">
            <a:avLst/>
          </a:prstGeom>
          <a:noFill/>
        </p:spPr>
        <p:txBody>
          <a:bodyPr wrap="square">
            <a:spAutoFit/>
          </a:bodyPr>
          <a:lstStyle/>
          <a:p>
            <a:pPr algn="just" rtl="0">
              <a:spcBef>
                <a:spcPts val="1000"/>
              </a:spcBef>
              <a:spcAft>
                <a:spcPts val="1200"/>
              </a:spcAft>
            </a:pPr>
            <a:r>
              <a:rPr lang="es-CO" sz="1800" b="1" dirty="0">
                <a:solidFill>
                  <a:srgbClr val="171C3C"/>
                </a:solidFill>
                <a:latin typeface="Arial Black" panose="020B0604020202020204" pitchFamily="34" charset="0"/>
              </a:rPr>
              <a:t>Optimizar las condiciones de operación en el retorno San Viator y la Entrada Arrayanes, contempla apoyo en el pie de fuerza para la regulación en la entrada al retorno.</a:t>
            </a:r>
          </a:p>
          <a:p>
            <a:pPr algn="just" rtl="0">
              <a:spcBef>
                <a:spcPts val="1000"/>
              </a:spcBef>
              <a:spcAft>
                <a:spcPts val="1200"/>
              </a:spcAft>
            </a:pPr>
            <a:r>
              <a:rPr lang="es-CO" sz="1800" b="1" dirty="0">
                <a:solidFill>
                  <a:srgbClr val="171C3C"/>
                </a:solidFill>
                <a:latin typeface="Arial Black" panose="020B0604020202020204" pitchFamily="34" charset="0"/>
              </a:rPr>
              <a:t>Adicionalmente, el análisis de los datos obtenidos de operación del corredor permiten confirmar la hora crítica en la cual se debe implementar el piloto en la franja de 6:00 am a 8:00 am. hora de la mañana. (HMD de 6:00 a 7:00).</a:t>
            </a:r>
          </a:p>
        </p:txBody>
      </p:sp>
      <p:pic>
        <p:nvPicPr>
          <p:cNvPr id="3074" name="Picture 2">
            <a:extLst>
              <a:ext uri="{FF2B5EF4-FFF2-40B4-BE49-F238E27FC236}">
                <a16:creationId xmlns:a16="http://schemas.microsoft.com/office/drawing/2014/main" id="{D2461440-7A48-6D56-C798-3CB6913446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438" y="2819988"/>
            <a:ext cx="7295597" cy="3439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42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26"/>
          <p:cNvPicPr preferRelativeResize="0"/>
          <p:nvPr/>
        </p:nvPicPr>
        <p:blipFill rotWithShape="1">
          <a:blip r:embed="rId3">
            <a:alphaModFix/>
          </a:blip>
          <a:srcRect t="35963" r="62912" b="2110"/>
          <a:stretch/>
        </p:blipFill>
        <p:spPr>
          <a:xfrm>
            <a:off x="10159482" y="1543"/>
            <a:ext cx="2038945" cy="6858000"/>
          </a:xfrm>
          <a:prstGeom prst="rect">
            <a:avLst/>
          </a:prstGeom>
          <a:noFill/>
          <a:ln>
            <a:noFill/>
          </a:ln>
        </p:spPr>
      </p:pic>
      <p:cxnSp>
        <p:nvCxnSpPr>
          <p:cNvPr id="347" name="Google Shape;347;p26"/>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348" name="Google Shape;348;p26"/>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349" name="Google Shape;349;p26"/>
          <p:cNvSpPr txBox="1"/>
          <p:nvPr/>
        </p:nvSpPr>
        <p:spPr>
          <a:xfrm>
            <a:off x="376303" y="295282"/>
            <a:ext cx="11417965"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8. Planes de Manejo de Tránsito-PMT</a:t>
            </a:r>
            <a:endParaRPr sz="1400" b="0" i="0" u="none" strike="noStrike" cap="none">
              <a:solidFill>
                <a:srgbClr val="000000"/>
              </a:solidFill>
              <a:latin typeface="Arial"/>
              <a:ea typeface="Arial"/>
              <a:cs typeface="Arial"/>
              <a:sym typeface="Arial"/>
            </a:endParaRPr>
          </a:p>
        </p:txBody>
      </p:sp>
      <p:sp>
        <p:nvSpPr>
          <p:cNvPr id="350" name="Google Shape;350;p26"/>
          <p:cNvSpPr txBox="1"/>
          <p:nvPr/>
        </p:nvSpPr>
        <p:spPr>
          <a:xfrm>
            <a:off x="252248" y="1035978"/>
            <a:ext cx="11775600" cy="14772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sz="2000" b="1" i="0" u="none" strike="noStrike" cap="none" dirty="0">
                <a:solidFill>
                  <a:srgbClr val="1D2046"/>
                </a:solidFill>
                <a:latin typeface="Arial"/>
                <a:ea typeface="Arial"/>
                <a:cs typeface="Arial"/>
                <a:sym typeface="Arial"/>
              </a:rPr>
              <a:t>En Usaquén en el 202</a:t>
            </a:r>
            <a:r>
              <a:rPr lang="es-CO" sz="2000" b="1" dirty="0">
                <a:solidFill>
                  <a:srgbClr val="1D2046"/>
                </a:solidFill>
              </a:rPr>
              <a:t>4</a:t>
            </a:r>
            <a:r>
              <a:rPr lang="es-CO" sz="2000" b="1" i="0" u="none" strike="noStrike" cap="none" dirty="0">
                <a:solidFill>
                  <a:srgbClr val="1D2046"/>
                </a:solidFill>
                <a:latin typeface="Arial"/>
                <a:ea typeface="Arial"/>
                <a:cs typeface="Arial"/>
                <a:sym typeface="Arial"/>
              </a:rPr>
              <a:t> se atendieron </a:t>
            </a:r>
            <a:r>
              <a:rPr lang="es-CO" sz="3000" b="1" i="0" u="none" strike="noStrike" cap="none" dirty="0">
                <a:solidFill>
                  <a:srgbClr val="BED000"/>
                </a:solidFill>
                <a:latin typeface="Arial Black"/>
                <a:cs typeface="Arial Black"/>
                <a:sym typeface="Arial Black"/>
              </a:rPr>
              <a:t>2.740</a:t>
            </a:r>
            <a:r>
              <a:rPr lang="es-CO" sz="2000" b="1" i="0" u="none" strike="noStrike" cap="none" dirty="0">
                <a:solidFill>
                  <a:srgbClr val="1D2046"/>
                </a:solidFill>
                <a:latin typeface="Arial"/>
                <a:ea typeface="Arial"/>
                <a:cs typeface="Arial"/>
                <a:sym typeface="Arial"/>
              </a:rPr>
              <a:t> solicitudes de PMT que equivalen al </a:t>
            </a:r>
            <a:r>
              <a:rPr lang="es-CO" sz="3000" b="1" i="0" u="none" strike="noStrike" cap="none" dirty="0">
                <a:solidFill>
                  <a:srgbClr val="BED000"/>
                </a:solidFill>
                <a:latin typeface="Arial Black"/>
                <a:ea typeface="Arial"/>
                <a:cs typeface="Arial Black"/>
                <a:sym typeface="Arial"/>
              </a:rPr>
              <a:t>6</a:t>
            </a:r>
            <a:r>
              <a:rPr lang="es-CO" sz="3000" b="1" dirty="0">
                <a:solidFill>
                  <a:srgbClr val="BED000"/>
                </a:solidFill>
                <a:latin typeface="Arial Black"/>
                <a:cs typeface="Arial Black"/>
              </a:rPr>
              <a:t>% </a:t>
            </a:r>
            <a:r>
              <a:rPr lang="es-CO" sz="2000" b="1" i="0" u="none" strike="noStrike" cap="none" dirty="0">
                <a:solidFill>
                  <a:srgbClr val="1D2046"/>
                </a:solidFill>
                <a:latin typeface="Arial"/>
                <a:ea typeface="Arial"/>
                <a:cs typeface="Arial"/>
                <a:sym typeface="Arial"/>
              </a:rPr>
              <a:t>del total de PMT atendidos en Bogotá. Sobre los PMT locales, </a:t>
            </a:r>
            <a:r>
              <a:rPr lang="es-CO" sz="3000" b="1" dirty="0">
                <a:solidFill>
                  <a:srgbClr val="BED000"/>
                </a:solidFill>
                <a:latin typeface="Arial Black"/>
                <a:cs typeface="Arial Black"/>
              </a:rPr>
              <a:t>90% </a:t>
            </a:r>
            <a:r>
              <a:rPr lang="es-CO" sz="2000" b="1" i="0" u="none" strike="noStrike" cap="none" dirty="0">
                <a:solidFill>
                  <a:srgbClr val="1D2046"/>
                </a:solidFill>
                <a:latin typeface="Arial"/>
                <a:ea typeface="Arial"/>
                <a:cs typeface="Arial"/>
                <a:sym typeface="Arial"/>
              </a:rPr>
              <a:t>son PMT para obras de infraestructura y </a:t>
            </a:r>
            <a:r>
              <a:rPr lang="es-CO" sz="3000" b="1" i="0" u="none" strike="noStrike" cap="none" dirty="0">
                <a:solidFill>
                  <a:srgbClr val="BED000"/>
                </a:solidFill>
                <a:latin typeface="Arial Black"/>
                <a:ea typeface="Arial"/>
                <a:cs typeface="Arial Black"/>
                <a:sym typeface="Arial"/>
              </a:rPr>
              <a:t>10</a:t>
            </a:r>
            <a:r>
              <a:rPr lang="es-CO" sz="3000" b="1" dirty="0">
                <a:solidFill>
                  <a:srgbClr val="BED000"/>
                </a:solidFill>
                <a:latin typeface="Arial Black"/>
                <a:cs typeface="Arial Black"/>
              </a:rPr>
              <a:t>% </a:t>
            </a:r>
            <a:r>
              <a:rPr lang="es-CO" sz="2000" b="1" i="0" u="none" strike="noStrike" cap="none" dirty="0">
                <a:solidFill>
                  <a:srgbClr val="1D2046"/>
                </a:solidFill>
                <a:latin typeface="Arial"/>
                <a:ea typeface="Arial"/>
                <a:cs typeface="Arial"/>
                <a:sym typeface="Arial"/>
              </a:rPr>
              <a:t>son PMT para obras de infraestructura de servicios públicos.</a:t>
            </a:r>
            <a:endParaRPr dirty="0"/>
          </a:p>
        </p:txBody>
      </p:sp>
      <p:pic>
        <p:nvPicPr>
          <p:cNvPr id="351" name="Google Shape;351;p26"/>
          <p:cNvPicPr preferRelativeResize="0"/>
          <p:nvPr/>
        </p:nvPicPr>
        <p:blipFill rotWithShape="1">
          <a:blip r:embed="rId4">
            <a:alphaModFix/>
          </a:blip>
          <a:srcRect/>
          <a:stretch/>
        </p:blipFill>
        <p:spPr>
          <a:xfrm>
            <a:off x="9726677" y="207295"/>
            <a:ext cx="2129687" cy="703500"/>
          </a:xfrm>
          <a:prstGeom prst="rect">
            <a:avLst/>
          </a:prstGeom>
          <a:noFill/>
          <a:ln>
            <a:noFill/>
          </a:ln>
        </p:spPr>
      </p:pic>
      <p:pic>
        <p:nvPicPr>
          <p:cNvPr id="352" name="Google Shape;352;p26"/>
          <p:cNvPicPr preferRelativeResize="0"/>
          <p:nvPr/>
        </p:nvPicPr>
        <p:blipFill rotWithShape="1">
          <a:blip r:embed="rId5">
            <a:alphaModFix amt="52999"/>
          </a:blip>
          <a:srcRect l="32615"/>
          <a:stretch/>
        </p:blipFill>
        <p:spPr>
          <a:xfrm>
            <a:off x="-3848" y="3229533"/>
            <a:ext cx="1375636" cy="3652299"/>
          </a:xfrm>
          <a:prstGeom prst="rect">
            <a:avLst/>
          </a:prstGeom>
          <a:noFill/>
          <a:ln>
            <a:noFill/>
          </a:ln>
        </p:spPr>
      </p:pic>
      <p:sp>
        <p:nvSpPr>
          <p:cNvPr id="353" name="Google Shape;353;p26"/>
          <p:cNvSpPr txBox="1"/>
          <p:nvPr/>
        </p:nvSpPr>
        <p:spPr>
          <a:xfrm>
            <a:off x="8125799" y="2830691"/>
            <a:ext cx="33321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O" sz="2800" b="1">
                <a:solidFill>
                  <a:srgbClr val="BED000"/>
                </a:solidFill>
                <a:latin typeface="Arial Black"/>
                <a:ea typeface="Arial Black"/>
                <a:cs typeface="Arial Black"/>
                <a:sym typeface="Arial Black"/>
              </a:rPr>
              <a:t>PMT atendidos</a:t>
            </a:r>
            <a:r>
              <a:rPr lang="es-CO" sz="1800" b="1" i="0" u="none" strike="noStrike" cap="none">
                <a:solidFill>
                  <a:srgbClr val="151837"/>
                </a:solidFill>
                <a:latin typeface="Arial"/>
                <a:ea typeface="Arial"/>
                <a:cs typeface="Arial"/>
                <a:sym typeface="Arial"/>
              </a:rPr>
              <a:t> </a:t>
            </a:r>
            <a:r>
              <a:rPr lang="es-CO" b="1" i="0" u="none" strike="noStrike" cap="none">
                <a:solidFill>
                  <a:srgbClr val="151837"/>
                </a:solidFill>
                <a:latin typeface="Arial"/>
                <a:ea typeface="Arial"/>
                <a:cs typeface="Arial"/>
                <a:sym typeface="Arial"/>
              </a:rPr>
              <a:t> </a:t>
            </a:r>
            <a:endParaRPr sz="1200"/>
          </a:p>
        </p:txBody>
      </p:sp>
      <p:grpSp>
        <p:nvGrpSpPr>
          <p:cNvPr id="354" name="Google Shape;354;p26"/>
          <p:cNvGrpSpPr/>
          <p:nvPr/>
        </p:nvGrpSpPr>
        <p:grpSpPr>
          <a:xfrm>
            <a:off x="1864893" y="2551733"/>
            <a:ext cx="3874917" cy="707747"/>
            <a:chOff x="6967947" y="4957495"/>
            <a:chExt cx="2444743" cy="589200"/>
          </a:xfrm>
        </p:grpSpPr>
        <p:sp>
          <p:nvSpPr>
            <p:cNvPr id="355" name="Google Shape;355;p26"/>
            <p:cNvSpPr/>
            <p:nvPr/>
          </p:nvSpPr>
          <p:spPr>
            <a:xfrm>
              <a:off x="6967947" y="4957495"/>
              <a:ext cx="2420400" cy="589200"/>
            </a:xfrm>
            <a:prstGeom prst="rect">
              <a:avLst/>
            </a:prstGeom>
            <a:solidFill>
              <a:srgbClr val="151837"/>
            </a:solidFill>
            <a:ln w="19050" cap="flat" cmpd="sng">
              <a:solidFill>
                <a:srgbClr val="A1DB2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CO"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356" name="Google Shape;356;p26"/>
            <p:cNvSpPr txBox="1"/>
            <p:nvPr/>
          </p:nvSpPr>
          <p:spPr>
            <a:xfrm>
              <a:off x="6992290" y="5025684"/>
              <a:ext cx="2420400" cy="461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s-CO" sz="3000" b="1">
                  <a:solidFill>
                    <a:srgbClr val="C3D029"/>
                  </a:solidFill>
                  <a:latin typeface="Arial Black"/>
                  <a:ea typeface="Arial Black"/>
                  <a:cs typeface="Arial Black"/>
                  <a:sym typeface="Arial Black"/>
                </a:rPr>
                <a:t>42.876</a:t>
              </a:r>
              <a:r>
                <a:rPr lang="es-CO" sz="2000" b="1" i="0" u="none" strike="noStrike" cap="none">
                  <a:solidFill>
                    <a:schemeClr val="lt1"/>
                  </a:solidFill>
                  <a:latin typeface="Arial Black"/>
                  <a:ea typeface="Arial Black"/>
                  <a:cs typeface="Arial Black"/>
                  <a:sym typeface="Arial Black"/>
                </a:rPr>
                <a:t> PMT´s Bogotá</a:t>
              </a:r>
              <a:endParaRPr sz="1400" b="0" i="0" u="none" strike="noStrike" cap="none">
                <a:solidFill>
                  <a:srgbClr val="000000"/>
                </a:solidFill>
                <a:latin typeface="Arial"/>
                <a:ea typeface="Arial"/>
                <a:cs typeface="Arial"/>
                <a:sym typeface="Arial"/>
              </a:endParaRPr>
            </a:p>
          </p:txBody>
        </p:sp>
      </p:grpSp>
      <p:pic>
        <p:nvPicPr>
          <p:cNvPr id="357" name="Google Shape;357;p26"/>
          <p:cNvPicPr preferRelativeResize="0"/>
          <p:nvPr/>
        </p:nvPicPr>
        <p:blipFill rotWithShape="1">
          <a:blip r:embed="rId6">
            <a:alphaModFix/>
          </a:blip>
          <a:srcRect/>
          <a:stretch/>
        </p:blipFill>
        <p:spPr>
          <a:xfrm>
            <a:off x="0" y="6260050"/>
            <a:ext cx="1864895" cy="597950"/>
          </a:xfrm>
          <a:prstGeom prst="rect">
            <a:avLst/>
          </a:prstGeom>
          <a:noFill/>
          <a:ln>
            <a:noFill/>
          </a:ln>
        </p:spPr>
      </p:pic>
      <p:pic>
        <p:nvPicPr>
          <p:cNvPr id="358" name="Google Shape;358;p26"/>
          <p:cNvPicPr preferRelativeResize="0"/>
          <p:nvPr/>
        </p:nvPicPr>
        <p:blipFill rotWithShape="1">
          <a:blip r:embed="rId7">
            <a:alphaModFix/>
          </a:blip>
          <a:srcRect/>
          <a:stretch/>
        </p:blipFill>
        <p:spPr>
          <a:xfrm>
            <a:off x="0" y="5237349"/>
            <a:ext cx="641678" cy="1649079"/>
          </a:xfrm>
          <a:prstGeom prst="rect">
            <a:avLst/>
          </a:prstGeom>
          <a:noFill/>
          <a:ln>
            <a:noFill/>
          </a:ln>
        </p:spPr>
      </p:pic>
      <p:sp>
        <p:nvSpPr>
          <p:cNvPr id="359" name="Google Shape;359;p26"/>
          <p:cNvSpPr txBox="1"/>
          <p:nvPr/>
        </p:nvSpPr>
        <p:spPr>
          <a:xfrm>
            <a:off x="8187000" y="3998140"/>
            <a:ext cx="3688500" cy="86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O" sz="2500" b="1">
                <a:solidFill>
                  <a:srgbClr val="BED000"/>
                </a:solidFill>
                <a:latin typeface="Arial Black"/>
                <a:ea typeface="Arial Black"/>
                <a:cs typeface="Arial Black"/>
                <a:sym typeface="Arial Black"/>
              </a:rPr>
              <a:t>PMT para obras de infraestructura</a:t>
            </a:r>
            <a:endParaRPr sz="2500" b="1" i="0" u="none" strike="noStrike" cap="none">
              <a:solidFill>
                <a:srgbClr val="151837"/>
              </a:solidFill>
              <a:latin typeface="Arial"/>
              <a:ea typeface="Arial"/>
              <a:cs typeface="Arial"/>
              <a:sym typeface="Arial"/>
            </a:endParaRPr>
          </a:p>
        </p:txBody>
      </p:sp>
      <p:grpSp>
        <p:nvGrpSpPr>
          <p:cNvPr id="360" name="Google Shape;360;p26"/>
          <p:cNvGrpSpPr/>
          <p:nvPr/>
        </p:nvGrpSpPr>
        <p:grpSpPr>
          <a:xfrm>
            <a:off x="6960572" y="3824701"/>
            <a:ext cx="1297286" cy="1227900"/>
            <a:chOff x="6959504" y="3588144"/>
            <a:chExt cx="1297286" cy="1227900"/>
          </a:xfrm>
        </p:grpSpPr>
        <p:grpSp>
          <p:nvGrpSpPr>
            <p:cNvPr id="361" name="Google Shape;361;p26"/>
            <p:cNvGrpSpPr/>
            <p:nvPr/>
          </p:nvGrpSpPr>
          <p:grpSpPr>
            <a:xfrm>
              <a:off x="6959504" y="3588144"/>
              <a:ext cx="1297286" cy="1227900"/>
              <a:chOff x="6905337" y="2379736"/>
              <a:chExt cx="1297286" cy="1227900"/>
            </a:xfrm>
          </p:grpSpPr>
          <p:sp>
            <p:nvSpPr>
              <p:cNvPr id="362" name="Google Shape;362;p26"/>
              <p:cNvSpPr/>
              <p:nvPr/>
            </p:nvSpPr>
            <p:spPr>
              <a:xfrm>
                <a:off x="6905337" y="2379736"/>
                <a:ext cx="1272000" cy="1227900"/>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63" name="Google Shape;363;p26"/>
              <p:cNvSpPr txBox="1"/>
              <p:nvPr/>
            </p:nvSpPr>
            <p:spPr>
              <a:xfrm>
                <a:off x="7071623" y="2636419"/>
                <a:ext cx="113100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rgbClr val="151837"/>
                    </a:solidFill>
                    <a:latin typeface="Arial Black"/>
                    <a:ea typeface="Arial Black"/>
                    <a:cs typeface="Arial Black"/>
                    <a:sym typeface="Arial Black"/>
                  </a:rPr>
                  <a:t>90%</a:t>
                </a:r>
                <a:endParaRPr dirty="0"/>
              </a:p>
              <a:p>
                <a:pPr marL="0" marR="0" lvl="0" indent="0" algn="ctr" rtl="0">
                  <a:lnSpc>
                    <a:spcPct val="100000"/>
                  </a:lnSpc>
                  <a:spcBef>
                    <a:spcPts val="0"/>
                  </a:spcBef>
                  <a:spcAft>
                    <a:spcPts val="0"/>
                  </a:spcAft>
                  <a:buClr>
                    <a:srgbClr val="000000"/>
                  </a:buClr>
                  <a:buSzPts val="2000"/>
                  <a:buFont typeface="Arial"/>
                  <a:buNone/>
                </a:pPr>
                <a:r>
                  <a:rPr lang="es-CO" sz="2000" b="1" dirty="0">
                    <a:solidFill>
                      <a:srgbClr val="151837"/>
                    </a:solidFill>
                    <a:latin typeface="Arial Black"/>
                    <a:ea typeface="Arial Black"/>
                    <a:cs typeface="Arial Black"/>
                    <a:sym typeface="Arial Black"/>
                  </a:rPr>
                  <a:t>2.457*</a:t>
                </a:r>
                <a:endParaRPr sz="1400" b="0" i="0" u="none" strike="noStrike" cap="none" dirty="0">
                  <a:solidFill>
                    <a:srgbClr val="151837"/>
                  </a:solidFill>
                  <a:latin typeface="Arial"/>
                  <a:ea typeface="Arial"/>
                  <a:cs typeface="Arial"/>
                  <a:sym typeface="Arial"/>
                </a:endParaRPr>
              </a:p>
            </p:txBody>
          </p:sp>
        </p:grpSp>
        <p:cxnSp>
          <p:nvCxnSpPr>
            <p:cNvPr id="364" name="Google Shape;364;p26"/>
            <p:cNvCxnSpPr/>
            <p:nvPr/>
          </p:nvCxnSpPr>
          <p:spPr>
            <a:xfrm rot="10800000">
              <a:off x="7185489" y="4182413"/>
              <a:ext cx="900000" cy="0"/>
            </a:xfrm>
            <a:prstGeom prst="straightConnector1">
              <a:avLst/>
            </a:prstGeom>
            <a:noFill/>
            <a:ln w="38100" cap="flat" cmpd="sng">
              <a:solidFill>
                <a:srgbClr val="1D2046"/>
              </a:solidFill>
              <a:prstDash val="solid"/>
              <a:miter lim="800000"/>
              <a:headEnd type="none" w="sm" len="sm"/>
              <a:tailEnd type="none" w="sm" len="sm"/>
            </a:ln>
          </p:spPr>
        </p:cxnSp>
      </p:grpSp>
      <p:grpSp>
        <p:nvGrpSpPr>
          <p:cNvPr id="365" name="Google Shape;365;p26"/>
          <p:cNvGrpSpPr/>
          <p:nvPr/>
        </p:nvGrpSpPr>
        <p:grpSpPr>
          <a:xfrm>
            <a:off x="6917037" y="2478864"/>
            <a:ext cx="1375609" cy="1227976"/>
            <a:chOff x="6875311" y="2379732"/>
            <a:chExt cx="1145100" cy="1020083"/>
          </a:xfrm>
        </p:grpSpPr>
        <p:sp>
          <p:nvSpPr>
            <p:cNvPr id="366" name="Google Shape;366;p26"/>
            <p:cNvSpPr/>
            <p:nvPr/>
          </p:nvSpPr>
          <p:spPr>
            <a:xfrm>
              <a:off x="6905352" y="2379732"/>
              <a:ext cx="1040867" cy="1020083"/>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67" name="Google Shape;367;p26"/>
            <p:cNvSpPr txBox="1"/>
            <p:nvPr/>
          </p:nvSpPr>
          <p:spPr>
            <a:xfrm>
              <a:off x="6875311" y="2591742"/>
              <a:ext cx="1145100" cy="5880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dirty="0">
                  <a:solidFill>
                    <a:srgbClr val="151837"/>
                  </a:solidFill>
                  <a:latin typeface="Arial Black"/>
                  <a:ea typeface="Arial Black"/>
                  <a:cs typeface="Arial Black"/>
                  <a:sym typeface="Arial Black"/>
                </a:rPr>
                <a:t>6</a:t>
              </a:r>
              <a:r>
                <a:rPr lang="es-CO" sz="2000" b="1" i="0" u="none" strike="noStrike" cap="none" dirty="0">
                  <a:solidFill>
                    <a:srgbClr val="151837"/>
                  </a:solidFill>
                  <a:latin typeface="Arial Black"/>
                  <a:ea typeface="Arial Black"/>
                  <a:cs typeface="Arial Black"/>
                  <a:sym typeface="Arial Black"/>
                </a:rPr>
                <a:t>%</a:t>
              </a:r>
              <a:endParaRPr dirty="0"/>
            </a:p>
            <a:p>
              <a:pPr marL="0" marR="0" lvl="0" indent="0" algn="ctr" rtl="0">
                <a:lnSpc>
                  <a:spcPct val="100000"/>
                </a:lnSpc>
                <a:spcBef>
                  <a:spcPts val="0"/>
                </a:spcBef>
                <a:spcAft>
                  <a:spcPts val="0"/>
                </a:spcAft>
                <a:buClr>
                  <a:srgbClr val="000000"/>
                </a:buClr>
                <a:buSzPts val="2000"/>
                <a:buFont typeface="Arial"/>
                <a:buNone/>
              </a:pPr>
              <a:r>
                <a:rPr lang="es-CO" sz="2000" b="1" dirty="0">
                  <a:solidFill>
                    <a:srgbClr val="151837"/>
                  </a:solidFill>
                  <a:latin typeface="Arial Black"/>
                  <a:cs typeface="Arial Black"/>
                  <a:sym typeface="Arial Black"/>
                </a:rPr>
                <a:t>2.740</a:t>
              </a:r>
              <a:endParaRPr sz="1400" b="0" i="0" u="none" strike="noStrike" cap="none" dirty="0">
                <a:solidFill>
                  <a:srgbClr val="151837"/>
                </a:solidFill>
                <a:latin typeface="Arial"/>
                <a:ea typeface="Arial"/>
                <a:cs typeface="Arial"/>
                <a:sym typeface="Arial"/>
              </a:endParaRPr>
            </a:p>
          </p:txBody>
        </p:sp>
      </p:grpSp>
      <p:sp>
        <p:nvSpPr>
          <p:cNvPr id="368" name="Google Shape;368;p26"/>
          <p:cNvSpPr txBox="1"/>
          <p:nvPr/>
        </p:nvSpPr>
        <p:spPr>
          <a:xfrm>
            <a:off x="8239200" y="5061873"/>
            <a:ext cx="3584100" cy="1246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O" sz="2500" b="1" dirty="0">
                <a:solidFill>
                  <a:srgbClr val="BED000"/>
                </a:solidFill>
                <a:latin typeface="Arial Black"/>
                <a:ea typeface="Arial Black"/>
                <a:cs typeface="Arial Black"/>
                <a:sym typeface="Arial Black"/>
              </a:rPr>
              <a:t>PMT para obras de infraestructura de servicios públicos </a:t>
            </a:r>
            <a:endParaRPr sz="2500" b="1" dirty="0">
              <a:solidFill>
                <a:srgbClr val="BED000"/>
              </a:solidFill>
              <a:latin typeface="Arial Black"/>
              <a:ea typeface="Arial Black"/>
              <a:cs typeface="Arial Black"/>
              <a:sym typeface="Arial Black"/>
            </a:endParaRPr>
          </a:p>
        </p:txBody>
      </p:sp>
      <p:cxnSp>
        <p:nvCxnSpPr>
          <p:cNvPr id="369" name="Google Shape;369;p26"/>
          <p:cNvCxnSpPr/>
          <p:nvPr/>
        </p:nvCxnSpPr>
        <p:spPr>
          <a:xfrm rot="10800000">
            <a:off x="7106415" y="3049179"/>
            <a:ext cx="981300" cy="0"/>
          </a:xfrm>
          <a:prstGeom prst="straightConnector1">
            <a:avLst/>
          </a:prstGeom>
          <a:noFill/>
          <a:ln w="38100" cap="flat" cmpd="sng">
            <a:solidFill>
              <a:srgbClr val="1D2046"/>
            </a:solidFill>
            <a:prstDash val="solid"/>
            <a:miter lim="800000"/>
            <a:headEnd type="none" w="sm" len="sm"/>
            <a:tailEnd type="none" w="sm" len="sm"/>
          </a:ln>
        </p:spPr>
      </p:cxnSp>
      <p:grpSp>
        <p:nvGrpSpPr>
          <p:cNvPr id="370" name="Google Shape;370;p26"/>
          <p:cNvGrpSpPr/>
          <p:nvPr/>
        </p:nvGrpSpPr>
        <p:grpSpPr>
          <a:xfrm>
            <a:off x="7023703" y="5128101"/>
            <a:ext cx="1297311" cy="1227874"/>
            <a:chOff x="6959519" y="3588140"/>
            <a:chExt cx="1082084" cy="1020083"/>
          </a:xfrm>
        </p:grpSpPr>
        <p:grpSp>
          <p:nvGrpSpPr>
            <p:cNvPr id="371" name="Google Shape;371;p26"/>
            <p:cNvGrpSpPr/>
            <p:nvPr/>
          </p:nvGrpSpPr>
          <p:grpSpPr>
            <a:xfrm>
              <a:off x="6959519" y="3588140"/>
              <a:ext cx="1082084" cy="1020083"/>
              <a:chOff x="6905352" y="2379732"/>
              <a:chExt cx="1082084" cy="1020083"/>
            </a:xfrm>
          </p:grpSpPr>
          <p:sp>
            <p:nvSpPr>
              <p:cNvPr id="372" name="Google Shape;372;p26"/>
              <p:cNvSpPr/>
              <p:nvPr/>
            </p:nvSpPr>
            <p:spPr>
              <a:xfrm>
                <a:off x="6905352" y="2379732"/>
                <a:ext cx="1040867" cy="1020083"/>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73" name="Google Shape;373;p26"/>
              <p:cNvSpPr txBox="1"/>
              <p:nvPr/>
            </p:nvSpPr>
            <p:spPr>
              <a:xfrm>
                <a:off x="6983036" y="2591749"/>
                <a:ext cx="1004400" cy="588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dirty="0">
                    <a:solidFill>
                      <a:srgbClr val="151837"/>
                    </a:solidFill>
                    <a:latin typeface="Arial Black"/>
                    <a:ea typeface="Arial Black"/>
                    <a:cs typeface="Arial Black"/>
                    <a:sym typeface="Arial Black"/>
                  </a:rPr>
                  <a:t>10</a:t>
                </a:r>
                <a:r>
                  <a:rPr lang="es-CO" sz="2000" b="1" i="0" u="none" strike="noStrike" cap="none" dirty="0">
                    <a:solidFill>
                      <a:srgbClr val="151837"/>
                    </a:solidFill>
                    <a:latin typeface="Arial Black"/>
                    <a:ea typeface="Arial Black"/>
                    <a:cs typeface="Arial Black"/>
                    <a:sym typeface="Arial Black"/>
                  </a:rPr>
                  <a:t>%</a:t>
                </a:r>
                <a:endParaRPr dirty="0"/>
              </a:p>
              <a:p>
                <a:pPr marL="0" marR="0" lvl="0" indent="0" algn="ctr" rtl="0">
                  <a:lnSpc>
                    <a:spcPct val="100000"/>
                  </a:lnSpc>
                  <a:spcBef>
                    <a:spcPts val="0"/>
                  </a:spcBef>
                  <a:spcAft>
                    <a:spcPts val="0"/>
                  </a:spcAft>
                  <a:buClr>
                    <a:srgbClr val="000000"/>
                  </a:buClr>
                  <a:buSzPts val="2000"/>
                  <a:buFont typeface="Arial"/>
                  <a:buNone/>
                </a:pPr>
                <a:r>
                  <a:rPr lang="es-CO" sz="2000" b="1" dirty="0">
                    <a:solidFill>
                      <a:srgbClr val="151837"/>
                    </a:solidFill>
                    <a:latin typeface="Arial Black"/>
                    <a:ea typeface="Arial Black"/>
                    <a:cs typeface="Arial Black"/>
                    <a:sym typeface="Arial Black"/>
                  </a:rPr>
                  <a:t>283**</a:t>
                </a:r>
                <a:endParaRPr sz="1400" b="0" i="0" u="none" strike="noStrike" cap="none" dirty="0">
                  <a:solidFill>
                    <a:srgbClr val="151837"/>
                  </a:solidFill>
                  <a:latin typeface="Arial"/>
                  <a:ea typeface="Arial"/>
                  <a:cs typeface="Arial"/>
                  <a:sym typeface="Arial"/>
                </a:endParaRPr>
              </a:p>
            </p:txBody>
          </p:sp>
        </p:grpSp>
        <p:cxnSp>
          <p:nvCxnSpPr>
            <p:cNvPr id="374" name="Google Shape;374;p26"/>
            <p:cNvCxnSpPr/>
            <p:nvPr/>
          </p:nvCxnSpPr>
          <p:spPr>
            <a:xfrm rot="10800000">
              <a:off x="7033089" y="4074438"/>
              <a:ext cx="900000" cy="0"/>
            </a:xfrm>
            <a:prstGeom prst="straightConnector1">
              <a:avLst/>
            </a:prstGeom>
            <a:noFill/>
            <a:ln w="38100" cap="flat" cmpd="sng">
              <a:solidFill>
                <a:srgbClr val="1D2046"/>
              </a:solidFill>
              <a:prstDash val="solid"/>
              <a:miter lim="800000"/>
              <a:headEnd type="none" w="sm" len="sm"/>
              <a:tailEnd type="none" w="sm" len="sm"/>
            </a:ln>
          </p:spPr>
        </p:cxnSp>
      </p:grpSp>
      <p:grpSp>
        <p:nvGrpSpPr>
          <p:cNvPr id="375" name="Google Shape;375;p26"/>
          <p:cNvGrpSpPr/>
          <p:nvPr/>
        </p:nvGrpSpPr>
        <p:grpSpPr>
          <a:xfrm>
            <a:off x="5640839" y="6405524"/>
            <a:ext cx="5981390" cy="400047"/>
            <a:chOff x="7458194" y="4904132"/>
            <a:chExt cx="2550900" cy="739200"/>
          </a:xfrm>
        </p:grpSpPr>
        <p:sp>
          <p:nvSpPr>
            <p:cNvPr id="376" name="Google Shape;376;p26"/>
            <p:cNvSpPr/>
            <p:nvPr/>
          </p:nvSpPr>
          <p:spPr>
            <a:xfrm>
              <a:off x="7467470" y="4961782"/>
              <a:ext cx="2420495" cy="630959"/>
            </a:xfrm>
            <a:prstGeom prst="rect">
              <a:avLst/>
            </a:prstGeom>
            <a:solidFill>
              <a:srgbClr val="C3D029"/>
            </a:solidFill>
            <a:ln w="19050"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s-CO" sz="1000" b="0" i="0" u="none" strike="noStrike" cap="none">
                  <a:solidFill>
                    <a:schemeClr val="lt1"/>
                  </a:solidFill>
                  <a:latin typeface="Calibri"/>
                  <a:ea typeface="Calibri"/>
                  <a:cs typeface="Calibri"/>
                  <a:sym typeface="Calibri"/>
                </a:rPr>
                <a:t>`</a:t>
              </a:r>
              <a:endParaRPr sz="1000" b="0" i="0" u="none" strike="noStrike" cap="none">
                <a:solidFill>
                  <a:schemeClr val="lt1"/>
                </a:solidFill>
                <a:latin typeface="Calibri"/>
                <a:ea typeface="Calibri"/>
                <a:cs typeface="Calibri"/>
                <a:sym typeface="Calibri"/>
              </a:endParaRPr>
            </a:p>
          </p:txBody>
        </p:sp>
        <p:sp>
          <p:nvSpPr>
            <p:cNvPr id="377" name="Google Shape;377;p26"/>
            <p:cNvSpPr txBox="1"/>
            <p:nvPr/>
          </p:nvSpPr>
          <p:spPr>
            <a:xfrm>
              <a:off x="7458194" y="4904132"/>
              <a:ext cx="2550900" cy="739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s-CO" sz="1000" b="0" i="0" u="none" strike="noStrike" cap="none">
                  <a:solidFill>
                    <a:srgbClr val="151837"/>
                  </a:solidFill>
                  <a:latin typeface="Arial Black"/>
                  <a:ea typeface="Arial Black"/>
                  <a:cs typeface="Arial Black"/>
                  <a:sym typeface="Arial Black"/>
                </a:rPr>
                <a:t>* COI: Consolidado de obras de infraestructura</a:t>
              </a:r>
              <a:endParaRP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a:solidFill>
                    <a:srgbClr val="151837"/>
                  </a:solidFill>
                  <a:latin typeface="Arial Black"/>
                  <a:ea typeface="Arial Black"/>
                  <a:cs typeface="Arial Black"/>
                  <a:sym typeface="Arial Black"/>
                </a:rPr>
                <a:t>** COSS: Consolidado de obras de Infraestructura de </a:t>
              </a:r>
              <a:r>
                <a:rPr lang="es-CO" sz="1000">
                  <a:solidFill>
                    <a:srgbClr val="151837"/>
                  </a:solidFill>
                  <a:latin typeface="Arial Black"/>
                  <a:ea typeface="Arial Black"/>
                  <a:cs typeface="Arial Black"/>
                  <a:sym typeface="Arial Black"/>
                </a:rPr>
                <a:t>servicios</a:t>
              </a:r>
              <a:r>
                <a:rPr lang="es-CO" sz="1000" b="0" i="0" u="none" strike="noStrike" cap="none">
                  <a:solidFill>
                    <a:srgbClr val="C3D029"/>
                  </a:solidFill>
                  <a:latin typeface="Arial Black"/>
                  <a:ea typeface="Arial Black"/>
                  <a:cs typeface="Arial Black"/>
                  <a:sym typeface="Arial Black"/>
                </a:rPr>
                <a:t> </a:t>
              </a:r>
              <a:r>
                <a:rPr lang="es-CO" sz="1000" b="0" i="0" u="none" strike="noStrike" cap="none">
                  <a:solidFill>
                    <a:srgbClr val="151837"/>
                  </a:solidFill>
                  <a:latin typeface="Arial Black"/>
                  <a:ea typeface="Arial Black"/>
                  <a:cs typeface="Arial Black"/>
                  <a:sym typeface="Arial Black"/>
                </a:rPr>
                <a:t>públicos.</a:t>
              </a:r>
              <a:endParaRPr sz="1000" b="0" i="0" u="none" strike="noStrike" cap="none">
                <a:solidFill>
                  <a:srgbClr val="151837"/>
                </a:solidFill>
                <a:latin typeface="Arial"/>
                <a:ea typeface="Arial"/>
                <a:cs typeface="Arial"/>
                <a:sym typeface="Arial"/>
              </a:endParaRPr>
            </a:p>
          </p:txBody>
        </p:sp>
      </p:grpSp>
      <p:pic>
        <p:nvPicPr>
          <p:cNvPr id="379" name="Google Shape;379;p26"/>
          <p:cNvPicPr preferRelativeResize="0"/>
          <p:nvPr/>
        </p:nvPicPr>
        <p:blipFill>
          <a:blip r:embed="rId8">
            <a:alphaModFix/>
          </a:blip>
          <a:stretch>
            <a:fillRect/>
          </a:stretch>
        </p:blipFill>
        <p:spPr>
          <a:xfrm>
            <a:off x="744950" y="3442675"/>
            <a:ext cx="3181350" cy="2952750"/>
          </a:xfrm>
          <a:prstGeom prst="rect">
            <a:avLst/>
          </a:prstGeom>
          <a:noFill/>
          <a:ln>
            <a:noFill/>
          </a:ln>
        </p:spPr>
      </p:pic>
      <p:pic>
        <p:nvPicPr>
          <p:cNvPr id="4" name="Picture 2">
            <a:extLst>
              <a:ext uri="{FF2B5EF4-FFF2-40B4-BE49-F238E27FC236}">
                <a16:creationId xmlns:a16="http://schemas.microsoft.com/office/drawing/2014/main" id="{0F0F0D8D-E525-0B88-2FAB-B6EC37103D5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9755" r="16775"/>
          <a:stretch/>
        </p:blipFill>
        <p:spPr bwMode="auto">
          <a:xfrm>
            <a:off x="4134577" y="3475888"/>
            <a:ext cx="2123593" cy="28327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cxnSp>
        <p:nvCxnSpPr>
          <p:cNvPr id="384" name="Google Shape;384;p27"/>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385" name="Google Shape;385;p27"/>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386" name="Google Shape;386;p27"/>
          <p:cNvSpPr txBox="1"/>
          <p:nvPr/>
        </p:nvSpPr>
        <p:spPr>
          <a:xfrm>
            <a:off x="418346" y="295282"/>
            <a:ext cx="11417965"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9. Infraestructura </a:t>
            </a:r>
            <a:endParaRPr sz="1400" b="0" i="0" u="none" strike="noStrike" cap="none">
              <a:solidFill>
                <a:srgbClr val="000000"/>
              </a:solidFill>
              <a:latin typeface="Arial"/>
              <a:ea typeface="Arial"/>
              <a:cs typeface="Arial"/>
              <a:sym typeface="Arial"/>
            </a:endParaRPr>
          </a:p>
        </p:txBody>
      </p:sp>
      <p:pic>
        <p:nvPicPr>
          <p:cNvPr id="387" name="Google Shape;387;p27"/>
          <p:cNvPicPr preferRelativeResize="0"/>
          <p:nvPr/>
        </p:nvPicPr>
        <p:blipFill rotWithShape="1">
          <a:blip r:embed="rId3">
            <a:alphaModFix/>
          </a:blip>
          <a:srcRect/>
          <a:stretch/>
        </p:blipFill>
        <p:spPr>
          <a:xfrm>
            <a:off x="0" y="6260050"/>
            <a:ext cx="1864895" cy="597950"/>
          </a:xfrm>
          <a:prstGeom prst="rect">
            <a:avLst/>
          </a:prstGeom>
          <a:noFill/>
          <a:ln>
            <a:noFill/>
          </a:ln>
        </p:spPr>
      </p:pic>
      <p:pic>
        <p:nvPicPr>
          <p:cNvPr id="388" name="Google Shape;388;p27"/>
          <p:cNvPicPr preferRelativeResize="0"/>
          <p:nvPr/>
        </p:nvPicPr>
        <p:blipFill rotWithShape="1">
          <a:blip r:embed="rId4">
            <a:alphaModFix/>
          </a:blip>
          <a:srcRect/>
          <a:stretch/>
        </p:blipFill>
        <p:spPr>
          <a:xfrm>
            <a:off x="9251899" y="184927"/>
            <a:ext cx="2129687" cy="703500"/>
          </a:xfrm>
          <a:prstGeom prst="rect">
            <a:avLst/>
          </a:prstGeom>
          <a:noFill/>
          <a:ln>
            <a:noFill/>
          </a:ln>
        </p:spPr>
      </p:pic>
      <p:pic>
        <p:nvPicPr>
          <p:cNvPr id="389" name="Google Shape;389;p27"/>
          <p:cNvPicPr preferRelativeResize="0"/>
          <p:nvPr/>
        </p:nvPicPr>
        <p:blipFill rotWithShape="1">
          <a:blip r:embed="rId5">
            <a:alphaModFix/>
          </a:blip>
          <a:srcRect/>
          <a:stretch/>
        </p:blipFill>
        <p:spPr>
          <a:xfrm>
            <a:off x="0" y="5237349"/>
            <a:ext cx="641678" cy="1649079"/>
          </a:xfrm>
          <a:prstGeom prst="rect">
            <a:avLst/>
          </a:prstGeom>
          <a:noFill/>
          <a:ln>
            <a:noFill/>
          </a:ln>
        </p:spPr>
      </p:pic>
      <p:pic>
        <p:nvPicPr>
          <p:cNvPr id="390" name="Google Shape;390;p27"/>
          <p:cNvPicPr preferRelativeResize="0"/>
          <p:nvPr/>
        </p:nvPicPr>
        <p:blipFill rotWithShape="1">
          <a:blip r:embed="rId6">
            <a:alphaModFix amt="52999"/>
          </a:blip>
          <a:srcRect l="32615"/>
          <a:stretch/>
        </p:blipFill>
        <p:spPr>
          <a:xfrm>
            <a:off x="-4587" y="3223011"/>
            <a:ext cx="1375636" cy="3652299"/>
          </a:xfrm>
          <a:prstGeom prst="rect">
            <a:avLst/>
          </a:prstGeom>
          <a:noFill/>
          <a:ln>
            <a:noFill/>
          </a:ln>
        </p:spPr>
      </p:pic>
      <p:pic>
        <p:nvPicPr>
          <p:cNvPr id="391" name="Google Shape;391;p27"/>
          <p:cNvPicPr preferRelativeResize="0"/>
          <p:nvPr/>
        </p:nvPicPr>
        <p:blipFill rotWithShape="1">
          <a:blip r:embed="rId7">
            <a:alphaModFix/>
          </a:blip>
          <a:srcRect t="35963" r="62912" b="2110"/>
          <a:stretch/>
        </p:blipFill>
        <p:spPr>
          <a:xfrm>
            <a:off x="10142545" y="-44"/>
            <a:ext cx="2038945" cy="6858000"/>
          </a:xfrm>
          <a:prstGeom prst="rect">
            <a:avLst/>
          </a:prstGeom>
          <a:noFill/>
          <a:ln>
            <a:noFill/>
          </a:ln>
        </p:spPr>
      </p:pic>
      <p:sp>
        <p:nvSpPr>
          <p:cNvPr id="392" name="Google Shape;392;p27"/>
          <p:cNvSpPr txBox="1"/>
          <p:nvPr/>
        </p:nvSpPr>
        <p:spPr>
          <a:xfrm>
            <a:off x="4533900" y="1176026"/>
            <a:ext cx="7647590" cy="132339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sz="2000" b="1" i="0" u="none" strike="noStrike" cap="none" dirty="0">
                <a:solidFill>
                  <a:srgbClr val="1D2046"/>
                </a:solidFill>
                <a:latin typeface="Arial"/>
                <a:ea typeface="Arial"/>
                <a:cs typeface="Arial"/>
                <a:sym typeface="Arial"/>
              </a:rPr>
              <a:t>Desde la SI se encaminan las políticas de desarrollo, construcción, mantenimiento y rehabilitación de la Infraestructura vial y de transporte</a:t>
            </a:r>
            <a:r>
              <a:rPr lang="es-CO" sz="2000" b="1" dirty="0">
                <a:solidFill>
                  <a:srgbClr val="1D2046"/>
                </a:solidFill>
              </a:rPr>
              <a:t>, para la localidad de Usaquén </a:t>
            </a:r>
            <a:r>
              <a:rPr lang="es-CO" sz="2000" b="1" i="0" u="none" strike="noStrike" cap="none" dirty="0">
                <a:solidFill>
                  <a:srgbClr val="1D2046"/>
                </a:solidFill>
                <a:latin typeface="Arial"/>
                <a:ea typeface="Arial"/>
                <a:cs typeface="Arial"/>
                <a:sym typeface="Arial"/>
              </a:rPr>
              <a:t>en el 202</a:t>
            </a:r>
            <a:r>
              <a:rPr lang="es-CO" sz="2000" b="1" dirty="0">
                <a:solidFill>
                  <a:srgbClr val="1D2046"/>
                </a:solidFill>
              </a:rPr>
              <a:t>4</a:t>
            </a:r>
            <a:r>
              <a:rPr lang="es-CO" sz="2000" b="1" i="0" u="none" strike="noStrike" cap="none" dirty="0">
                <a:solidFill>
                  <a:srgbClr val="1D2046"/>
                </a:solidFill>
                <a:latin typeface="Arial"/>
                <a:ea typeface="Arial"/>
                <a:cs typeface="Arial"/>
                <a:sym typeface="Arial"/>
              </a:rPr>
              <a:t> se </a:t>
            </a:r>
            <a:r>
              <a:rPr lang="es-CO" sz="2000" b="1" dirty="0">
                <a:solidFill>
                  <a:srgbClr val="1D2046"/>
                </a:solidFill>
              </a:rPr>
              <a:t>evaluó:</a:t>
            </a:r>
            <a:endParaRPr dirty="0"/>
          </a:p>
        </p:txBody>
      </p:sp>
      <p:sp>
        <p:nvSpPr>
          <p:cNvPr id="397" name="Google Shape;397;p27"/>
          <p:cNvSpPr txBox="1"/>
          <p:nvPr/>
        </p:nvSpPr>
        <p:spPr>
          <a:xfrm>
            <a:off x="8464750" y="2358725"/>
            <a:ext cx="31155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CO" sz="2000" dirty="0">
                <a:solidFill>
                  <a:srgbClr val="CAD24C"/>
                </a:solidFill>
                <a:latin typeface="Arial Black"/>
                <a:ea typeface="Arial Black"/>
                <a:cs typeface="Arial Black"/>
                <a:sym typeface="Arial Black"/>
              </a:rPr>
              <a:t>Zonas de Parqueo Pago</a:t>
            </a:r>
            <a:endParaRPr dirty="0"/>
          </a:p>
        </p:txBody>
      </p:sp>
      <p:pic>
        <p:nvPicPr>
          <p:cNvPr id="2050" name="Picture 2">
            <a:extLst>
              <a:ext uri="{FF2B5EF4-FFF2-40B4-BE49-F238E27FC236}">
                <a16:creationId xmlns:a16="http://schemas.microsoft.com/office/drawing/2014/main" id="{ED743C78-849D-3410-90D4-41F7062D0A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634" y="1109927"/>
            <a:ext cx="3840546" cy="5595669"/>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80DA33B3-41C4-E893-9A8E-C6AB992846D8}"/>
              </a:ext>
            </a:extLst>
          </p:cNvPr>
          <p:cNvPicPr>
            <a:picLocks noChangeAspect="1"/>
          </p:cNvPicPr>
          <p:nvPr/>
        </p:nvPicPr>
        <p:blipFill>
          <a:blip r:embed="rId9"/>
          <a:stretch>
            <a:fillRect/>
          </a:stretch>
        </p:blipFill>
        <p:spPr>
          <a:xfrm>
            <a:off x="8731726" y="3159125"/>
            <a:ext cx="2848524" cy="2098379"/>
          </a:xfrm>
          <a:prstGeom prst="rect">
            <a:avLst/>
          </a:prstGeom>
        </p:spPr>
      </p:pic>
      <p:pic>
        <p:nvPicPr>
          <p:cNvPr id="7" name="Imagen 6">
            <a:extLst>
              <a:ext uri="{FF2B5EF4-FFF2-40B4-BE49-F238E27FC236}">
                <a16:creationId xmlns:a16="http://schemas.microsoft.com/office/drawing/2014/main" id="{A6C650B7-15D8-4B6D-7A2E-1AD176C32658}"/>
              </a:ext>
            </a:extLst>
          </p:cNvPr>
          <p:cNvPicPr>
            <a:picLocks noChangeAspect="1"/>
          </p:cNvPicPr>
          <p:nvPr/>
        </p:nvPicPr>
        <p:blipFill>
          <a:blip r:embed="rId10"/>
          <a:stretch>
            <a:fillRect/>
          </a:stretch>
        </p:blipFill>
        <p:spPr>
          <a:xfrm>
            <a:off x="4619420" y="2994352"/>
            <a:ext cx="1427879" cy="1323400"/>
          </a:xfrm>
          <a:prstGeom prst="rect">
            <a:avLst/>
          </a:prstGeom>
        </p:spPr>
      </p:pic>
      <p:pic>
        <p:nvPicPr>
          <p:cNvPr id="8" name="Imagen 7">
            <a:extLst>
              <a:ext uri="{FF2B5EF4-FFF2-40B4-BE49-F238E27FC236}">
                <a16:creationId xmlns:a16="http://schemas.microsoft.com/office/drawing/2014/main" id="{F8BD9B56-889F-1A92-39BB-271319E21FB6}"/>
              </a:ext>
            </a:extLst>
          </p:cNvPr>
          <p:cNvPicPr>
            <a:picLocks noChangeAspect="1"/>
          </p:cNvPicPr>
          <p:nvPr/>
        </p:nvPicPr>
        <p:blipFill>
          <a:blip r:embed="rId11"/>
          <a:stretch>
            <a:fillRect/>
          </a:stretch>
        </p:blipFill>
        <p:spPr>
          <a:xfrm>
            <a:off x="4588887" y="4539954"/>
            <a:ext cx="2362200" cy="889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cxnSp>
        <p:nvCxnSpPr>
          <p:cNvPr id="384" name="Google Shape;384;p27"/>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385" name="Google Shape;385;p27"/>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386" name="Google Shape;386;p27"/>
          <p:cNvSpPr txBox="1"/>
          <p:nvPr/>
        </p:nvSpPr>
        <p:spPr>
          <a:xfrm>
            <a:off x="418346" y="295282"/>
            <a:ext cx="11417965"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dirty="0">
                <a:solidFill>
                  <a:srgbClr val="1D2046"/>
                </a:solidFill>
                <a:latin typeface="Arial Black"/>
                <a:ea typeface="Arial Black"/>
                <a:cs typeface="Arial Black"/>
                <a:sym typeface="Arial Black"/>
              </a:rPr>
              <a:t>9. Infraestructura </a:t>
            </a:r>
            <a:endParaRPr sz="1400" b="0" i="0" u="none" strike="noStrike" cap="none" dirty="0">
              <a:solidFill>
                <a:srgbClr val="000000"/>
              </a:solidFill>
              <a:latin typeface="Arial"/>
              <a:ea typeface="Arial"/>
              <a:cs typeface="Arial"/>
              <a:sym typeface="Arial"/>
            </a:endParaRPr>
          </a:p>
        </p:txBody>
      </p:sp>
      <p:pic>
        <p:nvPicPr>
          <p:cNvPr id="387" name="Google Shape;387;p27"/>
          <p:cNvPicPr preferRelativeResize="0"/>
          <p:nvPr/>
        </p:nvPicPr>
        <p:blipFill rotWithShape="1">
          <a:blip r:embed="rId3">
            <a:alphaModFix/>
          </a:blip>
          <a:srcRect/>
          <a:stretch/>
        </p:blipFill>
        <p:spPr>
          <a:xfrm>
            <a:off x="0" y="6260050"/>
            <a:ext cx="1864895" cy="597950"/>
          </a:xfrm>
          <a:prstGeom prst="rect">
            <a:avLst/>
          </a:prstGeom>
          <a:noFill/>
          <a:ln>
            <a:noFill/>
          </a:ln>
        </p:spPr>
      </p:pic>
      <p:pic>
        <p:nvPicPr>
          <p:cNvPr id="388" name="Google Shape;388;p27"/>
          <p:cNvPicPr preferRelativeResize="0"/>
          <p:nvPr/>
        </p:nvPicPr>
        <p:blipFill rotWithShape="1">
          <a:blip r:embed="rId4">
            <a:alphaModFix/>
          </a:blip>
          <a:srcRect/>
          <a:stretch/>
        </p:blipFill>
        <p:spPr>
          <a:xfrm>
            <a:off x="9251899" y="184927"/>
            <a:ext cx="2129687" cy="703500"/>
          </a:xfrm>
          <a:prstGeom prst="rect">
            <a:avLst/>
          </a:prstGeom>
          <a:noFill/>
          <a:ln>
            <a:noFill/>
          </a:ln>
        </p:spPr>
      </p:pic>
      <p:pic>
        <p:nvPicPr>
          <p:cNvPr id="389" name="Google Shape;389;p27"/>
          <p:cNvPicPr preferRelativeResize="0"/>
          <p:nvPr/>
        </p:nvPicPr>
        <p:blipFill rotWithShape="1">
          <a:blip r:embed="rId5">
            <a:alphaModFix/>
          </a:blip>
          <a:srcRect/>
          <a:stretch/>
        </p:blipFill>
        <p:spPr>
          <a:xfrm>
            <a:off x="0" y="5237349"/>
            <a:ext cx="641678" cy="1649079"/>
          </a:xfrm>
          <a:prstGeom prst="rect">
            <a:avLst/>
          </a:prstGeom>
          <a:noFill/>
          <a:ln>
            <a:noFill/>
          </a:ln>
        </p:spPr>
      </p:pic>
      <p:pic>
        <p:nvPicPr>
          <p:cNvPr id="390" name="Google Shape;390;p27"/>
          <p:cNvPicPr preferRelativeResize="0"/>
          <p:nvPr/>
        </p:nvPicPr>
        <p:blipFill rotWithShape="1">
          <a:blip r:embed="rId6">
            <a:alphaModFix amt="52999"/>
          </a:blip>
          <a:srcRect l="32615"/>
          <a:stretch/>
        </p:blipFill>
        <p:spPr>
          <a:xfrm>
            <a:off x="-4587" y="3223011"/>
            <a:ext cx="1375636" cy="3652299"/>
          </a:xfrm>
          <a:prstGeom prst="rect">
            <a:avLst/>
          </a:prstGeom>
          <a:noFill/>
          <a:ln>
            <a:noFill/>
          </a:ln>
        </p:spPr>
      </p:pic>
      <p:pic>
        <p:nvPicPr>
          <p:cNvPr id="391" name="Google Shape;391;p27"/>
          <p:cNvPicPr preferRelativeResize="0"/>
          <p:nvPr/>
        </p:nvPicPr>
        <p:blipFill rotWithShape="1">
          <a:blip r:embed="rId7">
            <a:alphaModFix/>
          </a:blip>
          <a:srcRect t="35963" r="62912" b="2110"/>
          <a:stretch/>
        </p:blipFill>
        <p:spPr>
          <a:xfrm>
            <a:off x="10142545" y="-44"/>
            <a:ext cx="2038945" cy="6858000"/>
          </a:xfrm>
          <a:prstGeom prst="rect">
            <a:avLst/>
          </a:prstGeom>
          <a:noFill/>
          <a:ln>
            <a:noFill/>
          </a:ln>
        </p:spPr>
      </p:pic>
      <p:sp>
        <p:nvSpPr>
          <p:cNvPr id="392" name="Google Shape;392;p27"/>
          <p:cNvSpPr txBox="1"/>
          <p:nvPr/>
        </p:nvSpPr>
        <p:spPr>
          <a:xfrm>
            <a:off x="266026" y="1176026"/>
            <a:ext cx="8198724" cy="52318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sz="2800" b="1" dirty="0">
                <a:solidFill>
                  <a:srgbClr val="1D2046"/>
                </a:solidFill>
                <a:latin typeface="Arial Black"/>
                <a:cs typeface="Arial Black"/>
              </a:rPr>
              <a:t>REGIOTRAM DEL NORTE.</a:t>
            </a:r>
            <a:endParaRPr sz="2800" b="1" dirty="0">
              <a:solidFill>
                <a:srgbClr val="1D2046"/>
              </a:solidFill>
              <a:latin typeface="Arial Black"/>
              <a:cs typeface="Arial Black"/>
            </a:endParaRPr>
          </a:p>
        </p:txBody>
      </p:sp>
      <p:sp>
        <p:nvSpPr>
          <p:cNvPr id="10" name="Google Shape;225;g34c3ae7660a_0_6">
            <a:extLst>
              <a:ext uri="{FF2B5EF4-FFF2-40B4-BE49-F238E27FC236}">
                <a16:creationId xmlns:a16="http://schemas.microsoft.com/office/drawing/2014/main" id="{662D612B-D5F9-C19A-FA26-957EB0E9B8C1}"/>
              </a:ext>
            </a:extLst>
          </p:cNvPr>
          <p:cNvSpPr txBox="1"/>
          <p:nvPr/>
        </p:nvSpPr>
        <p:spPr>
          <a:xfrm>
            <a:off x="4219892" y="1848528"/>
            <a:ext cx="7752048" cy="2800676"/>
          </a:xfrm>
          <a:prstGeom prst="rect">
            <a:avLst/>
          </a:prstGeom>
          <a:noFill/>
          <a:ln>
            <a:noFill/>
          </a:ln>
        </p:spPr>
        <p:txBody>
          <a:bodyPr spcFirstLastPara="1" wrap="square" lIns="45675" tIns="45675" rIns="45675" bIns="45675" anchor="ctr" anchorCtr="0">
            <a:spAutoFit/>
          </a:bodyPr>
          <a:lstStyle/>
          <a:p>
            <a:pPr marL="457200" indent="-419100">
              <a:lnSpc>
                <a:spcPct val="80000"/>
              </a:lnSpc>
              <a:buClr>
                <a:srgbClr val="BED000"/>
              </a:buClr>
              <a:buSzPts val="3000"/>
              <a:buFont typeface="Arial Black"/>
              <a:buChar char="●"/>
            </a:pPr>
            <a:r>
              <a:rPr lang="es-CO" sz="2000" b="1" dirty="0">
                <a:solidFill>
                  <a:srgbClr val="1D2046"/>
                </a:solidFill>
              </a:rPr>
              <a:t>Longitud: 8,18 Km</a:t>
            </a:r>
          </a:p>
          <a:p>
            <a:pPr marL="457200" indent="-419100">
              <a:lnSpc>
                <a:spcPct val="80000"/>
              </a:lnSpc>
              <a:buClr>
                <a:srgbClr val="BED000"/>
              </a:buClr>
              <a:buSzPts val="3000"/>
              <a:buFont typeface="Arial Black"/>
              <a:buChar char="●"/>
            </a:pPr>
            <a:r>
              <a:rPr lang="es-CO" sz="2000" b="1" dirty="0">
                <a:solidFill>
                  <a:srgbClr val="1D2046"/>
                </a:solidFill>
              </a:rPr>
              <a:t>Corredor férreo a nivel segregado con soluciones a desnivel (elevadas y subterráneas) para cruces viales y/o cuerpos de agua o en puntos específicos</a:t>
            </a:r>
          </a:p>
          <a:p>
            <a:pPr marL="457200" indent="-419100">
              <a:lnSpc>
                <a:spcPct val="80000"/>
              </a:lnSpc>
              <a:buClr>
                <a:srgbClr val="BED000"/>
              </a:buClr>
              <a:buSzPts val="3000"/>
              <a:buFont typeface="Arial Black"/>
              <a:buChar char="●"/>
            </a:pPr>
            <a:r>
              <a:rPr lang="es-CO" sz="2000" b="1" dirty="0">
                <a:solidFill>
                  <a:srgbClr val="1D2046"/>
                </a:solidFill>
              </a:rPr>
              <a:t>Túnel Cut&amp;Cover desde la CL 100 y hasta la CL 106</a:t>
            </a:r>
          </a:p>
          <a:p>
            <a:pPr marL="457200" indent="-419100">
              <a:lnSpc>
                <a:spcPct val="80000"/>
              </a:lnSpc>
              <a:buClr>
                <a:srgbClr val="BED000"/>
              </a:buClr>
              <a:buSzPts val="3000"/>
              <a:buFont typeface="Arial Black"/>
              <a:buChar char="●"/>
            </a:pPr>
            <a:r>
              <a:rPr lang="es-CO" sz="2000" b="1" dirty="0">
                <a:solidFill>
                  <a:srgbClr val="1D2046"/>
                </a:solidFill>
              </a:rPr>
              <a:t>3 Viaductos Férreos (CL 161 – CL 165, CL 189 – CL 192 y CL 200)</a:t>
            </a:r>
          </a:p>
          <a:p>
            <a:pPr marL="457200" indent="-419100">
              <a:lnSpc>
                <a:spcPct val="80000"/>
              </a:lnSpc>
              <a:buClr>
                <a:srgbClr val="BED000"/>
              </a:buClr>
              <a:buSzPts val="3000"/>
              <a:buFont typeface="Arial Black"/>
              <a:buChar char="●"/>
            </a:pPr>
            <a:r>
              <a:rPr lang="es-CO" sz="2000" b="1" dirty="0">
                <a:solidFill>
                  <a:srgbClr val="1D2046"/>
                </a:solidFill>
              </a:rPr>
              <a:t>3 Puentes Férreos (CL 140, CL 147 y CL 222)</a:t>
            </a:r>
          </a:p>
          <a:p>
            <a:pPr marL="457200" indent="-419100">
              <a:lnSpc>
                <a:spcPct val="80000"/>
              </a:lnSpc>
              <a:buClr>
                <a:srgbClr val="BED000"/>
              </a:buClr>
              <a:buSzPts val="3000"/>
              <a:buFont typeface="Arial Black"/>
              <a:buChar char="●"/>
            </a:pPr>
            <a:r>
              <a:rPr lang="es-CO" sz="2000" b="1" dirty="0">
                <a:solidFill>
                  <a:srgbClr val="1D2046"/>
                </a:solidFill>
              </a:rPr>
              <a:t>4 Puentes Vehiculares (CL 134, CL 153, CL 170 y CL 183)</a:t>
            </a:r>
          </a:p>
          <a:p>
            <a:pPr marL="457200" indent="-419100">
              <a:lnSpc>
                <a:spcPct val="80000"/>
              </a:lnSpc>
              <a:buClr>
                <a:srgbClr val="BED000"/>
              </a:buClr>
              <a:buSzPts val="3000"/>
              <a:buFont typeface="Arial Black"/>
              <a:buChar char="●"/>
            </a:pPr>
            <a:r>
              <a:rPr lang="es-CO" sz="2000" b="1" dirty="0">
                <a:solidFill>
                  <a:srgbClr val="1D2046"/>
                </a:solidFill>
              </a:rPr>
              <a:t>6 Estaciones (CL 116, CL 134, CL 161, CL 170, CL 200 y CIM Norte).</a:t>
            </a:r>
          </a:p>
        </p:txBody>
      </p:sp>
      <p:pic>
        <p:nvPicPr>
          <p:cNvPr id="3074" name="Picture 2">
            <a:extLst>
              <a:ext uri="{FF2B5EF4-FFF2-40B4-BE49-F238E27FC236}">
                <a16:creationId xmlns:a16="http://schemas.microsoft.com/office/drawing/2014/main" id="{66D9050C-7117-3198-CAD0-750430A018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146" y="1699206"/>
            <a:ext cx="3482869" cy="5039276"/>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CF4387BD-A499-A9ED-AF01-1FDA87F501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45627" y="4858881"/>
            <a:ext cx="3727986" cy="193303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a:extLst>
              <a:ext uri="{FF2B5EF4-FFF2-40B4-BE49-F238E27FC236}">
                <a16:creationId xmlns:a16="http://schemas.microsoft.com/office/drawing/2014/main" id="{02933A26-9C9C-7DF9-ADFF-471FF5FFD28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12365"/>
          <a:stretch/>
        </p:blipFill>
        <p:spPr bwMode="auto">
          <a:xfrm>
            <a:off x="8089841" y="4843553"/>
            <a:ext cx="3903096" cy="1933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761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cxnSp>
        <p:nvCxnSpPr>
          <p:cNvPr id="98" name="Google Shape;98;p2"/>
          <p:cNvCxnSpPr/>
          <p:nvPr/>
        </p:nvCxnSpPr>
        <p:spPr>
          <a:xfrm>
            <a:off x="979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99" name="Google Shape;99;p2"/>
          <p:cNvCxnSpPr/>
          <p:nvPr/>
        </p:nvCxnSpPr>
        <p:spPr>
          <a:xfrm rot="10800000">
            <a:off x="10196423" y="967072"/>
            <a:ext cx="1149356" cy="0"/>
          </a:xfrm>
          <a:prstGeom prst="straightConnector1">
            <a:avLst/>
          </a:prstGeom>
          <a:noFill/>
          <a:ln w="38100" cap="flat" cmpd="sng">
            <a:solidFill>
              <a:srgbClr val="1D2046"/>
            </a:solidFill>
            <a:prstDash val="solid"/>
            <a:miter lim="800000"/>
            <a:headEnd type="none" w="sm" len="sm"/>
            <a:tailEnd type="none" w="sm" len="sm"/>
          </a:ln>
        </p:spPr>
      </p:cxnSp>
      <p:sp>
        <p:nvSpPr>
          <p:cNvPr id="100" name="Google Shape;100;p2"/>
          <p:cNvSpPr txBox="1"/>
          <p:nvPr/>
        </p:nvSpPr>
        <p:spPr>
          <a:xfrm>
            <a:off x="445169" y="295282"/>
            <a:ext cx="10580183"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O" sz="3400" b="1" i="0" u="none" strike="noStrike" cap="none" dirty="0">
                <a:solidFill>
                  <a:srgbClr val="1D2046"/>
                </a:solidFill>
                <a:latin typeface="Arial Black"/>
                <a:ea typeface="Arial Black"/>
                <a:cs typeface="Arial Black"/>
                <a:sym typeface="Arial Black"/>
              </a:rPr>
              <a:t>¿Qué es la rendición de cuentas?</a:t>
            </a:r>
            <a:endParaRPr sz="3400" b="1" i="0" u="none" strike="noStrike" cap="none" dirty="0">
              <a:solidFill>
                <a:srgbClr val="1D2046"/>
              </a:solidFill>
              <a:latin typeface="Arial Black"/>
              <a:ea typeface="Arial Black"/>
              <a:cs typeface="Arial Black"/>
              <a:sym typeface="Arial Black"/>
            </a:endParaRPr>
          </a:p>
        </p:txBody>
      </p:sp>
      <p:sp>
        <p:nvSpPr>
          <p:cNvPr id="101" name="Google Shape;101;p2"/>
          <p:cNvSpPr txBox="1"/>
          <p:nvPr/>
        </p:nvSpPr>
        <p:spPr>
          <a:xfrm>
            <a:off x="110633" y="1112997"/>
            <a:ext cx="11156458" cy="184661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sz="2400" b="1" i="0" u="none" strike="noStrike" cap="none" dirty="0">
                <a:solidFill>
                  <a:srgbClr val="1D2046"/>
                </a:solidFill>
                <a:latin typeface="Arial"/>
                <a:ea typeface="Arial"/>
                <a:cs typeface="Arial"/>
                <a:sym typeface="Arial"/>
              </a:rPr>
              <a:t>“La rendición de cuentas es un proceso que busca la transparencia de la gestión de la Administración Pública, y la adopción de los principios de Buen Gobierno, eficiencia, eficacia y transparencia en todas las actuaciones del servidor público”. (Ley 1757 de 2015 art. 48).</a:t>
            </a:r>
            <a:endParaRPr dirty="0"/>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p:txBody>
      </p:sp>
      <p:pic>
        <p:nvPicPr>
          <p:cNvPr id="102" name="Google Shape;102;p2"/>
          <p:cNvPicPr preferRelativeResize="0"/>
          <p:nvPr/>
        </p:nvPicPr>
        <p:blipFill rotWithShape="1">
          <a:blip r:embed="rId3">
            <a:alphaModFix/>
          </a:blip>
          <a:srcRect l="28880" t="8695"/>
          <a:stretch/>
        </p:blipFill>
        <p:spPr>
          <a:xfrm>
            <a:off x="0" y="2771820"/>
            <a:ext cx="4414630" cy="4083078"/>
          </a:xfrm>
          <a:prstGeom prst="rect">
            <a:avLst/>
          </a:prstGeom>
          <a:noFill/>
          <a:ln>
            <a:noFill/>
          </a:ln>
        </p:spPr>
      </p:pic>
      <p:pic>
        <p:nvPicPr>
          <p:cNvPr id="103" name="Google Shape;103;p2"/>
          <p:cNvPicPr preferRelativeResize="0"/>
          <p:nvPr/>
        </p:nvPicPr>
        <p:blipFill rotWithShape="1">
          <a:blip r:embed="rId4">
            <a:alphaModFix amt="52999"/>
          </a:blip>
          <a:srcRect l="32615"/>
          <a:stretch/>
        </p:blipFill>
        <p:spPr>
          <a:xfrm>
            <a:off x="-15097" y="3223011"/>
            <a:ext cx="1375636" cy="3652299"/>
          </a:xfrm>
          <a:prstGeom prst="rect">
            <a:avLst/>
          </a:prstGeom>
          <a:noFill/>
          <a:ln>
            <a:noFill/>
          </a:ln>
        </p:spPr>
      </p:pic>
      <p:pic>
        <p:nvPicPr>
          <p:cNvPr id="104" name="Google Shape;104;p2"/>
          <p:cNvPicPr preferRelativeResize="0"/>
          <p:nvPr/>
        </p:nvPicPr>
        <p:blipFill rotWithShape="1">
          <a:blip r:embed="rId5">
            <a:alphaModFix/>
          </a:blip>
          <a:srcRect/>
          <a:stretch/>
        </p:blipFill>
        <p:spPr>
          <a:xfrm>
            <a:off x="0" y="6260050"/>
            <a:ext cx="1864895" cy="597950"/>
          </a:xfrm>
          <a:prstGeom prst="rect">
            <a:avLst/>
          </a:prstGeom>
          <a:noFill/>
          <a:ln>
            <a:noFill/>
          </a:ln>
        </p:spPr>
      </p:pic>
      <p:pic>
        <p:nvPicPr>
          <p:cNvPr id="105" name="Google Shape;105;p2"/>
          <p:cNvPicPr preferRelativeResize="0"/>
          <p:nvPr/>
        </p:nvPicPr>
        <p:blipFill rotWithShape="1">
          <a:blip r:embed="rId6">
            <a:alphaModFix/>
          </a:blip>
          <a:srcRect/>
          <a:stretch/>
        </p:blipFill>
        <p:spPr>
          <a:xfrm>
            <a:off x="0" y="5237349"/>
            <a:ext cx="641678" cy="1649079"/>
          </a:xfrm>
          <a:prstGeom prst="rect">
            <a:avLst/>
          </a:prstGeom>
          <a:noFill/>
          <a:ln>
            <a:noFill/>
          </a:ln>
        </p:spPr>
      </p:pic>
      <p:pic>
        <p:nvPicPr>
          <p:cNvPr id="106" name="Google Shape;106;p2"/>
          <p:cNvPicPr preferRelativeResize="0"/>
          <p:nvPr/>
        </p:nvPicPr>
        <p:blipFill rotWithShape="1">
          <a:blip r:embed="rId7">
            <a:alphaModFix/>
          </a:blip>
          <a:srcRect/>
          <a:stretch/>
        </p:blipFill>
        <p:spPr>
          <a:xfrm>
            <a:off x="4850104" y="2771820"/>
            <a:ext cx="5754834" cy="4011855"/>
          </a:xfrm>
          <a:prstGeom prst="rect">
            <a:avLst/>
          </a:prstGeom>
          <a:noFill/>
          <a:ln>
            <a:noFill/>
          </a:ln>
        </p:spPr>
      </p:pic>
      <p:pic>
        <p:nvPicPr>
          <p:cNvPr id="107" name="Google Shape;107;p2"/>
          <p:cNvPicPr preferRelativeResize="0"/>
          <p:nvPr/>
        </p:nvPicPr>
        <p:blipFill rotWithShape="1">
          <a:blip r:embed="rId8">
            <a:alphaModFix/>
          </a:blip>
          <a:srcRect t="35961" r="62912" b="2111"/>
          <a:stretch/>
        </p:blipFill>
        <p:spPr>
          <a:xfrm>
            <a:off x="10173245" y="1190"/>
            <a:ext cx="2038944"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cxnSp>
        <p:nvCxnSpPr>
          <p:cNvPr id="384" name="Google Shape;384;p27"/>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385" name="Google Shape;385;p27"/>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386" name="Google Shape;386;p27"/>
          <p:cNvSpPr txBox="1"/>
          <p:nvPr/>
        </p:nvSpPr>
        <p:spPr>
          <a:xfrm>
            <a:off x="418346" y="295282"/>
            <a:ext cx="11417965"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dirty="0">
                <a:solidFill>
                  <a:srgbClr val="1D2046"/>
                </a:solidFill>
                <a:latin typeface="Arial Black"/>
                <a:ea typeface="Arial Black"/>
                <a:cs typeface="Arial Black"/>
                <a:sym typeface="Arial Black"/>
              </a:rPr>
              <a:t>9. Infraestructura </a:t>
            </a:r>
            <a:endParaRPr sz="1400" b="0" i="0" u="none" strike="noStrike" cap="none" dirty="0">
              <a:solidFill>
                <a:srgbClr val="000000"/>
              </a:solidFill>
              <a:latin typeface="Arial"/>
              <a:ea typeface="Arial"/>
              <a:cs typeface="Arial"/>
              <a:sym typeface="Arial"/>
            </a:endParaRPr>
          </a:p>
        </p:txBody>
      </p:sp>
      <p:pic>
        <p:nvPicPr>
          <p:cNvPr id="387" name="Google Shape;387;p27"/>
          <p:cNvPicPr preferRelativeResize="0"/>
          <p:nvPr/>
        </p:nvPicPr>
        <p:blipFill rotWithShape="1">
          <a:blip r:embed="rId3">
            <a:alphaModFix/>
          </a:blip>
          <a:srcRect/>
          <a:stretch/>
        </p:blipFill>
        <p:spPr>
          <a:xfrm>
            <a:off x="0" y="6260050"/>
            <a:ext cx="1864895" cy="597950"/>
          </a:xfrm>
          <a:prstGeom prst="rect">
            <a:avLst/>
          </a:prstGeom>
          <a:noFill/>
          <a:ln>
            <a:noFill/>
          </a:ln>
        </p:spPr>
      </p:pic>
      <p:pic>
        <p:nvPicPr>
          <p:cNvPr id="388" name="Google Shape;388;p27"/>
          <p:cNvPicPr preferRelativeResize="0"/>
          <p:nvPr/>
        </p:nvPicPr>
        <p:blipFill rotWithShape="1">
          <a:blip r:embed="rId4">
            <a:alphaModFix/>
          </a:blip>
          <a:srcRect/>
          <a:stretch/>
        </p:blipFill>
        <p:spPr>
          <a:xfrm>
            <a:off x="9251899" y="184927"/>
            <a:ext cx="2129687" cy="703500"/>
          </a:xfrm>
          <a:prstGeom prst="rect">
            <a:avLst/>
          </a:prstGeom>
          <a:noFill/>
          <a:ln>
            <a:noFill/>
          </a:ln>
        </p:spPr>
      </p:pic>
      <p:pic>
        <p:nvPicPr>
          <p:cNvPr id="389" name="Google Shape;389;p27"/>
          <p:cNvPicPr preferRelativeResize="0"/>
          <p:nvPr/>
        </p:nvPicPr>
        <p:blipFill rotWithShape="1">
          <a:blip r:embed="rId5">
            <a:alphaModFix/>
          </a:blip>
          <a:srcRect/>
          <a:stretch/>
        </p:blipFill>
        <p:spPr>
          <a:xfrm>
            <a:off x="0" y="5237349"/>
            <a:ext cx="641678" cy="1649079"/>
          </a:xfrm>
          <a:prstGeom prst="rect">
            <a:avLst/>
          </a:prstGeom>
          <a:noFill/>
          <a:ln>
            <a:noFill/>
          </a:ln>
        </p:spPr>
      </p:pic>
      <p:pic>
        <p:nvPicPr>
          <p:cNvPr id="390" name="Google Shape;390;p27"/>
          <p:cNvPicPr preferRelativeResize="0"/>
          <p:nvPr/>
        </p:nvPicPr>
        <p:blipFill rotWithShape="1">
          <a:blip r:embed="rId6">
            <a:alphaModFix amt="52999"/>
          </a:blip>
          <a:srcRect l="32615"/>
          <a:stretch/>
        </p:blipFill>
        <p:spPr>
          <a:xfrm>
            <a:off x="-4587" y="3223011"/>
            <a:ext cx="1375636" cy="3652299"/>
          </a:xfrm>
          <a:prstGeom prst="rect">
            <a:avLst/>
          </a:prstGeom>
          <a:noFill/>
          <a:ln>
            <a:noFill/>
          </a:ln>
        </p:spPr>
      </p:pic>
      <p:pic>
        <p:nvPicPr>
          <p:cNvPr id="391" name="Google Shape;391;p27"/>
          <p:cNvPicPr preferRelativeResize="0"/>
          <p:nvPr/>
        </p:nvPicPr>
        <p:blipFill rotWithShape="1">
          <a:blip r:embed="rId7">
            <a:alphaModFix/>
          </a:blip>
          <a:srcRect t="35963" r="62912" b="2110"/>
          <a:stretch/>
        </p:blipFill>
        <p:spPr>
          <a:xfrm>
            <a:off x="10142545" y="-44"/>
            <a:ext cx="2038945" cy="6858000"/>
          </a:xfrm>
          <a:prstGeom prst="rect">
            <a:avLst/>
          </a:prstGeom>
          <a:noFill/>
          <a:ln>
            <a:noFill/>
          </a:ln>
        </p:spPr>
      </p:pic>
      <p:sp>
        <p:nvSpPr>
          <p:cNvPr id="392" name="Google Shape;392;p27"/>
          <p:cNvSpPr txBox="1"/>
          <p:nvPr/>
        </p:nvSpPr>
        <p:spPr>
          <a:xfrm>
            <a:off x="266026" y="1099826"/>
            <a:ext cx="8198724" cy="523180"/>
          </a:xfrm>
          <a:prstGeom prst="rect">
            <a:avLst/>
          </a:prstGeom>
          <a:noFill/>
          <a:ln>
            <a:noFill/>
          </a:ln>
        </p:spPr>
        <p:txBody>
          <a:bodyPr spcFirstLastPara="1" wrap="square" lIns="91425" tIns="45700" rIns="91425" bIns="45700" anchor="t" anchorCtr="0">
            <a:spAutoFit/>
          </a:bodyPr>
          <a:lstStyle/>
          <a:p>
            <a:pPr algn="just"/>
            <a:r>
              <a:rPr lang="es-CO" sz="2800" b="1" dirty="0">
                <a:solidFill>
                  <a:srgbClr val="1D2046"/>
                </a:solidFill>
                <a:latin typeface="Arial Black"/>
                <a:cs typeface="Arial Black"/>
              </a:rPr>
              <a:t>ACCESOS NORTE.</a:t>
            </a:r>
            <a:endParaRPr sz="2800" b="1" dirty="0">
              <a:solidFill>
                <a:srgbClr val="1D2046"/>
              </a:solidFill>
              <a:latin typeface="Arial Black"/>
              <a:cs typeface="Arial Black"/>
            </a:endParaRPr>
          </a:p>
        </p:txBody>
      </p:sp>
      <p:sp>
        <p:nvSpPr>
          <p:cNvPr id="10" name="Google Shape;225;g34c3ae7660a_0_6">
            <a:extLst>
              <a:ext uri="{FF2B5EF4-FFF2-40B4-BE49-F238E27FC236}">
                <a16:creationId xmlns:a16="http://schemas.microsoft.com/office/drawing/2014/main" id="{662D612B-D5F9-C19A-FA26-957EB0E9B8C1}"/>
              </a:ext>
            </a:extLst>
          </p:cNvPr>
          <p:cNvSpPr txBox="1"/>
          <p:nvPr/>
        </p:nvSpPr>
        <p:spPr>
          <a:xfrm>
            <a:off x="4211329" y="1294127"/>
            <a:ext cx="7970161" cy="830906"/>
          </a:xfrm>
          <a:prstGeom prst="rect">
            <a:avLst/>
          </a:prstGeom>
          <a:noFill/>
          <a:ln>
            <a:noFill/>
          </a:ln>
        </p:spPr>
        <p:txBody>
          <a:bodyPr spcFirstLastPara="1" wrap="square" lIns="45675" tIns="45675" rIns="45675" bIns="45675" anchor="ctr" anchorCtr="0">
            <a:spAutoFit/>
          </a:bodyPr>
          <a:lstStyle/>
          <a:p>
            <a:pPr marL="38100">
              <a:lnSpc>
                <a:spcPct val="80000"/>
              </a:lnSpc>
              <a:buClr>
                <a:srgbClr val="BED000"/>
              </a:buClr>
              <a:buSzPts val="3000"/>
            </a:pPr>
            <a:r>
              <a:rPr lang="es-CO" sz="2000" b="1" dirty="0">
                <a:solidFill>
                  <a:srgbClr val="1D2046"/>
                </a:solidFill>
              </a:rPr>
              <a:t>Ampliación de la Autopista Norte desde la CL 191 hasta la CL 245 en una longitud aproximada de 4,2 Km. El proyecto está dividido en 5 unidades funcionales:</a:t>
            </a:r>
            <a:endParaRPr lang="es-CO" sz="2000" b="1" dirty="0">
              <a:solidFill>
                <a:srgbClr val="171C3C"/>
              </a:solidFill>
              <a:latin typeface="Arial Black" panose="020B0604020202020204" pitchFamily="34" charset="0"/>
            </a:endParaRPr>
          </a:p>
        </p:txBody>
      </p:sp>
      <p:sp>
        <p:nvSpPr>
          <p:cNvPr id="2" name="Google Shape;225;g34c3ae7660a_0_6">
            <a:extLst>
              <a:ext uri="{FF2B5EF4-FFF2-40B4-BE49-F238E27FC236}">
                <a16:creationId xmlns:a16="http://schemas.microsoft.com/office/drawing/2014/main" id="{2E0E3B9F-FCD3-B6AB-81ED-CBF9B34AD65C}"/>
              </a:ext>
            </a:extLst>
          </p:cNvPr>
          <p:cNvSpPr txBox="1"/>
          <p:nvPr/>
        </p:nvSpPr>
        <p:spPr>
          <a:xfrm>
            <a:off x="3942350" y="2333069"/>
            <a:ext cx="7970161" cy="3293118"/>
          </a:xfrm>
          <a:prstGeom prst="rect">
            <a:avLst/>
          </a:prstGeom>
          <a:noFill/>
          <a:ln>
            <a:noFill/>
          </a:ln>
        </p:spPr>
        <p:txBody>
          <a:bodyPr spcFirstLastPara="1" wrap="square" lIns="45675" tIns="45675" rIns="45675" bIns="45675" anchor="ctr" anchorCtr="0">
            <a:spAutoFit/>
          </a:bodyPr>
          <a:lstStyle/>
          <a:p>
            <a:pPr marL="457200" indent="-419100">
              <a:lnSpc>
                <a:spcPct val="80000"/>
              </a:lnSpc>
              <a:buClr>
                <a:srgbClr val="BED000"/>
              </a:buClr>
              <a:buSzPts val="3000"/>
              <a:buFont typeface="Arial Black"/>
              <a:buChar char="●"/>
            </a:pPr>
            <a:r>
              <a:rPr lang="es-CO" sz="2000" b="1" dirty="0">
                <a:solidFill>
                  <a:srgbClr val="1D2046"/>
                </a:solidFill>
              </a:rPr>
              <a:t>Unidad Funcional 1: Calzada Oriental de la Autopista Norte entre Calle 215 y Calle 245.</a:t>
            </a:r>
          </a:p>
          <a:p>
            <a:pPr marL="457200" indent="-419100">
              <a:lnSpc>
                <a:spcPct val="80000"/>
              </a:lnSpc>
              <a:buClr>
                <a:srgbClr val="BED000"/>
              </a:buClr>
              <a:buSzPts val="3000"/>
              <a:buFont typeface="Arial Black"/>
              <a:buChar char="●"/>
            </a:pPr>
            <a:r>
              <a:rPr lang="es-CO" sz="2000" b="1" dirty="0">
                <a:solidFill>
                  <a:srgbClr val="1D2046"/>
                </a:solidFill>
              </a:rPr>
              <a:t>Unidad Funcional 2: Calzada Oriental de la Autopista Norte entre Calle 191 y Calle 215.</a:t>
            </a:r>
          </a:p>
          <a:p>
            <a:pPr marL="457200" indent="-419100">
              <a:lnSpc>
                <a:spcPct val="80000"/>
              </a:lnSpc>
              <a:buClr>
                <a:srgbClr val="BED000"/>
              </a:buClr>
              <a:buSzPts val="3000"/>
              <a:buFont typeface="Arial Black"/>
              <a:buChar char="●"/>
            </a:pPr>
            <a:r>
              <a:rPr lang="es-CO" sz="2000" b="1" dirty="0">
                <a:solidFill>
                  <a:srgbClr val="1D2046"/>
                </a:solidFill>
              </a:rPr>
              <a:t>Unidad Funcional 3: Calzada Occidental de la Autopista Norte entre Calle 215 y Calle 245.</a:t>
            </a:r>
          </a:p>
          <a:p>
            <a:pPr marL="457200" indent="-419100">
              <a:lnSpc>
                <a:spcPct val="80000"/>
              </a:lnSpc>
              <a:buClr>
                <a:srgbClr val="BED000"/>
              </a:buClr>
              <a:buSzPts val="3000"/>
              <a:buFont typeface="Arial Black"/>
              <a:buChar char="●"/>
            </a:pPr>
            <a:r>
              <a:rPr lang="es-CO" sz="2000" b="1" dirty="0">
                <a:solidFill>
                  <a:srgbClr val="1D2046"/>
                </a:solidFill>
              </a:rPr>
              <a:t>Unidad Funcional 4: Calzada Occidental de la Autopista norte entre Calle 191 y Calle 215.</a:t>
            </a:r>
          </a:p>
          <a:p>
            <a:pPr marL="457200" indent="-419100">
              <a:lnSpc>
                <a:spcPct val="80000"/>
              </a:lnSpc>
              <a:buClr>
                <a:srgbClr val="BED000"/>
              </a:buClr>
              <a:buSzPts val="3000"/>
              <a:buFont typeface="Arial Black"/>
              <a:buChar char="●"/>
            </a:pPr>
            <a:r>
              <a:rPr lang="es-CO" sz="2000" b="1" dirty="0">
                <a:solidFill>
                  <a:srgbClr val="1D2046"/>
                </a:solidFill>
              </a:rPr>
              <a:t>Unidad Funcional 5: Construcción de dos retornos a desnivel con dos carriles cada uno para conectar los dos carriles externos de las calzadas oriental y occidental de la Autopista Norte entre Calle 191 y Calle 245, así como la intersección a desnivel de la Autopista Norte con Calle 201</a:t>
            </a:r>
          </a:p>
        </p:txBody>
      </p:sp>
      <p:pic>
        <p:nvPicPr>
          <p:cNvPr id="3083" name="Picture 11">
            <a:extLst>
              <a:ext uri="{FF2B5EF4-FFF2-40B4-BE49-F238E27FC236}">
                <a16:creationId xmlns:a16="http://schemas.microsoft.com/office/drawing/2014/main" id="{CBC93BFE-2DFE-B493-28FD-B067EDE0A5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964" y="1715205"/>
            <a:ext cx="3436875" cy="498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171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cxnSp>
        <p:nvCxnSpPr>
          <p:cNvPr id="402" name="Google Shape;402;p28"/>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403" name="Google Shape;403;p28"/>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404" name="Google Shape;404;p28"/>
          <p:cNvSpPr txBox="1"/>
          <p:nvPr/>
        </p:nvSpPr>
        <p:spPr>
          <a:xfrm>
            <a:off x="502428" y="295282"/>
            <a:ext cx="11417965"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10. Transporte Privado </a:t>
            </a:r>
            <a:endParaRPr sz="1400" b="0" i="0" u="none" strike="noStrike" cap="none">
              <a:solidFill>
                <a:srgbClr val="000000"/>
              </a:solidFill>
              <a:latin typeface="Arial"/>
              <a:ea typeface="Arial"/>
              <a:cs typeface="Arial"/>
              <a:sym typeface="Arial"/>
            </a:endParaRPr>
          </a:p>
        </p:txBody>
      </p:sp>
      <p:pic>
        <p:nvPicPr>
          <p:cNvPr id="405" name="Google Shape;405;p28"/>
          <p:cNvPicPr preferRelativeResize="0"/>
          <p:nvPr/>
        </p:nvPicPr>
        <p:blipFill rotWithShape="1">
          <a:blip r:embed="rId3">
            <a:alphaModFix/>
          </a:blip>
          <a:srcRect/>
          <a:stretch/>
        </p:blipFill>
        <p:spPr>
          <a:xfrm>
            <a:off x="0" y="6260050"/>
            <a:ext cx="1864895" cy="597950"/>
          </a:xfrm>
          <a:prstGeom prst="rect">
            <a:avLst/>
          </a:prstGeom>
          <a:noFill/>
          <a:ln>
            <a:noFill/>
          </a:ln>
        </p:spPr>
      </p:pic>
      <p:pic>
        <p:nvPicPr>
          <p:cNvPr id="406" name="Google Shape;406;p28"/>
          <p:cNvPicPr preferRelativeResize="0"/>
          <p:nvPr/>
        </p:nvPicPr>
        <p:blipFill rotWithShape="1">
          <a:blip r:embed="rId4">
            <a:alphaModFix/>
          </a:blip>
          <a:srcRect/>
          <a:stretch/>
        </p:blipFill>
        <p:spPr>
          <a:xfrm>
            <a:off x="9251899" y="184927"/>
            <a:ext cx="2129687" cy="703500"/>
          </a:xfrm>
          <a:prstGeom prst="rect">
            <a:avLst/>
          </a:prstGeom>
          <a:noFill/>
          <a:ln>
            <a:noFill/>
          </a:ln>
        </p:spPr>
      </p:pic>
      <p:pic>
        <p:nvPicPr>
          <p:cNvPr id="407" name="Google Shape;407;p28"/>
          <p:cNvPicPr preferRelativeResize="0"/>
          <p:nvPr/>
        </p:nvPicPr>
        <p:blipFill rotWithShape="1">
          <a:blip r:embed="rId5">
            <a:alphaModFix/>
          </a:blip>
          <a:srcRect/>
          <a:stretch/>
        </p:blipFill>
        <p:spPr>
          <a:xfrm>
            <a:off x="0" y="5237349"/>
            <a:ext cx="641678" cy="1649079"/>
          </a:xfrm>
          <a:prstGeom prst="rect">
            <a:avLst/>
          </a:prstGeom>
          <a:noFill/>
          <a:ln>
            <a:noFill/>
          </a:ln>
        </p:spPr>
      </p:pic>
      <p:pic>
        <p:nvPicPr>
          <p:cNvPr id="408" name="Google Shape;408;p28"/>
          <p:cNvPicPr preferRelativeResize="0"/>
          <p:nvPr/>
        </p:nvPicPr>
        <p:blipFill rotWithShape="1">
          <a:blip r:embed="rId6">
            <a:alphaModFix amt="52999"/>
          </a:blip>
          <a:srcRect l="32615"/>
          <a:stretch/>
        </p:blipFill>
        <p:spPr>
          <a:xfrm>
            <a:off x="-4587" y="3223011"/>
            <a:ext cx="1375636" cy="3652299"/>
          </a:xfrm>
          <a:prstGeom prst="rect">
            <a:avLst/>
          </a:prstGeom>
          <a:noFill/>
          <a:ln>
            <a:noFill/>
          </a:ln>
        </p:spPr>
      </p:pic>
      <p:sp>
        <p:nvSpPr>
          <p:cNvPr id="409" name="Google Shape;409;p28"/>
          <p:cNvSpPr txBox="1"/>
          <p:nvPr/>
        </p:nvSpPr>
        <p:spPr>
          <a:xfrm>
            <a:off x="229802" y="1042792"/>
            <a:ext cx="11662500" cy="7080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CO" sz="2000" b="1" i="0" u="none" strike="noStrike" cap="none" dirty="0">
                <a:solidFill>
                  <a:srgbClr val="1D2046"/>
                </a:solidFill>
                <a:latin typeface="Arial"/>
                <a:ea typeface="Arial"/>
                <a:cs typeface="Arial"/>
                <a:sym typeface="Arial"/>
              </a:rPr>
              <a:t>En la localidad de Usaquén se tiene implementada </a:t>
            </a:r>
            <a:r>
              <a:rPr lang="es-CO" sz="2000" b="1" dirty="0">
                <a:solidFill>
                  <a:srgbClr val="1D2046"/>
                </a:solidFill>
              </a:rPr>
              <a:t>el </a:t>
            </a:r>
            <a:r>
              <a:rPr lang="es-CO" sz="2000" b="1" i="0" u="none" strike="noStrike" cap="none" dirty="0">
                <a:solidFill>
                  <a:srgbClr val="1D2046"/>
                </a:solidFill>
                <a:latin typeface="Arial"/>
                <a:ea typeface="Arial"/>
                <a:cs typeface="Arial"/>
                <a:sym typeface="Arial"/>
              </a:rPr>
              <a:t>área AI-03, AI-04 y AI-13 del proyecto ZPP - Contrato interadministrativo 2021-2470 con la TTSA, con un total de 936 cupos .</a:t>
            </a:r>
            <a:endParaRPr sz="2000" b="1" i="0" u="none" strike="noStrike" cap="none" dirty="0">
              <a:solidFill>
                <a:srgbClr val="1D2046"/>
              </a:solidFill>
              <a:latin typeface="Arial"/>
              <a:ea typeface="Arial"/>
              <a:cs typeface="Arial"/>
              <a:sym typeface="Arial"/>
            </a:endParaRPr>
          </a:p>
        </p:txBody>
      </p:sp>
      <p:sp>
        <p:nvSpPr>
          <p:cNvPr id="410" name="Google Shape;410;p28"/>
          <p:cNvSpPr txBox="1"/>
          <p:nvPr/>
        </p:nvSpPr>
        <p:spPr>
          <a:xfrm>
            <a:off x="4048697" y="3956050"/>
            <a:ext cx="3179223" cy="1169511"/>
          </a:xfrm>
          <a:prstGeom prst="rect">
            <a:avLst/>
          </a:prstGeom>
          <a:solidFill>
            <a:srgbClr val="151837"/>
          </a:solidFill>
          <a:ln w="9525" cap="flat" cmpd="sng">
            <a:solidFill>
              <a:srgbClr val="A4D057"/>
            </a:solidFill>
            <a:prstDash val="solid"/>
            <a:round/>
            <a:headEnd type="none" w="sm" len="sm"/>
            <a:tailEnd type="none" w="sm" len="sm"/>
          </a:ln>
        </p:spPr>
        <p:txBody>
          <a:bodyPr spcFirstLastPara="1" wrap="square" lIns="91425" tIns="45700" rIns="91425" bIns="45700" anchor="t" anchorCtr="0">
            <a:spAutoFit/>
          </a:bodyPr>
          <a:lstStyle/>
          <a:p>
            <a:pPr algn="just">
              <a:buClr>
                <a:schemeClr val="dk1"/>
              </a:buClr>
              <a:buSzPts val="1100"/>
            </a:pPr>
            <a:r>
              <a:rPr lang="es-CO" sz="1600" dirty="0">
                <a:solidFill>
                  <a:schemeClr val="lt1"/>
                </a:solidFill>
              </a:rPr>
              <a:t>En el 2024 se realizaron </a:t>
            </a:r>
            <a:r>
              <a:rPr lang="es-CO" sz="2000" b="1" dirty="0">
                <a:solidFill>
                  <a:srgbClr val="BED000"/>
                </a:solidFill>
                <a:latin typeface="Arial Black"/>
                <a:cs typeface="Arial Black"/>
              </a:rPr>
              <a:t>499.343</a:t>
            </a:r>
            <a:r>
              <a:rPr lang="es-CO" sz="1600" b="1" dirty="0">
                <a:solidFill>
                  <a:schemeClr val="lt1"/>
                </a:solidFill>
                <a:latin typeface="Arial Black"/>
                <a:cs typeface="Arial Black"/>
              </a:rPr>
              <a:t> </a:t>
            </a:r>
            <a:r>
              <a:rPr lang="es-CO" sz="1600" dirty="0">
                <a:solidFill>
                  <a:schemeClr val="lt1"/>
                </a:solidFill>
              </a:rPr>
              <a:t>solicitudes de permiso alcanzando un recaudo de $62.163.625.700.</a:t>
            </a:r>
            <a:endParaRPr sz="2800" b="1" dirty="0">
              <a:solidFill>
                <a:schemeClr val="lt1"/>
              </a:solidFill>
              <a:latin typeface="Arial Black"/>
              <a:ea typeface="Arial Black"/>
              <a:cs typeface="Arial Black"/>
              <a:sym typeface="Arial Black"/>
            </a:endParaRPr>
          </a:p>
        </p:txBody>
      </p:sp>
      <p:sp>
        <p:nvSpPr>
          <p:cNvPr id="411" name="Google Shape;411;p28"/>
          <p:cNvSpPr txBox="1"/>
          <p:nvPr/>
        </p:nvSpPr>
        <p:spPr>
          <a:xfrm>
            <a:off x="10316076" y="4156768"/>
            <a:ext cx="931500" cy="400200"/>
          </a:xfrm>
          <a:prstGeom prst="rect">
            <a:avLst/>
          </a:prstGeom>
          <a:solidFill>
            <a:srgbClr val="151837"/>
          </a:solidFill>
          <a:ln w="9525" cap="flat" cmpd="sng">
            <a:solidFill>
              <a:srgbClr val="A4D057"/>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dirty="0">
                <a:solidFill>
                  <a:schemeClr val="lt1"/>
                </a:solidFill>
                <a:latin typeface="Arial Black"/>
                <a:ea typeface="Arial Black"/>
                <a:cs typeface="Arial Black"/>
                <a:sym typeface="Arial Black"/>
              </a:rPr>
              <a:t>175</a:t>
            </a:r>
            <a:endParaRPr sz="1400" b="0" i="0" u="none" strike="noStrike" cap="none" dirty="0">
              <a:solidFill>
                <a:srgbClr val="000000"/>
              </a:solidFill>
              <a:latin typeface="Arial"/>
              <a:ea typeface="Arial"/>
              <a:cs typeface="Arial"/>
              <a:sym typeface="Arial"/>
            </a:endParaRPr>
          </a:p>
        </p:txBody>
      </p:sp>
      <p:sp>
        <p:nvSpPr>
          <p:cNvPr id="414" name="Google Shape;414;p28"/>
          <p:cNvSpPr txBox="1"/>
          <p:nvPr/>
        </p:nvSpPr>
        <p:spPr>
          <a:xfrm>
            <a:off x="4596000" y="3523058"/>
            <a:ext cx="3000000" cy="4155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s-CO" sz="1500" b="1">
                <a:solidFill>
                  <a:schemeClr val="accent6"/>
                </a:solidFill>
              </a:rPr>
              <a:t>Pico y placa solidario</a:t>
            </a:r>
            <a:endParaRPr sz="1500">
              <a:solidFill>
                <a:schemeClr val="accent6"/>
              </a:solidFill>
            </a:endParaRPr>
          </a:p>
        </p:txBody>
      </p:sp>
      <p:pic>
        <p:nvPicPr>
          <p:cNvPr id="415" name="Google Shape;415;p28"/>
          <p:cNvPicPr preferRelativeResize="0"/>
          <p:nvPr/>
        </p:nvPicPr>
        <p:blipFill>
          <a:blip r:embed="rId7">
            <a:alphaModFix/>
          </a:blip>
          <a:stretch>
            <a:fillRect/>
          </a:stretch>
        </p:blipFill>
        <p:spPr>
          <a:xfrm>
            <a:off x="4162325" y="1837206"/>
            <a:ext cx="3000000" cy="1550096"/>
          </a:xfrm>
          <a:prstGeom prst="rect">
            <a:avLst/>
          </a:prstGeom>
          <a:noFill/>
          <a:ln>
            <a:noFill/>
          </a:ln>
        </p:spPr>
      </p:pic>
      <p:sp>
        <p:nvSpPr>
          <p:cNvPr id="416" name="Google Shape;416;p28"/>
          <p:cNvSpPr txBox="1"/>
          <p:nvPr/>
        </p:nvSpPr>
        <p:spPr>
          <a:xfrm>
            <a:off x="8372382" y="3796758"/>
            <a:ext cx="2038944" cy="8771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CO" sz="1500" b="1" dirty="0">
                <a:solidFill>
                  <a:schemeClr val="accent6"/>
                </a:solidFill>
              </a:rPr>
              <a:t>Registro Distrital de Estacionamiento fuera de vía</a:t>
            </a:r>
            <a:endParaRPr sz="1500" dirty="0"/>
          </a:p>
        </p:txBody>
      </p:sp>
      <p:sp>
        <p:nvSpPr>
          <p:cNvPr id="417" name="Google Shape;417;p28"/>
          <p:cNvSpPr txBox="1"/>
          <p:nvPr/>
        </p:nvSpPr>
        <p:spPr>
          <a:xfrm>
            <a:off x="8566106" y="1823024"/>
            <a:ext cx="30000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CO" sz="1500" b="1" dirty="0">
                <a:solidFill>
                  <a:schemeClr val="accent6"/>
                </a:solidFill>
              </a:rPr>
              <a:t>Zonas de cargue y descargue</a:t>
            </a:r>
            <a:endParaRPr sz="1500" dirty="0"/>
          </a:p>
        </p:txBody>
      </p:sp>
      <p:sp>
        <p:nvSpPr>
          <p:cNvPr id="418" name="Google Shape;418;p28"/>
          <p:cNvSpPr txBox="1"/>
          <p:nvPr/>
        </p:nvSpPr>
        <p:spPr>
          <a:xfrm>
            <a:off x="4008446" y="5232166"/>
            <a:ext cx="18648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CO" sz="1500" b="1" dirty="0">
                <a:solidFill>
                  <a:schemeClr val="accent6"/>
                </a:solidFill>
              </a:rPr>
              <a:t>Planes Integrales de Movilidad Sostenible</a:t>
            </a:r>
            <a:endParaRPr sz="1500" b="1" dirty="0">
              <a:solidFill>
                <a:schemeClr val="accent6"/>
              </a:solidFill>
            </a:endParaRPr>
          </a:p>
        </p:txBody>
      </p:sp>
      <p:sp>
        <p:nvSpPr>
          <p:cNvPr id="419" name="Google Shape;419;p28"/>
          <p:cNvSpPr txBox="1"/>
          <p:nvPr/>
        </p:nvSpPr>
        <p:spPr>
          <a:xfrm>
            <a:off x="4202145" y="6096133"/>
            <a:ext cx="931500" cy="400069"/>
          </a:xfrm>
          <a:prstGeom prst="rect">
            <a:avLst/>
          </a:prstGeom>
          <a:solidFill>
            <a:srgbClr val="151837"/>
          </a:solidFill>
          <a:ln w="9525" cap="flat" cmpd="sng">
            <a:solidFill>
              <a:srgbClr val="A4D057"/>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chemeClr val="lt1"/>
                </a:solidFill>
                <a:latin typeface="Arial Black"/>
                <a:cs typeface="Arial Black"/>
                <a:sym typeface="Arial Black"/>
              </a:rPr>
              <a:t>22</a:t>
            </a:r>
            <a:endParaRPr sz="1400" b="0" i="0" u="none" strike="noStrike" cap="none" dirty="0">
              <a:solidFill>
                <a:srgbClr val="000000"/>
              </a:solidFill>
              <a:latin typeface="Arial"/>
              <a:ea typeface="Arial"/>
              <a:cs typeface="Arial"/>
              <a:sym typeface="Arial"/>
            </a:endParaRPr>
          </a:p>
        </p:txBody>
      </p:sp>
      <p:pic>
        <p:nvPicPr>
          <p:cNvPr id="420" name="Google Shape;420;p28"/>
          <p:cNvPicPr preferRelativeResize="0"/>
          <p:nvPr/>
        </p:nvPicPr>
        <p:blipFill>
          <a:blip r:embed="rId8">
            <a:alphaModFix/>
          </a:blip>
          <a:stretch>
            <a:fillRect/>
          </a:stretch>
        </p:blipFill>
        <p:spPr>
          <a:xfrm>
            <a:off x="7162325" y="5271667"/>
            <a:ext cx="4544175" cy="1462559"/>
          </a:xfrm>
          <a:prstGeom prst="rect">
            <a:avLst/>
          </a:prstGeom>
          <a:noFill/>
          <a:ln>
            <a:noFill/>
          </a:ln>
        </p:spPr>
      </p:pic>
      <p:pic>
        <p:nvPicPr>
          <p:cNvPr id="421" name="Google Shape;421;p28"/>
          <p:cNvPicPr preferRelativeResize="0"/>
          <p:nvPr/>
        </p:nvPicPr>
        <p:blipFill rotWithShape="1">
          <a:blip r:embed="rId9">
            <a:alphaModFix/>
          </a:blip>
          <a:srcRect t="35961" r="62912" b="2111"/>
          <a:stretch/>
        </p:blipFill>
        <p:spPr>
          <a:xfrm>
            <a:off x="10169441" y="-30173"/>
            <a:ext cx="2038944" cy="6858000"/>
          </a:xfrm>
          <a:prstGeom prst="rect">
            <a:avLst/>
          </a:prstGeom>
          <a:noFill/>
          <a:ln>
            <a:noFill/>
          </a:ln>
        </p:spPr>
      </p:pic>
      <p:pic>
        <p:nvPicPr>
          <p:cNvPr id="5122" name="Picture 2">
            <a:extLst>
              <a:ext uri="{FF2B5EF4-FFF2-40B4-BE49-F238E27FC236}">
                <a16:creationId xmlns:a16="http://schemas.microsoft.com/office/drawing/2014/main" id="{A0939E90-8777-D0A7-2A0D-85A2C819DD0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0404" t="-865" r="32227" b="3097"/>
          <a:stretch/>
        </p:blipFill>
        <p:spPr bwMode="auto">
          <a:xfrm>
            <a:off x="514902" y="1823024"/>
            <a:ext cx="3052518" cy="4762827"/>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D80F4D45-A27B-4BB7-F51F-1C3F67FA4DBD}"/>
              </a:ext>
            </a:extLst>
          </p:cNvPr>
          <p:cNvPicPr>
            <a:picLocks noChangeAspect="1"/>
          </p:cNvPicPr>
          <p:nvPr/>
        </p:nvPicPr>
        <p:blipFill>
          <a:blip r:embed="rId11"/>
          <a:stretch>
            <a:fillRect/>
          </a:stretch>
        </p:blipFill>
        <p:spPr>
          <a:xfrm>
            <a:off x="7863615" y="2178419"/>
            <a:ext cx="4165600" cy="13589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cxnSp>
        <p:nvCxnSpPr>
          <p:cNvPr id="426" name="Google Shape;426;p29"/>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427" name="Google Shape;427;p29"/>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428" name="Google Shape;428;p29"/>
          <p:cNvSpPr txBox="1"/>
          <p:nvPr/>
        </p:nvSpPr>
        <p:spPr>
          <a:xfrm>
            <a:off x="418348" y="295282"/>
            <a:ext cx="11417965"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11. Bicicleta y Peatón  </a:t>
            </a:r>
            <a:endParaRPr sz="1400" b="0" i="0" u="none" strike="noStrike" cap="none">
              <a:solidFill>
                <a:srgbClr val="000000"/>
              </a:solidFill>
              <a:latin typeface="Arial"/>
              <a:ea typeface="Arial"/>
              <a:cs typeface="Arial"/>
              <a:sym typeface="Arial"/>
            </a:endParaRPr>
          </a:p>
        </p:txBody>
      </p:sp>
      <p:pic>
        <p:nvPicPr>
          <p:cNvPr id="429" name="Google Shape;429;p29"/>
          <p:cNvPicPr preferRelativeResize="0"/>
          <p:nvPr/>
        </p:nvPicPr>
        <p:blipFill rotWithShape="1">
          <a:blip r:embed="rId3">
            <a:alphaModFix/>
          </a:blip>
          <a:srcRect/>
          <a:stretch/>
        </p:blipFill>
        <p:spPr>
          <a:xfrm>
            <a:off x="0" y="6260050"/>
            <a:ext cx="1864895" cy="597950"/>
          </a:xfrm>
          <a:prstGeom prst="rect">
            <a:avLst/>
          </a:prstGeom>
          <a:noFill/>
          <a:ln>
            <a:noFill/>
          </a:ln>
        </p:spPr>
      </p:pic>
      <p:pic>
        <p:nvPicPr>
          <p:cNvPr id="430" name="Google Shape;430;p29"/>
          <p:cNvPicPr preferRelativeResize="0"/>
          <p:nvPr/>
        </p:nvPicPr>
        <p:blipFill rotWithShape="1">
          <a:blip r:embed="rId4">
            <a:alphaModFix/>
          </a:blip>
          <a:srcRect/>
          <a:stretch/>
        </p:blipFill>
        <p:spPr>
          <a:xfrm>
            <a:off x="9251899" y="184927"/>
            <a:ext cx="2129687" cy="703500"/>
          </a:xfrm>
          <a:prstGeom prst="rect">
            <a:avLst/>
          </a:prstGeom>
          <a:noFill/>
          <a:ln>
            <a:noFill/>
          </a:ln>
        </p:spPr>
      </p:pic>
      <p:pic>
        <p:nvPicPr>
          <p:cNvPr id="431" name="Google Shape;431;p29"/>
          <p:cNvPicPr preferRelativeResize="0"/>
          <p:nvPr/>
        </p:nvPicPr>
        <p:blipFill rotWithShape="1">
          <a:blip r:embed="rId5">
            <a:alphaModFix/>
          </a:blip>
          <a:srcRect/>
          <a:stretch/>
        </p:blipFill>
        <p:spPr>
          <a:xfrm>
            <a:off x="0" y="5237349"/>
            <a:ext cx="641678" cy="1649079"/>
          </a:xfrm>
          <a:prstGeom prst="rect">
            <a:avLst/>
          </a:prstGeom>
          <a:noFill/>
          <a:ln>
            <a:noFill/>
          </a:ln>
        </p:spPr>
      </p:pic>
      <p:pic>
        <p:nvPicPr>
          <p:cNvPr id="432" name="Google Shape;432;p29"/>
          <p:cNvPicPr preferRelativeResize="0"/>
          <p:nvPr/>
        </p:nvPicPr>
        <p:blipFill rotWithShape="1">
          <a:blip r:embed="rId6">
            <a:alphaModFix amt="52999"/>
          </a:blip>
          <a:srcRect l="32615"/>
          <a:stretch/>
        </p:blipFill>
        <p:spPr>
          <a:xfrm>
            <a:off x="-4587" y="3223011"/>
            <a:ext cx="1375636" cy="3652299"/>
          </a:xfrm>
          <a:prstGeom prst="rect">
            <a:avLst/>
          </a:prstGeom>
          <a:noFill/>
          <a:ln>
            <a:noFill/>
          </a:ln>
        </p:spPr>
      </p:pic>
      <p:pic>
        <p:nvPicPr>
          <p:cNvPr id="433" name="Google Shape;433;p29"/>
          <p:cNvPicPr preferRelativeResize="0"/>
          <p:nvPr/>
        </p:nvPicPr>
        <p:blipFill rotWithShape="1">
          <a:blip r:embed="rId7">
            <a:alphaModFix/>
          </a:blip>
          <a:srcRect t="35963" r="62912" b="2110"/>
          <a:stretch/>
        </p:blipFill>
        <p:spPr>
          <a:xfrm>
            <a:off x="10153055" y="1638"/>
            <a:ext cx="2038945" cy="6858000"/>
          </a:xfrm>
          <a:prstGeom prst="rect">
            <a:avLst/>
          </a:prstGeom>
          <a:noFill/>
          <a:ln>
            <a:noFill/>
          </a:ln>
        </p:spPr>
      </p:pic>
      <p:grpSp>
        <p:nvGrpSpPr>
          <p:cNvPr id="434" name="Google Shape;434;p29"/>
          <p:cNvGrpSpPr/>
          <p:nvPr/>
        </p:nvGrpSpPr>
        <p:grpSpPr>
          <a:xfrm>
            <a:off x="433037" y="2409498"/>
            <a:ext cx="1195544" cy="1100280"/>
            <a:chOff x="5925336" y="4746615"/>
            <a:chExt cx="1195544" cy="1100280"/>
          </a:xfrm>
        </p:grpSpPr>
        <p:sp>
          <p:nvSpPr>
            <p:cNvPr id="435" name="Google Shape;435;p29"/>
            <p:cNvSpPr/>
            <p:nvPr/>
          </p:nvSpPr>
          <p:spPr>
            <a:xfrm>
              <a:off x="5925336" y="4746615"/>
              <a:ext cx="1195544" cy="1100280"/>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436" name="Google Shape;436;p29"/>
            <p:cNvPicPr preferRelativeResize="0"/>
            <p:nvPr/>
          </p:nvPicPr>
          <p:blipFill rotWithShape="1">
            <a:blip r:embed="rId8">
              <a:alphaModFix/>
            </a:blip>
            <a:srcRect/>
            <a:stretch/>
          </p:blipFill>
          <p:spPr>
            <a:xfrm>
              <a:off x="6192785" y="5082146"/>
              <a:ext cx="719102" cy="430563"/>
            </a:xfrm>
            <a:prstGeom prst="rect">
              <a:avLst/>
            </a:prstGeom>
            <a:noFill/>
            <a:ln>
              <a:noFill/>
            </a:ln>
          </p:spPr>
        </p:pic>
      </p:grpSp>
      <p:grpSp>
        <p:nvGrpSpPr>
          <p:cNvPr id="437" name="Google Shape;437;p29"/>
          <p:cNvGrpSpPr/>
          <p:nvPr/>
        </p:nvGrpSpPr>
        <p:grpSpPr>
          <a:xfrm>
            <a:off x="1702676" y="2710386"/>
            <a:ext cx="3147759" cy="400111"/>
            <a:chOff x="299142" y="2211699"/>
            <a:chExt cx="2262784" cy="635400"/>
          </a:xfrm>
        </p:grpSpPr>
        <p:sp>
          <p:nvSpPr>
            <p:cNvPr id="438" name="Google Shape;438;p29"/>
            <p:cNvSpPr/>
            <p:nvPr/>
          </p:nvSpPr>
          <p:spPr>
            <a:xfrm>
              <a:off x="299142" y="2211699"/>
              <a:ext cx="2254200" cy="635400"/>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439" name="Google Shape;439;p29"/>
            <p:cNvSpPr txBox="1"/>
            <p:nvPr/>
          </p:nvSpPr>
          <p:spPr>
            <a:xfrm>
              <a:off x="307726" y="2304267"/>
              <a:ext cx="2254200" cy="488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sz="1400" b="1" i="0" u="none" strike="noStrike" cap="none">
                  <a:solidFill>
                    <a:srgbClr val="151837"/>
                  </a:solidFill>
                  <a:latin typeface="Arial"/>
                  <a:ea typeface="Arial"/>
                  <a:cs typeface="Arial"/>
                  <a:sym typeface="Arial"/>
                </a:rPr>
                <a:t>Bicicletas compartidas – </a:t>
              </a:r>
              <a:r>
                <a:rPr lang="es-CO" sz="1400" b="1" i="0" u="none" strike="noStrike" cap="none" err="1">
                  <a:solidFill>
                    <a:srgbClr val="151837"/>
                  </a:solidFill>
                  <a:latin typeface="Arial"/>
                  <a:ea typeface="Arial"/>
                  <a:cs typeface="Arial"/>
                  <a:sym typeface="Arial"/>
                </a:rPr>
                <a:t>Tem</a:t>
              </a:r>
              <a:r>
                <a:rPr lang="es-CO" sz="1400" b="1" i="0" u="none" strike="noStrike" cap="none">
                  <a:solidFill>
                    <a:srgbClr val="151837"/>
                  </a:solidFill>
                  <a:latin typeface="Arial"/>
                  <a:ea typeface="Arial"/>
                  <a:cs typeface="Arial"/>
                  <a:sym typeface="Arial"/>
                </a:rPr>
                <a:t> Bici</a:t>
              </a:r>
              <a:endParaRPr sz="1200" b="1" i="0" u="none" strike="noStrike" cap="none">
                <a:solidFill>
                  <a:srgbClr val="151837"/>
                </a:solidFill>
                <a:latin typeface="Arial"/>
                <a:ea typeface="Arial"/>
                <a:cs typeface="Arial"/>
                <a:sym typeface="Arial"/>
              </a:endParaRPr>
            </a:p>
          </p:txBody>
        </p:sp>
      </p:grpSp>
      <p:grpSp>
        <p:nvGrpSpPr>
          <p:cNvPr id="440" name="Google Shape;440;p29"/>
          <p:cNvGrpSpPr/>
          <p:nvPr/>
        </p:nvGrpSpPr>
        <p:grpSpPr>
          <a:xfrm>
            <a:off x="4963803" y="5519110"/>
            <a:ext cx="2922645" cy="1084324"/>
            <a:chOff x="603312" y="4469673"/>
            <a:chExt cx="1348151" cy="402466"/>
          </a:xfrm>
        </p:grpSpPr>
        <p:sp>
          <p:nvSpPr>
            <p:cNvPr id="441" name="Google Shape;441;p29"/>
            <p:cNvSpPr/>
            <p:nvPr/>
          </p:nvSpPr>
          <p:spPr>
            <a:xfrm>
              <a:off x="630750" y="4469673"/>
              <a:ext cx="1311442" cy="402466"/>
            </a:xfrm>
            <a:prstGeom prst="rect">
              <a:avLst/>
            </a:prstGeom>
            <a:solidFill>
              <a:srgbClr val="151837"/>
            </a:solidFill>
            <a:ln w="19050" cap="flat" cmpd="sng">
              <a:solidFill>
                <a:srgbClr val="A4D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2" name="Google Shape;442;p29"/>
            <p:cNvSpPr txBox="1"/>
            <p:nvPr/>
          </p:nvSpPr>
          <p:spPr>
            <a:xfrm>
              <a:off x="603312" y="4528332"/>
              <a:ext cx="1348151" cy="308424"/>
            </a:xfrm>
            <a:prstGeom prst="rect">
              <a:avLst/>
            </a:prstGeom>
            <a:noFill/>
            <a:ln>
              <a:noFill/>
            </a:ln>
          </p:spPr>
          <p:txBody>
            <a:bodyPr spcFirstLastPara="1" wrap="square" lIns="91425" tIns="45700" rIns="91425" bIns="45700" anchor="t" anchorCtr="0">
              <a:spAutoFit/>
            </a:bodyPr>
            <a:lstStyle/>
            <a:p>
              <a:pPr algn="ctr">
                <a:buSzPts val="2000"/>
              </a:pPr>
              <a:r>
                <a:rPr lang="es-CO" sz="2400" b="1" dirty="0">
                  <a:solidFill>
                    <a:srgbClr val="A1DB27"/>
                  </a:solidFill>
                  <a:latin typeface="Arial Black"/>
                  <a:cs typeface="Arial Black"/>
                  <a:sym typeface="Arial Black"/>
                </a:rPr>
                <a:t>9 IED</a:t>
              </a:r>
              <a:endParaRPr sz="2400" b="1" dirty="0">
                <a:solidFill>
                  <a:srgbClr val="A1DB27"/>
                </a:solidFill>
                <a:latin typeface="Arial Black"/>
                <a:cs typeface="Arial Black"/>
              </a:endParaRPr>
            </a:p>
            <a:p>
              <a:pPr algn="ctr">
                <a:buSzPts val="2000"/>
              </a:pPr>
              <a:r>
                <a:rPr lang="es-CO" sz="2400" b="1" dirty="0">
                  <a:solidFill>
                    <a:srgbClr val="A1DB27"/>
                  </a:solidFill>
                  <a:latin typeface="Arial Black"/>
                  <a:cs typeface="Arial Black"/>
                  <a:sym typeface="Arial Black"/>
                </a:rPr>
                <a:t>con 394 cupos  </a:t>
              </a:r>
              <a:endParaRPr sz="2400" b="1" dirty="0">
                <a:solidFill>
                  <a:srgbClr val="A1DB27"/>
                </a:solidFill>
                <a:latin typeface="Arial Black"/>
                <a:cs typeface="Arial Black"/>
              </a:endParaRPr>
            </a:p>
          </p:txBody>
        </p:sp>
      </p:grpSp>
      <p:grpSp>
        <p:nvGrpSpPr>
          <p:cNvPr id="443" name="Google Shape;443;p29"/>
          <p:cNvGrpSpPr/>
          <p:nvPr/>
        </p:nvGrpSpPr>
        <p:grpSpPr>
          <a:xfrm>
            <a:off x="2464305" y="5817133"/>
            <a:ext cx="2472586" cy="400069"/>
            <a:chOff x="299142" y="2332709"/>
            <a:chExt cx="2262819" cy="635304"/>
          </a:xfrm>
        </p:grpSpPr>
        <p:sp>
          <p:nvSpPr>
            <p:cNvPr id="444" name="Google Shape;444;p29"/>
            <p:cNvSpPr/>
            <p:nvPr/>
          </p:nvSpPr>
          <p:spPr>
            <a:xfrm>
              <a:off x="299142" y="2332709"/>
              <a:ext cx="2254234" cy="635304"/>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445" name="Google Shape;445;p29"/>
            <p:cNvSpPr txBox="1"/>
            <p:nvPr/>
          </p:nvSpPr>
          <p:spPr>
            <a:xfrm>
              <a:off x="307726" y="2425277"/>
              <a:ext cx="2254235" cy="48874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sz="1400" b="1" i="0" u="none" strike="noStrike" cap="none" dirty="0">
                  <a:solidFill>
                    <a:srgbClr val="151837"/>
                  </a:solidFill>
                  <a:latin typeface="Arial"/>
                  <a:ea typeface="Arial"/>
                  <a:cs typeface="Arial"/>
                  <a:sym typeface="Arial"/>
                </a:rPr>
                <a:t>Cupos IED para Bicicletas</a:t>
              </a:r>
              <a:endParaRPr sz="1200" b="1" i="0" u="none" strike="noStrike" cap="none" dirty="0">
                <a:solidFill>
                  <a:srgbClr val="151837"/>
                </a:solidFill>
                <a:latin typeface="Arial"/>
                <a:ea typeface="Arial"/>
                <a:cs typeface="Arial"/>
                <a:sym typeface="Arial"/>
              </a:endParaRPr>
            </a:p>
          </p:txBody>
        </p:sp>
      </p:grpSp>
      <p:grpSp>
        <p:nvGrpSpPr>
          <p:cNvPr id="446" name="Google Shape;446;p29"/>
          <p:cNvGrpSpPr/>
          <p:nvPr/>
        </p:nvGrpSpPr>
        <p:grpSpPr>
          <a:xfrm>
            <a:off x="4982475" y="2068789"/>
            <a:ext cx="2547409" cy="1342797"/>
            <a:chOff x="541003" y="4244199"/>
            <a:chExt cx="1524299" cy="532096"/>
          </a:xfrm>
        </p:grpSpPr>
        <p:sp>
          <p:nvSpPr>
            <p:cNvPr id="447" name="Google Shape;447;p29"/>
            <p:cNvSpPr/>
            <p:nvPr/>
          </p:nvSpPr>
          <p:spPr>
            <a:xfrm>
              <a:off x="541003" y="4244199"/>
              <a:ext cx="1524299" cy="532096"/>
            </a:xfrm>
            <a:prstGeom prst="rect">
              <a:avLst/>
            </a:prstGeom>
            <a:solidFill>
              <a:srgbClr val="151837"/>
            </a:solidFill>
            <a:ln w="19050" cap="flat" cmpd="sng">
              <a:solidFill>
                <a:srgbClr val="A4D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8" name="Google Shape;448;p29"/>
            <p:cNvSpPr txBox="1"/>
            <p:nvPr/>
          </p:nvSpPr>
          <p:spPr>
            <a:xfrm>
              <a:off x="611887" y="4346823"/>
              <a:ext cx="1408675" cy="32927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CO" sz="2400" b="1" i="0" u="none" strike="noStrike" cap="none" dirty="0">
                  <a:solidFill>
                    <a:srgbClr val="A1DB27"/>
                  </a:solidFill>
                  <a:latin typeface="Arial Black"/>
                  <a:ea typeface="Arial Black"/>
                  <a:cs typeface="Arial Black"/>
                  <a:sym typeface="Arial Black"/>
                </a:rPr>
                <a:t>71</a:t>
              </a:r>
              <a:r>
                <a:rPr lang="es-CO" sz="2000" b="1" i="0" u="none" strike="noStrike" cap="none" dirty="0">
                  <a:solidFill>
                    <a:schemeClr val="lt1"/>
                  </a:solidFill>
                  <a:latin typeface="Arial Black"/>
                  <a:ea typeface="Arial Black"/>
                  <a:cs typeface="Arial Black"/>
                  <a:sym typeface="Arial Black"/>
                </a:rPr>
                <a:t> </a:t>
              </a:r>
              <a:r>
                <a:rPr lang="es-CO" sz="1600" b="1" i="0" u="none" strike="noStrike" cap="none" dirty="0">
                  <a:solidFill>
                    <a:schemeClr val="lt1"/>
                  </a:solidFill>
                  <a:latin typeface="Arial Black"/>
                  <a:ea typeface="Arial Black"/>
                  <a:cs typeface="Arial Black"/>
                  <a:sym typeface="Arial Black"/>
                </a:rPr>
                <a:t>Estaciones</a:t>
              </a:r>
              <a:endParaRPr lang="es-CO" sz="2000" b="1" i="0" u="none" strike="noStrike" cap="none" dirty="0">
                <a:solidFill>
                  <a:schemeClr val="lt1"/>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000000"/>
                </a:buClr>
                <a:buSzPts val="2400"/>
                <a:buFont typeface="Arial"/>
                <a:buNone/>
              </a:pPr>
              <a:r>
                <a:rPr lang="es-CO" sz="2400" b="1" i="0" u="none" strike="noStrike" cap="none" dirty="0">
                  <a:solidFill>
                    <a:srgbClr val="A1DB27"/>
                  </a:solidFill>
                  <a:latin typeface="Arial Black"/>
                  <a:ea typeface="Arial Black"/>
                  <a:cs typeface="Arial Black"/>
                  <a:sym typeface="Arial Black"/>
                </a:rPr>
                <a:t>45</a:t>
              </a:r>
              <a:r>
                <a:rPr lang="es-CO" sz="2000" b="1" i="0" u="none" strike="noStrike" cap="none" dirty="0">
                  <a:solidFill>
                    <a:schemeClr val="lt1"/>
                  </a:solidFill>
                  <a:latin typeface="Arial Black"/>
                  <a:ea typeface="Arial Black"/>
                  <a:cs typeface="Arial Black"/>
                  <a:sym typeface="Arial Black"/>
                </a:rPr>
                <a:t>  </a:t>
              </a:r>
              <a:r>
                <a:rPr lang="es-CO" sz="1600" b="1" i="0" u="none" strike="noStrike" cap="none" dirty="0">
                  <a:solidFill>
                    <a:schemeClr val="lt1"/>
                  </a:solidFill>
                  <a:latin typeface="Arial Black"/>
                  <a:ea typeface="Arial Black"/>
                  <a:cs typeface="Arial Black"/>
                  <a:sym typeface="Arial Black"/>
                </a:rPr>
                <a:t>Ciclo talleres</a:t>
              </a:r>
              <a:endParaRPr lang="es-CO" sz="2000" b="1" i="0" u="none" strike="noStrike" cap="none" dirty="0">
                <a:solidFill>
                  <a:schemeClr val="lt1"/>
                </a:solidFill>
                <a:latin typeface="Arial Black"/>
                <a:ea typeface="Arial Black"/>
                <a:cs typeface="Arial Black"/>
                <a:sym typeface="Arial Black"/>
              </a:endParaRPr>
            </a:p>
          </p:txBody>
        </p:sp>
      </p:grpSp>
      <p:grpSp>
        <p:nvGrpSpPr>
          <p:cNvPr id="449" name="Google Shape;449;p29"/>
          <p:cNvGrpSpPr/>
          <p:nvPr/>
        </p:nvGrpSpPr>
        <p:grpSpPr>
          <a:xfrm>
            <a:off x="645138" y="3966876"/>
            <a:ext cx="1195544" cy="1100280"/>
            <a:chOff x="1197347" y="3211893"/>
            <a:chExt cx="1195544" cy="1100280"/>
          </a:xfrm>
        </p:grpSpPr>
        <p:sp>
          <p:nvSpPr>
            <p:cNvPr id="450" name="Google Shape;450;p29"/>
            <p:cNvSpPr/>
            <p:nvPr/>
          </p:nvSpPr>
          <p:spPr>
            <a:xfrm>
              <a:off x="1197347" y="3211893"/>
              <a:ext cx="1195544" cy="1100280"/>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451" name="Google Shape;451;p29" descr="Imagen"/>
            <p:cNvPicPr preferRelativeResize="0"/>
            <p:nvPr/>
          </p:nvPicPr>
          <p:blipFill rotWithShape="1">
            <a:blip r:embed="rId9">
              <a:alphaModFix/>
            </a:blip>
            <a:srcRect/>
            <a:stretch/>
          </p:blipFill>
          <p:spPr>
            <a:xfrm>
              <a:off x="1335124" y="3404578"/>
              <a:ext cx="765021" cy="711306"/>
            </a:xfrm>
            <a:prstGeom prst="rect">
              <a:avLst/>
            </a:prstGeom>
            <a:noFill/>
            <a:ln>
              <a:noFill/>
            </a:ln>
          </p:spPr>
        </p:pic>
      </p:grpSp>
      <p:grpSp>
        <p:nvGrpSpPr>
          <p:cNvPr id="452" name="Google Shape;452;p29"/>
          <p:cNvGrpSpPr/>
          <p:nvPr/>
        </p:nvGrpSpPr>
        <p:grpSpPr>
          <a:xfrm>
            <a:off x="5265704" y="4521650"/>
            <a:ext cx="2191682" cy="621689"/>
            <a:chOff x="630750" y="4469673"/>
            <a:chExt cx="1311442" cy="402466"/>
          </a:xfrm>
        </p:grpSpPr>
        <p:sp>
          <p:nvSpPr>
            <p:cNvPr id="453" name="Google Shape;453;p29"/>
            <p:cNvSpPr/>
            <p:nvPr/>
          </p:nvSpPr>
          <p:spPr>
            <a:xfrm>
              <a:off x="630750" y="4469673"/>
              <a:ext cx="1311442" cy="402466"/>
            </a:xfrm>
            <a:prstGeom prst="rect">
              <a:avLst/>
            </a:prstGeom>
            <a:solidFill>
              <a:srgbClr val="151837"/>
            </a:solidFill>
            <a:ln w="19050" cap="flat" cmpd="sng">
              <a:solidFill>
                <a:srgbClr val="A4D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4" name="Google Shape;454;p29"/>
            <p:cNvSpPr txBox="1"/>
            <p:nvPr/>
          </p:nvSpPr>
          <p:spPr>
            <a:xfrm>
              <a:off x="650170" y="4533437"/>
              <a:ext cx="1242942" cy="298844"/>
            </a:xfrm>
            <a:prstGeom prst="rect">
              <a:avLst/>
            </a:prstGeom>
            <a:solidFill>
              <a:srgbClr val="15183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400" b="1" dirty="0">
                  <a:solidFill>
                    <a:srgbClr val="A1DB27"/>
                  </a:solidFill>
                  <a:latin typeface="Arial Black"/>
                  <a:cs typeface="Arial Black"/>
                  <a:sym typeface="Arial Black"/>
                </a:rPr>
                <a:t>4.6449</a:t>
              </a:r>
              <a:endParaRPr sz="2400" b="1" dirty="0">
                <a:solidFill>
                  <a:srgbClr val="A1DB27"/>
                </a:solidFill>
                <a:latin typeface="Arial Black"/>
                <a:cs typeface="Arial Black"/>
                <a:sym typeface="Arial Black"/>
              </a:endParaRPr>
            </a:p>
          </p:txBody>
        </p:sp>
      </p:grpSp>
      <p:sp>
        <p:nvSpPr>
          <p:cNvPr id="455" name="Google Shape;455;p29"/>
          <p:cNvSpPr txBox="1"/>
          <p:nvPr/>
        </p:nvSpPr>
        <p:spPr>
          <a:xfrm>
            <a:off x="229802" y="1162346"/>
            <a:ext cx="11662500" cy="83095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CO" sz="2000" b="1" i="0" u="none" strike="noStrike" cap="none" dirty="0">
                <a:solidFill>
                  <a:srgbClr val="1D2046"/>
                </a:solidFill>
                <a:latin typeface="Arial"/>
                <a:ea typeface="Arial"/>
                <a:cs typeface="Arial"/>
                <a:sym typeface="Arial"/>
              </a:rPr>
              <a:t>De los</a:t>
            </a:r>
            <a:r>
              <a:rPr lang="es-CO" sz="2400" b="1" i="0" u="none" strike="noStrike" cap="none" dirty="0">
                <a:solidFill>
                  <a:srgbClr val="1D2046"/>
                </a:solidFill>
                <a:latin typeface="Arial"/>
                <a:ea typeface="Arial"/>
                <a:cs typeface="Arial"/>
                <a:sym typeface="Arial"/>
              </a:rPr>
              <a:t> </a:t>
            </a:r>
            <a:r>
              <a:rPr lang="es-CO" sz="2800" b="1" dirty="0">
                <a:solidFill>
                  <a:srgbClr val="C3D029"/>
                </a:solidFill>
              </a:rPr>
              <a:t>661,07 Km</a:t>
            </a:r>
            <a:r>
              <a:rPr lang="es-CO" sz="2800" b="1" i="0" u="none" strike="noStrike" cap="none" dirty="0">
                <a:solidFill>
                  <a:srgbClr val="1D2046"/>
                </a:solidFill>
                <a:latin typeface="Arial"/>
                <a:ea typeface="Arial"/>
                <a:cs typeface="Arial"/>
                <a:sym typeface="Arial"/>
              </a:rPr>
              <a:t> </a:t>
            </a:r>
            <a:r>
              <a:rPr lang="es-CO" sz="2000" b="1" dirty="0">
                <a:solidFill>
                  <a:srgbClr val="1D2046"/>
                </a:solidFill>
              </a:rPr>
              <a:t>Ciclo Infraestructura existente en el Distrito</a:t>
            </a:r>
            <a:r>
              <a:rPr lang="es-CO" sz="2000" b="1" i="0" u="none" strike="noStrike" cap="none" dirty="0">
                <a:solidFill>
                  <a:srgbClr val="1D2046"/>
                </a:solidFill>
                <a:latin typeface="Arial"/>
                <a:ea typeface="Arial"/>
                <a:cs typeface="Arial"/>
                <a:sym typeface="Arial"/>
              </a:rPr>
              <a:t>, </a:t>
            </a:r>
            <a:r>
              <a:rPr lang="es-CO" sz="2800" b="1" i="0" u="none" strike="noStrike" cap="none" dirty="0">
                <a:solidFill>
                  <a:srgbClr val="C3D029"/>
                </a:solidFill>
                <a:latin typeface="Arial"/>
                <a:ea typeface="Arial"/>
                <a:cs typeface="Arial"/>
                <a:sym typeface="Arial"/>
              </a:rPr>
              <a:t>61,57 </a:t>
            </a:r>
            <a:r>
              <a:rPr lang="es-CO" sz="2800" b="1" dirty="0">
                <a:solidFill>
                  <a:srgbClr val="C3D029"/>
                </a:solidFill>
              </a:rPr>
              <a:t>km</a:t>
            </a:r>
            <a:r>
              <a:rPr lang="es-CO" sz="2400" b="1" i="0" u="none" strike="noStrike" cap="none" dirty="0">
                <a:solidFill>
                  <a:srgbClr val="C3D029"/>
                </a:solidFill>
                <a:latin typeface="Arial"/>
                <a:ea typeface="Arial"/>
                <a:cs typeface="Arial"/>
                <a:sym typeface="Arial"/>
              </a:rPr>
              <a:t> </a:t>
            </a:r>
            <a:r>
              <a:rPr lang="es-CO" sz="2000" b="1" dirty="0">
                <a:solidFill>
                  <a:srgbClr val="1D2046"/>
                </a:solidFill>
              </a:rPr>
              <a:t>se encuentra</a:t>
            </a:r>
            <a:r>
              <a:rPr lang="es-CO" sz="2000" b="1" i="0" u="none" strike="noStrike" cap="none" dirty="0">
                <a:solidFill>
                  <a:srgbClr val="1D2046"/>
                </a:solidFill>
                <a:latin typeface="Arial"/>
                <a:ea typeface="Arial"/>
                <a:cs typeface="Arial"/>
                <a:sym typeface="Arial"/>
              </a:rPr>
              <a:t> en la localidad de Usaquén.</a:t>
            </a:r>
            <a:endParaRPr sz="2000" b="1" i="0" u="none" strike="noStrike" cap="none" dirty="0">
              <a:solidFill>
                <a:srgbClr val="1D2046"/>
              </a:solidFill>
              <a:latin typeface="Arial"/>
              <a:ea typeface="Arial"/>
              <a:cs typeface="Arial"/>
              <a:sym typeface="Arial"/>
            </a:endParaRPr>
          </a:p>
        </p:txBody>
      </p:sp>
      <p:grpSp>
        <p:nvGrpSpPr>
          <p:cNvPr id="456" name="Google Shape;456;p29"/>
          <p:cNvGrpSpPr/>
          <p:nvPr/>
        </p:nvGrpSpPr>
        <p:grpSpPr>
          <a:xfrm>
            <a:off x="1121804" y="5466869"/>
            <a:ext cx="1195544" cy="1100280"/>
            <a:chOff x="1914720" y="5466869"/>
            <a:chExt cx="1195544" cy="1100280"/>
          </a:xfrm>
        </p:grpSpPr>
        <p:sp>
          <p:nvSpPr>
            <p:cNvPr id="457" name="Google Shape;457;p29"/>
            <p:cNvSpPr/>
            <p:nvPr/>
          </p:nvSpPr>
          <p:spPr>
            <a:xfrm>
              <a:off x="1914720" y="5466869"/>
              <a:ext cx="1195544" cy="1100280"/>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458" name="Google Shape;458;p29" descr="Imagen"/>
            <p:cNvPicPr preferRelativeResize="0"/>
            <p:nvPr/>
          </p:nvPicPr>
          <p:blipFill rotWithShape="1">
            <a:blip r:embed="rId10">
              <a:alphaModFix/>
            </a:blip>
            <a:srcRect/>
            <a:stretch/>
          </p:blipFill>
          <p:spPr>
            <a:xfrm>
              <a:off x="2128125" y="5677651"/>
              <a:ext cx="752556" cy="591928"/>
            </a:xfrm>
            <a:prstGeom prst="rect">
              <a:avLst/>
            </a:prstGeom>
            <a:noFill/>
            <a:ln>
              <a:noFill/>
            </a:ln>
          </p:spPr>
        </p:pic>
      </p:grpSp>
      <p:sp>
        <p:nvSpPr>
          <p:cNvPr id="460" name="Google Shape;460;p29"/>
          <p:cNvSpPr txBox="1"/>
          <p:nvPr/>
        </p:nvSpPr>
        <p:spPr>
          <a:xfrm>
            <a:off x="1957121" y="3861337"/>
            <a:ext cx="3006682" cy="6156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s-CO" b="1" dirty="0">
                <a:solidFill>
                  <a:srgbClr val="151837"/>
                </a:solidFill>
              </a:rPr>
              <a:t>Jornada de registro de Bicicletas en la vía</a:t>
            </a:r>
            <a:endParaRPr lang="es-CO" dirty="0"/>
          </a:p>
        </p:txBody>
      </p:sp>
      <p:grpSp>
        <p:nvGrpSpPr>
          <p:cNvPr id="461" name="Google Shape;461;p29"/>
          <p:cNvGrpSpPr/>
          <p:nvPr/>
        </p:nvGrpSpPr>
        <p:grpSpPr>
          <a:xfrm>
            <a:off x="5265817" y="3865675"/>
            <a:ext cx="2191445" cy="621896"/>
            <a:chOff x="630750" y="4469673"/>
            <a:chExt cx="1311300" cy="402600"/>
          </a:xfrm>
        </p:grpSpPr>
        <p:sp>
          <p:nvSpPr>
            <p:cNvPr id="462" name="Google Shape;462;p29"/>
            <p:cNvSpPr/>
            <p:nvPr/>
          </p:nvSpPr>
          <p:spPr>
            <a:xfrm>
              <a:off x="630750" y="4469673"/>
              <a:ext cx="1311300" cy="402600"/>
            </a:xfrm>
            <a:prstGeom prst="rect">
              <a:avLst/>
            </a:prstGeom>
            <a:solidFill>
              <a:srgbClr val="151837"/>
            </a:solidFill>
            <a:ln w="19050" cap="flat" cmpd="sng">
              <a:solidFill>
                <a:srgbClr val="A4D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3" name="Google Shape;463;p29"/>
            <p:cNvSpPr txBox="1"/>
            <p:nvPr/>
          </p:nvSpPr>
          <p:spPr>
            <a:xfrm>
              <a:off x="650170" y="4533437"/>
              <a:ext cx="1242900" cy="298844"/>
            </a:xfrm>
            <a:prstGeom prst="rect">
              <a:avLst/>
            </a:prstGeom>
            <a:solidFill>
              <a:srgbClr val="15183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400" b="1" dirty="0">
                  <a:solidFill>
                    <a:srgbClr val="A1DB27"/>
                  </a:solidFill>
                  <a:latin typeface="Arial Black"/>
                  <a:cs typeface="Arial Black"/>
                  <a:sym typeface="Arial Black"/>
                </a:rPr>
                <a:t>16</a:t>
              </a:r>
              <a:endParaRPr sz="2400" b="1" dirty="0">
                <a:solidFill>
                  <a:srgbClr val="A1DB27"/>
                </a:solidFill>
                <a:latin typeface="Arial Black"/>
                <a:cs typeface="Arial Black"/>
                <a:sym typeface="Arial Black"/>
              </a:endParaRPr>
            </a:p>
          </p:txBody>
        </p:sp>
      </p:grpSp>
      <p:pic>
        <p:nvPicPr>
          <p:cNvPr id="5122" name="Picture 2">
            <a:extLst>
              <a:ext uri="{FF2B5EF4-FFF2-40B4-BE49-F238E27FC236}">
                <a16:creationId xmlns:a16="http://schemas.microsoft.com/office/drawing/2014/main" id="{1F03CC09-8F43-600F-CBD9-CE8A666DE8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29402" y="5996803"/>
            <a:ext cx="2297631" cy="81092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oogle Shape;443;p29">
            <a:extLst>
              <a:ext uri="{FF2B5EF4-FFF2-40B4-BE49-F238E27FC236}">
                <a16:creationId xmlns:a16="http://schemas.microsoft.com/office/drawing/2014/main" id="{40279101-6399-1342-2173-691CA3B956B3}"/>
              </a:ext>
            </a:extLst>
          </p:cNvPr>
          <p:cNvGrpSpPr/>
          <p:nvPr/>
        </p:nvGrpSpPr>
        <p:grpSpPr>
          <a:xfrm>
            <a:off x="2111809" y="4691049"/>
            <a:ext cx="2989126" cy="400069"/>
            <a:chOff x="299142" y="2332709"/>
            <a:chExt cx="2735537" cy="635304"/>
          </a:xfrm>
        </p:grpSpPr>
        <p:sp>
          <p:nvSpPr>
            <p:cNvPr id="6" name="Google Shape;444;p29">
              <a:extLst>
                <a:ext uri="{FF2B5EF4-FFF2-40B4-BE49-F238E27FC236}">
                  <a16:creationId xmlns:a16="http://schemas.microsoft.com/office/drawing/2014/main" id="{7D299947-CD5B-9932-7A91-4CDC0996847A}"/>
                </a:ext>
              </a:extLst>
            </p:cNvPr>
            <p:cNvSpPr/>
            <p:nvPr/>
          </p:nvSpPr>
          <p:spPr>
            <a:xfrm>
              <a:off x="299142" y="2332709"/>
              <a:ext cx="2254234" cy="635304"/>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7" name="Google Shape;445;p29">
              <a:extLst>
                <a:ext uri="{FF2B5EF4-FFF2-40B4-BE49-F238E27FC236}">
                  <a16:creationId xmlns:a16="http://schemas.microsoft.com/office/drawing/2014/main" id="{91547A2E-ECD1-9639-A78A-D9CC88D945C3}"/>
                </a:ext>
              </a:extLst>
            </p:cNvPr>
            <p:cNvSpPr txBox="1"/>
            <p:nvPr/>
          </p:nvSpPr>
          <p:spPr>
            <a:xfrm>
              <a:off x="307725" y="2425277"/>
              <a:ext cx="2726954" cy="48868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dirty="0">
                  <a:solidFill>
                    <a:srgbClr val="151837"/>
                  </a:solidFill>
                </a:rPr>
                <a:t>Registro de Bicicletas</a:t>
              </a:r>
              <a:endParaRPr sz="1200" b="1" i="0" u="none" strike="noStrike" cap="none" dirty="0">
                <a:solidFill>
                  <a:srgbClr val="151837"/>
                </a:solidFill>
                <a:latin typeface="Arial"/>
                <a:ea typeface="Arial"/>
                <a:cs typeface="Arial"/>
                <a:sym typeface="Arial"/>
              </a:endParaRPr>
            </a:p>
          </p:txBody>
        </p:sp>
      </p:grpSp>
      <p:sp>
        <p:nvSpPr>
          <p:cNvPr id="17" name="Google Shape;444;p29">
            <a:extLst>
              <a:ext uri="{FF2B5EF4-FFF2-40B4-BE49-F238E27FC236}">
                <a16:creationId xmlns:a16="http://schemas.microsoft.com/office/drawing/2014/main" id="{1A674A98-6C30-CFEA-D2FA-3F57AF62E5AE}"/>
              </a:ext>
            </a:extLst>
          </p:cNvPr>
          <p:cNvSpPr/>
          <p:nvPr/>
        </p:nvSpPr>
        <p:spPr>
          <a:xfrm>
            <a:off x="1960614" y="3854230"/>
            <a:ext cx="3108612" cy="571565"/>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s-CO" sz="1800" b="0" i="0" u="none" strike="noStrike" cap="none" dirty="0">
              <a:solidFill>
                <a:srgbClr val="002060"/>
              </a:solidFill>
              <a:latin typeface="Calibri"/>
              <a:ea typeface="Calibri"/>
              <a:cs typeface="Calibri"/>
              <a:sym typeface="Calibri"/>
            </a:endParaRPr>
          </a:p>
        </p:txBody>
      </p:sp>
      <p:pic>
        <p:nvPicPr>
          <p:cNvPr id="6146" name="Picture 2">
            <a:extLst>
              <a:ext uri="{FF2B5EF4-FFF2-40B4-BE49-F238E27FC236}">
                <a16:creationId xmlns:a16="http://schemas.microsoft.com/office/drawing/2014/main" id="{8602DECB-6875-1489-FB57-A7B40337C54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54732" y="1721798"/>
            <a:ext cx="2651024" cy="4161607"/>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cxnSp>
        <p:nvCxnSpPr>
          <p:cNvPr id="489" name="Google Shape;489;p31"/>
          <p:cNvCxnSpPr/>
          <p:nvPr/>
        </p:nvCxnSpPr>
        <p:spPr>
          <a:xfrm>
            <a:off x="14503" y="967072"/>
            <a:ext cx="10302300" cy="0"/>
          </a:xfrm>
          <a:prstGeom prst="straightConnector1">
            <a:avLst/>
          </a:prstGeom>
          <a:noFill/>
          <a:ln w="38100" cap="flat" cmpd="sng">
            <a:solidFill>
              <a:srgbClr val="BED000"/>
            </a:solidFill>
            <a:prstDash val="solid"/>
            <a:miter lim="800000"/>
            <a:headEnd type="none" w="sm" len="sm"/>
            <a:tailEnd type="none" w="sm" len="sm"/>
          </a:ln>
        </p:spPr>
      </p:cxnSp>
      <p:cxnSp>
        <p:nvCxnSpPr>
          <p:cNvPr id="490" name="Google Shape;490;p31"/>
          <p:cNvCxnSpPr/>
          <p:nvPr/>
        </p:nvCxnSpPr>
        <p:spPr>
          <a:xfrm rot="10800000">
            <a:off x="10316700" y="967072"/>
            <a:ext cx="1875300" cy="0"/>
          </a:xfrm>
          <a:prstGeom prst="straightConnector1">
            <a:avLst/>
          </a:prstGeom>
          <a:noFill/>
          <a:ln w="38100" cap="flat" cmpd="sng">
            <a:solidFill>
              <a:srgbClr val="1D2046"/>
            </a:solidFill>
            <a:prstDash val="solid"/>
            <a:miter lim="800000"/>
            <a:headEnd type="none" w="sm" len="sm"/>
            <a:tailEnd type="none" w="sm" len="sm"/>
          </a:ln>
        </p:spPr>
      </p:cxnSp>
      <p:sp>
        <p:nvSpPr>
          <p:cNvPr id="491" name="Google Shape;491;p31"/>
          <p:cNvSpPr txBox="1"/>
          <p:nvPr/>
        </p:nvSpPr>
        <p:spPr>
          <a:xfrm>
            <a:off x="565488" y="295282"/>
            <a:ext cx="114180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12. Gestión Social  </a:t>
            </a:r>
            <a:endParaRPr sz="1400" b="0" i="0" u="none" strike="noStrike" cap="none">
              <a:solidFill>
                <a:srgbClr val="000000"/>
              </a:solidFill>
              <a:latin typeface="Arial"/>
              <a:ea typeface="Arial"/>
              <a:cs typeface="Arial"/>
              <a:sym typeface="Arial"/>
            </a:endParaRPr>
          </a:p>
        </p:txBody>
      </p:sp>
      <p:pic>
        <p:nvPicPr>
          <p:cNvPr id="493" name="Google Shape;493;p31"/>
          <p:cNvPicPr preferRelativeResize="0"/>
          <p:nvPr/>
        </p:nvPicPr>
        <p:blipFill rotWithShape="1">
          <a:blip r:embed="rId3">
            <a:alphaModFix/>
          </a:blip>
          <a:srcRect/>
          <a:stretch/>
        </p:blipFill>
        <p:spPr>
          <a:xfrm>
            <a:off x="9251899" y="184927"/>
            <a:ext cx="2129687" cy="703500"/>
          </a:xfrm>
          <a:prstGeom prst="rect">
            <a:avLst/>
          </a:prstGeom>
          <a:noFill/>
          <a:ln>
            <a:noFill/>
          </a:ln>
        </p:spPr>
      </p:pic>
      <p:pic>
        <p:nvPicPr>
          <p:cNvPr id="494" name="Google Shape;494;p31"/>
          <p:cNvPicPr preferRelativeResize="0"/>
          <p:nvPr/>
        </p:nvPicPr>
        <p:blipFill rotWithShape="1">
          <a:blip r:embed="rId4">
            <a:alphaModFix/>
          </a:blip>
          <a:srcRect/>
          <a:stretch/>
        </p:blipFill>
        <p:spPr>
          <a:xfrm>
            <a:off x="0" y="5237349"/>
            <a:ext cx="641678" cy="1649080"/>
          </a:xfrm>
          <a:prstGeom prst="rect">
            <a:avLst/>
          </a:prstGeom>
          <a:noFill/>
          <a:ln>
            <a:noFill/>
          </a:ln>
        </p:spPr>
      </p:pic>
      <p:grpSp>
        <p:nvGrpSpPr>
          <p:cNvPr id="498" name="Google Shape;498;p31"/>
          <p:cNvGrpSpPr/>
          <p:nvPr/>
        </p:nvGrpSpPr>
        <p:grpSpPr>
          <a:xfrm>
            <a:off x="288452" y="5412748"/>
            <a:ext cx="777387" cy="791982"/>
            <a:chOff x="1197347" y="3211893"/>
            <a:chExt cx="1195544" cy="1100280"/>
          </a:xfrm>
        </p:grpSpPr>
        <p:sp>
          <p:nvSpPr>
            <p:cNvPr id="499" name="Google Shape;499;p31"/>
            <p:cNvSpPr/>
            <p:nvPr/>
          </p:nvSpPr>
          <p:spPr>
            <a:xfrm>
              <a:off x="1197347" y="3211893"/>
              <a:ext cx="1195544" cy="1100280"/>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500" name="Google Shape;500;p31" descr="Imagen"/>
            <p:cNvPicPr preferRelativeResize="0"/>
            <p:nvPr/>
          </p:nvPicPr>
          <p:blipFill rotWithShape="1">
            <a:blip r:embed="rId5">
              <a:alphaModFix/>
            </a:blip>
            <a:srcRect/>
            <a:stretch/>
          </p:blipFill>
          <p:spPr>
            <a:xfrm>
              <a:off x="1335124" y="3404578"/>
              <a:ext cx="765021" cy="711306"/>
            </a:xfrm>
            <a:prstGeom prst="rect">
              <a:avLst/>
            </a:prstGeom>
            <a:noFill/>
            <a:ln>
              <a:noFill/>
            </a:ln>
          </p:spPr>
        </p:pic>
      </p:grpSp>
      <p:grpSp>
        <p:nvGrpSpPr>
          <p:cNvPr id="501" name="Google Shape;501;p31"/>
          <p:cNvGrpSpPr/>
          <p:nvPr/>
        </p:nvGrpSpPr>
        <p:grpSpPr>
          <a:xfrm>
            <a:off x="261033" y="3611842"/>
            <a:ext cx="777348" cy="792031"/>
            <a:chOff x="868710" y="3848061"/>
            <a:chExt cx="1015249" cy="863343"/>
          </a:xfrm>
        </p:grpSpPr>
        <p:pic>
          <p:nvPicPr>
            <p:cNvPr id="502" name="Google Shape;502;p31" descr="Imagen"/>
            <p:cNvPicPr preferRelativeResize="0"/>
            <p:nvPr/>
          </p:nvPicPr>
          <p:blipFill rotWithShape="1">
            <a:blip r:embed="rId6">
              <a:alphaModFix/>
            </a:blip>
            <a:srcRect/>
            <a:stretch/>
          </p:blipFill>
          <p:spPr>
            <a:xfrm>
              <a:off x="1081017" y="3993771"/>
              <a:ext cx="586243" cy="510953"/>
            </a:xfrm>
            <a:prstGeom prst="rect">
              <a:avLst/>
            </a:prstGeom>
            <a:noFill/>
            <a:ln>
              <a:noFill/>
            </a:ln>
          </p:spPr>
        </p:pic>
        <p:sp>
          <p:nvSpPr>
            <p:cNvPr id="503" name="Google Shape;503;p31"/>
            <p:cNvSpPr/>
            <p:nvPr/>
          </p:nvSpPr>
          <p:spPr>
            <a:xfrm>
              <a:off x="868710" y="3848061"/>
              <a:ext cx="1015249" cy="863343"/>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grpSp>
        <p:nvGrpSpPr>
          <p:cNvPr id="504" name="Google Shape;504;p31"/>
          <p:cNvGrpSpPr/>
          <p:nvPr/>
        </p:nvGrpSpPr>
        <p:grpSpPr>
          <a:xfrm>
            <a:off x="287011" y="4512433"/>
            <a:ext cx="777348" cy="792031"/>
            <a:chOff x="1236944" y="5027585"/>
            <a:chExt cx="1015249" cy="863343"/>
          </a:xfrm>
        </p:grpSpPr>
        <p:pic>
          <p:nvPicPr>
            <p:cNvPr id="505" name="Google Shape;505;p31" descr="Imagen"/>
            <p:cNvPicPr preferRelativeResize="0"/>
            <p:nvPr/>
          </p:nvPicPr>
          <p:blipFill rotWithShape="1">
            <a:blip r:embed="rId7">
              <a:alphaModFix/>
            </a:blip>
            <a:srcRect/>
            <a:stretch/>
          </p:blipFill>
          <p:spPr>
            <a:xfrm>
              <a:off x="1397553" y="5159008"/>
              <a:ext cx="688307" cy="568128"/>
            </a:xfrm>
            <a:prstGeom prst="rect">
              <a:avLst/>
            </a:prstGeom>
            <a:noFill/>
            <a:ln>
              <a:noFill/>
            </a:ln>
          </p:spPr>
        </p:pic>
        <p:sp>
          <p:nvSpPr>
            <p:cNvPr id="506" name="Google Shape;506;p31"/>
            <p:cNvSpPr/>
            <p:nvPr/>
          </p:nvSpPr>
          <p:spPr>
            <a:xfrm>
              <a:off x="1236944" y="5027585"/>
              <a:ext cx="1015249" cy="863343"/>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grpSp>
        <p:nvGrpSpPr>
          <p:cNvPr id="507" name="Google Shape;507;p31"/>
          <p:cNvGrpSpPr/>
          <p:nvPr/>
        </p:nvGrpSpPr>
        <p:grpSpPr>
          <a:xfrm>
            <a:off x="283174" y="2730642"/>
            <a:ext cx="777374" cy="792031"/>
            <a:chOff x="3017232" y="4014646"/>
            <a:chExt cx="858000" cy="863343"/>
          </a:xfrm>
        </p:grpSpPr>
        <p:pic>
          <p:nvPicPr>
            <p:cNvPr id="508" name="Google Shape;508;p31" descr="Imagen"/>
            <p:cNvPicPr preferRelativeResize="0"/>
            <p:nvPr/>
          </p:nvPicPr>
          <p:blipFill rotWithShape="1">
            <a:blip r:embed="rId8">
              <a:alphaModFix/>
            </a:blip>
            <a:srcRect/>
            <a:stretch/>
          </p:blipFill>
          <p:spPr>
            <a:xfrm>
              <a:off x="3095551" y="4140968"/>
              <a:ext cx="720000" cy="612000"/>
            </a:xfrm>
            <a:prstGeom prst="rect">
              <a:avLst/>
            </a:prstGeom>
            <a:noFill/>
            <a:ln>
              <a:noFill/>
            </a:ln>
          </p:spPr>
        </p:pic>
        <p:sp>
          <p:nvSpPr>
            <p:cNvPr id="509" name="Google Shape;509;p31"/>
            <p:cNvSpPr/>
            <p:nvPr/>
          </p:nvSpPr>
          <p:spPr>
            <a:xfrm>
              <a:off x="3017232" y="4014646"/>
              <a:ext cx="858000" cy="863343"/>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grpSp>
        <p:nvGrpSpPr>
          <p:cNvPr id="525" name="Google Shape;525;p31"/>
          <p:cNvGrpSpPr/>
          <p:nvPr/>
        </p:nvGrpSpPr>
        <p:grpSpPr>
          <a:xfrm>
            <a:off x="1354291" y="5580709"/>
            <a:ext cx="2257620" cy="400051"/>
            <a:chOff x="299142" y="2332709"/>
            <a:chExt cx="2254234" cy="635304"/>
          </a:xfrm>
        </p:grpSpPr>
        <p:sp>
          <p:nvSpPr>
            <p:cNvPr id="526" name="Google Shape;526;p31"/>
            <p:cNvSpPr/>
            <p:nvPr/>
          </p:nvSpPr>
          <p:spPr>
            <a:xfrm>
              <a:off x="299142" y="2332709"/>
              <a:ext cx="2254234" cy="635304"/>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527" name="Google Shape;527;p31"/>
            <p:cNvSpPr txBox="1"/>
            <p:nvPr/>
          </p:nvSpPr>
          <p:spPr>
            <a:xfrm>
              <a:off x="342732" y="2425277"/>
              <a:ext cx="2186100" cy="488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Font typeface="Arial"/>
                <a:buNone/>
              </a:pPr>
              <a:r>
                <a:rPr lang="es-CO" b="1">
                  <a:solidFill>
                    <a:srgbClr val="151837"/>
                  </a:solidFill>
                </a:rPr>
                <a:t>CONTROL SOCIAL</a:t>
              </a:r>
              <a:endParaRPr sz="1200" b="1" i="0" u="none" strike="noStrike" cap="none">
                <a:solidFill>
                  <a:srgbClr val="151837"/>
                </a:solidFill>
                <a:latin typeface="Arial"/>
                <a:ea typeface="Arial"/>
                <a:cs typeface="Arial"/>
                <a:sym typeface="Arial"/>
              </a:endParaRPr>
            </a:p>
          </p:txBody>
        </p:sp>
      </p:grpSp>
      <p:grpSp>
        <p:nvGrpSpPr>
          <p:cNvPr id="554" name="Google Shape;554;p31"/>
          <p:cNvGrpSpPr/>
          <p:nvPr/>
        </p:nvGrpSpPr>
        <p:grpSpPr>
          <a:xfrm>
            <a:off x="5274367" y="5609640"/>
            <a:ext cx="1456373" cy="504008"/>
            <a:chOff x="630750" y="4469672"/>
            <a:chExt cx="1311442" cy="402466"/>
          </a:xfrm>
        </p:grpSpPr>
        <p:sp>
          <p:nvSpPr>
            <p:cNvPr id="555" name="Google Shape;555;p31"/>
            <p:cNvSpPr/>
            <p:nvPr/>
          </p:nvSpPr>
          <p:spPr>
            <a:xfrm>
              <a:off x="630750" y="4469672"/>
              <a:ext cx="1311442" cy="402466"/>
            </a:xfrm>
            <a:prstGeom prst="rect">
              <a:avLst/>
            </a:prstGeom>
            <a:solidFill>
              <a:srgbClr val="151837"/>
            </a:solidFill>
            <a:ln w="19050" cap="flat" cmpd="sng">
              <a:solidFill>
                <a:srgbClr val="A4D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6" name="Google Shape;556;p31"/>
            <p:cNvSpPr txBox="1"/>
            <p:nvPr/>
          </p:nvSpPr>
          <p:spPr>
            <a:xfrm>
              <a:off x="650170" y="4533437"/>
              <a:ext cx="1242942" cy="319473"/>
            </a:xfrm>
            <a:prstGeom prst="rect">
              <a:avLst/>
            </a:prstGeom>
            <a:solidFill>
              <a:srgbClr val="15183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dirty="0">
                  <a:solidFill>
                    <a:schemeClr val="lt1"/>
                  </a:solidFill>
                  <a:latin typeface="Arial Black"/>
                  <a:ea typeface="Arial Black"/>
                  <a:cs typeface="Arial Black"/>
                  <a:sym typeface="Arial Black"/>
                </a:rPr>
                <a:t>1</a:t>
              </a:r>
              <a:endParaRPr sz="2000" b="1" i="0" u="none" strike="noStrike" cap="none" dirty="0">
                <a:solidFill>
                  <a:schemeClr val="lt1"/>
                </a:solidFill>
                <a:latin typeface="Arial Black"/>
                <a:ea typeface="Arial Black"/>
                <a:cs typeface="Arial Black"/>
                <a:sym typeface="Arial Black"/>
              </a:endParaRPr>
            </a:p>
          </p:txBody>
        </p:sp>
      </p:grpSp>
      <p:grpSp>
        <p:nvGrpSpPr>
          <p:cNvPr id="557" name="Google Shape;557;p31"/>
          <p:cNvGrpSpPr/>
          <p:nvPr/>
        </p:nvGrpSpPr>
        <p:grpSpPr>
          <a:xfrm>
            <a:off x="3850060" y="5597436"/>
            <a:ext cx="1098266" cy="504008"/>
            <a:chOff x="630750" y="4469673"/>
            <a:chExt cx="1311442" cy="402466"/>
          </a:xfrm>
        </p:grpSpPr>
        <p:sp>
          <p:nvSpPr>
            <p:cNvPr id="558" name="Google Shape;558;p31"/>
            <p:cNvSpPr/>
            <p:nvPr/>
          </p:nvSpPr>
          <p:spPr>
            <a:xfrm>
              <a:off x="630750" y="4469673"/>
              <a:ext cx="1311442" cy="402466"/>
            </a:xfrm>
            <a:prstGeom prst="rect">
              <a:avLst/>
            </a:prstGeom>
            <a:solidFill>
              <a:srgbClr val="A1DB27"/>
            </a:solidFill>
            <a:ln w="19050"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9" name="Google Shape;559;p31"/>
            <p:cNvSpPr txBox="1"/>
            <p:nvPr/>
          </p:nvSpPr>
          <p:spPr>
            <a:xfrm>
              <a:off x="650170" y="4533437"/>
              <a:ext cx="1242942" cy="3194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chemeClr val="lt1"/>
                  </a:solidFill>
                  <a:latin typeface="Arial Black"/>
                  <a:ea typeface="Arial Black"/>
                  <a:cs typeface="Arial Black"/>
                  <a:sym typeface="Arial Black"/>
                </a:rPr>
                <a:t> </a:t>
              </a:r>
              <a:r>
                <a:rPr lang="es-CO" sz="1800" b="1" i="0" u="none" strike="noStrike" cap="none" dirty="0">
                  <a:solidFill>
                    <a:schemeClr val="lt1"/>
                  </a:solidFill>
                  <a:latin typeface="Arial Black"/>
                  <a:ea typeface="Arial Black"/>
                  <a:cs typeface="Arial Black"/>
                  <a:sym typeface="Arial Black"/>
                </a:rPr>
                <a:t> </a:t>
              </a:r>
              <a:r>
                <a:rPr lang="es-CO" sz="1800" b="1" dirty="0">
                  <a:solidFill>
                    <a:srgbClr val="151837"/>
                  </a:solidFill>
                  <a:latin typeface="Arial Black"/>
                  <a:ea typeface="Arial Black"/>
                  <a:cs typeface="Arial Black"/>
                  <a:sym typeface="Arial Black"/>
                </a:rPr>
                <a:t>1</a:t>
              </a:r>
              <a:endParaRPr sz="2000" b="1" i="0" u="none" strike="noStrike" cap="none" dirty="0">
                <a:solidFill>
                  <a:srgbClr val="151837"/>
                </a:solidFill>
                <a:latin typeface="Arial Black"/>
                <a:ea typeface="Arial Black"/>
                <a:cs typeface="Arial Black"/>
                <a:sym typeface="Arial Black"/>
              </a:endParaRPr>
            </a:p>
          </p:txBody>
        </p:sp>
      </p:grpSp>
      <p:grpSp>
        <p:nvGrpSpPr>
          <p:cNvPr id="73" name="Google Shape;510;p31">
            <a:extLst>
              <a:ext uri="{FF2B5EF4-FFF2-40B4-BE49-F238E27FC236}">
                <a16:creationId xmlns:a16="http://schemas.microsoft.com/office/drawing/2014/main" id="{488C6BB7-4556-46DB-AE3C-43FC81D73C10}"/>
              </a:ext>
            </a:extLst>
          </p:cNvPr>
          <p:cNvGrpSpPr/>
          <p:nvPr/>
        </p:nvGrpSpPr>
        <p:grpSpPr>
          <a:xfrm>
            <a:off x="1385613" y="2810057"/>
            <a:ext cx="2257574" cy="688986"/>
            <a:chOff x="299142" y="2332709"/>
            <a:chExt cx="2262819" cy="635304"/>
          </a:xfrm>
        </p:grpSpPr>
        <p:sp>
          <p:nvSpPr>
            <p:cNvPr id="74" name="Google Shape;511;p31">
              <a:extLst>
                <a:ext uri="{FF2B5EF4-FFF2-40B4-BE49-F238E27FC236}">
                  <a16:creationId xmlns:a16="http://schemas.microsoft.com/office/drawing/2014/main" id="{371E1D62-172C-41DD-944A-527646059D6B}"/>
                </a:ext>
              </a:extLst>
            </p:cNvPr>
            <p:cNvSpPr/>
            <p:nvPr/>
          </p:nvSpPr>
          <p:spPr>
            <a:xfrm>
              <a:off x="299142" y="2332709"/>
              <a:ext cx="2254234" cy="635304"/>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75" name="Google Shape;512;p31">
              <a:extLst>
                <a:ext uri="{FF2B5EF4-FFF2-40B4-BE49-F238E27FC236}">
                  <a16:creationId xmlns:a16="http://schemas.microsoft.com/office/drawing/2014/main" id="{57A260CF-6DBD-408D-91A0-ADCBDD15AD79}"/>
                </a:ext>
              </a:extLst>
            </p:cNvPr>
            <p:cNvSpPr txBox="1"/>
            <p:nvPr/>
          </p:nvSpPr>
          <p:spPr>
            <a:xfrm>
              <a:off x="307726" y="2425277"/>
              <a:ext cx="2254235" cy="482417"/>
            </a:xfrm>
            <a:prstGeom prst="rect">
              <a:avLst/>
            </a:prstGeom>
            <a:noFill/>
            <a:ln>
              <a:noFill/>
            </a:ln>
          </p:spPr>
          <p:txBody>
            <a:bodyPr spcFirstLastPara="1" wrap="square" lIns="91425" tIns="45700" rIns="91425" bIns="45700" anchor="t" anchorCtr="0">
              <a:spAutoFit/>
            </a:bodyPr>
            <a:lstStyle/>
            <a:p>
              <a:pPr lvl="0" algn="just"/>
              <a:r>
                <a:rPr lang="es-MX" b="1">
                  <a:solidFill>
                    <a:srgbClr val="151837"/>
                  </a:solidFill>
                </a:rPr>
                <a:t>ESTRATEGIAS DE INFORMACIÓN</a:t>
              </a:r>
              <a:endParaRPr sz="1200" b="1" i="0" u="none" strike="noStrike" cap="none">
                <a:solidFill>
                  <a:srgbClr val="151837"/>
                </a:solidFill>
                <a:latin typeface="Arial"/>
                <a:ea typeface="Arial"/>
                <a:cs typeface="Arial"/>
                <a:sym typeface="Arial"/>
              </a:endParaRPr>
            </a:p>
          </p:txBody>
        </p:sp>
      </p:grpSp>
      <p:grpSp>
        <p:nvGrpSpPr>
          <p:cNvPr id="76" name="Google Shape;513;p31">
            <a:extLst>
              <a:ext uri="{FF2B5EF4-FFF2-40B4-BE49-F238E27FC236}">
                <a16:creationId xmlns:a16="http://schemas.microsoft.com/office/drawing/2014/main" id="{9EB0F3D2-3098-4A46-BB0E-D47BC831B9D1}"/>
              </a:ext>
            </a:extLst>
          </p:cNvPr>
          <p:cNvGrpSpPr/>
          <p:nvPr/>
        </p:nvGrpSpPr>
        <p:grpSpPr>
          <a:xfrm>
            <a:off x="5372150" y="2828783"/>
            <a:ext cx="1451598" cy="504008"/>
            <a:chOff x="630750" y="4469672"/>
            <a:chExt cx="1311442" cy="402466"/>
          </a:xfrm>
        </p:grpSpPr>
        <p:sp>
          <p:nvSpPr>
            <p:cNvPr id="77" name="Google Shape;514;p31">
              <a:extLst>
                <a:ext uri="{FF2B5EF4-FFF2-40B4-BE49-F238E27FC236}">
                  <a16:creationId xmlns:a16="http://schemas.microsoft.com/office/drawing/2014/main" id="{07F6FF10-C32D-40E5-B226-3BD272979385}"/>
                </a:ext>
              </a:extLst>
            </p:cNvPr>
            <p:cNvSpPr/>
            <p:nvPr/>
          </p:nvSpPr>
          <p:spPr>
            <a:xfrm>
              <a:off x="630750" y="4469672"/>
              <a:ext cx="1311442" cy="402466"/>
            </a:xfrm>
            <a:prstGeom prst="rect">
              <a:avLst/>
            </a:prstGeom>
            <a:solidFill>
              <a:srgbClr val="151837"/>
            </a:solidFill>
            <a:ln w="19050" cap="flat" cmpd="sng">
              <a:solidFill>
                <a:srgbClr val="A4D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 name="Google Shape;515;p31">
              <a:extLst>
                <a:ext uri="{FF2B5EF4-FFF2-40B4-BE49-F238E27FC236}">
                  <a16:creationId xmlns:a16="http://schemas.microsoft.com/office/drawing/2014/main" id="{0AC700A4-BA42-4C11-99FB-6804C3A8B866}"/>
                </a:ext>
              </a:extLst>
            </p:cNvPr>
            <p:cNvSpPr txBox="1"/>
            <p:nvPr/>
          </p:nvSpPr>
          <p:spPr>
            <a:xfrm>
              <a:off x="650170" y="4533437"/>
              <a:ext cx="1242942" cy="319467"/>
            </a:xfrm>
            <a:prstGeom prst="rect">
              <a:avLst/>
            </a:prstGeom>
            <a:solidFill>
              <a:srgbClr val="15183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dirty="0">
                  <a:solidFill>
                    <a:schemeClr val="lt1"/>
                  </a:solidFill>
                  <a:latin typeface="Arial Black"/>
                  <a:ea typeface="Arial Black"/>
                  <a:cs typeface="Arial Black"/>
                  <a:sym typeface="Arial Black"/>
                </a:rPr>
                <a:t>369</a:t>
              </a:r>
              <a:endParaRPr sz="2000" b="1" i="0" u="none" strike="noStrike" cap="none" dirty="0">
                <a:solidFill>
                  <a:schemeClr val="lt1"/>
                </a:solidFill>
                <a:latin typeface="Arial Black"/>
                <a:ea typeface="Arial Black"/>
                <a:cs typeface="Arial Black"/>
                <a:sym typeface="Arial Black"/>
              </a:endParaRPr>
            </a:p>
          </p:txBody>
        </p:sp>
      </p:grpSp>
      <p:grpSp>
        <p:nvGrpSpPr>
          <p:cNvPr id="79" name="Google Shape;516;p31">
            <a:extLst>
              <a:ext uri="{FF2B5EF4-FFF2-40B4-BE49-F238E27FC236}">
                <a16:creationId xmlns:a16="http://schemas.microsoft.com/office/drawing/2014/main" id="{9F02DB37-E0D2-4D36-B214-22585E7745C5}"/>
              </a:ext>
            </a:extLst>
          </p:cNvPr>
          <p:cNvGrpSpPr/>
          <p:nvPr/>
        </p:nvGrpSpPr>
        <p:grpSpPr>
          <a:xfrm>
            <a:off x="3878053" y="2799363"/>
            <a:ext cx="1098266" cy="504008"/>
            <a:chOff x="630750" y="4469673"/>
            <a:chExt cx="1311442" cy="402466"/>
          </a:xfrm>
        </p:grpSpPr>
        <p:sp>
          <p:nvSpPr>
            <p:cNvPr id="80" name="Google Shape;517;p31">
              <a:extLst>
                <a:ext uri="{FF2B5EF4-FFF2-40B4-BE49-F238E27FC236}">
                  <a16:creationId xmlns:a16="http://schemas.microsoft.com/office/drawing/2014/main" id="{0FD3CF52-8539-4EA1-836D-BE3DC06A94FE}"/>
                </a:ext>
              </a:extLst>
            </p:cNvPr>
            <p:cNvSpPr/>
            <p:nvPr/>
          </p:nvSpPr>
          <p:spPr>
            <a:xfrm>
              <a:off x="630750" y="4469673"/>
              <a:ext cx="1311442" cy="402466"/>
            </a:xfrm>
            <a:prstGeom prst="rect">
              <a:avLst/>
            </a:prstGeom>
            <a:solidFill>
              <a:srgbClr val="A1DB27"/>
            </a:solidFill>
            <a:ln w="19050"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 name="Google Shape;518;p31">
              <a:extLst>
                <a:ext uri="{FF2B5EF4-FFF2-40B4-BE49-F238E27FC236}">
                  <a16:creationId xmlns:a16="http://schemas.microsoft.com/office/drawing/2014/main" id="{30481461-183D-446D-A459-1099B90E8EF5}"/>
                </a:ext>
              </a:extLst>
            </p:cNvPr>
            <p:cNvSpPr txBox="1"/>
            <p:nvPr/>
          </p:nvSpPr>
          <p:spPr>
            <a:xfrm>
              <a:off x="659986" y="4503012"/>
              <a:ext cx="1282206" cy="3194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chemeClr val="lt1"/>
                  </a:solidFill>
                  <a:latin typeface="Arial Black"/>
                  <a:ea typeface="Arial Black"/>
                  <a:cs typeface="Arial Black"/>
                  <a:sym typeface="Arial Black"/>
                </a:rPr>
                <a:t> </a:t>
              </a:r>
              <a:r>
                <a:rPr lang="es-CO" sz="1800" b="1" i="0" u="none" strike="noStrike" cap="none" dirty="0">
                  <a:solidFill>
                    <a:schemeClr val="lt1"/>
                  </a:solidFill>
                  <a:latin typeface="Arial Black"/>
                  <a:ea typeface="Arial Black"/>
                  <a:cs typeface="Arial Black"/>
                  <a:sym typeface="Arial Black"/>
                </a:rPr>
                <a:t> </a:t>
              </a:r>
              <a:r>
                <a:rPr lang="es-CO" sz="1800" b="1" i="0" u="none" strike="noStrike" cap="none" dirty="0">
                  <a:solidFill>
                    <a:srgbClr val="151837"/>
                  </a:solidFill>
                  <a:latin typeface="Arial Black"/>
                  <a:ea typeface="Arial Black"/>
                  <a:cs typeface="Arial Black"/>
                  <a:sym typeface="Arial Black"/>
                </a:rPr>
                <a:t>115</a:t>
              </a:r>
              <a:endParaRPr sz="2000" b="1" i="0" u="none" strike="noStrike" cap="none" dirty="0">
                <a:solidFill>
                  <a:srgbClr val="151837"/>
                </a:solidFill>
                <a:latin typeface="Arial Black"/>
                <a:ea typeface="Arial Black"/>
                <a:cs typeface="Arial Black"/>
                <a:sym typeface="Arial Black"/>
              </a:endParaRPr>
            </a:p>
          </p:txBody>
        </p:sp>
      </p:grpSp>
      <p:grpSp>
        <p:nvGrpSpPr>
          <p:cNvPr id="82" name="Google Shape;519;p31">
            <a:extLst>
              <a:ext uri="{FF2B5EF4-FFF2-40B4-BE49-F238E27FC236}">
                <a16:creationId xmlns:a16="http://schemas.microsoft.com/office/drawing/2014/main" id="{443D8805-02CD-47BF-A52D-4F67FDAA2208}"/>
              </a:ext>
            </a:extLst>
          </p:cNvPr>
          <p:cNvGrpSpPr/>
          <p:nvPr/>
        </p:nvGrpSpPr>
        <p:grpSpPr>
          <a:xfrm>
            <a:off x="1394466" y="3657695"/>
            <a:ext cx="2257620" cy="781413"/>
            <a:chOff x="299142" y="2332709"/>
            <a:chExt cx="2254234" cy="669104"/>
          </a:xfrm>
        </p:grpSpPr>
        <p:sp>
          <p:nvSpPr>
            <p:cNvPr id="83" name="Google Shape;520;p31">
              <a:extLst>
                <a:ext uri="{FF2B5EF4-FFF2-40B4-BE49-F238E27FC236}">
                  <a16:creationId xmlns:a16="http://schemas.microsoft.com/office/drawing/2014/main" id="{58C927C1-B9FD-45AD-8E46-2BFAD9531BF7}"/>
                </a:ext>
              </a:extLst>
            </p:cNvPr>
            <p:cNvSpPr/>
            <p:nvPr/>
          </p:nvSpPr>
          <p:spPr>
            <a:xfrm>
              <a:off x="299142" y="2332709"/>
              <a:ext cx="2254234" cy="635304"/>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84" name="Google Shape;521;p31">
              <a:extLst>
                <a:ext uri="{FF2B5EF4-FFF2-40B4-BE49-F238E27FC236}">
                  <a16:creationId xmlns:a16="http://schemas.microsoft.com/office/drawing/2014/main" id="{71F9FC91-6417-4DA0-A1BF-3545076CB57E}"/>
                </a:ext>
              </a:extLst>
            </p:cNvPr>
            <p:cNvSpPr txBox="1"/>
            <p:nvPr/>
          </p:nvSpPr>
          <p:spPr>
            <a:xfrm>
              <a:off x="359036" y="2369349"/>
              <a:ext cx="2067205" cy="632464"/>
            </a:xfrm>
            <a:prstGeom prst="rect">
              <a:avLst/>
            </a:prstGeom>
            <a:noFill/>
            <a:ln>
              <a:noFill/>
            </a:ln>
          </p:spPr>
          <p:txBody>
            <a:bodyPr spcFirstLastPara="1" wrap="square" lIns="91425" tIns="45700" rIns="91425" bIns="45700" anchor="t" anchorCtr="0">
              <a:spAutoFit/>
            </a:bodyPr>
            <a:lstStyle/>
            <a:p>
              <a:pPr marL="0" indent="0" algn="just">
                <a:buFont typeface="Arial"/>
                <a:buNone/>
              </a:pPr>
              <a:r>
                <a:rPr lang="es-MX" b="1">
                  <a:solidFill>
                    <a:srgbClr val="151837"/>
                  </a:solidFill>
                </a:rPr>
                <a:t>A</a:t>
              </a:r>
              <a:r>
                <a:rPr lang="es-CO" b="1">
                  <a:solidFill>
                    <a:srgbClr val="151837"/>
                  </a:solidFill>
                </a:rPr>
                <a:t>CCIONES PARA EL FORTALECIMIENTO DE PARTICIPACIÓN</a:t>
              </a:r>
              <a:endParaRPr b="1">
                <a:solidFill>
                  <a:srgbClr val="151837"/>
                </a:solidFill>
              </a:endParaRPr>
            </a:p>
          </p:txBody>
        </p:sp>
      </p:grpSp>
      <p:grpSp>
        <p:nvGrpSpPr>
          <p:cNvPr id="85" name="Google Shape;522;p31">
            <a:extLst>
              <a:ext uri="{FF2B5EF4-FFF2-40B4-BE49-F238E27FC236}">
                <a16:creationId xmlns:a16="http://schemas.microsoft.com/office/drawing/2014/main" id="{33B5EE1B-8FB1-4C60-A742-C23290EC679D}"/>
              </a:ext>
            </a:extLst>
          </p:cNvPr>
          <p:cNvGrpSpPr/>
          <p:nvPr/>
        </p:nvGrpSpPr>
        <p:grpSpPr>
          <a:xfrm>
            <a:off x="1398822" y="4553905"/>
            <a:ext cx="2257620" cy="825068"/>
            <a:chOff x="299142" y="2332709"/>
            <a:chExt cx="2254234" cy="635304"/>
          </a:xfrm>
        </p:grpSpPr>
        <p:sp>
          <p:nvSpPr>
            <p:cNvPr id="86" name="Google Shape;523;p31">
              <a:extLst>
                <a:ext uri="{FF2B5EF4-FFF2-40B4-BE49-F238E27FC236}">
                  <a16:creationId xmlns:a16="http://schemas.microsoft.com/office/drawing/2014/main" id="{E3230F31-E9C3-4A21-A78E-50CD3974F38E}"/>
                </a:ext>
              </a:extLst>
            </p:cNvPr>
            <p:cNvSpPr/>
            <p:nvPr/>
          </p:nvSpPr>
          <p:spPr>
            <a:xfrm>
              <a:off x="299142" y="2332709"/>
              <a:ext cx="2254234" cy="635304"/>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87" name="Google Shape;524;p31">
              <a:extLst>
                <a:ext uri="{FF2B5EF4-FFF2-40B4-BE49-F238E27FC236}">
                  <a16:creationId xmlns:a16="http://schemas.microsoft.com/office/drawing/2014/main" id="{BB747E18-3AFE-40DD-AB38-86A1CEFFEE6A}"/>
                </a:ext>
              </a:extLst>
            </p:cNvPr>
            <p:cNvSpPr txBox="1"/>
            <p:nvPr/>
          </p:nvSpPr>
          <p:spPr>
            <a:xfrm>
              <a:off x="342732" y="2387556"/>
              <a:ext cx="2186100" cy="5687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b="1">
                  <a:solidFill>
                    <a:srgbClr val="151837"/>
                  </a:solidFill>
                </a:rPr>
                <a:t>P</a:t>
              </a:r>
              <a:r>
                <a:rPr lang="es-CO" b="1">
                  <a:solidFill>
                    <a:srgbClr val="151837"/>
                  </a:solidFill>
                </a:rPr>
                <a:t>ARTICIPACION CIUDADANA GRUPOS DE INTERES Y VALOR</a:t>
              </a:r>
              <a:endParaRPr sz="1200" b="1" i="0" u="none" strike="noStrike" cap="none">
                <a:solidFill>
                  <a:srgbClr val="151837"/>
                </a:solidFill>
                <a:latin typeface="Arial"/>
                <a:ea typeface="Arial"/>
                <a:cs typeface="Arial"/>
                <a:sym typeface="Arial"/>
              </a:endParaRPr>
            </a:p>
          </p:txBody>
        </p:sp>
      </p:grpSp>
      <p:sp>
        <p:nvSpPr>
          <p:cNvPr id="91" name="Google Shape;528;p31">
            <a:extLst>
              <a:ext uri="{FF2B5EF4-FFF2-40B4-BE49-F238E27FC236}">
                <a16:creationId xmlns:a16="http://schemas.microsoft.com/office/drawing/2014/main" id="{8F8FA330-6610-4ADB-A26B-769D495641E8}"/>
              </a:ext>
            </a:extLst>
          </p:cNvPr>
          <p:cNvSpPr txBox="1"/>
          <p:nvPr/>
        </p:nvSpPr>
        <p:spPr>
          <a:xfrm>
            <a:off x="3299559" y="2486394"/>
            <a:ext cx="2230414"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O" sz="1400" b="1" i="0" u="none" strike="noStrike" cap="none">
                <a:solidFill>
                  <a:srgbClr val="151837"/>
                </a:solidFill>
                <a:latin typeface="Arial"/>
                <a:ea typeface="Arial"/>
                <a:cs typeface="Arial"/>
                <a:sym typeface="Arial"/>
              </a:rPr>
              <a:t>Actividades</a:t>
            </a:r>
            <a:endParaRPr sz="1200" b="1" i="0" u="none" strike="noStrike" cap="none">
              <a:solidFill>
                <a:srgbClr val="151837"/>
              </a:solidFill>
              <a:latin typeface="Arial"/>
              <a:ea typeface="Arial"/>
              <a:cs typeface="Arial"/>
              <a:sym typeface="Arial"/>
            </a:endParaRPr>
          </a:p>
        </p:txBody>
      </p:sp>
      <p:sp>
        <p:nvSpPr>
          <p:cNvPr id="92" name="Google Shape;529;p31">
            <a:extLst>
              <a:ext uri="{FF2B5EF4-FFF2-40B4-BE49-F238E27FC236}">
                <a16:creationId xmlns:a16="http://schemas.microsoft.com/office/drawing/2014/main" id="{76D5218B-6BCB-434D-B77C-BF701DADF225}"/>
              </a:ext>
            </a:extLst>
          </p:cNvPr>
          <p:cNvSpPr txBox="1"/>
          <p:nvPr/>
        </p:nvSpPr>
        <p:spPr>
          <a:xfrm>
            <a:off x="5430442" y="2321764"/>
            <a:ext cx="130623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O" sz="1400" b="1" i="0" u="none" strike="noStrike" cap="none">
                <a:solidFill>
                  <a:srgbClr val="151837"/>
                </a:solidFill>
                <a:latin typeface="Arial"/>
                <a:ea typeface="Arial"/>
                <a:cs typeface="Arial"/>
                <a:sym typeface="Arial"/>
              </a:rPr>
              <a:t>Ciudadanos atendidos </a:t>
            </a:r>
            <a:endParaRPr/>
          </a:p>
        </p:txBody>
      </p:sp>
      <p:grpSp>
        <p:nvGrpSpPr>
          <p:cNvPr id="96" name="Google Shape;536;p31">
            <a:extLst>
              <a:ext uri="{FF2B5EF4-FFF2-40B4-BE49-F238E27FC236}">
                <a16:creationId xmlns:a16="http://schemas.microsoft.com/office/drawing/2014/main" id="{19C45FD9-DA10-48D6-98F6-914FCF4DE6B3}"/>
              </a:ext>
            </a:extLst>
          </p:cNvPr>
          <p:cNvGrpSpPr/>
          <p:nvPr/>
        </p:nvGrpSpPr>
        <p:grpSpPr>
          <a:xfrm>
            <a:off x="5372150" y="3777605"/>
            <a:ext cx="1456373" cy="504008"/>
            <a:chOff x="630750" y="4469672"/>
            <a:chExt cx="1311442" cy="402466"/>
          </a:xfrm>
        </p:grpSpPr>
        <p:sp>
          <p:nvSpPr>
            <p:cNvPr id="97" name="Google Shape;537;p31">
              <a:extLst>
                <a:ext uri="{FF2B5EF4-FFF2-40B4-BE49-F238E27FC236}">
                  <a16:creationId xmlns:a16="http://schemas.microsoft.com/office/drawing/2014/main" id="{07C39C03-F041-477E-AC77-7340B6E85F06}"/>
                </a:ext>
              </a:extLst>
            </p:cNvPr>
            <p:cNvSpPr/>
            <p:nvPr/>
          </p:nvSpPr>
          <p:spPr>
            <a:xfrm>
              <a:off x="630750" y="4469672"/>
              <a:ext cx="1311442" cy="402466"/>
            </a:xfrm>
            <a:prstGeom prst="rect">
              <a:avLst/>
            </a:prstGeom>
            <a:solidFill>
              <a:srgbClr val="151837"/>
            </a:solidFill>
            <a:ln w="19050" cap="flat" cmpd="sng">
              <a:solidFill>
                <a:srgbClr val="A4D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 name="Google Shape;538;p31">
              <a:extLst>
                <a:ext uri="{FF2B5EF4-FFF2-40B4-BE49-F238E27FC236}">
                  <a16:creationId xmlns:a16="http://schemas.microsoft.com/office/drawing/2014/main" id="{7CD99955-AEE2-464B-BC3E-07F35FAAC77D}"/>
                </a:ext>
              </a:extLst>
            </p:cNvPr>
            <p:cNvSpPr txBox="1"/>
            <p:nvPr/>
          </p:nvSpPr>
          <p:spPr>
            <a:xfrm>
              <a:off x="713532" y="4533437"/>
              <a:ext cx="1101586" cy="319468"/>
            </a:xfrm>
            <a:prstGeom prst="rect">
              <a:avLst/>
            </a:prstGeom>
            <a:solidFill>
              <a:srgbClr val="15183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chemeClr val="lt1"/>
                  </a:solidFill>
                  <a:latin typeface="Arial Black"/>
                  <a:ea typeface="Arial Black"/>
                  <a:cs typeface="Arial Black"/>
                  <a:sym typeface="Arial Black"/>
                </a:rPr>
                <a:t> </a:t>
              </a:r>
              <a:r>
                <a:rPr lang="es-CO" sz="1800" b="1" i="0" u="none" strike="noStrike" cap="none" dirty="0">
                  <a:solidFill>
                    <a:schemeClr val="lt1"/>
                  </a:solidFill>
                  <a:latin typeface="Arial Black"/>
                  <a:ea typeface="Arial Black"/>
                  <a:cs typeface="Arial Black"/>
                  <a:sym typeface="Arial Black"/>
                </a:rPr>
                <a:t> 180</a:t>
              </a:r>
              <a:endParaRPr sz="2000" b="1" i="0" u="none" strike="noStrike" cap="none" dirty="0">
                <a:solidFill>
                  <a:schemeClr val="lt1"/>
                </a:solidFill>
                <a:latin typeface="Arial Black"/>
                <a:ea typeface="Arial Black"/>
                <a:cs typeface="Arial Black"/>
                <a:sym typeface="Arial Black"/>
              </a:endParaRPr>
            </a:p>
          </p:txBody>
        </p:sp>
      </p:grpSp>
      <p:grpSp>
        <p:nvGrpSpPr>
          <p:cNvPr id="99" name="Google Shape;539;p31">
            <a:extLst>
              <a:ext uri="{FF2B5EF4-FFF2-40B4-BE49-F238E27FC236}">
                <a16:creationId xmlns:a16="http://schemas.microsoft.com/office/drawing/2014/main" id="{2DCEDE31-A3D9-4B3D-8FD1-6200D7B786DC}"/>
              </a:ext>
            </a:extLst>
          </p:cNvPr>
          <p:cNvGrpSpPr/>
          <p:nvPr/>
        </p:nvGrpSpPr>
        <p:grpSpPr>
          <a:xfrm>
            <a:off x="3891162" y="3773649"/>
            <a:ext cx="1098266" cy="504008"/>
            <a:chOff x="630750" y="4469673"/>
            <a:chExt cx="1311442" cy="402466"/>
          </a:xfrm>
        </p:grpSpPr>
        <p:sp>
          <p:nvSpPr>
            <p:cNvPr id="100" name="Google Shape;540;p31">
              <a:extLst>
                <a:ext uri="{FF2B5EF4-FFF2-40B4-BE49-F238E27FC236}">
                  <a16:creationId xmlns:a16="http://schemas.microsoft.com/office/drawing/2014/main" id="{A6ACC3E4-9BD1-4BA3-A0B3-E93FC13A1653}"/>
                </a:ext>
              </a:extLst>
            </p:cNvPr>
            <p:cNvSpPr/>
            <p:nvPr/>
          </p:nvSpPr>
          <p:spPr>
            <a:xfrm>
              <a:off x="630750" y="4469673"/>
              <a:ext cx="1311442" cy="402466"/>
            </a:xfrm>
            <a:prstGeom prst="rect">
              <a:avLst/>
            </a:prstGeom>
            <a:solidFill>
              <a:srgbClr val="A1DB27"/>
            </a:solidFill>
            <a:ln w="19050"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541;p31">
              <a:extLst>
                <a:ext uri="{FF2B5EF4-FFF2-40B4-BE49-F238E27FC236}">
                  <a16:creationId xmlns:a16="http://schemas.microsoft.com/office/drawing/2014/main" id="{6B13795F-83E0-4560-BD48-CEADBA201A14}"/>
                </a:ext>
              </a:extLst>
            </p:cNvPr>
            <p:cNvSpPr txBox="1"/>
            <p:nvPr/>
          </p:nvSpPr>
          <p:spPr>
            <a:xfrm>
              <a:off x="650170" y="4533437"/>
              <a:ext cx="1242942" cy="3194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chemeClr val="lt1"/>
                  </a:solidFill>
                  <a:latin typeface="Arial Black"/>
                  <a:ea typeface="Arial Black"/>
                  <a:cs typeface="Arial Black"/>
                  <a:sym typeface="Arial Black"/>
                </a:rPr>
                <a:t> </a:t>
              </a:r>
              <a:r>
                <a:rPr lang="es-CO" sz="1800" b="1" i="0" u="none" strike="noStrike" cap="none" dirty="0">
                  <a:solidFill>
                    <a:schemeClr val="lt1"/>
                  </a:solidFill>
                  <a:latin typeface="Arial Black"/>
                  <a:ea typeface="Arial Black"/>
                  <a:cs typeface="Arial Black"/>
                  <a:sym typeface="Arial Black"/>
                </a:rPr>
                <a:t> </a:t>
              </a:r>
              <a:r>
                <a:rPr lang="es-CO" sz="1800" b="1" dirty="0">
                  <a:solidFill>
                    <a:srgbClr val="151837"/>
                  </a:solidFill>
                  <a:latin typeface="Arial Black"/>
                  <a:ea typeface="Arial Black"/>
                  <a:cs typeface="Arial Black"/>
                  <a:sym typeface="Arial Black"/>
                </a:rPr>
                <a:t>20</a:t>
              </a:r>
              <a:endParaRPr sz="2000" b="1" i="0" u="none" strike="noStrike" cap="none" dirty="0">
                <a:solidFill>
                  <a:srgbClr val="151837"/>
                </a:solidFill>
                <a:latin typeface="Arial Black"/>
                <a:ea typeface="Arial Black"/>
                <a:cs typeface="Arial Black"/>
                <a:sym typeface="Arial Black"/>
              </a:endParaRPr>
            </a:p>
          </p:txBody>
        </p:sp>
      </p:grpSp>
      <p:grpSp>
        <p:nvGrpSpPr>
          <p:cNvPr id="102" name="Google Shape;542;p31">
            <a:extLst>
              <a:ext uri="{FF2B5EF4-FFF2-40B4-BE49-F238E27FC236}">
                <a16:creationId xmlns:a16="http://schemas.microsoft.com/office/drawing/2014/main" id="{41D5BE72-5186-4848-A0F1-83A0FF01011B}"/>
              </a:ext>
            </a:extLst>
          </p:cNvPr>
          <p:cNvGrpSpPr/>
          <p:nvPr/>
        </p:nvGrpSpPr>
        <p:grpSpPr>
          <a:xfrm>
            <a:off x="5328721" y="4676337"/>
            <a:ext cx="1456373" cy="504008"/>
            <a:chOff x="630750" y="4469672"/>
            <a:chExt cx="1311442" cy="402466"/>
          </a:xfrm>
        </p:grpSpPr>
        <p:sp>
          <p:nvSpPr>
            <p:cNvPr id="103" name="Google Shape;543;p31">
              <a:extLst>
                <a:ext uri="{FF2B5EF4-FFF2-40B4-BE49-F238E27FC236}">
                  <a16:creationId xmlns:a16="http://schemas.microsoft.com/office/drawing/2014/main" id="{5908DD50-4E90-478E-8AAB-8E230EAE921A}"/>
                </a:ext>
              </a:extLst>
            </p:cNvPr>
            <p:cNvSpPr/>
            <p:nvPr/>
          </p:nvSpPr>
          <p:spPr>
            <a:xfrm>
              <a:off x="630750" y="4469672"/>
              <a:ext cx="1311442" cy="402466"/>
            </a:xfrm>
            <a:prstGeom prst="rect">
              <a:avLst/>
            </a:prstGeom>
            <a:solidFill>
              <a:srgbClr val="151837"/>
            </a:solidFill>
            <a:ln w="19050" cap="flat" cmpd="sng">
              <a:solidFill>
                <a:srgbClr val="A4D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544;p31">
              <a:extLst>
                <a:ext uri="{FF2B5EF4-FFF2-40B4-BE49-F238E27FC236}">
                  <a16:creationId xmlns:a16="http://schemas.microsoft.com/office/drawing/2014/main" id="{3060C562-C88E-49E7-BE53-A47E98BC320C}"/>
                </a:ext>
              </a:extLst>
            </p:cNvPr>
            <p:cNvSpPr txBox="1"/>
            <p:nvPr/>
          </p:nvSpPr>
          <p:spPr>
            <a:xfrm>
              <a:off x="650170" y="4533437"/>
              <a:ext cx="1242942" cy="319473"/>
            </a:xfrm>
            <a:prstGeom prst="rect">
              <a:avLst/>
            </a:prstGeom>
            <a:solidFill>
              <a:srgbClr val="15183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dirty="0">
                  <a:solidFill>
                    <a:schemeClr val="lt1"/>
                  </a:solidFill>
                  <a:latin typeface="Arial Black"/>
                  <a:ea typeface="Arial Black"/>
                  <a:cs typeface="Arial Black"/>
                  <a:sym typeface="Arial Black"/>
                </a:rPr>
                <a:t>228</a:t>
              </a:r>
              <a:endParaRPr sz="2000" b="1" i="0" u="none" strike="noStrike" cap="none" dirty="0">
                <a:solidFill>
                  <a:schemeClr val="lt1"/>
                </a:solidFill>
                <a:latin typeface="Arial Black"/>
                <a:ea typeface="Arial Black"/>
                <a:cs typeface="Arial Black"/>
                <a:sym typeface="Arial Black"/>
              </a:endParaRPr>
            </a:p>
          </p:txBody>
        </p:sp>
      </p:grpSp>
      <p:grpSp>
        <p:nvGrpSpPr>
          <p:cNvPr id="105" name="Google Shape;545;p31">
            <a:extLst>
              <a:ext uri="{FF2B5EF4-FFF2-40B4-BE49-F238E27FC236}">
                <a16:creationId xmlns:a16="http://schemas.microsoft.com/office/drawing/2014/main" id="{E91085B0-D10A-4BB5-899F-4BCBB1238950}"/>
              </a:ext>
            </a:extLst>
          </p:cNvPr>
          <p:cNvGrpSpPr/>
          <p:nvPr/>
        </p:nvGrpSpPr>
        <p:grpSpPr>
          <a:xfrm>
            <a:off x="3904414" y="4696078"/>
            <a:ext cx="1098266" cy="504008"/>
            <a:chOff x="630750" y="4469673"/>
            <a:chExt cx="1311442" cy="402466"/>
          </a:xfrm>
        </p:grpSpPr>
        <p:sp>
          <p:nvSpPr>
            <p:cNvPr id="106" name="Google Shape;546;p31">
              <a:extLst>
                <a:ext uri="{FF2B5EF4-FFF2-40B4-BE49-F238E27FC236}">
                  <a16:creationId xmlns:a16="http://schemas.microsoft.com/office/drawing/2014/main" id="{71AAE9FF-1950-4FBD-AAB4-B61B3F7655C8}"/>
                </a:ext>
              </a:extLst>
            </p:cNvPr>
            <p:cNvSpPr/>
            <p:nvPr/>
          </p:nvSpPr>
          <p:spPr>
            <a:xfrm>
              <a:off x="630750" y="4469673"/>
              <a:ext cx="1311442" cy="402466"/>
            </a:xfrm>
            <a:prstGeom prst="rect">
              <a:avLst/>
            </a:prstGeom>
            <a:solidFill>
              <a:srgbClr val="A1DB27"/>
            </a:solidFill>
            <a:ln w="19050"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 name="Google Shape;547;p31">
              <a:extLst>
                <a:ext uri="{FF2B5EF4-FFF2-40B4-BE49-F238E27FC236}">
                  <a16:creationId xmlns:a16="http://schemas.microsoft.com/office/drawing/2014/main" id="{83D02DC3-0875-4D93-8177-42C40BE55BF5}"/>
                </a:ext>
              </a:extLst>
            </p:cNvPr>
            <p:cNvSpPr txBox="1"/>
            <p:nvPr/>
          </p:nvSpPr>
          <p:spPr>
            <a:xfrm>
              <a:off x="650170" y="4533437"/>
              <a:ext cx="1242942" cy="3194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dirty="0">
                  <a:solidFill>
                    <a:srgbClr val="151837"/>
                  </a:solidFill>
                  <a:latin typeface="Arial Black"/>
                  <a:ea typeface="Arial Black"/>
                  <a:cs typeface="Arial Black"/>
                  <a:sym typeface="Arial Black"/>
                </a:rPr>
                <a:t>58</a:t>
              </a:r>
              <a:endParaRPr sz="2000" b="1" i="0" u="none" strike="noStrike" cap="none" dirty="0">
                <a:solidFill>
                  <a:srgbClr val="151837"/>
                </a:solidFill>
                <a:latin typeface="Arial Black"/>
                <a:ea typeface="Arial Black"/>
                <a:cs typeface="Arial Black"/>
                <a:sym typeface="Arial Black"/>
              </a:endParaRPr>
            </a:p>
          </p:txBody>
        </p:sp>
      </p:grpSp>
      <p:sp>
        <p:nvSpPr>
          <p:cNvPr id="120" name="Google Shape;497;p31">
            <a:extLst>
              <a:ext uri="{FF2B5EF4-FFF2-40B4-BE49-F238E27FC236}">
                <a16:creationId xmlns:a16="http://schemas.microsoft.com/office/drawing/2014/main" id="{11B85847-0E76-4897-91CA-88946DB72B54}"/>
              </a:ext>
            </a:extLst>
          </p:cNvPr>
          <p:cNvSpPr txBox="1"/>
          <p:nvPr/>
        </p:nvSpPr>
        <p:spPr>
          <a:xfrm>
            <a:off x="200033" y="1059800"/>
            <a:ext cx="11858700" cy="132339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sz="2000" b="1" i="0" u="none" strike="noStrike" cap="none" dirty="0">
                <a:solidFill>
                  <a:srgbClr val="1D2046"/>
                </a:solidFill>
                <a:latin typeface="Arial"/>
                <a:ea typeface="Arial"/>
                <a:cs typeface="Arial"/>
                <a:sym typeface="Arial"/>
              </a:rPr>
              <a:t>La Oficina de Gestión Social a través de los Centros Locales de Movilidad-EGSL, promueve la participación activa e incidente de la ciudadanía en los territorios a partir de diversos escenarios de participación. En el 202</a:t>
            </a:r>
            <a:r>
              <a:rPr lang="es-CO" sz="2000" b="1" dirty="0">
                <a:solidFill>
                  <a:srgbClr val="1D2046"/>
                </a:solidFill>
              </a:rPr>
              <a:t>4</a:t>
            </a:r>
            <a:r>
              <a:rPr lang="es-CO" sz="2000" b="1" i="0" u="none" strike="noStrike" cap="none" dirty="0">
                <a:solidFill>
                  <a:srgbClr val="1D2046"/>
                </a:solidFill>
                <a:latin typeface="Arial"/>
                <a:ea typeface="Arial"/>
                <a:cs typeface="Arial"/>
                <a:sym typeface="Arial"/>
              </a:rPr>
              <a:t> se realizaron las siguientes acciones en la localidad </a:t>
            </a:r>
            <a:r>
              <a:rPr lang="es-CO" sz="2000" b="1" dirty="0">
                <a:solidFill>
                  <a:srgbClr val="1D2046"/>
                </a:solidFill>
              </a:rPr>
              <a:t>Usaquén</a:t>
            </a:r>
            <a:r>
              <a:rPr lang="es-CO" sz="2000" b="1" i="0" u="none" strike="noStrike" cap="none" dirty="0">
                <a:solidFill>
                  <a:srgbClr val="1D2046"/>
                </a:solidFill>
                <a:latin typeface="Arial"/>
                <a:ea typeface="Arial"/>
                <a:cs typeface="Arial"/>
                <a:sym typeface="Arial"/>
              </a:rPr>
              <a:t>:</a:t>
            </a:r>
            <a:endParaRPr sz="2000" b="1" i="0" u="none" strike="noStrike" cap="none" dirty="0">
              <a:solidFill>
                <a:srgbClr val="1D2046"/>
              </a:solidFill>
              <a:latin typeface="Arial"/>
              <a:ea typeface="Arial"/>
              <a:cs typeface="Arial"/>
              <a:sym typeface="Arial"/>
            </a:endParaRPr>
          </a:p>
        </p:txBody>
      </p:sp>
      <p:pic>
        <p:nvPicPr>
          <p:cNvPr id="121" name="Google Shape;496;p31">
            <a:extLst>
              <a:ext uri="{FF2B5EF4-FFF2-40B4-BE49-F238E27FC236}">
                <a16:creationId xmlns:a16="http://schemas.microsoft.com/office/drawing/2014/main" id="{A1D97753-2336-49D2-ACAA-8E0D93DE6313}"/>
              </a:ext>
            </a:extLst>
          </p:cNvPr>
          <p:cNvPicPr preferRelativeResize="0"/>
          <p:nvPr/>
        </p:nvPicPr>
        <p:blipFill rotWithShape="1">
          <a:blip r:embed="rId9">
            <a:alphaModFix/>
          </a:blip>
          <a:srcRect t="35961" r="62912" b="2111"/>
          <a:stretch/>
        </p:blipFill>
        <p:spPr>
          <a:xfrm>
            <a:off x="10153055" y="-12186"/>
            <a:ext cx="2038944" cy="6858000"/>
          </a:xfrm>
          <a:prstGeom prst="rect">
            <a:avLst/>
          </a:prstGeom>
          <a:noFill/>
          <a:ln>
            <a:noFill/>
          </a:ln>
        </p:spPr>
      </p:pic>
      <p:pic>
        <p:nvPicPr>
          <p:cNvPr id="1030" name="Picture 6">
            <a:extLst>
              <a:ext uri="{FF2B5EF4-FFF2-40B4-BE49-F238E27FC236}">
                <a16:creationId xmlns:a16="http://schemas.microsoft.com/office/drawing/2014/main" id="{268F14C8-DD45-A000-5D6A-0798003301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33878" y="2223920"/>
            <a:ext cx="3737654" cy="20930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7BF7ADD-7261-51CE-A80A-5FE35F145F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35840" y="4475813"/>
            <a:ext cx="3735692" cy="197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15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cxnSp>
        <p:nvCxnSpPr>
          <p:cNvPr id="489" name="Google Shape;489;p31"/>
          <p:cNvCxnSpPr/>
          <p:nvPr/>
        </p:nvCxnSpPr>
        <p:spPr>
          <a:xfrm>
            <a:off x="14503" y="967072"/>
            <a:ext cx="10302300" cy="0"/>
          </a:xfrm>
          <a:prstGeom prst="straightConnector1">
            <a:avLst/>
          </a:prstGeom>
          <a:noFill/>
          <a:ln w="38100" cap="flat" cmpd="sng">
            <a:solidFill>
              <a:srgbClr val="BED000"/>
            </a:solidFill>
            <a:prstDash val="solid"/>
            <a:miter lim="800000"/>
            <a:headEnd type="none" w="sm" len="sm"/>
            <a:tailEnd type="none" w="sm" len="sm"/>
          </a:ln>
        </p:spPr>
      </p:cxnSp>
      <p:cxnSp>
        <p:nvCxnSpPr>
          <p:cNvPr id="490" name="Google Shape;490;p31"/>
          <p:cNvCxnSpPr/>
          <p:nvPr/>
        </p:nvCxnSpPr>
        <p:spPr>
          <a:xfrm rot="10800000">
            <a:off x="10316700" y="967072"/>
            <a:ext cx="1875300" cy="0"/>
          </a:xfrm>
          <a:prstGeom prst="straightConnector1">
            <a:avLst/>
          </a:prstGeom>
          <a:noFill/>
          <a:ln w="38100" cap="flat" cmpd="sng">
            <a:solidFill>
              <a:srgbClr val="1D2046"/>
            </a:solidFill>
            <a:prstDash val="solid"/>
            <a:miter lim="800000"/>
            <a:headEnd type="none" w="sm" len="sm"/>
            <a:tailEnd type="none" w="sm" len="sm"/>
          </a:ln>
        </p:spPr>
      </p:cxnSp>
      <p:sp>
        <p:nvSpPr>
          <p:cNvPr id="491" name="Google Shape;491;p31"/>
          <p:cNvSpPr txBox="1"/>
          <p:nvPr/>
        </p:nvSpPr>
        <p:spPr>
          <a:xfrm>
            <a:off x="565488" y="295282"/>
            <a:ext cx="114180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12. Gestión Social  </a:t>
            </a:r>
            <a:endParaRPr sz="1400" b="0" i="0" u="none" strike="noStrike" cap="none">
              <a:solidFill>
                <a:srgbClr val="000000"/>
              </a:solidFill>
              <a:latin typeface="Arial"/>
              <a:ea typeface="Arial"/>
              <a:cs typeface="Arial"/>
              <a:sym typeface="Arial"/>
            </a:endParaRPr>
          </a:p>
        </p:txBody>
      </p:sp>
      <p:pic>
        <p:nvPicPr>
          <p:cNvPr id="493" name="Google Shape;493;p31"/>
          <p:cNvPicPr preferRelativeResize="0"/>
          <p:nvPr/>
        </p:nvPicPr>
        <p:blipFill rotWithShape="1">
          <a:blip r:embed="rId3">
            <a:alphaModFix/>
          </a:blip>
          <a:srcRect/>
          <a:stretch/>
        </p:blipFill>
        <p:spPr>
          <a:xfrm>
            <a:off x="9251899" y="184927"/>
            <a:ext cx="2129687" cy="703500"/>
          </a:xfrm>
          <a:prstGeom prst="rect">
            <a:avLst/>
          </a:prstGeom>
          <a:noFill/>
          <a:ln>
            <a:noFill/>
          </a:ln>
        </p:spPr>
      </p:pic>
      <p:pic>
        <p:nvPicPr>
          <p:cNvPr id="494" name="Google Shape;494;p31"/>
          <p:cNvPicPr preferRelativeResize="0"/>
          <p:nvPr/>
        </p:nvPicPr>
        <p:blipFill rotWithShape="1">
          <a:blip r:embed="rId4">
            <a:alphaModFix/>
          </a:blip>
          <a:srcRect/>
          <a:stretch/>
        </p:blipFill>
        <p:spPr>
          <a:xfrm>
            <a:off x="0" y="5237349"/>
            <a:ext cx="641678" cy="1649080"/>
          </a:xfrm>
          <a:prstGeom prst="rect">
            <a:avLst/>
          </a:prstGeom>
          <a:noFill/>
          <a:ln>
            <a:noFill/>
          </a:ln>
        </p:spPr>
      </p:pic>
      <p:pic>
        <p:nvPicPr>
          <p:cNvPr id="496" name="Google Shape;496;p31"/>
          <p:cNvPicPr preferRelativeResize="0"/>
          <p:nvPr/>
        </p:nvPicPr>
        <p:blipFill rotWithShape="1">
          <a:blip r:embed="rId5">
            <a:alphaModFix/>
          </a:blip>
          <a:srcRect t="35961" r="62912" b="2111"/>
          <a:stretch/>
        </p:blipFill>
        <p:spPr>
          <a:xfrm>
            <a:off x="10153055" y="-12186"/>
            <a:ext cx="2038944" cy="6858000"/>
          </a:xfrm>
          <a:prstGeom prst="rect">
            <a:avLst/>
          </a:prstGeom>
          <a:noFill/>
          <a:ln>
            <a:noFill/>
          </a:ln>
        </p:spPr>
      </p:pic>
      <p:grpSp>
        <p:nvGrpSpPr>
          <p:cNvPr id="498" name="Google Shape;498;p31"/>
          <p:cNvGrpSpPr/>
          <p:nvPr/>
        </p:nvGrpSpPr>
        <p:grpSpPr>
          <a:xfrm>
            <a:off x="288452" y="5412748"/>
            <a:ext cx="777387" cy="791982"/>
            <a:chOff x="1197347" y="3211893"/>
            <a:chExt cx="1195544" cy="1100280"/>
          </a:xfrm>
        </p:grpSpPr>
        <p:sp>
          <p:nvSpPr>
            <p:cNvPr id="499" name="Google Shape;499;p31"/>
            <p:cNvSpPr/>
            <p:nvPr/>
          </p:nvSpPr>
          <p:spPr>
            <a:xfrm>
              <a:off x="1197347" y="3211893"/>
              <a:ext cx="1195544" cy="1100280"/>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500" name="Google Shape;500;p31" descr="Imagen"/>
            <p:cNvPicPr preferRelativeResize="0"/>
            <p:nvPr/>
          </p:nvPicPr>
          <p:blipFill rotWithShape="1">
            <a:blip r:embed="rId6">
              <a:alphaModFix/>
            </a:blip>
            <a:srcRect/>
            <a:stretch/>
          </p:blipFill>
          <p:spPr>
            <a:xfrm>
              <a:off x="1335124" y="3404578"/>
              <a:ext cx="765021" cy="711306"/>
            </a:xfrm>
            <a:prstGeom prst="rect">
              <a:avLst/>
            </a:prstGeom>
            <a:noFill/>
            <a:ln>
              <a:noFill/>
            </a:ln>
          </p:spPr>
        </p:pic>
      </p:grpSp>
      <p:grpSp>
        <p:nvGrpSpPr>
          <p:cNvPr id="501" name="Google Shape;501;p31"/>
          <p:cNvGrpSpPr/>
          <p:nvPr/>
        </p:nvGrpSpPr>
        <p:grpSpPr>
          <a:xfrm>
            <a:off x="261033" y="3611842"/>
            <a:ext cx="777348" cy="792031"/>
            <a:chOff x="868710" y="3848061"/>
            <a:chExt cx="1015249" cy="863343"/>
          </a:xfrm>
        </p:grpSpPr>
        <p:pic>
          <p:nvPicPr>
            <p:cNvPr id="502" name="Google Shape;502;p31" descr="Imagen"/>
            <p:cNvPicPr preferRelativeResize="0"/>
            <p:nvPr/>
          </p:nvPicPr>
          <p:blipFill rotWithShape="1">
            <a:blip r:embed="rId7">
              <a:alphaModFix/>
            </a:blip>
            <a:srcRect/>
            <a:stretch/>
          </p:blipFill>
          <p:spPr>
            <a:xfrm>
              <a:off x="1081017" y="3993771"/>
              <a:ext cx="586243" cy="510953"/>
            </a:xfrm>
            <a:prstGeom prst="rect">
              <a:avLst/>
            </a:prstGeom>
            <a:noFill/>
            <a:ln>
              <a:noFill/>
            </a:ln>
          </p:spPr>
        </p:pic>
        <p:sp>
          <p:nvSpPr>
            <p:cNvPr id="503" name="Google Shape;503;p31"/>
            <p:cNvSpPr/>
            <p:nvPr/>
          </p:nvSpPr>
          <p:spPr>
            <a:xfrm>
              <a:off x="868710" y="3848061"/>
              <a:ext cx="1015249" cy="863343"/>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grpSp>
        <p:nvGrpSpPr>
          <p:cNvPr id="504" name="Google Shape;504;p31"/>
          <p:cNvGrpSpPr/>
          <p:nvPr/>
        </p:nvGrpSpPr>
        <p:grpSpPr>
          <a:xfrm>
            <a:off x="287011" y="4512433"/>
            <a:ext cx="777348" cy="792031"/>
            <a:chOff x="1236944" y="5027585"/>
            <a:chExt cx="1015249" cy="863343"/>
          </a:xfrm>
        </p:grpSpPr>
        <p:pic>
          <p:nvPicPr>
            <p:cNvPr id="505" name="Google Shape;505;p31" descr="Imagen"/>
            <p:cNvPicPr preferRelativeResize="0"/>
            <p:nvPr/>
          </p:nvPicPr>
          <p:blipFill rotWithShape="1">
            <a:blip r:embed="rId8">
              <a:alphaModFix/>
            </a:blip>
            <a:srcRect/>
            <a:stretch/>
          </p:blipFill>
          <p:spPr>
            <a:xfrm>
              <a:off x="1397553" y="5159008"/>
              <a:ext cx="688307" cy="568128"/>
            </a:xfrm>
            <a:prstGeom prst="rect">
              <a:avLst/>
            </a:prstGeom>
            <a:noFill/>
            <a:ln>
              <a:noFill/>
            </a:ln>
          </p:spPr>
        </p:pic>
        <p:sp>
          <p:nvSpPr>
            <p:cNvPr id="506" name="Google Shape;506;p31"/>
            <p:cNvSpPr/>
            <p:nvPr/>
          </p:nvSpPr>
          <p:spPr>
            <a:xfrm>
              <a:off x="1236944" y="5027585"/>
              <a:ext cx="1015249" cy="863343"/>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grpSp>
        <p:nvGrpSpPr>
          <p:cNvPr id="507" name="Google Shape;507;p31"/>
          <p:cNvGrpSpPr/>
          <p:nvPr/>
        </p:nvGrpSpPr>
        <p:grpSpPr>
          <a:xfrm>
            <a:off x="283174" y="2730642"/>
            <a:ext cx="777374" cy="792031"/>
            <a:chOff x="3017232" y="4014646"/>
            <a:chExt cx="858000" cy="863343"/>
          </a:xfrm>
        </p:grpSpPr>
        <p:pic>
          <p:nvPicPr>
            <p:cNvPr id="508" name="Google Shape;508;p31" descr="Imagen"/>
            <p:cNvPicPr preferRelativeResize="0"/>
            <p:nvPr/>
          </p:nvPicPr>
          <p:blipFill rotWithShape="1">
            <a:blip r:embed="rId9">
              <a:alphaModFix/>
            </a:blip>
            <a:srcRect/>
            <a:stretch/>
          </p:blipFill>
          <p:spPr>
            <a:xfrm>
              <a:off x="3095551" y="4140968"/>
              <a:ext cx="720000" cy="612000"/>
            </a:xfrm>
            <a:prstGeom prst="rect">
              <a:avLst/>
            </a:prstGeom>
            <a:noFill/>
            <a:ln>
              <a:noFill/>
            </a:ln>
          </p:spPr>
        </p:pic>
        <p:sp>
          <p:nvSpPr>
            <p:cNvPr id="509" name="Google Shape;509;p31"/>
            <p:cNvSpPr/>
            <p:nvPr/>
          </p:nvSpPr>
          <p:spPr>
            <a:xfrm>
              <a:off x="3017232" y="4014646"/>
              <a:ext cx="858000" cy="863343"/>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grpSp>
        <p:nvGrpSpPr>
          <p:cNvPr id="510" name="Google Shape;510;p31"/>
          <p:cNvGrpSpPr/>
          <p:nvPr/>
        </p:nvGrpSpPr>
        <p:grpSpPr>
          <a:xfrm>
            <a:off x="1258107" y="2922853"/>
            <a:ext cx="2257574" cy="688986"/>
            <a:chOff x="299142" y="2332709"/>
            <a:chExt cx="2262819" cy="635304"/>
          </a:xfrm>
        </p:grpSpPr>
        <p:sp>
          <p:nvSpPr>
            <p:cNvPr id="511" name="Google Shape;511;p31"/>
            <p:cNvSpPr/>
            <p:nvPr/>
          </p:nvSpPr>
          <p:spPr>
            <a:xfrm>
              <a:off x="299142" y="2332709"/>
              <a:ext cx="2254234" cy="635304"/>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512" name="Google Shape;512;p31"/>
            <p:cNvSpPr txBox="1"/>
            <p:nvPr/>
          </p:nvSpPr>
          <p:spPr>
            <a:xfrm>
              <a:off x="307726" y="2425277"/>
              <a:ext cx="2254235" cy="48874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b="1">
                  <a:solidFill>
                    <a:srgbClr val="151837"/>
                  </a:solidFill>
                </a:rPr>
                <a:t>ARTICULACIÓN INTERINSTITUCIONAL</a:t>
              </a:r>
              <a:endParaRPr sz="1200" b="1" i="0" u="none" strike="noStrike" cap="none">
                <a:solidFill>
                  <a:srgbClr val="151837"/>
                </a:solidFill>
                <a:latin typeface="Arial"/>
                <a:ea typeface="Arial"/>
                <a:cs typeface="Arial"/>
                <a:sym typeface="Arial"/>
              </a:endParaRPr>
            </a:p>
          </p:txBody>
        </p:sp>
      </p:grpSp>
      <p:grpSp>
        <p:nvGrpSpPr>
          <p:cNvPr id="513" name="Google Shape;513;p31"/>
          <p:cNvGrpSpPr/>
          <p:nvPr/>
        </p:nvGrpSpPr>
        <p:grpSpPr>
          <a:xfrm>
            <a:off x="5445576" y="2908921"/>
            <a:ext cx="1098266" cy="504008"/>
            <a:chOff x="630750" y="4469672"/>
            <a:chExt cx="1311442" cy="402466"/>
          </a:xfrm>
        </p:grpSpPr>
        <p:sp>
          <p:nvSpPr>
            <p:cNvPr id="514" name="Google Shape;514;p31"/>
            <p:cNvSpPr/>
            <p:nvPr/>
          </p:nvSpPr>
          <p:spPr>
            <a:xfrm>
              <a:off x="630750" y="4469672"/>
              <a:ext cx="1311442" cy="402466"/>
            </a:xfrm>
            <a:prstGeom prst="rect">
              <a:avLst/>
            </a:prstGeom>
            <a:solidFill>
              <a:srgbClr val="151837"/>
            </a:solidFill>
            <a:ln w="19050" cap="flat" cmpd="sng">
              <a:solidFill>
                <a:srgbClr val="A4D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5" name="Google Shape;515;p31"/>
            <p:cNvSpPr txBox="1"/>
            <p:nvPr/>
          </p:nvSpPr>
          <p:spPr>
            <a:xfrm>
              <a:off x="650170" y="4533437"/>
              <a:ext cx="1242942" cy="319473"/>
            </a:xfrm>
            <a:prstGeom prst="rect">
              <a:avLst/>
            </a:prstGeom>
            <a:solidFill>
              <a:srgbClr val="15183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chemeClr val="lt1"/>
                  </a:solidFill>
                  <a:latin typeface="Arial Black"/>
                  <a:ea typeface="Arial Black"/>
                  <a:cs typeface="Arial Black"/>
                  <a:sym typeface="Arial Black"/>
                </a:rPr>
                <a:t>283</a:t>
              </a:r>
              <a:endParaRPr sz="2000" b="1" i="0" u="none" strike="noStrike" cap="none" dirty="0">
                <a:solidFill>
                  <a:schemeClr val="lt1"/>
                </a:solidFill>
                <a:latin typeface="Arial Black"/>
                <a:ea typeface="Arial Black"/>
                <a:cs typeface="Arial Black"/>
                <a:sym typeface="Arial Black"/>
              </a:endParaRPr>
            </a:p>
          </p:txBody>
        </p:sp>
      </p:grpSp>
      <p:grpSp>
        <p:nvGrpSpPr>
          <p:cNvPr id="516" name="Google Shape;516;p31"/>
          <p:cNvGrpSpPr/>
          <p:nvPr/>
        </p:nvGrpSpPr>
        <p:grpSpPr>
          <a:xfrm>
            <a:off x="3750547" y="2912159"/>
            <a:ext cx="1098266" cy="504008"/>
            <a:chOff x="630750" y="4469673"/>
            <a:chExt cx="1311442" cy="402466"/>
          </a:xfrm>
        </p:grpSpPr>
        <p:sp>
          <p:nvSpPr>
            <p:cNvPr id="517" name="Google Shape;517;p31"/>
            <p:cNvSpPr/>
            <p:nvPr/>
          </p:nvSpPr>
          <p:spPr>
            <a:xfrm>
              <a:off x="630750" y="4469673"/>
              <a:ext cx="1311442" cy="402466"/>
            </a:xfrm>
            <a:prstGeom prst="rect">
              <a:avLst/>
            </a:prstGeom>
            <a:solidFill>
              <a:srgbClr val="A1DB27"/>
            </a:solidFill>
            <a:ln w="19050"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8" name="Google Shape;518;p31"/>
            <p:cNvSpPr txBox="1"/>
            <p:nvPr/>
          </p:nvSpPr>
          <p:spPr>
            <a:xfrm>
              <a:off x="650170" y="4533437"/>
              <a:ext cx="1132087" cy="3194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chemeClr val="lt1"/>
                  </a:solidFill>
                  <a:latin typeface="Arial Black"/>
                  <a:ea typeface="Arial Black"/>
                  <a:cs typeface="Arial Black"/>
                  <a:sym typeface="Arial Black"/>
                </a:rPr>
                <a:t> </a:t>
              </a:r>
              <a:r>
                <a:rPr lang="es-CO" sz="1800" b="1" i="0" u="none" strike="noStrike" cap="none" dirty="0">
                  <a:solidFill>
                    <a:schemeClr val="lt1"/>
                  </a:solidFill>
                  <a:latin typeface="Arial Black"/>
                  <a:ea typeface="Arial Black"/>
                  <a:cs typeface="Arial Black"/>
                  <a:sym typeface="Arial Black"/>
                </a:rPr>
                <a:t> </a:t>
              </a:r>
              <a:r>
                <a:rPr lang="es-CO" sz="1800" b="1" dirty="0">
                  <a:solidFill>
                    <a:srgbClr val="151837"/>
                  </a:solidFill>
                  <a:latin typeface="Arial Black"/>
                  <a:ea typeface="Arial Black"/>
                  <a:cs typeface="Arial Black"/>
                  <a:sym typeface="Arial Black"/>
                </a:rPr>
                <a:t>182</a:t>
              </a:r>
              <a:endParaRPr sz="2000" b="1" i="0" u="none" strike="noStrike" cap="none" dirty="0">
                <a:solidFill>
                  <a:srgbClr val="151837"/>
                </a:solidFill>
                <a:latin typeface="Arial Black"/>
                <a:ea typeface="Arial Black"/>
                <a:cs typeface="Arial Black"/>
                <a:sym typeface="Arial Black"/>
              </a:endParaRPr>
            </a:p>
          </p:txBody>
        </p:sp>
      </p:grpSp>
      <p:grpSp>
        <p:nvGrpSpPr>
          <p:cNvPr id="519" name="Google Shape;519;p31"/>
          <p:cNvGrpSpPr/>
          <p:nvPr/>
        </p:nvGrpSpPr>
        <p:grpSpPr>
          <a:xfrm>
            <a:off x="1266960" y="3770490"/>
            <a:ext cx="2257620" cy="741940"/>
            <a:chOff x="299142" y="2332709"/>
            <a:chExt cx="2254234" cy="635304"/>
          </a:xfrm>
        </p:grpSpPr>
        <p:sp>
          <p:nvSpPr>
            <p:cNvPr id="520" name="Google Shape;520;p31"/>
            <p:cNvSpPr/>
            <p:nvPr/>
          </p:nvSpPr>
          <p:spPr>
            <a:xfrm>
              <a:off x="299142" y="2332709"/>
              <a:ext cx="2254234" cy="635304"/>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521" name="Google Shape;521;p31"/>
            <p:cNvSpPr txBox="1"/>
            <p:nvPr/>
          </p:nvSpPr>
          <p:spPr>
            <a:xfrm>
              <a:off x="342732" y="2425277"/>
              <a:ext cx="2067205" cy="4887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b="1">
                  <a:solidFill>
                    <a:srgbClr val="151837"/>
                  </a:solidFill>
                </a:rPr>
                <a:t>ATENCIÓN A LA CIUDADANÍA</a:t>
              </a:r>
              <a:r>
                <a:rPr lang="es-CO" sz="1400" b="1" i="0" u="none" strike="noStrike" cap="none">
                  <a:solidFill>
                    <a:srgbClr val="151837"/>
                  </a:solidFill>
                  <a:latin typeface="Arial"/>
                  <a:ea typeface="Arial"/>
                  <a:cs typeface="Arial"/>
                  <a:sym typeface="Arial"/>
                </a:rPr>
                <a:t> </a:t>
              </a:r>
              <a:endParaRPr sz="1200" b="1" i="0" u="none" strike="noStrike" cap="none">
                <a:solidFill>
                  <a:srgbClr val="151837"/>
                </a:solidFill>
                <a:latin typeface="Arial"/>
                <a:ea typeface="Arial"/>
                <a:cs typeface="Arial"/>
                <a:sym typeface="Arial"/>
              </a:endParaRPr>
            </a:p>
          </p:txBody>
        </p:sp>
      </p:grpSp>
      <p:grpSp>
        <p:nvGrpSpPr>
          <p:cNvPr id="522" name="Google Shape;522;p31"/>
          <p:cNvGrpSpPr/>
          <p:nvPr/>
        </p:nvGrpSpPr>
        <p:grpSpPr>
          <a:xfrm>
            <a:off x="1271316" y="4666702"/>
            <a:ext cx="2257620" cy="825068"/>
            <a:chOff x="299142" y="2332709"/>
            <a:chExt cx="2254234" cy="635304"/>
          </a:xfrm>
        </p:grpSpPr>
        <p:sp>
          <p:nvSpPr>
            <p:cNvPr id="523" name="Google Shape;523;p31"/>
            <p:cNvSpPr/>
            <p:nvPr/>
          </p:nvSpPr>
          <p:spPr>
            <a:xfrm>
              <a:off x="299142" y="2332709"/>
              <a:ext cx="2254234" cy="635304"/>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524" name="Google Shape;524;p31"/>
            <p:cNvSpPr txBox="1"/>
            <p:nvPr/>
          </p:nvSpPr>
          <p:spPr>
            <a:xfrm>
              <a:off x="342732" y="2425277"/>
              <a:ext cx="2186100" cy="488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sz="1400" b="1" i="0" u="none" strike="noStrike" cap="none">
                  <a:solidFill>
                    <a:srgbClr val="151837"/>
                  </a:solidFill>
                  <a:latin typeface="Arial"/>
                  <a:ea typeface="Arial"/>
                  <a:cs typeface="Arial"/>
                  <a:sym typeface="Arial"/>
                </a:rPr>
                <a:t>GESTIÓN SOCIAL DE PROYECTOS</a:t>
              </a:r>
              <a:endParaRPr sz="1200" b="1" i="0" u="none" strike="noStrike" cap="none">
                <a:solidFill>
                  <a:srgbClr val="151837"/>
                </a:solidFill>
                <a:latin typeface="Arial"/>
                <a:ea typeface="Arial"/>
                <a:cs typeface="Arial"/>
                <a:sym typeface="Arial"/>
              </a:endParaRPr>
            </a:p>
          </p:txBody>
        </p:sp>
      </p:grpSp>
      <p:sp>
        <p:nvSpPr>
          <p:cNvPr id="528" name="Google Shape;528;p31"/>
          <p:cNvSpPr txBox="1"/>
          <p:nvPr/>
        </p:nvSpPr>
        <p:spPr>
          <a:xfrm>
            <a:off x="3172053" y="2599190"/>
            <a:ext cx="2230414"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O" sz="1400" b="1" i="0" u="none" strike="noStrike" cap="none">
                <a:solidFill>
                  <a:srgbClr val="151837"/>
                </a:solidFill>
                <a:latin typeface="Arial"/>
                <a:ea typeface="Arial"/>
                <a:cs typeface="Arial"/>
                <a:sym typeface="Arial"/>
              </a:rPr>
              <a:t>Actividades</a:t>
            </a:r>
            <a:endParaRPr sz="1200" b="1" i="0" u="none" strike="noStrike" cap="none">
              <a:solidFill>
                <a:srgbClr val="151837"/>
              </a:solidFill>
              <a:latin typeface="Arial"/>
              <a:ea typeface="Arial"/>
              <a:cs typeface="Arial"/>
              <a:sym typeface="Arial"/>
            </a:endParaRPr>
          </a:p>
        </p:txBody>
      </p:sp>
      <p:sp>
        <p:nvSpPr>
          <p:cNvPr id="529" name="Google Shape;529;p31"/>
          <p:cNvSpPr txBox="1"/>
          <p:nvPr/>
        </p:nvSpPr>
        <p:spPr>
          <a:xfrm>
            <a:off x="5302936" y="2401902"/>
            <a:ext cx="130623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O" sz="1400" b="1" i="0" u="none" strike="noStrike" cap="none">
                <a:solidFill>
                  <a:srgbClr val="151837"/>
                </a:solidFill>
                <a:latin typeface="Arial"/>
                <a:ea typeface="Arial"/>
                <a:cs typeface="Arial"/>
                <a:sym typeface="Arial"/>
              </a:rPr>
              <a:t>Ciudadanos atendidos </a:t>
            </a:r>
            <a:endParaRPr/>
          </a:p>
        </p:txBody>
      </p:sp>
      <p:grpSp>
        <p:nvGrpSpPr>
          <p:cNvPr id="533" name="Google Shape;533;p31"/>
          <p:cNvGrpSpPr/>
          <p:nvPr/>
        </p:nvGrpSpPr>
        <p:grpSpPr>
          <a:xfrm>
            <a:off x="1273241" y="5587394"/>
            <a:ext cx="2257620" cy="741940"/>
            <a:chOff x="299142" y="2332709"/>
            <a:chExt cx="2254234" cy="635304"/>
          </a:xfrm>
        </p:grpSpPr>
        <p:sp>
          <p:nvSpPr>
            <p:cNvPr id="534" name="Google Shape;534;p31"/>
            <p:cNvSpPr/>
            <p:nvPr/>
          </p:nvSpPr>
          <p:spPr>
            <a:xfrm>
              <a:off x="299142" y="2332709"/>
              <a:ext cx="2254234" cy="635304"/>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535" name="Google Shape;535;p31"/>
            <p:cNvSpPr txBox="1"/>
            <p:nvPr/>
          </p:nvSpPr>
          <p:spPr>
            <a:xfrm>
              <a:off x="342732" y="2425277"/>
              <a:ext cx="2185951" cy="48874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sz="1400" b="1" i="0" u="none" strike="noStrike" cap="none">
                  <a:solidFill>
                    <a:srgbClr val="151837"/>
                  </a:solidFill>
                  <a:latin typeface="Arial"/>
                  <a:ea typeface="Arial"/>
                  <a:cs typeface="Arial"/>
                  <a:sym typeface="Arial"/>
                </a:rPr>
                <a:t>RENDICIÓN DE CUENTAS  </a:t>
              </a:r>
              <a:endParaRPr sz="1200" b="1" i="0" u="none" strike="noStrike" cap="none">
                <a:solidFill>
                  <a:srgbClr val="151837"/>
                </a:solidFill>
                <a:latin typeface="Arial"/>
                <a:ea typeface="Arial"/>
                <a:cs typeface="Arial"/>
                <a:sym typeface="Arial"/>
              </a:endParaRPr>
            </a:p>
          </p:txBody>
        </p:sp>
      </p:grpSp>
      <p:grpSp>
        <p:nvGrpSpPr>
          <p:cNvPr id="536" name="Google Shape;536;p31"/>
          <p:cNvGrpSpPr/>
          <p:nvPr/>
        </p:nvGrpSpPr>
        <p:grpSpPr>
          <a:xfrm>
            <a:off x="5450348" y="3762493"/>
            <a:ext cx="1098266" cy="504008"/>
            <a:chOff x="630750" y="4469672"/>
            <a:chExt cx="1311442" cy="402466"/>
          </a:xfrm>
        </p:grpSpPr>
        <p:sp>
          <p:nvSpPr>
            <p:cNvPr id="537" name="Google Shape;537;p31"/>
            <p:cNvSpPr/>
            <p:nvPr/>
          </p:nvSpPr>
          <p:spPr>
            <a:xfrm>
              <a:off x="630750" y="4469672"/>
              <a:ext cx="1311442" cy="402466"/>
            </a:xfrm>
            <a:prstGeom prst="rect">
              <a:avLst/>
            </a:prstGeom>
            <a:solidFill>
              <a:srgbClr val="151837"/>
            </a:solidFill>
            <a:ln w="19050" cap="flat" cmpd="sng">
              <a:solidFill>
                <a:srgbClr val="A4D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8" name="Google Shape;538;p31"/>
            <p:cNvSpPr txBox="1"/>
            <p:nvPr/>
          </p:nvSpPr>
          <p:spPr>
            <a:xfrm>
              <a:off x="669667" y="4533437"/>
              <a:ext cx="1242942" cy="319468"/>
            </a:xfrm>
            <a:prstGeom prst="rect">
              <a:avLst/>
            </a:prstGeom>
            <a:solidFill>
              <a:srgbClr val="15183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chemeClr val="lt1"/>
                  </a:solidFill>
                  <a:latin typeface="Arial Black"/>
                  <a:ea typeface="Arial Black"/>
                  <a:cs typeface="Arial Black"/>
                  <a:sym typeface="Arial Black"/>
                </a:rPr>
                <a:t> </a:t>
              </a:r>
              <a:r>
                <a:rPr lang="es-CO" sz="1800" b="1" i="0" u="none" strike="noStrike" cap="none" dirty="0">
                  <a:solidFill>
                    <a:schemeClr val="lt1"/>
                  </a:solidFill>
                  <a:latin typeface="Arial Black"/>
                  <a:ea typeface="Arial Black"/>
                  <a:cs typeface="Arial Black"/>
                  <a:sym typeface="Arial Black"/>
                </a:rPr>
                <a:t> 409</a:t>
              </a:r>
              <a:endParaRPr sz="2000" b="1" i="0" u="none" strike="noStrike" cap="none" dirty="0">
                <a:solidFill>
                  <a:schemeClr val="lt1"/>
                </a:solidFill>
                <a:latin typeface="Arial Black"/>
                <a:ea typeface="Arial Black"/>
                <a:cs typeface="Arial Black"/>
                <a:sym typeface="Arial Black"/>
              </a:endParaRPr>
            </a:p>
          </p:txBody>
        </p:sp>
      </p:grpSp>
      <p:grpSp>
        <p:nvGrpSpPr>
          <p:cNvPr id="539" name="Google Shape;539;p31"/>
          <p:cNvGrpSpPr/>
          <p:nvPr/>
        </p:nvGrpSpPr>
        <p:grpSpPr>
          <a:xfrm>
            <a:off x="3763656" y="3772145"/>
            <a:ext cx="1098266" cy="504008"/>
            <a:chOff x="630750" y="4469673"/>
            <a:chExt cx="1311442" cy="402466"/>
          </a:xfrm>
        </p:grpSpPr>
        <p:sp>
          <p:nvSpPr>
            <p:cNvPr id="540" name="Google Shape;540;p31"/>
            <p:cNvSpPr/>
            <p:nvPr/>
          </p:nvSpPr>
          <p:spPr>
            <a:xfrm>
              <a:off x="630750" y="4469673"/>
              <a:ext cx="1311442" cy="402466"/>
            </a:xfrm>
            <a:prstGeom prst="rect">
              <a:avLst/>
            </a:prstGeom>
            <a:solidFill>
              <a:srgbClr val="A1DB27"/>
            </a:solidFill>
            <a:ln w="19050"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1" name="Google Shape;541;p31"/>
            <p:cNvSpPr txBox="1"/>
            <p:nvPr/>
          </p:nvSpPr>
          <p:spPr>
            <a:xfrm>
              <a:off x="650170" y="4533437"/>
              <a:ext cx="1242942" cy="3194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chemeClr val="lt1"/>
                  </a:solidFill>
                  <a:latin typeface="Arial Black"/>
                  <a:ea typeface="Arial Black"/>
                  <a:cs typeface="Arial Black"/>
                  <a:sym typeface="Arial Black"/>
                </a:rPr>
                <a:t> </a:t>
              </a:r>
              <a:r>
                <a:rPr lang="es-CO" sz="1800" b="1" i="0" u="none" strike="noStrike" cap="none" dirty="0">
                  <a:solidFill>
                    <a:schemeClr val="lt1"/>
                  </a:solidFill>
                  <a:latin typeface="Arial Black"/>
                  <a:ea typeface="Arial Black"/>
                  <a:cs typeface="Arial Black"/>
                  <a:sym typeface="Arial Black"/>
                </a:rPr>
                <a:t> </a:t>
              </a:r>
              <a:r>
                <a:rPr lang="es-CO" sz="1800" b="1" dirty="0">
                  <a:solidFill>
                    <a:srgbClr val="151837"/>
                  </a:solidFill>
                  <a:latin typeface="Arial Black"/>
                  <a:ea typeface="Arial Black"/>
                  <a:cs typeface="Arial Black"/>
                  <a:sym typeface="Arial Black"/>
                </a:rPr>
                <a:t>167</a:t>
              </a:r>
              <a:endParaRPr sz="2000" b="1" i="0" u="none" strike="noStrike" cap="none" dirty="0">
                <a:solidFill>
                  <a:srgbClr val="151837"/>
                </a:solidFill>
                <a:latin typeface="Arial Black"/>
                <a:ea typeface="Arial Black"/>
                <a:cs typeface="Arial Black"/>
                <a:sym typeface="Arial Black"/>
              </a:endParaRPr>
            </a:p>
          </p:txBody>
        </p:sp>
      </p:grpSp>
      <p:grpSp>
        <p:nvGrpSpPr>
          <p:cNvPr id="542" name="Google Shape;542;p31"/>
          <p:cNvGrpSpPr/>
          <p:nvPr/>
        </p:nvGrpSpPr>
        <p:grpSpPr>
          <a:xfrm>
            <a:off x="5406922" y="4661225"/>
            <a:ext cx="1098266" cy="504008"/>
            <a:chOff x="630750" y="4469672"/>
            <a:chExt cx="1311442" cy="402466"/>
          </a:xfrm>
        </p:grpSpPr>
        <p:sp>
          <p:nvSpPr>
            <p:cNvPr id="543" name="Google Shape;543;p31"/>
            <p:cNvSpPr/>
            <p:nvPr/>
          </p:nvSpPr>
          <p:spPr>
            <a:xfrm>
              <a:off x="630750" y="4469672"/>
              <a:ext cx="1311442" cy="402466"/>
            </a:xfrm>
            <a:prstGeom prst="rect">
              <a:avLst/>
            </a:prstGeom>
            <a:solidFill>
              <a:srgbClr val="151837"/>
            </a:solidFill>
            <a:ln w="19050" cap="flat" cmpd="sng">
              <a:solidFill>
                <a:srgbClr val="A4D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4" name="Google Shape;544;p31"/>
            <p:cNvSpPr txBox="1"/>
            <p:nvPr/>
          </p:nvSpPr>
          <p:spPr>
            <a:xfrm>
              <a:off x="650170" y="4533437"/>
              <a:ext cx="1242942" cy="319473"/>
            </a:xfrm>
            <a:prstGeom prst="rect">
              <a:avLst/>
            </a:prstGeom>
            <a:solidFill>
              <a:srgbClr val="15183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dirty="0">
                  <a:solidFill>
                    <a:schemeClr val="lt1"/>
                  </a:solidFill>
                  <a:latin typeface="Arial Black"/>
                  <a:ea typeface="Arial Black"/>
                  <a:cs typeface="Arial Black"/>
                  <a:sym typeface="Arial Black"/>
                </a:rPr>
                <a:t>20</a:t>
              </a:r>
              <a:endParaRPr sz="2000" b="1" i="0" u="none" strike="noStrike" cap="none" dirty="0">
                <a:solidFill>
                  <a:schemeClr val="lt1"/>
                </a:solidFill>
                <a:latin typeface="Arial Black"/>
                <a:ea typeface="Arial Black"/>
                <a:cs typeface="Arial Black"/>
                <a:sym typeface="Arial Black"/>
              </a:endParaRPr>
            </a:p>
          </p:txBody>
        </p:sp>
      </p:grpSp>
      <p:grpSp>
        <p:nvGrpSpPr>
          <p:cNvPr id="545" name="Google Shape;545;p31"/>
          <p:cNvGrpSpPr/>
          <p:nvPr/>
        </p:nvGrpSpPr>
        <p:grpSpPr>
          <a:xfrm>
            <a:off x="3776908" y="4675524"/>
            <a:ext cx="1098266" cy="504008"/>
            <a:chOff x="630750" y="4469673"/>
            <a:chExt cx="1311442" cy="402466"/>
          </a:xfrm>
        </p:grpSpPr>
        <p:sp>
          <p:nvSpPr>
            <p:cNvPr id="546" name="Google Shape;546;p31"/>
            <p:cNvSpPr/>
            <p:nvPr/>
          </p:nvSpPr>
          <p:spPr>
            <a:xfrm>
              <a:off x="630750" y="4469673"/>
              <a:ext cx="1311442" cy="402466"/>
            </a:xfrm>
            <a:prstGeom prst="rect">
              <a:avLst/>
            </a:prstGeom>
            <a:solidFill>
              <a:srgbClr val="A1DB27"/>
            </a:solidFill>
            <a:ln w="19050"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7" name="Google Shape;547;p31"/>
            <p:cNvSpPr txBox="1"/>
            <p:nvPr/>
          </p:nvSpPr>
          <p:spPr>
            <a:xfrm>
              <a:off x="650170" y="4533437"/>
              <a:ext cx="1242942" cy="3194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a:solidFill>
                    <a:schemeClr val="lt1"/>
                  </a:solidFill>
                  <a:latin typeface="Arial Black"/>
                  <a:ea typeface="Arial Black"/>
                  <a:cs typeface="Arial Black"/>
                  <a:sym typeface="Arial Black"/>
                </a:rPr>
                <a:t> </a:t>
              </a:r>
              <a:r>
                <a:rPr lang="es-CO" sz="1800" b="1" i="0" u="none" strike="noStrike" cap="none">
                  <a:solidFill>
                    <a:schemeClr val="lt1"/>
                  </a:solidFill>
                  <a:latin typeface="Arial Black"/>
                  <a:ea typeface="Arial Black"/>
                  <a:cs typeface="Arial Black"/>
                  <a:sym typeface="Arial Black"/>
                </a:rPr>
                <a:t> </a:t>
              </a:r>
              <a:r>
                <a:rPr lang="es-CO" sz="1800" b="1" i="0" u="none" strike="noStrike" cap="none">
                  <a:solidFill>
                    <a:srgbClr val="151837"/>
                  </a:solidFill>
                  <a:latin typeface="Arial Black"/>
                  <a:ea typeface="Arial Black"/>
                  <a:cs typeface="Arial Black"/>
                  <a:sym typeface="Arial Black"/>
                </a:rPr>
                <a:t>1</a:t>
              </a:r>
              <a:endParaRPr sz="2000" b="1" i="0" u="none" strike="noStrike" cap="none">
                <a:solidFill>
                  <a:srgbClr val="151837"/>
                </a:solidFill>
                <a:latin typeface="Arial Black"/>
                <a:ea typeface="Arial Black"/>
                <a:cs typeface="Arial Black"/>
                <a:sym typeface="Arial Black"/>
              </a:endParaRPr>
            </a:p>
          </p:txBody>
        </p:sp>
      </p:grpSp>
      <p:grpSp>
        <p:nvGrpSpPr>
          <p:cNvPr id="548" name="Google Shape;548;p31"/>
          <p:cNvGrpSpPr/>
          <p:nvPr/>
        </p:nvGrpSpPr>
        <p:grpSpPr>
          <a:xfrm>
            <a:off x="5433577" y="5586348"/>
            <a:ext cx="1098266" cy="504008"/>
            <a:chOff x="630750" y="4469672"/>
            <a:chExt cx="1311442" cy="402466"/>
          </a:xfrm>
        </p:grpSpPr>
        <p:sp>
          <p:nvSpPr>
            <p:cNvPr id="549" name="Google Shape;549;p31"/>
            <p:cNvSpPr/>
            <p:nvPr/>
          </p:nvSpPr>
          <p:spPr>
            <a:xfrm>
              <a:off x="630750" y="4469672"/>
              <a:ext cx="1311442" cy="402466"/>
            </a:xfrm>
            <a:prstGeom prst="rect">
              <a:avLst/>
            </a:prstGeom>
            <a:solidFill>
              <a:srgbClr val="151837"/>
            </a:solidFill>
            <a:ln w="19050" cap="flat" cmpd="sng">
              <a:solidFill>
                <a:srgbClr val="A4D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0" name="Google Shape;550;p31"/>
            <p:cNvSpPr txBox="1"/>
            <p:nvPr/>
          </p:nvSpPr>
          <p:spPr>
            <a:xfrm>
              <a:off x="650170" y="4533437"/>
              <a:ext cx="1242942" cy="319473"/>
            </a:xfrm>
            <a:prstGeom prst="rect">
              <a:avLst/>
            </a:prstGeom>
            <a:solidFill>
              <a:srgbClr val="15183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chemeClr val="lt1"/>
                  </a:solidFill>
                  <a:latin typeface="Arial Black"/>
                  <a:ea typeface="Arial Black"/>
                  <a:cs typeface="Arial Black"/>
                  <a:sym typeface="Arial Black"/>
                </a:rPr>
                <a:t> </a:t>
              </a:r>
              <a:r>
                <a:rPr lang="es-CO" sz="1800" b="1" i="0" u="none" strike="noStrike" cap="none" dirty="0">
                  <a:solidFill>
                    <a:schemeClr val="lt1"/>
                  </a:solidFill>
                  <a:latin typeface="Arial Black"/>
                  <a:ea typeface="Arial Black"/>
                  <a:cs typeface="Arial Black"/>
                  <a:sym typeface="Arial Black"/>
                </a:rPr>
                <a:t> 88</a:t>
              </a:r>
              <a:endParaRPr sz="2000" b="1" i="0" u="none" strike="noStrike" cap="none" dirty="0">
                <a:solidFill>
                  <a:schemeClr val="lt1"/>
                </a:solidFill>
                <a:latin typeface="Arial Black"/>
                <a:ea typeface="Arial Black"/>
                <a:cs typeface="Arial Black"/>
                <a:sym typeface="Arial Black"/>
              </a:endParaRPr>
            </a:p>
          </p:txBody>
        </p:sp>
      </p:grpSp>
      <p:grpSp>
        <p:nvGrpSpPr>
          <p:cNvPr id="551" name="Google Shape;551;p31"/>
          <p:cNvGrpSpPr/>
          <p:nvPr/>
        </p:nvGrpSpPr>
        <p:grpSpPr>
          <a:xfrm>
            <a:off x="3803563" y="5606802"/>
            <a:ext cx="1098266" cy="504008"/>
            <a:chOff x="630750" y="4469673"/>
            <a:chExt cx="1311442" cy="402466"/>
          </a:xfrm>
        </p:grpSpPr>
        <p:sp>
          <p:nvSpPr>
            <p:cNvPr id="552" name="Google Shape;552;p31"/>
            <p:cNvSpPr/>
            <p:nvPr/>
          </p:nvSpPr>
          <p:spPr>
            <a:xfrm>
              <a:off x="630750" y="4469673"/>
              <a:ext cx="1311442" cy="402466"/>
            </a:xfrm>
            <a:prstGeom prst="rect">
              <a:avLst/>
            </a:prstGeom>
            <a:solidFill>
              <a:srgbClr val="A1DB27"/>
            </a:solidFill>
            <a:ln w="19050"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3" name="Google Shape;553;p31"/>
            <p:cNvSpPr txBox="1"/>
            <p:nvPr/>
          </p:nvSpPr>
          <p:spPr>
            <a:xfrm>
              <a:off x="650170" y="4533437"/>
              <a:ext cx="1242942" cy="3194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chemeClr val="lt1"/>
                  </a:solidFill>
                  <a:latin typeface="Arial Black"/>
                  <a:ea typeface="Arial Black"/>
                  <a:cs typeface="Arial Black"/>
                  <a:sym typeface="Arial Black"/>
                </a:rPr>
                <a:t> </a:t>
              </a:r>
              <a:r>
                <a:rPr lang="es-CO" sz="1800" b="1" i="0" u="none" strike="noStrike" cap="none" dirty="0">
                  <a:solidFill>
                    <a:schemeClr val="lt1"/>
                  </a:solidFill>
                  <a:latin typeface="Arial Black"/>
                  <a:ea typeface="Arial Black"/>
                  <a:cs typeface="Arial Black"/>
                  <a:sym typeface="Arial Black"/>
                </a:rPr>
                <a:t> </a:t>
              </a:r>
              <a:r>
                <a:rPr lang="es-CO" sz="1800" b="1" dirty="0">
                  <a:solidFill>
                    <a:srgbClr val="151837"/>
                  </a:solidFill>
                  <a:latin typeface="Arial Black"/>
                  <a:ea typeface="Arial Black"/>
                  <a:cs typeface="Arial Black"/>
                  <a:sym typeface="Arial Black"/>
                </a:rPr>
                <a:t>1</a:t>
              </a:r>
              <a:endParaRPr sz="2000" b="1" i="0" u="none" strike="noStrike" cap="none" dirty="0">
                <a:solidFill>
                  <a:srgbClr val="151837"/>
                </a:solidFill>
                <a:latin typeface="Arial Black"/>
                <a:ea typeface="Arial Black"/>
                <a:cs typeface="Arial Black"/>
                <a:sym typeface="Arial Black"/>
              </a:endParaRPr>
            </a:p>
          </p:txBody>
        </p:sp>
      </p:grpSp>
      <p:sp>
        <p:nvSpPr>
          <p:cNvPr id="120" name="Google Shape;497;p31">
            <a:extLst>
              <a:ext uri="{FF2B5EF4-FFF2-40B4-BE49-F238E27FC236}">
                <a16:creationId xmlns:a16="http://schemas.microsoft.com/office/drawing/2014/main" id="{11B85847-0E76-4897-91CA-88946DB72B54}"/>
              </a:ext>
            </a:extLst>
          </p:cNvPr>
          <p:cNvSpPr txBox="1"/>
          <p:nvPr/>
        </p:nvSpPr>
        <p:spPr>
          <a:xfrm>
            <a:off x="200033" y="1059800"/>
            <a:ext cx="11858700" cy="132339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sz="2000" b="1" i="0" u="none" strike="noStrike" cap="none" dirty="0">
                <a:solidFill>
                  <a:srgbClr val="1D2046"/>
                </a:solidFill>
                <a:latin typeface="Arial"/>
                <a:ea typeface="Arial"/>
                <a:cs typeface="Arial"/>
                <a:sym typeface="Arial"/>
              </a:rPr>
              <a:t>La Oficina de Gestión Social a través de los Centros Locales de Movilidad-EGSL, promueve la participación activa e incidente de la ciudadanía en los territorios a partir de diversos escenarios de participación. En el 202</a:t>
            </a:r>
            <a:r>
              <a:rPr lang="es-CO" sz="2000" b="1" dirty="0">
                <a:solidFill>
                  <a:srgbClr val="1D2046"/>
                </a:solidFill>
              </a:rPr>
              <a:t>4</a:t>
            </a:r>
            <a:r>
              <a:rPr lang="es-CO" sz="2000" b="1" i="0" u="none" strike="noStrike" cap="none" dirty="0">
                <a:solidFill>
                  <a:srgbClr val="1D2046"/>
                </a:solidFill>
                <a:latin typeface="Arial"/>
                <a:ea typeface="Arial"/>
                <a:cs typeface="Arial"/>
                <a:sym typeface="Arial"/>
              </a:rPr>
              <a:t> se realizaron las siguientes acciones en la localidad de Usaquén:</a:t>
            </a:r>
            <a:endParaRPr sz="2000" b="1" i="0" u="none" strike="noStrike" cap="none" dirty="0">
              <a:solidFill>
                <a:srgbClr val="1D2046"/>
              </a:solidFill>
              <a:latin typeface="Arial"/>
              <a:ea typeface="Arial"/>
              <a:cs typeface="Arial"/>
              <a:sym typeface="Arial"/>
            </a:endParaRPr>
          </a:p>
        </p:txBody>
      </p:sp>
      <p:pic>
        <p:nvPicPr>
          <p:cNvPr id="2050" name="Picture 2">
            <a:extLst>
              <a:ext uri="{FF2B5EF4-FFF2-40B4-BE49-F238E27FC236}">
                <a16:creationId xmlns:a16="http://schemas.microsoft.com/office/drawing/2014/main" id="{1214C335-C076-9E90-6863-85513B1F008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24271" y="2060196"/>
            <a:ext cx="3154773" cy="18148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DDAD2D5-3793-2FD1-D72C-9A1EA17379D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77685" y="4128497"/>
            <a:ext cx="3215226" cy="1929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96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499"/>
        <p:cNvGrpSpPr/>
        <p:nvPr/>
      </p:nvGrpSpPr>
      <p:grpSpPr>
        <a:xfrm>
          <a:off x="0" y="0"/>
          <a:ext cx="0" cy="0"/>
          <a:chOff x="0" y="0"/>
          <a:chExt cx="0" cy="0"/>
        </a:xfrm>
      </p:grpSpPr>
      <p:cxnSp>
        <p:nvCxnSpPr>
          <p:cNvPr id="500" name="Google Shape;500;p32"/>
          <p:cNvCxnSpPr/>
          <p:nvPr/>
        </p:nvCxnSpPr>
        <p:spPr>
          <a:xfrm>
            <a:off x="0" y="1345444"/>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501" name="Google Shape;501;p32"/>
          <p:cNvCxnSpPr/>
          <p:nvPr/>
        </p:nvCxnSpPr>
        <p:spPr>
          <a:xfrm rot="10800000">
            <a:off x="10306233" y="1345441"/>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502" name="Google Shape;502;p32"/>
          <p:cNvSpPr txBox="1"/>
          <p:nvPr/>
        </p:nvSpPr>
        <p:spPr>
          <a:xfrm>
            <a:off x="428855" y="295282"/>
            <a:ext cx="11417965"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O" sz="3200" b="1" i="0" u="none" strike="noStrike" cap="none">
                <a:solidFill>
                  <a:srgbClr val="1D2046"/>
                </a:solidFill>
                <a:latin typeface="Arial Black"/>
                <a:ea typeface="Arial Black"/>
                <a:cs typeface="Arial Black"/>
                <a:sym typeface="Arial Black"/>
              </a:rPr>
              <a:t>1</a:t>
            </a:r>
            <a:r>
              <a:rPr lang="es-CO" sz="3200" b="1">
                <a:solidFill>
                  <a:srgbClr val="1D2046"/>
                </a:solidFill>
                <a:latin typeface="Arial Black"/>
                <a:ea typeface="Arial Black"/>
                <a:cs typeface="Arial Black"/>
                <a:sym typeface="Arial Black"/>
              </a:rPr>
              <a:t>3</a:t>
            </a:r>
            <a:r>
              <a:rPr lang="es-CO" sz="3200" b="1" i="0" u="none" strike="noStrike" cap="none">
                <a:solidFill>
                  <a:srgbClr val="1D2046"/>
                </a:solidFill>
                <a:latin typeface="Arial Black"/>
                <a:ea typeface="Arial Black"/>
                <a:cs typeface="Arial Black"/>
                <a:sym typeface="Arial Black"/>
              </a:rPr>
              <a:t>. Acciones Pedagógicas en Seguridad</a:t>
            </a:r>
            <a:endParaRPr/>
          </a:p>
          <a:p>
            <a:pPr marL="0" marR="0" lvl="0" indent="0" algn="l" rtl="0">
              <a:lnSpc>
                <a:spcPct val="100000"/>
              </a:lnSpc>
              <a:spcBef>
                <a:spcPts val="0"/>
              </a:spcBef>
              <a:spcAft>
                <a:spcPts val="0"/>
              </a:spcAft>
              <a:buNone/>
            </a:pPr>
            <a:r>
              <a:rPr lang="es-CO" sz="3200" b="1" i="0" u="none" strike="noStrike" cap="none">
                <a:solidFill>
                  <a:srgbClr val="1D2046"/>
                </a:solidFill>
                <a:latin typeface="Arial Black"/>
                <a:ea typeface="Arial Black"/>
                <a:cs typeface="Arial Black"/>
                <a:sym typeface="Arial Black"/>
              </a:rPr>
              <a:t> Vial y Cultura Ciudadana.   </a:t>
            </a:r>
            <a:endParaRPr sz="1400" b="0" i="0" u="none" strike="noStrike" cap="none">
              <a:solidFill>
                <a:srgbClr val="000000"/>
              </a:solidFill>
              <a:latin typeface="Arial"/>
              <a:ea typeface="Arial"/>
              <a:cs typeface="Arial"/>
              <a:sym typeface="Arial"/>
            </a:endParaRPr>
          </a:p>
        </p:txBody>
      </p:sp>
      <p:pic>
        <p:nvPicPr>
          <p:cNvPr id="503" name="Google Shape;503;p32"/>
          <p:cNvPicPr preferRelativeResize="0"/>
          <p:nvPr/>
        </p:nvPicPr>
        <p:blipFill rotWithShape="1">
          <a:blip r:embed="rId3">
            <a:alphaModFix/>
          </a:blip>
          <a:srcRect/>
          <a:stretch/>
        </p:blipFill>
        <p:spPr>
          <a:xfrm>
            <a:off x="0" y="6260050"/>
            <a:ext cx="1864895" cy="597950"/>
          </a:xfrm>
          <a:prstGeom prst="rect">
            <a:avLst/>
          </a:prstGeom>
          <a:noFill/>
          <a:ln>
            <a:noFill/>
          </a:ln>
        </p:spPr>
      </p:pic>
      <p:pic>
        <p:nvPicPr>
          <p:cNvPr id="504" name="Google Shape;504;p32"/>
          <p:cNvPicPr preferRelativeResize="0"/>
          <p:nvPr/>
        </p:nvPicPr>
        <p:blipFill rotWithShape="1">
          <a:blip r:embed="rId4">
            <a:alphaModFix/>
          </a:blip>
          <a:srcRect/>
          <a:stretch/>
        </p:blipFill>
        <p:spPr>
          <a:xfrm>
            <a:off x="9906552" y="142886"/>
            <a:ext cx="2129687" cy="703500"/>
          </a:xfrm>
          <a:prstGeom prst="rect">
            <a:avLst/>
          </a:prstGeom>
          <a:noFill/>
          <a:ln>
            <a:noFill/>
          </a:ln>
        </p:spPr>
      </p:pic>
      <p:pic>
        <p:nvPicPr>
          <p:cNvPr id="505" name="Google Shape;505;p32"/>
          <p:cNvPicPr preferRelativeResize="0"/>
          <p:nvPr/>
        </p:nvPicPr>
        <p:blipFill rotWithShape="1">
          <a:blip r:embed="rId5">
            <a:alphaModFix/>
          </a:blip>
          <a:srcRect/>
          <a:stretch/>
        </p:blipFill>
        <p:spPr>
          <a:xfrm>
            <a:off x="0" y="5237349"/>
            <a:ext cx="641678" cy="1649079"/>
          </a:xfrm>
          <a:prstGeom prst="rect">
            <a:avLst/>
          </a:prstGeom>
          <a:noFill/>
          <a:ln>
            <a:noFill/>
          </a:ln>
        </p:spPr>
      </p:pic>
      <p:pic>
        <p:nvPicPr>
          <p:cNvPr id="506" name="Google Shape;506;p32"/>
          <p:cNvPicPr preferRelativeResize="0"/>
          <p:nvPr/>
        </p:nvPicPr>
        <p:blipFill rotWithShape="1">
          <a:blip r:embed="rId6">
            <a:alphaModFix amt="52999"/>
          </a:blip>
          <a:srcRect l="32615"/>
          <a:stretch/>
        </p:blipFill>
        <p:spPr>
          <a:xfrm>
            <a:off x="-4587" y="3223011"/>
            <a:ext cx="1375636" cy="3652299"/>
          </a:xfrm>
          <a:prstGeom prst="rect">
            <a:avLst/>
          </a:prstGeom>
          <a:noFill/>
          <a:ln>
            <a:noFill/>
          </a:ln>
        </p:spPr>
      </p:pic>
      <p:pic>
        <p:nvPicPr>
          <p:cNvPr id="507" name="Google Shape;507;p32"/>
          <p:cNvPicPr preferRelativeResize="0"/>
          <p:nvPr/>
        </p:nvPicPr>
        <p:blipFill rotWithShape="1">
          <a:blip r:embed="rId7">
            <a:alphaModFix/>
          </a:blip>
          <a:srcRect t="35963" r="62912" b="2110"/>
          <a:stretch/>
        </p:blipFill>
        <p:spPr>
          <a:xfrm>
            <a:off x="10135155" y="-39924"/>
            <a:ext cx="2038944" cy="6897924"/>
          </a:xfrm>
          <a:prstGeom prst="rect">
            <a:avLst/>
          </a:prstGeom>
          <a:noFill/>
          <a:ln>
            <a:noFill/>
          </a:ln>
        </p:spPr>
      </p:pic>
      <p:sp>
        <p:nvSpPr>
          <p:cNvPr id="508" name="Google Shape;508;p32"/>
          <p:cNvSpPr txBox="1"/>
          <p:nvPr/>
        </p:nvSpPr>
        <p:spPr>
          <a:xfrm>
            <a:off x="320850" y="1417775"/>
            <a:ext cx="11551500" cy="101562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sz="2000" b="1" i="0" u="none" strike="noStrike" cap="none" dirty="0">
                <a:solidFill>
                  <a:srgbClr val="1D2046"/>
                </a:solidFill>
                <a:latin typeface="Arial"/>
                <a:ea typeface="Arial"/>
                <a:cs typeface="Arial"/>
                <a:sym typeface="Arial"/>
              </a:rPr>
              <a:t>En el 202</a:t>
            </a:r>
            <a:r>
              <a:rPr lang="es-CO" sz="2000" b="1" dirty="0">
                <a:solidFill>
                  <a:srgbClr val="1D2046"/>
                </a:solidFill>
              </a:rPr>
              <a:t>4</a:t>
            </a:r>
            <a:r>
              <a:rPr lang="es-CO" sz="2000" b="1" i="0" u="none" strike="noStrike" cap="none" dirty="0">
                <a:solidFill>
                  <a:srgbClr val="1D2046"/>
                </a:solidFill>
                <a:latin typeface="Arial"/>
                <a:ea typeface="Arial"/>
                <a:cs typeface="Arial"/>
                <a:sym typeface="Arial"/>
              </a:rPr>
              <a:t>, en la localidad de </a:t>
            </a:r>
            <a:r>
              <a:rPr lang="es-CO" sz="2000" b="1" dirty="0">
                <a:solidFill>
                  <a:srgbClr val="1D2046"/>
                </a:solidFill>
              </a:rPr>
              <a:t>Santa Fe</a:t>
            </a:r>
            <a:r>
              <a:rPr lang="es-CO" sz="2000" b="1" i="0" u="none" strike="noStrike" cap="none" dirty="0">
                <a:solidFill>
                  <a:srgbClr val="1D2046"/>
                </a:solidFill>
                <a:latin typeface="Arial"/>
                <a:ea typeface="Arial"/>
                <a:cs typeface="Arial"/>
                <a:sym typeface="Arial"/>
              </a:rPr>
              <a:t> se desarrollaron </a:t>
            </a:r>
            <a:r>
              <a:rPr lang="es-CO" sz="3000" b="1" i="0" u="none" strike="noStrike" cap="none" dirty="0">
                <a:solidFill>
                  <a:srgbClr val="BED000"/>
                </a:solidFill>
                <a:latin typeface="Arial Black"/>
                <a:cs typeface="Arial Black"/>
                <a:sym typeface="Arial Black"/>
              </a:rPr>
              <a:t>75</a:t>
            </a:r>
            <a:r>
              <a:rPr lang="es-CO" sz="2000" b="1" i="0" u="none" strike="noStrike" cap="none" dirty="0">
                <a:solidFill>
                  <a:srgbClr val="1D2046"/>
                </a:solidFill>
                <a:latin typeface="Arial"/>
                <a:ea typeface="Arial"/>
                <a:cs typeface="Arial"/>
                <a:sym typeface="Arial"/>
              </a:rPr>
              <a:t> acciones pedagógicas en educación vial en las cuales participaron </a:t>
            </a:r>
            <a:r>
              <a:rPr lang="es-CO" sz="3000" b="1" i="0" u="none" strike="noStrike" cap="none" dirty="0">
                <a:solidFill>
                  <a:srgbClr val="BED000"/>
                </a:solidFill>
                <a:latin typeface="Arial Black"/>
                <a:cs typeface="Arial Black"/>
                <a:sym typeface="Arial Black"/>
              </a:rPr>
              <a:t>5</a:t>
            </a:r>
            <a:r>
              <a:rPr lang="es-CO" sz="3000" b="1" dirty="0">
                <a:solidFill>
                  <a:srgbClr val="BED000"/>
                </a:solidFill>
                <a:latin typeface="Arial Black"/>
                <a:ea typeface="Arial Black"/>
                <a:cs typeface="Arial Black"/>
                <a:sym typeface="Arial Black"/>
              </a:rPr>
              <a:t>.898 </a:t>
            </a:r>
            <a:r>
              <a:rPr lang="es-CO" sz="2000" b="1" i="0" u="none" strike="noStrike" cap="none" dirty="0">
                <a:solidFill>
                  <a:srgbClr val="1D2046"/>
                </a:solidFill>
                <a:latin typeface="Arial"/>
                <a:ea typeface="Arial"/>
                <a:cs typeface="Arial"/>
                <a:sym typeface="Arial"/>
              </a:rPr>
              <a:t>personas.</a:t>
            </a:r>
            <a:endParaRPr sz="2000" b="1" i="0" u="none" strike="noStrike" cap="none" dirty="0">
              <a:solidFill>
                <a:srgbClr val="1D2046"/>
              </a:solidFill>
              <a:latin typeface="Arial"/>
              <a:ea typeface="Arial"/>
              <a:cs typeface="Arial"/>
              <a:sym typeface="Arial"/>
            </a:endParaRPr>
          </a:p>
        </p:txBody>
      </p:sp>
      <p:sp>
        <p:nvSpPr>
          <p:cNvPr id="511" name="Google Shape;511;p32"/>
          <p:cNvSpPr/>
          <p:nvPr/>
        </p:nvSpPr>
        <p:spPr>
          <a:xfrm>
            <a:off x="428855" y="3128528"/>
            <a:ext cx="5533062" cy="7428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s-CO" sz="3000" b="1">
                <a:solidFill>
                  <a:srgbClr val="BED000"/>
                </a:solidFill>
                <a:latin typeface="Arial Black"/>
                <a:cs typeface="Arial Black"/>
              </a:rPr>
              <a:t>32</a:t>
            </a:r>
            <a:r>
              <a:rPr lang="es-CO" sz="1500" b="1" i="0" u="none" strike="noStrike" cap="none">
                <a:solidFill>
                  <a:srgbClr val="929000"/>
                </a:solidFill>
                <a:latin typeface="Arial"/>
                <a:ea typeface="Arial"/>
                <a:cs typeface="Arial"/>
                <a:sym typeface="Arial"/>
              </a:rPr>
              <a:t> </a:t>
            </a:r>
            <a:r>
              <a:rPr lang="es-CO" sz="2000" b="1">
                <a:solidFill>
                  <a:srgbClr val="1D2046"/>
                </a:solidFill>
              </a:rPr>
              <a:t>Actividades en empresas y entidades</a:t>
            </a:r>
            <a:endParaRPr sz="2000" b="1">
              <a:solidFill>
                <a:srgbClr val="1D2046"/>
              </a:solidFill>
            </a:endParaRPr>
          </a:p>
        </p:txBody>
      </p:sp>
      <p:sp>
        <p:nvSpPr>
          <p:cNvPr id="512" name="Google Shape;512;p32"/>
          <p:cNvSpPr/>
          <p:nvPr/>
        </p:nvSpPr>
        <p:spPr>
          <a:xfrm>
            <a:off x="721278" y="4161267"/>
            <a:ext cx="5455402" cy="85449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s-CO" sz="3000" b="1" dirty="0">
                <a:solidFill>
                  <a:srgbClr val="BED000"/>
                </a:solidFill>
                <a:latin typeface="Arial Black"/>
                <a:cs typeface="Arial Black"/>
              </a:rPr>
              <a:t>4 </a:t>
            </a:r>
            <a:r>
              <a:rPr lang="es-CO" sz="2000" b="1" dirty="0">
                <a:solidFill>
                  <a:srgbClr val="1D2046"/>
                </a:solidFill>
              </a:rPr>
              <a:t>Actividades en instituciones educativas</a:t>
            </a:r>
            <a:endParaRPr sz="2000" b="1" dirty="0">
              <a:solidFill>
                <a:srgbClr val="1D2046"/>
              </a:solidFill>
            </a:endParaRPr>
          </a:p>
        </p:txBody>
      </p:sp>
      <p:sp>
        <p:nvSpPr>
          <p:cNvPr id="513" name="Google Shape;513;p32"/>
          <p:cNvSpPr/>
          <p:nvPr/>
        </p:nvSpPr>
        <p:spPr>
          <a:xfrm>
            <a:off x="1076020" y="5110245"/>
            <a:ext cx="4962900" cy="7709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s-CO" sz="3000" b="1">
                <a:solidFill>
                  <a:srgbClr val="BED000"/>
                </a:solidFill>
                <a:latin typeface="Arial Black"/>
                <a:cs typeface="Arial Black"/>
              </a:rPr>
              <a:t>39</a:t>
            </a:r>
            <a:r>
              <a:rPr lang="es-CO" sz="1400" b="1" i="0" u="none" strike="noStrike" cap="none">
                <a:solidFill>
                  <a:srgbClr val="72801C"/>
                </a:solidFill>
                <a:latin typeface="Arial"/>
                <a:ea typeface="Arial"/>
                <a:cs typeface="Arial"/>
                <a:sym typeface="Arial"/>
              </a:rPr>
              <a:t> </a:t>
            </a:r>
            <a:r>
              <a:rPr lang="es-CO" sz="2000" b="1">
                <a:solidFill>
                  <a:srgbClr val="1D2046"/>
                </a:solidFill>
              </a:rPr>
              <a:t>Acciones pedagógicas en vía</a:t>
            </a:r>
            <a:endParaRPr sz="2000" b="1">
              <a:solidFill>
                <a:srgbClr val="1D2046"/>
              </a:solidFill>
            </a:endParaRPr>
          </a:p>
        </p:txBody>
      </p:sp>
      <p:pic>
        <p:nvPicPr>
          <p:cNvPr id="3078" name="Picture 6">
            <a:extLst>
              <a:ext uri="{FF2B5EF4-FFF2-40B4-BE49-F238E27FC236}">
                <a16:creationId xmlns:a16="http://schemas.microsoft.com/office/drawing/2014/main" id="{E448C67B-1C7D-F517-96CE-894077626D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62102" y="2654831"/>
            <a:ext cx="2546865" cy="1769759"/>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a:extLst>
              <a:ext uri="{FF2B5EF4-FFF2-40B4-BE49-F238E27FC236}">
                <a16:creationId xmlns:a16="http://schemas.microsoft.com/office/drawing/2014/main" id="{E0614648-7A2E-1575-9E7F-5E0D79D873E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120"/>
          <a:stretch/>
        </p:blipFill>
        <p:spPr bwMode="auto">
          <a:xfrm>
            <a:off x="6096000" y="2654832"/>
            <a:ext cx="3037499" cy="175033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EFA68B2F-7646-79AE-144F-CA3AE4A4B77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054"/>
          <a:stretch/>
        </p:blipFill>
        <p:spPr bwMode="auto">
          <a:xfrm>
            <a:off x="7608224" y="4547122"/>
            <a:ext cx="3507756" cy="1913394"/>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512;p32">
            <a:extLst>
              <a:ext uri="{FF2B5EF4-FFF2-40B4-BE49-F238E27FC236}">
                <a16:creationId xmlns:a16="http://schemas.microsoft.com/office/drawing/2014/main" id="{C3C5C273-F548-0DCB-92D8-B2E01373203F}"/>
              </a:ext>
            </a:extLst>
          </p:cNvPr>
          <p:cNvSpPr/>
          <p:nvPr/>
        </p:nvSpPr>
        <p:spPr>
          <a:xfrm rot="19794086">
            <a:off x="-59416" y="3527605"/>
            <a:ext cx="10402634" cy="85449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s-CO" sz="3600" b="1" dirty="0">
                <a:solidFill>
                  <a:srgbClr val="FF0000">
                    <a:alpha val="41423"/>
                  </a:srgbClr>
                </a:solidFill>
              </a:rPr>
              <a:t>NO SE TIENE</a:t>
            </a:r>
            <a:r>
              <a:rPr lang="es-CO" sz="3600" b="1" dirty="0">
                <a:solidFill>
                  <a:srgbClr val="FF0000"/>
                </a:solidFill>
              </a:rPr>
              <a:t> </a:t>
            </a:r>
            <a:r>
              <a:rPr lang="es-CO" sz="3600" b="1" dirty="0">
                <a:solidFill>
                  <a:srgbClr val="FF0000">
                    <a:alpha val="41423"/>
                  </a:srgbClr>
                </a:solidFill>
              </a:rPr>
              <a:t>INFORMACIÓN DE USAQUÉN</a:t>
            </a:r>
            <a:endParaRPr sz="3600" b="1" dirty="0">
              <a:solidFill>
                <a:srgbClr val="FF0000">
                  <a:alpha val="41423"/>
                </a:srgbClr>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cxnSp>
        <p:nvCxnSpPr>
          <p:cNvPr id="521" name="Google Shape;521;g34c3f644d43_0_0"/>
          <p:cNvCxnSpPr/>
          <p:nvPr/>
        </p:nvCxnSpPr>
        <p:spPr>
          <a:xfrm>
            <a:off x="14503" y="1424272"/>
            <a:ext cx="10302300" cy="0"/>
          </a:xfrm>
          <a:prstGeom prst="straightConnector1">
            <a:avLst/>
          </a:prstGeom>
          <a:noFill/>
          <a:ln w="38100" cap="flat" cmpd="sng">
            <a:solidFill>
              <a:srgbClr val="BED000"/>
            </a:solidFill>
            <a:prstDash val="solid"/>
            <a:miter lim="800000"/>
            <a:headEnd type="none" w="sm" len="sm"/>
            <a:tailEnd type="none" w="sm" len="sm"/>
          </a:ln>
        </p:spPr>
      </p:cxnSp>
      <p:cxnSp>
        <p:nvCxnSpPr>
          <p:cNvPr id="522" name="Google Shape;522;g34c3f644d43_0_0"/>
          <p:cNvCxnSpPr/>
          <p:nvPr/>
        </p:nvCxnSpPr>
        <p:spPr>
          <a:xfrm rot="10800000">
            <a:off x="10316700" y="1424272"/>
            <a:ext cx="1875300" cy="0"/>
          </a:xfrm>
          <a:prstGeom prst="straightConnector1">
            <a:avLst/>
          </a:prstGeom>
          <a:noFill/>
          <a:ln w="38100" cap="flat" cmpd="sng">
            <a:solidFill>
              <a:srgbClr val="1D2046"/>
            </a:solidFill>
            <a:prstDash val="solid"/>
            <a:miter lim="800000"/>
            <a:headEnd type="none" w="sm" len="sm"/>
            <a:tailEnd type="none" w="sm" len="sm"/>
          </a:ln>
        </p:spPr>
      </p:cxnSp>
      <p:sp>
        <p:nvSpPr>
          <p:cNvPr id="523" name="Google Shape;523;g34c3f644d43_0_0"/>
          <p:cNvSpPr txBox="1"/>
          <p:nvPr/>
        </p:nvSpPr>
        <p:spPr>
          <a:xfrm>
            <a:off x="428858" y="295282"/>
            <a:ext cx="11418000" cy="1139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dirty="0">
                <a:solidFill>
                  <a:srgbClr val="1D2046"/>
                </a:solidFill>
                <a:latin typeface="Arial Black"/>
                <a:ea typeface="Arial Black"/>
                <a:cs typeface="Arial Black"/>
                <a:sym typeface="Arial Black"/>
              </a:rPr>
              <a:t>13. </a:t>
            </a:r>
            <a:r>
              <a:rPr lang="es-CO" sz="3400" b="1" dirty="0">
                <a:solidFill>
                  <a:srgbClr val="1D2046"/>
                </a:solidFill>
                <a:latin typeface="Arial Black"/>
                <a:ea typeface="Arial Black"/>
                <a:cs typeface="Arial Black"/>
                <a:sym typeface="Arial Black"/>
              </a:rPr>
              <a:t>Dirección de Inteligencia para la</a:t>
            </a:r>
            <a:endParaRPr sz="3400" b="1" dirty="0">
              <a:solidFill>
                <a:srgbClr val="1D2046"/>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3400"/>
              <a:buFont typeface="Arial"/>
              <a:buNone/>
            </a:pPr>
            <a:r>
              <a:rPr lang="es-CO" sz="3400" b="1" dirty="0">
                <a:solidFill>
                  <a:srgbClr val="1D2046"/>
                </a:solidFill>
                <a:latin typeface="Arial Black"/>
                <a:ea typeface="Arial Black"/>
                <a:cs typeface="Arial Black"/>
                <a:sym typeface="Arial Black"/>
              </a:rPr>
              <a:t> Movilidad   </a:t>
            </a:r>
            <a:endParaRPr sz="1400" b="0" i="0" u="none" strike="noStrike" cap="none" dirty="0">
              <a:solidFill>
                <a:srgbClr val="000000"/>
              </a:solidFill>
              <a:latin typeface="Arial"/>
              <a:ea typeface="Arial"/>
              <a:cs typeface="Arial"/>
              <a:sym typeface="Arial"/>
            </a:endParaRPr>
          </a:p>
        </p:txBody>
      </p:sp>
      <p:pic>
        <p:nvPicPr>
          <p:cNvPr id="524" name="Google Shape;524;g34c3f644d43_0_0"/>
          <p:cNvPicPr preferRelativeResize="0"/>
          <p:nvPr/>
        </p:nvPicPr>
        <p:blipFill rotWithShape="1">
          <a:blip r:embed="rId3">
            <a:alphaModFix/>
          </a:blip>
          <a:srcRect/>
          <a:stretch/>
        </p:blipFill>
        <p:spPr>
          <a:xfrm>
            <a:off x="0" y="6260050"/>
            <a:ext cx="1864897" cy="597951"/>
          </a:xfrm>
          <a:prstGeom prst="rect">
            <a:avLst/>
          </a:prstGeom>
          <a:noFill/>
          <a:ln>
            <a:noFill/>
          </a:ln>
        </p:spPr>
      </p:pic>
      <p:pic>
        <p:nvPicPr>
          <p:cNvPr id="525" name="Google Shape;525;g34c3f644d43_0_0"/>
          <p:cNvPicPr preferRelativeResize="0"/>
          <p:nvPr/>
        </p:nvPicPr>
        <p:blipFill rotWithShape="1">
          <a:blip r:embed="rId4">
            <a:alphaModFix/>
          </a:blip>
          <a:srcRect/>
          <a:stretch/>
        </p:blipFill>
        <p:spPr>
          <a:xfrm>
            <a:off x="9913827" y="451941"/>
            <a:ext cx="2129687" cy="703500"/>
          </a:xfrm>
          <a:prstGeom prst="rect">
            <a:avLst/>
          </a:prstGeom>
          <a:noFill/>
          <a:ln>
            <a:noFill/>
          </a:ln>
        </p:spPr>
      </p:pic>
      <p:pic>
        <p:nvPicPr>
          <p:cNvPr id="526" name="Google Shape;526;g34c3f644d43_0_0"/>
          <p:cNvPicPr preferRelativeResize="0"/>
          <p:nvPr/>
        </p:nvPicPr>
        <p:blipFill rotWithShape="1">
          <a:blip r:embed="rId5">
            <a:alphaModFix/>
          </a:blip>
          <a:srcRect/>
          <a:stretch/>
        </p:blipFill>
        <p:spPr>
          <a:xfrm>
            <a:off x="0" y="5237349"/>
            <a:ext cx="641678" cy="1649080"/>
          </a:xfrm>
          <a:prstGeom prst="rect">
            <a:avLst/>
          </a:prstGeom>
          <a:noFill/>
          <a:ln>
            <a:noFill/>
          </a:ln>
        </p:spPr>
      </p:pic>
      <p:pic>
        <p:nvPicPr>
          <p:cNvPr id="527" name="Google Shape;527;g34c3f644d43_0_0"/>
          <p:cNvPicPr preferRelativeResize="0"/>
          <p:nvPr/>
        </p:nvPicPr>
        <p:blipFill rotWithShape="1">
          <a:blip r:embed="rId6">
            <a:alphaModFix amt="52999"/>
          </a:blip>
          <a:srcRect l="32614"/>
          <a:stretch/>
        </p:blipFill>
        <p:spPr>
          <a:xfrm>
            <a:off x="-4587" y="3223011"/>
            <a:ext cx="1375635" cy="3652300"/>
          </a:xfrm>
          <a:prstGeom prst="rect">
            <a:avLst/>
          </a:prstGeom>
          <a:noFill/>
          <a:ln>
            <a:noFill/>
          </a:ln>
        </p:spPr>
      </p:pic>
      <p:pic>
        <p:nvPicPr>
          <p:cNvPr id="528" name="Google Shape;528;g34c3f644d43_0_0"/>
          <p:cNvPicPr preferRelativeResize="0"/>
          <p:nvPr/>
        </p:nvPicPr>
        <p:blipFill rotWithShape="1">
          <a:blip r:embed="rId7">
            <a:alphaModFix/>
          </a:blip>
          <a:srcRect t="35961" r="62912" b="2111"/>
          <a:stretch/>
        </p:blipFill>
        <p:spPr>
          <a:xfrm>
            <a:off x="10153055" y="9"/>
            <a:ext cx="2038944" cy="6858000"/>
          </a:xfrm>
          <a:prstGeom prst="rect">
            <a:avLst/>
          </a:prstGeom>
          <a:noFill/>
          <a:ln>
            <a:noFill/>
          </a:ln>
        </p:spPr>
      </p:pic>
      <p:sp>
        <p:nvSpPr>
          <p:cNvPr id="529" name="Google Shape;529;g34c3f644d43_0_0"/>
          <p:cNvSpPr txBox="1"/>
          <p:nvPr/>
        </p:nvSpPr>
        <p:spPr>
          <a:xfrm>
            <a:off x="306589" y="1601879"/>
            <a:ext cx="11662500" cy="92328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sz="1800" b="1" dirty="0">
                <a:solidFill>
                  <a:srgbClr val="1D2046"/>
                </a:solidFill>
              </a:rPr>
              <a:t>En el Observatorio de Movilidad de Bogotá se encontrar información relevante y actualizada sobre factores como siniestralidad vial, cómo se mueven los ciudadanos en Bogotá, número de registros de ciclistas entre otros temas, durante el 2024 se presentaron las siguientes cifras en la Localidad Usaquén.</a:t>
            </a:r>
            <a:endParaRPr sz="2000" b="1" i="0" u="none" strike="noStrike" cap="none" dirty="0">
              <a:solidFill>
                <a:srgbClr val="FF0000"/>
              </a:solidFill>
              <a:latin typeface="Arial"/>
              <a:ea typeface="Arial"/>
              <a:cs typeface="Arial"/>
              <a:sym typeface="Arial"/>
            </a:endParaRPr>
          </a:p>
        </p:txBody>
      </p:sp>
      <p:sp>
        <p:nvSpPr>
          <p:cNvPr id="530" name="Google Shape;530;g34c3f644d43_0_0"/>
          <p:cNvSpPr txBox="1"/>
          <p:nvPr/>
        </p:nvSpPr>
        <p:spPr>
          <a:xfrm>
            <a:off x="627754" y="3141164"/>
            <a:ext cx="5324806" cy="24936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rgbClr val="000000"/>
              </a:buClr>
              <a:buSzPts val="2000"/>
              <a:buChar char="●"/>
            </a:pPr>
            <a:r>
              <a:rPr lang="es-CO" sz="1800" b="1" dirty="0">
                <a:solidFill>
                  <a:srgbClr val="1D2046"/>
                </a:solidFill>
              </a:rPr>
              <a:t>Viajes diarios: </a:t>
            </a:r>
            <a:r>
              <a:rPr lang="es-CO" sz="2800" b="1" dirty="0">
                <a:solidFill>
                  <a:srgbClr val="BED000"/>
                </a:solidFill>
                <a:latin typeface="Arial Black"/>
                <a:ea typeface="Arial Black"/>
                <a:cs typeface="Arial Black"/>
                <a:sym typeface="Arial Black"/>
              </a:rPr>
              <a:t>863 </a:t>
            </a:r>
            <a:r>
              <a:rPr lang="es-CO" sz="1800" b="1" dirty="0">
                <a:solidFill>
                  <a:srgbClr val="1D2046"/>
                </a:solidFill>
              </a:rPr>
              <a:t>mil</a:t>
            </a:r>
            <a:endParaRPr sz="2000" b="1" dirty="0">
              <a:solidFill>
                <a:srgbClr val="000000"/>
              </a:solidFill>
            </a:endParaRPr>
          </a:p>
          <a:p>
            <a:pPr marL="457200" lvl="0" indent="-355600" algn="l" rtl="0">
              <a:spcBef>
                <a:spcPts val="0"/>
              </a:spcBef>
              <a:spcAft>
                <a:spcPts val="0"/>
              </a:spcAft>
              <a:buClr>
                <a:srgbClr val="000000"/>
              </a:buClr>
              <a:buSzPts val="2000"/>
              <a:buChar char="●"/>
            </a:pPr>
            <a:r>
              <a:rPr lang="es-CO" sz="1800" b="1" dirty="0">
                <a:solidFill>
                  <a:srgbClr val="1D2046"/>
                </a:solidFill>
              </a:rPr>
              <a:t>Tiempo de viaje promedio: </a:t>
            </a:r>
            <a:r>
              <a:rPr lang="es-CO" sz="2800" b="1" dirty="0">
                <a:solidFill>
                  <a:srgbClr val="BED000"/>
                </a:solidFill>
                <a:latin typeface="Arial Black"/>
                <a:ea typeface="Arial Black"/>
                <a:cs typeface="Arial Black"/>
                <a:sym typeface="Arial Black"/>
              </a:rPr>
              <a:t>49 </a:t>
            </a:r>
            <a:r>
              <a:rPr lang="es-CO" sz="1800" b="1" dirty="0">
                <a:solidFill>
                  <a:srgbClr val="1D2046"/>
                </a:solidFill>
              </a:rPr>
              <a:t>min</a:t>
            </a:r>
            <a:endParaRPr sz="1800" b="1" dirty="0">
              <a:solidFill>
                <a:srgbClr val="1D2046"/>
              </a:solidFill>
            </a:endParaRPr>
          </a:p>
          <a:p>
            <a:pPr marL="457200" lvl="0" indent="-355600" algn="l" rtl="0">
              <a:spcBef>
                <a:spcPts val="0"/>
              </a:spcBef>
              <a:spcAft>
                <a:spcPts val="0"/>
              </a:spcAft>
              <a:buClr>
                <a:srgbClr val="000000"/>
              </a:buClr>
              <a:buSzPts val="2000"/>
              <a:buChar char="●"/>
            </a:pPr>
            <a:r>
              <a:rPr lang="es-CO" sz="1800" b="1" dirty="0">
                <a:solidFill>
                  <a:srgbClr val="1D2046"/>
                </a:solidFill>
              </a:rPr>
              <a:t>Modos de transporte: </a:t>
            </a:r>
            <a:r>
              <a:rPr lang="es-CO" sz="2800" b="1" dirty="0">
                <a:solidFill>
                  <a:srgbClr val="BED000"/>
                </a:solidFill>
                <a:latin typeface="Arial Black"/>
                <a:cs typeface="Arial Black"/>
                <a:sym typeface="Arial Black"/>
              </a:rPr>
              <a:t>53</a:t>
            </a:r>
            <a:r>
              <a:rPr lang="es-CO" sz="2800" b="1" dirty="0">
                <a:solidFill>
                  <a:srgbClr val="BED000"/>
                </a:solidFill>
                <a:latin typeface="Arial Black"/>
                <a:ea typeface="Arial Black"/>
                <a:cs typeface="Arial Black"/>
                <a:sym typeface="Arial Black"/>
              </a:rPr>
              <a:t>%</a:t>
            </a:r>
            <a:r>
              <a:rPr lang="es-CO" sz="1800" b="1" dirty="0">
                <a:solidFill>
                  <a:srgbClr val="1D2046"/>
                </a:solidFill>
              </a:rPr>
              <a:t> viajes en modos sostenibles</a:t>
            </a:r>
            <a:endParaRPr sz="1800" b="1" dirty="0">
              <a:solidFill>
                <a:srgbClr val="1D2046"/>
              </a:solidFill>
            </a:endParaRPr>
          </a:p>
          <a:p>
            <a:pPr marL="457200" lvl="0" indent="-355600" algn="l" rtl="0">
              <a:spcBef>
                <a:spcPts val="0"/>
              </a:spcBef>
              <a:spcAft>
                <a:spcPts val="0"/>
              </a:spcAft>
              <a:buClr>
                <a:srgbClr val="000000"/>
              </a:buClr>
              <a:buSzPts val="2000"/>
              <a:buChar char="●"/>
            </a:pPr>
            <a:r>
              <a:rPr lang="es-CO" sz="1800" b="1" dirty="0">
                <a:solidFill>
                  <a:srgbClr val="1D2046"/>
                </a:solidFill>
              </a:rPr>
              <a:t>Principal motivo de viaje: Trabajar con el </a:t>
            </a:r>
            <a:r>
              <a:rPr lang="es-CO" sz="2800" b="1" dirty="0">
                <a:solidFill>
                  <a:srgbClr val="BED000"/>
                </a:solidFill>
                <a:latin typeface="Arial Black"/>
                <a:cs typeface="Arial Black"/>
                <a:sym typeface="Arial Black"/>
              </a:rPr>
              <a:t>41</a:t>
            </a:r>
            <a:r>
              <a:rPr lang="es-CO" sz="2800" b="1" dirty="0">
                <a:solidFill>
                  <a:srgbClr val="BED000"/>
                </a:solidFill>
                <a:latin typeface="Arial Black"/>
                <a:ea typeface="Arial Black"/>
                <a:cs typeface="Arial Black"/>
                <a:sym typeface="Arial Black"/>
              </a:rPr>
              <a:t>%</a:t>
            </a:r>
            <a:endParaRPr sz="2000" b="1" dirty="0">
              <a:solidFill>
                <a:srgbClr val="000000"/>
              </a:solidFill>
            </a:endParaRPr>
          </a:p>
        </p:txBody>
      </p:sp>
      <p:pic>
        <p:nvPicPr>
          <p:cNvPr id="3" name="Imagen 2">
            <a:extLst>
              <a:ext uri="{FF2B5EF4-FFF2-40B4-BE49-F238E27FC236}">
                <a16:creationId xmlns:a16="http://schemas.microsoft.com/office/drawing/2014/main" id="{40280000-0945-8917-27E0-8615C86842B5}"/>
              </a:ext>
            </a:extLst>
          </p:cNvPr>
          <p:cNvPicPr>
            <a:picLocks noChangeAspect="1"/>
          </p:cNvPicPr>
          <p:nvPr/>
        </p:nvPicPr>
        <p:blipFill>
          <a:blip r:embed="rId8"/>
          <a:stretch>
            <a:fillRect/>
          </a:stretch>
        </p:blipFill>
        <p:spPr>
          <a:xfrm>
            <a:off x="5864692" y="2616007"/>
            <a:ext cx="5797907" cy="36523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cxnSp>
        <p:nvCxnSpPr>
          <p:cNvPr id="553" name="Google Shape;553;p34"/>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554" name="Google Shape;554;p34"/>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555" name="Google Shape;555;p34"/>
          <p:cNvSpPr txBox="1"/>
          <p:nvPr/>
        </p:nvSpPr>
        <p:spPr>
          <a:xfrm>
            <a:off x="565488" y="295282"/>
            <a:ext cx="11417965"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1</a:t>
            </a:r>
            <a:r>
              <a:rPr lang="es-CO" sz="3400" b="1">
                <a:solidFill>
                  <a:srgbClr val="1D2046"/>
                </a:solidFill>
                <a:latin typeface="Arial Black"/>
                <a:ea typeface="Arial Black"/>
                <a:cs typeface="Arial Black"/>
                <a:sym typeface="Arial Black"/>
              </a:rPr>
              <a:t>5</a:t>
            </a:r>
            <a:r>
              <a:rPr lang="es-CO" sz="3400" b="1" i="0" u="none" strike="noStrike" cap="none">
                <a:solidFill>
                  <a:srgbClr val="1D2046"/>
                </a:solidFill>
                <a:latin typeface="Arial Black"/>
                <a:ea typeface="Arial Black"/>
                <a:cs typeface="Arial Black"/>
                <a:sym typeface="Arial Black"/>
              </a:rPr>
              <a:t>. Transparencia</a:t>
            </a:r>
            <a:endParaRPr sz="1400" b="0" i="0" u="none" strike="noStrike" cap="none">
              <a:solidFill>
                <a:srgbClr val="000000"/>
              </a:solidFill>
              <a:latin typeface="Arial"/>
              <a:ea typeface="Arial"/>
              <a:cs typeface="Arial"/>
              <a:sym typeface="Arial"/>
            </a:endParaRPr>
          </a:p>
        </p:txBody>
      </p:sp>
      <p:pic>
        <p:nvPicPr>
          <p:cNvPr id="556" name="Google Shape;556;p34"/>
          <p:cNvPicPr preferRelativeResize="0"/>
          <p:nvPr/>
        </p:nvPicPr>
        <p:blipFill rotWithShape="1">
          <a:blip r:embed="rId3">
            <a:alphaModFix/>
          </a:blip>
          <a:srcRect/>
          <a:stretch/>
        </p:blipFill>
        <p:spPr>
          <a:xfrm>
            <a:off x="0" y="6260050"/>
            <a:ext cx="1864895" cy="597950"/>
          </a:xfrm>
          <a:prstGeom prst="rect">
            <a:avLst/>
          </a:prstGeom>
          <a:noFill/>
          <a:ln>
            <a:noFill/>
          </a:ln>
        </p:spPr>
      </p:pic>
      <p:pic>
        <p:nvPicPr>
          <p:cNvPr id="557" name="Google Shape;557;p34"/>
          <p:cNvPicPr preferRelativeResize="0"/>
          <p:nvPr/>
        </p:nvPicPr>
        <p:blipFill rotWithShape="1">
          <a:blip r:embed="rId4">
            <a:alphaModFix/>
          </a:blip>
          <a:srcRect/>
          <a:stretch/>
        </p:blipFill>
        <p:spPr>
          <a:xfrm>
            <a:off x="9251899" y="184927"/>
            <a:ext cx="2129687" cy="703500"/>
          </a:xfrm>
          <a:prstGeom prst="rect">
            <a:avLst/>
          </a:prstGeom>
          <a:noFill/>
          <a:ln>
            <a:noFill/>
          </a:ln>
        </p:spPr>
      </p:pic>
      <p:pic>
        <p:nvPicPr>
          <p:cNvPr id="558" name="Google Shape;558;p34"/>
          <p:cNvPicPr preferRelativeResize="0"/>
          <p:nvPr/>
        </p:nvPicPr>
        <p:blipFill rotWithShape="1">
          <a:blip r:embed="rId5">
            <a:alphaModFix/>
          </a:blip>
          <a:srcRect/>
          <a:stretch/>
        </p:blipFill>
        <p:spPr>
          <a:xfrm>
            <a:off x="0" y="5237349"/>
            <a:ext cx="641678" cy="1649079"/>
          </a:xfrm>
          <a:prstGeom prst="rect">
            <a:avLst/>
          </a:prstGeom>
          <a:noFill/>
          <a:ln>
            <a:noFill/>
          </a:ln>
        </p:spPr>
      </p:pic>
      <p:pic>
        <p:nvPicPr>
          <p:cNvPr id="559" name="Google Shape;559;p34"/>
          <p:cNvPicPr preferRelativeResize="0"/>
          <p:nvPr/>
        </p:nvPicPr>
        <p:blipFill rotWithShape="1">
          <a:blip r:embed="rId6">
            <a:alphaModFix amt="52999"/>
          </a:blip>
          <a:srcRect l="32615"/>
          <a:stretch/>
        </p:blipFill>
        <p:spPr>
          <a:xfrm>
            <a:off x="-4587" y="3223011"/>
            <a:ext cx="1375636" cy="3652299"/>
          </a:xfrm>
          <a:prstGeom prst="rect">
            <a:avLst/>
          </a:prstGeom>
          <a:noFill/>
          <a:ln>
            <a:noFill/>
          </a:ln>
        </p:spPr>
      </p:pic>
      <p:pic>
        <p:nvPicPr>
          <p:cNvPr id="560" name="Google Shape;560;p34"/>
          <p:cNvPicPr preferRelativeResize="0"/>
          <p:nvPr/>
        </p:nvPicPr>
        <p:blipFill rotWithShape="1">
          <a:blip r:embed="rId7">
            <a:alphaModFix/>
          </a:blip>
          <a:srcRect t="35963" r="62912" b="2110"/>
          <a:stretch/>
        </p:blipFill>
        <p:spPr>
          <a:xfrm>
            <a:off x="10153055" y="-12186"/>
            <a:ext cx="2038945" cy="6858000"/>
          </a:xfrm>
          <a:prstGeom prst="rect">
            <a:avLst/>
          </a:prstGeom>
          <a:noFill/>
          <a:ln>
            <a:noFill/>
          </a:ln>
        </p:spPr>
      </p:pic>
      <p:sp>
        <p:nvSpPr>
          <p:cNvPr id="561" name="Google Shape;561;p34"/>
          <p:cNvSpPr txBox="1"/>
          <p:nvPr/>
        </p:nvSpPr>
        <p:spPr>
          <a:xfrm>
            <a:off x="320839" y="1056692"/>
            <a:ext cx="11560314" cy="92328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CO" sz="1800" b="1" i="0" u="none" strike="noStrike" cap="none">
                <a:solidFill>
                  <a:srgbClr val="1D2046"/>
                </a:solidFill>
                <a:latin typeface="Arial"/>
                <a:ea typeface="Arial"/>
                <a:cs typeface="Arial"/>
                <a:sym typeface="Arial"/>
              </a:rPr>
              <a:t>Para la Secretaría Distrital de Movilidad es fundamental la generación de mecanismos de confianza entre la ciudadanía y la Entidad, para consolidar la eficiencia del valor público y los elementos de consolidación de un gobierno abierto y una gestión pública efectiva.</a:t>
            </a:r>
            <a:endParaRPr sz="1800" b="1" i="0" u="none" strike="noStrike" cap="none">
              <a:solidFill>
                <a:srgbClr val="1D2046"/>
              </a:solidFill>
              <a:latin typeface="Arial"/>
              <a:ea typeface="Arial"/>
              <a:cs typeface="Arial"/>
              <a:sym typeface="Arial"/>
            </a:endParaRPr>
          </a:p>
        </p:txBody>
      </p:sp>
      <p:pic>
        <p:nvPicPr>
          <p:cNvPr id="562" name="Google Shape;562;p34" descr="Interfaz de usuario gráfica, Texto&#10;&#10;Descripción generada automáticamente"/>
          <p:cNvPicPr preferRelativeResize="0"/>
          <p:nvPr/>
        </p:nvPicPr>
        <p:blipFill rotWithShape="1">
          <a:blip r:embed="rId8">
            <a:alphaModFix/>
          </a:blip>
          <a:srcRect l="22263" t="27100" r="23999" b="9754"/>
          <a:stretch/>
        </p:blipFill>
        <p:spPr>
          <a:xfrm>
            <a:off x="42874" y="2290342"/>
            <a:ext cx="5198015" cy="3600577"/>
          </a:xfrm>
          <a:prstGeom prst="rect">
            <a:avLst/>
          </a:prstGeom>
          <a:noFill/>
          <a:ln>
            <a:noFill/>
          </a:ln>
        </p:spPr>
      </p:pic>
      <p:sp>
        <p:nvSpPr>
          <p:cNvPr id="563" name="Google Shape;563;p34"/>
          <p:cNvSpPr txBox="1"/>
          <p:nvPr/>
        </p:nvSpPr>
        <p:spPr>
          <a:xfrm>
            <a:off x="5693949" y="2444991"/>
            <a:ext cx="6545224" cy="36060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sz="1400" b="1" i="0" u="none" strike="noStrike" cap="none" dirty="0">
                <a:solidFill>
                  <a:srgbClr val="1D2046"/>
                </a:solidFill>
                <a:latin typeface="Arial"/>
                <a:ea typeface="Arial"/>
                <a:cs typeface="Arial"/>
                <a:sym typeface="Arial"/>
              </a:rPr>
              <a:t>Canal telefónico:</a:t>
            </a:r>
            <a:endParaRPr sz="1400" b="1" i="0" u="none" strike="noStrike" cap="none" dirty="0">
              <a:solidFill>
                <a:srgbClr val="1D2046"/>
              </a:solidFill>
              <a:latin typeface="Arial"/>
              <a:ea typeface="Arial"/>
              <a:cs typeface="Arial"/>
              <a:sym typeface="Arial"/>
            </a:endParaRPr>
          </a:p>
          <a:p>
            <a:pPr marL="19050" marR="0" lvl="0" indent="0" algn="just" rtl="0">
              <a:lnSpc>
                <a:spcPct val="100000"/>
              </a:lnSpc>
              <a:spcBef>
                <a:spcPts val="100"/>
              </a:spcBef>
              <a:spcAft>
                <a:spcPts val="0"/>
              </a:spcAft>
              <a:buNone/>
            </a:pPr>
            <a:r>
              <a:rPr lang="es-CO" sz="1400" b="1" i="0" u="none" strike="noStrike" cap="none" dirty="0">
                <a:solidFill>
                  <a:srgbClr val="1D2046"/>
                </a:solidFill>
                <a:latin typeface="Arial"/>
                <a:ea typeface="Arial"/>
                <a:cs typeface="Arial"/>
                <a:sym typeface="Arial"/>
              </a:rPr>
              <a:t>1. </a:t>
            </a:r>
            <a:r>
              <a:rPr lang="es-CO" sz="1400" b="0" i="0" u="none" strike="noStrike" cap="none" dirty="0">
                <a:solidFill>
                  <a:srgbClr val="1D2046"/>
                </a:solidFill>
                <a:latin typeface="Arial"/>
                <a:ea typeface="Arial"/>
                <a:cs typeface="Arial"/>
                <a:sym typeface="Arial"/>
              </a:rPr>
              <a:t>Centro de Contacto de Movilidad PBX: (601) 364-94-00 opción 2 ✔ Línea 195 </a:t>
            </a:r>
            <a:endParaRPr sz="1400" b="0" i="0" u="none" strike="noStrike" cap="none" dirty="0">
              <a:solidFill>
                <a:srgbClr val="1D2046"/>
              </a:solidFill>
              <a:latin typeface="Arial"/>
              <a:ea typeface="Arial"/>
              <a:cs typeface="Arial"/>
              <a:sym typeface="Arial"/>
            </a:endParaRPr>
          </a:p>
          <a:p>
            <a:pPr marL="0" marR="0" lvl="0" indent="0" algn="just" rtl="0">
              <a:lnSpc>
                <a:spcPct val="100000"/>
              </a:lnSpc>
              <a:spcBef>
                <a:spcPts val="600"/>
              </a:spcBef>
              <a:spcAft>
                <a:spcPts val="0"/>
              </a:spcAft>
              <a:buNone/>
            </a:pPr>
            <a:r>
              <a:rPr lang="es-CO" sz="1400" b="1" i="0" u="none" strike="noStrike" cap="none" dirty="0">
                <a:solidFill>
                  <a:srgbClr val="1D2046"/>
                </a:solidFill>
                <a:latin typeface="Arial"/>
                <a:ea typeface="Arial"/>
                <a:cs typeface="Arial"/>
                <a:sym typeface="Arial"/>
              </a:rPr>
              <a:t>Canal Virtual: </a:t>
            </a:r>
            <a:endParaRPr sz="1400" b="1" i="0" u="none" strike="noStrike" cap="none" dirty="0">
              <a:solidFill>
                <a:srgbClr val="1D2046"/>
              </a:solidFill>
              <a:latin typeface="Arial"/>
              <a:ea typeface="Arial"/>
              <a:cs typeface="Arial"/>
              <a:sym typeface="Arial"/>
            </a:endParaRPr>
          </a:p>
          <a:p>
            <a:pPr marL="0" marR="0" lvl="0" indent="0" algn="just" rtl="0">
              <a:lnSpc>
                <a:spcPct val="100000"/>
              </a:lnSpc>
              <a:spcBef>
                <a:spcPts val="100"/>
              </a:spcBef>
              <a:spcAft>
                <a:spcPts val="0"/>
              </a:spcAft>
              <a:buNone/>
            </a:pPr>
            <a:r>
              <a:rPr lang="es-CO" sz="1400" b="0" i="0" u="none" strike="noStrike" cap="none" dirty="0">
                <a:solidFill>
                  <a:srgbClr val="1D2046"/>
                </a:solidFill>
                <a:latin typeface="Arial"/>
                <a:ea typeface="Arial"/>
                <a:cs typeface="Arial"/>
                <a:sym typeface="Arial"/>
              </a:rPr>
              <a:t> </a:t>
            </a:r>
            <a:r>
              <a:rPr lang="es-CO" sz="1400" b="1" i="0" u="none" strike="noStrike" cap="none" dirty="0">
                <a:solidFill>
                  <a:srgbClr val="1D2046"/>
                </a:solidFill>
                <a:latin typeface="Arial"/>
                <a:ea typeface="Arial"/>
                <a:cs typeface="Arial"/>
                <a:sym typeface="Arial"/>
              </a:rPr>
              <a:t>1.</a:t>
            </a:r>
            <a:r>
              <a:rPr lang="es-CO" sz="1400" b="0" i="0" u="none" strike="noStrike" cap="none" dirty="0">
                <a:solidFill>
                  <a:srgbClr val="1D2046"/>
                </a:solidFill>
                <a:latin typeface="Arial"/>
                <a:ea typeface="Arial"/>
                <a:cs typeface="Arial"/>
                <a:sym typeface="Arial"/>
              </a:rPr>
              <a:t>Página Secretaría Distrital de Movilidad:                        https://</a:t>
            </a:r>
            <a:r>
              <a:rPr lang="es-CO" sz="1400" b="0" i="0" u="none" strike="noStrike" cap="none" dirty="0" err="1">
                <a:solidFill>
                  <a:srgbClr val="1D2046"/>
                </a:solidFill>
                <a:latin typeface="Arial"/>
                <a:ea typeface="Arial"/>
                <a:cs typeface="Arial"/>
                <a:sym typeface="Arial"/>
              </a:rPr>
              <a:t>www.movilidadbogota.gov.co</a:t>
            </a:r>
            <a:r>
              <a:rPr lang="es-CO" sz="1400" b="0" i="0" u="none" strike="noStrike" cap="none" dirty="0">
                <a:solidFill>
                  <a:srgbClr val="1D2046"/>
                </a:solidFill>
                <a:latin typeface="Arial"/>
                <a:ea typeface="Arial"/>
                <a:cs typeface="Arial"/>
                <a:sym typeface="Arial"/>
              </a:rPr>
              <a:t>/web/</a:t>
            </a:r>
            <a:r>
              <a:rPr lang="es-CO" sz="1400" b="0" i="0" u="none" strike="noStrike" cap="none" dirty="0" err="1">
                <a:solidFill>
                  <a:srgbClr val="1D2046"/>
                </a:solidFill>
                <a:latin typeface="Arial"/>
                <a:ea typeface="Arial"/>
                <a:cs typeface="Arial"/>
                <a:sym typeface="Arial"/>
              </a:rPr>
              <a:t>sdqs</a:t>
            </a:r>
            <a:r>
              <a:rPr lang="es-CO" sz="1400" b="0" i="0" u="none" strike="noStrike" cap="none" dirty="0">
                <a:solidFill>
                  <a:srgbClr val="1D2046"/>
                </a:solidFill>
                <a:latin typeface="Arial"/>
                <a:ea typeface="Arial"/>
                <a:cs typeface="Arial"/>
                <a:sym typeface="Arial"/>
              </a:rPr>
              <a:t> </a:t>
            </a:r>
            <a:endParaRPr sz="1400" b="0" i="0" u="none" strike="noStrike" cap="none" dirty="0">
              <a:solidFill>
                <a:srgbClr val="1D2046"/>
              </a:solidFill>
              <a:latin typeface="Arial"/>
              <a:ea typeface="Arial"/>
              <a:cs typeface="Arial"/>
              <a:sym typeface="Arial"/>
            </a:endParaRPr>
          </a:p>
          <a:p>
            <a:pPr marL="0" marR="0" lvl="0" indent="0" algn="just" rtl="0">
              <a:lnSpc>
                <a:spcPct val="100000"/>
              </a:lnSpc>
              <a:spcBef>
                <a:spcPts val="100"/>
              </a:spcBef>
              <a:spcAft>
                <a:spcPts val="0"/>
              </a:spcAft>
              <a:buNone/>
            </a:pPr>
            <a:r>
              <a:rPr lang="es-CO" sz="1400" b="1" i="0" u="none" strike="noStrike" cap="none" dirty="0">
                <a:solidFill>
                  <a:srgbClr val="1D2046"/>
                </a:solidFill>
                <a:latin typeface="Arial"/>
                <a:ea typeface="Arial"/>
                <a:cs typeface="Arial"/>
                <a:sym typeface="Arial"/>
              </a:rPr>
              <a:t>2. </a:t>
            </a:r>
            <a:r>
              <a:rPr lang="es-CO" sz="1400" b="0" i="0" u="none" strike="noStrike" cap="none" dirty="0">
                <a:solidFill>
                  <a:srgbClr val="1D2046"/>
                </a:solidFill>
                <a:latin typeface="Arial"/>
                <a:ea typeface="Arial"/>
                <a:cs typeface="Arial"/>
                <a:sym typeface="Arial"/>
              </a:rPr>
              <a:t>Correo Institucional: Bogotá te escucha </a:t>
            </a:r>
            <a:endParaRPr dirty="0"/>
          </a:p>
          <a:p>
            <a:pPr marL="0" marR="0" lvl="0" indent="0" algn="just" rtl="0">
              <a:lnSpc>
                <a:spcPct val="100000"/>
              </a:lnSpc>
              <a:spcBef>
                <a:spcPts val="100"/>
              </a:spcBef>
              <a:spcAft>
                <a:spcPts val="0"/>
              </a:spcAft>
              <a:buNone/>
            </a:pPr>
            <a:r>
              <a:rPr lang="es-CO" sz="1400" b="1" i="0" u="none" strike="noStrike" cap="none" dirty="0">
                <a:solidFill>
                  <a:srgbClr val="1D2046"/>
                </a:solidFill>
                <a:latin typeface="Arial"/>
                <a:ea typeface="Arial"/>
                <a:cs typeface="Arial"/>
                <a:sym typeface="Arial"/>
              </a:rPr>
              <a:t>3. </a:t>
            </a:r>
            <a:r>
              <a:rPr lang="es-CO" sz="1400" b="0" i="0" u="none" strike="noStrike" cap="none" dirty="0" err="1">
                <a:solidFill>
                  <a:srgbClr val="1D2046"/>
                </a:solidFill>
                <a:latin typeface="Arial"/>
                <a:ea typeface="Arial"/>
                <a:cs typeface="Arial"/>
                <a:sym typeface="Arial"/>
              </a:rPr>
              <a:t>SuperCADE</a:t>
            </a:r>
            <a:r>
              <a:rPr lang="es-CO" sz="1400" b="0" i="0" u="none" strike="noStrike" cap="none" dirty="0">
                <a:solidFill>
                  <a:srgbClr val="1D2046"/>
                </a:solidFill>
                <a:latin typeface="Arial"/>
                <a:ea typeface="Arial"/>
                <a:cs typeface="Arial"/>
                <a:sym typeface="Arial"/>
              </a:rPr>
              <a:t> Virtual: </a:t>
            </a:r>
            <a:r>
              <a:rPr lang="es-CO" sz="1400" b="0" i="0" u="sng" strike="noStrike" cap="none" dirty="0">
                <a:solidFill>
                  <a:srgbClr val="1D2046"/>
                </a:solidFill>
                <a:latin typeface="Arial"/>
                <a:ea typeface="Arial"/>
                <a:cs typeface="Arial"/>
                <a:sym typeface="Arial"/>
                <a:hlinkClick r:id="rId9">
                  <a:extLst>
                    <a:ext uri="{A12FA001-AC4F-418D-AE19-62706E023703}">
                      <ahyp:hlinkClr xmlns:ahyp="http://schemas.microsoft.com/office/drawing/2018/hyperlinkcolor" val="tx"/>
                    </a:ext>
                  </a:extLst>
                </a:hlinkClick>
              </a:rPr>
              <a:t>https://supercade.bogota.gov.co/</a:t>
            </a:r>
            <a:endParaRPr sz="1400" b="0" i="0" u="none" strike="noStrike" cap="none" dirty="0">
              <a:solidFill>
                <a:srgbClr val="1D2046"/>
              </a:solidFill>
              <a:latin typeface="Arial"/>
              <a:ea typeface="Arial"/>
              <a:cs typeface="Arial"/>
              <a:sym typeface="Arial"/>
            </a:endParaRPr>
          </a:p>
          <a:p>
            <a:pPr marL="0" marR="0" lvl="0" indent="0" algn="just" rtl="0">
              <a:lnSpc>
                <a:spcPct val="100000"/>
              </a:lnSpc>
              <a:spcBef>
                <a:spcPts val="100"/>
              </a:spcBef>
              <a:spcAft>
                <a:spcPts val="0"/>
              </a:spcAft>
              <a:buNone/>
            </a:pPr>
            <a:r>
              <a:rPr lang="es-CO" sz="1400" b="1" i="0" u="none" strike="noStrike" cap="none" dirty="0">
                <a:solidFill>
                  <a:srgbClr val="1D2046"/>
                </a:solidFill>
                <a:latin typeface="Arial"/>
                <a:ea typeface="Arial"/>
                <a:cs typeface="Arial"/>
                <a:sym typeface="Arial"/>
              </a:rPr>
              <a:t>Redes Sociales: </a:t>
            </a:r>
            <a:endParaRPr sz="1400" b="1" i="0" u="none" strike="noStrike" cap="none" dirty="0">
              <a:solidFill>
                <a:srgbClr val="1D2046"/>
              </a:solidFill>
              <a:latin typeface="Arial"/>
              <a:ea typeface="Arial"/>
              <a:cs typeface="Arial"/>
              <a:sym typeface="Arial"/>
            </a:endParaRPr>
          </a:p>
          <a:p>
            <a:pPr marL="19050" marR="0" lvl="0" indent="0" algn="just" rtl="0">
              <a:lnSpc>
                <a:spcPct val="100000"/>
              </a:lnSpc>
              <a:spcBef>
                <a:spcPts val="100"/>
              </a:spcBef>
              <a:spcAft>
                <a:spcPts val="0"/>
              </a:spcAft>
              <a:buNone/>
            </a:pPr>
            <a:r>
              <a:rPr lang="es-CO" sz="1400" b="1" i="0" u="none" strike="noStrike" cap="none" dirty="0">
                <a:solidFill>
                  <a:srgbClr val="1D2046"/>
                </a:solidFill>
                <a:latin typeface="Arial"/>
                <a:ea typeface="Arial"/>
                <a:cs typeface="Arial"/>
                <a:sym typeface="Arial"/>
              </a:rPr>
              <a:t>1. </a:t>
            </a:r>
            <a:r>
              <a:rPr lang="es-CO" sz="1400" b="0" i="0" u="none" strike="noStrike" cap="none" dirty="0">
                <a:solidFill>
                  <a:srgbClr val="1D2046"/>
                </a:solidFill>
                <a:latin typeface="Arial"/>
                <a:ea typeface="Arial"/>
                <a:cs typeface="Arial"/>
                <a:sym typeface="Arial"/>
              </a:rPr>
              <a:t>Facebook: https://</a:t>
            </a:r>
            <a:r>
              <a:rPr lang="es-CO" sz="1400" b="0" i="0" u="none" strike="noStrike" cap="none" dirty="0" err="1">
                <a:solidFill>
                  <a:srgbClr val="1D2046"/>
                </a:solidFill>
                <a:latin typeface="Arial"/>
                <a:ea typeface="Arial"/>
                <a:cs typeface="Arial"/>
                <a:sym typeface="Arial"/>
              </a:rPr>
              <a:t>www.facebook.com</a:t>
            </a:r>
            <a:r>
              <a:rPr lang="es-CO" sz="1400" b="0" i="0" u="none" strike="noStrike" cap="none" dirty="0">
                <a:solidFill>
                  <a:srgbClr val="1D2046"/>
                </a:solidFill>
                <a:latin typeface="Arial"/>
                <a:ea typeface="Arial"/>
                <a:cs typeface="Arial"/>
                <a:sym typeface="Arial"/>
              </a:rPr>
              <a:t> /</a:t>
            </a:r>
            <a:r>
              <a:rPr lang="es-CO" sz="1400" b="0" i="0" u="none" strike="noStrike" cap="none" dirty="0" err="1">
                <a:solidFill>
                  <a:srgbClr val="1D2046"/>
                </a:solidFill>
                <a:latin typeface="Arial"/>
                <a:ea typeface="Arial"/>
                <a:cs typeface="Arial"/>
                <a:sym typeface="Arial"/>
              </a:rPr>
              <a:t>secretaríamovilidadbogota</a:t>
            </a:r>
            <a:r>
              <a:rPr lang="es-CO" sz="1400" b="0" i="0" u="none" strike="noStrike" cap="none" dirty="0">
                <a:solidFill>
                  <a:srgbClr val="1D2046"/>
                </a:solidFill>
                <a:latin typeface="Arial"/>
                <a:ea typeface="Arial"/>
                <a:cs typeface="Arial"/>
                <a:sym typeface="Arial"/>
              </a:rPr>
              <a:t> </a:t>
            </a:r>
            <a:endParaRPr sz="1400" b="0" i="0" u="none" strike="noStrike" cap="none" dirty="0">
              <a:solidFill>
                <a:srgbClr val="1D2046"/>
              </a:solidFill>
              <a:latin typeface="Arial"/>
              <a:ea typeface="Arial"/>
              <a:cs typeface="Arial"/>
              <a:sym typeface="Arial"/>
            </a:endParaRPr>
          </a:p>
          <a:p>
            <a:pPr marL="19050" marR="0" lvl="0" indent="0" algn="just" rtl="0">
              <a:lnSpc>
                <a:spcPct val="100000"/>
              </a:lnSpc>
              <a:spcBef>
                <a:spcPts val="100"/>
              </a:spcBef>
              <a:spcAft>
                <a:spcPts val="0"/>
              </a:spcAft>
              <a:buNone/>
            </a:pPr>
            <a:r>
              <a:rPr lang="es-CO" sz="1400" b="1" i="0" u="none" strike="noStrike" cap="none" dirty="0">
                <a:solidFill>
                  <a:srgbClr val="1D2046"/>
                </a:solidFill>
                <a:latin typeface="Arial"/>
                <a:ea typeface="Arial"/>
                <a:cs typeface="Arial"/>
                <a:sym typeface="Arial"/>
              </a:rPr>
              <a:t>2. </a:t>
            </a:r>
            <a:r>
              <a:rPr lang="es-CO" sz="1400" b="0" i="0" u="none" strike="noStrike" cap="none" dirty="0">
                <a:solidFill>
                  <a:srgbClr val="1D2046"/>
                </a:solidFill>
                <a:latin typeface="Arial"/>
                <a:ea typeface="Arial"/>
                <a:cs typeface="Arial"/>
                <a:sym typeface="Arial"/>
              </a:rPr>
              <a:t>Twitter: https://</a:t>
            </a:r>
            <a:r>
              <a:rPr lang="es-CO" sz="1400" b="0" i="0" u="none" strike="noStrike" cap="none" dirty="0" err="1">
                <a:solidFill>
                  <a:srgbClr val="1D2046"/>
                </a:solidFill>
                <a:latin typeface="Arial"/>
                <a:ea typeface="Arial"/>
                <a:cs typeface="Arial"/>
                <a:sym typeface="Arial"/>
              </a:rPr>
              <a:t>twitter.com</a:t>
            </a:r>
            <a:r>
              <a:rPr lang="es-CO" sz="1400" b="0" i="0" u="none" strike="noStrike" cap="none" dirty="0">
                <a:solidFill>
                  <a:srgbClr val="1D2046"/>
                </a:solidFill>
                <a:latin typeface="Arial"/>
                <a:ea typeface="Arial"/>
                <a:cs typeface="Arial"/>
                <a:sym typeface="Arial"/>
              </a:rPr>
              <a:t>/ </a:t>
            </a:r>
            <a:r>
              <a:rPr lang="es-CO" sz="1400" b="0" i="0" u="none" strike="noStrike" cap="none" dirty="0" err="1">
                <a:solidFill>
                  <a:srgbClr val="1D2046"/>
                </a:solidFill>
                <a:latin typeface="Arial"/>
                <a:ea typeface="Arial"/>
                <a:cs typeface="Arial"/>
                <a:sym typeface="Arial"/>
              </a:rPr>
              <a:t>SectorMovilidad</a:t>
            </a:r>
            <a:r>
              <a:rPr lang="es-CO" sz="1400" b="0" i="0" u="none" strike="noStrike" cap="none" dirty="0">
                <a:solidFill>
                  <a:srgbClr val="1D2046"/>
                </a:solidFill>
                <a:latin typeface="Arial"/>
                <a:ea typeface="Arial"/>
                <a:cs typeface="Arial"/>
                <a:sym typeface="Arial"/>
              </a:rPr>
              <a:t> </a:t>
            </a:r>
            <a:endParaRPr sz="1400" b="0" i="0" u="none" strike="noStrike" cap="none" dirty="0">
              <a:solidFill>
                <a:srgbClr val="1D2046"/>
              </a:solidFill>
              <a:latin typeface="Arial"/>
              <a:ea typeface="Arial"/>
              <a:cs typeface="Arial"/>
              <a:sym typeface="Arial"/>
            </a:endParaRPr>
          </a:p>
          <a:p>
            <a:pPr marL="19050" marR="0" lvl="0" indent="0" algn="just" rtl="0">
              <a:lnSpc>
                <a:spcPct val="100000"/>
              </a:lnSpc>
              <a:spcBef>
                <a:spcPts val="100"/>
              </a:spcBef>
              <a:spcAft>
                <a:spcPts val="0"/>
              </a:spcAft>
              <a:buNone/>
            </a:pPr>
            <a:r>
              <a:rPr lang="es-CO" sz="1400" b="1" i="0" u="none" strike="noStrike" cap="none" dirty="0">
                <a:solidFill>
                  <a:srgbClr val="1D2046"/>
                </a:solidFill>
                <a:latin typeface="Arial"/>
                <a:ea typeface="Arial"/>
                <a:cs typeface="Arial"/>
                <a:sym typeface="Arial"/>
              </a:rPr>
              <a:t>3.</a:t>
            </a:r>
            <a:r>
              <a:rPr lang="es-CO" sz="1400" b="0" i="0" u="none" strike="noStrike" cap="none" dirty="0">
                <a:solidFill>
                  <a:srgbClr val="1D2046"/>
                </a:solidFill>
                <a:latin typeface="Arial"/>
                <a:ea typeface="Arial"/>
                <a:cs typeface="Arial"/>
                <a:sym typeface="Arial"/>
              </a:rPr>
              <a:t> Instagram: https://</a:t>
            </a:r>
            <a:r>
              <a:rPr lang="es-CO" sz="1400" b="0" i="0" u="none" strike="noStrike" cap="none" dirty="0" err="1">
                <a:solidFill>
                  <a:srgbClr val="1D2046"/>
                </a:solidFill>
                <a:latin typeface="Arial"/>
                <a:ea typeface="Arial"/>
                <a:cs typeface="Arial"/>
                <a:sym typeface="Arial"/>
              </a:rPr>
              <a:t>www.instagram.com</a:t>
            </a:r>
            <a:r>
              <a:rPr lang="es-CO" sz="1400" b="0" i="0" u="none" strike="noStrike" cap="none" dirty="0">
                <a:solidFill>
                  <a:srgbClr val="1D2046"/>
                </a:solidFill>
                <a:latin typeface="Arial"/>
                <a:ea typeface="Arial"/>
                <a:cs typeface="Arial"/>
                <a:sym typeface="Arial"/>
              </a:rPr>
              <a:t>/ </a:t>
            </a:r>
            <a:r>
              <a:rPr lang="es-CO" sz="1400" b="0" i="0" u="none" strike="noStrike" cap="none" dirty="0" err="1">
                <a:solidFill>
                  <a:srgbClr val="1D2046"/>
                </a:solidFill>
                <a:latin typeface="Arial"/>
                <a:ea typeface="Arial"/>
                <a:cs typeface="Arial"/>
                <a:sym typeface="Arial"/>
              </a:rPr>
              <a:t>sectormovilidad</a:t>
            </a:r>
            <a:r>
              <a:rPr lang="es-CO" sz="1400" b="0" i="0" u="none" strike="noStrike" cap="none" dirty="0">
                <a:solidFill>
                  <a:srgbClr val="1D2046"/>
                </a:solidFill>
                <a:latin typeface="Arial"/>
                <a:ea typeface="Arial"/>
                <a:cs typeface="Arial"/>
                <a:sym typeface="Arial"/>
              </a:rPr>
              <a:t>/ </a:t>
            </a:r>
            <a:endParaRPr sz="1400" b="0" i="0" u="none" strike="noStrike" cap="none" dirty="0">
              <a:solidFill>
                <a:srgbClr val="1D2046"/>
              </a:solidFill>
              <a:latin typeface="Arial"/>
              <a:ea typeface="Arial"/>
              <a:cs typeface="Arial"/>
              <a:sym typeface="Arial"/>
            </a:endParaRPr>
          </a:p>
          <a:p>
            <a:pPr marL="0" marR="0" lvl="0" indent="0" algn="just" rtl="0">
              <a:lnSpc>
                <a:spcPct val="100000"/>
              </a:lnSpc>
              <a:spcBef>
                <a:spcPts val="600"/>
              </a:spcBef>
              <a:spcAft>
                <a:spcPts val="0"/>
              </a:spcAft>
              <a:buNone/>
            </a:pPr>
            <a:r>
              <a:rPr lang="es-CO" sz="1400" b="1" i="0" u="none" strike="noStrike" cap="none" dirty="0">
                <a:solidFill>
                  <a:srgbClr val="1D2046"/>
                </a:solidFill>
                <a:latin typeface="Arial"/>
                <a:ea typeface="Arial"/>
                <a:cs typeface="Arial"/>
                <a:sym typeface="Arial"/>
              </a:rPr>
              <a:t>Canal Presencial: </a:t>
            </a:r>
            <a:endParaRPr sz="1400" b="1" i="0" u="none" strike="noStrike" cap="none" dirty="0">
              <a:solidFill>
                <a:srgbClr val="1D2046"/>
              </a:solidFill>
              <a:latin typeface="Arial"/>
              <a:ea typeface="Arial"/>
              <a:cs typeface="Arial"/>
              <a:sym typeface="Arial"/>
            </a:endParaRPr>
          </a:p>
          <a:p>
            <a:pPr marL="19050" marR="0" lvl="0" indent="0" algn="just" rtl="0">
              <a:lnSpc>
                <a:spcPct val="100000"/>
              </a:lnSpc>
              <a:spcBef>
                <a:spcPts val="100"/>
              </a:spcBef>
              <a:spcAft>
                <a:spcPts val="0"/>
              </a:spcAft>
              <a:buNone/>
            </a:pPr>
            <a:r>
              <a:rPr lang="es-CO" sz="1400" b="1" i="0" u="none" strike="noStrike" cap="none" dirty="0">
                <a:solidFill>
                  <a:srgbClr val="1D2046"/>
                </a:solidFill>
                <a:latin typeface="Arial"/>
                <a:ea typeface="Arial"/>
                <a:cs typeface="Arial"/>
                <a:sym typeface="Arial"/>
              </a:rPr>
              <a:t>1. </a:t>
            </a:r>
            <a:r>
              <a:rPr lang="es-CO" sz="1400" b="0" i="0" u="none" strike="noStrike" cap="none" dirty="0">
                <a:solidFill>
                  <a:srgbClr val="1D2046"/>
                </a:solidFill>
                <a:latin typeface="Arial"/>
                <a:ea typeface="Arial"/>
                <a:cs typeface="Arial"/>
                <a:sym typeface="Arial"/>
              </a:rPr>
              <a:t>Ventanillas de radicación de la sede de Calle 13 y Paloquemao  </a:t>
            </a:r>
            <a:endParaRPr sz="1400" b="0" i="0" u="none" strike="noStrike" cap="none" dirty="0">
              <a:solidFill>
                <a:srgbClr val="1D2046"/>
              </a:solidFill>
              <a:latin typeface="Arial"/>
              <a:ea typeface="Arial"/>
              <a:cs typeface="Arial"/>
              <a:sym typeface="Arial"/>
            </a:endParaRPr>
          </a:p>
          <a:p>
            <a:pPr marL="19050" marR="0" lvl="0" indent="0" algn="just" rtl="0">
              <a:lnSpc>
                <a:spcPct val="100000"/>
              </a:lnSpc>
              <a:spcBef>
                <a:spcPts val="100"/>
              </a:spcBef>
              <a:spcAft>
                <a:spcPts val="0"/>
              </a:spcAft>
              <a:buNone/>
            </a:pPr>
            <a:r>
              <a:rPr lang="es-CO" b="1" dirty="0">
                <a:solidFill>
                  <a:srgbClr val="1D2046"/>
                </a:solidFill>
              </a:rPr>
              <a:t>2</a:t>
            </a:r>
            <a:r>
              <a:rPr lang="es-CO" sz="1400" b="1" i="0" u="none" strike="noStrike" cap="none" dirty="0">
                <a:solidFill>
                  <a:srgbClr val="1D2046"/>
                </a:solidFill>
                <a:latin typeface="Arial"/>
                <a:ea typeface="Arial"/>
                <a:cs typeface="Arial"/>
                <a:sym typeface="Arial"/>
              </a:rPr>
              <a:t>.</a:t>
            </a:r>
            <a:r>
              <a:rPr lang="es-CO" sz="1400" b="0" i="0" u="none" strike="noStrike" cap="none" dirty="0">
                <a:solidFill>
                  <a:srgbClr val="1D2046"/>
                </a:solidFill>
                <a:latin typeface="Arial"/>
                <a:ea typeface="Arial"/>
                <a:cs typeface="Arial"/>
                <a:sym typeface="Arial"/>
              </a:rPr>
              <a:t> RED CADE de Movilidad, ubicados en los </a:t>
            </a:r>
            <a:r>
              <a:rPr lang="es-CO" sz="1400" b="0" i="0" u="none" strike="noStrike" cap="none" dirty="0" err="1">
                <a:solidFill>
                  <a:srgbClr val="1D2046"/>
                </a:solidFill>
                <a:latin typeface="Arial"/>
                <a:ea typeface="Arial"/>
                <a:cs typeface="Arial"/>
                <a:sym typeface="Arial"/>
              </a:rPr>
              <a:t>SuperCADE</a:t>
            </a:r>
            <a:r>
              <a:rPr lang="es-CO" sz="1400" b="0" i="0" u="none" strike="noStrike" cap="none" dirty="0">
                <a:solidFill>
                  <a:srgbClr val="1D2046"/>
                </a:solidFill>
                <a:latin typeface="Arial"/>
                <a:ea typeface="Arial"/>
                <a:cs typeface="Arial"/>
                <a:sym typeface="Arial"/>
              </a:rPr>
              <a:t> de 20 de</a:t>
            </a:r>
            <a:r>
              <a:rPr lang="es-CO" sz="1400" b="0" i="0" u="none" strike="noStrike" cap="none" dirty="0">
                <a:solidFill>
                  <a:schemeClr val="lt1"/>
                </a:solidFill>
                <a:latin typeface="Arial"/>
                <a:ea typeface="Arial"/>
                <a:cs typeface="Arial"/>
                <a:sym typeface="Arial"/>
              </a:rPr>
              <a:t> Julio,</a:t>
            </a:r>
            <a:r>
              <a:rPr lang="es-CO" sz="1400" b="0" i="0" u="none" strike="noStrike" cap="none" dirty="0">
                <a:solidFill>
                  <a:srgbClr val="1D2046"/>
                </a:solidFill>
                <a:latin typeface="Arial"/>
                <a:ea typeface="Arial"/>
                <a:cs typeface="Arial"/>
                <a:sym typeface="Arial"/>
              </a:rPr>
              <a:t> Américas, Suba, Bosa y Fontibón.</a:t>
            </a:r>
            <a:endParaRPr sz="1400" b="0" i="0" u="none" strike="noStrike" cap="none" dirty="0">
              <a:solidFill>
                <a:srgbClr val="1D2046"/>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cxnSp>
        <p:nvCxnSpPr>
          <p:cNvPr id="536" name="Google Shape;536;g34c3f644d43_0_16"/>
          <p:cNvCxnSpPr/>
          <p:nvPr/>
        </p:nvCxnSpPr>
        <p:spPr>
          <a:xfrm>
            <a:off x="14503" y="967072"/>
            <a:ext cx="10302300" cy="0"/>
          </a:xfrm>
          <a:prstGeom prst="straightConnector1">
            <a:avLst/>
          </a:prstGeom>
          <a:noFill/>
          <a:ln w="38100" cap="flat" cmpd="sng">
            <a:solidFill>
              <a:srgbClr val="BED000"/>
            </a:solidFill>
            <a:prstDash val="solid"/>
            <a:miter lim="800000"/>
            <a:headEnd type="none" w="sm" len="sm"/>
            <a:tailEnd type="none" w="sm" len="sm"/>
          </a:ln>
        </p:spPr>
      </p:cxnSp>
      <p:cxnSp>
        <p:nvCxnSpPr>
          <p:cNvPr id="537" name="Google Shape;537;g34c3f644d43_0_16"/>
          <p:cNvCxnSpPr/>
          <p:nvPr/>
        </p:nvCxnSpPr>
        <p:spPr>
          <a:xfrm rot="10800000">
            <a:off x="10316700" y="967072"/>
            <a:ext cx="1875300" cy="0"/>
          </a:xfrm>
          <a:prstGeom prst="straightConnector1">
            <a:avLst/>
          </a:prstGeom>
          <a:noFill/>
          <a:ln w="38100" cap="flat" cmpd="sng">
            <a:solidFill>
              <a:srgbClr val="1D2046"/>
            </a:solidFill>
            <a:prstDash val="solid"/>
            <a:miter lim="800000"/>
            <a:headEnd type="none" w="sm" len="sm"/>
            <a:tailEnd type="none" w="sm" len="sm"/>
          </a:ln>
        </p:spPr>
      </p:cxnSp>
      <p:sp>
        <p:nvSpPr>
          <p:cNvPr id="538" name="Google Shape;538;g34c3f644d43_0_16"/>
          <p:cNvSpPr txBox="1"/>
          <p:nvPr/>
        </p:nvSpPr>
        <p:spPr>
          <a:xfrm>
            <a:off x="565488" y="295282"/>
            <a:ext cx="114180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1</a:t>
            </a:r>
            <a:r>
              <a:rPr lang="es-CO" sz="3400" b="1">
                <a:solidFill>
                  <a:srgbClr val="1D2046"/>
                </a:solidFill>
                <a:latin typeface="Arial Black"/>
                <a:ea typeface="Arial Black"/>
                <a:cs typeface="Arial Black"/>
                <a:sym typeface="Arial Black"/>
              </a:rPr>
              <a:t>5</a:t>
            </a:r>
            <a:r>
              <a:rPr lang="es-CO" sz="3400" b="1" i="0" u="none" strike="noStrike" cap="none">
                <a:solidFill>
                  <a:srgbClr val="1D2046"/>
                </a:solidFill>
                <a:latin typeface="Arial Black"/>
                <a:ea typeface="Arial Black"/>
                <a:cs typeface="Arial Black"/>
                <a:sym typeface="Arial Black"/>
              </a:rPr>
              <a:t>. Transparencia</a:t>
            </a:r>
            <a:endParaRPr sz="1400" b="0" i="0" u="none" strike="noStrike" cap="none">
              <a:solidFill>
                <a:srgbClr val="000000"/>
              </a:solidFill>
              <a:latin typeface="Arial"/>
              <a:ea typeface="Arial"/>
              <a:cs typeface="Arial"/>
              <a:sym typeface="Arial"/>
            </a:endParaRPr>
          </a:p>
        </p:txBody>
      </p:sp>
      <p:pic>
        <p:nvPicPr>
          <p:cNvPr id="539" name="Google Shape;539;g34c3f644d43_0_16"/>
          <p:cNvPicPr preferRelativeResize="0"/>
          <p:nvPr/>
        </p:nvPicPr>
        <p:blipFill rotWithShape="1">
          <a:blip r:embed="rId3">
            <a:alphaModFix/>
          </a:blip>
          <a:srcRect/>
          <a:stretch/>
        </p:blipFill>
        <p:spPr>
          <a:xfrm>
            <a:off x="0" y="6260050"/>
            <a:ext cx="1864897" cy="597951"/>
          </a:xfrm>
          <a:prstGeom prst="rect">
            <a:avLst/>
          </a:prstGeom>
          <a:noFill/>
          <a:ln>
            <a:noFill/>
          </a:ln>
        </p:spPr>
      </p:pic>
      <p:pic>
        <p:nvPicPr>
          <p:cNvPr id="540" name="Google Shape;540;g34c3f644d43_0_16"/>
          <p:cNvPicPr preferRelativeResize="0"/>
          <p:nvPr/>
        </p:nvPicPr>
        <p:blipFill rotWithShape="1">
          <a:blip r:embed="rId4">
            <a:alphaModFix/>
          </a:blip>
          <a:srcRect/>
          <a:stretch/>
        </p:blipFill>
        <p:spPr>
          <a:xfrm>
            <a:off x="9251899" y="184927"/>
            <a:ext cx="2129687" cy="703500"/>
          </a:xfrm>
          <a:prstGeom prst="rect">
            <a:avLst/>
          </a:prstGeom>
          <a:noFill/>
          <a:ln>
            <a:noFill/>
          </a:ln>
        </p:spPr>
      </p:pic>
      <p:pic>
        <p:nvPicPr>
          <p:cNvPr id="541" name="Google Shape;541;g34c3f644d43_0_16"/>
          <p:cNvPicPr preferRelativeResize="0"/>
          <p:nvPr/>
        </p:nvPicPr>
        <p:blipFill rotWithShape="1">
          <a:blip r:embed="rId5">
            <a:alphaModFix/>
          </a:blip>
          <a:srcRect/>
          <a:stretch/>
        </p:blipFill>
        <p:spPr>
          <a:xfrm>
            <a:off x="0" y="5237349"/>
            <a:ext cx="641678" cy="1649080"/>
          </a:xfrm>
          <a:prstGeom prst="rect">
            <a:avLst/>
          </a:prstGeom>
          <a:noFill/>
          <a:ln>
            <a:noFill/>
          </a:ln>
        </p:spPr>
      </p:pic>
      <p:pic>
        <p:nvPicPr>
          <p:cNvPr id="542" name="Google Shape;542;g34c3f644d43_0_16"/>
          <p:cNvPicPr preferRelativeResize="0"/>
          <p:nvPr/>
        </p:nvPicPr>
        <p:blipFill rotWithShape="1">
          <a:blip r:embed="rId6">
            <a:alphaModFix amt="52999"/>
          </a:blip>
          <a:srcRect l="32614"/>
          <a:stretch/>
        </p:blipFill>
        <p:spPr>
          <a:xfrm>
            <a:off x="-4587" y="3223011"/>
            <a:ext cx="1375635" cy="3652300"/>
          </a:xfrm>
          <a:prstGeom prst="rect">
            <a:avLst/>
          </a:prstGeom>
          <a:noFill/>
          <a:ln>
            <a:noFill/>
          </a:ln>
        </p:spPr>
      </p:pic>
      <p:pic>
        <p:nvPicPr>
          <p:cNvPr id="543" name="Google Shape;543;g34c3f644d43_0_16"/>
          <p:cNvPicPr preferRelativeResize="0"/>
          <p:nvPr/>
        </p:nvPicPr>
        <p:blipFill rotWithShape="1">
          <a:blip r:embed="rId7">
            <a:alphaModFix/>
          </a:blip>
          <a:srcRect l="13451" t="35961" r="63811" b="2111"/>
          <a:stretch/>
        </p:blipFill>
        <p:spPr>
          <a:xfrm>
            <a:off x="10892575" y="-12175"/>
            <a:ext cx="1249975" cy="6858000"/>
          </a:xfrm>
          <a:prstGeom prst="rect">
            <a:avLst/>
          </a:prstGeom>
          <a:noFill/>
          <a:ln>
            <a:noFill/>
          </a:ln>
        </p:spPr>
      </p:pic>
      <p:sp>
        <p:nvSpPr>
          <p:cNvPr id="544" name="Google Shape;544;g34c3f644d43_0_16"/>
          <p:cNvSpPr txBox="1"/>
          <p:nvPr/>
        </p:nvSpPr>
        <p:spPr>
          <a:xfrm>
            <a:off x="230725" y="1140125"/>
            <a:ext cx="6088432" cy="84964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CO" sz="2100" b="1">
                <a:solidFill>
                  <a:srgbClr val="BED000"/>
                </a:solidFill>
                <a:latin typeface="Arial Black"/>
                <a:ea typeface="Arial Black"/>
                <a:cs typeface="Arial Black"/>
                <a:sym typeface="Arial Black"/>
              </a:rPr>
              <a:t>PARTICIPACIÓN POR LOCALIDAD EN LAS PETICIONES PQR RADICADAS 2024</a:t>
            </a:r>
            <a:endParaRPr sz="500"/>
          </a:p>
        </p:txBody>
      </p:sp>
      <p:sp>
        <p:nvSpPr>
          <p:cNvPr id="546" name="Google Shape;546;g34c3f644d43_0_16"/>
          <p:cNvSpPr txBox="1"/>
          <p:nvPr/>
        </p:nvSpPr>
        <p:spPr>
          <a:xfrm>
            <a:off x="6586086" y="1218339"/>
            <a:ext cx="47955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CO" sz="3400" b="1" dirty="0">
                <a:solidFill>
                  <a:srgbClr val="1D2046"/>
                </a:solidFill>
                <a:latin typeface="Arial Black"/>
                <a:ea typeface="Arial Black"/>
                <a:cs typeface="Arial Black"/>
                <a:sym typeface="Arial Black"/>
              </a:rPr>
              <a:t>ORVI</a:t>
            </a:r>
            <a:endParaRPr sz="3400" b="1" dirty="0">
              <a:solidFill>
                <a:srgbClr val="1D2046"/>
              </a:solidFill>
              <a:latin typeface="Arial Black"/>
              <a:ea typeface="Arial Black"/>
              <a:cs typeface="Arial Black"/>
              <a:sym typeface="Arial Black"/>
            </a:endParaRPr>
          </a:p>
        </p:txBody>
      </p:sp>
      <p:sp>
        <p:nvSpPr>
          <p:cNvPr id="5" name="Google Shape;530;g34c3f644d43_0_0">
            <a:extLst>
              <a:ext uri="{FF2B5EF4-FFF2-40B4-BE49-F238E27FC236}">
                <a16:creationId xmlns:a16="http://schemas.microsoft.com/office/drawing/2014/main" id="{CAFF8EA7-4B8D-A5B7-9C35-79CAE8B559FA}"/>
              </a:ext>
            </a:extLst>
          </p:cNvPr>
          <p:cNvSpPr txBox="1"/>
          <p:nvPr/>
        </p:nvSpPr>
        <p:spPr>
          <a:xfrm>
            <a:off x="297916" y="2165822"/>
            <a:ext cx="5626634" cy="784800"/>
          </a:xfrm>
          <a:prstGeom prst="rect">
            <a:avLst/>
          </a:prstGeom>
          <a:noFill/>
          <a:ln>
            <a:noFill/>
          </a:ln>
        </p:spPr>
        <p:txBody>
          <a:bodyPr spcFirstLastPara="1" wrap="square" lIns="91425" tIns="91425" rIns="91425" bIns="91425" anchor="t" anchorCtr="0">
            <a:spAutoFit/>
          </a:bodyPr>
          <a:lstStyle/>
          <a:p>
            <a:pPr marL="101600" lvl="0" algn="l" rtl="0">
              <a:spcBef>
                <a:spcPts val="0"/>
              </a:spcBef>
              <a:spcAft>
                <a:spcPts val="0"/>
              </a:spcAft>
              <a:buClr>
                <a:srgbClr val="000000"/>
              </a:buClr>
              <a:buSzPts val="2000"/>
            </a:pPr>
            <a:r>
              <a:rPr lang="en-US" sz="1800" b="1" dirty="0">
                <a:solidFill>
                  <a:srgbClr val="1D2046"/>
                </a:solidFill>
              </a:rPr>
              <a:t>De las </a:t>
            </a:r>
            <a:r>
              <a:rPr lang="en-US" sz="2100" b="1" dirty="0">
                <a:solidFill>
                  <a:srgbClr val="BED000"/>
                </a:solidFill>
                <a:latin typeface="Arial Black"/>
                <a:cs typeface="Arial Black"/>
              </a:rPr>
              <a:t>25.396 </a:t>
            </a:r>
            <a:r>
              <a:rPr lang="en-US" sz="1800" b="1" dirty="0">
                <a:solidFill>
                  <a:srgbClr val="1D2046"/>
                </a:solidFill>
              </a:rPr>
              <a:t>atendidas en el Distrito, </a:t>
            </a:r>
            <a:r>
              <a:rPr lang="en-US" sz="2100" b="1" dirty="0">
                <a:solidFill>
                  <a:srgbClr val="BED000"/>
                </a:solidFill>
                <a:latin typeface="Arial Black"/>
                <a:cs typeface="Arial Black"/>
              </a:rPr>
              <a:t>1.751 </a:t>
            </a:r>
            <a:r>
              <a:rPr lang="en-US" sz="1800" b="1" dirty="0">
                <a:solidFill>
                  <a:srgbClr val="1D2046"/>
                </a:solidFill>
              </a:rPr>
              <a:t>corresponden a la localidad </a:t>
            </a:r>
            <a:r>
              <a:rPr lang="en-US" sz="1800" b="1" dirty="0" err="1">
                <a:solidFill>
                  <a:srgbClr val="1D2046"/>
                </a:solidFill>
              </a:rPr>
              <a:t>Usaquén</a:t>
            </a:r>
            <a:endParaRPr sz="2100" b="1" dirty="0">
              <a:solidFill>
                <a:srgbClr val="BED000"/>
              </a:solidFill>
              <a:latin typeface="Arial Black"/>
              <a:cs typeface="Arial Black"/>
            </a:endParaRPr>
          </a:p>
        </p:txBody>
      </p:sp>
      <p:pic>
        <p:nvPicPr>
          <p:cNvPr id="4" name="Imagen 3">
            <a:extLst>
              <a:ext uri="{FF2B5EF4-FFF2-40B4-BE49-F238E27FC236}">
                <a16:creationId xmlns:a16="http://schemas.microsoft.com/office/drawing/2014/main" id="{63E35A8D-C967-E080-5F45-22EDB1B8D39F}"/>
              </a:ext>
            </a:extLst>
          </p:cNvPr>
          <p:cNvPicPr>
            <a:picLocks noChangeAspect="1"/>
          </p:cNvPicPr>
          <p:nvPr/>
        </p:nvPicPr>
        <p:blipFill rotWithShape="1">
          <a:blip r:embed="rId8"/>
          <a:srcRect l="12016" t="4580" r="11571" b="4217"/>
          <a:stretch/>
        </p:blipFill>
        <p:spPr>
          <a:xfrm>
            <a:off x="1167720" y="3012475"/>
            <a:ext cx="4454260" cy="3365448"/>
          </a:xfrm>
          <a:prstGeom prst="rect">
            <a:avLst/>
          </a:prstGeom>
        </p:spPr>
      </p:pic>
      <p:pic>
        <p:nvPicPr>
          <p:cNvPr id="7" name="Imagen 6">
            <a:extLst>
              <a:ext uri="{FF2B5EF4-FFF2-40B4-BE49-F238E27FC236}">
                <a16:creationId xmlns:a16="http://schemas.microsoft.com/office/drawing/2014/main" id="{A40FF3E6-D246-FBB4-67A3-FF0C501830CE}"/>
              </a:ext>
            </a:extLst>
          </p:cNvPr>
          <p:cNvPicPr>
            <a:picLocks noChangeAspect="1"/>
          </p:cNvPicPr>
          <p:nvPr/>
        </p:nvPicPr>
        <p:blipFill>
          <a:blip r:embed="rId9"/>
          <a:stretch>
            <a:fillRect/>
          </a:stretch>
        </p:blipFill>
        <p:spPr>
          <a:xfrm>
            <a:off x="6705918" y="1848125"/>
            <a:ext cx="5091961" cy="404147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4"/>
          <p:cNvPicPr preferRelativeResize="0"/>
          <p:nvPr/>
        </p:nvPicPr>
        <p:blipFill rotWithShape="1">
          <a:blip r:embed="rId3">
            <a:alphaModFix/>
          </a:blip>
          <a:srcRect l="15939" t="28695" b="9056"/>
          <a:stretch/>
        </p:blipFill>
        <p:spPr>
          <a:xfrm>
            <a:off x="264696" y="125506"/>
            <a:ext cx="11750840" cy="6526306"/>
          </a:xfrm>
          <a:prstGeom prst="rect">
            <a:avLst/>
          </a:prstGeom>
          <a:noFill/>
          <a:ln>
            <a:noFill/>
          </a:ln>
        </p:spPr>
      </p:pic>
      <p:pic>
        <p:nvPicPr>
          <p:cNvPr id="569" name="Google Shape;569;p4"/>
          <p:cNvPicPr preferRelativeResize="0"/>
          <p:nvPr/>
        </p:nvPicPr>
        <p:blipFill rotWithShape="1">
          <a:blip r:embed="rId4">
            <a:alphaModFix/>
          </a:blip>
          <a:srcRect/>
          <a:stretch/>
        </p:blipFill>
        <p:spPr>
          <a:xfrm>
            <a:off x="657726" y="352593"/>
            <a:ext cx="3120190" cy="4013288"/>
          </a:xfrm>
          <a:prstGeom prst="rect">
            <a:avLst/>
          </a:prstGeom>
          <a:noFill/>
          <a:ln>
            <a:noFill/>
          </a:ln>
        </p:spPr>
      </p:pic>
      <p:pic>
        <p:nvPicPr>
          <p:cNvPr id="570" name="Google Shape;570;p4"/>
          <p:cNvPicPr preferRelativeResize="0"/>
          <p:nvPr/>
        </p:nvPicPr>
        <p:blipFill rotWithShape="1">
          <a:blip r:embed="rId5">
            <a:alphaModFix/>
          </a:blip>
          <a:srcRect/>
          <a:stretch/>
        </p:blipFill>
        <p:spPr>
          <a:xfrm>
            <a:off x="1293729" y="4259178"/>
            <a:ext cx="1733442" cy="2246229"/>
          </a:xfrm>
          <a:prstGeom prst="rect">
            <a:avLst/>
          </a:prstGeom>
          <a:noFill/>
          <a:ln>
            <a:noFill/>
          </a:ln>
        </p:spPr>
      </p:pic>
      <p:pic>
        <p:nvPicPr>
          <p:cNvPr id="571" name="Google Shape;571;p4"/>
          <p:cNvPicPr preferRelativeResize="0"/>
          <p:nvPr/>
        </p:nvPicPr>
        <p:blipFill rotWithShape="1">
          <a:blip r:embed="rId6">
            <a:alphaModFix/>
          </a:blip>
          <a:srcRect/>
          <a:stretch/>
        </p:blipFill>
        <p:spPr>
          <a:xfrm>
            <a:off x="359887" y="352593"/>
            <a:ext cx="1857934" cy="6152814"/>
          </a:xfrm>
          <a:prstGeom prst="rect">
            <a:avLst/>
          </a:prstGeom>
          <a:noFill/>
          <a:ln>
            <a:noFill/>
          </a:ln>
        </p:spPr>
      </p:pic>
      <p:pic>
        <p:nvPicPr>
          <p:cNvPr id="572" name="Google Shape;572;p4"/>
          <p:cNvPicPr preferRelativeResize="0"/>
          <p:nvPr/>
        </p:nvPicPr>
        <p:blipFill rotWithShape="1">
          <a:blip r:embed="rId7">
            <a:alphaModFix amt="52999"/>
          </a:blip>
          <a:srcRect l="20950" t="6746" r="-1747" b="222"/>
          <a:stretch/>
        </p:blipFill>
        <p:spPr>
          <a:xfrm flipH="1">
            <a:off x="8925092" y="125506"/>
            <a:ext cx="3097202" cy="6379900"/>
          </a:xfrm>
          <a:prstGeom prst="rect">
            <a:avLst/>
          </a:prstGeom>
          <a:noFill/>
          <a:ln>
            <a:noFill/>
          </a:ln>
        </p:spPr>
      </p:pic>
      <p:pic>
        <p:nvPicPr>
          <p:cNvPr id="573" name="Google Shape;573;p4"/>
          <p:cNvPicPr preferRelativeResize="0"/>
          <p:nvPr/>
        </p:nvPicPr>
        <p:blipFill rotWithShape="1">
          <a:blip r:embed="rId8">
            <a:alphaModFix/>
          </a:blip>
          <a:srcRect/>
          <a:stretch/>
        </p:blipFill>
        <p:spPr>
          <a:xfrm>
            <a:off x="10130589" y="2210173"/>
            <a:ext cx="1701524" cy="4295233"/>
          </a:xfrm>
          <a:prstGeom prst="rect">
            <a:avLst/>
          </a:prstGeom>
          <a:noFill/>
          <a:ln>
            <a:noFill/>
          </a:ln>
        </p:spPr>
      </p:pic>
      <p:sp>
        <p:nvSpPr>
          <p:cNvPr id="574" name="Google Shape;574;p4"/>
          <p:cNvSpPr/>
          <p:nvPr/>
        </p:nvSpPr>
        <p:spPr>
          <a:xfrm>
            <a:off x="264696" y="2796988"/>
            <a:ext cx="11839072" cy="2133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5" name="Google Shape;575;p4"/>
          <p:cNvSpPr txBox="1"/>
          <p:nvPr/>
        </p:nvSpPr>
        <p:spPr>
          <a:xfrm>
            <a:off x="742601" y="3110270"/>
            <a:ext cx="5870966" cy="1446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800"/>
              <a:buFont typeface="Arial"/>
              <a:buNone/>
            </a:pPr>
            <a:r>
              <a:rPr lang="es-CO" sz="8800" b="1" i="0" u="none" strike="noStrike" cap="none">
                <a:solidFill>
                  <a:srgbClr val="1D2046"/>
                </a:solidFill>
                <a:latin typeface="Arial Black"/>
                <a:ea typeface="Arial Black"/>
                <a:cs typeface="Arial Black"/>
                <a:sym typeface="Arial Black"/>
              </a:rPr>
              <a:t>GRACIAS</a:t>
            </a:r>
            <a:endParaRPr sz="1400" b="0" i="0" u="none" strike="noStrike" cap="none">
              <a:solidFill>
                <a:srgbClr val="000000"/>
              </a:solidFill>
              <a:latin typeface="Arial"/>
              <a:ea typeface="Arial"/>
              <a:cs typeface="Arial"/>
              <a:sym typeface="Arial"/>
            </a:endParaRPr>
          </a:p>
        </p:txBody>
      </p:sp>
      <p:pic>
        <p:nvPicPr>
          <p:cNvPr id="576" name="Google Shape;576;p4"/>
          <p:cNvPicPr preferRelativeResize="0"/>
          <p:nvPr/>
        </p:nvPicPr>
        <p:blipFill rotWithShape="1">
          <a:blip r:embed="rId9">
            <a:alphaModFix/>
          </a:blip>
          <a:srcRect/>
          <a:stretch/>
        </p:blipFill>
        <p:spPr>
          <a:xfrm>
            <a:off x="7547409" y="3492696"/>
            <a:ext cx="3541043" cy="709487"/>
          </a:xfrm>
          <a:prstGeom prst="rect">
            <a:avLst/>
          </a:prstGeom>
          <a:noFill/>
          <a:ln>
            <a:noFill/>
          </a:ln>
        </p:spPr>
      </p:pic>
      <p:pic>
        <p:nvPicPr>
          <p:cNvPr id="577" name="Google Shape;577;p4"/>
          <p:cNvPicPr preferRelativeResize="0"/>
          <p:nvPr/>
        </p:nvPicPr>
        <p:blipFill rotWithShape="1">
          <a:blip r:embed="rId10">
            <a:alphaModFix/>
          </a:blip>
          <a:srcRect/>
          <a:stretch/>
        </p:blipFill>
        <p:spPr>
          <a:xfrm>
            <a:off x="2467" y="0"/>
            <a:ext cx="12187066"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17"/>
          <p:cNvPicPr preferRelativeResize="0"/>
          <p:nvPr/>
        </p:nvPicPr>
        <p:blipFill rotWithShape="1">
          <a:blip r:embed="rId3">
            <a:alphaModFix/>
          </a:blip>
          <a:srcRect l="3915" t="2246" r="41016" b="20703"/>
          <a:stretch/>
        </p:blipFill>
        <p:spPr>
          <a:xfrm>
            <a:off x="-11064" y="1332921"/>
            <a:ext cx="5287259" cy="5525073"/>
          </a:xfrm>
          <a:prstGeom prst="rect">
            <a:avLst/>
          </a:prstGeom>
          <a:noFill/>
          <a:ln>
            <a:noFill/>
          </a:ln>
        </p:spPr>
      </p:pic>
      <p:cxnSp>
        <p:nvCxnSpPr>
          <p:cNvPr id="113" name="Google Shape;113;p17"/>
          <p:cNvCxnSpPr/>
          <p:nvPr/>
        </p:nvCxnSpPr>
        <p:spPr>
          <a:xfrm rot="10800000">
            <a:off x="10196423" y="967072"/>
            <a:ext cx="1149356" cy="0"/>
          </a:xfrm>
          <a:prstGeom prst="straightConnector1">
            <a:avLst/>
          </a:prstGeom>
          <a:noFill/>
          <a:ln w="38100" cap="flat" cmpd="sng">
            <a:solidFill>
              <a:srgbClr val="1D2046"/>
            </a:solidFill>
            <a:prstDash val="solid"/>
            <a:miter lim="800000"/>
            <a:headEnd type="none" w="sm" len="sm"/>
            <a:tailEnd type="none" w="sm" len="sm"/>
          </a:ln>
        </p:spPr>
      </p:cxnSp>
      <p:pic>
        <p:nvPicPr>
          <p:cNvPr id="114" name="Google Shape;114;p17"/>
          <p:cNvPicPr preferRelativeResize="0"/>
          <p:nvPr/>
        </p:nvPicPr>
        <p:blipFill rotWithShape="1">
          <a:blip r:embed="rId4">
            <a:alphaModFix amt="52999"/>
          </a:blip>
          <a:srcRect l="32615"/>
          <a:stretch/>
        </p:blipFill>
        <p:spPr>
          <a:xfrm>
            <a:off x="-15097" y="3212501"/>
            <a:ext cx="1375636" cy="3652299"/>
          </a:xfrm>
          <a:prstGeom prst="rect">
            <a:avLst/>
          </a:prstGeom>
          <a:noFill/>
          <a:ln>
            <a:noFill/>
          </a:ln>
        </p:spPr>
      </p:pic>
      <p:pic>
        <p:nvPicPr>
          <p:cNvPr id="115" name="Google Shape;115;p17"/>
          <p:cNvPicPr preferRelativeResize="0"/>
          <p:nvPr/>
        </p:nvPicPr>
        <p:blipFill rotWithShape="1">
          <a:blip r:embed="rId5">
            <a:alphaModFix/>
          </a:blip>
          <a:srcRect/>
          <a:stretch/>
        </p:blipFill>
        <p:spPr>
          <a:xfrm>
            <a:off x="0" y="6260050"/>
            <a:ext cx="1864895" cy="597950"/>
          </a:xfrm>
          <a:prstGeom prst="rect">
            <a:avLst/>
          </a:prstGeom>
          <a:noFill/>
          <a:ln>
            <a:noFill/>
          </a:ln>
        </p:spPr>
      </p:pic>
      <p:pic>
        <p:nvPicPr>
          <p:cNvPr id="116" name="Google Shape;116;p17"/>
          <p:cNvPicPr preferRelativeResize="0"/>
          <p:nvPr/>
        </p:nvPicPr>
        <p:blipFill rotWithShape="1">
          <a:blip r:embed="rId6">
            <a:alphaModFix/>
          </a:blip>
          <a:srcRect/>
          <a:stretch/>
        </p:blipFill>
        <p:spPr>
          <a:xfrm>
            <a:off x="0" y="5205819"/>
            <a:ext cx="641678" cy="1649079"/>
          </a:xfrm>
          <a:prstGeom prst="rect">
            <a:avLst/>
          </a:prstGeom>
          <a:noFill/>
          <a:ln>
            <a:noFill/>
          </a:ln>
        </p:spPr>
      </p:pic>
      <p:sp>
        <p:nvSpPr>
          <p:cNvPr id="117" name="Google Shape;117;p17"/>
          <p:cNvSpPr/>
          <p:nvPr/>
        </p:nvSpPr>
        <p:spPr>
          <a:xfrm rot="-5400000">
            <a:off x="1942803" y="2963637"/>
            <a:ext cx="5546095" cy="2284663"/>
          </a:xfrm>
          <a:prstGeom prst="downArrow">
            <a:avLst>
              <a:gd name="adj1" fmla="val 100000"/>
              <a:gd name="adj2" fmla="val 15788"/>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18" name="Google Shape;118;p17"/>
          <p:cNvSpPr/>
          <p:nvPr/>
        </p:nvSpPr>
        <p:spPr>
          <a:xfrm>
            <a:off x="3615557" y="3138160"/>
            <a:ext cx="2307493" cy="19110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0000"/>
              </a:buClr>
              <a:buSzPts val="2000"/>
              <a:buFont typeface="Arial"/>
              <a:buNone/>
            </a:pPr>
            <a:r>
              <a:rPr lang="es-CO" sz="2400" b="1" i="0" u="none" strike="noStrike" cap="none" dirty="0">
                <a:solidFill>
                  <a:srgbClr val="FFFFFF"/>
                </a:solidFill>
                <a:latin typeface="Arial"/>
                <a:ea typeface="Arial"/>
                <a:cs typeface="Arial"/>
                <a:sym typeface="Arial"/>
              </a:rPr>
              <a:t>CONTENIDO</a:t>
            </a:r>
            <a:endParaRPr sz="2800" b="1" i="0" u="none" strike="noStrike" cap="none" dirty="0">
              <a:solidFill>
                <a:srgbClr val="FFFFFF"/>
              </a:solidFill>
              <a:latin typeface="Arial"/>
              <a:ea typeface="Arial"/>
              <a:cs typeface="Arial"/>
              <a:sym typeface="Arial"/>
            </a:endParaRPr>
          </a:p>
        </p:txBody>
      </p:sp>
      <p:sp>
        <p:nvSpPr>
          <p:cNvPr id="119" name="Google Shape;119;p17"/>
          <p:cNvSpPr txBox="1"/>
          <p:nvPr/>
        </p:nvSpPr>
        <p:spPr>
          <a:xfrm>
            <a:off x="5923046" y="1503718"/>
            <a:ext cx="5905200" cy="50178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dirty="0">
                <a:solidFill>
                  <a:srgbClr val="1D2046"/>
                </a:solidFill>
                <a:latin typeface="Arial"/>
                <a:ea typeface="Arial"/>
                <a:cs typeface="Arial"/>
                <a:sym typeface="Arial"/>
              </a:rPr>
              <a:t>Inversión Presupuestal</a:t>
            </a:r>
            <a:endParaRPr dirty="0"/>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dirty="0">
                <a:solidFill>
                  <a:srgbClr val="1D2046"/>
                </a:solidFill>
                <a:latin typeface="Arial"/>
                <a:ea typeface="Arial"/>
                <a:cs typeface="Arial"/>
                <a:sym typeface="Arial"/>
              </a:rPr>
              <a:t>Siniestralidad vial</a:t>
            </a:r>
            <a:endParaRPr sz="2000" b="1" i="0" u="none" strike="noStrike" cap="none" dirty="0">
              <a:solidFill>
                <a:srgbClr val="1D2046"/>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dirty="0">
                <a:solidFill>
                  <a:srgbClr val="1D2046"/>
                </a:solidFill>
                <a:latin typeface="Arial"/>
                <a:ea typeface="Arial"/>
                <a:cs typeface="Arial"/>
                <a:sym typeface="Arial"/>
              </a:rPr>
              <a:t>Niñas y niños primero</a:t>
            </a:r>
            <a:endParaRPr sz="2000" b="1" i="0" u="none" strike="noStrike" cap="none" dirty="0">
              <a:solidFill>
                <a:srgbClr val="1D2046"/>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dirty="0">
                <a:solidFill>
                  <a:srgbClr val="1D2046"/>
                </a:solidFill>
                <a:latin typeface="Arial"/>
                <a:ea typeface="Arial"/>
                <a:cs typeface="Arial"/>
                <a:sym typeface="Arial"/>
              </a:rPr>
              <a:t>Señalización</a:t>
            </a:r>
            <a:endParaRPr sz="2000" b="1" i="0" u="none" strike="noStrike" cap="none" dirty="0">
              <a:solidFill>
                <a:srgbClr val="1D2046"/>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dirty="0">
                <a:solidFill>
                  <a:srgbClr val="1D2046"/>
                </a:solidFill>
                <a:latin typeface="Arial"/>
                <a:ea typeface="Arial"/>
                <a:cs typeface="Arial"/>
                <a:sym typeface="Arial"/>
              </a:rPr>
              <a:t>Semaforización</a:t>
            </a:r>
            <a:endParaRPr sz="2000" b="1" i="0" u="none" strike="noStrike" cap="none" dirty="0">
              <a:solidFill>
                <a:srgbClr val="1D2046"/>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dirty="0">
                <a:solidFill>
                  <a:srgbClr val="1D2046"/>
                </a:solidFill>
                <a:latin typeface="Arial"/>
                <a:ea typeface="Arial"/>
                <a:cs typeface="Arial"/>
                <a:sym typeface="Arial"/>
              </a:rPr>
              <a:t>Control de tránsito y transporte</a:t>
            </a:r>
            <a:endParaRPr sz="2000" b="1" i="0" u="none" strike="noStrike" cap="none" dirty="0">
              <a:solidFill>
                <a:srgbClr val="1D2046"/>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dirty="0">
                <a:solidFill>
                  <a:srgbClr val="1D2046"/>
                </a:solidFill>
                <a:latin typeface="Arial"/>
                <a:ea typeface="Arial"/>
                <a:cs typeface="Arial"/>
                <a:sym typeface="Arial"/>
              </a:rPr>
              <a:t>Acciones de gestión en vía</a:t>
            </a:r>
            <a:endParaRPr sz="2000" b="1" i="0" u="none" strike="noStrike" cap="none" dirty="0">
              <a:solidFill>
                <a:srgbClr val="1D2046"/>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dirty="0">
                <a:solidFill>
                  <a:srgbClr val="1D2046"/>
                </a:solidFill>
                <a:latin typeface="Arial"/>
                <a:ea typeface="Arial"/>
                <a:cs typeface="Arial"/>
                <a:sym typeface="Arial"/>
              </a:rPr>
              <a:t>Planes de Manejo de Tránsito - PMT</a:t>
            </a:r>
            <a:endParaRPr sz="2000" b="1" i="0" u="none" strike="noStrike" cap="none" dirty="0">
              <a:solidFill>
                <a:srgbClr val="1D2046"/>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dirty="0">
                <a:solidFill>
                  <a:srgbClr val="1D2046"/>
                </a:solidFill>
                <a:latin typeface="Arial"/>
                <a:ea typeface="Arial"/>
                <a:cs typeface="Arial"/>
                <a:sym typeface="Arial"/>
              </a:rPr>
              <a:t>Infraestructura</a:t>
            </a:r>
            <a:endParaRPr sz="2000" b="1" i="0" u="none" strike="noStrike" cap="none" dirty="0">
              <a:solidFill>
                <a:srgbClr val="1D2046"/>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dirty="0">
                <a:solidFill>
                  <a:srgbClr val="1D2046"/>
                </a:solidFill>
                <a:latin typeface="Arial"/>
                <a:ea typeface="Arial"/>
                <a:cs typeface="Arial"/>
                <a:sym typeface="Arial"/>
              </a:rPr>
              <a:t>Transporte privado</a:t>
            </a:r>
            <a:endParaRPr dirty="0"/>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dirty="0">
                <a:solidFill>
                  <a:srgbClr val="1D2046"/>
                </a:solidFill>
                <a:latin typeface="Arial"/>
                <a:ea typeface="Arial"/>
                <a:cs typeface="Arial"/>
                <a:sym typeface="Arial"/>
              </a:rPr>
              <a:t>Bicicleta y Peatón</a:t>
            </a:r>
            <a:endParaRPr dirty="0"/>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dirty="0">
                <a:solidFill>
                  <a:srgbClr val="1D2046"/>
                </a:solidFill>
                <a:latin typeface="Arial"/>
                <a:ea typeface="Arial"/>
                <a:cs typeface="Arial"/>
                <a:sym typeface="Arial"/>
              </a:rPr>
              <a:t>Gestión Social</a:t>
            </a:r>
            <a:endParaRPr sz="2000" b="1" i="0" u="none" strike="noStrike" cap="none" dirty="0">
              <a:solidFill>
                <a:srgbClr val="1D2046"/>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dirty="0">
                <a:solidFill>
                  <a:srgbClr val="1D2046"/>
                </a:solidFill>
                <a:latin typeface="Arial"/>
                <a:ea typeface="Arial"/>
                <a:cs typeface="Arial"/>
                <a:sym typeface="Arial"/>
              </a:rPr>
              <a:t>Acciones pedagógicas en seguridad.        vial y cultura ciudadana</a:t>
            </a:r>
            <a:endParaRPr sz="2000" b="1" i="0" u="none" strike="noStrike" cap="none" dirty="0">
              <a:solidFill>
                <a:srgbClr val="1D2046"/>
              </a:solidFill>
              <a:latin typeface="Arial"/>
              <a:ea typeface="Arial"/>
              <a:cs typeface="Arial"/>
              <a:sym typeface="Arial"/>
            </a:endParaRPr>
          </a:p>
          <a:p>
            <a:pPr marL="342900" marR="0" lvl="0" indent="-355600" algn="l" rtl="0">
              <a:lnSpc>
                <a:spcPct val="100000"/>
              </a:lnSpc>
              <a:spcBef>
                <a:spcPts val="0"/>
              </a:spcBef>
              <a:spcAft>
                <a:spcPts val="0"/>
              </a:spcAft>
              <a:buClr>
                <a:srgbClr val="1D2046"/>
              </a:buClr>
              <a:buSzPts val="2000"/>
              <a:buAutoNum type="arabicPeriod"/>
            </a:pPr>
            <a:r>
              <a:rPr lang="es-CO" sz="2000" b="1" dirty="0">
                <a:solidFill>
                  <a:srgbClr val="1D2046"/>
                </a:solidFill>
              </a:rPr>
              <a:t>Dirección de Inteligencia para la Movilidad </a:t>
            </a:r>
            <a:endParaRPr sz="2000" b="1" dirty="0">
              <a:solidFill>
                <a:srgbClr val="1D2046"/>
              </a:solidFill>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dirty="0">
                <a:solidFill>
                  <a:srgbClr val="1D2046"/>
                </a:solidFill>
                <a:latin typeface="Arial"/>
                <a:ea typeface="Arial"/>
                <a:cs typeface="Arial"/>
                <a:sym typeface="Arial"/>
              </a:rPr>
              <a:t>Transparencia</a:t>
            </a:r>
            <a:endParaRPr sz="2000" b="1" i="0" u="none" strike="noStrike" cap="none" dirty="0">
              <a:solidFill>
                <a:srgbClr val="1D2046"/>
              </a:solidFill>
              <a:latin typeface="Arial"/>
              <a:ea typeface="Arial"/>
              <a:cs typeface="Arial"/>
              <a:sym typeface="Arial"/>
            </a:endParaRPr>
          </a:p>
        </p:txBody>
      </p:sp>
      <p:cxnSp>
        <p:nvCxnSpPr>
          <p:cNvPr id="120" name="Google Shape;120;p17"/>
          <p:cNvCxnSpPr/>
          <p:nvPr/>
        </p:nvCxnSpPr>
        <p:spPr>
          <a:xfrm>
            <a:off x="9793" y="967072"/>
            <a:ext cx="10302240" cy="0"/>
          </a:xfrm>
          <a:prstGeom prst="straightConnector1">
            <a:avLst/>
          </a:prstGeom>
          <a:noFill/>
          <a:ln w="38100" cap="flat" cmpd="sng">
            <a:solidFill>
              <a:srgbClr val="BED000"/>
            </a:solidFill>
            <a:prstDash val="solid"/>
            <a:miter lim="800000"/>
            <a:headEnd type="none" w="sm" len="sm"/>
            <a:tailEnd type="none" w="sm" len="sm"/>
          </a:ln>
        </p:spPr>
      </p:cxnSp>
      <p:pic>
        <p:nvPicPr>
          <p:cNvPr id="121" name="Google Shape;121;p17"/>
          <p:cNvPicPr preferRelativeResize="0"/>
          <p:nvPr/>
        </p:nvPicPr>
        <p:blipFill rotWithShape="1">
          <a:blip r:embed="rId7">
            <a:alphaModFix/>
          </a:blip>
          <a:srcRect/>
          <a:stretch/>
        </p:blipFill>
        <p:spPr>
          <a:xfrm>
            <a:off x="326144" y="301279"/>
            <a:ext cx="2751271" cy="908828"/>
          </a:xfrm>
          <a:prstGeom prst="rect">
            <a:avLst/>
          </a:prstGeom>
          <a:noFill/>
          <a:ln>
            <a:noFill/>
          </a:ln>
        </p:spPr>
      </p:pic>
      <p:pic>
        <p:nvPicPr>
          <p:cNvPr id="122" name="Google Shape;122;p17"/>
          <p:cNvPicPr preferRelativeResize="0"/>
          <p:nvPr/>
        </p:nvPicPr>
        <p:blipFill rotWithShape="1">
          <a:blip r:embed="rId8">
            <a:alphaModFix/>
          </a:blip>
          <a:srcRect t="35961" r="62912" b="2111"/>
          <a:stretch/>
        </p:blipFill>
        <p:spPr>
          <a:xfrm>
            <a:off x="10196420" y="-10"/>
            <a:ext cx="2038944"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g3470b4abcb0_0_14"/>
          <p:cNvPicPr preferRelativeResize="0"/>
          <p:nvPr/>
        </p:nvPicPr>
        <p:blipFill rotWithShape="1">
          <a:blip r:embed="rId3">
            <a:alphaModFix/>
          </a:blip>
          <a:srcRect t="35961" r="62912" b="2111"/>
          <a:stretch/>
        </p:blipFill>
        <p:spPr>
          <a:xfrm>
            <a:off x="10173245" y="1190"/>
            <a:ext cx="2038944" cy="6858000"/>
          </a:xfrm>
          <a:prstGeom prst="rect">
            <a:avLst/>
          </a:prstGeom>
          <a:noFill/>
          <a:ln>
            <a:noFill/>
          </a:ln>
        </p:spPr>
      </p:pic>
      <p:cxnSp>
        <p:nvCxnSpPr>
          <p:cNvPr id="128" name="Google Shape;128;g3470b4abcb0_0_14"/>
          <p:cNvCxnSpPr/>
          <p:nvPr/>
        </p:nvCxnSpPr>
        <p:spPr>
          <a:xfrm>
            <a:off x="14503" y="967072"/>
            <a:ext cx="10302300" cy="0"/>
          </a:xfrm>
          <a:prstGeom prst="straightConnector1">
            <a:avLst/>
          </a:prstGeom>
          <a:noFill/>
          <a:ln w="38100" cap="flat" cmpd="sng">
            <a:solidFill>
              <a:srgbClr val="BED000"/>
            </a:solidFill>
            <a:prstDash val="solid"/>
            <a:miter lim="800000"/>
            <a:headEnd type="none" w="sm" len="sm"/>
            <a:tailEnd type="none" w="sm" len="sm"/>
          </a:ln>
        </p:spPr>
      </p:cxnSp>
      <p:cxnSp>
        <p:nvCxnSpPr>
          <p:cNvPr id="129" name="Google Shape;129;g3470b4abcb0_0_14"/>
          <p:cNvCxnSpPr/>
          <p:nvPr/>
        </p:nvCxnSpPr>
        <p:spPr>
          <a:xfrm rot="10800000">
            <a:off x="10316700" y="967072"/>
            <a:ext cx="1875300" cy="0"/>
          </a:xfrm>
          <a:prstGeom prst="straightConnector1">
            <a:avLst/>
          </a:prstGeom>
          <a:noFill/>
          <a:ln w="38100" cap="flat" cmpd="sng">
            <a:solidFill>
              <a:srgbClr val="1D2046"/>
            </a:solidFill>
            <a:prstDash val="solid"/>
            <a:miter lim="800000"/>
            <a:headEnd type="none" w="sm" len="sm"/>
            <a:tailEnd type="none" w="sm" len="sm"/>
          </a:ln>
        </p:spPr>
      </p:cxnSp>
      <p:sp>
        <p:nvSpPr>
          <p:cNvPr id="130" name="Google Shape;130;g3470b4abcb0_0_14"/>
          <p:cNvSpPr txBox="1"/>
          <p:nvPr/>
        </p:nvSpPr>
        <p:spPr>
          <a:xfrm>
            <a:off x="126135" y="295282"/>
            <a:ext cx="11418000" cy="1139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dirty="0">
                <a:solidFill>
                  <a:srgbClr val="1D2046"/>
                </a:solidFill>
                <a:latin typeface="Arial Black"/>
                <a:ea typeface="Arial Black"/>
                <a:cs typeface="Arial Black"/>
                <a:sym typeface="Arial Black"/>
              </a:rPr>
              <a:t>1. Inversión Presupuestal 2024 </a:t>
            </a:r>
            <a:endParaRPr sz="3400" b="1" i="0" u="none" strike="noStrike" cap="none" dirty="0">
              <a:solidFill>
                <a:srgbClr val="1D2046"/>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3400"/>
              <a:buFont typeface="Arial"/>
              <a:buNone/>
            </a:pPr>
            <a:r>
              <a:rPr lang="es-CO" sz="3400" b="1" i="0" u="none" strike="noStrike" cap="none" dirty="0">
                <a:solidFill>
                  <a:srgbClr val="1D2046"/>
                </a:solidFill>
                <a:latin typeface="Arial Black"/>
                <a:ea typeface="Arial Black"/>
                <a:cs typeface="Arial Black"/>
                <a:sym typeface="Arial Black"/>
              </a:rPr>
              <a:t> </a:t>
            </a:r>
            <a:endParaRPr sz="1400" b="0" i="0" u="none" strike="noStrike" cap="none" dirty="0">
              <a:solidFill>
                <a:srgbClr val="000000"/>
              </a:solidFill>
              <a:latin typeface="Arial"/>
              <a:ea typeface="Arial"/>
              <a:cs typeface="Arial"/>
              <a:sym typeface="Arial"/>
            </a:endParaRPr>
          </a:p>
        </p:txBody>
      </p:sp>
      <p:pic>
        <p:nvPicPr>
          <p:cNvPr id="131" name="Google Shape;131;g3470b4abcb0_0_14"/>
          <p:cNvPicPr preferRelativeResize="0"/>
          <p:nvPr/>
        </p:nvPicPr>
        <p:blipFill rotWithShape="1">
          <a:blip r:embed="rId4">
            <a:alphaModFix/>
          </a:blip>
          <a:srcRect/>
          <a:stretch/>
        </p:blipFill>
        <p:spPr>
          <a:xfrm>
            <a:off x="0" y="6260050"/>
            <a:ext cx="1864897" cy="597951"/>
          </a:xfrm>
          <a:prstGeom prst="rect">
            <a:avLst/>
          </a:prstGeom>
          <a:noFill/>
          <a:ln>
            <a:noFill/>
          </a:ln>
        </p:spPr>
      </p:pic>
      <p:pic>
        <p:nvPicPr>
          <p:cNvPr id="132" name="Google Shape;132;g3470b4abcb0_0_14"/>
          <p:cNvPicPr preferRelativeResize="0"/>
          <p:nvPr/>
        </p:nvPicPr>
        <p:blipFill rotWithShape="1">
          <a:blip r:embed="rId5">
            <a:alphaModFix amt="52999"/>
          </a:blip>
          <a:srcRect l="32614"/>
          <a:stretch/>
        </p:blipFill>
        <p:spPr>
          <a:xfrm>
            <a:off x="-15097" y="3223011"/>
            <a:ext cx="1375635" cy="3652300"/>
          </a:xfrm>
          <a:prstGeom prst="rect">
            <a:avLst/>
          </a:prstGeom>
          <a:noFill/>
          <a:ln>
            <a:noFill/>
          </a:ln>
        </p:spPr>
      </p:pic>
      <p:pic>
        <p:nvPicPr>
          <p:cNvPr id="133" name="Google Shape;133;g3470b4abcb0_0_14"/>
          <p:cNvPicPr preferRelativeResize="0"/>
          <p:nvPr/>
        </p:nvPicPr>
        <p:blipFill rotWithShape="1">
          <a:blip r:embed="rId6">
            <a:alphaModFix/>
          </a:blip>
          <a:srcRect/>
          <a:stretch/>
        </p:blipFill>
        <p:spPr>
          <a:xfrm>
            <a:off x="0" y="5237349"/>
            <a:ext cx="641678" cy="1649080"/>
          </a:xfrm>
          <a:prstGeom prst="rect">
            <a:avLst/>
          </a:prstGeom>
          <a:noFill/>
          <a:ln>
            <a:noFill/>
          </a:ln>
        </p:spPr>
      </p:pic>
      <p:pic>
        <p:nvPicPr>
          <p:cNvPr id="134" name="Google Shape;134;g3470b4abcb0_0_14"/>
          <p:cNvPicPr preferRelativeResize="0"/>
          <p:nvPr/>
        </p:nvPicPr>
        <p:blipFill rotWithShape="1">
          <a:blip r:embed="rId7">
            <a:alphaModFix/>
          </a:blip>
          <a:srcRect/>
          <a:stretch/>
        </p:blipFill>
        <p:spPr>
          <a:xfrm>
            <a:off x="9465699" y="192852"/>
            <a:ext cx="2129687" cy="703500"/>
          </a:xfrm>
          <a:prstGeom prst="rect">
            <a:avLst/>
          </a:prstGeom>
          <a:noFill/>
          <a:ln>
            <a:noFill/>
          </a:ln>
        </p:spPr>
      </p:pic>
      <p:sp>
        <p:nvSpPr>
          <p:cNvPr id="135" name="Google Shape;135;g3470b4abcb0_0_14"/>
          <p:cNvSpPr txBox="1"/>
          <p:nvPr/>
        </p:nvSpPr>
        <p:spPr>
          <a:xfrm>
            <a:off x="283799" y="2356032"/>
            <a:ext cx="11624400" cy="26550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s-CO" sz="3100" b="1" dirty="0">
                <a:solidFill>
                  <a:srgbClr val="1D2046"/>
                </a:solidFill>
              </a:rPr>
              <a:t>La Inversión presupuestal para la presente </a:t>
            </a:r>
            <a:r>
              <a:rPr lang="es-CO" sz="3100" b="1" dirty="0" err="1">
                <a:solidFill>
                  <a:srgbClr val="1D2046"/>
                </a:solidFill>
              </a:rPr>
              <a:t>RdC</a:t>
            </a:r>
            <a:r>
              <a:rPr lang="es-CO" sz="3100" b="1">
                <a:solidFill>
                  <a:srgbClr val="1D2046"/>
                </a:solidFill>
              </a:rPr>
              <a:t> obedece a: </a:t>
            </a:r>
            <a:endParaRPr sz="3100" b="1">
              <a:solidFill>
                <a:srgbClr val="1D2046"/>
              </a:solidFill>
            </a:endParaRPr>
          </a:p>
          <a:p>
            <a:pPr marL="457200" marR="0" lvl="0" indent="-419100" algn="just" rtl="0">
              <a:lnSpc>
                <a:spcPct val="150000"/>
              </a:lnSpc>
              <a:spcBef>
                <a:spcPts val="0"/>
              </a:spcBef>
              <a:spcAft>
                <a:spcPts val="0"/>
              </a:spcAft>
              <a:buClr>
                <a:srgbClr val="1D2046"/>
              </a:buClr>
              <a:buSzPts val="3000"/>
              <a:buChar char="-"/>
            </a:pPr>
            <a:r>
              <a:rPr lang="es-CO" sz="3000" b="1">
                <a:solidFill>
                  <a:srgbClr val="1D2046"/>
                </a:solidFill>
              </a:rPr>
              <a:t>Plan de Desarrollo 2021-2024 “UN NUEVO CONTRATO SOCIAL Y AMBIENTAL PARA LA BOGOTÁ DEL SIGLO XXI”  </a:t>
            </a:r>
            <a:endParaRPr sz="3000" b="1">
              <a:solidFill>
                <a:srgbClr val="1D2046"/>
              </a:solidFill>
            </a:endParaRPr>
          </a:p>
          <a:p>
            <a:pPr marL="457200" marR="0" lvl="0" indent="-419100" algn="just" rtl="0">
              <a:lnSpc>
                <a:spcPct val="150000"/>
              </a:lnSpc>
              <a:spcBef>
                <a:spcPts val="0"/>
              </a:spcBef>
              <a:spcAft>
                <a:spcPts val="0"/>
              </a:spcAft>
              <a:buClr>
                <a:srgbClr val="1D2046"/>
              </a:buClr>
              <a:buSzPts val="3000"/>
              <a:buChar char="-"/>
            </a:pPr>
            <a:r>
              <a:rPr lang="es-CO" sz="3000" b="1">
                <a:solidFill>
                  <a:srgbClr val="1D2046"/>
                </a:solidFill>
              </a:rPr>
              <a:t>Plan de Desarrollo 2024-2027 “BOGOTÁ CAMINA SEGURA” </a:t>
            </a:r>
            <a:endParaRPr sz="3000" b="1" i="0" u="none" strike="noStrike" cap="none">
              <a:solidFill>
                <a:srgbClr val="1D2046"/>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g34c3ae7660a_3_0"/>
          <p:cNvPicPr preferRelativeResize="0"/>
          <p:nvPr/>
        </p:nvPicPr>
        <p:blipFill rotWithShape="1">
          <a:blip r:embed="rId3">
            <a:alphaModFix/>
          </a:blip>
          <a:srcRect t="35961" r="64665" b="2111"/>
          <a:stretch/>
        </p:blipFill>
        <p:spPr>
          <a:xfrm>
            <a:off x="10249450" y="1200"/>
            <a:ext cx="1942550" cy="6858000"/>
          </a:xfrm>
          <a:prstGeom prst="rect">
            <a:avLst/>
          </a:prstGeom>
          <a:noFill/>
          <a:ln>
            <a:noFill/>
          </a:ln>
        </p:spPr>
      </p:pic>
      <p:cxnSp>
        <p:nvCxnSpPr>
          <p:cNvPr id="141" name="Google Shape;141;g34c3ae7660a_3_0"/>
          <p:cNvCxnSpPr/>
          <p:nvPr/>
        </p:nvCxnSpPr>
        <p:spPr>
          <a:xfrm>
            <a:off x="14503" y="967072"/>
            <a:ext cx="10302300" cy="0"/>
          </a:xfrm>
          <a:prstGeom prst="straightConnector1">
            <a:avLst/>
          </a:prstGeom>
          <a:noFill/>
          <a:ln w="38100" cap="flat" cmpd="sng">
            <a:solidFill>
              <a:srgbClr val="BED000"/>
            </a:solidFill>
            <a:prstDash val="solid"/>
            <a:miter lim="800000"/>
            <a:headEnd type="none" w="sm" len="sm"/>
            <a:tailEnd type="none" w="sm" len="sm"/>
          </a:ln>
        </p:spPr>
      </p:cxnSp>
      <p:cxnSp>
        <p:nvCxnSpPr>
          <p:cNvPr id="142" name="Google Shape;142;g34c3ae7660a_3_0"/>
          <p:cNvCxnSpPr/>
          <p:nvPr/>
        </p:nvCxnSpPr>
        <p:spPr>
          <a:xfrm rot="10800000">
            <a:off x="10316700" y="967072"/>
            <a:ext cx="1875300" cy="0"/>
          </a:xfrm>
          <a:prstGeom prst="straightConnector1">
            <a:avLst/>
          </a:prstGeom>
          <a:noFill/>
          <a:ln w="38100" cap="flat" cmpd="sng">
            <a:solidFill>
              <a:srgbClr val="1D2046"/>
            </a:solidFill>
            <a:prstDash val="solid"/>
            <a:miter lim="800000"/>
            <a:headEnd type="none" w="sm" len="sm"/>
            <a:tailEnd type="none" w="sm" len="sm"/>
          </a:ln>
        </p:spPr>
      </p:cxnSp>
      <p:sp>
        <p:nvSpPr>
          <p:cNvPr id="143" name="Google Shape;143;g34c3ae7660a_3_0"/>
          <p:cNvSpPr txBox="1"/>
          <p:nvPr/>
        </p:nvSpPr>
        <p:spPr>
          <a:xfrm>
            <a:off x="126135" y="295282"/>
            <a:ext cx="114180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Inversión Presupuestal 2024</a:t>
            </a:r>
            <a:endParaRPr sz="1400" b="0" i="0" u="none" strike="noStrike" cap="none">
              <a:solidFill>
                <a:srgbClr val="000000"/>
              </a:solidFill>
              <a:latin typeface="Arial"/>
              <a:ea typeface="Arial"/>
              <a:cs typeface="Arial"/>
              <a:sym typeface="Arial"/>
            </a:endParaRPr>
          </a:p>
        </p:txBody>
      </p:sp>
      <p:pic>
        <p:nvPicPr>
          <p:cNvPr id="144" name="Google Shape;144;g34c3ae7660a_3_0"/>
          <p:cNvPicPr preferRelativeResize="0"/>
          <p:nvPr/>
        </p:nvPicPr>
        <p:blipFill rotWithShape="1">
          <a:blip r:embed="rId4">
            <a:alphaModFix/>
          </a:blip>
          <a:srcRect/>
          <a:stretch/>
        </p:blipFill>
        <p:spPr>
          <a:xfrm>
            <a:off x="0" y="6260050"/>
            <a:ext cx="1864897" cy="597951"/>
          </a:xfrm>
          <a:prstGeom prst="rect">
            <a:avLst/>
          </a:prstGeom>
          <a:noFill/>
          <a:ln>
            <a:noFill/>
          </a:ln>
        </p:spPr>
      </p:pic>
      <p:pic>
        <p:nvPicPr>
          <p:cNvPr id="145" name="Google Shape;145;g34c3ae7660a_3_0"/>
          <p:cNvPicPr preferRelativeResize="0"/>
          <p:nvPr/>
        </p:nvPicPr>
        <p:blipFill rotWithShape="1">
          <a:blip r:embed="rId5">
            <a:alphaModFix amt="52999"/>
          </a:blip>
          <a:srcRect l="32614"/>
          <a:stretch/>
        </p:blipFill>
        <p:spPr>
          <a:xfrm>
            <a:off x="-15097" y="3223011"/>
            <a:ext cx="1375635" cy="3652300"/>
          </a:xfrm>
          <a:prstGeom prst="rect">
            <a:avLst/>
          </a:prstGeom>
          <a:noFill/>
          <a:ln>
            <a:noFill/>
          </a:ln>
        </p:spPr>
      </p:pic>
      <p:pic>
        <p:nvPicPr>
          <p:cNvPr id="146" name="Google Shape;146;g34c3ae7660a_3_0"/>
          <p:cNvPicPr preferRelativeResize="0"/>
          <p:nvPr/>
        </p:nvPicPr>
        <p:blipFill rotWithShape="1">
          <a:blip r:embed="rId6">
            <a:alphaModFix/>
          </a:blip>
          <a:srcRect/>
          <a:stretch/>
        </p:blipFill>
        <p:spPr>
          <a:xfrm>
            <a:off x="0" y="5237349"/>
            <a:ext cx="641678" cy="1649080"/>
          </a:xfrm>
          <a:prstGeom prst="rect">
            <a:avLst/>
          </a:prstGeom>
          <a:noFill/>
          <a:ln>
            <a:noFill/>
          </a:ln>
        </p:spPr>
      </p:pic>
      <p:pic>
        <p:nvPicPr>
          <p:cNvPr id="147" name="Google Shape;147;g34c3ae7660a_3_0"/>
          <p:cNvPicPr preferRelativeResize="0"/>
          <p:nvPr/>
        </p:nvPicPr>
        <p:blipFill rotWithShape="1">
          <a:blip r:embed="rId7">
            <a:alphaModFix/>
          </a:blip>
          <a:srcRect/>
          <a:stretch/>
        </p:blipFill>
        <p:spPr>
          <a:xfrm>
            <a:off x="9465699" y="192852"/>
            <a:ext cx="2129687" cy="703500"/>
          </a:xfrm>
          <a:prstGeom prst="rect">
            <a:avLst/>
          </a:prstGeom>
          <a:noFill/>
          <a:ln>
            <a:noFill/>
          </a:ln>
        </p:spPr>
      </p:pic>
      <p:graphicFrame>
        <p:nvGraphicFramePr>
          <p:cNvPr id="148" name="Google Shape;148;g34c3ae7660a_3_0"/>
          <p:cNvGraphicFramePr/>
          <p:nvPr>
            <p:extLst>
              <p:ext uri="{D42A27DB-BD31-4B8C-83A1-F6EECF244321}">
                <p14:modId xmlns:p14="http://schemas.microsoft.com/office/powerpoint/2010/main" val="2504522627"/>
              </p:ext>
            </p:extLst>
          </p:nvPr>
        </p:nvGraphicFramePr>
        <p:xfrm>
          <a:off x="878367" y="2323964"/>
          <a:ext cx="10950800" cy="4187776"/>
        </p:xfrm>
        <a:graphic>
          <a:graphicData uri="http://schemas.openxmlformats.org/drawingml/2006/table">
            <a:tbl>
              <a:tblPr firstRow="1" firstCol="1" bandRow="1">
                <a:noFill/>
                <a:tableStyleId>{5D4872CA-004C-4D34-A412-D3B398ACE076}</a:tableStyleId>
              </a:tblPr>
              <a:tblGrid>
                <a:gridCol w="6137900">
                  <a:extLst>
                    <a:ext uri="{9D8B030D-6E8A-4147-A177-3AD203B41FA5}">
                      <a16:colId xmlns:a16="http://schemas.microsoft.com/office/drawing/2014/main" val="20000"/>
                    </a:ext>
                  </a:extLst>
                </a:gridCol>
                <a:gridCol w="2449425">
                  <a:extLst>
                    <a:ext uri="{9D8B030D-6E8A-4147-A177-3AD203B41FA5}">
                      <a16:colId xmlns:a16="http://schemas.microsoft.com/office/drawing/2014/main" val="20001"/>
                    </a:ext>
                  </a:extLst>
                </a:gridCol>
                <a:gridCol w="2363475">
                  <a:extLst>
                    <a:ext uri="{9D8B030D-6E8A-4147-A177-3AD203B41FA5}">
                      <a16:colId xmlns:a16="http://schemas.microsoft.com/office/drawing/2014/main" val="20002"/>
                    </a:ext>
                  </a:extLst>
                </a:gridCol>
              </a:tblGrid>
              <a:tr h="673600">
                <a:tc>
                  <a:txBody>
                    <a:bodyPr/>
                    <a:lstStyle/>
                    <a:p>
                      <a:pPr marL="0" marR="0" lvl="0" indent="0" algn="ctr" rtl="0">
                        <a:lnSpc>
                          <a:spcPct val="115000"/>
                        </a:lnSpc>
                        <a:spcBef>
                          <a:spcPts val="0"/>
                        </a:spcBef>
                        <a:spcAft>
                          <a:spcPts val="0"/>
                        </a:spcAft>
                        <a:buClr>
                          <a:srgbClr val="000000"/>
                        </a:buClr>
                        <a:buSzPts val="1800"/>
                        <a:buFont typeface="Arial"/>
                        <a:buNone/>
                      </a:pPr>
                      <a:r>
                        <a:rPr lang="es-CO" sz="1800" b="1" u="none" strike="noStrike" cap="none"/>
                        <a:t>PROYECTO</a:t>
                      </a:r>
                      <a:endParaRPr sz="1800" b="1" u="none" strike="noStrike" cap="none">
                        <a:latin typeface="Century Gothic"/>
                        <a:ea typeface="Century Gothic"/>
                        <a:cs typeface="Century Gothic"/>
                        <a:sym typeface="Century Gothic"/>
                      </a:endParaRPr>
                    </a:p>
                  </a:txBody>
                  <a:tcPr marL="68575" marR="68575" marT="0" marB="0" anchor="ctr">
                    <a:lnR w="12700" cap="flat" cmpd="sng">
                      <a:solidFill>
                        <a:srgbClr val="9CC2E5"/>
                      </a:solidFill>
                      <a:prstDash val="solid"/>
                      <a:round/>
                      <a:headEnd type="none" w="sm" len="sm"/>
                      <a:tailEnd type="none" w="sm" len="sm"/>
                    </a:lnR>
                    <a:solidFill>
                      <a:srgbClr val="002060"/>
                    </a:solidFill>
                  </a:tcPr>
                </a:tc>
                <a:tc>
                  <a:txBody>
                    <a:bodyPr/>
                    <a:lstStyle/>
                    <a:p>
                      <a:pPr marL="0" marR="0" lvl="0" indent="0" algn="ctr" rtl="0">
                        <a:lnSpc>
                          <a:spcPct val="115000"/>
                        </a:lnSpc>
                        <a:spcBef>
                          <a:spcPts val="0"/>
                        </a:spcBef>
                        <a:spcAft>
                          <a:spcPts val="0"/>
                        </a:spcAft>
                        <a:buClr>
                          <a:srgbClr val="000000"/>
                        </a:buClr>
                        <a:buSzPts val="1800"/>
                        <a:buFont typeface="Arial"/>
                        <a:buNone/>
                      </a:pPr>
                      <a:r>
                        <a:rPr lang="es-CO" sz="1500" b="1" u="none" strike="noStrike" cap="none"/>
                        <a:t>RESERVA-EJECUTADO</a:t>
                      </a:r>
                      <a:endParaRPr sz="1500" b="1" u="none" strike="noStrike" cap="none">
                        <a:latin typeface="Century Gothic"/>
                        <a:ea typeface="Century Gothic"/>
                        <a:cs typeface="Century Gothic"/>
                        <a:sym typeface="Century Gothic"/>
                      </a:endParaRPr>
                    </a:p>
                  </a:txBody>
                  <a:tcPr marL="68575" marR="68575" marT="0" marB="0" anchor="ctr">
                    <a:lnL w="12700" cap="flat" cmpd="sng">
                      <a:solidFill>
                        <a:srgbClr val="9CC2E5"/>
                      </a:solidFill>
                      <a:prstDash val="solid"/>
                      <a:round/>
                      <a:headEnd type="none" w="sm" len="sm"/>
                      <a:tailEnd type="none" w="sm" len="sm"/>
                    </a:lnL>
                    <a:lnR w="12700" cap="flat" cmpd="sng">
                      <a:solidFill>
                        <a:srgbClr val="9CC2E5"/>
                      </a:solidFill>
                      <a:prstDash val="solid"/>
                      <a:round/>
                      <a:headEnd type="none" w="sm" len="sm"/>
                      <a:tailEnd type="none" w="sm" len="sm"/>
                    </a:lnR>
                    <a:solidFill>
                      <a:srgbClr val="002060"/>
                    </a:solidFill>
                  </a:tcPr>
                </a:tc>
                <a:tc>
                  <a:txBody>
                    <a:bodyPr/>
                    <a:lstStyle/>
                    <a:p>
                      <a:pPr marL="0" marR="0" lvl="0" indent="0" algn="ctr" rtl="0">
                        <a:lnSpc>
                          <a:spcPct val="115000"/>
                        </a:lnSpc>
                        <a:spcBef>
                          <a:spcPts val="0"/>
                        </a:spcBef>
                        <a:spcAft>
                          <a:spcPts val="0"/>
                        </a:spcAft>
                        <a:buClr>
                          <a:srgbClr val="000000"/>
                        </a:buClr>
                        <a:buSzPts val="1800"/>
                        <a:buFont typeface="Arial"/>
                        <a:buNone/>
                      </a:pPr>
                      <a:r>
                        <a:rPr lang="es-CO" sz="1500" b="1" u="none" strike="noStrike" cap="none"/>
                        <a:t>VIGENCIA-EJECUTADO</a:t>
                      </a:r>
                      <a:endParaRPr sz="1500" b="1" u="none" strike="noStrike" cap="none">
                        <a:latin typeface="Century Gothic"/>
                        <a:ea typeface="Century Gothic"/>
                        <a:cs typeface="Century Gothic"/>
                        <a:sym typeface="Century Gothic"/>
                      </a:endParaRPr>
                    </a:p>
                  </a:txBody>
                  <a:tcPr marL="68575" marR="68575" marT="0" marB="0" anchor="ctr">
                    <a:lnL w="12700" cap="flat" cmpd="sng">
                      <a:solidFill>
                        <a:srgbClr val="9CC2E5"/>
                      </a:solidFill>
                      <a:prstDash val="solid"/>
                      <a:round/>
                      <a:headEnd type="none" w="sm" len="sm"/>
                      <a:tailEnd type="none" w="sm" len="sm"/>
                    </a:lnL>
                    <a:solidFill>
                      <a:srgbClr val="002060"/>
                    </a:solidFill>
                  </a:tcPr>
                </a:tc>
                <a:extLst>
                  <a:ext uri="{0D108BD9-81ED-4DB2-BD59-A6C34878D82A}">
                    <a16:rowId xmlns:a16="http://schemas.microsoft.com/office/drawing/2014/main" val="10000"/>
                  </a:ext>
                </a:extLst>
              </a:tr>
              <a:tr h="1086750">
                <a:tc>
                  <a:txBody>
                    <a:bodyPr/>
                    <a:lstStyle/>
                    <a:p>
                      <a:pPr marL="0" marR="0" lvl="0" indent="0" algn="just" rtl="0">
                        <a:lnSpc>
                          <a:spcPct val="115000"/>
                        </a:lnSpc>
                        <a:spcBef>
                          <a:spcPts val="0"/>
                        </a:spcBef>
                        <a:spcAft>
                          <a:spcPts val="0"/>
                        </a:spcAft>
                        <a:buClr>
                          <a:srgbClr val="000000"/>
                        </a:buClr>
                        <a:buSzPts val="1600"/>
                        <a:buFont typeface="Arial"/>
                        <a:buNone/>
                      </a:pPr>
                      <a:r>
                        <a:rPr lang="es-CO" sz="1600" b="1" i="0" u="none" strike="noStrike" cap="none">
                          <a:solidFill>
                            <a:srgbClr val="1D2046"/>
                          </a:solidFill>
                          <a:latin typeface="Arial"/>
                          <a:ea typeface="Arial"/>
                          <a:cs typeface="Arial"/>
                          <a:sym typeface="Arial"/>
                        </a:rPr>
                        <a:t>Consolidación del programa niñas y niños primero para mejorar las experiencias de viaje de la población estudiantil en Bogotá (Al Colegio en Bici, Ciempiés, Ruta Pila)</a:t>
                      </a:r>
                      <a:endParaRPr sz="1600" b="1" i="0" u="none" strike="noStrike" cap="none">
                        <a:solidFill>
                          <a:srgbClr val="1D2046"/>
                        </a:solidFill>
                        <a:latin typeface="Arial"/>
                        <a:ea typeface="Arial"/>
                        <a:cs typeface="Arial"/>
                        <a:sym typeface="Arial"/>
                      </a:endParaRPr>
                    </a:p>
                  </a:txBody>
                  <a:tcPr marL="68575" marR="68575" marT="0" marB="0">
                    <a:lnR w="12700" cap="flat" cmpd="sng">
                      <a:solidFill>
                        <a:srgbClr val="0070C0"/>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s-CO" sz="2000" b="1" i="0" u="none" strike="noStrike" cap="none" dirty="0">
                          <a:solidFill>
                            <a:srgbClr val="1D2046"/>
                          </a:solidFill>
                          <a:latin typeface="Arial"/>
                          <a:cs typeface="Arial"/>
                          <a:sym typeface="Arial"/>
                        </a:rPr>
                        <a:t>$1,148´590,859.00</a:t>
                      </a:r>
                      <a:endParaRPr sz="2000" b="1" i="0" u="none" strike="noStrike" cap="none" dirty="0">
                        <a:solidFill>
                          <a:srgbClr val="1D2046"/>
                        </a:solidFill>
                        <a:latin typeface="Arial"/>
                        <a:cs typeface="Arial"/>
                        <a:sym typeface="Arial"/>
                      </a:endParaRPr>
                    </a:p>
                  </a:txBody>
                  <a:tcPr marL="68575" marR="68575" marT="0" marB="0" anchor="ctr">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tcPr>
                </a:tc>
                <a:tc>
                  <a:txBody>
                    <a:bodyPr/>
                    <a:lstStyle/>
                    <a:p>
                      <a:pPr marL="0" marR="0" lvl="0" indent="0" algn="ctr" rtl="0">
                        <a:lnSpc>
                          <a:spcPct val="115000"/>
                        </a:lnSpc>
                        <a:spcBef>
                          <a:spcPts val="0"/>
                        </a:spcBef>
                        <a:spcAft>
                          <a:spcPts val="0"/>
                        </a:spcAft>
                        <a:buClr>
                          <a:srgbClr val="000000"/>
                        </a:buClr>
                        <a:buSzPts val="1600"/>
                        <a:buFont typeface="Arial"/>
                        <a:buNone/>
                      </a:pPr>
                      <a:r>
                        <a:rPr lang="es-CO" sz="2000" b="1">
                          <a:solidFill>
                            <a:srgbClr val="1D2046"/>
                          </a:solidFill>
                        </a:rPr>
                        <a:t>$711´038,488.00</a:t>
                      </a:r>
                      <a:endParaRPr lang="es-CO" sz="2000" b="1" dirty="0">
                        <a:solidFill>
                          <a:srgbClr val="1D2046"/>
                        </a:solidFill>
                      </a:endParaRPr>
                    </a:p>
                  </a:txBody>
                  <a:tcPr marL="68575" marR="68575" marT="0" marB="0" anchor="ctr">
                    <a:lnL w="12700" cap="flat" cmpd="sng">
                      <a:solidFill>
                        <a:srgbClr val="0070C0"/>
                      </a:solidFill>
                      <a:prstDash val="solid"/>
                      <a:round/>
                      <a:headEnd type="none" w="sm" len="sm"/>
                      <a:tailEnd type="none" w="sm" len="sm"/>
                    </a:lnL>
                  </a:tcPr>
                </a:tc>
                <a:extLst>
                  <a:ext uri="{0D108BD9-81ED-4DB2-BD59-A6C34878D82A}">
                    <a16:rowId xmlns:a16="http://schemas.microsoft.com/office/drawing/2014/main" val="10001"/>
                  </a:ext>
                </a:extLst>
              </a:tr>
              <a:tr h="1696350">
                <a:tc>
                  <a:txBody>
                    <a:bodyPr/>
                    <a:lstStyle/>
                    <a:p>
                      <a:pPr marL="0" marR="0" lvl="0" indent="0" algn="just" rtl="0">
                        <a:lnSpc>
                          <a:spcPct val="115000"/>
                        </a:lnSpc>
                        <a:spcBef>
                          <a:spcPts val="0"/>
                        </a:spcBef>
                        <a:spcAft>
                          <a:spcPts val="0"/>
                        </a:spcAft>
                        <a:buClr>
                          <a:srgbClr val="000000"/>
                        </a:buClr>
                        <a:buSzPts val="1600"/>
                        <a:buFont typeface="Arial"/>
                        <a:buNone/>
                      </a:pPr>
                      <a:r>
                        <a:rPr lang="es-CO" sz="1600" b="1" i="0" u="none" strike="noStrike" cap="none">
                          <a:solidFill>
                            <a:srgbClr val="1D2046"/>
                          </a:solidFill>
                          <a:latin typeface="Arial"/>
                          <a:ea typeface="Arial"/>
                          <a:cs typeface="Arial"/>
                          <a:sym typeface="Arial"/>
                        </a:rPr>
                        <a:t>Implementación de señalización para mejorar las condiciones de seguridad vial, movilidad y accesibilidad en Bogotá (Medidas de pacificación, mantenimiento señales verticales, sistemas de contención vehicular, implementación señales verticales, zonas escolares, pasos peatonales, demarcación Km-carril)</a:t>
                      </a:r>
                      <a:endParaRPr sz="1600" b="1" i="0" u="none" strike="noStrike" cap="none">
                        <a:solidFill>
                          <a:srgbClr val="1D2046"/>
                        </a:solidFill>
                        <a:latin typeface="Arial"/>
                        <a:ea typeface="Arial"/>
                        <a:cs typeface="Arial"/>
                        <a:sym typeface="Arial"/>
                      </a:endParaRPr>
                    </a:p>
                  </a:txBody>
                  <a:tcPr marL="68575" marR="68575" marT="0" marB="0">
                    <a:lnR w="12700" cap="flat" cmpd="sng">
                      <a:solidFill>
                        <a:srgbClr val="0070C0"/>
                      </a:solidFill>
                      <a:prstDash val="solid"/>
                      <a:round/>
                      <a:headEnd type="none" w="sm" len="sm"/>
                      <a:tailEnd type="none" w="sm" len="sm"/>
                    </a:lnR>
                  </a:tcPr>
                </a:tc>
                <a:tc>
                  <a:txBody>
                    <a:bodyPr/>
                    <a:lstStyle/>
                    <a:p>
                      <a:pPr marL="0" marR="0" lvl="0" indent="0" algn="ctr" rtl="0">
                        <a:lnSpc>
                          <a:spcPct val="115000"/>
                        </a:lnSpc>
                        <a:spcBef>
                          <a:spcPts val="0"/>
                        </a:spcBef>
                        <a:spcAft>
                          <a:spcPts val="0"/>
                        </a:spcAft>
                        <a:buClr>
                          <a:srgbClr val="000000"/>
                        </a:buClr>
                        <a:buSzPts val="1600"/>
                        <a:buFont typeface="Arial"/>
                        <a:buNone/>
                      </a:pPr>
                      <a:endParaRPr sz="2000" b="1" dirty="0">
                        <a:solidFill>
                          <a:srgbClr val="1D2046"/>
                        </a:solidFill>
                      </a:endParaRPr>
                    </a:p>
                    <a:p>
                      <a:pPr marL="0" marR="0" lvl="0" indent="0" algn="ctr" rtl="0">
                        <a:lnSpc>
                          <a:spcPct val="100000"/>
                        </a:lnSpc>
                        <a:spcBef>
                          <a:spcPts val="0"/>
                        </a:spcBef>
                        <a:spcAft>
                          <a:spcPts val="0"/>
                        </a:spcAft>
                        <a:buClr>
                          <a:srgbClr val="000000"/>
                        </a:buClr>
                        <a:buSzPts val="1600"/>
                        <a:buFont typeface="Arial"/>
                        <a:buNone/>
                      </a:pPr>
                      <a:r>
                        <a:rPr lang="es-CO" sz="2000" b="1" i="0" u="none" strike="noStrike" cap="none" dirty="0">
                          <a:solidFill>
                            <a:srgbClr val="1D2046"/>
                          </a:solidFill>
                          <a:latin typeface="Arial"/>
                          <a:cs typeface="Arial"/>
                          <a:sym typeface="Arial"/>
                        </a:rPr>
                        <a:t>$1,201´014,348.00</a:t>
                      </a:r>
                      <a:endParaRPr sz="2000" b="1" i="0" u="none" strike="noStrike" cap="none" dirty="0">
                        <a:solidFill>
                          <a:srgbClr val="1D2046"/>
                        </a:solidFill>
                        <a:latin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endParaRPr sz="2000" b="1" dirty="0">
                        <a:solidFill>
                          <a:srgbClr val="1D2046"/>
                        </a:solidFill>
                      </a:endParaRPr>
                    </a:p>
                  </a:txBody>
                  <a:tcPr marL="68575" marR="68575" marT="0" marB="0" anchor="ctr">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600"/>
                        <a:buFont typeface="Arial"/>
                        <a:buNone/>
                      </a:pPr>
                      <a:r>
                        <a:rPr lang="es-CO" sz="2000" b="1" i="0" u="none" strike="noStrike" cap="none" dirty="0">
                          <a:solidFill>
                            <a:srgbClr val="1D2046"/>
                          </a:solidFill>
                          <a:latin typeface="Arial"/>
                          <a:cs typeface="Arial"/>
                          <a:sym typeface="Arial"/>
                        </a:rPr>
                        <a:t>$605´044,955.00</a:t>
                      </a:r>
                    </a:p>
                  </a:txBody>
                  <a:tcPr marL="68575" marR="68575" marT="0" marB="0" anchor="ctr">
                    <a:lnL w="12700" cap="flat" cmpd="sng">
                      <a:solidFill>
                        <a:srgbClr val="0070C0"/>
                      </a:solidFill>
                      <a:prstDash val="solid"/>
                      <a:round/>
                      <a:headEnd type="none" w="sm" len="sm"/>
                      <a:tailEnd type="none" w="sm" len="sm"/>
                    </a:lnL>
                  </a:tcPr>
                </a:tc>
                <a:extLst>
                  <a:ext uri="{0D108BD9-81ED-4DB2-BD59-A6C34878D82A}">
                    <a16:rowId xmlns:a16="http://schemas.microsoft.com/office/drawing/2014/main" val="10002"/>
                  </a:ext>
                </a:extLst>
              </a:tr>
              <a:tr h="203100">
                <a:tc>
                  <a:txBody>
                    <a:bodyPr/>
                    <a:lstStyle/>
                    <a:p>
                      <a:pPr marL="0" marR="0" lvl="0" indent="0" algn="ctr" rtl="0">
                        <a:lnSpc>
                          <a:spcPct val="115000"/>
                        </a:lnSpc>
                        <a:spcBef>
                          <a:spcPts val="0"/>
                        </a:spcBef>
                        <a:spcAft>
                          <a:spcPts val="0"/>
                        </a:spcAft>
                        <a:buClr>
                          <a:srgbClr val="000000"/>
                        </a:buClr>
                        <a:buSzPts val="1100"/>
                        <a:buFont typeface="Arial"/>
                        <a:buNone/>
                      </a:pPr>
                      <a:endParaRPr sz="1100" b="1" u="none" strike="noStrike" cap="none">
                        <a:solidFill>
                          <a:schemeClr val="lt1"/>
                        </a:solidFill>
                      </a:endParaRPr>
                    </a:p>
                    <a:p>
                      <a:pPr marL="0" marR="0" lvl="0" indent="0" algn="ctr" rtl="0">
                        <a:lnSpc>
                          <a:spcPct val="115000"/>
                        </a:lnSpc>
                        <a:spcBef>
                          <a:spcPts val="0"/>
                        </a:spcBef>
                        <a:spcAft>
                          <a:spcPts val="0"/>
                        </a:spcAft>
                        <a:buClr>
                          <a:srgbClr val="000000"/>
                        </a:buClr>
                        <a:buSzPts val="1800"/>
                        <a:buFont typeface="Arial"/>
                        <a:buNone/>
                      </a:pPr>
                      <a:r>
                        <a:rPr lang="es-CO" sz="1800" b="1" u="none" strike="noStrike" cap="none">
                          <a:solidFill>
                            <a:schemeClr val="lt1"/>
                          </a:solidFill>
                        </a:rPr>
                        <a:t>TOTAL</a:t>
                      </a:r>
                      <a:endParaRPr/>
                    </a:p>
                    <a:p>
                      <a:pPr marL="0" marR="0" lvl="0" indent="0" algn="ctr" rtl="0">
                        <a:lnSpc>
                          <a:spcPct val="115000"/>
                        </a:lnSpc>
                        <a:spcBef>
                          <a:spcPts val="0"/>
                        </a:spcBef>
                        <a:spcAft>
                          <a:spcPts val="0"/>
                        </a:spcAft>
                        <a:buClr>
                          <a:srgbClr val="000000"/>
                        </a:buClr>
                        <a:buSzPts val="1400"/>
                        <a:buFont typeface="Arial"/>
                        <a:buNone/>
                      </a:pPr>
                      <a:endParaRPr sz="1400" b="1" u="none" strike="noStrike" cap="none">
                        <a:solidFill>
                          <a:schemeClr val="lt1"/>
                        </a:solidFill>
                        <a:latin typeface="Century Gothic"/>
                        <a:ea typeface="Century Gothic"/>
                        <a:cs typeface="Century Gothic"/>
                        <a:sym typeface="Century Gothic"/>
                      </a:endParaRPr>
                    </a:p>
                  </a:txBody>
                  <a:tcPr marL="68575" marR="68575" marT="0" marB="0">
                    <a:lnR w="12700" cap="flat" cmpd="sng">
                      <a:solidFill>
                        <a:srgbClr val="9CC2E5"/>
                      </a:solidFill>
                      <a:prstDash val="solid"/>
                      <a:round/>
                      <a:headEnd type="none" w="sm" len="sm"/>
                      <a:tailEnd type="none" w="sm" len="sm"/>
                    </a:lnR>
                    <a:solidFill>
                      <a:srgbClr val="002060"/>
                    </a:solidFill>
                  </a:tcPr>
                </a:tc>
                <a:tc>
                  <a:txBody>
                    <a:bodyPr/>
                    <a:lstStyle/>
                    <a:p>
                      <a:pPr marL="0" marR="0" lvl="0" indent="0" algn="ctr" rtl="0">
                        <a:lnSpc>
                          <a:spcPct val="100000"/>
                        </a:lnSpc>
                        <a:spcBef>
                          <a:spcPts val="0"/>
                        </a:spcBef>
                        <a:spcAft>
                          <a:spcPts val="0"/>
                        </a:spcAft>
                        <a:buNone/>
                      </a:pPr>
                      <a:r>
                        <a:rPr lang="es-CO" sz="2000" b="1" i="0" u="none" strike="noStrike" cap="none" dirty="0">
                          <a:solidFill>
                            <a:schemeClr val="lt1"/>
                          </a:solidFill>
                          <a:latin typeface="Arial"/>
                          <a:ea typeface="Arial"/>
                          <a:cs typeface="Arial"/>
                          <a:sym typeface="Arial"/>
                        </a:rPr>
                        <a:t>$</a:t>
                      </a:r>
                      <a:r>
                        <a:rPr lang="es-CO" sz="2000" b="1" dirty="0">
                          <a:solidFill>
                            <a:schemeClr val="lt1"/>
                          </a:solidFill>
                        </a:rPr>
                        <a:t>2.349´605.207,00</a:t>
                      </a:r>
                      <a:endParaRPr sz="2000" b="1" dirty="0">
                        <a:solidFill>
                          <a:schemeClr val="lt1"/>
                        </a:solidFill>
                      </a:endParaRPr>
                    </a:p>
                    <a:p>
                      <a:pPr marL="0" marR="0" lvl="0" indent="0" algn="ctr" rtl="0">
                        <a:lnSpc>
                          <a:spcPct val="100000"/>
                        </a:lnSpc>
                        <a:spcBef>
                          <a:spcPts val="0"/>
                        </a:spcBef>
                        <a:spcAft>
                          <a:spcPts val="0"/>
                        </a:spcAft>
                        <a:buNone/>
                      </a:pPr>
                      <a:endParaRPr sz="1400" b="1" i="0" u="none" strike="noStrike" cap="none" dirty="0">
                        <a:solidFill>
                          <a:schemeClr val="lt1"/>
                        </a:solidFill>
                        <a:latin typeface="Arial"/>
                        <a:ea typeface="Arial"/>
                        <a:cs typeface="Arial"/>
                        <a:sym typeface="Arial"/>
                      </a:endParaRPr>
                    </a:p>
                  </a:txBody>
                  <a:tcPr marL="9525" marR="9525" marT="9525" marB="0" anchor="b">
                    <a:lnL w="12700" cap="flat" cmpd="sng">
                      <a:solidFill>
                        <a:srgbClr val="9CC2E5"/>
                      </a:solidFill>
                      <a:prstDash val="solid"/>
                      <a:round/>
                      <a:headEnd type="none" w="sm" len="sm"/>
                      <a:tailEnd type="none" w="sm" len="sm"/>
                    </a:lnL>
                    <a:lnR w="12700" cap="flat" cmpd="sng">
                      <a:solidFill>
                        <a:srgbClr val="9CC2E5"/>
                      </a:solidFill>
                      <a:prstDash val="solid"/>
                      <a:round/>
                      <a:headEnd type="none" w="sm" len="sm"/>
                      <a:tailEnd type="none" w="sm" len="sm"/>
                    </a:lnR>
                    <a:solidFill>
                      <a:srgbClr val="002060"/>
                    </a:solidFill>
                  </a:tcPr>
                </a:tc>
                <a:tc>
                  <a:txBody>
                    <a:bodyPr/>
                    <a:lstStyle/>
                    <a:p>
                      <a:pPr marL="0" marR="0" lvl="0" indent="0" algn="ctr" rtl="0">
                        <a:lnSpc>
                          <a:spcPct val="100000"/>
                        </a:lnSpc>
                        <a:spcBef>
                          <a:spcPts val="0"/>
                        </a:spcBef>
                        <a:spcAft>
                          <a:spcPts val="0"/>
                        </a:spcAft>
                        <a:buNone/>
                      </a:pPr>
                      <a:r>
                        <a:rPr lang="es-CO" sz="1800" b="1" i="0" u="none" strike="noStrike" cap="none" dirty="0">
                          <a:solidFill>
                            <a:schemeClr val="lt1"/>
                          </a:solidFill>
                          <a:latin typeface="Arial"/>
                          <a:ea typeface="Arial"/>
                          <a:cs typeface="Arial"/>
                          <a:sym typeface="Arial"/>
                        </a:rPr>
                        <a:t>$ 1.316´</a:t>
                      </a:r>
                      <a:r>
                        <a:rPr lang="es-CO" sz="1800" b="1" i="0" u="none" strike="noStrike" cap="none" dirty="0">
                          <a:solidFill>
                            <a:schemeClr val="lt1"/>
                          </a:solidFill>
                          <a:latin typeface="Arial"/>
                          <a:cs typeface="Arial"/>
                          <a:sym typeface="Arial"/>
                        </a:rPr>
                        <a:t>083</a:t>
                      </a:r>
                      <a:r>
                        <a:rPr lang="es-CO" sz="1800" b="1" dirty="0">
                          <a:solidFill>
                            <a:schemeClr val="lt1"/>
                          </a:solidFill>
                        </a:rPr>
                        <a:t>.443,</a:t>
                      </a:r>
                      <a:r>
                        <a:rPr lang="es-CO" sz="1800" b="1" i="0" u="none" strike="noStrike" cap="none" dirty="0">
                          <a:solidFill>
                            <a:schemeClr val="lt1"/>
                          </a:solidFill>
                          <a:latin typeface="Arial"/>
                          <a:ea typeface="Arial"/>
                          <a:cs typeface="Arial"/>
                          <a:sym typeface="Arial"/>
                        </a:rPr>
                        <a:t>00</a:t>
                      </a:r>
                      <a:endParaRPr lang="es-CO" sz="1800" b="1" dirty="0">
                        <a:solidFill>
                          <a:schemeClr val="lt1"/>
                        </a:solidFill>
                      </a:endParaRPr>
                    </a:p>
                    <a:p>
                      <a:pPr marL="0" marR="0" lvl="0" indent="0" algn="ctr" rtl="0">
                        <a:lnSpc>
                          <a:spcPct val="100000"/>
                        </a:lnSpc>
                        <a:spcBef>
                          <a:spcPts val="0"/>
                        </a:spcBef>
                        <a:spcAft>
                          <a:spcPts val="0"/>
                        </a:spcAft>
                        <a:buNone/>
                      </a:pPr>
                      <a:endParaRPr lang="es-CO" sz="1400" b="1" i="0" u="none" strike="noStrike" cap="none" dirty="0">
                        <a:solidFill>
                          <a:schemeClr val="lt1"/>
                        </a:solidFill>
                        <a:latin typeface="Arial"/>
                        <a:ea typeface="Arial"/>
                        <a:cs typeface="Arial"/>
                        <a:sym typeface="Arial"/>
                      </a:endParaRPr>
                    </a:p>
                  </a:txBody>
                  <a:tcPr marL="9525" marR="9525" marT="9525" marB="0" anchor="b">
                    <a:lnL w="12700" cap="flat" cmpd="sng">
                      <a:solidFill>
                        <a:srgbClr val="9CC2E5"/>
                      </a:solidFill>
                      <a:prstDash val="solid"/>
                      <a:round/>
                      <a:headEnd type="none" w="sm" len="sm"/>
                      <a:tailEnd type="none" w="sm" len="sm"/>
                    </a:lnL>
                    <a:solidFill>
                      <a:srgbClr val="002060"/>
                    </a:solidFill>
                  </a:tcPr>
                </a:tc>
                <a:extLst>
                  <a:ext uri="{0D108BD9-81ED-4DB2-BD59-A6C34878D82A}">
                    <a16:rowId xmlns:a16="http://schemas.microsoft.com/office/drawing/2014/main" val="10003"/>
                  </a:ext>
                </a:extLst>
              </a:tr>
            </a:tbl>
          </a:graphicData>
        </a:graphic>
      </p:graphicFrame>
      <p:sp>
        <p:nvSpPr>
          <p:cNvPr id="149" name="Google Shape;149;g34c3ae7660a_3_0"/>
          <p:cNvSpPr txBox="1"/>
          <p:nvPr/>
        </p:nvSpPr>
        <p:spPr>
          <a:xfrm>
            <a:off x="763050" y="1114525"/>
            <a:ext cx="10665900" cy="10620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endParaRPr sz="2100" b="1" dirty="0">
              <a:solidFill>
                <a:srgbClr val="1D2046"/>
              </a:solidFill>
            </a:endParaRPr>
          </a:p>
          <a:p>
            <a:pPr marL="0" marR="0" lvl="0" indent="0" algn="l" rtl="0">
              <a:lnSpc>
                <a:spcPct val="100000"/>
              </a:lnSpc>
              <a:spcBef>
                <a:spcPts val="0"/>
              </a:spcBef>
              <a:spcAft>
                <a:spcPts val="0"/>
              </a:spcAft>
              <a:buClr>
                <a:srgbClr val="000000"/>
              </a:buClr>
              <a:buSzPts val="2000"/>
              <a:buFont typeface="Arial"/>
              <a:buNone/>
            </a:pPr>
            <a:r>
              <a:rPr lang="es-CO" sz="2100" b="1" dirty="0">
                <a:solidFill>
                  <a:srgbClr val="1D2046"/>
                </a:solidFill>
              </a:rPr>
              <a:t>Plan de  Desarrollo 2021-2024 (Nuevo contrato Social y Ambiental para la Bogotá del siglo XXI). </a:t>
            </a:r>
            <a:endParaRPr sz="2100" b="1" i="0" u="none" strike="noStrike" cap="none" dirty="0">
              <a:solidFill>
                <a:srgbClr val="1D2046"/>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g3470b4abcb0_1_2"/>
          <p:cNvPicPr preferRelativeResize="0"/>
          <p:nvPr/>
        </p:nvPicPr>
        <p:blipFill rotWithShape="1">
          <a:blip r:embed="rId3">
            <a:alphaModFix/>
          </a:blip>
          <a:srcRect t="35961" r="62912" b="2111"/>
          <a:stretch/>
        </p:blipFill>
        <p:spPr>
          <a:xfrm>
            <a:off x="10401845" y="-75010"/>
            <a:ext cx="2038944" cy="6858000"/>
          </a:xfrm>
          <a:prstGeom prst="rect">
            <a:avLst/>
          </a:prstGeom>
          <a:noFill/>
          <a:ln>
            <a:noFill/>
          </a:ln>
        </p:spPr>
      </p:pic>
      <p:cxnSp>
        <p:nvCxnSpPr>
          <p:cNvPr id="155" name="Google Shape;155;g3470b4abcb0_1_2"/>
          <p:cNvCxnSpPr/>
          <p:nvPr/>
        </p:nvCxnSpPr>
        <p:spPr>
          <a:xfrm>
            <a:off x="14503" y="967072"/>
            <a:ext cx="10302300" cy="0"/>
          </a:xfrm>
          <a:prstGeom prst="straightConnector1">
            <a:avLst/>
          </a:prstGeom>
          <a:noFill/>
          <a:ln w="38100" cap="flat" cmpd="sng">
            <a:solidFill>
              <a:srgbClr val="BED000"/>
            </a:solidFill>
            <a:prstDash val="solid"/>
            <a:miter lim="800000"/>
            <a:headEnd type="none" w="sm" len="sm"/>
            <a:tailEnd type="none" w="sm" len="sm"/>
          </a:ln>
        </p:spPr>
      </p:cxnSp>
      <p:cxnSp>
        <p:nvCxnSpPr>
          <p:cNvPr id="156" name="Google Shape;156;g3470b4abcb0_1_2"/>
          <p:cNvCxnSpPr/>
          <p:nvPr/>
        </p:nvCxnSpPr>
        <p:spPr>
          <a:xfrm rot="10800000">
            <a:off x="10316700" y="967072"/>
            <a:ext cx="1875300" cy="0"/>
          </a:xfrm>
          <a:prstGeom prst="straightConnector1">
            <a:avLst/>
          </a:prstGeom>
          <a:noFill/>
          <a:ln w="38100" cap="flat" cmpd="sng">
            <a:solidFill>
              <a:srgbClr val="1D2046"/>
            </a:solidFill>
            <a:prstDash val="solid"/>
            <a:miter lim="800000"/>
            <a:headEnd type="none" w="sm" len="sm"/>
            <a:tailEnd type="none" w="sm" len="sm"/>
          </a:ln>
        </p:spPr>
      </p:cxnSp>
      <p:sp>
        <p:nvSpPr>
          <p:cNvPr id="157" name="Google Shape;157;g3470b4abcb0_1_2"/>
          <p:cNvSpPr txBox="1"/>
          <p:nvPr/>
        </p:nvSpPr>
        <p:spPr>
          <a:xfrm>
            <a:off x="460385" y="295282"/>
            <a:ext cx="114180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Inversión Presupuestal 2024</a:t>
            </a:r>
            <a:endParaRPr sz="1400" b="0" i="0" u="none" strike="noStrike" cap="none">
              <a:solidFill>
                <a:srgbClr val="000000"/>
              </a:solidFill>
              <a:latin typeface="Arial"/>
              <a:ea typeface="Arial"/>
              <a:cs typeface="Arial"/>
              <a:sym typeface="Arial"/>
            </a:endParaRPr>
          </a:p>
        </p:txBody>
      </p:sp>
      <p:pic>
        <p:nvPicPr>
          <p:cNvPr id="158" name="Google Shape;158;g3470b4abcb0_1_2"/>
          <p:cNvPicPr preferRelativeResize="0"/>
          <p:nvPr/>
        </p:nvPicPr>
        <p:blipFill rotWithShape="1">
          <a:blip r:embed="rId4">
            <a:alphaModFix/>
          </a:blip>
          <a:srcRect/>
          <a:stretch/>
        </p:blipFill>
        <p:spPr>
          <a:xfrm>
            <a:off x="0" y="6260050"/>
            <a:ext cx="1864897" cy="597951"/>
          </a:xfrm>
          <a:prstGeom prst="rect">
            <a:avLst/>
          </a:prstGeom>
          <a:noFill/>
          <a:ln>
            <a:noFill/>
          </a:ln>
        </p:spPr>
      </p:pic>
      <p:pic>
        <p:nvPicPr>
          <p:cNvPr id="159" name="Google Shape;159;g3470b4abcb0_1_2"/>
          <p:cNvPicPr preferRelativeResize="0"/>
          <p:nvPr/>
        </p:nvPicPr>
        <p:blipFill rotWithShape="1">
          <a:blip r:embed="rId5">
            <a:alphaModFix amt="52999"/>
          </a:blip>
          <a:srcRect l="32614"/>
          <a:stretch/>
        </p:blipFill>
        <p:spPr>
          <a:xfrm>
            <a:off x="-15097" y="3223011"/>
            <a:ext cx="1375635" cy="3652300"/>
          </a:xfrm>
          <a:prstGeom prst="rect">
            <a:avLst/>
          </a:prstGeom>
          <a:noFill/>
          <a:ln>
            <a:noFill/>
          </a:ln>
        </p:spPr>
      </p:pic>
      <p:pic>
        <p:nvPicPr>
          <p:cNvPr id="160" name="Google Shape;160;g3470b4abcb0_1_2"/>
          <p:cNvPicPr preferRelativeResize="0"/>
          <p:nvPr/>
        </p:nvPicPr>
        <p:blipFill rotWithShape="1">
          <a:blip r:embed="rId6">
            <a:alphaModFix/>
          </a:blip>
          <a:srcRect/>
          <a:stretch/>
        </p:blipFill>
        <p:spPr>
          <a:xfrm>
            <a:off x="0" y="5237349"/>
            <a:ext cx="641678" cy="1649080"/>
          </a:xfrm>
          <a:prstGeom prst="rect">
            <a:avLst/>
          </a:prstGeom>
          <a:noFill/>
          <a:ln>
            <a:noFill/>
          </a:ln>
        </p:spPr>
      </p:pic>
      <p:pic>
        <p:nvPicPr>
          <p:cNvPr id="161" name="Google Shape;161;g3470b4abcb0_1_2"/>
          <p:cNvPicPr preferRelativeResize="0"/>
          <p:nvPr/>
        </p:nvPicPr>
        <p:blipFill rotWithShape="1">
          <a:blip r:embed="rId7">
            <a:alphaModFix/>
          </a:blip>
          <a:srcRect/>
          <a:stretch/>
        </p:blipFill>
        <p:spPr>
          <a:xfrm>
            <a:off x="9251899" y="184927"/>
            <a:ext cx="2129687" cy="703500"/>
          </a:xfrm>
          <a:prstGeom prst="rect">
            <a:avLst/>
          </a:prstGeom>
          <a:noFill/>
          <a:ln>
            <a:noFill/>
          </a:ln>
        </p:spPr>
      </p:pic>
      <p:graphicFrame>
        <p:nvGraphicFramePr>
          <p:cNvPr id="162" name="Google Shape;162;g3470b4abcb0_1_2"/>
          <p:cNvGraphicFramePr/>
          <p:nvPr>
            <p:extLst>
              <p:ext uri="{D42A27DB-BD31-4B8C-83A1-F6EECF244321}">
                <p14:modId xmlns:p14="http://schemas.microsoft.com/office/powerpoint/2010/main" val="3100202573"/>
              </p:ext>
            </p:extLst>
          </p:nvPr>
        </p:nvGraphicFramePr>
        <p:xfrm>
          <a:off x="558717" y="1741114"/>
          <a:ext cx="11221300" cy="4493880"/>
        </p:xfrm>
        <a:graphic>
          <a:graphicData uri="http://schemas.openxmlformats.org/drawingml/2006/table">
            <a:tbl>
              <a:tblPr firstRow="1" firstCol="1" bandRow="1">
                <a:noFill/>
                <a:tableStyleId>{5D4872CA-004C-4D34-A412-D3B398ACE076}</a:tableStyleId>
              </a:tblPr>
              <a:tblGrid>
                <a:gridCol w="6182800">
                  <a:extLst>
                    <a:ext uri="{9D8B030D-6E8A-4147-A177-3AD203B41FA5}">
                      <a16:colId xmlns:a16="http://schemas.microsoft.com/office/drawing/2014/main" val="20000"/>
                    </a:ext>
                  </a:extLst>
                </a:gridCol>
                <a:gridCol w="2614200">
                  <a:extLst>
                    <a:ext uri="{9D8B030D-6E8A-4147-A177-3AD203B41FA5}">
                      <a16:colId xmlns:a16="http://schemas.microsoft.com/office/drawing/2014/main" val="20001"/>
                    </a:ext>
                  </a:extLst>
                </a:gridCol>
                <a:gridCol w="2424300">
                  <a:extLst>
                    <a:ext uri="{9D8B030D-6E8A-4147-A177-3AD203B41FA5}">
                      <a16:colId xmlns:a16="http://schemas.microsoft.com/office/drawing/2014/main" val="20002"/>
                    </a:ext>
                  </a:extLst>
                </a:gridCol>
              </a:tblGrid>
              <a:tr h="681425">
                <a:tc>
                  <a:txBody>
                    <a:bodyPr/>
                    <a:lstStyle/>
                    <a:p>
                      <a:pPr marL="0" marR="0" lvl="0" indent="0" algn="ctr" rtl="0">
                        <a:lnSpc>
                          <a:spcPct val="115000"/>
                        </a:lnSpc>
                        <a:spcBef>
                          <a:spcPts val="0"/>
                        </a:spcBef>
                        <a:spcAft>
                          <a:spcPts val="0"/>
                        </a:spcAft>
                        <a:buClr>
                          <a:srgbClr val="000000"/>
                        </a:buClr>
                        <a:buSzPts val="1800"/>
                        <a:buFont typeface="Arial"/>
                        <a:buNone/>
                      </a:pPr>
                      <a:r>
                        <a:rPr lang="es-CO" sz="1800" b="1" u="none" strike="noStrike" cap="none"/>
                        <a:t>PROYECTOS</a:t>
                      </a:r>
                      <a:endParaRPr sz="1800" b="1" u="none" strike="noStrike" cap="none">
                        <a:latin typeface="Century Gothic"/>
                        <a:ea typeface="Century Gothic"/>
                        <a:cs typeface="Century Gothic"/>
                        <a:sym typeface="Century Gothic"/>
                      </a:endParaRPr>
                    </a:p>
                  </a:txBody>
                  <a:tcPr marL="68575" marR="68575" marT="0" marB="0" anchor="ctr">
                    <a:lnR w="12700" cap="flat" cmpd="sng">
                      <a:solidFill>
                        <a:srgbClr val="9CC2E5"/>
                      </a:solidFill>
                      <a:prstDash val="solid"/>
                      <a:round/>
                      <a:headEnd type="none" w="sm" len="sm"/>
                      <a:tailEnd type="none" w="sm" len="sm"/>
                    </a:lnR>
                    <a:solidFill>
                      <a:srgbClr val="002060"/>
                    </a:solidFill>
                  </a:tcPr>
                </a:tc>
                <a:tc>
                  <a:txBody>
                    <a:bodyPr/>
                    <a:lstStyle/>
                    <a:p>
                      <a:pPr marL="0" marR="0" lvl="0" indent="0" algn="ctr" rtl="0">
                        <a:lnSpc>
                          <a:spcPct val="115000"/>
                        </a:lnSpc>
                        <a:spcBef>
                          <a:spcPts val="0"/>
                        </a:spcBef>
                        <a:spcAft>
                          <a:spcPts val="0"/>
                        </a:spcAft>
                        <a:buClr>
                          <a:srgbClr val="000000"/>
                        </a:buClr>
                        <a:buSzPts val="1800"/>
                        <a:buFont typeface="Arial"/>
                        <a:buNone/>
                      </a:pPr>
                      <a:r>
                        <a:rPr lang="es-CO" sz="1500" b="1" u="none" strike="noStrike" cap="none"/>
                        <a:t>RESERVA-EJECUTADO</a:t>
                      </a:r>
                      <a:endParaRPr sz="1500" b="1" u="none" strike="noStrike" cap="none">
                        <a:latin typeface="Century Gothic"/>
                        <a:ea typeface="Century Gothic"/>
                        <a:cs typeface="Century Gothic"/>
                        <a:sym typeface="Century Gothic"/>
                      </a:endParaRPr>
                    </a:p>
                  </a:txBody>
                  <a:tcPr marL="68575" marR="68575" marT="0" marB="0" anchor="ctr">
                    <a:lnL w="12700" cap="flat" cmpd="sng">
                      <a:solidFill>
                        <a:srgbClr val="9CC2E5"/>
                      </a:solidFill>
                      <a:prstDash val="solid"/>
                      <a:round/>
                      <a:headEnd type="none" w="sm" len="sm"/>
                      <a:tailEnd type="none" w="sm" len="sm"/>
                    </a:lnL>
                    <a:lnR w="12700" cap="flat" cmpd="sng">
                      <a:solidFill>
                        <a:srgbClr val="9CC2E5"/>
                      </a:solidFill>
                      <a:prstDash val="solid"/>
                      <a:round/>
                      <a:headEnd type="none" w="sm" len="sm"/>
                      <a:tailEnd type="none" w="sm" len="sm"/>
                    </a:lnR>
                    <a:solidFill>
                      <a:srgbClr val="002060"/>
                    </a:solidFill>
                  </a:tcPr>
                </a:tc>
                <a:tc>
                  <a:txBody>
                    <a:bodyPr/>
                    <a:lstStyle/>
                    <a:p>
                      <a:pPr marL="0" marR="0" lvl="0" indent="0" algn="ctr" rtl="0">
                        <a:lnSpc>
                          <a:spcPct val="115000"/>
                        </a:lnSpc>
                        <a:spcBef>
                          <a:spcPts val="0"/>
                        </a:spcBef>
                        <a:spcAft>
                          <a:spcPts val="0"/>
                        </a:spcAft>
                        <a:buClr>
                          <a:srgbClr val="000000"/>
                        </a:buClr>
                        <a:buSzPts val="1800"/>
                        <a:buFont typeface="Arial"/>
                        <a:buNone/>
                      </a:pPr>
                      <a:r>
                        <a:rPr lang="es-CO" sz="1500" b="1" u="none" strike="noStrike" cap="none"/>
                        <a:t>VIGENCIA-EJECUTADO</a:t>
                      </a:r>
                      <a:endParaRPr sz="1500" b="1" u="none" strike="noStrike" cap="none">
                        <a:latin typeface="Century Gothic"/>
                        <a:ea typeface="Century Gothic"/>
                        <a:cs typeface="Century Gothic"/>
                        <a:sym typeface="Century Gothic"/>
                      </a:endParaRPr>
                    </a:p>
                  </a:txBody>
                  <a:tcPr marL="68575" marR="68575" marT="0" marB="0" anchor="ctr">
                    <a:lnL w="12700" cap="flat" cmpd="sng">
                      <a:solidFill>
                        <a:srgbClr val="9CC2E5"/>
                      </a:solidFill>
                      <a:prstDash val="solid"/>
                      <a:round/>
                      <a:headEnd type="none" w="sm" len="sm"/>
                      <a:tailEnd type="none" w="sm" len="sm"/>
                    </a:lnL>
                    <a:solidFill>
                      <a:srgbClr val="002060"/>
                    </a:solidFill>
                  </a:tcPr>
                </a:tc>
                <a:extLst>
                  <a:ext uri="{0D108BD9-81ED-4DB2-BD59-A6C34878D82A}">
                    <a16:rowId xmlns:a16="http://schemas.microsoft.com/office/drawing/2014/main" val="10000"/>
                  </a:ext>
                </a:extLst>
              </a:tr>
              <a:tr h="892161">
                <a:tc>
                  <a:txBody>
                    <a:bodyPr/>
                    <a:lstStyle/>
                    <a:p>
                      <a:pPr marL="0" marR="0" lvl="0" indent="0" algn="just" rtl="0">
                        <a:lnSpc>
                          <a:spcPct val="115000"/>
                        </a:lnSpc>
                        <a:spcBef>
                          <a:spcPts val="0"/>
                        </a:spcBef>
                        <a:spcAft>
                          <a:spcPts val="0"/>
                        </a:spcAft>
                        <a:buClr>
                          <a:srgbClr val="000000"/>
                        </a:buClr>
                        <a:buSzPts val="1600"/>
                        <a:buFont typeface="Arial"/>
                        <a:buNone/>
                      </a:pPr>
                      <a:r>
                        <a:rPr lang="es-CO" sz="1600" dirty="0">
                          <a:solidFill>
                            <a:srgbClr val="1D2046"/>
                          </a:solidFill>
                        </a:rPr>
                        <a:t>7998 - Implementar 60km de mantenimiento de señalización y/o demarcación en cicloinfraestructura en la ciudad</a:t>
                      </a:r>
                      <a:endParaRPr sz="1600" dirty="0">
                        <a:solidFill>
                          <a:srgbClr val="1D2046"/>
                        </a:solidFill>
                      </a:endParaRPr>
                    </a:p>
                  </a:txBody>
                  <a:tcPr marL="68575" marR="68575" marT="0" marB="0">
                    <a:lnR w="12700" cap="flat" cmpd="sng" algn="ctr">
                      <a:solidFill>
                        <a:srgbClr val="0070C0"/>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s-CO" sz="2000" b="1" i="0" u="none" strike="noStrike" cap="none" dirty="0">
                          <a:solidFill>
                            <a:srgbClr val="1D2046"/>
                          </a:solidFill>
                          <a:latin typeface="Arial"/>
                          <a:ea typeface="Arial"/>
                          <a:cs typeface="Arial"/>
                          <a:sym typeface="Arial"/>
                        </a:rPr>
                        <a:t>$ 245.327.185,00</a:t>
                      </a:r>
                      <a:endParaRPr sz="2000" dirty="0"/>
                    </a:p>
                  </a:txBody>
                  <a:tcPr marL="68575" marR="68575" marT="0" marB="0" anchor="ctr">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600"/>
                        <a:buFont typeface="Arial"/>
                        <a:buNone/>
                      </a:pPr>
                      <a:r>
                        <a:rPr lang="es-CO" sz="2000" b="1" i="0" u="none" strike="noStrike" cap="none" dirty="0">
                          <a:solidFill>
                            <a:srgbClr val="1D2046"/>
                          </a:solidFill>
                          <a:latin typeface="Arial"/>
                          <a:ea typeface="Arial"/>
                          <a:cs typeface="Arial"/>
                          <a:sym typeface="Arial"/>
                        </a:rPr>
                        <a:t>$ 140.582.400,00</a:t>
                      </a:r>
                      <a:endParaRPr sz="2000" b="1" dirty="0">
                        <a:solidFill>
                          <a:srgbClr val="1D2046"/>
                        </a:solidFill>
                      </a:endParaRPr>
                    </a:p>
                  </a:txBody>
                  <a:tcPr marL="68575" marR="68575" marT="0" marB="0" anchor="ctr">
                    <a:lnL w="12700" cap="flat" cmpd="sng">
                      <a:solidFill>
                        <a:srgbClr val="0070C0"/>
                      </a:solidFill>
                      <a:prstDash val="solid"/>
                      <a:round/>
                      <a:headEnd type="none" w="sm" len="sm"/>
                      <a:tailEnd type="none" w="sm" len="sm"/>
                    </a:lnL>
                  </a:tcPr>
                </a:tc>
                <a:extLst>
                  <a:ext uri="{0D108BD9-81ED-4DB2-BD59-A6C34878D82A}">
                    <a16:rowId xmlns:a16="http://schemas.microsoft.com/office/drawing/2014/main" val="10001"/>
                  </a:ext>
                </a:extLst>
              </a:tr>
              <a:tr h="1086750">
                <a:tc>
                  <a:txBody>
                    <a:bodyPr/>
                    <a:lstStyle/>
                    <a:p>
                      <a:pPr marL="0" marR="0" lvl="0" indent="0" algn="just" defTabSz="914400" rtl="0" eaLnBrk="1" fontAlgn="auto" latinLnBrk="0" hangingPunct="1">
                        <a:lnSpc>
                          <a:spcPct val="115000"/>
                        </a:lnSpc>
                        <a:spcBef>
                          <a:spcPts val="0"/>
                        </a:spcBef>
                        <a:spcAft>
                          <a:spcPts val="0"/>
                        </a:spcAft>
                        <a:buClr>
                          <a:srgbClr val="000000"/>
                        </a:buClr>
                        <a:buSzPts val="1600"/>
                        <a:buFont typeface="Arial"/>
                        <a:buNone/>
                        <a:tabLst/>
                        <a:defRPr/>
                      </a:pPr>
                      <a:r>
                        <a:rPr lang="es-CO" sz="1600" dirty="0">
                          <a:solidFill>
                            <a:srgbClr val="1D2046"/>
                          </a:solidFill>
                        </a:rPr>
                        <a:t>8001 - Consolidación de las intervenciones en el espacio público para el mejoramiento de las condiciones de movilidad y seguridad vial en los corredores y puntos estratégicos</a:t>
                      </a:r>
                    </a:p>
                    <a:p>
                      <a:pPr marL="0" marR="0" lvl="0" indent="0" algn="just" defTabSz="914400" rtl="0" eaLnBrk="1" fontAlgn="auto" latinLnBrk="0" hangingPunct="1">
                        <a:lnSpc>
                          <a:spcPct val="115000"/>
                        </a:lnSpc>
                        <a:spcBef>
                          <a:spcPts val="0"/>
                        </a:spcBef>
                        <a:spcAft>
                          <a:spcPts val="0"/>
                        </a:spcAft>
                        <a:buClr>
                          <a:srgbClr val="000000"/>
                        </a:buClr>
                        <a:buSzPts val="1600"/>
                        <a:buFont typeface="Arial"/>
                        <a:buNone/>
                        <a:tabLst/>
                        <a:defRPr/>
                      </a:pPr>
                      <a:r>
                        <a:rPr lang="es-CO" sz="1600" dirty="0">
                          <a:solidFill>
                            <a:srgbClr val="1D2046"/>
                          </a:solidFill>
                        </a:rPr>
                        <a:t>en Bogotá D.C.</a:t>
                      </a:r>
                      <a:endParaRPr lang="es-CO" sz="1600" b="1" i="0" u="none" strike="noStrike" cap="none" dirty="0">
                        <a:solidFill>
                          <a:srgbClr val="1D2046"/>
                        </a:solidFill>
                        <a:latin typeface="Arial"/>
                        <a:ea typeface="Arial"/>
                        <a:cs typeface="Arial"/>
                        <a:sym typeface="Arial"/>
                      </a:endParaRPr>
                    </a:p>
                  </a:txBody>
                  <a:tcPr marL="68575" marR="68575" marT="0" marB="0">
                    <a:lnR w="12700" cap="flat" cmpd="sng" algn="ctr">
                      <a:solidFill>
                        <a:srgbClr val="0070C0"/>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s-CO" sz="2000" b="1" i="0" u="none" strike="noStrike" cap="none" dirty="0">
                          <a:solidFill>
                            <a:srgbClr val="1D2046"/>
                          </a:solidFill>
                          <a:latin typeface="Arial"/>
                          <a:ea typeface="Arial"/>
                          <a:cs typeface="Arial"/>
                          <a:sym typeface="Arial"/>
                        </a:rPr>
                        <a:t>$ </a:t>
                      </a:r>
                      <a:r>
                        <a:rPr lang="en-US" sz="2000" b="1" i="0" u="none" strike="noStrike" cap="none" dirty="0">
                          <a:solidFill>
                            <a:srgbClr val="1D2046"/>
                          </a:solidFill>
                          <a:latin typeface="Arial"/>
                          <a:cs typeface="Arial"/>
                          <a:sym typeface="Arial"/>
                        </a:rPr>
                        <a:t>659.174.714,00</a:t>
                      </a:r>
                      <a:endParaRPr sz="2000" b="1" i="0" u="none" strike="noStrike" cap="none" dirty="0">
                        <a:solidFill>
                          <a:srgbClr val="1D2046"/>
                        </a:solidFill>
                        <a:latin typeface="Arial"/>
                        <a:cs typeface="Arial"/>
                        <a:sym typeface="Arial"/>
                      </a:endParaRPr>
                    </a:p>
                  </a:txBody>
                  <a:tcPr marL="68575" marR="68575" marT="0" marB="0" anchor="ctr">
                    <a:lnL w="12700" cap="flat" cmpd="sng" algn="ctr">
                      <a:solidFill>
                        <a:srgbClr val="0070C0"/>
                      </a:solidFill>
                      <a:prstDash val="solid"/>
                      <a:round/>
                      <a:headEnd type="none" w="sm" len="sm"/>
                      <a:tailEnd type="none" w="sm" len="sm"/>
                    </a:lnL>
                    <a:lnR w="12700" cap="flat" cmpd="sng" algn="ctr">
                      <a:solidFill>
                        <a:srgbClr val="0070C0"/>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600"/>
                        <a:buFont typeface="Arial"/>
                        <a:buNone/>
                      </a:pPr>
                      <a:r>
                        <a:rPr lang="es-CO" sz="2000" b="1" i="0" u="none" strike="noStrike" cap="none" dirty="0">
                          <a:solidFill>
                            <a:srgbClr val="1D2046"/>
                          </a:solidFill>
                          <a:latin typeface="Arial"/>
                          <a:ea typeface="Arial"/>
                          <a:cs typeface="Arial"/>
                          <a:sym typeface="Arial"/>
                        </a:rPr>
                        <a:t>$ 556.991.726,00</a:t>
                      </a:r>
                      <a:endParaRPr sz="2000" b="1" dirty="0">
                        <a:solidFill>
                          <a:srgbClr val="1D2046"/>
                        </a:solidFill>
                      </a:endParaRPr>
                    </a:p>
                  </a:txBody>
                  <a:tcPr marL="68575" marR="68575" marT="0" marB="0" anchor="ctr">
                    <a:lnL w="12700" cap="flat" cmpd="sng" algn="ctr">
                      <a:solidFill>
                        <a:srgbClr val="0070C0"/>
                      </a:solidFill>
                      <a:prstDash val="solid"/>
                      <a:round/>
                      <a:headEnd type="none" w="sm" len="sm"/>
                      <a:tailEnd type="none" w="sm" len="sm"/>
                    </a:lnL>
                  </a:tcPr>
                </a:tc>
                <a:extLst>
                  <a:ext uri="{0D108BD9-81ED-4DB2-BD59-A6C34878D82A}">
                    <a16:rowId xmlns:a16="http://schemas.microsoft.com/office/drawing/2014/main" val="2938347336"/>
                  </a:ext>
                </a:extLst>
              </a:tr>
              <a:tr h="1091430">
                <a:tc>
                  <a:txBody>
                    <a:bodyPr/>
                    <a:lstStyle/>
                    <a:p>
                      <a:pPr marL="0" marR="0" lvl="0" indent="0" algn="just" rtl="0">
                        <a:lnSpc>
                          <a:spcPct val="115000"/>
                        </a:lnSpc>
                        <a:spcBef>
                          <a:spcPts val="0"/>
                        </a:spcBef>
                        <a:spcAft>
                          <a:spcPts val="0"/>
                        </a:spcAft>
                        <a:buNone/>
                      </a:pPr>
                      <a:endParaRPr lang="es-CO" sz="1600" dirty="0">
                        <a:solidFill>
                          <a:srgbClr val="1D2046"/>
                        </a:solidFill>
                      </a:endParaRPr>
                    </a:p>
                    <a:p>
                      <a:pPr marL="0" marR="0" lvl="0" indent="0" algn="just" rtl="0">
                        <a:lnSpc>
                          <a:spcPct val="115000"/>
                        </a:lnSpc>
                        <a:spcBef>
                          <a:spcPts val="0"/>
                        </a:spcBef>
                        <a:spcAft>
                          <a:spcPts val="0"/>
                        </a:spcAft>
                        <a:buNone/>
                      </a:pPr>
                      <a:r>
                        <a:rPr lang="es-CO" sz="1600" dirty="0">
                          <a:solidFill>
                            <a:srgbClr val="1D2046"/>
                          </a:solidFill>
                        </a:rPr>
                        <a:t>7996 - Niñas y Niños Primero: Acompañamiento de viajes </a:t>
                      </a:r>
                      <a:r>
                        <a:rPr lang="es-CO" sz="1600" dirty="0" err="1">
                          <a:solidFill>
                            <a:srgbClr val="1D2046"/>
                          </a:solidFill>
                        </a:rPr>
                        <a:t>Biciparceros</a:t>
                      </a:r>
                      <a:r>
                        <a:rPr lang="es-CO" sz="1600" dirty="0">
                          <a:solidFill>
                            <a:srgbClr val="1D2046"/>
                          </a:solidFill>
                        </a:rPr>
                        <a:t>, </a:t>
                      </a:r>
                      <a:r>
                        <a:rPr lang="es-CO" sz="1600" dirty="0" err="1">
                          <a:solidFill>
                            <a:srgbClr val="1D2046"/>
                          </a:solidFill>
                        </a:rPr>
                        <a:t>cienpies</a:t>
                      </a:r>
                      <a:r>
                        <a:rPr lang="es-CO" sz="1600" dirty="0">
                          <a:solidFill>
                            <a:srgbClr val="1D2046"/>
                          </a:solidFill>
                        </a:rPr>
                        <a:t>, Guardacaminos y Ruta Pila.</a:t>
                      </a:r>
                      <a:endParaRPr sz="1600" b="1" i="0" u="none" strike="noStrike" cap="none" dirty="0">
                        <a:solidFill>
                          <a:srgbClr val="1D2046"/>
                        </a:solidFill>
                        <a:latin typeface="Arial"/>
                        <a:ea typeface="Arial"/>
                        <a:cs typeface="Arial"/>
                        <a:sym typeface="Arial"/>
                      </a:endParaRPr>
                    </a:p>
                  </a:txBody>
                  <a:tcPr marL="68575" marR="68575" marT="0" marB="0">
                    <a:lnR w="12700" cap="flat" cmpd="sng">
                      <a:solidFill>
                        <a:srgbClr val="0070C0"/>
                      </a:solidFill>
                      <a:prstDash val="solid"/>
                      <a:round/>
                      <a:headEnd type="none" w="sm" len="sm"/>
                      <a:tailEnd type="none" w="sm" len="sm"/>
                    </a:lnR>
                  </a:tcPr>
                </a:tc>
                <a:tc>
                  <a:txBody>
                    <a:bodyPr/>
                    <a:lstStyle/>
                    <a:p>
                      <a:pPr marL="0" marR="0" lvl="0" indent="0" algn="ctr" rtl="0">
                        <a:lnSpc>
                          <a:spcPct val="115000"/>
                        </a:lnSpc>
                        <a:spcBef>
                          <a:spcPts val="0"/>
                        </a:spcBef>
                        <a:spcAft>
                          <a:spcPts val="0"/>
                        </a:spcAft>
                        <a:buNone/>
                      </a:pPr>
                      <a:r>
                        <a:rPr lang="es-CO" sz="2000" b="1" dirty="0">
                          <a:solidFill>
                            <a:srgbClr val="1D2046"/>
                          </a:solidFill>
                        </a:rPr>
                        <a:t>$ 68.369.727,42</a:t>
                      </a:r>
                      <a:endParaRPr sz="2000" b="1" dirty="0">
                        <a:solidFill>
                          <a:srgbClr val="1D2046"/>
                        </a:solidFill>
                      </a:endParaRPr>
                    </a:p>
                  </a:txBody>
                  <a:tcPr marL="68575" marR="68575" marT="0" marB="0" anchor="ctr">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tcPr>
                </a:tc>
                <a:tc>
                  <a:txBody>
                    <a:bodyPr/>
                    <a:lstStyle/>
                    <a:p>
                      <a:pPr marL="0" marR="0" lvl="0" indent="0" algn="ctr" rtl="0">
                        <a:lnSpc>
                          <a:spcPct val="115000"/>
                        </a:lnSpc>
                        <a:spcBef>
                          <a:spcPts val="0"/>
                        </a:spcBef>
                        <a:spcAft>
                          <a:spcPts val="0"/>
                        </a:spcAft>
                        <a:buNone/>
                      </a:pPr>
                      <a:r>
                        <a:rPr lang="es-CO" sz="2000" b="1" dirty="0">
                          <a:solidFill>
                            <a:srgbClr val="1D2046"/>
                          </a:solidFill>
                        </a:rPr>
                        <a:t>$ 59.424.274,00</a:t>
                      </a:r>
                    </a:p>
                  </a:txBody>
                  <a:tcPr marL="68575" marR="68575" marT="0" marB="0" anchor="ctr">
                    <a:lnL w="12700" cap="flat" cmpd="sng">
                      <a:solidFill>
                        <a:srgbClr val="0070C0"/>
                      </a:solidFill>
                      <a:prstDash val="solid"/>
                      <a:round/>
                      <a:headEnd type="none" w="sm" len="sm"/>
                      <a:tailEnd type="none" w="sm" len="sm"/>
                    </a:lnL>
                  </a:tcPr>
                </a:tc>
                <a:extLst>
                  <a:ext uri="{0D108BD9-81ED-4DB2-BD59-A6C34878D82A}">
                    <a16:rowId xmlns:a16="http://schemas.microsoft.com/office/drawing/2014/main" val="10002"/>
                  </a:ext>
                </a:extLst>
              </a:tr>
              <a:tr h="203100">
                <a:tc>
                  <a:txBody>
                    <a:bodyPr/>
                    <a:lstStyle/>
                    <a:p>
                      <a:pPr marL="0" marR="0" lvl="0" indent="0" algn="l" rtl="0">
                        <a:lnSpc>
                          <a:spcPct val="115000"/>
                        </a:lnSpc>
                        <a:spcBef>
                          <a:spcPts val="0"/>
                        </a:spcBef>
                        <a:spcAft>
                          <a:spcPts val="0"/>
                        </a:spcAft>
                        <a:buClr>
                          <a:srgbClr val="000000"/>
                        </a:buClr>
                        <a:buSzPts val="1100"/>
                        <a:buFont typeface="Arial"/>
                        <a:buNone/>
                      </a:pPr>
                      <a:endParaRPr sz="1100" b="1" u="none" strike="noStrike" cap="none">
                        <a:solidFill>
                          <a:schemeClr val="lt1"/>
                        </a:solidFill>
                      </a:endParaRPr>
                    </a:p>
                    <a:p>
                      <a:pPr marL="0" marR="0" lvl="0" indent="0" algn="ctr" rtl="0">
                        <a:lnSpc>
                          <a:spcPct val="115000"/>
                        </a:lnSpc>
                        <a:spcBef>
                          <a:spcPts val="0"/>
                        </a:spcBef>
                        <a:spcAft>
                          <a:spcPts val="0"/>
                        </a:spcAft>
                        <a:buClr>
                          <a:srgbClr val="000000"/>
                        </a:buClr>
                        <a:buSzPts val="1800"/>
                        <a:buFont typeface="Arial"/>
                        <a:buNone/>
                      </a:pPr>
                      <a:r>
                        <a:rPr lang="es-CO" sz="1800" b="1" u="none" strike="noStrike" cap="none">
                          <a:solidFill>
                            <a:schemeClr val="lt1"/>
                          </a:solidFill>
                        </a:rPr>
                        <a:t>TOTAL</a:t>
                      </a:r>
                      <a:endParaRPr/>
                    </a:p>
                    <a:p>
                      <a:pPr marL="0" marR="0" lvl="0" indent="0" algn="ctr" rtl="0">
                        <a:lnSpc>
                          <a:spcPct val="115000"/>
                        </a:lnSpc>
                        <a:spcBef>
                          <a:spcPts val="0"/>
                        </a:spcBef>
                        <a:spcAft>
                          <a:spcPts val="0"/>
                        </a:spcAft>
                        <a:buClr>
                          <a:srgbClr val="000000"/>
                        </a:buClr>
                        <a:buSzPts val="1400"/>
                        <a:buFont typeface="Arial"/>
                        <a:buNone/>
                      </a:pPr>
                      <a:endParaRPr sz="1400" b="1" u="none" strike="noStrike" cap="none">
                        <a:solidFill>
                          <a:schemeClr val="lt1"/>
                        </a:solidFill>
                        <a:latin typeface="Century Gothic"/>
                        <a:ea typeface="Century Gothic"/>
                        <a:cs typeface="Century Gothic"/>
                        <a:sym typeface="Century Gothic"/>
                      </a:endParaRPr>
                    </a:p>
                  </a:txBody>
                  <a:tcPr marL="68575" marR="68575" marT="0" marB="0">
                    <a:lnR w="12700" cap="flat" cmpd="sng" algn="ctr">
                      <a:solidFill>
                        <a:srgbClr val="9CC2E5"/>
                      </a:solidFill>
                      <a:prstDash val="solid"/>
                      <a:round/>
                      <a:headEnd type="none" w="sm" len="sm"/>
                      <a:tailEnd type="none" w="sm" len="sm"/>
                    </a:lnR>
                    <a:solidFill>
                      <a:srgbClr val="002060"/>
                    </a:solidFill>
                  </a:tcPr>
                </a:tc>
                <a:tc>
                  <a:txBody>
                    <a:bodyPr/>
                    <a:lstStyle/>
                    <a:p>
                      <a:pPr marL="0" marR="0" lvl="0" indent="0" algn="ctr" rtl="0">
                        <a:lnSpc>
                          <a:spcPct val="100000"/>
                        </a:lnSpc>
                        <a:spcBef>
                          <a:spcPts val="0"/>
                        </a:spcBef>
                        <a:spcAft>
                          <a:spcPts val="0"/>
                        </a:spcAft>
                        <a:buNone/>
                      </a:pPr>
                      <a:r>
                        <a:rPr lang="es-CO" sz="2000" b="1" i="0" u="none" strike="noStrike" cap="none" dirty="0">
                          <a:solidFill>
                            <a:schemeClr val="lt1"/>
                          </a:solidFill>
                          <a:latin typeface="Arial"/>
                          <a:ea typeface="Arial"/>
                          <a:cs typeface="Arial"/>
                          <a:sym typeface="Arial"/>
                        </a:rPr>
                        <a:t> $ </a:t>
                      </a:r>
                      <a:r>
                        <a:rPr lang="en-US" sz="2000" b="1" dirty="0">
                          <a:solidFill>
                            <a:schemeClr val="lt1"/>
                          </a:solidFill>
                        </a:rPr>
                        <a:t>972.871.626,00</a:t>
                      </a:r>
                      <a:endParaRPr sz="2000" b="1" dirty="0">
                        <a:solidFill>
                          <a:schemeClr val="lt1"/>
                        </a:solidFill>
                      </a:endParaRPr>
                    </a:p>
                    <a:p>
                      <a:pPr marL="0" marR="0" lvl="0" indent="0" algn="ctr" rtl="0">
                        <a:lnSpc>
                          <a:spcPct val="100000"/>
                        </a:lnSpc>
                        <a:spcBef>
                          <a:spcPts val="0"/>
                        </a:spcBef>
                        <a:spcAft>
                          <a:spcPts val="0"/>
                        </a:spcAft>
                        <a:buNone/>
                      </a:pPr>
                      <a:endParaRPr sz="1600" b="1" i="0" u="none" strike="noStrike" cap="none" dirty="0">
                        <a:solidFill>
                          <a:schemeClr val="lt1"/>
                        </a:solidFill>
                        <a:latin typeface="Arial"/>
                        <a:ea typeface="Arial"/>
                        <a:cs typeface="Arial"/>
                        <a:sym typeface="Arial"/>
                      </a:endParaRPr>
                    </a:p>
                  </a:txBody>
                  <a:tcPr marL="9525" marR="9525" marT="9525" marB="0" anchor="b">
                    <a:lnL w="12700" cap="flat" cmpd="sng" algn="ctr">
                      <a:solidFill>
                        <a:srgbClr val="9CC2E5"/>
                      </a:solidFill>
                      <a:prstDash val="solid"/>
                      <a:round/>
                      <a:headEnd type="none" w="sm" len="sm"/>
                      <a:tailEnd type="none" w="sm" len="sm"/>
                    </a:lnL>
                    <a:lnR w="12700" cap="flat" cmpd="sng" algn="ctr">
                      <a:solidFill>
                        <a:srgbClr val="9CC2E5"/>
                      </a:solidFill>
                      <a:prstDash val="solid"/>
                      <a:round/>
                      <a:headEnd type="none" w="sm" len="sm"/>
                      <a:tailEnd type="none" w="sm" len="sm"/>
                    </a:lnR>
                    <a:solidFill>
                      <a:srgbClr val="002060"/>
                    </a:solidFill>
                  </a:tcPr>
                </a:tc>
                <a:tc>
                  <a:txBody>
                    <a:bodyPr/>
                    <a:lstStyle/>
                    <a:p>
                      <a:pPr marL="0" marR="0" lvl="0" indent="0" algn="ctr" rtl="0">
                        <a:lnSpc>
                          <a:spcPct val="100000"/>
                        </a:lnSpc>
                        <a:spcBef>
                          <a:spcPts val="0"/>
                        </a:spcBef>
                        <a:spcAft>
                          <a:spcPts val="0"/>
                        </a:spcAft>
                        <a:buNone/>
                      </a:pPr>
                      <a:r>
                        <a:rPr lang="es-CO" sz="2000" b="1" i="0" u="none" strike="noStrike" cap="none" dirty="0">
                          <a:solidFill>
                            <a:schemeClr val="lt1"/>
                          </a:solidFill>
                          <a:latin typeface="Arial"/>
                          <a:ea typeface="Arial"/>
                          <a:cs typeface="Arial"/>
                          <a:sym typeface="Arial"/>
                        </a:rPr>
                        <a:t>  $ 756.998.400, 00</a:t>
                      </a:r>
                      <a:endParaRPr lang="es-CO" sz="2000" b="1" dirty="0">
                        <a:solidFill>
                          <a:schemeClr val="lt1"/>
                        </a:solidFill>
                      </a:endParaRPr>
                    </a:p>
                    <a:p>
                      <a:pPr marL="0" marR="0" lvl="0" indent="0" algn="ctr" rtl="0">
                        <a:lnSpc>
                          <a:spcPct val="100000"/>
                        </a:lnSpc>
                        <a:spcBef>
                          <a:spcPts val="0"/>
                        </a:spcBef>
                        <a:spcAft>
                          <a:spcPts val="0"/>
                        </a:spcAft>
                        <a:buNone/>
                      </a:pPr>
                      <a:endParaRPr lang="es-CO" sz="1600" b="1" i="0" u="none" strike="noStrike" cap="none" dirty="0">
                        <a:solidFill>
                          <a:schemeClr val="lt1"/>
                        </a:solidFill>
                        <a:latin typeface="Arial"/>
                        <a:ea typeface="Arial"/>
                        <a:cs typeface="Arial"/>
                        <a:sym typeface="Arial"/>
                      </a:endParaRPr>
                    </a:p>
                  </a:txBody>
                  <a:tcPr marL="9525" marR="9525" marT="9525" marB="0" anchor="b">
                    <a:lnL w="12700" cap="flat" cmpd="sng" algn="ctr">
                      <a:solidFill>
                        <a:srgbClr val="9CC2E5"/>
                      </a:solidFill>
                      <a:prstDash val="solid"/>
                      <a:round/>
                      <a:headEnd type="none" w="sm" len="sm"/>
                      <a:tailEnd type="none" w="sm" len="sm"/>
                    </a:lnL>
                    <a:solidFill>
                      <a:srgbClr val="002060"/>
                    </a:solidFill>
                  </a:tcPr>
                </a:tc>
                <a:extLst>
                  <a:ext uri="{0D108BD9-81ED-4DB2-BD59-A6C34878D82A}">
                    <a16:rowId xmlns:a16="http://schemas.microsoft.com/office/drawing/2014/main" val="10004"/>
                  </a:ext>
                </a:extLst>
              </a:tr>
            </a:tbl>
          </a:graphicData>
        </a:graphic>
      </p:graphicFrame>
      <p:sp>
        <p:nvSpPr>
          <p:cNvPr id="163" name="Google Shape;163;g3470b4abcb0_1_2"/>
          <p:cNvSpPr txBox="1"/>
          <p:nvPr/>
        </p:nvSpPr>
        <p:spPr>
          <a:xfrm>
            <a:off x="836425" y="1130888"/>
            <a:ext cx="10665900" cy="4464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CO" sz="2300" b="1">
                <a:solidFill>
                  <a:srgbClr val="1D2046"/>
                </a:solidFill>
              </a:rPr>
              <a:t>            Plan de  Desarrollo 2024-2027 ( Bogotá Camina Segura) </a:t>
            </a:r>
            <a:endParaRPr sz="2300" b="1" i="0" u="none" strike="noStrike" cap="none">
              <a:solidFill>
                <a:srgbClr val="1D2046"/>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18"/>
          <p:cNvPicPr preferRelativeResize="0"/>
          <p:nvPr/>
        </p:nvPicPr>
        <p:blipFill rotWithShape="1">
          <a:blip r:embed="rId3">
            <a:alphaModFix/>
          </a:blip>
          <a:srcRect t="35963" r="62912" b="2110"/>
          <a:stretch/>
        </p:blipFill>
        <p:spPr>
          <a:xfrm>
            <a:off x="10173245" y="1190"/>
            <a:ext cx="2038944" cy="6858000"/>
          </a:xfrm>
          <a:prstGeom prst="rect">
            <a:avLst/>
          </a:prstGeom>
          <a:noFill/>
          <a:ln>
            <a:noFill/>
          </a:ln>
        </p:spPr>
      </p:pic>
      <p:cxnSp>
        <p:nvCxnSpPr>
          <p:cNvPr id="169" name="Google Shape;169;p18"/>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170" name="Google Shape;170;p18"/>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171" name="Google Shape;171;p18"/>
          <p:cNvSpPr txBox="1"/>
          <p:nvPr/>
        </p:nvSpPr>
        <p:spPr>
          <a:xfrm>
            <a:off x="126135" y="295282"/>
            <a:ext cx="114180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Inversión Presupuestal 2024</a:t>
            </a:r>
            <a:endParaRPr sz="1400" b="0" i="0" u="none" strike="noStrike" cap="none">
              <a:solidFill>
                <a:srgbClr val="000000"/>
              </a:solidFill>
              <a:latin typeface="Arial"/>
              <a:ea typeface="Arial"/>
              <a:cs typeface="Arial"/>
              <a:sym typeface="Arial"/>
            </a:endParaRPr>
          </a:p>
        </p:txBody>
      </p:sp>
      <p:pic>
        <p:nvPicPr>
          <p:cNvPr id="172" name="Google Shape;172;p18"/>
          <p:cNvPicPr preferRelativeResize="0"/>
          <p:nvPr/>
        </p:nvPicPr>
        <p:blipFill rotWithShape="1">
          <a:blip r:embed="rId4">
            <a:alphaModFix/>
          </a:blip>
          <a:srcRect/>
          <a:stretch/>
        </p:blipFill>
        <p:spPr>
          <a:xfrm>
            <a:off x="0" y="6260050"/>
            <a:ext cx="1864895" cy="597950"/>
          </a:xfrm>
          <a:prstGeom prst="rect">
            <a:avLst/>
          </a:prstGeom>
          <a:noFill/>
          <a:ln>
            <a:noFill/>
          </a:ln>
        </p:spPr>
      </p:pic>
      <p:pic>
        <p:nvPicPr>
          <p:cNvPr id="173" name="Google Shape;173;p18"/>
          <p:cNvPicPr preferRelativeResize="0"/>
          <p:nvPr/>
        </p:nvPicPr>
        <p:blipFill rotWithShape="1">
          <a:blip r:embed="rId5">
            <a:alphaModFix amt="52999"/>
          </a:blip>
          <a:srcRect l="32615"/>
          <a:stretch/>
        </p:blipFill>
        <p:spPr>
          <a:xfrm>
            <a:off x="-15097" y="3223011"/>
            <a:ext cx="1375636" cy="3652299"/>
          </a:xfrm>
          <a:prstGeom prst="rect">
            <a:avLst/>
          </a:prstGeom>
          <a:noFill/>
          <a:ln>
            <a:noFill/>
          </a:ln>
        </p:spPr>
      </p:pic>
      <p:pic>
        <p:nvPicPr>
          <p:cNvPr id="174" name="Google Shape;174;p18"/>
          <p:cNvPicPr preferRelativeResize="0"/>
          <p:nvPr/>
        </p:nvPicPr>
        <p:blipFill rotWithShape="1">
          <a:blip r:embed="rId6">
            <a:alphaModFix/>
          </a:blip>
          <a:srcRect/>
          <a:stretch/>
        </p:blipFill>
        <p:spPr>
          <a:xfrm>
            <a:off x="0" y="5237349"/>
            <a:ext cx="641678" cy="1649079"/>
          </a:xfrm>
          <a:prstGeom prst="rect">
            <a:avLst/>
          </a:prstGeom>
          <a:noFill/>
          <a:ln>
            <a:noFill/>
          </a:ln>
        </p:spPr>
      </p:pic>
      <p:pic>
        <p:nvPicPr>
          <p:cNvPr id="175" name="Google Shape;175;p18"/>
          <p:cNvPicPr preferRelativeResize="0"/>
          <p:nvPr/>
        </p:nvPicPr>
        <p:blipFill rotWithShape="1">
          <a:blip r:embed="rId7">
            <a:alphaModFix/>
          </a:blip>
          <a:srcRect/>
          <a:stretch/>
        </p:blipFill>
        <p:spPr>
          <a:xfrm>
            <a:off x="9465699" y="192852"/>
            <a:ext cx="2129687" cy="703500"/>
          </a:xfrm>
          <a:prstGeom prst="rect">
            <a:avLst/>
          </a:prstGeom>
          <a:noFill/>
          <a:ln>
            <a:noFill/>
          </a:ln>
        </p:spPr>
      </p:pic>
      <p:graphicFrame>
        <p:nvGraphicFramePr>
          <p:cNvPr id="176" name="Google Shape;176;p18"/>
          <p:cNvGraphicFramePr/>
          <p:nvPr>
            <p:extLst>
              <p:ext uri="{D42A27DB-BD31-4B8C-83A1-F6EECF244321}">
                <p14:modId xmlns:p14="http://schemas.microsoft.com/office/powerpoint/2010/main" val="3207342692"/>
              </p:ext>
            </p:extLst>
          </p:nvPr>
        </p:nvGraphicFramePr>
        <p:xfrm>
          <a:off x="672721" y="1701018"/>
          <a:ext cx="10950800" cy="4370582"/>
        </p:xfrm>
        <a:graphic>
          <a:graphicData uri="http://schemas.openxmlformats.org/drawingml/2006/table">
            <a:tbl>
              <a:tblPr firstRow="1" firstCol="1" bandRow="1">
                <a:noFill/>
                <a:tableStyleId>{5D4872CA-004C-4D34-A412-D3B398ACE076}</a:tableStyleId>
              </a:tblPr>
              <a:tblGrid>
                <a:gridCol w="6137900">
                  <a:extLst>
                    <a:ext uri="{9D8B030D-6E8A-4147-A177-3AD203B41FA5}">
                      <a16:colId xmlns:a16="http://schemas.microsoft.com/office/drawing/2014/main" val="20000"/>
                    </a:ext>
                  </a:extLst>
                </a:gridCol>
                <a:gridCol w="2449425">
                  <a:extLst>
                    <a:ext uri="{9D8B030D-6E8A-4147-A177-3AD203B41FA5}">
                      <a16:colId xmlns:a16="http://schemas.microsoft.com/office/drawing/2014/main" val="20001"/>
                    </a:ext>
                  </a:extLst>
                </a:gridCol>
                <a:gridCol w="2363475">
                  <a:extLst>
                    <a:ext uri="{9D8B030D-6E8A-4147-A177-3AD203B41FA5}">
                      <a16:colId xmlns:a16="http://schemas.microsoft.com/office/drawing/2014/main" val="20002"/>
                    </a:ext>
                  </a:extLst>
                </a:gridCol>
              </a:tblGrid>
              <a:tr h="673600">
                <a:tc>
                  <a:txBody>
                    <a:bodyPr/>
                    <a:lstStyle/>
                    <a:p>
                      <a:pPr marL="0" marR="0" lvl="0" indent="0" algn="ctr" rtl="0">
                        <a:lnSpc>
                          <a:spcPct val="115000"/>
                        </a:lnSpc>
                        <a:spcBef>
                          <a:spcPts val="0"/>
                        </a:spcBef>
                        <a:spcAft>
                          <a:spcPts val="0"/>
                        </a:spcAft>
                        <a:buClr>
                          <a:srgbClr val="000000"/>
                        </a:buClr>
                        <a:buSzPts val="1800"/>
                        <a:buFont typeface="Arial"/>
                        <a:buNone/>
                      </a:pPr>
                      <a:r>
                        <a:rPr lang="es-CO" sz="1800"/>
                        <a:t>INVERSIÓN PRESUPUESTAL 2024</a:t>
                      </a:r>
                      <a:endParaRPr sz="1800" b="1" u="none" strike="noStrike" cap="none">
                        <a:latin typeface="Century Gothic"/>
                        <a:ea typeface="Century Gothic"/>
                        <a:cs typeface="Century Gothic"/>
                        <a:sym typeface="Century Gothic"/>
                      </a:endParaRPr>
                    </a:p>
                  </a:txBody>
                  <a:tcPr marL="68575" marR="68575" marT="0" marB="0" anchor="ctr">
                    <a:lnR w="12700" cap="flat" cmpd="sng">
                      <a:solidFill>
                        <a:srgbClr val="9CC2E5"/>
                      </a:solidFill>
                      <a:prstDash val="solid"/>
                      <a:round/>
                      <a:headEnd type="none" w="sm" len="sm"/>
                      <a:tailEnd type="none" w="sm" len="sm"/>
                    </a:lnR>
                    <a:solidFill>
                      <a:srgbClr val="002060"/>
                    </a:solidFill>
                  </a:tcPr>
                </a:tc>
                <a:tc>
                  <a:txBody>
                    <a:bodyPr/>
                    <a:lstStyle/>
                    <a:p>
                      <a:pPr marL="0" marR="0" lvl="0" indent="0" algn="ctr" rtl="0">
                        <a:lnSpc>
                          <a:spcPct val="115000"/>
                        </a:lnSpc>
                        <a:spcBef>
                          <a:spcPts val="0"/>
                        </a:spcBef>
                        <a:spcAft>
                          <a:spcPts val="0"/>
                        </a:spcAft>
                        <a:buClr>
                          <a:srgbClr val="000000"/>
                        </a:buClr>
                        <a:buSzPts val="1800"/>
                        <a:buFont typeface="Arial"/>
                        <a:buNone/>
                      </a:pPr>
                      <a:r>
                        <a:rPr lang="es-CO" sz="1500" b="1" u="none" strike="noStrike" cap="none"/>
                        <a:t>RESERVA-EJECUTADO</a:t>
                      </a:r>
                      <a:endParaRPr sz="1500" b="1" u="none" strike="noStrike" cap="none">
                        <a:latin typeface="Century Gothic"/>
                        <a:ea typeface="Century Gothic"/>
                        <a:cs typeface="Century Gothic"/>
                        <a:sym typeface="Century Gothic"/>
                      </a:endParaRPr>
                    </a:p>
                  </a:txBody>
                  <a:tcPr marL="68575" marR="68575" marT="0" marB="0" anchor="ctr">
                    <a:lnL w="12700" cap="flat" cmpd="sng">
                      <a:solidFill>
                        <a:srgbClr val="9CC2E5"/>
                      </a:solidFill>
                      <a:prstDash val="solid"/>
                      <a:round/>
                      <a:headEnd type="none" w="sm" len="sm"/>
                      <a:tailEnd type="none" w="sm" len="sm"/>
                    </a:lnL>
                    <a:lnR w="12700" cap="flat" cmpd="sng">
                      <a:solidFill>
                        <a:srgbClr val="9CC2E5"/>
                      </a:solidFill>
                      <a:prstDash val="solid"/>
                      <a:round/>
                      <a:headEnd type="none" w="sm" len="sm"/>
                      <a:tailEnd type="none" w="sm" len="sm"/>
                    </a:lnR>
                    <a:solidFill>
                      <a:srgbClr val="002060"/>
                    </a:solidFill>
                  </a:tcPr>
                </a:tc>
                <a:tc>
                  <a:txBody>
                    <a:bodyPr/>
                    <a:lstStyle/>
                    <a:p>
                      <a:pPr marL="0" marR="0" lvl="0" indent="0" algn="ctr" rtl="0">
                        <a:lnSpc>
                          <a:spcPct val="115000"/>
                        </a:lnSpc>
                        <a:spcBef>
                          <a:spcPts val="0"/>
                        </a:spcBef>
                        <a:spcAft>
                          <a:spcPts val="0"/>
                        </a:spcAft>
                        <a:buClr>
                          <a:srgbClr val="000000"/>
                        </a:buClr>
                        <a:buSzPts val="1800"/>
                        <a:buFont typeface="Arial"/>
                        <a:buNone/>
                      </a:pPr>
                      <a:r>
                        <a:rPr lang="es-CO" sz="1500" b="1" u="none" strike="noStrike" cap="none"/>
                        <a:t>VIGENCIA-EJECUTADO</a:t>
                      </a:r>
                      <a:endParaRPr sz="1500" b="1" u="none" strike="noStrike" cap="none">
                        <a:latin typeface="Century Gothic"/>
                        <a:ea typeface="Century Gothic"/>
                        <a:cs typeface="Century Gothic"/>
                        <a:sym typeface="Century Gothic"/>
                      </a:endParaRPr>
                    </a:p>
                  </a:txBody>
                  <a:tcPr marL="68575" marR="68575" marT="0" marB="0" anchor="ctr">
                    <a:lnL w="12700" cap="flat" cmpd="sng">
                      <a:solidFill>
                        <a:srgbClr val="9CC2E5"/>
                      </a:solidFill>
                      <a:prstDash val="solid"/>
                      <a:round/>
                      <a:headEnd type="none" w="sm" len="sm"/>
                      <a:tailEnd type="none" w="sm" len="sm"/>
                    </a:lnL>
                    <a:solidFill>
                      <a:srgbClr val="002060"/>
                    </a:solidFill>
                  </a:tcPr>
                </a:tc>
                <a:extLst>
                  <a:ext uri="{0D108BD9-81ED-4DB2-BD59-A6C34878D82A}">
                    <a16:rowId xmlns:a16="http://schemas.microsoft.com/office/drawing/2014/main" val="10000"/>
                  </a:ext>
                </a:extLst>
              </a:tr>
              <a:tr h="1406450">
                <a:tc>
                  <a:txBody>
                    <a:bodyPr/>
                    <a:lstStyle/>
                    <a:p>
                      <a:pPr marL="0" lvl="0" indent="0" algn="l" rtl="0">
                        <a:spcBef>
                          <a:spcPts val="0"/>
                        </a:spcBef>
                        <a:spcAft>
                          <a:spcPts val="0"/>
                        </a:spcAft>
                        <a:buClr>
                          <a:schemeClr val="dk1"/>
                        </a:buClr>
                        <a:buSzPts val="2000"/>
                        <a:buFont typeface="Arial"/>
                        <a:buNone/>
                      </a:pPr>
                      <a:endParaRPr sz="2100" dirty="0">
                        <a:solidFill>
                          <a:srgbClr val="1C4587"/>
                        </a:solidFill>
                      </a:endParaRPr>
                    </a:p>
                    <a:p>
                      <a:pPr marL="0" lvl="0" indent="0" algn="l" rtl="0">
                        <a:spcBef>
                          <a:spcPts val="0"/>
                        </a:spcBef>
                        <a:spcAft>
                          <a:spcPts val="0"/>
                        </a:spcAft>
                        <a:buClr>
                          <a:schemeClr val="dk1"/>
                        </a:buClr>
                        <a:buSzPts val="2000"/>
                        <a:buFont typeface="Arial"/>
                        <a:buNone/>
                      </a:pPr>
                      <a:r>
                        <a:rPr lang="es-CO" sz="2100" dirty="0">
                          <a:solidFill>
                            <a:srgbClr val="1C4587"/>
                          </a:solidFill>
                        </a:rPr>
                        <a:t>Plan de  Desarrollo 2021-2024 (Nuevo contrato Social y Ambiental para la Bogotá del siglo XXI).</a:t>
                      </a:r>
                      <a:endParaRPr sz="2100" dirty="0">
                        <a:solidFill>
                          <a:srgbClr val="1C4587"/>
                        </a:solidFill>
                      </a:endParaRPr>
                    </a:p>
                    <a:p>
                      <a:pPr marL="0" marR="0" lvl="0" indent="0" algn="just" rtl="0">
                        <a:lnSpc>
                          <a:spcPct val="115000"/>
                        </a:lnSpc>
                        <a:spcBef>
                          <a:spcPts val="0"/>
                        </a:spcBef>
                        <a:spcAft>
                          <a:spcPts val="0"/>
                        </a:spcAft>
                        <a:buClr>
                          <a:srgbClr val="000000"/>
                        </a:buClr>
                        <a:buSzPts val="1600"/>
                        <a:buFont typeface="Arial"/>
                        <a:buNone/>
                      </a:pPr>
                      <a:endParaRPr sz="1600" dirty="0">
                        <a:solidFill>
                          <a:srgbClr val="1C4587"/>
                        </a:solidFill>
                      </a:endParaRPr>
                    </a:p>
                  </a:txBody>
                  <a:tcPr marL="68575" marR="68575" marT="0" marB="0">
                    <a:lnR w="12700" cap="flat" cmpd="sng" algn="ctr">
                      <a:solidFill>
                        <a:srgbClr val="0070C0"/>
                      </a:solidFill>
                      <a:prstDash val="solid"/>
                      <a:round/>
                      <a:headEnd type="none" w="sm" len="sm"/>
                      <a:tailEnd type="none" w="sm" len="sm"/>
                    </a:lnR>
                  </a:tcPr>
                </a:tc>
                <a:tc>
                  <a:txBody>
                    <a:bodyPr/>
                    <a:lstStyle/>
                    <a:p>
                      <a:pPr marL="0" marR="0" lvl="0" indent="0" algn="ctr" rtl="0" fontAlgn="b">
                        <a:lnSpc>
                          <a:spcPct val="100000"/>
                        </a:lnSpc>
                        <a:spcBef>
                          <a:spcPts val="0"/>
                        </a:spcBef>
                        <a:spcAft>
                          <a:spcPts val="0"/>
                        </a:spcAft>
                        <a:buClr>
                          <a:schemeClr val="dk1"/>
                        </a:buClr>
                        <a:buSzPts val="1600"/>
                        <a:buFont typeface="Arial"/>
                        <a:buNone/>
                      </a:pPr>
                      <a:r>
                        <a:rPr lang="es-CO" sz="1800" b="1" i="0" u="none" strike="noStrike" cap="none" dirty="0">
                          <a:solidFill>
                            <a:srgbClr val="1C4587"/>
                          </a:solidFill>
                          <a:latin typeface="Arial"/>
                          <a:ea typeface="Arial"/>
                          <a:cs typeface="Arial"/>
                          <a:sym typeface="Arial"/>
                        </a:rPr>
                        <a:t>$</a:t>
                      </a:r>
                      <a:r>
                        <a:rPr lang="es-CO" sz="1800" b="1" i="0" u="none" strike="noStrike" cap="none" dirty="0">
                          <a:solidFill>
                            <a:srgbClr val="1C4587"/>
                          </a:solidFill>
                          <a:latin typeface="Arial"/>
                          <a:cs typeface="Arial"/>
                          <a:sym typeface="Arial"/>
                        </a:rPr>
                        <a:t>2.349.605.207,00</a:t>
                      </a:r>
                    </a:p>
                    <a:p>
                      <a:pPr marL="0" marR="0" lvl="0" indent="0" algn="ctr" rtl="0" fontAlgn="b">
                        <a:lnSpc>
                          <a:spcPct val="100000"/>
                        </a:lnSpc>
                        <a:spcBef>
                          <a:spcPts val="0"/>
                        </a:spcBef>
                        <a:spcAft>
                          <a:spcPts val="0"/>
                        </a:spcAft>
                        <a:buClr>
                          <a:schemeClr val="dk1"/>
                        </a:buClr>
                        <a:buSzPts val="1600"/>
                        <a:buFont typeface="Arial"/>
                        <a:buNone/>
                      </a:pPr>
                      <a:endParaRPr lang="es-CO" sz="1800" b="1" i="0" u="none" strike="noStrike" cap="none" dirty="0">
                        <a:solidFill>
                          <a:srgbClr val="1C4587"/>
                        </a:solidFill>
                        <a:latin typeface="Arial"/>
                        <a:cs typeface="Arial"/>
                        <a:sym typeface="Arial"/>
                      </a:endParaRPr>
                    </a:p>
                    <a:p>
                      <a:pPr marL="0" marR="0" lvl="0" indent="0" algn="ctr" rtl="0" fontAlgn="b">
                        <a:lnSpc>
                          <a:spcPct val="100000"/>
                        </a:lnSpc>
                        <a:spcBef>
                          <a:spcPts val="0"/>
                        </a:spcBef>
                        <a:spcAft>
                          <a:spcPts val="0"/>
                        </a:spcAft>
                        <a:buClr>
                          <a:schemeClr val="dk1"/>
                        </a:buClr>
                        <a:buSzPts val="1600"/>
                        <a:buFont typeface="Arial"/>
                        <a:buNone/>
                      </a:pPr>
                      <a:endParaRPr sz="1800" b="1" i="0" u="none" strike="noStrike" cap="none" dirty="0">
                        <a:solidFill>
                          <a:srgbClr val="1C4587"/>
                        </a:solidFill>
                        <a:latin typeface="Arial"/>
                        <a:cs typeface="Arial"/>
                        <a:sym typeface="Arial"/>
                      </a:endParaRPr>
                    </a:p>
                  </a:txBody>
                  <a:tcPr marL="9525" marR="9525" marT="9525" marB="0" anchor="b">
                    <a:lnL w="12700" cap="flat" cmpd="sng">
                      <a:solidFill>
                        <a:srgbClr val="0070C0"/>
                      </a:solidFill>
                      <a:prstDash val="solid"/>
                      <a:round/>
                      <a:headEnd type="none" w="sm" len="sm"/>
                      <a:tailEnd type="none" w="sm" len="sm"/>
                    </a:lnL>
                    <a:lnR w="12700" cap="flat" cmpd="sng" algn="ctr">
                      <a:solidFill>
                        <a:srgbClr val="0070C0"/>
                      </a:solidFill>
                      <a:prstDash val="solid"/>
                      <a:round/>
                      <a:headEnd type="none" w="sm" len="sm"/>
                      <a:tailEnd type="none" w="sm" len="sm"/>
                    </a:lnR>
                  </a:tcPr>
                </a:tc>
                <a:tc>
                  <a:txBody>
                    <a:bodyPr/>
                    <a:lstStyle/>
                    <a:p>
                      <a:pPr marL="0" marR="0" lvl="0" indent="0" algn="ctr" rtl="0" fontAlgn="b">
                        <a:lnSpc>
                          <a:spcPct val="100000"/>
                        </a:lnSpc>
                        <a:spcBef>
                          <a:spcPts val="0"/>
                        </a:spcBef>
                        <a:spcAft>
                          <a:spcPts val="0"/>
                        </a:spcAft>
                        <a:buClr>
                          <a:schemeClr val="dk1"/>
                        </a:buClr>
                        <a:buSzPts val="1600"/>
                        <a:buFont typeface="Arial"/>
                        <a:buNone/>
                      </a:pPr>
                      <a:r>
                        <a:rPr lang="es-CO" sz="1800" b="1" i="0" u="none" strike="noStrike" cap="none" dirty="0">
                          <a:solidFill>
                            <a:srgbClr val="1C4587"/>
                          </a:solidFill>
                          <a:latin typeface="Arial"/>
                          <a:ea typeface="Arial"/>
                          <a:cs typeface="Arial"/>
                          <a:sym typeface="Arial"/>
                        </a:rPr>
                        <a:t>$ 1.316´</a:t>
                      </a:r>
                      <a:r>
                        <a:rPr lang="es-CO" sz="1800" b="1" i="0" u="none" strike="noStrike" cap="none" dirty="0">
                          <a:solidFill>
                            <a:srgbClr val="1C4587"/>
                          </a:solidFill>
                          <a:latin typeface="Arial"/>
                          <a:cs typeface="Arial"/>
                          <a:sym typeface="Arial"/>
                        </a:rPr>
                        <a:t>083.443,</a:t>
                      </a:r>
                      <a:r>
                        <a:rPr lang="es-CO" sz="1800" b="1" i="0" u="none" strike="noStrike" cap="none" dirty="0">
                          <a:solidFill>
                            <a:srgbClr val="1C4587"/>
                          </a:solidFill>
                          <a:latin typeface="Arial"/>
                          <a:ea typeface="Arial"/>
                          <a:cs typeface="Arial"/>
                          <a:sym typeface="Arial"/>
                        </a:rPr>
                        <a:t>00</a:t>
                      </a:r>
                    </a:p>
                    <a:p>
                      <a:pPr marL="0" marR="0" lvl="0" indent="0" algn="ctr" rtl="0" fontAlgn="b">
                        <a:lnSpc>
                          <a:spcPct val="100000"/>
                        </a:lnSpc>
                        <a:spcBef>
                          <a:spcPts val="0"/>
                        </a:spcBef>
                        <a:spcAft>
                          <a:spcPts val="0"/>
                        </a:spcAft>
                        <a:buClr>
                          <a:schemeClr val="dk1"/>
                        </a:buClr>
                        <a:buSzPts val="1600"/>
                        <a:buFont typeface="Arial"/>
                        <a:buNone/>
                      </a:pPr>
                      <a:endParaRPr lang="es-CO" sz="1800" b="1" i="0" u="none" strike="noStrike" cap="none" dirty="0">
                        <a:solidFill>
                          <a:srgbClr val="1C4587"/>
                        </a:solidFill>
                        <a:latin typeface="Arial"/>
                        <a:cs typeface="Arial"/>
                        <a:sym typeface="Arial"/>
                      </a:endParaRPr>
                    </a:p>
                    <a:p>
                      <a:pPr marL="0" marR="0" lvl="0" indent="0" algn="ctr" rtl="0" fontAlgn="b">
                        <a:lnSpc>
                          <a:spcPct val="100000"/>
                        </a:lnSpc>
                        <a:spcBef>
                          <a:spcPts val="0"/>
                        </a:spcBef>
                        <a:spcAft>
                          <a:spcPts val="0"/>
                        </a:spcAft>
                        <a:buClr>
                          <a:schemeClr val="dk1"/>
                        </a:buClr>
                        <a:buSzPts val="1600"/>
                        <a:buFont typeface="Arial"/>
                        <a:buNone/>
                      </a:pPr>
                      <a:endParaRPr lang="es-CO" sz="1800" b="1" i="0" u="none" strike="noStrike" cap="none" dirty="0">
                        <a:solidFill>
                          <a:srgbClr val="1C4587"/>
                        </a:solidFill>
                        <a:latin typeface="Arial"/>
                        <a:cs typeface="Arial"/>
                        <a:sym typeface="Arial"/>
                      </a:endParaRPr>
                    </a:p>
                  </a:txBody>
                  <a:tcPr marL="9525" marR="9525" marT="9525" marB="0" anchor="b">
                    <a:lnL w="12700" cap="flat" cmpd="sng" algn="ctr">
                      <a:solidFill>
                        <a:srgbClr val="0070C0"/>
                      </a:solidFill>
                      <a:prstDash val="solid"/>
                      <a:round/>
                      <a:headEnd type="none" w="sm" len="sm"/>
                      <a:tailEnd type="none" w="sm" len="sm"/>
                    </a:lnL>
                  </a:tcPr>
                </a:tc>
                <a:extLst>
                  <a:ext uri="{0D108BD9-81ED-4DB2-BD59-A6C34878D82A}">
                    <a16:rowId xmlns:a16="http://schemas.microsoft.com/office/drawing/2014/main" val="10001"/>
                  </a:ext>
                </a:extLst>
              </a:tr>
              <a:tr h="1324050">
                <a:tc>
                  <a:txBody>
                    <a:bodyPr/>
                    <a:lstStyle/>
                    <a:p>
                      <a:pPr marL="0" lvl="0" indent="0" algn="just" rtl="0">
                        <a:spcBef>
                          <a:spcPts val="0"/>
                        </a:spcBef>
                        <a:spcAft>
                          <a:spcPts val="0"/>
                        </a:spcAft>
                        <a:buClr>
                          <a:schemeClr val="dk1"/>
                        </a:buClr>
                        <a:buSzPts val="2000"/>
                        <a:buFont typeface="Arial"/>
                        <a:buNone/>
                      </a:pPr>
                      <a:endParaRPr sz="2300">
                        <a:solidFill>
                          <a:srgbClr val="1C4587"/>
                        </a:solidFill>
                      </a:endParaRPr>
                    </a:p>
                    <a:p>
                      <a:pPr marL="0" lvl="0" indent="0" algn="just" rtl="0">
                        <a:spcBef>
                          <a:spcPts val="0"/>
                        </a:spcBef>
                        <a:spcAft>
                          <a:spcPts val="0"/>
                        </a:spcAft>
                        <a:buClr>
                          <a:schemeClr val="dk1"/>
                        </a:buClr>
                        <a:buSzPts val="2000"/>
                        <a:buFont typeface="Arial"/>
                        <a:buNone/>
                      </a:pPr>
                      <a:r>
                        <a:rPr lang="es-CO" sz="2300">
                          <a:solidFill>
                            <a:srgbClr val="1C4587"/>
                          </a:solidFill>
                        </a:rPr>
                        <a:t>Plan de  Desarrollo 2024-2027 ( Bogotá Camina Segura) </a:t>
                      </a:r>
                      <a:endParaRPr sz="1600" b="1" i="0" u="none" strike="noStrike" cap="none">
                        <a:solidFill>
                          <a:srgbClr val="1C4587"/>
                        </a:solidFill>
                        <a:latin typeface="Arial"/>
                        <a:ea typeface="Arial"/>
                        <a:cs typeface="Arial"/>
                        <a:sym typeface="Arial"/>
                      </a:endParaRPr>
                    </a:p>
                  </a:txBody>
                  <a:tcPr marL="68575" marR="68575" marT="0" marB="0">
                    <a:lnR w="12700" cap="flat" cmpd="sng" algn="ctr">
                      <a:solidFill>
                        <a:srgbClr val="0070C0"/>
                      </a:solidFill>
                      <a:prstDash val="solid"/>
                      <a:round/>
                      <a:headEnd type="none" w="sm" len="sm"/>
                      <a:tailEnd type="none" w="sm" len="sm"/>
                    </a:lnR>
                  </a:tcPr>
                </a:tc>
                <a:tc>
                  <a:txBody>
                    <a:bodyPr/>
                    <a:lstStyle/>
                    <a:p>
                      <a:pPr marL="0" marR="0" lvl="0" indent="0" algn="ctr" rtl="0" fontAlgn="b">
                        <a:lnSpc>
                          <a:spcPct val="100000"/>
                        </a:lnSpc>
                        <a:spcBef>
                          <a:spcPts val="0"/>
                        </a:spcBef>
                        <a:spcAft>
                          <a:spcPts val="0"/>
                        </a:spcAft>
                        <a:buClr>
                          <a:schemeClr val="dk1"/>
                        </a:buClr>
                        <a:buSzPts val="1600"/>
                        <a:buFont typeface="Arial"/>
                        <a:buNone/>
                      </a:pPr>
                      <a:r>
                        <a:rPr lang="es-CO" sz="1800" b="1" i="0" u="none" strike="noStrike" cap="none" dirty="0">
                          <a:solidFill>
                            <a:srgbClr val="1C4587"/>
                          </a:solidFill>
                          <a:latin typeface="Arial"/>
                          <a:ea typeface="Arial"/>
                          <a:cs typeface="Arial"/>
                          <a:sym typeface="Arial"/>
                        </a:rPr>
                        <a:t> $ </a:t>
                      </a:r>
                      <a:r>
                        <a:rPr lang="en-US" sz="1800" b="1" i="0" u="none" strike="noStrike" cap="none" dirty="0">
                          <a:solidFill>
                            <a:srgbClr val="1C4587"/>
                          </a:solidFill>
                          <a:latin typeface="Arial"/>
                          <a:cs typeface="Arial"/>
                          <a:sym typeface="Arial"/>
                        </a:rPr>
                        <a:t>972.871.626,00</a:t>
                      </a:r>
                    </a:p>
                    <a:p>
                      <a:pPr marL="0" marR="0" lvl="0" indent="0" algn="ctr" rtl="0" fontAlgn="b">
                        <a:lnSpc>
                          <a:spcPct val="100000"/>
                        </a:lnSpc>
                        <a:spcBef>
                          <a:spcPts val="0"/>
                        </a:spcBef>
                        <a:spcAft>
                          <a:spcPts val="0"/>
                        </a:spcAft>
                        <a:buClr>
                          <a:schemeClr val="dk1"/>
                        </a:buClr>
                        <a:buSzPts val="1600"/>
                        <a:buFont typeface="Arial"/>
                        <a:buNone/>
                      </a:pPr>
                      <a:endParaRPr lang="en-US" sz="1800" b="1" i="0" u="none" strike="noStrike" cap="none" dirty="0">
                        <a:solidFill>
                          <a:srgbClr val="1C4587"/>
                        </a:solidFill>
                        <a:latin typeface="Arial"/>
                        <a:cs typeface="Arial"/>
                        <a:sym typeface="Arial"/>
                      </a:endParaRPr>
                    </a:p>
                    <a:p>
                      <a:pPr marL="0" marR="0" lvl="0" indent="0" algn="ctr" rtl="0" fontAlgn="b">
                        <a:lnSpc>
                          <a:spcPct val="100000"/>
                        </a:lnSpc>
                        <a:spcBef>
                          <a:spcPts val="0"/>
                        </a:spcBef>
                        <a:spcAft>
                          <a:spcPts val="0"/>
                        </a:spcAft>
                        <a:buClr>
                          <a:schemeClr val="dk1"/>
                        </a:buClr>
                        <a:buSzPts val="1600"/>
                        <a:buFont typeface="Arial"/>
                        <a:buNone/>
                      </a:pPr>
                      <a:endParaRPr sz="1800" b="1" i="0" u="none" strike="noStrike" cap="none" dirty="0">
                        <a:solidFill>
                          <a:srgbClr val="1C4587"/>
                        </a:solidFill>
                        <a:latin typeface="Arial"/>
                        <a:cs typeface="Arial"/>
                        <a:sym typeface="Arial"/>
                      </a:endParaRPr>
                    </a:p>
                  </a:txBody>
                  <a:tcPr marL="9525" marR="9525" marT="9525" marB="0" anchor="b">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tcPr>
                </a:tc>
                <a:tc>
                  <a:txBody>
                    <a:bodyPr/>
                    <a:lstStyle/>
                    <a:p>
                      <a:pPr marL="0" marR="0" lvl="0" indent="0" algn="ctr" rtl="0" fontAlgn="b">
                        <a:lnSpc>
                          <a:spcPct val="100000"/>
                        </a:lnSpc>
                        <a:spcBef>
                          <a:spcPts val="0"/>
                        </a:spcBef>
                        <a:spcAft>
                          <a:spcPts val="0"/>
                        </a:spcAft>
                        <a:buClr>
                          <a:schemeClr val="dk1"/>
                        </a:buClr>
                        <a:buSzPts val="1600"/>
                        <a:buFont typeface="Arial"/>
                        <a:buNone/>
                      </a:pPr>
                      <a:r>
                        <a:rPr lang="es-CO" sz="1800" b="1" i="0" u="none" strike="noStrike" cap="none" dirty="0">
                          <a:solidFill>
                            <a:srgbClr val="1C4587"/>
                          </a:solidFill>
                          <a:latin typeface="Arial"/>
                          <a:ea typeface="Arial"/>
                          <a:cs typeface="Arial"/>
                          <a:sym typeface="Arial"/>
                        </a:rPr>
                        <a:t>  $ 756.998.400, 00</a:t>
                      </a:r>
                    </a:p>
                    <a:p>
                      <a:pPr marL="0" marR="0" lvl="0" indent="0" algn="ctr" rtl="0" fontAlgn="b">
                        <a:lnSpc>
                          <a:spcPct val="100000"/>
                        </a:lnSpc>
                        <a:spcBef>
                          <a:spcPts val="0"/>
                        </a:spcBef>
                        <a:spcAft>
                          <a:spcPts val="0"/>
                        </a:spcAft>
                        <a:buClr>
                          <a:schemeClr val="dk1"/>
                        </a:buClr>
                        <a:buSzPts val="1600"/>
                        <a:buFont typeface="Arial"/>
                        <a:buNone/>
                      </a:pPr>
                      <a:endParaRPr lang="es-CO" sz="1800" b="1" i="0" u="none" strike="noStrike" cap="none" dirty="0">
                        <a:solidFill>
                          <a:srgbClr val="1C4587"/>
                        </a:solidFill>
                        <a:latin typeface="Arial"/>
                        <a:cs typeface="Arial"/>
                        <a:sym typeface="Arial"/>
                      </a:endParaRPr>
                    </a:p>
                    <a:p>
                      <a:pPr marL="0" marR="0" lvl="0" indent="0" algn="ctr" rtl="0" fontAlgn="b">
                        <a:lnSpc>
                          <a:spcPct val="100000"/>
                        </a:lnSpc>
                        <a:spcBef>
                          <a:spcPts val="0"/>
                        </a:spcBef>
                        <a:spcAft>
                          <a:spcPts val="0"/>
                        </a:spcAft>
                        <a:buClr>
                          <a:schemeClr val="dk1"/>
                        </a:buClr>
                        <a:buSzPts val="1600"/>
                        <a:buFont typeface="Arial"/>
                        <a:buNone/>
                      </a:pPr>
                      <a:endParaRPr lang="es-CO" sz="1800" b="1" i="0" u="none" strike="noStrike" cap="none" dirty="0">
                        <a:solidFill>
                          <a:srgbClr val="1C4587"/>
                        </a:solidFill>
                        <a:latin typeface="Arial"/>
                        <a:cs typeface="Arial"/>
                        <a:sym typeface="Arial"/>
                      </a:endParaRPr>
                    </a:p>
                  </a:txBody>
                  <a:tcPr marL="9525" marR="9525" marT="9525" marB="0" anchor="b">
                    <a:lnL w="12700" cap="flat" cmpd="sng">
                      <a:solidFill>
                        <a:srgbClr val="0070C0"/>
                      </a:solidFill>
                      <a:prstDash val="solid"/>
                      <a:round/>
                      <a:headEnd type="none" w="sm" len="sm"/>
                      <a:tailEnd type="none" w="sm" len="sm"/>
                    </a:lnL>
                  </a:tcPr>
                </a:tc>
                <a:extLst>
                  <a:ext uri="{0D108BD9-81ED-4DB2-BD59-A6C34878D82A}">
                    <a16:rowId xmlns:a16="http://schemas.microsoft.com/office/drawing/2014/main" val="10002"/>
                  </a:ext>
                </a:extLst>
              </a:tr>
              <a:tr h="203100">
                <a:tc>
                  <a:txBody>
                    <a:bodyPr/>
                    <a:lstStyle/>
                    <a:p>
                      <a:pPr marL="0" marR="0" lvl="0" indent="0" algn="ctr" rtl="0">
                        <a:lnSpc>
                          <a:spcPct val="115000"/>
                        </a:lnSpc>
                        <a:spcBef>
                          <a:spcPts val="0"/>
                        </a:spcBef>
                        <a:spcAft>
                          <a:spcPts val="0"/>
                        </a:spcAft>
                        <a:buClr>
                          <a:srgbClr val="000000"/>
                        </a:buClr>
                        <a:buSzPts val="1100"/>
                        <a:buFont typeface="Arial"/>
                        <a:buNone/>
                      </a:pPr>
                      <a:endParaRPr sz="1100" b="1" u="none" strike="noStrike" cap="none">
                        <a:solidFill>
                          <a:schemeClr val="lt1"/>
                        </a:solidFill>
                      </a:endParaRPr>
                    </a:p>
                    <a:p>
                      <a:pPr marL="0" marR="0" lvl="0" indent="0" algn="ctr" rtl="0">
                        <a:lnSpc>
                          <a:spcPct val="115000"/>
                        </a:lnSpc>
                        <a:spcBef>
                          <a:spcPts val="0"/>
                        </a:spcBef>
                        <a:spcAft>
                          <a:spcPts val="0"/>
                        </a:spcAft>
                        <a:buClr>
                          <a:srgbClr val="000000"/>
                        </a:buClr>
                        <a:buSzPts val="1800"/>
                        <a:buFont typeface="Arial"/>
                        <a:buNone/>
                      </a:pPr>
                      <a:r>
                        <a:rPr lang="es-CO" sz="2400" b="1" u="none" strike="noStrike" cap="none">
                          <a:solidFill>
                            <a:schemeClr val="lt1"/>
                          </a:solidFill>
                        </a:rPr>
                        <a:t>TOTAL</a:t>
                      </a:r>
                      <a:endParaRPr sz="1800"/>
                    </a:p>
                    <a:p>
                      <a:pPr marL="0" marR="0" lvl="0" indent="0" algn="ctr" rtl="0">
                        <a:lnSpc>
                          <a:spcPct val="115000"/>
                        </a:lnSpc>
                        <a:spcBef>
                          <a:spcPts val="0"/>
                        </a:spcBef>
                        <a:spcAft>
                          <a:spcPts val="0"/>
                        </a:spcAft>
                        <a:buClr>
                          <a:srgbClr val="000000"/>
                        </a:buClr>
                        <a:buSzPts val="1400"/>
                        <a:buFont typeface="Arial"/>
                        <a:buNone/>
                      </a:pPr>
                      <a:endParaRPr sz="1400" b="1" u="none" strike="noStrike" cap="none">
                        <a:solidFill>
                          <a:schemeClr val="lt1"/>
                        </a:solidFill>
                        <a:latin typeface="Century Gothic"/>
                        <a:ea typeface="Century Gothic"/>
                        <a:cs typeface="Century Gothic"/>
                        <a:sym typeface="Century Gothic"/>
                      </a:endParaRPr>
                    </a:p>
                  </a:txBody>
                  <a:tcPr marL="68575" marR="68575" marT="0" marB="0">
                    <a:lnR w="12700" cap="flat" cmpd="sng" algn="ctr">
                      <a:solidFill>
                        <a:srgbClr val="9CC2E5"/>
                      </a:solidFill>
                      <a:prstDash val="solid"/>
                      <a:round/>
                      <a:headEnd type="none" w="sm" len="sm"/>
                      <a:tailEnd type="none" w="sm" len="sm"/>
                    </a:lnR>
                    <a:solidFill>
                      <a:srgbClr val="002060"/>
                    </a:solidFill>
                  </a:tcPr>
                </a:tc>
                <a:tc>
                  <a:txBody>
                    <a:bodyPr/>
                    <a:lstStyle/>
                    <a:p>
                      <a:pPr marL="0" marR="0" lvl="0" indent="0" algn="ctr" rtl="0" fontAlgn="b">
                        <a:lnSpc>
                          <a:spcPct val="100000"/>
                        </a:lnSpc>
                        <a:spcBef>
                          <a:spcPts val="0"/>
                        </a:spcBef>
                        <a:spcAft>
                          <a:spcPts val="0"/>
                        </a:spcAft>
                        <a:buClr>
                          <a:srgbClr val="000000"/>
                        </a:buClr>
                        <a:buFont typeface="Arial"/>
                        <a:buNone/>
                      </a:pPr>
                      <a:r>
                        <a:rPr lang="es-CO" sz="2000" b="1" i="0" u="none" strike="noStrike" cap="none" dirty="0">
                          <a:solidFill>
                            <a:schemeClr val="lt1"/>
                          </a:solidFill>
                          <a:latin typeface="Arial"/>
                          <a:cs typeface="Arial"/>
                          <a:sym typeface="Arial"/>
                        </a:rPr>
                        <a:t>$ 3.322.476.833</a:t>
                      </a:r>
                    </a:p>
                    <a:p>
                      <a:pPr marL="0" marR="0" lvl="0" indent="0" algn="ctr" rtl="0" fontAlgn="b">
                        <a:lnSpc>
                          <a:spcPct val="100000"/>
                        </a:lnSpc>
                        <a:spcBef>
                          <a:spcPts val="0"/>
                        </a:spcBef>
                        <a:spcAft>
                          <a:spcPts val="0"/>
                        </a:spcAft>
                        <a:buClr>
                          <a:srgbClr val="000000"/>
                        </a:buClr>
                        <a:buFont typeface="Arial"/>
                        <a:buNone/>
                      </a:pPr>
                      <a:endParaRPr lang="es-CO" sz="2000" b="1" i="0" u="none" strike="noStrike" cap="none" dirty="0">
                        <a:solidFill>
                          <a:schemeClr val="lt1"/>
                        </a:solidFill>
                        <a:latin typeface="Arial"/>
                        <a:cs typeface="Arial"/>
                        <a:sym typeface="Arial"/>
                      </a:endParaRPr>
                    </a:p>
                  </a:txBody>
                  <a:tcPr marL="9525" marR="9525" marT="9525" marB="0" anchor="b">
                    <a:lnL w="12700" cap="flat" cmpd="sng">
                      <a:solidFill>
                        <a:srgbClr val="9CC2E5"/>
                      </a:solidFill>
                      <a:prstDash val="solid"/>
                      <a:round/>
                      <a:headEnd type="none" w="sm" len="sm"/>
                      <a:tailEnd type="none" w="sm" len="sm"/>
                    </a:lnL>
                    <a:lnR w="12700" cap="flat" cmpd="sng">
                      <a:solidFill>
                        <a:srgbClr val="9CC2E5"/>
                      </a:solidFill>
                      <a:prstDash val="solid"/>
                      <a:round/>
                      <a:headEnd type="none" w="sm" len="sm"/>
                      <a:tailEnd type="none" w="sm" len="sm"/>
                    </a:lnR>
                    <a:solidFill>
                      <a:srgbClr val="002060"/>
                    </a:solidFill>
                  </a:tcPr>
                </a:tc>
                <a:tc>
                  <a:txBody>
                    <a:bodyPr/>
                    <a:lstStyle/>
                    <a:p>
                      <a:pPr marL="0" marR="0" lvl="0" indent="0" algn="ctr" rtl="0" fontAlgn="b">
                        <a:lnSpc>
                          <a:spcPct val="100000"/>
                        </a:lnSpc>
                        <a:spcBef>
                          <a:spcPts val="0"/>
                        </a:spcBef>
                        <a:spcAft>
                          <a:spcPts val="0"/>
                        </a:spcAft>
                        <a:buClr>
                          <a:srgbClr val="000000"/>
                        </a:buClr>
                        <a:buFont typeface="Arial"/>
                        <a:buNone/>
                      </a:pPr>
                      <a:r>
                        <a:rPr lang="es-CO" sz="2000" b="1" i="0" u="none" strike="noStrike" cap="none" dirty="0">
                          <a:solidFill>
                            <a:schemeClr val="lt1"/>
                          </a:solidFill>
                          <a:latin typeface="Arial"/>
                          <a:cs typeface="Arial"/>
                          <a:sym typeface="Arial"/>
                        </a:rPr>
                        <a:t>$ 2.073.081.843</a:t>
                      </a:r>
                    </a:p>
                    <a:p>
                      <a:pPr marL="0" marR="0" lvl="0" indent="0" algn="ctr" rtl="0" fontAlgn="b">
                        <a:lnSpc>
                          <a:spcPct val="100000"/>
                        </a:lnSpc>
                        <a:spcBef>
                          <a:spcPts val="0"/>
                        </a:spcBef>
                        <a:spcAft>
                          <a:spcPts val="0"/>
                        </a:spcAft>
                        <a:buClr>
                          <a:srgbClr val="000000"/>
                        </a:buClr>
                        <a:buFont typeface="Arial"/>
                        <a:buNone/>
                      </a:pPr>
                      <a:endParaRPr lang="es-CO" sz="2000" b="1" i="0" u="none" strike="noStrike" cap="none" dirty="0">
                        <a:solidFill>
                          <a:schemeClr val="lt1"/>
                        </a:solidFill>
                        <a:latin typeface="Arial"/>
                        <a:cs typeface="Arial"/>
                        <a:sym typeface="Arial"/>
                      </a:endParaRPr>
                    </a:p>
                  </a:txBody>
                  <a:tcPr marL="9525" marR="9525" marT="9525" marB="0" anchor="b">
                    <a:lnL w="12700" cap="flat" cmpd="sng">
                      <a:solidFill>
                        <a:srgbClr val="9CC2E5"/>
                      </a:solidFill>
                      <a:prstDash val="solid"/>
                      <a:round/>
                      <a:headEnd type="none" w="sm" len="sm"/>
                      <a:tailEnd type="none" w="sm" len="sm"/>
                    </a:lnL>
                    <a:solidFill>
                      <a:srgbClr val="002060"/>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9"/>
          <p:cNvPicPr preferRelativeResize="0"/>
          <p:nvPr/>
        </p:nvPicPr>
        <p:blipFill rotWithShape="1">
          <a:blip r:embed="rId3">
            <a:alphaModFix/>
          </a:blip>
          <a:srcRect t="35963" r="62912" b="2110"/>
          <a:stretch/>
        </p:blipFill>
        <p:spPr>
          <a:xfrm>
            <a:off x="10165758" y="6255"/>
            <a:ext cx="2038945" cy="6858000"/>
          </a:xfrm>
          <a:prstGeom prst="rect">
            <a:avLst/>
          </a:prstGeom>
          <a:noFill/>
          <a:ln>
            <a:noFill/>
          </a:ln>
        </p:spPr>
      </p:pic>
      <p:cxnSp>
        <p:nvCxnSpPr>
          <p:cNvPr id="182" name="Google Shape;182;p19"/>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183" name="Google Shape;183;p19"/>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184" name="Google Shape;184;p19"/>
          <p:cNvSpPr txBox="1"/>
          <p:nvPr/>
        </p:nvSpPr>
        <p:spPr>
          <a:xfrm>
            <a:off x="481408" y="295282"/>
            <a:ext cx="11417965"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2. Siniestralidad Vial</a:t>
            </a:r>
            <a:endParaRPr sz="1400" b="0" i="0" u="none" strike="noStrike" cap="none">
              <a:solidFill>
                <a:srgbClr val="000000"/>
              </a:solidFill>
              <a:latin typeface="Arial"/>
              <a:ea typeface="Arial"/>
              <a:cs typeface="Arial"/>
              <a:sym typeface="Arial"/>
            </a:endParaRPr>
          </a:p>
        </p:txBody>
      </p:sp>
      <p:pic>
        <p:nvPicPr>
          <p:cNvPr id="185" name="Google Shape;185;p19"/>
          <p:cNvPicPr preferRelativeResize="0"/>
          <p:nvPr/>
        </p:nvPicPr>
        <p:blipFill rotWithShape="1">
          <a:blip r:embed="rId4">
            <a:alphaModFix/>
          </a:blip>
          <a:srcRect/>
          <a:stretch/>
        </p:blipFill>
        <p:spPr>
          <a:xfrm>
            <a:off x="0" y="6260050"/>
            <a:ext cx="1864895" cy="597950"/>
          </a:xfrm>
          <a:prstGeom prst="rect">
            <a:avLst/>
          </a:prstGeom>
          <a:noFill/>
          <a:ln>
            <a:noFill/>
          </a:ln>
        </p:spPr>
      </p:pic>
      <p:pic>
        <p:nvPicPr>
          <p:cNvPr id="186" name="Google Shape;186;p19"/>
          <p:cNvPicPr preferRelativeResize="0"/>
          <p:nvPr/>
        </p:nvPicPr>
        <p:blipFill rotWithShape="1">
          <a:blip r:embed="rId5">
            <a:alphaModFix amt="52999"/>
          </a:blip>
          <a:srcRect l="32615"/>
          <a:stretch/>
        </p:blipFill>
        <p:spPr>
          <a:xfrm>
            <a:off x="-15097" y="3223011"/>
            <a:ext cx="1375636" cy="3652299"/>
          </a:xfrm>
          <a:prstGeom prst="rect">
            <a:avLst/>
          </a:prstGeom>
          <a:noFill/>
          <a:ln>
            <a:noFill/>
          </a:ln>
        </p:spPr>
      </p:pic>
      <p:pic>
        <p:nvPicPr>
          <p:cNvPr id="187" name="Google Shape;187;p19"/>
          <p:cNvPicPr preferRelativeResize="0"/>
          <p:nvPr/>
        </p:nvPicPr>
        <p:blipFill rotWithShape="1">
          <a:blip r:embed="rId6">
            <a:alphaModFix/>
          </a:blip>
          <a:srcRect/>
          <a:stretch/>
        </p:blipFill>
        <p:spPr>
          <a:xfrm>
            <a:off x="0" y="5237349"/>
            <a:ext cx="641678" cy="1649079"/>
          </a:xfrm>
          <a:prstGeom prst="rect">
            <a:avLst/>
          </a:prstGeom>
          <a:noFill/>
          <a:ln>
            <a:noFill/>
          </a:ln>
        </p:spPr>
      </p:pic>
      <p:pic>
        <p:nvPicPr>
          <p:cNvPr id="188" name="Google Shape;188;p19"/>
          <p:cNvPicPr preferRelativeResize="0"/>
          <p:nvPr/>
        </p:nvPicPr>
        <p:blipFill rotWithShape="1">
          <a:blip r:embed="rId7">
            <a:alphaModFix/>
          </a:blip>
          <a:srcRect/>
          <a:stretch/>
        </p:blipFill>
        <p:spPr>
          <a:xfrm>
            <a:off x="9251899" y="184927"/>
            <a:ext cx="2129687" cy="703500"/>
          </a:xfrm>
          <a:prstGeom prst="rect">
            <a:avLst/>
          </a:prstGeom>
          <a:noFill/>
          <a:ln>
            <a:noFill/>
          </a:ln>
        </p:spPr>
      </p:pic>
      <p:sp>
        <p:nvSpPr>
          <p:cNvPr id="189" name="Google Shape;189;p19"/>
          <p:cNvSpPr txBox="1"/>
          <p:nvPr/>
        </p:nvSpPr>
        <p:spPr>
          <a:xfrm>
            <a:off x="4805725" y="1055500"/>
            <a:ext cx="7214700" cy="72939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s-CO" sz="1800" b="1" dirty="0">
                <a:solidFill>
                  <a:srgbClr val="595959"/>
                </a:solidFill>
              </a:rPr>
              <a:t>En el año 2024 la localidad de Usaquén reportó 746 siniestros graves de tránsito con al menos un lesionado o víctima fatal.</a:t>
            </a:r>
            <a:endParaRPr sz="1800" b="1" dirty="0">
              <a:solidFill>
                <a:srgbClr val="595959"/>
              </a:solidFill>
            </a:endParaRPr>
          </a:p>
        </p:txBody>
      </p:sp>
      <p:sp>
        <p:nvSpPr>
          <p:cNvPr id="190" name="Google Shape;190;p19"/>
          <p:cNvSpPr txBox="1"/>
          <p:nvPr/>
        </p:nvSpPr>
        <p:spPr>
          <a:xfrm>
            <a:off x="4805725" y="5418697"/>
            <a:ext cx="7093647" cy="1200288"/>
          </a:xfrm>
          <a:prstGeom prst="rect">
            <a:avLst/>
          </a:prstGeom>
          <a:noFill/>
          <a:ln>
            <a:noFill/>
          </a:ln>
        </p:spPr>
        <p:txBody>
          <a:bodyPr spcFirstLastPara="1" wrap="square" lIns="91425" tIns="45700" rIns="91425" bIns="45700" anchor="t" anchorCtr="0">
            <a:spAutoFit/>
          </a:bodyPr>
          <a:lstStyle/>
          <a:p>
            <a:r>
              <a:rPr lang="es-CO" sz="1800" b="1" dirty="0">
                <a:solidFill>
                  <a:srgbClr val="595959"/>
                </a:solidFill>
              </a:rPr>
              <a:t>Para el año 2024 se identificó una reducción en los peatones fallecidos del 58%. Para el caso de los usuarios de motocicleta fallecidos un aumento del 9% en fatalidades y en los ciclistas una reducción del 25%.</a:t>
            </a:r>
          </a:p>
        </p:txBody>
      </p:sp>
      <p:pic>
        <p:nvPicPr>
          <p:cNvPr id="5" name="Imagen 4">
            <a:extLst>
              <a:ext uri="{FF2B5EF4-FFF2-40B4-BE49-F238E27FC236}">
                <a16:creationId xmlns:a16="http://schemas.microsoft.com/office/drawing/2014/main" id="{0A5CEEA8-28BD-696A-35DA-3BF0D6D317E2}"/>
              </a:ext>
            </a:extLst>
          </p:cNvPr>
          <p:cNvPicPr>
            <a:picLocks noChangeAspect="1"/>
          </p:cNvPicPr>
          <p:nvPr/>
        </p:nvPicPr>
        <p:blipFill>
          <a:blip r:embed="rId8"/>
          <a:stretch>
            <a:fillRect/>
          </a:stretch>
        </p:blipFill>
        <p:spPr>
          <a:xfrm>
            <a:off x="194135" y="1055500"/>
            <a:ext cx="4242761" cy="5573118"/>
          </a:xfrm>
          <a:prstGeom prst="rect">
            <a:avLst/>
          </a:prstGeom>
        </p:spPr>
      </p:pic>
      <p:pic>
        <p:nvPicPr>
          <p:cNvPr id="6" name="Imagen 5">
            <a:extLst>
              <a:ext uri="{FF2B5EF4-FFF2-40B4-BE49-F238E27FC236}">
                <a16:creationId xmlns:a16="http://schemas.microsoft.com/office/drawing/2014/main" id="{C683E8CB-7892-B35C-BE3A-C27FFB674E34}"/>
              </a:ext>
            </a:extLst>
          </p:cNvPr>
          <p:cNvPicPr>
            <a:picLocks noChangeAspect="1"/>
          </p:cNvPicPr>
          <p:nvPr/>
        </p:nvPicPr>
        <p:blipFill>
          <a:blip r:embed="rId9"/>
          <a:stretch>
            <a:fillRect/>
          </a:stretch>
        </p:blipFill>
        <p:spPr>
          <a:xfrm>
            <a:off x="5246855" y="1792092"/>
            <a:ext cx="6102833" cy="349914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
          <p:cNvPicPr preferRelativeResize="0"/>
          <p:nvPr/>
        </p:nvPicPr>
        <p:blipFill rotWithShape="1">
          <a:blip r:embed="rId3">
            <a:alphaModFix/>
          </a:blip>
          <a:srcRect t="35963" r="62912" b="2110"/>
          <a:stretch/>
        </p:blipFill>
        <p:spPr>
          <a:xfrm>
            <a:off x="10153055" y="32527"/>
            <a:ext cx="2038944" cy="6858000"/>
          </a:xfrm>
          <a:prstGeom prst="rect">
            <a:avLst/>
          </a:prstGeom>
          <a:noFill/>
          <a:ln>
            <a:noFill/>
          </a:ln>
        </p:spPr>
      </p:pic>
      <p:cxnSp>
        <p:nvCxnSpPr>
          <p:cNvPr id="198" name="Google Shape;198;p3"/>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199" name="Google Shape;199;p3"/>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200" name="Google Shape;200;p3"/>
          <p:cNvSpPr txBox="1"/>
          <p:nvPr/>
        </p:nvSpPr>
        <p:spPr>
          <a:xfrm>
            <a:off x="418347" y="295282"/>
            <a:ext cx="11417965"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3. Niñas y niños primero</a:t>
            </a:r>
            <a:endParaRPr sz="1400" b="0" i="0" u="none" strike="noStrike" cap="none">
              <a:solidFill>
                <a:srgbClr val="000000"/>
              </a:solidFill>
              <a:latin typeface="Arial"/>
              <a:ea typeface="Arial"/>
              <a:cs typeface="Arial"/>
              <a:sym typeface="Arial"/>
            </a:endParaRPr>
          </a:p>
        </p:txBody>
      </p:sp>
      <p:pic>
        <p:nvPicPr>
          <p:cNvPr id="201" name="Google Shape;201;p3"/>
          <p:cNvPicPr preferRelativeResize="0"/>
          <p:nvPr/>
        </p:nvPicPr>
        <p:blipFill rotWithShape="1">
          <a:blip r:embed="rId4">
            <a:alphaModFix/>
          </a:blip>
          <a:srcRect/>
          <a:stretch/>
        </p:blipFill>
        <p:spPr>
          <a:xfrm>
            <a:off x="0" y="6260050"/>
            <a:ext cx="1864895" cy="597950"/>
          </a:xfrm>
          <a:prstGeom prst="rect">
            <a:avLst/>
          </a:prstGeom>
          <a:noFill/>
          <a:ln>
            <a:noFill/>
          </a:ln>
        </p:spPr>
      </p:pic>
      <p:pic>
        <p:nvPicPr>
          <p:cNvPr id="202" name="Google Shape;202;p3"/>
          <p:cNvPicPr preferRelativeResize="0"/>
          <p:nvPr/>
        </p:nvPicPr>
        <p:blipFill rotWithShape="1">
          <a:blip r:embed="rId5">
            <a:alphaModFix/>
          </a:blip>
          <a:srcRect/>
          <a:stretch/>
        </p:blipFill>
        <p:spPr>
          <a:xfrm>
            <a:off x="9251899" y="184927"/>
            <a:ext cx="2129687" cy="703500"/>
          </a:xfrm>
          <a:prstGeom prst="rect">
            <a:avLst/>
          </a:prstGeom>
          <a:noFill/>
          <a:ln>
            <a:noFill/>
          </a:ln>
        </p:spPr>
      </p:pic>
      <p:pic>
        <p:nvPicPr>
          <p:cNvPr id="203" name="Google Shape;203;p3"/>
          <p:cNvPicPr preferRelativeResize="0"/>
          <p:nvPr/>
        </p:nvPicPr>
        <p:blipFill rotWithShape="1">
          <a:blip r:embed="rId6">
            <a:alphaModFix amt="52999"/>
          </a:blip>
          <a:srcRect l="32615"/>
          <a:stretch/>
        </p:blipFill>
        <p:spPr>
          <a:xfrm>
            <a:off x="-15097" y="3223011"/>
            <a:ext cx="1375636" cy="3652299"/>
          </a:xfrm>
          <a:prstGeom prst="rect">
            <a:avLst/>
          </a:prstGeom>
          <a:noFill/>
          <a:ln>
            <a:noFill/>
          </a:ln>
        </p:spPr>
      </p:pic>
      <p:pic>
        <p:nvPicPr>
          <p:cNvPr id="204" name="Google Shape;204;p3"/>
          <p:cNvPicPr preferRelativeResize="0"/>
          <p:nvPr/>
        </p:nvPicPr>
        <p:blipFill rotWithShape="1">
          <a:blip r:embed="rId7">
            <a:alphaModFix/>
          </a:blip>
          <a:srcRect/>
          <a:stretch/>
        </p:blipFill>
        <p:spPr>
          <a:xfrm>
            <a:off x="0" y="5237349"/>
            <a:ext cx="641678" cy="1649079"/>
          </a:xfrm>
          <a:prstGeom prst="rect">
            <a:avLst/>
          </a:prstGeom>
          <a:noFill/>
          <a:ln>
            <a:noFill/>
          </a:ln>
        </p:spPr>
      </p:pic>
      <p:pic>
        <p:nvPicPr>
          <p:cNvPr id="207" name="Google Shape;207;p3"/>
          <p:cNvPicPr preferRelativeResize="0"/>
          <p:nvPr/>
        </p:nvPicPr>
        <p:blipFill rotWithShape="1">
          <a:blip r:embed="rId8">
            <a:alphaModFix/>
          </a:blip>
          <a:srcRect t="3335" b="-9"/>
          <a:stretch/>
        </p:blipFill>
        <p:spPr>
          <a:xfrm>
            <a:off x="8012532" y="1023352"/>
            <a:ext cx="3436125" cy="919749"/>
          </a:xfrm>
          <a:prstGeom prst="rect">
            <a:avLst/>
          </a:prstGeom>
          <a:noFill/>
          <a:ln>
            <a:noFill/>
          </a:ln>
        </p:spPr>
      </p:pic>
      <p:pic>
        <p:nvPicPr>
          <p:cNvPr id="208" name="Google Shape;208;p3"/>
          <p:cNvPicPr preferRelativeResize="0"/>
          <p:nvPr/>
        </p:nvPicPr>
        <p:blipFill>
          <a:blip r:embed="rId9">
            <a:alphaModFix/>
          </a:blip>
          <a:stretch>
            <a:fillRect/>
          </a:stretch>
        </p:blipFill>
        <p:spPr>
          <a:xfrm>
            <a:off x="8201263" y="2017337"/>
            <a:ext cx="2960717" cy="2194414"/>
          </a:xfrm>
          <a:prstGeom prst="rect">
            <a:avLst/>
          </a:prstGeom>
          <a:noFill/>
          <a:ln>
            <a:noFill/>
          </a:ln>
        </p:spPr>
      </p:pic>
      <p:pic>
        <p:nvPicPr>
          <p:cNvPr id="209" name="Google Shape;209;p3"/>
          <p:cNvPicPr preferRelativeResize="0"/>
          <p:nvPr/>
        </p:nvPicPr>
        <p:blipFill>
          <a:blip r:embed="rId10">
            <a:alphaModFix/>
          </a:blip>
          <a:stretch>
            <a:fillRect/>
          </a:stretch>
        </p:blipFill>
        <p:spPr>
          <a:xfrm>
            <a:off x="8282625" y="4728588"/>
            <a:ext cx="3692124" cy="1887125"/>
          </a:xfrm>
          <a:prstGeom prst="rect">
            <a:avLst/>
          </a:prstGeom>
          <a:noFill/>
          <a:ln>
            <a:noFill/>
          </a:ln>
        </p:spPr>
      </p:pic>
      <p:pic>
        <p:nvPicPr>
          <p:cNvPr id="211" name="Google Shape;211;p3"/>
          <p:cNvPicPr preferRelativeResize="0"/>
          <p:nvPr/>
        </p:nvPicPr>
        <p:blipFill rotWithShape="1">
          <a:blip r:embed="rId11">
            <a:alphaModFix/>
          </a:blip>
          <a:srcRect r="6138" b="17918"/>
          <a:stretch/>
        </p:blipFill>
        <p:spPr>
          <a:xfrm>
            <a:off x="7965850" y="4332410"/>
            <a:ext cx="2503300" cy="828750"/>
          </a:xfrm>
          <a:prstGeom prst="rect">
            <a:avLst/>
          </a:prstGeom>
          <a:noFill/>
          <a:ln>
            <a:noFill/>
          </a:ln>
        </p:spPr>
      </p:pic>
      <p:pic>
        <p:nvPicPr>
          <p:cNvPr id="210" name="Google Shape;210;p3"/>
          <p:cNvPicPr preferRelativeResize="0"/>
          <p:nvPr/>
        </p:nvPicPr>
        <p:blipFill>
          <a:blip r:embed="rId12">
            <a:alphaModFix/>
          </a:blip>
          <a:stretch>
            <a:fillRect/>
          </a:stretch>
        </p:blipFill>
        <p:spPr>
          <a:xfrm>
            <a:off x="207224" y="1220040"/>
            <a:ext cx="1506725" cy="1439260"/>
          </a:xfrm>
          <a:prstGeom prst="rect">
            <a:avLst/>
          </a:prstGeom>
          <a:noFill/>
          <a:ln>
            <a:noFill/>
          </a:ln>
        </p:spPr>
      </p:pic>
      <p:pic>
        <p:nvPicPr>
          <p:cNvPr id="3" name="Imagen 2">
            <a:extLst>
              <a:ext uri="{FF2B5EF4-FFF2-40B4-BE49-F238E27FC236}">
                <a16:creationId xmlns:a16="http://schemas.microsoft.com/office/drawing/2014/main" id="{49C73BD4-3A5A-7C84-6050-94B7D5343EFF}"/>
              </a:ext>
            </a:extLst>
          </p:cNvPr>
          <p:cNvPicPr>
            <a:picLocks noChangeAspect="1"/>
          </p:cNvPicPr>
          <p:nvPr/>
        </p:nvPicPr>
        <p:blipFill>
          <a:blip r:embed="rId13"/>
          <a:stretch>
            <a:fillRect/>
          </a:stretch>
        </p:blipFill>
        <p:spPr>
          <a:xfrm>
            <a:off x="1556025" y="1853150"/>
            <a:ext cx="6451600" cy="4406900"/>
          </a:xfrm>
          <a:prstGeom prst="rect">
            <a:avLst/>
          </a:prstGeom>
        </p:spPr>
      </p:pic>
      <p:pic>
        <p:nvPicPr>
          <p:cNvPr id="205" name="Google Shape;205;p3"/>
          <p:cNvPicPr preferRelativeResize="0"/>
          <p:nvPr/>
        </p:nvPicPr>
        <p:blipFill rotWithShape="1">
          <a:blip r:embed="rId14">
            <a:alphaModFix/>
          </a:blip>
          <a:srcRect/>
          <a:stretch/>
        </p:blipFill>
        <p:spPr>
          <a:xfrm>
            <a:off x="256589" y="2845511"/>
            <a:ext cx="1506725" cy="1479836"/>
          </a:xfrm>
          <a:prstGeom prst="rect">
            <a:avLst/>
          </a:prstGeom>
          <a:noFill/>
          <a:ln>
            <a:noFill/>
          </a:ln>
        </p:spPr>
      </p:pic>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1407</TotalTime>
  <Words>2034</Words>
  <Application>Microsoft Macintosh PowerPoint</Application>
  <PresentationFormat>Panorámica</PresentationFormat>
  <Paragraphs>251</Paragraphs>
  <Slides>29</Slides>
  <Notes>29</Notes>
  <HiddenSlides>1</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29</vt:i4>
      </vt:variant>
    </vt:vector>
  </HeadingPairs>
  <TitlesOfParts>
    <vt:vector size="34" baseType="lpstr">
      <vt:lpstr>Arial Black</vt:lpstr>
      <vt:lpstr>Arial</vt:lpstr>
      <vt:lpstr>Calibri</vt:lpstr>
      <vt:lpstr>Century Gothic</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Mafe Mora</dc:creator>
  <cp:lastModifiedBy>Dayanna López</cp:lastModifiedBy>
  <cp:revision>45</cp:revision>
  <dcterms:created xsi:type="dcterms:W3CDTF">2023-07-24T20:46:18Z</dcterms:created>
  <dcterms:modified xsi:type="dcterms:W3CDTF">2025-06-08T23:25:57Z</dcterms:modified>
</cp:coreProperties>
</file>