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85" r:id="rId16"/>
    <p:sldId id="271" r:id="rId17"/>
    <p:sldId id="272" r:id="rId18"/>
    <p:sldId id="273" r:id="rId19"/>
    <p:sldId id="274" r:id="rId20"/>
    <p:sldId id="282" r:id="rId21"/>
    <p:sldId id="283" r:id="rId22"/>
    <p:sldId id="277" r:id="rId23"/>
    <p:sldId id="278" r:id="rId24"/>
    <p:sldId id="280" r:id="rId25"/>
    <p:sldId id="279" r:id="rId26"/>
    <p:sldId id="286" r:id="rId27"/>
    <p:sldId id="287" r:id="rId28"/>
    <p:sldId id="281" r:id="rId29"/>
  </p:sldIdLst>
  <p:sldSz cx="12192000" cy="6858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9484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58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>
                <a:solidFill>
                  <a:schemeClr val="lt1"/>
                </a:solidFill>
              </a:rPr>
              <a:t>4</a:t>
            </a:r>
            <a:endParaRPr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Tunjuelito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Tunjuelito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38158" y="2816645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17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38158" y="4002200"/>
            <a:ext cx="6981900" cy="83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1.284</a:t>
            </a: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61316" y="5163197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14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4625" y="1765677"/>
            <a:ext cx="2608150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4c3ae7660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6575" y="4250200"/>
            <a:ext cx="2725084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4c3ae7660a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>
                <a:solidFill>
                  <a:srgbClr val="1D2046"/>
                </a:solidFill>
              </a:rPr>
              <a:t> intersecciones nuevas y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Tunjuelito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4c3ae7660a_0_259"/>
          <p:cNvSpPr txBox="1"/>
          <p:nvPr/>
        </p:nvSpPr>
        <p:spPr>
          <a:xfrm>
            <a:off x="1619600" y="3508606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281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122694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21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922252" y="5907850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49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398328" y="5887225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50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2821981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483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" name="Google Shape;311;g34c3ae7660a_0_259">
            <a:extLst>
              <a:ext uri="{FF2B5EF4-FFF2-40B4-BE49-F238E27FC236}">
                <a16:creationId xmlns:a16="http://schemas.microsoft.com/office/drawing/2014/main" id="{4A7741E8-3151-4832-82AC-D6A8C4385CE0}"/>
              </a:ext>
            </a:extLst>
          </p:cNvPr>
          <p:cNvSpPr txBox="1"/>
          <p:nvPr/>
        </p:nvSpPr>
        <p:spPr>
          <a:xfrm>
            <a:off x="1611012" y="2176552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NUEVA INTERSECCION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CDF321-BC54-4A39-B408-2E3E9EF7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81" y="2717569"/>
            <a:ext cx="5943907" cy="2979949"/>
          </a:xfrm>
          <a:prstGeom prst="rect">
            <a:avLst/>
          </a:prstGeom>
        </p:spPr>
      </p:pic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Tunjuelito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16.672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Sitios u horarios prohibidos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D01: Conducir sin licencia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dirty="0">
                <a:solidFill>
                  <a:srgbClr val="1D2046"/>
                </a:solidFill>
              </a:rPr>
              <a:t>G</a:t>
            </a: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02: Sanciones a ciclistas y peatones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53055" y="0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464EAB-CE1E-42A5-81E4-995D489B3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957559"/>
            <a:ext cx="1455935" cy="24999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0A0AF5-CDD8-40E9-BD26-209E2E7E29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1291" y="2136771"/>
            <a:ext cx="4235528" cy="31485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DF5EFB-AD11-4630-9A97-65DE114A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14" y="1008241"/>
            <a:ext cx="10153944" cy="5664832"/>
          </a:xfrm>
          <a:prstGeom prst="rect">
            <a:avLst/>
          </a:prstGeom>
        </p:spPr>
      </p:pic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AE0053-7745-484D-8344-47B008984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47" y="1073224"/>
            <a:ext cx="10112792" cy="5666439"/>
          </a:xfrm>
          <a:prstGeom prst="rect">
            <a:avLst/>
          </a:prstGeom>
        </p:spPr>
      </p:pic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96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Tunjuelito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1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.008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2</a:t>
            </a:r>
            <a:r>
              <a:rPr lang="es-CO" sz="2000" b="1" dirty="0">
                <a:solidFill>
                  <a:srgbClr val="1D2046"/>
                </a:solidFill>
              </a:rPr>
              <a:t>.0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del total de PMT atendidos en Bogotá. Sobre los PMT locales, </a:t>
            </a:r>
            <a:r>
              <a:rPr lang="es-CO" sz="2000" b="1" dirty="0">
                <a:solidFill>
                  <a:srgbClr val="1D2046"/>
                </a:solidFill>
              </a:rPr>
              <a:t>72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son PMT para obras de infraestructura y </a:t>
            </a:r>
            <a:r>
              <a:rPr lang="es-CO" sz="2000" b="1" dirty="0">
                <a:solidFill>
                  <a:srgbClr val="1D2046"/>
                </a:solidFill>
              </a:rPr>
              <a:t>28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72%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728*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1.008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46455" y="2839319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28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280**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D0C5B3-5A32-436F-A871-D5029CC8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99" y="3364798"/>
            <a:ext cx="3836334" cy="2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82A8E3B-5A94-45AD-880A-0B24E6DA1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46" y="2877749"/>
            <a:ext cx="6026021" cy="2787193"/>
          </a:xfrm>
          <a:prstGeom prst="rect">
            <a:avLst/>
          </a:prstGeom>
        </p:spPr>
      </p:pic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Tunjuelito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0F25EF-6837-4D74-B489-0B86A5E66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751" y="2668949"/>
            <a:ext cx="5057775" cy="265747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FCEB9E6-E015-43EA-8224-3D16723FE0B3}"/>
              </a:ext>
            </a:extLst>
          </p:cNvPr>
          <p:cNvSpPr txBox="1"/>
          <p:nvPr/>
        </p:nvSpPr>
        <p:spPr>
          <a:xfrm>
            <a:off x="7667584" y="5352109"/>
            <a:ext cx="397618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400" b="0" i="0" u="none" strike="noStrike" dirty="0">
                <a:solidFill>
                  <a:srgbClr val="7F7F7F"/>
                </a:solidFill>
                <a:effectLst/>
                <a:latin typeface="Arial Black" panose="020B0A04020102020204" pitchFamily="34" charset="0"/>
              </a:rPr>
              <a:t>LOCALIDAD DE TUNJUELITO</a:t>
            </a:r>
            <a:endParaRPr lang="es-CO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CO" sz="1100" b="0" i="0" u="none" strike="noStrike" dirty="0">
                <a:solidFill>
                  <a:srgbClr val="CAD24C"/>
                </a:solidFill>
                <a:effectLst/>
                <a:latin typeface="Arial Black" panose="020B0A04020102020204" pitchFamily="34" charset="0"/>
              </a:rPr>
              <a:t>Zonas de Parqueo Pago</a:t>
            </a:r>
            <a:endParaRPr lang="es-CO" b="0" dirty="0">
              <a:effectLst/>
            </a:endParaRPr>
          </a:p>
          <a:p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5C29E0-302F-475A-86C6-943058F19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2" y="2112012"/>
            <a:ext cx="3491614" cy="4601022"/>
          </a:xfrm>
          <a:prstGeom prst="rect">
            <a:avLst/>
          </a:prstGeom>
        </p:spPr>
      </p:pic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2000" b="1" dirty="0">
                <a:solidFill>
                  <a:srgbClr val="1D2046"/>
                </a:solidFill>
              </a:rPr>
              <a:t>Tunjuelito se tiene zonas de cargue y descargue, planes integrales de movilidad, entre otras estrategias, que tienen como objetivo organizar estas actividades en la ciudad, a través de la implementación de espacios adecuados en vías públicas.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450952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solidFill>
                  <a:schemeClr val="lt1"/>
                </a:solidFill>
              </a:rPr>
              <a:t>En el 2024 se realizaron 32.073 solicitudes de permiso alcanzando un recaudo de $ 3.023.525.300.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6160225" y="3487702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200329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8270" y="2179733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380002"/>
            <a:ext cx="2004275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3020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Zonas de cargue y descargue</a:t>
            </a:r>
            <a:endParaRPr sz="1500" dirty="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10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E582A2-A5B8-4860-97CE-483DC15461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5525" y="4039510"/>
            <a:ext cx="5057775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025417-4831-4D26-9B05-E3B69C2C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402" y="2357246"/>
            <a:ext cx="3378331" cy="383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53055" y="11898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89075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320663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</a:t>
              </a:r>
              <a:r>
                <a:rPr lang="es-CO" sz="1400" b="1" i="0" u="none" strike="noStrike" cap="none" dirty="0" err="1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Tem</a:t>
              </a: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Bici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804264"/>
            <a:ext cx="2191682" cy="1509400"/>
            <a:chOff x="630750" y="4469673"/>
            <a:chExt cx="1311442" cy="598114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524409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parqueaderos</a:t>
              </a:r>
              <a:endParaRPr lang="es-CO"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14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444813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16772" y="5002910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1.150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Ciclo infraestructura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18,49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Tunjuelito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9"/>
          <p:cNvSpPr txBox="1"/>
          <p:nvPr/>
        </p:nvSpPr>
        <p:spPr>
          <a:xfrm>
            <a:off x="2893288" y="511366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Registro de Bicicletas </a:t>
            </a:r>
            <a:endParaRPr dirty="0"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444813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Jornada de registro de Bicicletas en la vía</a:t>
            </a:r>
            <a:endParaRPr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434693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43783D8-9973-4F3E-A59F-5D651244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88" y="2470452"/>
            <a:ext cx="4915064" cy="36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577854" y="5549499"/>
            <a:ext cx="1100662" cy="504008"/>
            <a:chOff x="630750" y="4469672"/>
            <a:chExt cx="1314303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702111" y="4533436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102</a:t>
              </a:r>
              <a:endParaRPr sz="1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89626" y="5549499"/>
            <a:ext cx="1109003" cy="504008"/>
            <a:chOff x="617929" y="4469673"/>
            <a:chExt cx="1324263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17929" y="44941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15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105434" cy="504008"/>
            <a:chOff x="630750" y="4469672"/>
            <a:chExt cx="1320001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707809" y="4546193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486</a:t>
              </a:r>
              <a:endParaRPr sz="1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57130" y="2832036"/>
            <a:ext cx="1119189" cy="504008"/>
            <a:chOff x="605766" y="4469673"/>
            <a:chExt cx="1336426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05766" y="4534526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163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20108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2009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78053" y="3693550"/>
            <a:ext cx="1111375" cy="504008"/>
            <a:chOff x="615097" y="4469673"/>
            <a:chExt cx="1327095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15097" y="4533011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80250" y="4562728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90690" y="4533436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378</a:t>
              </a:r>
              <a:endParaRPr sz="1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87557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67</a:t>
              </a:r>
              <a:endParaRPr sz="2000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Tunjuelito: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>
            <a:extLst>
              <a:ext uri="{FF2B5EF4-FFF2-40B4-BE49-F238E27FC236}">
                <a16:creationId xmlns:a16="http://schemas.microsoft.com/office/drawing/2014/main" id="{D7033CD5-ADA4-4824-9D86-2E06E1A9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88" y="2470452"/>
            <a:ext cx="4915064" cy="36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6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470689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793</a:t>
              </a:r>
              <a:endParaRPr sz="200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324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480133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35121" y="3804525"/>
            <a:ext cx="1108721" cy="504008"/>
            <a:chOff x="618266" y="4469672"/>
            <a:chExt cx="1323926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18266" y="4533436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343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46139" y="380452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230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02467" y="4858234"/>
            <a:ext cx="1114658" cy="504008"/>
            <a:chOff x="611176" y="4469672"/>
            <a:chExt cx="1331016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11176" y="4519930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755933" y="4852864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Tunjuelito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Tunjuelito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60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8.000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1" y="2433576"/>
            <a:ext cx="3372067" cy="29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es-CO" sz="16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sz="1600" dirty="0"/>
          </a:p>
        </p:txBody>
      </p:sp>
      <p:sp>
        <p:nvSpPr>
          <p:cNvPr id="510" name="Google Shape;510;p32"/>
          <p:cNvSpPr/>
          <p:nvPr/>
        </p:nvSpPr>
        <p:spPr>
          <a:xfrm>
            <a:off x="1752950" y="2997025"/>
            <a:ext cx="414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8.000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personas sensibilizadas en las diferentes actividades</a:t>
            </a:r>
            <a:endParaRPr sz="1600" dirty="0"/>
          </a:p>
        </p:txBody>
      </p:sp>
      <p:sp>
        <p:nvSpPr>
          <p:cNvPr id="511" name="Google Shape;511;p32"/>
          <p:cNvSpPr/>
          <p:nvPr/>
        </p:nvSpPr>
        <p:spPr>
          <a:xfrm>
            <a:off x="1760320" y="42502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9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empresas y entidades</a:t>
            </a:r>
            <a:endParaRPr sz="1600" dirty="0"/>
          </a:p>
        </p:txBody>
      </p:sp>
      <p:sp>
        <p:nvSpPr>
          <p:cNvPr id="512" name="Google Shape;512;p32"/>
          <p:cNvSpPr/>
          <p:nvPr/>
        </p:nvSpPr>
        <p:spPr>
          <a:xfrm>
            <a:off x="1760320" y="4901725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47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instituciones educativas</a:t>
            </a:r>
            <a:endParaRPr sz="1600" dirty="0"/>
          </a:p>
        </p:txBody>
      </p:sp>
      <p:sp>
        <p:nvSpPr>
          <p:cNvPr id="513" name="Google Shape;513;p32"/>
          <p:cNvSpPr/>
          <p:nvPr/>
        </p:nvSpPr>
        <p:spPr>
          <a:xfrm>
            <a:off x="1752949" y="54937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s-CO" sz="16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 en vía</a:t>
            </a:r>
            <a:endParaRPr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7EF922-FE9A-4BB8-954F-81A2D4CAC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188" y="2787591"/>
            <a:ext cx="4449257" cy="37751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B1362D5-CB9E-44D3-9A2D-C0084767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72" y="2753759"/>
            <a:ext cx="5776001" cy="36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bici-usuarios, durante el 2024 se presentaron las siguientes cifras en la Localidad de Tunjuelito.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299 </a:t>
            </a:r>
            <a:r>
              <a:rPr lang="es-CO" sz="1800" b="1" dirty="0" err="1">
                <a:solidFill>
                  <a:srgbClr val="1D2046"/>
                </a:solidFill>
              </a:rPr>
              <a:t>mill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59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80%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41%</a:t>
            </a:r>
            <a:endParaRPr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04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 Virtual: </a:t>
            </a:r>
            <a:r>
              <a:rPr lang="es-CO" sz="1400" b="0" i="0" u="sng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/secretaríamovilidadbogota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SectorMovilidad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sectormovilidad/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SuperCADE de 20 de</a:t>
            </a:r>
            <a:r>
              <a:rPr lang="es-CO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Suba, Bosa y Fontibón.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0862C0A5-1BB5-4886-A8AC-2E3B9C95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7" y="2396556"/>
            <a:ext cx="6490800" cy="40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CAEE135-58AF-44AA-AAAD-5D3557BD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25" y="2467577"/>
            <a:ext cx="5709202" cy="35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 smtClean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 dirty="0" smtClean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</a:t>
            </a:r>
            <a:r>
              <a:rPr lang="es-CO" sz="3400" b="1" i="0" u="none" strike="noStrike" cap="none" dirty="0" smtClean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Transparencia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8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9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7188075" y="1140125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14" t="-599" r="114" b="599"/>
          <a:stretch/>
        </p:blipFill>
        <p:spPr>
          <a:xfrm>
            <a:off x="0" y="-40080"/>
            <a:ext cx="12192000" cy="69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61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41"/>
            <a:ext cx="12192000" cy="67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1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 dirty="0">
                <a:solidFill>
                  <a:srgbClr val="1D2046"/>
                </a:solidFill>
              </a:rPr>
              <a:t>Dirección de Inteligencia para la Movilidad </a:t>
            </a:r>
            <a:endParaRPr sz="2000" b="1" dirty="0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591" y="29117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/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$ 838.780.524,00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$ 452.405.044,00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$ 186.152.125,00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$ 49.486.946,00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.024.932.649,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$ 501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.891.990,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/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 dirty="0"/>
                        <a:t>PROYECTOS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$ 273.673.384,00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</a:t>
                      </a:r>
                      <a:r>
                        <a:rPr lang="es-ES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236.842.734,00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7996 - Niñas y Niños Primero: Acompañamiento de viajes Biciparceros, cienpies, Guardacaminos y Ruta Pila.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$ 65.995.271,50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$ 62.744.698,46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7998 - Mantenimiento, demarcación e implementación  de  ciclo-infraestructura 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$ 339.668.656,50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$ 299.587.432,46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/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$ 1.024.932.649,00</a:t>
                      </a:r>
                      <a:endParaRPr sz="1700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$ 501.891.990,00</a:t>
                      </a:r>
                      <a:endParaRPr sz="17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$ 339.668.655,50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$ 299.587.432,46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$ 1.364.601.304,50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$ 801.479.422,46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4DA1C86-6AF6-4FE9-992F-9CBEFA87B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3" y="1199822"/>
            <a:ext cx="4538511" cy="5362888"/>
          </a:xfrm>
          <a:prstGeom prst="rect">
            <a:avLst/>
          </a:prstGeom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4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4" y="1055500"/>
            <a:ext cx="7386275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Tunjuelito reportó 412 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283485" y="5438660"/>
            <a:ext cx="61854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1500" b="1" dirty="0">
                <a:solidFill>
                  <a:srgbClr val="595959"/>
                </a:solidFill>
              </a:rPr>
              <a:t>Tunjuelito</a:t>
            </a: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se tiene una concentración de siniestros en: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dirty="0"/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ES" sz="1500" b="1" dirty="0">
                <a:solidFill>
                  <a:srgbClr val="595959"/>
                </a:solidFill>
              </a:rPr>
              <a:t>Carrera 24 con Calle 48b sur</a:t>
            </a: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ES" sz="1500" b="1" dirty="0">
                <a:solidFill>
                  <a:srgbClr val="595959"/>
                </a:solidFill>
              </a:rPr>
              <a:t>Av. Boyacá con Carrera 24, Carrera 25 y Carrera 33</a:t>
            </a: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ES" sz="1500" b="1" dirty="0">
                <a:solidFill>
                  <a:srgbClr val="595959"/>
                </a:solidFill>
              </a:rPr>
              <a:t>Autopista sur con Carrera 53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1A4231-2805-4D93-9871-E81D01C49A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835" y="1770083"/>
            <a:ext cx="6362700" cy="3667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BE2174-D7F8-4A72-A414-1CBE2E100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" t="1273" r="323" b="669"/>
          <a:stretch/>
        </p:blipFill>
        <p:spPr>
          <a:xfrm>
            <a:off x="2165337" y="2017337"/>
            <a:ext cx="5629885" cy="4058205"/>
          </a:xfrm>
          <a:prstGeom prst="rect">
            <a:avLst/>
          </a:prstGeom>
        </p:spPr>
      </p:pic>
      <p:pic>
        <p:nvPicPr>
          <p:cNvPr id="197" name="Google Shape;197;p3"/>
          <p:cNvPicPr preferRelativeResize="0"/>
          <p:nvPr/>
        </p:nvPicPr>
        <p:blipFill rotWithShape="1">
          <a:blip r:embed="rId4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7574" y="4072574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10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0073" y="2447103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4">
            <a:alphaModFix/>
          </a:blip>
          <a:srcRect r="6138" b="17918"/>
          <a:stretch/>
        </p:blipFill>
        <p:spPr>
          <a:xfrm>
            <a:off x="8065375" y="4353598"/>
            <a:ext cx="2503300" cy="8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1500</Words>
  <Application>Microsoft Office PowerPoint</Application>
  <PresentationFormat>Panorámica</PresentationFormat>
  <Paragraphs>226</Paragraphs>
  <Slides>28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Century Gothic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Jenny Alejandra Casallas Vargas</cp:lastModifiedBy>
  <cp:revision>24</cp:revision>
  <dcterms:created xsi:type="dcterms:W3CDTF">2023-07-24T20:46:18Z</dcterms:created>
  <dcterms:modified xsi:type="dcterms:W3CDTF">2025-06-04T12:27:58Z</dcterms:modified>
</cp:coreProperties>
</file>